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339" r:id="rId3"/>
    <p:sldId id="257" r:id="rId4"/>
    <p:sldId id="260" r:id="rId5"/>
    <p:sldId id="305" r:id="rId6"/>
    <p:sldId id="340" r:id="rId7"/>
    <p:sldId id="341" r:id="rId8"/>
    <p:sldId id="342" r:id="rId9"/>
    <p:sldId id="346" r:id="rId10"/>
    <p:sldId id="343" r:id="rId11"/>
    <p:sldId id="344" r:id="rId12"/>
    <p:sldId id="345" r:id="rId13"/>
    <p:sldId id="347" r:id="rId14"/>
    <p:sldId id="307" r:id="rId15"/>
    <p:sldId id="348" r:id="rId16"/>
    <p:sldId id="350" r:id="rId17"/>
    <p:sldId id="351" r:id="rId18"/>
    <p:sldId id="352" r:id="rId19"/>
    <p:sldId id="353" r:id="rId20"/>
    <p:sldId id="349" r:id="rId21"/>
    <p:sldId id="308" r:id="rId22"/>
    <p:sldId id="309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084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5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1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5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2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7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0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2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登录流程</a:t>
            </a:r>
            <a:r>
              <a:rPr lang="zh-CN" altLang="en-US" b="1" dirty="0">
                <a:solidFill>
                  <a:srgbClr val="1369B2"/>
                </a:solidFill>
              </a:rPr>
              <a:t>具体细节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小程序获取</a:t>
            </a:r>
            <a:r>
              <a:rPr lang="en-US" altLang="zh-CN" dirty="0"/>
              <a:t>code</a:t>
            </a:r>
            <a:r>
              <a:rPr lang="zh-CN" altLang="en-US" dirty="0"/>
              <a:t>。在小程序种通过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获取登录凭证</a:t>
            </a:r>
            <a:r>
              <a:rPr lang="en-US" altLang="zh-CN" dirty="0"/>
              <a:t>code</a:t>
            </a:r>
            <a:r>
              <a:rPr lang="zh-CN" altLang="en-US" dirty="0"/>
              <a:t>，</a:t>
            </a:r>
            <a:r>
              <a:rPr lang="en-US" altLang="zh-CN" dirty="0"/>
              <a:t>code</a:t>
            </a:r>
            <a:r>
              <a:rPr lang="zh-CN" altLang="en-US" dirty="0"/>
              <a:t>由小程序内部自动生成，每次调用</a:t>
            </a:r>
            <a:r>
              <a:rPr lang="en-US" altLang="zh-CN" dirty="0" err="1"/>
              <a:t>wx.login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不同。值得注意的是</a:t>
            </a:r>
            <a:r>
              <a:rPr lang="en-US" altLang="zh-CN" dirty="0"/>
              <a:t>code</a:t>
            </a:r>
            <a:r>
              <a:rPr lang="zh-CN" altLang="en-US" dirty="0"/>
              <a:t>的有效期是</a:t>
            </a:r>
            <a:r>
              <a:rPr lang="en-US" altLang="zh-CN" dirty="0"/>
              <a:t>5min</a:t>
            </a:r>
            <a:r>
              <a:rPr lang="zh-CN" altLang="en-US" dirty="0"/>
              <a:t>，且验证一次之后就会失效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小程序将</a:t>
            </a:r>
            <a:r>
              <a:rPr lang="en-US" altLang="zh-CN" dirty="0"/>
              <a:t>code</a:t>
            </a:r>
            <a:r>
              <a:rPr lang="zh-CN" altLang="zh-CN" dirty="0"/>
              <a:t>发送给开发者服务器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开发者服务器通过微信接口服务校验登录凭证</a:t>
            </a:r>
            <a:r>
              <a:rPr lang="zh-CN" altLang="en-US" dirty="0"/>
              <a:t>。开发者服务器将</a:t>
            </a:r>
            <a:r>
              <a:rPr lang="en-US" altLang="zh-CN" dirty="0" err="1"/>
              <a:t>qppId,appsecret,code</a:t>
            </a:r>
            <a:r>
              <a:rPr lang="zh-CN" altLang="en-US" dirty="0"/>
              <a:t>发给小程序接口服务校验登录凭证。如果校验成功，返回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en-US" altLang="zh-CN" dirty="0"/>
              <a:t>. </a:t>
            </a:r>
            <a:r>
              <a:rPr lang="zh-CN" altLang="en-US" dirty="0"/>
              <a:t>其中</a:t>
            </a:r>
            <a:r>
              <a:rPr lang="en-US" altLang="zh-CN" dirty="0"/>
              <a:t>app ID</a:t>
            </a:r>
            <a:r>
              <a:rPr lang="zh-CN" altLang="en-US" dirty="0"/>
              <a:t>是小程序的唯一标识，</a:t>
            </a:r>
            <a:r>
              <a:rPr lang="en-US" altLang="zh-CN" dirty="0" err="1"/>
              <a:t>appsecret</a:t>
            </a:r>
            <a:r>
              <a:rPr lang="zh-CN" altLang="en-US" dirty="0"/>
              <a:t>是小程序的密钥。对于微信接口服务而言，他们相当于小程序的账号和密码。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开发者服务器自定义登录态</a:t>
            </a:r>
            <a:r>
              <a:rPr lang="zh-CN" altLang="en-US" dirty="0"/>
              <a:t>。在用户登录成功之后，开发者服务器将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保存，然后生成一个自定义的登录状态的</a:t>
            </a:r>
            <a:r>
              <a:rPr lang="en-US" altLang="zh-CN" dirty="0"/>
              <a:t>token</a:t>
            </a:r>
            <a:r>
              <a:rPr lang="zh-CN" altLang="en-US" dirty="0"/>
              <a:t>响应给小程序。小程序下次请求的时候，只要带上</a:t>
            </a:r>
            <a:r>
              <a:rPr lang="en-US" altLang="zh-CN" dirty="0"/>
              <a:t>token</a:t>
            </a:r>
            <a:r>
              <a:rPr lang="zh-CN" altLang="en-US" dirty="0"/>
              <a:t>就可以证明用户登陆了。微信接口服务校验成功后会返回</a:t>
            </a:r>
            <a:r>
              <a:rPr lang="en-US" altLang="zh-CN" dirty="0" err="1"/>
              <a:t>session_key</a:t>
            </a:r>
            <a:r>
              <a:rPr lang="zh-CN" altLang="en-US" dirty="0"/>
              <a:t>和</a:t>
            </a:r>
            <a:r>
              <a:rPr lang="en-US" altLang="zh-CN" dirty="0" err="1"/>
              <a:t>openId</a:t>
            </a:r>
            <a:r>
              <a:rPr lang="zh-CN" altLang="en-US" dirty="0"/>
              <a:t>。 </a:t>
            </a:r>
            <a:r>
              <a:rPr lang="en-US" altLang="zh-CN" dirty="0" err="1"/>
              <a:t>OpenId</a:t>
            </a:r>
            <a:r>
              <a:rPr lang="zh-CN" altLang="en-US" dirty="0"/>
              <a:t>是用户的唯一标识，</a:t>
            </a:r>
            <a:r>
              <a:rPr lang="en-US" altLang="zh-CN" dirty="0" err="1"/>
              <a:t>session_key</a:t>
            </a:r>
            <a:r>
              <a:rPr lang="zh-CN" altLang="en-US" dirty="0"/>
              <a:t>是对用户数据进行加密签名的密钥。</a:t>
            </a:r>
            <a:endParaRPr lang="en-US" altLang="zh-CN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时钟和文件上传下载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绘制笑脸，示例代码如下：</a:t>
            </a:r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00685C7D-F1FB-7276-D028-187937CB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242544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第一步：</a:t>
            </a:r>
            <a:r>
              <a:rPr lang="zh-CN" altLang="zh-CN" dirty="0"/>
              <a:t>创建</a:t>
            </a:r>
            <a:r>
              <a:rPr lang="en-US" altLang="zh-CN" dirty="0"/>
              <a:t>Canvas</a:t>
            </a:r>
            <a:r>
              <a:rPr lang="zh-CN" altLang="zh-CN" dirty="0"/>
              <a:t>绘图上下文</a:t>
            </a:r>
            <a:r>
              <a:rPr lang="zh-CN" altLang="en-US" dirty="0"/>
              <a:t>对象</a:t>
            </a:r>
            <a:r>
              <a:rPr lang="en-US" altLang="zh-CN" dirty="0" err="1"/>
              <a:t>CanvasContext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577D22-B509-EC09-B17D-60F01409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3139817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 ctx =  wx.createCanvasContext('myCanvas')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BEE1E64-873B-A2E7-E831-F82E35B94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355733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第二步：</a:t>
            </a:r>
            <a:r>
              <a:rPr lang="zh-CN" altLang="zh-CN" dirty="0"/>
              <a:t>设置线条颜色和线宽</a:t>
            </a:r>
            <a:endParaRPr lang="en-US" altLang="zh-CN" dirty="0">
              <a:sym typeface="+mn-ea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21BA751A-8C37-2A31-9A02-6A72BDE0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4233605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ctx.setStrokeStyle('#ff0000')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ctx.setLineWidth(2)</a:t>
            </a: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165E8D75-D2A5-980E-8940-CEED0858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506386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第三步：</a:t>
            </a:r>
            <a:r>
              <a:rPr lang="zh-CN" altLang="zh-CN" dirty="0"/>
              <a:t>移动画笔坐标位置，绘制（外部大圆）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55062920-9282-4F69-C4D4-40A73E6C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5759193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(160, 100)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ctx.arc(100, 100, 60, 0, 2 *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true)</a:t>
            </a:r>
          </a:p>
        </p:txBody>
      </p:sp>
    </p:spTree>
    <p:extLst>
      <p:ext uri="{BB962C8B-B14F-4D97-AF65-F5344CB8AC3E}">
        <p14:creationId xmlns:p14="http://schemas.microsoft.com/office/powerpoint/2010/main" val="13927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绘制笑脸，示例代码如下：</a:t>
            </a:r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id="{4BBC3EB3-4433-9A9B-D28A-D62F60FE7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53" y="239926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第四步：</a:t>
            </a:r>
            <a:r>
              <a:rPr lang="zh-CN" altLang="zh-CN" dirty="0"/>
              <a:t>移动画笔坐标位置，绘制（嘴巴线条）</a:t>
            </a:r>
            <a:endParaRPr lang="en-US" altLang="zh-CN" dirty="0">
              <a:sym typeface="+mn-ea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9566A072-0397-5E8D-1943-1A20777B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11" y="3036454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ctx.moveTo(140, 100)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ctx.arc(100, 100, 40, 0, Math.PI, false)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EB74215A-0D4A-E4C2-2148-C74930A48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48" y="3897359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第五步：</a:t>
            </a:r>
            <a:r>
              <a:rPr lang="zh-CN" altLang="zh-CN" dirty="0"/>
              <a:t>移动画笔坐标位置，绘制（左眼圆圈）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C680BA1C-9CD8-C060-FBB6-586367A44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53" y="4559416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ctx.moveTo(85, 80)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ctx.arc(80, 80, 5, 0, 2 * Math.PI, true)</a:t>
            </a:r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id="{1D8F8E6E-B14D-23BA-FCBF-BC38AFDC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48" y="534681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第六步：</a:t>
            </a:r>
            <a:r>
              <a:rPr lang="zh-CN" altLang="zh-CN" dirty="0"/>
              <a:t>移动画笔坐标位置，绘制（</a:t>
            </a:r>
            <a:r>
              <a:rPr lang="zh-CN" altLang="en-US" dirty="0"/>
              <a:t>右</a:t>
            </a:r>
            <a:r>
              <a:rPr lang="zh-CN" altLang="zh-CN" dirty="0"/>
              <a:t>眼圆圈）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CEC3D8E-7B90-4215-42DB-05A5322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53" y="6007317"/>
            <a:ext cx="7554913" cy="7874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(125, 80)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ctx.arc(120, 80, 5, 0, 2 *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true)</a:t>
            </a:r>
          </a:p>
        </p:txBody>
      </p:sp>
    </p:spTree>
    <p:extLst>
      <p:ext uri="{BB962C8B-B14F-4D97-AF65-F5344CB8AC3E}">
        <p14:creationId xmlns:p14="http://schemas.microsoft.com/office/powerpoint/2010/main" val="10405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绘制笑脸，示例代码如下：</a:t>
            </a:r>
          </a:p>
        </p:txBody>
      </p:sp>
      <p:sp>
        <p:nvSpPr>
          <p:cNvPr id="18" name="TextBox 39">
            <a:extLst>
              <a:ext uri="{FF2B5EF4-FFF2-40B4-BE49-F238E27FC236}">
                <a16:creationId xmlns:a16="http://schemas.microsoft.com/office/drawing/2014/main" id="{F3222C02-0E33-F2D7-E142-2247D4010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78" y="2314331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第七步：画出当前路径的边框</a:t>
            </a:r>
            <a:endParaRPr lang="en-US" altLang="zh-CN" dirty="0">
              <a:sym typeface="+mn-ea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32512F52-0DD4-8920-FCC5-A1D45E07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3047756"/>
            <a:ext cx="7554913" cy="4619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8E88EBCE-FC84-2B99-CCB8-D1880587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78" y="3509719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第八步：</a:t>
            </a:r>
            <a:r>
              <a:rPr lang="zh-CN" altLang="zh-CN" dirty="0"/>
              <a:t>移动画笔坐标位置，绘制（左眼圆圈）</a:t>
            </a:r>
            <a:endParaRPr lang="en-US" altLang="zh-CN" dirty="0">
              <a:sym typeface="+mn-ea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5B91BD59-50BB-0DC6-5A45-4BB6CB29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53" y="4205044"/>
            <a:ext cx="755491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wx.draw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()</a:t>
            </a:r>
          </a:p>
        </p:txBody>
      </p:sp>
      <p:sp>
        <p:nvSpPr>
          <p:cNvPr id="22" name="TextBox 39">
            <a:extLst>
              <a:ext uri="{FF2B5EF4-FFF2-40B4-BE49-F238E27FC236}">
                <a16:creationId xmlns:a16="http://schemas.microsoft.com/office/drawing/2014/main" id="{D5CC0099-2074-5C84-29F9-DB179A6B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78" y="4919419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en-US" dirty="0"/>
              <a:t>笑脸效果图：</a:t>
            </a:r>
            <a:endParaRPr lang="en-US" altLang="zh-CN" dirty="0"/>
          </a:p>
        </p:txBody>
      </p:sp>
      <p:pic>
        <p:nvPicPr>
          <p:cNvPr id="23" name="Picture 2" descr="4">
            <a:extLst>
              <a:ext uri="{FF2B5EF4-FFF2-40B4-BE49-F238E27FC236}">
                <a16:creationId xmlns:a16="http://schemas.microsoft.com/office/drawing/2014/main" id="{15A26B54-1F89-9E3E-667A-AEAEFB69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4760650"/>
            <a:ext cx="23383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1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绘制矩形函数：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A26ADEA7-34E5-CD34-B502-65C578E4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7" y="2416175"/>
            <a:ext cx="10551787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>
                <a:solidFill>
                  <a:srgbClr val="1369B2"/>
                </a:solidFill>
              </a:rPr>
              <a:t>CanvasContext.arc()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创建一条弧线</a:t>
            </a:r>
            <a:r>
              <a:rPr lang="zh-CN" altLang="en-US" dirty="0"/>
              <a:t>，六个参数分别为圆心</a:t>
            </a:r>
            <a:r>
              <a:rPr lang="en-US" altLang="zh-CN" dirty="0"/>
              <a:t>x</a:t>
            </a:r>
            <a:r>
              <a:rPr lang="zh-CN" altLang="en-US" dirty="0"/>
              <a:t>坐标，圆心</a:t>
            </a:r>
            <a:r>
              <a:rPr lang="en-US" altLang="zh-CN" dirty="0"/>
              <a:t>y</a:t>
            </a:r>
            <a:r>
              <a:rPr lang="zh-CN" altLang="en-US" dirty="0"/>
              <a:t>坐标，</a:t>
            </a:r>
            <a:r>
              <a:rPr lang="en-US" altLang="zh-CN" dirty="0"/>
              <a:t>r</a:t>
            </a:r>
            <a:r>
              <a:rPr lang="zh-CN" altLang="en-US" dirty="0"/>
              <a:t>圆的半径，起始弧度，终止弧度，弧度方向是否逆时针。创建一个圆可以指定起始弧度为</a:t>
            </a:r>
            <a:r>
              <a:rPr lang="en-US" altLang="zh-CN" dirty="0"/>
              <a:t>0</a:t>
            </a:r>
            <a:r>
              <a:rPr lang="zh-CN" altLang="en-US" dirty="0"/>
              <a:t>，终止弧度为</a:t>
            </a:r>
            <a:r>
              <a:rPr lang="en-US" altLang="zh-CN" dirty="0"/>
              <a:t>2*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CanvasContext.lineTo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新增一个新点，</a:t>
            </a:r>
            <a:r>
              <a:rPr lang="zh-CN" altLang="en-US" dirty="0"/>
              <a:t>创建一条从上次指定点到目标点的线，</a:t>
            </a:r>
            <a:r>
              <a:rPr lang="zh-CN" altLang="zh-CN" dirty="0"/>
              <a:t>用</a:t>
            </a:r>
            <a:r>
              <a:rPr lang="en-US" altLang="zh-CN" dirty="0"/>
              <a:t>stroke</a:t>
            </a:r>
            <a:r>
              <a:rPr lang="zh-CN" altLang="zh-CN" dirty="0"/>
              <a:t>方法来画线条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CanvasContext.moveTo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把路径移动到画布中的指定点，不创建线条</a:t>
            </a:r>
            <a:r>
              <a:rPr lang="zh-CN" altLang="en-US" dirty="0"/>
              <a:t>。它的参数为目标位置</a:t>
            </a:r>
            <a:r>
              <a:rPr lang="en-US" altLang="zh-CN" dirty="0"/>
              <a:t>x</a:t>
            </a:r>
            <a:r>
              <a:rPr lang="zh-CN" altLang="en-US" dirty="0"/>
              <a:t>坐标，目标位置</a:t>
            </a:r>
            <a:r>
              <a:rPr lang="en-US" altLang="zh-CN" dirty="0"/>
              <a:t>y</a:t>
            </a:r>
            <a:r>
              <a:rPr lang="zh-CN" altLang="en-US" dirty="0"/>
              <a:t>坐标。</a:t>
            </a:r>
            <a:endParaRPr lang="en-US" altLang="zh-CN" dirty="0">
              <a:sym typeface="+mn-ea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p"/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7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钟表页面布局</a:t>
            </a:r>
            <a:endParaRPr lang="en-US" altLang="zh-CN" dirty="0"/>
          </a:p>
        </p:txBody>
      </p:sp>
      <p:grpSp>
        <p:nvGrpSpPr>
          <p:cNvPr id="7" name="组合 2">
            <a:extLst>
              <a:ext uri="{FF2B5EF4-FFF2-40B4-BE49-F238E27FC236}">
                <a16:creationId xmlns:a16="http://schemas.microsoft.com/office/drawing/2014/main" id="{AAF18300-F6E1-B8FB-3D2F-B4446E46F718}"/>
              </a:ext>
            </a:extLst>
          </p:cNvPr>
          <p:cNvGrpSpPr>
            <a:grpSpLocks/>
          </p:cNvGrpSpPr>
          <p:nvPr/>
        </p:nvGrpSpPr>
        <p:grpSpPr bwMode="auto">
          <a:xfrm>
            <a:off x="2097629" y="2372266"/>
            <a:ext cx="4219575" cy="1222375"/>
            <a:chOff x="851763" y="2203980"/>
            <a:chExt cx="4219772" cy="122109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96C4C-84AB-927D-61A2-B19FF2CA4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63" y="2594073"/>
              <a:ext cx="4219772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&lt;canvas canvas-id="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"&gt;&lt;/canvas&gt;</a:t>
              </a:r>
            </a:p>
          </p:txBody>
        </p:sp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52BD5B7D-4948-6865-7236-9D56C2A2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13" y="2203980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clock.wxml</a:t>
              </a:r>
              <a:endParaRPr lang="en-US" altLang="zh-CN" dirty="0"/>
            </a:p>
          </p:txBody>
        </p:sp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E2242FE8-574A-69F0-600C-A6F037CC55BF}"/>
              </a:ext>
            </a:extLst>
          </p:cNvPr>
          <p:cNvGrpSpPr>
            <a:grpSpLocks/>
          </p:cNvGrpSpPr>
          <p:nvPr/>
        </p:nvGrpSpPr>
        <p:grpSpPr bwMode="auto">
          <a:xfrm>
            <a:off x="2097629" y="3912141"/>
            <a:ext cx="4219575" cy="1163638"/>
            <a:chOff x="851762" y="3743931"/>
            <a:chExt cx="4219773" cy="1163509"/>
          </a:xfrm>
        </p:grpSpPr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28E9EA6C-50B4-1E91-1FC4-8F2788F5B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62" y="4076443"/>
              <a:ext cx="4219773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{ width: 100%;height: 100%;position: fixed; }</a:t>
              </a:r>
            </a:p>
          </p:txBody>
        </p:sp>
        <p:sp>
          <p:nvSpPr>
            <p:cNvPr id="13" name="圆角矩形 15">
              <a:extLst>
                <a:ext uri="{FF2B5EF4-FFF2-40B4-BE49-F238E27FC236}">
                  <a16:creationId xmlns:a16="http://schemas.microsoft.com/office/drawing/2014/main" id="{5A3C23E7-0C5C-9B31-0BC0-6DDE2B6D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13" y="3743931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clock.wxss</a:t>
              </a:r>
            </a:p>
          </p:txBody>
        </p:sp>
      </p:grpSp>
      <p:pic>
        <p:nvPicPr>
          <p:cNvPr id="14" name="Picture 14" descr="1">
            <a:extLst>
              <a:ext uri="{FF2B5EF4-FFF2-40B4-BE49-F238E27FC236}">
                <a16:creationId xmlns:a16="http://schemas.microsoft.com/office/drawing/2014/main" id="{4EDE73E8-DDA0-22BB-1FF9-AB267C35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5931" y="2281406"/>
            <a:ext cx="2082800" cy="372427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钟表页面绘制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BC21EB-C196-978D-BC99-EB11A453104B}"/>
              </a:ext>
            </a:extLst>
          </p:cNvPr>
          <p:cNvGrpSpPr>
            <a:grpSpLocks/>
          </p:cNvGrpSpPr>
          <p:nvPr/>
        </p:nvGrpSpPr>
        <p:grpSpPr bwMode="auto">
          <a:xfrm>
            <a:off x="1407640" y="2001674"/>
            <a:ext cx="6596062" cy="4376880"/>
            <a:chOff x="1642163" y="2011776"/>
            <a:chExt cx="6596592" cy="4375350"/>
          </a:xfrm>
        </p:grpSpPr>
        <p:sp>
          <p:nvSpPr>
            <p:cNvPr id="4" name="文本框 7">
              <a:extLst>
                <a:ext uri="{FF2B5EF4-FFF2-40B4-BE49-F238E27FC236}">
                  <a16:creationId xmlns:a16="http://schemas.microsoft.com/office/drawing/2014/main" id="{57FDDC45-7CF0-73AB-6669-F0F79B0C4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163" y="2233595"/>
              <a:ext cx="6596592" cy="415353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Page({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width: 0, height: 0 ,//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初始化宽高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function()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wx.getSystemInfo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}) },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获取系统的宽高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timer:null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function()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… …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function draw(){  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绘制函数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drawClock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{}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绘制表盘部分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drawHand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{}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绘制指针部分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13">
              <a:extLst>
                <a:ext uri="{FF2B5EF4-FFF2-40B4-BE49-F238E27FC236}">
                  <a16:creationId xmlns:a16="http://schemas.microsoft.com/office/drawing/2014/main" id="{BBEF096D-891E-4AED-B3BA-2CDB7954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716" y="2011776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clock.js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85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钟表页面绘制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BC21EB-C196-978D-BC99-EB11A453104B}"/>
              </a:ext>
            </a:extLst>
          </p:cNvPr>
          <p:cNvGrpSpPr>
            <a:grpSpLocks/>
          </p:cNvGrpSpPr>
          <p:nvPr/>
        </p:nvGrpSpPr>
        <p:grpSpPr bwMode="auto">
          <a:xfrm>
            <a:off x="1320091" y="2408182"/>
            <a:ext cx="6596062" cy="3328581"/>
            <a:chOff x="1642163" y="2011776"/>
            <a:chExt cx="6596592" cy="3327417"/>
          </a:xfrm>
        </p:grpSpPr>
        <p:sp>
          <p:nvSpPr>
            <p:cNvPr id="4" name="文本框 7">
              <a:extLst>
                <a:ext uri="{FF2B5EF4-FFF2-40B4-BE49-F238E27FC236}">
                  <a16:creationId xmlns:a16="http://schemas.microsoft.com/office/drawing/2014/main" id="{57FDDC45-7CF0-73AB-6669-F0F79B0C4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163" y="2233596"/>
              <a:ext cx="6596592" cy="31055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获取系统信息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wx.getSystemInfo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success: res =&gt;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console.log(res)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// 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获取窗口宽高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this.width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res.windowWidth</a:t>
              </a:r>
              <a:endPara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this.height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res.windowHeight</a:t>
              </a:r>
              <a:endPara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  <a:endParaRPr lang="zh-CN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13">
              <a:extLst>
                <a:ext uri="{FF2B5EF4-FFF2-40B4-BE49-F238E27FC236}">
                  <a16:creationId xmlns:a16="http://schemas.microsoft.com/office/drawing/2014/main" id="{BBEF096D-891E-4AED-B3BA-2CDB7954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716" y="2011776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/>
                <a:t>clock.js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3E93BF-D5C1-DDA6-26C7-041D8454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获取系统宽高，定位时钟：</a:t>
            </a:r>
          </a:p>
        </p:txBody>
      </p:sp>
    </p:spTree>
    <p:extLst>
      <p:ext uri="{BB962C8B-B14F-4D97-AF65-F5344CB8AC3E}">
        <p14:creationId xmlns:p14="http://schemas.microsoft.com/office/powerpoint/2010/main" val="279782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钟表页面绘制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BC21EB-C196-978D-BC99-EB11A453104B}"/>
              </a:ext>
            </a:extLst>
          </p:cNvPr>
          <p:cNvGrpSpPr>
            <a:grpSpLocks/>
          </p:cNvGrpSpPr>
          <p:nvPr/>
        </p:nvGrpSpPr>
        <p:grpSpPr bwMode="auto">
          <a:xfrm>
            <a:off x="4148138" y="1513238"/>
            <a:ext cx="6596062" cy="5275113"/>
            <a:chOff x="1642163" y="2011776"/>
            <a:chExt cx="6596592" cy="5273272"/>
          </a:xfrm>
        </p:grpSpPr>
        <p:sp>
          <p:nvSpPr>
            <p:cNvPr id="4" name="文本框 7">
              <a:extLst>
                <a:ext uri="{FF2B5EF4-FFF2-40B4-BE49-F238E27FC236}">
                  <a16:creationId xmlns:a16="http://schemas.microsoft.com/office/drawing/2014/main" id="{57FDDC45-7CF0-73AB-6669-F0F79B0C4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163" y="2146077"/>
              <a:ext cx="6596592" cy="51389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将角度转换为弧度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const D6 = 6 *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Math.PI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/ 180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const D30 = 30 *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Math.PI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/ 180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const D90 = 90 *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Math.PI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/ 180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var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wx.createCanvasContext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’)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CanvasContext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var width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this.width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var height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this.height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var radius = width / 2 – 30  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计算表盘半径，留出 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30px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外边距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draw()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this.timer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setInterval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(draw, 1000)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function draw() 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ctx.translate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(width / 2, height / 2)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设置坐标轴原点为窗口的中心点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drawClock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绘制表盘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drawHand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绘制指针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ctx.draw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//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执行绘制</a:t>
              </a:r>
              <a:endPara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function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drawClock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{  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function 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drawHand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1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{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13">
              <a:extLst>
                <a:ext uri="{FF2B5EF4-FFF2-40B4-BE49-F238E27FC236}">
                  <a16:creationId xmlns:a16="http://schemas.microsoft.com/office/drawing/2014/main" id="{BBEF096D-891E-4AED-B3BA-2CDB7954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716" y="2011776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/>
                <a:t>clock.js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3E93BF-D5C1-DDA6-26C7-041D8454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初次渲染，绘制表盘：</a:t>
            </a:r>
          </a:p>
        </p:txBody>
      </p:sp>
    </p:spTree>
    <p:extLst>
      <p:ext uri="{BB962C8B-B14F-4D97-AF65-F5344CB8AC3E}">
        <p14:creationId xmlns:p14="http://schemas.microsoft.com/office/powerpoint/2010/main" val="101741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钟表页面绘制</a:t>
            </a:r>
            <a:endParaRPr lang="en-US" altLang="zh-CN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57FDDC45-7CF0-73AB-6669-F0F79B0C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85" y="2389485"/>
            <a:ext cx="3690286" cy="28555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绘制大圆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(2)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设置线条的粗细，单位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开始一个新路径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ctx.arc(0, 0, radius, 0, 2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true)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绘制中心圆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ctx.arc(0, 0, 8, 0, 2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true)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8px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3E93BF-D5C1-DDA6-26C7-041D8454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4"/>
            <a:ext cx="4277445" cy="480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绘制表盘 </a:t>
            </a:r>
            <a:r>
              <a:rPr lang="en-US" altLang="zh-CN" dirty="0" err="1"/>
              <a:t>drawClock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 radius) 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115F4-4D10-ABE4-804C-934DC055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03" y="1858510"/>
            <a:ext cx="3974511" cy="463293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绘制文本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ctx.setFontSize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(20)   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字号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ctx.textBaseline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'middle'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文本上下居中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文本距离时钟中心点半径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r = radius - 30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for (var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1;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&lt;= 12; ++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利用三角函数计算文本坐标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x = r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Math.cos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(D30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- D90)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var y = r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Math.sin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(D30 *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- D90)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if 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&gt; 10) {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在画布上绘制文本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fillText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左上角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左上角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ctx.fillText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x - 12, 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} else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ctx.fillText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x - 6, 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59DAF6EB-5696-E40B-22BC-921CB35D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26" y="2395693"/>
            <a:ext cx="3977172" cy="437901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绘制大刻度盘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 (var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&lt; 12; ++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以原点为中心顺时针旋转（多次调用旋转的角度会叠加）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(D30) // 360 / 12 = 30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ctx.lineTo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 - 15, 0)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大刻度长度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15px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绘制小刻度盘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 (var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&lt; 60; ++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(D6) // 360 / 60 = 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ctx.lineTo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 - 10, 0)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小刻度盘长度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}</a:t>
            </a:r>
          </a:p>
        </p:txBody>
      </p:sp>
    </p:spTree>
    <p:extLst>
      <p:ext uri="{BB962C8B-B14F-4D97-AF65-F5344CB8AC3E}">
        <p14:creationId xmlns:p14="http://schemas.microsoft.com/office/powerpoint/2010/main" val="392017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– </a:t>
            </a:r>
            <a:r>
              <a:rPr lang="zh-CN" altLang="en-US" dirty="0"/>
              <a:t>钟表页面绘制</a:t>
            </a:r>
            <a:endParaRPr lang="en-US" altLang="zh-CN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57FDDC45-7CF0-73AB-6669-F0F79B0C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85" y="2389485"/>
            <a:ext cx="3690286" cy="234769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var t = new Date()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获取当前时间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h =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t.getHours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m =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t.getMinutes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 s =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t.getSeconds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 = h &gt; 12 ? h - 12 : h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小时制转化为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小时制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时间从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点开始，逆时针旋转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度，指向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(-D90)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3E93BF-D5C1-DDA6-26C7-041D8454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4"/>
            <a:ext cx="4277445" cy="480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绘制指针</a:t>
            </a:r>
            <a:r>
              <a:rPr lang="en-US" altLang="zh-CN" dirty="0" err="1"/>
              <a:t>drawHand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 radius) 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115F4-4D10-ABE4-804C-934DC055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03" y="1858510"/>
            <a:ext cx="3974511" cy="488685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绘制分针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ctx.save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(D6 * (m + s / 60))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(-20,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ctx.lineTo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 / 1.8,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ctx.restore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绘制秒针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ctx.save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(D6 * 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(-20,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ctx.lineTo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 / 1.6, 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ctx.restore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59DAF6EB-5696-E40B-22BC-921CB35D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26" y="2395693"/>
            <a:ext cx="3977172" cy="234769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绘制时针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ctx.save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记录旋转状态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ctx.rotate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(D30 * (h + m / 60 + s / 3600))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(6)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ctx.beginPath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(-20, 0)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线条起点（针尾留出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ctx.lineTo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(radius / 2.6, 0)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线条长度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ctx.restore</a:t>
            </a: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恢复旋转状态，避免旋转叠加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3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模拟时钟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钟表页面布局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钟表页面绘制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文件上传与下载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录音和上传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文件的下载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91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模拟时钟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钟表页面布局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钟表页面绘制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文件上传与下载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录音和上传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文件的下载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56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73357" cy="3671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实现了请求服务器文件的上传与下载。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实现调起设备录音功能。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实现停止录音功能。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实现播放录音功能。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实现上传录音文件到服务器的功能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33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-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录音</a:t>
            </a:r>
            <a:r>
              <a:rPr lang="en-US" altLang="zh-CN" sz="2400" dirty="0"/>
              <a:t>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82A946A-3916-D1EC-D5E3-F03302C4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7" y="3749733"/>
            <a:ext cx="8306594" cy="263956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rec =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wx.getRecorderManager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获取全局唯一的录音管理器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recorderManager.start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(options)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开始录音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recorderManager.onStart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{} )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监听录音开始事件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recorderManager.onResume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{} )//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监听录音继续事件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recorderManager.onPause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{} )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监听录音暂停事件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recorderManager.onStop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((res) =&gt; {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 = res })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监听录音结束事件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recorderManager.onFrameRecorded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((res) =&gt; 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frameBuffer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 = res })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监听已录制完指定帧大小的文件事件</a:t>
            </a:r>
          </a:p>
        </p:txBody>
      </p:sp>
      <p:sp>
        <p:nvSpPr>
          <p:cNvPr id="4" name="圆角矩形 23">
            <a:extLst>
              <a:ext uri="{FF2B5EF4-FFF2-40B4-BE49-F238E27FC236}">
                <a16:creationId xmlns:a16="http://schemas.microsoft.com/office/drawing/2014/main" id="{C7F6AEC2-7355-8C9F-33CA-430FE753D0C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27786" y="4072092"/>
            <a:ext cx="1015164" cy="42269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6" name="直接箭头连接符 24">
            <a:extLst>
              <a:ext uri="{FF2B5EF4-FFF2-40B4-BE49-F238E27FC236}">
                <a16:creationId xmlns:a16="http://schemas.microsoft.com/office/drawing/2014/main" id="{CE9323D4-F855-BA0A-7EC7-C249589247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3500" y="3209450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C98D93-BF3E-B153-5744-C58B7BC9E6EA}"/>
              </a:ext>
            </a:extLst>
          </p:cNvPr>
          <p:cNvSpPr txBox="1"/>
          <p:nvPr/>
        </p:nvSpPr>
        <p:spPr>
          <a:xfrm>
            <a:off x="4454330" y="1933851"/>
            <a:ext cx="43828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 </a:t>
            </a:r>
            <a:r>
              <a:rPr lang="en-US" altLang="zh-CN" sz="1400" dirty="0"/>
              <a:t>options = {</a:t>
            </a:r>
          </a:p>
          <a:p>
            <a:r>
              <a:rPr lang="en-US" altLang="zh-CN" sz="1400" dirty="0"/>
              <a:t>    duration: 60000</a:t>
            </a:r>
            <a:r>
              <a:rPr lang="zh-CN" altLang="en-US" sz="1400" dirty="0"/>
              <a:t>，</a:t>
            </a:r>
            <a:r>
              <a:rPr lang="en-US" altLang="zh-CN" sz="1400" dirty="0"/>
              <a:t> //</a:t>
            </a:r>
            <a:r>
              <a:rPr lang="zh-CN" altLang="en-US" sz="1400" dirty="0"/>
              <a:t>录制时长，单位</a:t>
            </a:r>
            <a:r>
              <a:rPr lang="en-US" altLang="zh-CN" sz="1400" dirty="0" err="1"/>
              <a:t>ms</a:t>
            </a:r>
            <a:r>
              <a:rPr lang="zh-CN" altLang="en-US" sz="1400" dirty="0"/>
              <a:t>，最大</a:t>
            </a:r>
            <a:r>
              <a:rPr lang="en-US" altLang="zh-CN" sz="1400" dirty="0"/>
              <a:t>10min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sampleRate</a:t>
            </a:r>
            <a:r>
              <a:rPr lang="en-US" altLang="zh-CN" sz="1400" dirty="0"/>
              <a:t>: 44100</a:t>
            </a:r>
            <a:r>
              <a:rPr lang="zh-CN" altLang="en-US" sz="1400" dirty="0"/>
              <a:t>，</a:t>
            </a:r>
            <a:r>
              <a:rPr lang="en-US" altLang="zh-CN" sz="1400" dirty="0"/>
              <a:t> //</a:t>
            </a:r>
            <a:r>
              <a:rPr lang="zh-CN" altLang="en-US" sz="1400" dirty="0"/>
              <a:t>采样率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numberOfChannels</a:t>
            </a:r>
            <a:r>
              <a:rPr lang="en-US" altLang="zh-CN" sz="1400" dirty="0"/>
              <a:t>: 1</a:t>
            </a:r>
            <a:r>
              <a:rPr lang="zh-CN" altLang="en-US" sz="1400" dirty="0"/>
              <a:t>，</a:t>
            </a:r>
            <a:r>
              <a:rPr lang="en-US" altLang="zh-CN" sz="1400" dirty="0"/>
              <a:t> //</a:t>
            </a:r>
            <a:r>
              <a:rPr lang="zh-CN" altLang="en-US" sz="1400" dirty="0"/>
              <a:t>录音通道，默认为</a:t>
            </a:r>
            <a:r>
              <a:rPr lang="en-US" altLang="zh-CN" sz="1400" dirty="0"/>
              <a:t>2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encodeBitRate</a:t>
            </a:r>
            <a:r>
              <a:rPr lang="en-US" altLang="zh-CN" sz="1400" dirty="0"/>
              <a:t>: 192000</a:t>
            </a:r>
            <a:r>
              <a:rPr lang="zh-CN" altLang="en-US" sz="1400" dirty="0"/>
              <a:t>，</a:t>
            </a:r>
            <a:r>
              <a:rPr lang="en-US" altLang="zh-CN" sz="1400" dirty="0"/>
              <a:t>//</a:t>
            </a:r>
            <a:r>
              <a:rPr lang="zh-CN" altLang="en-US" sz="1400" dirty="0"/>
              <a:t>编码码率</a:t>
            </a:r>
            <a:endParaRPr lang="en-US" altLang="zh-CN" sz="1400" dirty="0"/>
          </a:p>
          <a:p>
            <a:r>
              <a:rPr lang="en-US" altLang="zh-CN" sz="1400" dirty="0"/>
              <a:t>    format: ‘mp3’</a:t>
            </a:r>
            <a:r>
              <a:rPr lang="zh-CN" altLang="en-US" sz="1400" dirty="0"/>
              <a:t>， </a:t>
            </a:r>
            <a:r>
              <a:rPr lang="en-US" altLang="zh-CN" sz="1400" dirty="0"/>
              <a:t>//</a:t>
            </a:r>
            <a:r>
              <a:rPr lang="zh-CN" altLang="en-US" sz="1400" dirty="0"/>
              <a:t>音频格式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frameSize</a:t>
            </a:r>
            <a:r>
              <a:rPr lang="en-US" altLang="zh-CN" sz="1400" dirty="0"/>
              <a:t>: ‘50’ //</a:t>
            </a:r>
            <a:r>
              <a:rPr lang="zh-CN" altLang="en-US" sz="1400" dirty="0"/>
              <a:t>指定帧大小，单位</a:t>
            </a:r>
            <a:r>
              <a:rPr lang="en-US" altLang="zh-CN" sz="1400" dirty="0"/>
              <a:t>KB</a:t>
            </a:r>
          </a:p>
          <a:p>
            <a:r>
              <a:rPr lang="en-US" altLang="zh-CN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07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-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文件上传</a:t>
            </a:r>
            <a:r>
              <a:rPr lang="en-US" altLang="zh-CN" sz="2400" dirty="0"/>
              <a:t>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C86D64F5-E240-E7A6-B4F7-9966420E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7" y="2851784"/>
            <a:ext cx="8306594" cy="36090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wx.chooseImage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success (res) 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 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tempFilePaths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res.tempFilePaths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wx.uploadFile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  url: 'https://xxxx', 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开发者服务器地址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tempFilePaths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[0],   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  name: 'file',          // 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文件对应的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key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formData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{'user': 'test'}, // HTTPS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请求中其他额外的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 data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     success (res){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data =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// do something 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    })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3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-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文件下载</a:t>
            </a:r>
            <a:r>
              <a:rPr lang="en-US" altLang="zh-CN" sz="2400" dirty="0"/>
              <a:t>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D1E5382E-5F51-8AB8-6BD4-6A278EE60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7" y="2957521"/>
            <a:ext cx="8306594" cy="263956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wx.downloadFile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url: : 'https://xxxx',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    success (res) 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          if(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res.statusCode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=== 200){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wx.playVoice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res.tempFilePath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   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录音和上传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完成基本布局</a:t>
            </a:r>
            <a:endParaRPr lang="en-US" altLang="zh-C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grpSp>
        <p:nvGrpSpPr>
          <p:cNvPr id="4" name="组合 5">
            <a:extLst>
              <a:ext uri="{FF2B5EF4-FFF2-40B4-BE49-F238E27FC236}">
                <a16:creationId xmlns:a16="http://schemas.microsoft.com/office/drawing/2014/main" id="{821847FA-53F7-1709-11F8-0B20259D58C6}"/>
              </a:ext>
            </a:extLst>
          </p:cNvPr>
          <p:cNvGrpSpPr>
            <a:grpSpLocks/>
          </p:cNvGrpSpPr>
          <p:nvPr/>
        </p:nvGrpSpPr>
        <p:grpSpPr bwMode="auto">
          <a:xfrm>
            <a:off x="1149554" y="3146589"/>
            <a:ext cx="3422445" cy="2883576"/>
            <a:chOff x="6128809" y="2987870"/>
            <a:chExt cx="2659591" cy="1879876"/>
          </a:xfrm>
        </p:grpSpPr>
        <p:pic>
          <p:nvPicPr>
            <p:cNvPr id="7" name="Picture 2" descr="22">
              <a:extLst>
                <a:ext uri="{FF2B5EF4-FFF2-40B4-BE49-F238E27FC236}">
                  <a16:creationId xmlns:a16="http://schemas.microsoft.com/office/drawing/2014/main" id="{12D420C0-EAC8-56EF-8819-0E06296BD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8809" y="2987870"/>
              <a:ext cx="2659591" cy="187987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24">
              <a:extLst>
                <a:ext uri="{FF2B5EF4-FFF2-40B4-BE49-F238E27FC236}">
                  <a16:creationId xmlns:a16="http://schemas.microsoft.com/office/drawing/2014/main" id="{74FCF0BC-1D3C-24EE-C020-DC7968493B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65873" y="3337342"/>
              <a:ext cx="368528" cy="259185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9" name="组合 3">
            <a:extLst>
              <a:ext uri="{FF2B5EF4-FFF2-40B4-BE49-F238E27FC236}">
                <a16:creationId xmlns:a16="http://schemas.microsoft.com/office/drawing/2014/main" id="{F95DD47B-539F-1ADC-F218-45B69E57E3AE}"/>
              </a:ext>
            </a:extLst>
          </p:cNvPr>
          <p:cNvGrpSpPr>
            <a:grpSpLocks/>
          </p:cNvGrpSpPr>
          <p:nvPr/>
        </p:nvGrpSpPr>
        <p:grpSpPr bwMode="auto">
          <a:xfrm>
            <a:off x="4935546" y="1724826"/>
            <a:ext cx="6921580" cy="5042640"/>
            <a:chOff x="846733" y="2115707"/>
            <a:chExt cx="4930774" cy="5040942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10532AC8-8119-0234-5488-A74FAF96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733" y="2247021"/>
              <a:ext cx="4930774" cy="49096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-rows"&gt;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播放文章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="play"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播放文章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暂停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pause()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="pause"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暂停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&lt;view class="song"&gt;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此刻谁在茫茫人海之中 在这浩瀚的宇宙 蓝色的城市 只是生命的旅程 瞬间的停留 欢乐和悲伤 我已不会再回头 只是自在向远方 也来不及感伤 如此难舍的美丽 萦绕我脑海 难以挥去的不安 曾在我心里 欢乐和悲伤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&lt;view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-rows"&gt;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录音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record()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="record"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录音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停止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stop()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="stop"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停止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回放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playback()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="playback"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回放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上传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upload()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 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&lt;button class="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="upload" size="mini"&gt;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上传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0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97E842B6-B2A9-795D-B2A4-54F24E7A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393" y="2115707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index.wxml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6614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录音和上传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在</a:t>
            </a:r>
            <a:r>
              <a:rPr lang="en-US" altLang="zh-CN" sz="2400" dirty="0"/>
              <a:t>Page()</a:t>
            </a:r>
            <a:r>
              <a:rPr lang="zh-CN" altLang="en-US" sz="2400" dirty="0"/>
              <a:t>前面编写代码，获取音频实例对象和录音管理器对象，并在录音完成后保存音频文件的临时路径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grpSp>
        <p:nvGrpSpPr>
          <p:cNvPr id="9" name="组合 3">
            <a:extLst>
              <a:ext uri="{FF2B5EF4-FFF2-40B4-BE49-F238E27FC236}">
                <a16:creationId xmlns:a16="http://schemas.microsoft.com/office/drawing/2014/main" id="{F95DD47B-539F-1ADC-F218-45B69E57E3AE}"/>
              </a:ext>
            </a:extLst>
          </p:cNvPr>
          <p:cNvGrpSpPr>
            <a:grpSpLocks/>
          </p:cNvGrpSpPr>
          <p:nvPr/>
        </p:nvGrpSpPr>
        <p:grpSpPr bwMode="auto">
          <a:xfrm>
            <a:off x="1203696" y="3082658"/>
            <a:ext cx="6921580" cy="2134151"/>
            <a:chOff x="846733" y="2115707"/>
            <a:chExt cx="4930774" cy="2133432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10532AC8-8119-0234-5488-A74FAF96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733" y="2247021"/>
              <a:ext cx="4930774" cy="20021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null         //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音频文件临时路径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   //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获取音频对象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rec =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wx.getRecorderManager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        // </a:t>
              </a:r>
              <a:r>
                <a:rPr lang="zh-CN" altLang="en-US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获取录音管理器对象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rec.onStop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(res =&gt; 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 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res.tempFilePath</a:t>
              </a:r>
              <a:endParaRPr lang="en-US" altLang="zh-CN" sz="10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  console.log(</a:t>
              </a:r>
              <a:r>
                <a:rPr lang="en-US" altLang="zh-CN" sz="105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Page({    ……    })</a:t>
              </a:r>
            </a:p>
          </p:txBody>
        </p:sp>
        <p:sp>
          <p:nvSpPr>
            <p:cNvPr id="11" name="圆角矩形 15">
              <a:extLst>
                <a:ext uri="{FF2B5EF4-FFF2-40B4-BE49-F238E27FC236}">
                  <a16:creationId xmlns:a16="http://schemas.microsoft.com/office/drawing/2014/main" id="{97E842B6-B2A9-795D-B2A4-54F24E7A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898" y="2115707"/>
              <a:ext cx="1081445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/>
                <a:t>index.js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8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录音和上传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722987" cy="148934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在</a:t>
            </a:r>
            <a:r>
              <a:rPr lang="en-US" altLang="zh-CN" sz="2400" dirty="0"/>
              <a:t>Page()</a:t>
            </a:r>
            <a:r>
              <a:rPr lang="zh-CN" altLang="en-US" sz="2400" dirty="0"/>
              <a:t>编写播放器代码：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3725C4DA-58BE-A20E-F84F-52AA012BA99C}"/>
              </a:ext>
            </a:extLst>
          </p:cNvPr>
          <p:cNvGrpSpPr>
            <a:grpSpLocks/>
          </p:cNvGrpSpPr>
          <p:nvPr/>
        </p:nvGrpSpPr>
        <p:grpSpPr bwMode="auto">
          <a:xfrm>
            <a:off x="5133764" y="1488251"/>
            <a:ext cx="6691312" cy="5369749"/>
            <a:chOff x="2116744" y="1718843"/>
            <a:chExt cx="6690831" cy="5369530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BD836D01-F48A-3BEC-67EB-542CA4E90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744" y="2042902"/>
              <a:ext cx="6690831" cy="50454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record: function(){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rec.start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},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stop: function(){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rec.stop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},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playback:function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audioCtx.src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audioCtx.play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upload: function(){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if(!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wx.showToast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({title:’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您还没有录音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’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 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icon: none, duration: 2000})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wx.uploadFile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    url: “”//sever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  <a:endParaRPr lang="en-US" altLang="zh-CN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filePath</a:t>
              </a:r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    name: “file”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  <p:sp>
          <p:nvSpPr>
            <p:cNvPr id="7" name="圆角矩形 14">
              <a:extLst>
                <a:ext uri="{FF2B5EF4-FFF2-40B4-BE49-F238E27FC236}">
                  <a16:creationId xmlns:a16="http://schemas.microsoft.com/office/drawing/2014/main" id="{F40D2D9F-CDA9-2DD2-9628-BC917ACC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308" y="1718843"/>
              <a:ext cx="1519845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index.js</a:t>
              </a:r>
            </a:p>
          </p:txBody>
        </p:sp>
      </p:grpSp>
      <p:cxnSp>
        <p:nvCxnSpPr>
          <p:cNvPr id="8" name="直接箭头连接符 21">
            <a:extLst>
              <a:ext uri="{FF2B5EF4-FFF2-40B4-BE49-F238E27FC236}">
                <a16:creationId xmlns:a16="http://schemas.microsoft.com/office/drawing/2014/main" id="{37A51C8C-3033-6339-7E15-9E5094D4C22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30939" y="2286000"/>
            <a:ext cx="765338" cy="76878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C4ABB79E-5081-5AD9-3BF3-BEB1BCC9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030" y="2712854"/>
            <a:ext cx="12207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开始录音</a:t>
            </a:r>
            <a:endParaRPr lang="en-US" altLang="zh-CN" dirty="0"/>
          </a:p>
        </p:txBody>
      </p:sp>
      <p:cxnSp>
        <p:nvCxnSpPr>
          <p:cNvPr id="13" name="直接箭头连接符 21">
            <a:extLst>
              <a:ext uri="{FF2B5EF4-FFF2-40B4-BE49-F238E27FC236}">
                <a16:creationId xmlns:a16="http://schemas.microsoft.com/office/drawing/2014/main" id="{94323267-0D0D-D3A7-11BD-B62FEFA55B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26571" y="2580238"/>
            <a:ext cx="859049" cy="84587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5">
            <a:extLst>
              <a:ext uri="{FF2B5EF4-FFF2-40B4-BE49-F238E27FC236}">
                <a16:creationId xmlns:a16="http://schemas.microsoft.com/office/drawing/2014/main" id="{010177BB-95C2-AC24-E565-648DB499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908" y="3186282"/>
            <a:ext cx="122078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停止录音</a:t>
            </a:r>
            <a:endParaRPr lang="en-US" altLang="zh-CN" dirty="0"/>
          </a:p>
        </p:txBody>
      </p:sp>
      <p:cxnSp>
        <p:nvCxnSpPr>
          <p:cNvPr id="15" name="直接箭头连接符 21">
            <a:extLst>
              <a:ext uri="{FF2B5EF4-FFF2-40B4-BE49-F238E27FC236}">
                <a16:creationId xmlns:a16="http://schemas.microsoft.com/office/drawing/2014/main" id="{C928A6A6-393A-4D29-D2B2-1AD5C3B95E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26938" y="2934310"/>
            <a:ext cx="858682" cy="87348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7702270-12AE-DF36-7DC2-9BBE59B2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279" y="3705908"/>
            <a:ext cx="12207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回放录音</a:t>
            </a:r>
            <a:endParaRPr lang="en-US" altLang="zh-CN"/>
          </a:p>
        </p:txBody>
      </p:sp>
      <p:cxnSp>
        <p:nvCxnSpPr>
          <p:cNvPr id="17" name="直接箭头连接符 24">
            <a:extLst>
              <a:ext uri="{FF2B5EF4-FFF2-40B4-BE49-F238E27FC236}">
                <a16:creationId xmlns:a16="http://schemas.microsoft.com/office/drawing/2014/main" id="{98B39989-626D-8EE5-73D3-C65F126C85A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26572" y="3992578"/>
            <a:ext cx="769705" cy="12254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13702F83-C85C-AF69-EDAC-1FF6CEB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239" y="5012645"/>
            <a:ext cx="16605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上传录音文件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63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文件的下载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696486" cy="1489342"/>
          </a:xfrm>
        </p:spPr>
        <p:txBody>
          <a:bodyPr vert="horz" lIns="45720" tIns="45720" rIns="45720" bIns="45720" rtlCol="0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用户单击“播放文章”按钮，调用</a:t>
            </a:r>
            <a:r>
              <a:rPr lang="en-US" altLang="zh-CN" sz="2400" dirty="0" err="1"/>
              <a:t>wx.downloadFile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把服务器文件下载到本地。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400" dirty="0"/>
              <a:t>接口调用成功后，在</a:t>
            </a:r>
            <a:r>
              <a:rPr lang="en-US" altLang="zh-CN" sz="2400" dirty="0"/>
              <a:t>success()</a:t>
            </a:r>
            <a:r>
              <a:rPr lang="zh-CN" altLang="en-US" sz="2400" dirty="0"/>
              <a:t>回调函数中播放音频文件。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grpSp>
        <p:nvGrpSpPr>
          <p:cNvPr id="9" name="组合 2">
            <a:extLst>
              <a:ext uri="{FF2B5EF4-FFF2-40B4-BE49-F238E27FC236}">
                <a16:creationId xmlns:a16="http://schemas.microsoft.com/office/drawing/2014/main" id="{1B1ED9FB-556B-4112-E782-34CC68483B3E}"/>
              </a:ext>
            </a:extLst>
          </p:cNvPr>
          <p:cNvGrpSpPr>
            <a:grpSpLocks/>
          </p:cNvGrpSpPr>
          <p:nvPr/>
        </p:nvGrpSpPr>
        <p:grpSpPr bwMode="auto">
          <a:xfrm>
            <a:off x="4353538" y="3429000"/>
            <a:ext cx="6235700" cy="1006997"/>
            <a:chOff x="533392" y="1752305"/>
            <a:chExt cx="6236265" cy="1007824"/>
          </a:xfrm>
        </p:grpSpPr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C1662C5A-8032-2969-05FA-C5447440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92" y="2174874"/>
              <a:ext cx="6236265" cy="5852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="play"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播放文章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="pause"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暂停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 </a:t>
              </a:r>
            </a:p>
          </p:txBody>
        </p:sp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5209D48B-E62D-C5A5-EB43-A4FFF936A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525" y="1752305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index.wxml</a:t>
              </a:r>
            </a:p>
          </p:txBody>
        </p:sp>
      </p:grpSp>
      <p:cxnSp>
        <p:nvCxnSpPr>
          <p:cNvPr id="19" name="直接箭头连接符 21">
            <a:extLst>
              <a:ext uri="{FF2B5EF4-FFF2-40B4-BE49-F238E27FC236}">
                <a16:creationId xmlns:a16="http://schemas.microsoft.com/office/drawing/2014/main" id="{19AA8C5C-84D5-D7F9-60DB-01FE8FE76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5176" y="4440237"/>
            <a:ext cx="0" cy="90963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4">
            <a:extLst>
              <a:ext uri="{FF2B5EF4-FFF2-40B4-BE49-F238E27FC236}">
                <a16:creationId xmlns:a16="http://schemas.microsoft.com/office/drawing/2014/main" id="{E8F0466A-F469-052F-900F-28F7541CAC11}"/>
              </a:ext>
            </a:extLst>
          </p:cNvPr>
          <p:cNvGrpSpPr>
            <a:grpSpLocks/>
          </p:cNvGrpSpPr>
          <p:nvPr/>
        </p:nvGrpSpPr>
        <p:grpSpPr bwMode="auto">
          <a:xfrm>
            <a:off x="5847376" y="5381625"/>
            <a:ext cx="2943225" cy="800100"/>
            <a:chOff x="5907617" y="2583716"/>
            <a:chExt cx="2943272" cy="801065"/>
          </a:xfrm>
        </p:grpSpPr>
        <p:pic>
          <p:nvPicPr>
            <p:cNvPr id="21" name="图片 1">
              <a:extLst>
                <a:ext uri="{FF2B5EF4-FFF2-40B4-BE49-F238E27FC236}">
                  <a16:creationId xmlns:a16="http://schemas.microsoft.com/office/drawing/2014/main" id="{061E84D2-345A-A1E3-899C-05CE97869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07617" y="2583716"/>
              <a:ext cx="2943272" cy="7994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圆角矩形 24">
              <a:extLst>
                <a:ext uri="{FF2B5EF4-FFF2-40B4-BE49-F238E27FC236}">
                  <a16:creationId xmlns:a16="http://schemas.microsoft.com/office/drawing/2014/main" id="{38BAF175-6B98-0262-1CD9-3CE0B533BE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06630" y="1804067"/>
              <a:ext cx="345245" cy="281618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文件的下载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grpSp>
        <p:nvGrpSpPr>
          <p:cNvPr id="6" name="组合 3">
            <a:extLst>
              <a:ext uri="{FF2B5EF4-FFF2-40B4-BE49-F238E27FC236}">
                <a16:creationId xmlns:a16="http://schemas.microsoft.com/office/drawing/2014/main" id="{F2457898-BD83-81B3-2020-9FDCBB13460C}"/>
              </a:ext>
            </a:extLst>
          </p:cNvPr>
          <p:cNvGrpSpPr>
            <a:grpSpLocks/>
          </p:cNvGrpSpPr>
          <p:nvPr/>
        </p:nvGrpSpPr>
        <p:grpSpPr bwMode="auto">
          <a:xfrm>
            <a:off x="3532187" y="2380087"/>
            <a:ext cx="5127625" cy="3957236"/>
            <a:chOff x="3579962" y="2242915"/>
            <a:chExt cx="5127472" cy="3956563"/>
          </a:xfrm>
        </p:grpSpPr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91474735-5CE2-D3AC-0BB1-1947F42B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962" y="2660650"/>
              <a:ext cx="5127472" cy="35388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play: function () 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从服务器上下载音频文件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wx.showLoading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加载提示信息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}) 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wx.downloadFile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url: '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** ',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服务器地址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success: res =&gt; 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播放音频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wx.playVoice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res.tempFilePath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pause: function () 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if(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audioCtx.pauesd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audioCtx.paly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}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else{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audioCtx.pause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10">
              <a:extLst>
                <a:ext uri="{FF2B5EF4-FFF2-40B4-BE49-F238E27FC236}">
                  <a16:creationId xmlns:a16="http://schemas.microsoft.com/office/drawing/2014/main" id="{A4FDFF93-A09E-2045-FD9B-0A9B2630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986" y="2242915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index.js</a:t>
              </a:r>
            </a:p>
          </p:txBody>
        </p:sp>
      </p:grpSp>
      <p:cxnSp>
        <p:nvCxnSpPr>
          <p:cNvPr id="12" name="直接箭头连接符 21">
            <a:extLst>
              <a:ext uri="{FF2B5EF4-FFF2-40B4-BE49-F238E27FC236}">
                <a16:creationId xmlns:a16="http://schemas.microsoft.com/office/drawing/2014/main" id="{1FCFE3FB-239C-BE6D-7F3E-69E8831B7AC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65562" y="2356275"/>
            <a:ext cx="0" cy="42862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A683C782-0F08-B809-3A3A-BFBDCA22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2" y="1916537"/>
            <a:ext cx="1220788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播放文章</a:t>
            </a:r>
            <a:endParaRPr lang="en-US" altLang="zh-CN"/>
          </a:p>
        </p:txBody>
      </p:sp>
      <p:cxnSp>
        <p:nvCxnSpPr>
          <p:cNvPr id="14" name="直接箭头连接符 21">
            <a:extLst>
              <a:ext uri="{FF2B5EF4-FFF2-40B4-BE49-F238E27FC236}">
                <a16:creationId xmlns:a16="http://schemas.microsoft.com/office/drawing/2014/main" id="{C073599A-7820-EE8A-89BF-3C079C8CA41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24187" y="5433550"/>
            <a:ext cx="503238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A6EEB87C-8AF6-E4ED-B429-68920BC5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79" y="5197012"/>
            <a:ext cx="1810471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暂停</a:t>
            </a:r>
            <a:r>
              <a:rPr lang="en-US" altLang="zh-CN" dirty="0"/>
              <a:t>/</a:t>
            </a:r>
            <a:r>
              <a:rPr lang="zh-CN" altLang="en-US" dirty="0"/>
              <a:t>继续播放</a:t>
            </a:r>
            <a:endParaRPr lang="en-US" altLang="zh-CN" dirty="0"/>
          </a:p>
        </p:txBody>
      </p:sp>
      <p:cxnSp>
        <p:nvCxnSpPr>
          <p:cNvPr id="16" name="直接箭头连接符 21">
            <a:extLst>
              <a:ext uri="{FF2B5EF4-FFF2-40B4-BE49-F238E27FC236}">
                <a16:creationId xmlns:a16="http://schemas.microsoft.com/office/drawing/2014/main" id="{8258DDA9-B676-732F-E14D-9DA1FCF800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6725" y="3463725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F214C23-5979-34EE-ED87-3992A898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7" y="3227187"/>
            <a:ext cx="121920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下载文件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9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模拟时钟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钟表页面布局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钟表页面绘制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文件上传与下载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前导知识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录音和上传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文件的下载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文件上传与下载 </a:t>
            </a:r>
            <a:r>
              <a:rPr lang="en-US" altLang="zh-CN" dirty="0"/>
              <a:t>–</a:t>
            </a:r>
            <a:r>
              <a:rPr lang="zh-CN" altLang="en-US" dirty="0"/>
              <a:t>云上传和云下载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D872-01B5-F821-3A95-473BA0D4EA15}"/>
              </a:ext>
            </a:extLst>
          </p:cNvPr>
          <p:cNvSpPr txBox="1">
            <a:spLocks/>
          </p:cNvSpPr>
          <p:nvPr/>
        </p:nvSpPr>
        <p:spPr>
          <a:xfrm>
            <a:off x="695473" y="3775342"/>
            <a:ext cx="5807964" cy="2819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zh-CN" sz="2000" dirty="0"/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1CBDE13C-B7C3-43A9-B32E-4B08039F6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769" y="2310956"/>
            <a:ext cx="3837584" cy="24622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atinLnBrk="1"/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wx.cloud.uploadFile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cloudPath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'example.png',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'', // 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文件路径</a:t>
            </a:r>
          </a:p>
          <a:p>
            <a:pPr latinLnBrk="1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success: res =&gt; 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// get resource ID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console.log(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res.fileID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},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fail: err =&gt; 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// handle error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F2E915BB-83F6-344C-9FEB-1A20EE38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720" y="2310956"/>
            <a:ext cx="3837584" cy="224676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atinLnBrk="1"/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wx.cloud.downloadFile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fileID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'a7xzcb',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success: res =&gt; 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// get temp file path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console.log(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res.tempFilePath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},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fail: err =&gt; {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// handle error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latinLnBrk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5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030951" cy="3522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模拟时钟任务需求：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使用</a:t>
            </a:r>
            <a:r>
              <a:rPr lang="en-US" altLang="zh-CN" dirty="0"/>
              <a:t>canvas</a:t>
            </a:r>
            <a:r>
              <a:rPr lang="zh-CN" altLang="en-US" dirty="0"/>
              <a:t>绘制时钟，实现模拟时钟的功能。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钟表时间与系统时间保持一致，刻度将</a:t>
            </a:r>
            <a:r>
              <a:rPr lang="en-US" altLang="zh-CN" dirty="0"/>
              <a:t>24</a:t>
            </a:r>
            <a:r>
              <a:rPr lang="zh-CN" altLang="en-US" dirty="0"/>
              <a:t>小时制转化为</a:t>
            </a:r>
            <a:r>
              <a:rPr lang="en-US" altLang="zh-CN" dirty="0"/>
              <a:t>12</a:t>
            </a:r>
            <a:r>
              <a:rPr lang="zh-CN" altLang="en-US" dirty="0"/>
              <a:t>小时制。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绘制中心圆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绘制外层大圆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绘制分针、时针、秒针</a:t>
            </a:r>
            <a:r>
              <a:rPr lang="zh-CN" altLang="en-US" b="1" dirty="0"/>
              <a:t>。</a:t>
            </a:r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43DBA62F-EEA5-F540-98A2-DCB133AB69B8}"/>
              </a:ext>
            </a:extLst>
          </p:cNvPr>
          <p:cNvGrpSpPr>
            <a:grpSpLocks/>
          </p:cNvGrpSpPr>
          <p:nvPr/>
        </p:nvGrpSpPr>
        <p:grpSpPr bwMode="auto">
          <a:xfrm>
            <a:off x="5769304" y="1814348"/>
            <a:ext cx="2082800" cy="4092575"/>
            <a:chOff x="3055938" y="2470150"/>
            <a:chExt cx="2082800" cy="4092778"/>
          </a:xfrm>
        </p:grpSpPr>
        <p:pic>
          <p:nvPicPr>
            <p:cNvPr id="11" name="Picture 14" descr="1">
              <a:extLst>
                <a:ext uri="{FF2B5EF4-FFF2-40B4-BE49-F238E27FC236}">
                  <a16:creationId xmlns:a16="http://schemas.microsoft.com/office/drawing/2014/main" id="{6753CA75-852C-60DC-53A4-F72D43232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55938" y="2470150"/>
              <a:ext cx="2082800" cy="372446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4">
              <a:extLst>
                <a:ext uri="{FF2B5EF4-FFF2-40B4-BE49-F238E27FC236}">
                  <a16:creationId xmlns:a16="http://schemas.microsoft.com/office/drawing/2014/main" id="{4C069D17-2DB1-5348-4900-35DAD3956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341" y="6193601"/>
              <a:ext cx="1115197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latin typeface="Times New Roman" pitchFamily="18" charset="0"/>
                </a:rPr>
                <a:t>时钟模拟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7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92359E32-4E1B-C785-0A59-6E729D6B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2351662"/>
            <a:ext cx="772318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canvas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常用属性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10" name="表格 14">
            <a:extLst>
              <a:ext uri="{FF2B5EF4-FFF2-40B4-BE49-F238E27FC236}">
                <a16:creationId xmlns:a16="http://schemas.microsoft.com/office/drawing/2014/main" id="{A0B0BA4C-39B6-9E2E-277C-87FFC55B5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718"/>
              </p:ext>
            </p:extLst>
          </p:nvPr>
        </p:nvGraphicFramePr>
        <p:xfrm>
          <a:off x="863790" y="2985075"/>
          <a:ext cx="8407400" cy="3287709"/>
        </p:xfrm>
        <a:graphic>
          <a:graphicData uri="http://schemas.openxmlformats.org/drawingml/2006/table">
            <a:tbl>
              <a:tblPr firstRow="1" bandRow="1"/>
              <a:tblGrid>
                <a:gridCol w="164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canvas-id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组件的唯一标识符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disable-scroll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触摸点在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区域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移动时且有绑定手势事件时，禁止屏幕滚动及下拉刷新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bindtouchstart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手指触摸动作开始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bindtouchmove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手指触摸后移动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bindtouchend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手指触摸动作结束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bindtouchcancel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手指触摸动作被打断，如来电提醒、弹窗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bindlongtap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手指长按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500ms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后触发，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触发了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该事件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后进行移动不会触发屏幕的滚动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binderror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当发生错误时触发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lang="zh-CN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detail = {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errMsg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'something wrong'}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组件（原生组件，默认宽高为</a:t>
            </a:r>
            <a:r>
              <a:rPr lang="en-US" altLang="zh-CN" dirty="0"/>
              <a:t>300px*225px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191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组件基本用法</a:t>
            </a: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EA43BDEB-EFF1-1843-1C96-FD66DC65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903" y="29940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&lt;canvas canvas-id="myCanvas"&gt;&lt;/canvas&gt;	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6">
            <a:extLst>
              <a:ext uri="{FF2B5EF4-FFF2-40B4-BE49-F238E27FC236}">
                <a16:creationId xmlns:a16="http://schemas.microsoft.com/office/drawing/2014/main" id="{55E2F945-7AE1-8106-0C21-7FA47E81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297113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创建</a:t>
            </a:r>
            <a:r>
              <a:rPr lang="en-US" altLang="zh-CN" dirty="0" err="1"/>
              <a:t>canvas.wxml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8EDE9693-B5E9-76EA-A4B1-672D08C3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903" y="4114800"/>
            <a:ext cx="2590800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canvas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width: 300px;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height: 150px;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display: block;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position: relative;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51CA821-6AAD-0F43-3509-65C1B630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65" y="3468688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canvas</a:t>
            </a:r>
            <a:r>
              <a:rPr lang="zh-CN" altLang="en-US" dirty="0"/>
              <a:t>组件默认样式如下。</a:t>
            </a:r>
            <a:endParaRPr lang="en-US" altLang="zh-CN" dirty="0"/>
          </a:p>
        </p:txBody>
      </p:sp>
      <p:pic>
        <p:nvPicPr>
          <p:cNvPr id="7" name="Picture 2" descr="2">
            <a:extLst>
              <a:ext uri="{FF2B5EF4-FFF2-40B4-BE49-F238E27FC236}">
                <a16:creationId xmlns:a16="http://schemas.microsoft.com/office/drawing/2014/main" id="{8378F019-954F-1C56-F441-9F9C9CFB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5427" y="4132947"/>
            <a:ext cx="4400550" cy="27241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CD1-1AA9-CDC3-D0A4-AC733E86D5AE}"/>
              </a:ext>
            </a:extLst>
          </p:cNvPr>
          <p:cNvSpPr txBox="1"/>
          <p:nvPr/>
        </p:nvSpPr>
        <p:spPr>
          <a:xfrm>
            <a:off x="5884164" y="3509719"/>
            <a:ext cx="2692277" cy="57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en-US" altLang="zh-CN" dirty="0"/>
              <a:t>canvas</a:t>
            </a:r>
            <a:r>
              <a:rPr lang="zh-CN" altLang="en-US" dirty="0"/>
              <a:t>组件默认效果图：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4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7" name="圆角矩形 19">
            <a:extLst>
              <a:ext uri="{FF2B5EF4-FFF2-40B4-BE49-F238E27FC236}">
                <a16:creationId xmlns:a16="http://schemas.microsoft.com/office/drawing/2014/main" id="{ADCC2454-3D9A-2FF0-555A-616528966169}"/>
              </a:ext>
            </a:extLst>
          </p:cNvPr>
          <p:cNvSpPr/>
          <p:nvPr/>
        </p:nvSpPr>
        <p:spPr>
          <a:xfrm>
            <a:off x="4066464" y="2157857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8" name="组合 5">
            <a:extLst>
              <a:ext uri="{FF2B5EF4-FFF2-40B4-BE49-F238E27FC236}">
                <a16:creationId xmlns:a16="http://schemas.microsoft.com/office/drawing/2014/main" id="{2F95B87F-CBD8-A9C4-961B-753E2FCBACD8}"/>
              </a:ext>
            </a:extLst>
          </p:cNvPr>
          <p:cNvGrpSpPr>
            <a:grpSpLocks/>
          </p:cNvGrpSpPr>
          <p:nvPr/>
        </p:nvGrpSpPr>
        <p:grpSpPr bwMode="auto">
          <a:xfrm>
            <a:off x="1629651" y="2589657"/>
            <a:ext cx="7475538" cy="1652587"/>
            <a:chOff x="971600" y="1988840"/>
            <a:chExt cx="7200728" cy="1496214"/>
          </a:xfrm>
        </p:grpSpPr>
        <p:sp>
          <p:nvSpPr>
            <p:cNvPr id="19" name="流程图: 过程 21">
              <a:extLst>
                <a:ext uri="{FF2B5EF4-FFF2-40B4-BE49-F238E27FC236}">
                  <a16:creationId xmlns:a16="http://schemas.microsoft.com/office/drawing/2014/main" id="{680A7377-84F3-B526-C712-1BA466275A46}"/>
                </a:ext>
              </a:extLst>
            </p:cNvPr>
            <p:cNvSpPr/>
            <p:nvPr/>
          </p:nvSpPr>
          <p:spPr>
            <a:xfrm>
              <a:off x="971600" y="1988840"/>
              <a:ext cx="7200728" cy="1496214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流程图: 可选过程 23">
              <a:extLst>
                <a:ext uri="{FF2B5EF4-FFF2-40B4-BE49-F238E27FC236}">
                  <a16:creationId xmlns:a16="http://schemas.microsoft.com/office/drawing/2014/main" id="{330F0DDC-B9FF-A26F-213A-A47E98180A54}"/>
                </a:ext>
              </a:extLst>
            </p:cNvPr>
            <p:cNvSpPr/>
            <p:nvPr/>
          </p:nvSpPr>
          <p:spPr>
            <a:xfrm>
              <a:off x="971600" y="1988840"/>
              <a:ext cx="7200728" cy="1496214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8">
            <a:extLst>
              <a:ext uri="{FF2B5EF4-FFF2-40B4-BE49-F238E27FC236}">
                <a16:creationId xmlns:a16="http://schemas.microsoft.com/office/drawing/2014/main" id="{F5C9B6DB-D05D-EED4-9625-04490D2D69C7}"/>
              </a:ext>
            </a:extLst>
          </p:cNvPr>
          <p:cNvGrpSpPr>
            <a:grpSpLocks/>
          </p:cNvGrpSpPr>
          <p:nvPr/>
        </p:nvGrpSpPr>
        <p:grpSpPr bwMode="auto">
          <a:xfrm>
            <a:off x="4066464" y="2084832"/>
            <a:ext cx="2316162" cy="504825"/>
            <a:chOff x="3408211" y="1484784"/>
            <a:chExt cx="2315917" cy="504056"/>
          </a:xfrm>
        </p:grpSpPr>
        <p:sp>
          <p:nvSpPr>
            <p:cNvPr id="22" name="椭圆 25">
              <a:extLst>
                <a:ext uri="{FF2B5EF4-FFF2-40B4-BE49-F238E27FC236}">
                  <a16:creationId xmlns:a16="http://schemas.microsoft.com/office/drawing/2014/main" id="{A7147D8D-8514-D3C5-5F45-372559D4F681}"/>
                </a:ext>
              </a:extLst>
            </p:cNvPr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椭圆 26">
              <a:extLst>
                <a:ext uri="{FF2B5EF4-FFF2-40B4-BE49-F238E27FC236}">
                  <a16:creationId xmlns:a16="http://schemas.microsoft.com/office/drawing/2014/main" id="{B5D3EF4B-87AF-5FBA-151D-0FC17025C66B}"/>
                </a:ext>
              </a:extLst>
            </p:cNvPr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108BF5-5449-D473-A4B9-8BCAF6F206D2}"/>
                </a:ext>
              </a:extLst>
            </p:cNvPr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25" name="矩形 12">
            <a:extLst>
              <a:ext uri="{FF2B5EF4-FFF2-40B4-BE49-F238E27FC236}">
                <a16:creationId xmlns:a16="http://schemas.microsoft.com/office/drawing/2014/main" id="{4C1D4D04-8437-A30E-D169-858E8326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14" y="2803969"/>
            <a:ext cx="72104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zh-CN" dirty="0"/>
              <a:t>组件是原生组件，它的层级是最高的，不能通过</a:t>
            </a:r>
            <a:r>
              <a:rPr lang="en-US" altLang="zh-CN" dirty="0"/>
              <a:t>z-index</a:t>
            </a:r>
            <a:r>
              <a:rPr lang="zh-CN" altLang="zh-CN" dirty="0"/>
              <a:t>设置层级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zh-CN" altLang="zh-CN" dirty="0"/>
              <a:t>动画对</a:t>
            </a:r>
            <a:r>
              <a:rPr lang="en-US" altLang="zh-CN" dirty="0"/>
              <a:t>canvas</a:t>
            </a:r>
            <a:r>
              <a:rPr lang="zh-CN" altLang="zh-CN" dirty="0"/>
              <a:t>组件无效。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0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绘制矩形，演示绘制的基本步骤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A26ADEA7-34E5-CD34-B502-65C578E4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24161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创建</a:t>
            </a:r>
            <a:r>
              <a:rPr lang="en-US" altLang="zh-CN" dirty="0"/>
              <a:t>Canvas</a:t>
            </a:r>
            <a:r>
              <a:rPr lang="zh-CN" altLang="zh-CN" dirty="0"/>
              <a:t>绘图上下文</a:t>
            </a:r>
            <a:r>
              <a:rPr lang="zh-CN" altLang="en-US" dirty="0"/>
              <a:t>对象</a:t>
            </a:r>
            <a:r>
              <a:rPr lang="en-US" altLang="zh-CN" dirty="0" err="1"/>
              <a:t>CanvasContext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55E15C99-15CD-DFEE-2174-B103AFD7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3130550"/>
            <a:ext cx="6856331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 ctx =  wx.createCanvasContext('myCanvas')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5C94D220-66E4-989B-55AC-0DFC26B3D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364490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/>
              <a:t>Canvas</a:t>
            </a:r>
            <a:r>
              <a:rPr lang="zh-CN" altLang="zh-CN" dirty="0"/>
              <a:t>绘图上下文进行绘图描述</a:t>
            </a:r>
            <a:endParaRPr lang="en-US" altLang="zh-CN" dirty="0">
              <a:sym typeface="+mn-ea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EF1A8A56-554D-DC46-15EE-FB7F8BEC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4321175"/>
            <a:ext cx="6793269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ctx.setFillStyle('red') 	    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设置填充色为红色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画一个矩形，填充为红色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ctx.fillRect(10, 20, 150, 75)     // ctx.fillRect(x, y, width, height)</a:t>
            </a:r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CBFFED93-382E-BE01-2A45-E900590D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55213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画图</a:t>
            </a:r>
            <a:endParaRPr lang="en-US" altLang="zh-CN" dirty="0">
              <a:sym typeface="+mn-ea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1908D0AB-EA76-C918-2E3F-E7D3CDF2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03" y="6235700"/>
            <a:ext cx="6793269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ctx.draw()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 descr="3">
            <a:extLst>
              <a:ext uri="{FF2B5EF4-FFF2-40B4-BE49-F238E27FC236}">
                <a16:creationId xmlns:a16="http://schemas.microsoft.com/office/drawing/2014/main" id="{44BF5EE7-11AC-28D4-F02B-9D2428CB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0009" y="3429000"/>
            <a:ext cx="3957145" cy="201745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模拟时钟 </a:t>
            </a:r>
            <a:r>
              <a:rPr lang="en-US" altLang="zh-CN" dirty="0"/>
              <a:t>-  </a:t>
            </a:r>
            <a:r>
              <a:rPr lang="zh-CN" altLang="en-US" dirty="0"/>
              <a:t>前导知识</a:t>
            </a:r>
            <a:endParaRPr lang="en-US" altLang="zh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6771-4570-63EF-8A47-B4FC7D88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0103"/>
            <a:ext cx="10453169" cy="796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canvas</a:t>
            </a:r>
            <a:r>
              <a:rPr lang="zh-CN" altLang="en-US" dirty="0"/>
              <a:t>绘制矩形函数：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A26ADEA7-34E5-CD34-B502-65C578E4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7" y="2416175"/>
            <a:ext cx="10551787" cy="443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CanvasContext.draw</a:t>
            </a:r>
            <a:r>
              <a:rPr lang="en-US" altLang="zh-CN" b="1" u="sng" dirty="0">
                <a:solidFill>
                  <a:srgbClr val="1369B2"/>
                </a:solidFill>
              </a:rPr>
              <a:t> (</a:t>
            </a:r>
            <a:r>
              <a:rPr lang="en-US" altLang="zh-CN" b="1" u="sng" dirty="0" err="1">
                <a:solidFill>
                  <a:srgbClr val="1369B2"/>
                </a:solidFill>
              </a:rPr>
              <a:t>boolean</a:t>
            </a:r>
            <a:r>
              <a:rPr lang="en-US" altLang="zh-CN" b="1" u="sng" dirty="0">
                <a:solidFill>
                  <a:srgbClr val="1369B2"/>
                </a:solidFill>
              </a:rPr>
              <a:t>? reserve, function? callback 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en-US" dirty="0"/>
              <a:t>将之前在绘图上下文中的描述（路径、样式、变形）画到</a:t>
            </a:r>
            <a:r>
              <a:rPr lang="en-US" altLang="zh-CN" dirty="0"/>
              <a:t>canvas</a:t>
            </a:r>
            <a:r>
              <a:rPr lang="zh-CN" altLang="en-US" dirty="0"/>
              <a:t>中</a:t>
            </a:r>
            <a:r>
              <a:rPr lang="zh-CN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>
                <a:sym typeface="+mn-ea"/>
              </a:rPr>
              <a:t>Reserve: </a:t>
            </a:r>
            <a:r>
              <a:rPr lang="zh-CN" altLang="en-US" dirty="0">
                <a:sym typeface="+mn-ea"/>
              </a:rPr>
              <a:t>表示本次绘制是否接着上次绘制。默认值为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，表示本次绘制之前</a:t>
            </a:r>
            <a:r>
              <a:rPr lang="en-US" altLang="zh-CN" dirty="0">
                <a:sym typeface="+mn-ea"/>
              </a:rPr>
              <a:t>native</a:t>
            </a:r>
            <a:r>
              <a:rPr lang="zh-CN" altLang="en-US" dirty="0">
                <a:sym typeface="+mn-ea"/>
              </a:rPr>
              <a:t>层会清空画布再继续绘制；若</a:t>
            </a:r>
            <a:r>
              <a:rPr lang="en-US" altLang="zh-CN" dirty="0">
                <a:sym typeface="+mn-ea"/>
              </a:rPr>
              <a:t>reserve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，则保留当前画布上的内容，将本次绘制内容覆盖在上面；</a:t>
            </a:r>
            <a:endParaRPr lang="en-US" altLang="zh-CN" dirty="0">
              <a:sym typeface="+mn-ea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>
                <a:sym typeface="+mn-ea"/>
              </a:rPr>
              <a:t>Callback: </a:t>
            </a:r>
            <a:r>
              <a:rPr lang="zh-CN" altLang="en-US" dirty="0">
                <a:sym typeface="+mn-ea"/>
              </a:rPr>
              <a:t>表示绘制完之后的执行的回调函数；</a:t>
            </a:r>
            <a:endParaRPr lang="en-US" altLang="zh-CN" dirty="0">
              <a:sym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CanvasContext.rect</a:t>
            </a:r>
            <a:r>
              <a:rPr lang="en-US" altLang="zh-CN" b="1" u="sng" dirty="0">
                <a:solidFill>
                  <a:srgbClr val="1369B2"/>
                </a:solidFill>
              </a:rPr>
              <a:t>(x, y, width, height)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创建一个矩形路径</a:t>
            </a:r>
            <a:r>
              <a:rPr lang="zh-CN" altLang="en-US" dirty="0"/>
              <a:t>。需要用到</a:t>
            </a:r>
            <a:r>
              <a:rPr lang="en-US" altLang="zh-CN" dirty="0"/>
              <a:t>fill</a:t>
            </a:r>
            <a:r>
              <a:rPr lang="zh-CN" altLang="en-US" dirty="0"/>
              <a:t>或者</a:t>
            </a:r>
            <a:r>
              <a:rPr lang="en-US" altLang="zh-CN" dirty="0"/>
              <a:t>stroke</a:t>
            </a:r>
            <a:r>
              <a:rPr lang="zh-CN" altLang="en-US" dirty="0"/>
              <a:t>（描边）将矩阵真正画到画布上。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itchFamily="2" charset="2"/>
              <a:buChar char="p"/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9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2078</TotalTime>
  <Words>7355</Words>
  <Application>Microsoft Office PowerPoint</Application>
  <PresentationFormat>Widescreen</PresentationFormat>
  <Paragraphs>498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微软雅黑</vt:lpstr>
      <vt:lpstr>黑体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时钟和文件上传下载</vt:lpstr>
      <vt:lpstr>目录</vt:lpstr>
      <vt:lpstr>目录</vt:lpstr>
      <vt:lpstr>模拟时钟</vt:lpstr>
      <vt:lpstr>模拟时钟 -  前导知识</vt:lpstr>
      <vt:lpstr>模拟时钟 -  前导知识</vt:lpstr>
      <vt:lpstr>模拟时钟 -  前导知识</vt:lpstr>
      <vt:lpstr>模拟时钟 -  前导知识</vt:lpstr>
      <vt:lpstr>模拟时钟 -  前导知识</vt:lpstr>
      <vt:lpstr>模拟时钟 -  前导知识</vt:lpstr>
      <vt:lpstr>模拟时钟 -  前导知识</vt:lpstr>
      <vt:lpstr>模拟时钟 -  前导知识</vt:lpstr>
      <vt:lpstr>模拟时钟 -  前导知识</vt:lpstr>
      <vt:lpstr>模拟时钟 – 钟表页面布局</vt:lpstr>
      <vt:lpstr>模拟时钟 – 钟表页面绘制</vt:lpstr>
      <vt:lpstr>模拟时钟 – 钟表页面绘制</vt:lpstr>
      <vt:lpstr>模拟时钟 – 钟表页面绘制</vt:lpstr>
      <vt:lpstr>模拟时钟 – 钟表页面绘制</vt:lpstr>
      <vt:lpstr>模拟时钟 – 钟表页面绘制</vt:lpstr>
      <vt:lpstr>目录</vt:lpstr>
      <vt:lpstr>文件上传与下载</vt:lpstr>
      <vt:lpstr>文件上传与下载 - 前导知识</vt:lpstr>
      <vt:lpstr>文件上传与下载 - 前导知识</vt:lpstr>
      <vt:lpstr>文件上传与下载 - 前导知识</vt:lpstr>
      <vt:lpstr>文件上传与下载 –录音和上传</vt:lpstr>
      <vt:lpstr>文件上传与下载 –录音和上传</vt:lpstr>
      <vt:lpstr>文件上传与下载 –录音和上传</vt:lpstr>
      <vt:lpstr>文件上传与下载 –文件的下载</vt:lpstr>
      <vt:lpstr>文件上传与下载 –文件的下载</vt:lpstr>
      <vt:lpstr>文件上传与下载 –云上传和云下载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541</cp:revision>
  <dcterms:created xsi:type="dcterms:W3CDTF">2022-12-05T11:42:09Z</dcterms:created>
  <dcterms:modified xsi:type="dcterms:W3CDTF">2023-03-02T00:11:31Z</dcterms:modified>
</cp:coreProperties>
</file>