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696" r:id="rId2"/>
    <p:sldId id="920" r:id="rId3"/>
    <p:sldId id="974" r:id="rId4"/>
    <p:sldId id="921" r:id="rId5"/>
    <p:sldId id="923" r:id="rId6"/>
    <p:sldId id="924" r:id="rId7"/>
    <p:sldId id="926" r:id="rId8"/>
    <p:sldId id="925" r:id="rId9"/>
    <p:sldId id="927" r:id="rId10"/>
    <p:sldId id="975" r:id="rId11"/>
    <p:sldId id="930" r:id="rId12"/>
    <p:sldId id="928" r:id="rId13"/>
    <p:sldId id="931" r:id="rId14"/>
    <p:sldId id="932" r:id="rId15"/>
    <p:sldId id="933" r:id="rId16"/>
    <p:sldId id="934" r:id="rId17"/>
    <p:sldId id="976" r:id="rId18"/>
    <p:sldId id="935" r:id="rId19"/>
    <p:sldId id="937" r:id="rId20"/>
    <p:sldId id="938" r:id="rId21"/>
    <p:sldId id="939" r:id="rId22"/>
    <p:sldId id="940" r:id="rId23"/>
    <p:sldId id="941" r:id="rId24"/>
    <p:sldId id="942" r:id="rId25"/>
    <p:sldId id="977" r:id="rId26"/>
    <p:sldId id="944" r:id="rId27"/>
    <p:sldId id="945" r:id="rId28"/>
    <p:sldId id="946" r:id="rId29"/>
    <p:sldId id="947" r:id="rId30"/>
    <p:sldId id="948" r:id="rId31"/>
    <p:sldId id="949" r:id="rId32"/>
    <p:sldId id="950" r:id="rId33"/>
    <p:sldId id="951" r:id="rId34"/>
    <p:sldId id="952" r:id="rId35"/>
    <p:sldId id="953" r:id="rId36"/>
    <p:sldId id="978" r:id="rId37"/>
    <p:sldId id="955" r:id="rId38"/>
    <p:sldId id="956" r:id="rId39"/>
    <p:sldId id="957" r:id="rId40"/>
    <p:sldId id="958" r:id="rId41"/>
    <p:sldId id="960" r:id="rId42"/>
    <p:sldId id="961" r:id="rId43"/>
    <p:sldId id="962" r:id="rId44"/>
    <p:sldId id="979" r:id="rId45"/>
    <p:sldId id="964" r:id="rId46"/>
    <p:sldId id="965" r:id="rId47"/>
    <p:sldId id="966" r:id="rId48"/>
    <p:sldId id="967" r:id="rId49"/>
    <p:sldId id="968" r:id="rId50"/>
    <p:sldId id="969" r:id="rId51"/>
    <p:sldId id="970" r:id="rId52"/>
    <p:sldId id="971" r:id="rId53"/>
    <p:sldId id="972" r:id="rId54"/>
    <p:sldId id="916" r:id="rId55"/>
  </p:sldIdLst>
  <p:sldSz cx="12192000" cy="6858000"/>
  <p:notesSz cx="6811963" cy="9945688"/>
  <p:custDataLst>
    <p:tags r:id="rId58"/>
  </p:custDataLst>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42">
          <p15:clr>
            <a:srgbClr val="A4A3A4"/>
          </p15:clr>
        </p15:guide>
        <p15:guide id="2" pos="381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j sh" initials="j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70C0"/>
    <a:srgbClr val="0066CC"/>
    <a:srgbClr val="00B0F0"/>
    <a:srgbClr val="DFF1F2"/>
    <a:srgbClr val="A3D6D9"/>
    <a:srgbClr val="004586"/>
    <a:srgbClr val="1C2948"/>
    <a:srgbClr val="FBBCA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5" autoAdjust="0"/>
    <p:restoredTop sz="68261" autoAdjust="0"/>
  </p:normalViewPr>
  <p:slideViewPr>
    <p:cSldViewPr snapToGrid="0">
      <p:cViewPr varScale="1">
        <p:scale>
          <a:sx n="72" d="100"/>
          <a:sy n="72" d="100"/>
        </p:scale>
        <p:origin x="1884" y="72"/>
      </p:cViewPr>
      <p:guideLst>
        <p:guide orient="horz" pos="2242"/>
        <p:guide pos="381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2022/12/16</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不重要，过一遍</a:t>
            </a:r>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25</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36</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44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54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pic>
        <p:nvPicPr>
          <p:cNvPr id="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1412" y="117930"/>
            <a:ext cx="3384376" cy="8512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649320" y="117931"/>
            <a:ext cx="1714332"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841489" y="111580"/>
            <a:ext cx="1262062"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7"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241089" y="117930"/>
            <a:ext cx="1204913"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446002" y="117930"/>
            <a:ext cx="120331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33CC"/>
                </a:solidFill>
              </a:defRPr>
            </a:lvl1pPr>
          </a:lstStyle>
          <a:p>
            <a:r>
              <a:rPr lang="zh-CN" altLang="en-US" dirty="0"/>
              <a:t>单击此处编辑母版标题样式</a:t>
            </a:r>
          </a:p>
        </p:txBody>
      </p:sp>
      <p:sp>
        <p:nvSpPr>
          <p:cNvPr id="3" name="内容占位符 2"/>
          <p:cNvSpPr>
            <a:spLocks noGrp="1"/>
          </p:cNvSpPr>
          <p:nvPr>
            <p:ph idx="1"/>
          </p:nvPr>
        </p:nvSpPr>
        <p:spPr>
          <a:xfrm>
            <a:off x="293688" y="1452881"/>
            <a:ext cx="11523662" cy="4673286"/>
          </a:xfrm>
          <a:prstGeom prst="rect">
            <a:avLst/>
          </a:prstGeom>
        </p:spPr>
        <p:txBody>
          <a:bodyPr/>
          <a:lstStyle>
            <a:lvl1pPr>
              <a:defRPr>
                <a:latin typeface="+mj-ea"/>
                <a:ea typeface="+mj-ea"/>
              </a:defRPr>
            </a:lvl1pPr>
            <a:lvl2pPr>
              <a:defRPr b="1"/>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33CC"/>
                </a:solidFill>
              </a:defRPr>
            </a:lvl1pPr>
          </a:lstStyle>
          <a:p>
            <a:r>
              <a:rPr lang="zh-CN" altLang="en-US" dirty="0"/>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33CC"/>
                </a:solidFill>
              </a:defRPr>
            </a:lvl1pPr>
          </a:lstStyle>
          <a:p>
            <a:r>
              <a:rPr lang="zh-CN" altLang="en-US" dirty="0"/>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17843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181610"/>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4329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dirty="0">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3.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0" name="矩形 13"/>
          <p:cNvSpPr>
            <a:spLocks noChangeArrowheads="1"/>
          </p:cNvSpPr>
          <p:nvPr/>
        </p:nvSpPr>
        <p:spPr bwMode="auto">
          <a:xfrm>
            <a:off x="4987925" y="5002805"/>
            <a:ext cx="2459990" cy="460375"/>
          </a:xfrm>
          <a:prstGeom prst="rect">
            <a:avLst/>
          </a:prstGeom>
          <a:noFill/>
          <a:ln w="9525">
            <a:noFill/>
            <a:miter lim="800000"/>
          </a:ln>
        </p:spPr>
        <p:txBody>
          <a:bodyPr wrap="square">
            <a:spAutoFit/>
          </a:bodyPr>
          <a:lstStyle/>
          <a:p>
            <a:pPr algn="ctr" eaLnBrk="1" hangingPunct="1"/>
            <a:r>
              <a:rPr lang="en-US" altLang="zh-CN" sz="2400" b="1" dirty="0">
                <a:latin typeface="Times New Roman" panose="02020603050405020304" pitchFamily="18" charset="0"/>
                <a:ea typeface="微软雅黑" panose="020B0503020204020204" pitchFamily="34" charset="-122"/>
              </a:rPr>
              <a:t>2022</a:t>
            </a:r>
            <a:r>
              <a:rPr lang="zh-CN" altLang="en-US" sz="2400" b="1" dirty="0">
                <a:latin typeface="Times New Roman" panose="02020603050405020304" pitchFamily="18" charset="0"/>
                <a:ea typeface="微软雅黑" panose="020B0503020204020204" pitchFamily="34" charset="-122"/>
              </a:rPr>
              <a:t>年</a:t>
            </a:r>
            <a:endParaRPr lang="zh-CN" altLang="zh-CN" sz="2400" b="1" dirty="0">
              <a:latin typeface="Times New Roman" panose="02020603050405020304" pitchFamily="18" charset="0"/>
              <a:ea typeface="微软雅黑" panose="020B0503020204020204" pitchFamily="34" charset="-122"/>
            </a:endParaRPr>
          </a:p>
        </p:txBody>
      </p:sp>
      <p:sp>
        <p:nvSpPr>
          <p:cNvPr id="3074" name="Rectangle 2"/>
          <p:cNvSpPr>
            <a:spLocks noGrp="1" noChangeArrowheads="1"/>
          </p:cNvSpPr>
          <p:nvPr>
            <p:ph type="ctrTitle"/>
          </p:nvPr>
        </p:nvSpPr>
        <p:spPr>
          <a:xfrm>
            <a:off x="-7426" y="2953385"/>
            <a:ext cx="12199426" cy="1263015"/>
          </a:xfrm>
          <a:solidFill>
            <a:srgbClr val="0070C0"/>
          </a:solidFill>
          <a:effectLst>
            <a:outerShdw blurRad="50800" dist="38100" dir="2700000" algn="tl" rotWithShape="0">
              <a:prstClr val="black">
                <a:alpha val="40000"/>
              </a:prstClr>
            </a:outerShdw>
          </a:effectLst>
        </p:spPr>
        <p:txBody>
          <a:bodyPr/>
          <a:lstStyle/>
          <a:p>
            <a:pPr eaLnBrk="1" hangingPunct="1"/>
            <a:r>
              <a:rPr lang="zh-CN" altLang="en-US" sz="4800" dirty="0">
                <a:solidFill>
                  <a:schemeClr val="bg1"/>
                </a:solidFill>
                <a:latin typeface="隶书" panose="02010509060101010101" pitchFamily="49" charset="-122"/>
                <a:ea typeface="隶书" panose="02010509060101010101" pitchFamily="49" charset="-122"/>
                <a:sym typeface="+mn-ea"/>
              </a:rPr>
              <a:t>第十章</a:t>
            </a:r>
            <a:r>
              <a:rPr lang="en-US" altLang="zh-CN" sz="4800" dirty="0">
                <a:solidFill>
                  <a:schemeClr val="bg1"/>
                </a:solidFill>
                <a:latin typeface="隶书" panose="02010509060101010101" pitchFamily="49" charset="-122"/>
                <a:ea typeface="隶书" panose="02010509060101010101" pitchFamily="49" charset="-122"/>
                <a:sym typeface="+mn-ea"/>
              </a:rPr>
              <a:t> </a:t>
            </a:r>
            <a:r>
              <a:rPr lang="zh-CN" altLang="en-US" sz="4800" dirty="0">
                <a:solidFill>
                  <a:schemeClr val="bg1"/>
                </a:solidFill>
                <a:latin typeface="隶书" panose="02010509060101010101" pitchFamily="49" charset="-122"/>
                <a:ea typeface="隶书" panose="02010509060101010101" pitchFamily="49" charset="-122"/>
                <a:sym typeface="+mn-ea"/>
              </a:rPr>
              <a:t>半监督学习</a:t>
            </a:r>
          </a:p>
        </p:txBody>
      </p:sp>
      <p:sp>
        <p:nvSpPr>
          <p:cNvPr id="8" name="文本框 7"/>
          <p:cNvSpPr txBox="1"/>
          <p:nvPr/>
        </p:nvSpPr>
        <p:spPr>
          <a:xfrm>
            <a:off x="2915920" y="1636853"/>
            <a:ext cx="6156960" cy="923330"/>
          </a:xfrm>
          <a:prstGeom prst="rect">
            <a:avLst/>
          </a:prstGeom>
          <a:noFill/>
        </p:spPr>
        <p:txBody>
          <a:bodyPr wrap="square">
            <a:spAutoFit/>
          </a:bodyPr>
          <a:lstStyle/>
          <a:p>
            <a:pPr algn="ctr"/>
            <a:r>
              <a:rPr lang="zh-CN" altLang="en-US" sz="5400" b="1" dirty="0">
                <a:solidFill>
                  <a:srgbClr val="0070C0"/>
                </a:solidFill>
                <a:latin typeface="微软雅黑" panose="020B0503020204020204" pitchFamily="34" charset="-122"/>
                <a:ea typeface="微软雅黑" panose="020B0503020204020204" pitchFamily="34" charset="-122"/>
                <a:sym typeface="+mn-ea"/>
              </a:rPr>
              <a:t>机器学习</a:t>
            </a:r>
            <a:endParaRPr lang="zh-CN" altLang="en-US" sz="5400" b="1"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7175"/>
    </mc:Choice>
    <mc:Fallback xmlns="">
      <p:transition spd="slow" advTm="71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759075" y="2433320"/>
            <a:ext cx="6287135" cy="647700"/>
          </a:xfrm>
          <a:prstGeom prst="rect">
            <a:avLst/>
          </a:prstGeom>
          <a:solidFill>
            <a:srgbClr val="0070C0"/>
          </a:solidFill>
          <a:ln>
            <a:noFill/>
          </a:ln>
          <a:effectLst>
            <a:outerShdw blurRad="50800" dist="38100" dir="2700000" algn="tl" rotWithShape="0">
              <a:prstClr val="black">
                <a:alpha val="40000"/>
              </a:prstClr>
            </a:outerShdw>
          </a:effectLst>
        </p:spPr>
      </p:pic>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44" name="TextBox 6"/>
          <p:cNvSpPr txBox="1">
            <a:spLocks noChangeArrowheads="1"/>
          </p:cNvSpPr>
          <p:nvPr/>
        </p:nvSpPr>
        <p:spPr bwMode="auto">
          <a:xfrm>
            <a:off x="3029495" y="1608934"/>
            <a:ext cx="510547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01 </a:t>
            </a:r>
            <a:r>
              <a:rPr lang="en-US" altLang="zh-CN" sz="4000" dirty="0">
                <a:solidFill>
                  <a:schemeClr val="tx1"/>
                </a:solidFill>
                <a:latin typeface="Impact" panose="020B0806030902050204" pitchFamily="34" charset="0"/>
                <a:ea typeface="微软雅黑" panose="020B0503020204020204" pitchFamily="34" charset="-122"/>
              </a:rPr>
              <a:t> </a:t>
            </a:r>
            <a:r>
              <a:rPr lang="en-US" altLang="zh-CN" sz="3600" dirty="0">
                <a:solidFill>
                  <a:schemeClr val="tx1"/>
                </a:solidFill>
                <a:latin typeface="Impact" panose="020B0806030902050204" pitchFamily="34" charset="0"/>
                <a:ea typeface="微软雅黑" panose="020B0503020204020204" pitchFamily="34" charset="-122"/>
              </a:rPr>
              <a:t>  </a:t>
            </a:r>
            <a:r>
              <a:rPr lang="zh-CN" altLang="en-US" sz="3600" dirty="0">
                <a:solidFill>
                  <a:schemeClr val="tx1"/>
                </a:solidFill>
                <a:latin typeface="Impact" panose="020B0806030902050204" pitchFamily="34" charset="0"/>
                <a:ea typeface="微软雅黑" panose="020B0503020204020204" pitchFamily="34" charset="-122"/>
              </a:rPr>
              <a:t>背景</a:t>
            </a:r>
          </a:p>
        </p:txBody>
      </p:sp>
      <p:sp>
        <p:nvSpPr>
          <p:cNvPr id="47" name="TextBox 10"/>
          <p:cNvSpPr txBox="1">
            <a:spLocks noChangeArrowheads="1"/>
          </p:cNvSpPr>
          <p:nvPr/>
        </p:nvSpPr>
        <p:spPr bwMode="auto">
          <a:xfrm>
            <a:off x="3002508" y="2485691"/>
            <a:ext cx="507241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02    </a:t>
            </a:r>
            <a:r>
              <a:rPr lang="zh-CN" altLang="en-US" sz="3600" dirty="0">
                <a:solidFill>
                  <a:schemeClr val="bg1"/>
                </a:solidFill>
                <a:latin typeface="Impact" panose="020B0806030902050204" pitchFamily="34" charset="0"/>
                <a:ea typeface="微软雅黑" panose="020B0503020204020204" pitchFamily="34" charset="-122"/>
              </a:rPr>
              <a:t>生成式方法</a:t>
            </a:r>
          </a:p>
        </p:txBody>
      </p:sp>
      <p:sp>
        <p:nvSpPr>
          <p:cNvPr id="48" name="TextBox 11"/>
          <p:cNvSpPr txBox="1">
            <a:spLocks noChangeArrowheads="1"/>
          </p:cNvSpPr>
          <p:nvPr/>
        </p:nvSpPr>
        <p:spPr bwMode="auto">
          <a:xfrm>
            <a:off x="3002507" y="3300873"/>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半监督</a:t>
            </a:r>
            <a:r>
              <a:rPr lang="en-US" altLang="zh-CN" sz="3600" dirty="0">
                <a:latin typeface="Impact" panose="020B0806030902050204" pitchFamily="34" charset="0"/>
                <a:ea typeface="微软雅黑" panose="020B0503020204020204" pitchFamily="34" charset="-122"/>
              </a:rPr>
              <a:t>SVM</a:t>
            </a:r>
          </a:p>
        </p:txBody>
      </p:sp>
      <p:sp>
        <p:nvSpPr>
          <p:cNvPr id="51" name="TextBox 10"/>
          <p:cNvSpPr txBox="1">
            <a:spLocks noChangeArrowheads="1"/>
          </p:cNvSpPr>
          <p:nvPr/>
        </p:nvSpPr>
        <p:spPr bwMode="auto">
          <a:xfrm>
            <a:off x="3029495" y="411605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图半监督学习</a:t>
            </a:r>
          </a:p>
        </p:txBody>
      </p:sp>
      <p:sp>
        <p:nvSpPr>
          <p:cNvPr id="2" name="TextBox 10"/>
          <p:cNvSpPr txBox="1">
            <a:spLocks noChangeArrowheads="1"/>
          </p:cNvSpPr>
          <p:nvPr/>
        </p:nvSpPr>
        <p:spPr bwMode="auto">
          <a:xfrm>
            <a:off x="3002190" y="4930759"/>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05    </a:t>
            </a:r>
            <a:r>
              <a:rPr lang="zh-CN" altLang="en-US" sz="3600" dirty="0">
                <a:latin typeface="Impact" panose="020B0806030902050204" pitchFamily="34" charset="0"/>
                <a:ea typeface="微软雅黑" panose="020B0503020204020204" pitchFamily="34" charset="-122"/>
                <a:sym typeface="+mn-ea"/>
              </a:rPr>
              <a:t>基于分歧的方法</a:t>
            </a:r>
            <a:endParaRPr lang="zh-CN" altLang="en-US" sz="3600" dirty="0">
              <a:latin typeface="Impact" panose="020B0806030902050204" pitchFamily="34" charset="0"/>
              <a:ea typeface="微软雅黑" panose="020B0503020204020204" pitchFamily="34" charset="-122"/>
            </a:endParaRPr>
          </a:p>
        </p:txBody>
      </p:sp>
      <p:sp>
        <p:nvSpPr>
          <p:cNvPr id="3" name="TextBox 10"/>
          <p:cNvSpPr txBox="1">
            <a:spLocks noChangeArrowheads="1"/>
          </p:cNvSpPr>
          <p:nvPr/>
        </p:nvSpPr>
        <p:spPr bwMode="auto">
          <a:xfrm>
            <a:off x="3002190" y="574546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06    </a:t>
            </a:r>
            <a:r>
              <a:rPr lang="zh-CN" altLang="en-US" sz="3600" dirty="0">
                <a:latin typeface="Impact" panose="020B0806030902050204" pitchFamily="34" charset="0"/>
                <a:ea typeface="微软雅黑" panose="020B0503020204020204" pitchFamily="34" charset="-122"/>
                <a:sym typeface="+mn-ea"/>
              </a:rPr>
              <a:t>半监督聚类</a:t>
            </a:r>
            <a:endParaRPr lang="zh-CN" altLang="en-US" sz="3600" dirty="0">
              <a:latin typeface="Impact" panose="020B0806030902050204" pitchFamily="34" charset="0"/>
              <a:ea typeface="微软雅黑" panose="020B0503020204020204" pitchFamily="34" charset="-122"/>
            </a:endParaRPr>
          </a:p>
        </p:txBody>
      </p:sp>
    </p:spTree>
  </p:cSld>
  <p:clrMapOvr>
    <a:masterClrMapping/>
  </p:clrMapOvr>
  <p:transition advTm="8005"/>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a:sym typeface="+mn-ea"/>
                  </a:rPr>
                  <a:t>假设样本由高斯混合模型生成，且每个类别对应一个高斯混合成分：</a:t>
                </a:r>
              </a:p>
              <a:p>
                <a:endParaRPr lang="zh-CN" altLang="en-US" sz="2400" dirty="0">
                  <a:sym typeface="+mn-ea"/>
                </a:endParaRPr>
              </a:p>
              <a:p>
                <a:endParaRPr lang="zh-CN" altLang="en-US" sz="2400" dirty="0">
                  <a:sym typeface="+mn-ea"/>
                </a:endParaRPr>
              </a:p>
              <a:p>
                <a:pPr marL="0" indent="0">
                  <a:buNone/>
                </a:pPr>
                <a:r>
                  <a:rPr lang="en-US" altLang="zh-CN" sz="2400" dirty="0">
                    <a:sym typeface="+mn-ea"/>
                  </a:rPr>
                  <a:t>   </a:t>
                </a:r>
                <a:r>
                  <a:rPr lang="zh-CN" altLang="en-US" sz="2400" dirty="0">
                    <a:sym typeface="+mn-ea"/>
                  </a:rPr>
                  <a:t>其中</a:t>
                </a:r>
                <a:r>
                  <a:rPr lang="en-US" altLang="zh-CN" sz="2400" dirty="0">
                    <a:sym typeface="+mn-ea"/>
                  </a:rPr>
                  <a:t>,</a:t>
                </a:r>
                <a:endParaRPr lang="en-US" altLang="zh-CN" sz="2400" dirty="0"/>
              </a:p>
              <a:p>
                <a:endParaRPr lang="zh-CN" altLang="en-US" sz="2400" dirty="0">
                  <a:sym typeface="+mn-ea"/>
                </a:endParaRPr>
              </a:p>
              <a:p>
                <a:endParaRPr lang="zh-CN" altLang="en-US" sz="2400" dirty="0">
                  <a:sym typeface="+mn-ea"/>
                </a:endParaRPr>
              </a:p>
              <a:p>
                <a:r>
                  <a:rPr lang="zh-CN" altLang="en-US" sz="2400" dirty="0">
                    <a:sym typeface="+mn-ea"/>
                  </a:rPr>
                  <a:t> </a:t>
                </a:r>
                <a:r>
                  <a:rPr lang="en-US" altLang="zh-CN" sz="2400" dirty="0">
                    <a:sym typeface="+mn-ea"/>
                  </a:rPr>
                  <a:t>                </a:t>
                </a:r>
                <a:r>
                  <a:rPr lang="zh-CN" altLang="en-US" sz="2400" dirty="0">
                    <a:sym typeface="+mn-ea"/>
                  </a:rPr>
                  <a:t>表示样本</a:t>
                </a:r>
                <a14:m>
                  <m:oMath xmlns:m="http://schemas.openxmlformats.org/officeDocument/2006/math">
                    <m:r>
                      <a:rPr lang="en-US" altLang="zh-CN" sz="2400" b="0" i="1" smtClean="0">
                        <a:latin typeface="Cambria Math" panose="02040503050406030204" pitchFamily="18" charset="0"/>
                        <a:sym typeface="+mn-ea"/>
                      </a:rPr>
                      <m:t>𝑥</m:t>
                    </m:r>
                  </m:oMath>
                </a14:m>
                <a:r>
                  <a:rPr lang="zh-CN" altLang="en-US" sz="2400" dirty="0">
                    <a:sym typeface="+mn-ea"/>
                  </a:rPr>
                  <a:t>属于该高斯混合成分的概率</a:t>
                </a:r>
              </a:p>
              <a:p>
                <a:endParaRPr lang="zh-CN" altLang="en-US" sz="2400"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3" b="7"/>
                </a:stretch>
              </a:blipFill>
            </p:spPr>
            <p:txBody>
              <a:bodyPr/>
              <a:lstStyle/>
              <a:p>
                <a:r>
                  <a:rPr lang="zh-CN" altLang="en-US">
                    <a:noFill/>
                  </a:rPr>
                  <a:t> </a:t>
                </a:r>
              </a:p>
            </p:txBody>
          </p:sp>
        </mc:Fallback>
      </mc:AlternateContent>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 </a:t>
            </a:r>
            <a:r>
              <a:rPr lang="zh-CN" altLang="en-US" dirty="0">
                <a:solidFill>
                  <a:schemeClr val="tx1"/>
                </a:solidFill>
              </a:rPr>
              <a:t>生成式方法</a:t>
            </a:r>
          </a:p>
        </p:txBody>
      </p:sp>
      <p:sp>
        <p:nvSpPr>
          <p:cNvPr id="10" name="文本框 9"/>
          <p:cNvSpPr txBox="1"/>
          <p:nvPr/>
        </p:nvSpPr>
        <p:spPr>
          <a:xfrm>
            <a:off x="3048000" y="3198168"/>
            <a:ext cx="6096000" cy="461665"/>
          </a:xfrm>
          <a:prstGeom prst="rect">
            <a:avLst/>
          </a:prstGeom>
          <a:noFill/>
        </p:spPr>
        <p:txBody>
          <a:bodyPr wrap="square">
            <a:spAutoFit/>
          </a:bodyPr>
          <a:lstStyle/>
          <a:p>
            <a:endParaRPr lang="zh-CN" altLang="en-US" dirty="0"/>
          </a:p>
        </p:txBody>
      </p:sp>
      <p:sp>
        <p:nvSpPr>
          <p:cNvPr id="13" name="文本框 12"/>
          <p:cNvSpPr txBox="1"/>
          <p:nvPr/>
        </p:nvSpPr>
        <p:spPr>
          <a:xfrm>
            <a:off x="3048000" y="3198168"/>
            <a:ext cx="6096000" cy="461665"/>
          </a:xfrm>
          <a:prstGeom prst="rect">
            <a:avLst/>
          </a:prstGeom>
          <a:noFill/>
        </p:spPr>
        <p:txBody>
          <a:bodyPr wrap="square">
            <a:spAutoFit/>
          </a:bodyPr>
          <a:lstStyle/>
          <a:p>
            <a:endParaRPr lang="zh-CN" altLang="en-US" dirty="0"/>
          </a:p>
        </p:txBody>
      </p:sp>
      <p:sp>
        <p:nvSpPr>
          <p:cNvPr id="15" name="文本框 14"/>
          <p:cNvSpPr txBox="1"/>
          <p:nvPr/>
        </p:nvSpPr>
        <p:spPr>
          <a:xfrm>
            <a:off x="3048000" y="3198168"/>
            <a:ext cx="6096000" cy="461665"/>
          </a:xfrm>
          <a:prstGeom prst="rect">
            <a:avLst/>
          </a:prstGeom>
          <a:noFill/>
        </p:spPr>
        <p:txBody>
          <a:bodyPr wrap="square">
            <a:spAutoFit/>
          </a:bodyPr>
          <a:lstStyle/>
          <a:p>
            <a:endParaRPr lang="zh-CN" altLang="en-US" dirty="0"/>
          </a:p>
        </p:txBody>
      </p:sp>
      <p:sp>
        <p:nvSpPr>
          <p:cNvPr id="24" name="文本框 23"/>
          <p:cNvSpPr txBox="1"/>
          <p:nvPr/>
        </p:nvSpPr>
        <p:spPr>
          <a:xfrm>
            <a:off x="3048000" y="3198168"/>
            <a:ext cx="6096000" cy="461665"/>
          </a:xfrm>
          <a:prstGeom prst="rect">
            <a:avLst/>
          </a:prstGeom>
          <a:noFill/>
        </p:spPr>
        <p:txBody>
          <a:bodyPr wrap="square">
            <a:spAutoFit/>
          </a:bodyPr>
          <a:lstStyle/>
          <a:p>
            <a:endParaRPr lang="zh-CN" altLang="en-US" dirty="0"/>
          </a:p>
        </p:txBody>
      </p:sp>
      <p:sp>
        <p:nvSpPr>
          <p:cNvPr id="28" name="文本框 27"/>
          <p:cNvSpPr txBox="1"/>
          <p:nvPr/>
        </p:nvSpPr>
        <p:spPr>
          <a:xfrm>
            <a:off x="3048000" y="3198168"/>
            <a:ext cx="6096000" cy="461665"/>
          </a:xfrm>
          <a:prstGeom prst="rect">
            <a:avLst/>
          </a:prstGeom>
          <a:noFill/>
        </p:spPr>
        <p:txBody>
          <a:bodyPr wrap="square">
            <a:spAutoFit/>
          </a:bodyPr>
          <a:lstStyle/>
          <a:p>
            <a:endParaRPr lang="zh-CN" altLang="en-US" dirty="0"/>
          </a:p>
        </p:txBody>
      </p:sp>
      <mc:AlternateContent xmlns:mc="http://schemas.openxmlformats.org/markup-compatibility/2006">
        <mc:Choice xmlns:a14="http://schemas.microsoft.com/office/drawing/2010/main" Requires="a14">
          <p:sp>
            <p:nvSpPr>
              <p:cNvPr id="30" name="文本框 29"/>
              <p:cNvSpPr txBox="1"/>
              <p:nvPr/>
            </p:nvSpPr>
            <p:spPr>
              <a:xfrm>
                <a:off x="3468687" y="2359478"/>
                <a:ext cx="5172075" cy="1138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𝑝</m:t>
                      </m:r>
                      <m:d>
                        <m:dPr>
                          <m:ctrlPr>
                            <a:rPr lang="zh-CN" altLang="en-US" i="1">
                              <a:solidFill>
                                <a:schemeClr val="tx1"/>
                              </a:solidFill>
                              <a:latin typeface="Cambria Math" panose="02040503050406030204" pitchFamily="18" charset="0"/>
                            </a:rPr>
                          </m:ctrlPr>
                        </m:dPr>
                        <m:e>
                          <m:r>
                            <a:rPr lang="zh-CN" altLang="en-US" b="1" i="1">
                              <a:solidFill>
                                <a:schemeClr val="tx1"/>
                              </a:solidFill>
                              <a:latin typeface="Cambria Math" panose="02040503050406030204" pitchFamily="18" charset="0"/>
                            </a:rPr>
                            <m:t>𝒙</m:t>
                          </m:r>
                        </m:e>
                      </m:d>
                      <m:r>
                        <a:rPr lang="zh-CN" altLang="en-US" b="0" i="0">
                          <a:solidFill>
                            <a:schemeClr val="tx1"/>
                          </a:solidFill>
                          <a:latin typeface="Cambria Math" panose="02040503050406030204" pitchFamily="18" charset="0"/>
                        </a:rPr>
                        <m:t>=</m:t>
                      </m:r>
                      <m:nary>
                        <m:naryPr>
                          <m:chr m:val="∑"/>
                          <m:ctrlPr>
                            <a:rPr lang="zh-CN" altLang="en-US" b="0" i="1" smtClean="0">
                              <a:solidFill>
                                <a:schemeClr val="tx1"/>
                              </a:solidFill>
                              <a:latin typeface="Cambria Math" panose="02040503050406030204" pitchFamily="18" charset="0"/>
                            </a:rPr>
                          </m:ctrlPr>
                        </m:naryPr>
                        <m:sub>
                          <m:r>
                            <m:rPr>
                              <m:brk m:alnAt="23"/>
                            </m:rPr>
                            <a:rPr lang="en-US" altLang="zh-CN" b="0" i="1" smtClean="0">
                              <a:solidFill>
                                <a:schemeClr val="tx1"/>
                              </a:solidFill>
                              <a:latin typeface="Cambria Math" panose="02040503050406030204" pitchFamily="18" charset="0"/>
                              <a:ea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=1</m:t>
                          </m:r>
                        </m:sub>
                        <m:sup>
                          <m:r>
                            <a:rPr lang="en-US" altLang="zh-CN" b="0" i="1" smtClean="0">
                              <a:solidFill>
                                <a:schemeClr val="tx1"/>
                              </a:solidFill>
                              <a:latin typeface="Cambria Math" panose="02040503050406030204" pitchFamily="18" charset="0"/>
                              <a:ea typeface="Cambria Math" panose="02040503050406030204" pitchFamily="18" charset="0"/>
                            </a:rPr>
                            <m:t>𝑘</m:t>
                          </m:r>
                        </m:sup>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𝛼</m:t>
                              </m:r>
                            </m:e>
                            <m:sub>
                              <m:r>
                                <a:rPr lang="zh-CN" altLang="en-US" i="1">
                                  <a:solidFill>
                                    <a:schemeClr val="tx1"/>
                                  </a:solidFill>
                                  <a:latin typeface="Cambria Math" panose="02040503050406030204" pitchFamily="18" charset="0"/>
                                </a:rPr>
                                <m:t>𝑖</m:t>
                              </m:r>
                            </m:sub>
                          </m:sSub>
                        </m:e>
                      </m:nary>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𝑝</m:t>
                      </m:r>
                      <m:d>
                        <m:dPr>
                          <m:ctrlPr>
                            <a:rPr lang="zh-CN" altLang="en-US" b="0" i="1">
                              <a:solidFill>
                                <a:schemeClr val="tx1"/>
                              </a:solidFill>
                              <a:latin typeface="Cambria Math" panose="02040503050406030204" pitchFamily="18" charset="0"/>
                            </a:rPr>
                          </m:ctrlPr>
                        </m:dPr>
                        <m:e>
                          <m:r>
                            <a:rPr lang="zh-CN" altLang="en-US" b="1" i="1">
                              <a:solidFill>
                                <a:schemeClr val="tx1"/>
                              </a:solidFill>
                              <a:latin typeface="Cambria Math" panose="02040503050406030204" pitchFamily="18" charset="0"/>
                            </a:rPr>
                            <m:t>𝒙</m:t>
                          </m:r>
                          <m:r>
                            <a:rPr lang="zh-CN" altLang="en-US" b="0" i="0">
                              <a:solidFill>
                                <a:schemeClr val="tx1"/>
                              </a:solidFill>
                              <a:latin typeface="Cambria Math" panose="02040503050406030204" pitchFamily="18" charset="0"/>
                            </a:rPr>
                            <m:t>∣</m:t>
                          </m:r>
                          <m:sSub>
                            <m:sSubPr>
                              <m:ctrlPr>
                                <a:rPr lang="zh-CN" altLang="en-US" b="0"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𝝁</m:t>
                              </m:r>
                            </m:e>
                            <m:sub>
                              <m:r>
                                <a:rPr lang="zh-CN" altLang="en-US" b="0" i="1">
                                  <a:solidFill>
                                    <a:schemeClr val="tx1"/>
                                  </a:solidFill>
                                  <a:latin typeface="Cambria Math" panose="02040503050406030204" pitchFamily="18" charset="0"/>
                                </a:rPr>
                                <m:t>𝑖</m:t>
                              </m:r>
                            </m:sub>
                          </m:sSub>
                          <m:r>
                            <a:rPr lang="zh-CN" altLang="en-US" b="0" i="0">
                              <a:solidFill>
                                <a:schemeClr val="tx1"/>
                              </a:solidFill>
                              <a:latin typeface="Cambria Math" panose="02040503050406030204" pitchFamily="18" charset="0"/>
                            </a:rPr>
                            <m:t>,</m:t>
                          </m:r>
                          <m:sSub>
                            <m:sSubPr>
                              <m:ctrlPr>
                                <a:rPr lang="zh-CN" altLang="en-US" b="0" i="1">
                                  <a:solidFill>
                                    <a:schemeClr val="tx1"/>
                                  </a:solidFill>
                                  <a:latin typeface="Cambria Math" panose="02040503050406030204" pitchFamily="18" charset="0"/>
                                </a:rPr>
                              </m:ctrlPr>
                            </m:sSubPr>
                            <m:e>
                              <m:r>
                                <a:rPr lang="zh-CN" altLang="en-US" b="1" i="0">
                                  <a:solidFill>
                                    <a:schemeClr val="tx1"/>
                                  </a:solidFill>
                                  <a:latin typeface="Cambria Math" panose="02040503050406030204" pitchFamily="18" charset="0"/>
                                </a:rPr>
                                <m:t>𝚺</m:t>
                              </m:r>
                            </m:e>
                            <m:sub>
                              <m:r>
                                <a:rPr lang="zh-CN" altLang="en-US" b="0" i="1">
                                  <a:solidFill>
                                    <a:schemeClr val="tx1"/>
                                  </a:solidFill>
                                  <a:latin typeface="Cambria Math" panose="02040503050406030204" pitchFamily="18" charset="0"/>
                                </a:rPr>
                                <m:t>𝑖</m:t>
                              </m:r>
                            </m:sub>
                          </m:sSub>
                        </m:e>
                      </m:d>
                    </m:oMath>
                  </m:oMathPara>
                </a14:m>
                <a:endParaRPr lang="zh-CN" altLang="en-US" dirty="0">
                  <a:solidFill>
                    <a:schemeClr val="tx1"/>
                  </a:solidFill>
                  <a:latin typeface="Cambria Math" panose="02040503050406030204" pitchFamily="18" charset="0"/>
                </a:endParaRPr>
              </a:p>
            </p:txBody>
          </p:sp>
        </mc:Choice>
        <mc:Fallback>
          <p:sp>
            <p:nvSpPr>
              <p:cNvPr id="30" name="文本框 29"/>
              <p:cNvSpPr txBox="1">
                <a:spLocks noRot="1" noChangeAspect="1" noMove="1" noResize="1" noEditPoints="1" noAdjustHandles="1" noChangeArrowheads="1" noChangeShapeType="1" noTextEdit="1"/>
              </p:cNvSpPr>
              <p:nvPr/>
            </p:nvSpPr>
            <p:spPr>
              <a:xfrm>
                <a:off x="3468687" y="2359478"/>
                <a:ext cx="5172075" cy="113826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385128" y="2476379"/>
                <a:ext cx="6096000" cy="9640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𝛼</m:t>
                          </m:r>
                        </m:e>
                        <m:sub>
                          <m:r>
                            <a:rPr lang="zh-CN" altLang="en-US" sz="2000" i="1">
                              <a:latin typeface="Cambria Math" panose="02040503050406030204" pitchFamily="18" charset="0"/>
                            </a:rPr>
                            <m:t>𝑖</m:t>
                          </m:r>
                        </m:sub>
                      </m:sSub>
                      <m:r>
                        <a:rPr lang="zh-CN" altLang="en-US" sz="2000" i="0">
                          <a:latin typeface="Cambria Math" panose="02040503050406030204" pitchFamily="18" charset="0"/>
                        </a:rPr>
                        <m:t>≥0,</m:t>
                      </m:r>
                      <m:nary>
                        <m:naryPr>
                          <m:chr m:val="∑"/>
                          <m:ctrlPr>
                            <a:rPr lang="zh-CN" altLang="en-US"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𝑘</m:t>
                          </m:r>
                        </m:sup>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𝛼</m:t>
                              </m:r>
                            </m:e>
                            <m:sub>
                              <m:r>
                                <a:rPr lang="zh-CN" altLang="en-US" sz="2000" i="1">
                                  <a:latin typeface="Cambria Math" panose="02040503050406030204" pitchFamily="18" charset="0"/>
                                </a:rPr>
                                <m:t>𝑖</m:t>
                              </m:r>
                            </m:sub>
                          </m:sSub>
                        </m:e>
                      </m:nary>
                      <m:r>
                        <a:rPr lang="zh-CN" altLang="en-US" sz="2000" i="0">
                          <a:latin typeface="Cambria Math" panose="02040503050406030204" pitchFamily="18" charset="0"/>
                        </a:rPr>
                        <m:t>=1</m:t>
                      </m:r>
                    </m:oMath>
                  </m:oMathPara>
                </a14:m>
                <a:endParaRPr lang="zh-CN" altLang="en-US" sz="2000" dirty="0"/>
              </a:p>
            </p:txBody>
          </p:sp>
        </mc:Choice>
        <mc:Fallback xmlns="">
          <p:sp>
            <p:nvSpPr>
              <p:cNvPr id="34" name="文本框 33"/>
              <p:cNvSpPr txBox="1">
                <a:spLocks noRot="1" noChangeAspect="1" noMove="1" noResize="1" noEditPoints="1" noAdjustHandles="1" noChangeArrowheads="1" noChangeShapeType="1" noTextEdit="1"/>
              </p:cNvSpPr>
              <p:nvPr/>
            </p:nvSpPr>
            <p:spPr>
              <a:xfrm>
                <a:off x="-385128" y="2476379"/>
                <a:ext cx="6096000" cy="964046"/>
              </a:xfrm>
              <a:prstGeom prst="rect">
                <a:avLst/>
              </a:prstGeom>
              <a:blipFill rotWithShape="1">
                <a:blip r:embed="rId4"/>
                <a:stretch>
                  <a:fillRect l="5" t="-53" r="5" b="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542925" y="4059991"/>
                <a:ext cx="180975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1" smtClean="0">
                          <a:latin typeface="Cambria Math" panose="02040503050406030204" pitchFamily="18" charset="0"/>
                        </a:rPr>
                        <m:t>𝑝</m:t>
                      </m:r>
                      <m:d>
                        <m:dPr>
                          <m:ctrlPr>
                            <a:rPr lang="zh-CN" altLang="en-US" b="0" i="1">
                              <a:solidFill>
                                <a:srgbClr val="836967"/>
                              </a:solidFill>
                              <a:latin typeface="Cambria Math" panose="02040503050406030204" pitchFamily="18" charset="0"/>
                            </a:rPr>
                          </m:ctrlPr>
                        </m:dPr>
                        <m:e>
                          <m:r>
                            <a:rPr lang="zh-CN" altLang="en-US" b="1" i="1">
                              <a:latin typeface="Cambria Math" panose="02040503050406030204" pitchFamily="18" charset="0"/>
                            </a:rPr>
                            <m:t>𝒙</m:t>
                          </m:r>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1">
                                  <a:latin typeface="Cambria Math" panose="02040503050406030204" pitchFamily="18" charset="0"/>
                                </a:rPr>
                                <m:t>𝝁</m:t>
                              </m:r>
                            </m:e>
                            <m:sub>
                              <m:r>
                                <a:rPr lang="zh-CN" altLang="en-US" b="0" i="1">
                                  <a:latin typeface="Cambria Math" panose="02040503050406030204" pitchFamily="18" charset="0"/>
                                </a:rPr>
                                <m:t>𝑖</m:t>
                              </m:r>
                            </m:sub>
                          </m:sSub>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0">
                                  <a:latin typeface="Cambria Math" panose="02040503050406030204" pitchFamily="18" charset="0"/>
                                </a:rPr>
                                <m:t>𝚺</m:t>
                              </m:r>
                            </m:e>
                            <m:sub>
                              <m:r>
                                <a:rPr lang="zh-CN" altLang="en-US" b="0" i="1">
                                  <a:latin typeface="Cambria Math" panose="02040503050406030204" pitchFamily="18" charset="0"/>
                                </a:rPr>
                                <m:t>𝑖</m:t>
                              </m:r>
                            </m:sub>
                          </m:sSub>
                        </m:e>
                      </m:d>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542925" y="4059991"/>
                <a:ext cx="1809750" cy="461665"/>
              </a:xfrm>
              <a:prstGeom prst="rect">
                <a:avLst/>
              </a:prstGeom>
              <a:blipFill rotWithShape="1">
                <a:blip r:embed="rId5"/>
                <a:stretch>
                  <a:fillRect t="-94" b="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2952750" y="4750035"/>
                <a:ext cx="6286500" cy="1025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1" smtClean="0">
                          <a:solidFill>
                            <a:schemeClr val="tx1"/>
                          </a:solidFill>
                          <a:latin typeface="Cambria Math" panose="02040503050406030204" pitchFamily="18" charset="0"/>
                        </a:rPr>
                        <m:t>𝑝</m:t>
                      </m:r>
                      <m:d>
                        <m:dPr>
                          <m:ctrlPr>
                            <a:rPr lang="zh-CN" altLang="en-US" i="1">
                              <a:solidFill>
                                <a:schemeClr val="tx1"/>
                              </a:solidFill>
                              <a:latin typeface="Cambria Math" panose="02040503050406030204" pitchFamily="18" charset="0"/>
                            </a:rPr>
                          </m:ctrlPr>
                        </m:dPr>
                        <m:e>
                          <m:r>
                            <a:rPr lang="zh-CN" altLang="en-US" b="0" i="1">
                              <a:solidFill>
                                <a:schemeClr val="tx1"/>
                              </a:solidFill>
                              <a:latin typeface="Cambria Math" panose="02040503050406030204" pitchFamily="18" charset="0"/>
                            </a:rPr>
                            <m:t>𝑥</m:t>
                          </m:r>
                          <m:r>
                            <a:rPr lang="zh-CN" altLang="en-US" b="0"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𝜇</m:t>
                              </m:r>
                            </m:e>
                            <m:sub>
                              <m:r>
                                <a:rPr lang="zh-CN" altLang="en-US" b="0" i="1">
                                  <a:solidFill>
                                    <a:schemeClr val="tx1"/>
                                  </a:solidFill>
                                  <a:latin typeface="Cambria Math" panose="02040503050406030204" pitchFamily="18" charset="0"/>
                                </a:rPr>
                                <m:t>𝑖</m:t>
                              </m:r>
                            </m:sub>
                          </m:sSub>
                          <m:r>
                            <a:rPr lang="zh-CN" altLang="en-US" b="0"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m:rPr>
                                  <m:sty m:val="p"/>
                                </m:rPr>
                                <a:rPr lang="zh-CN" altLang="en-US" b="0" i="0">
                                  <a:solidFill>
                                    <a:schemeClr val="tx1"/>
                                  </a:solidFill>
                                  <a:latin typeface="Cambria Math" panose="02040503050406030204" pitchFamily="18" charset="0"/>
                                </a:rPr>
                                <m:t>Σ</m:t>
                              </m:r>
                            </m:e>
                            <m:sub>
                              <m:r>
                                <a:rPr lang="zh-CN" altLang="en-US" b="0" i="1">
                                  <a:solidFill>
                                    <a:schemeClr val="tx1"/>
                                  </a:solidFill>
                                  <a:latin typeface="Cambria Math" panose="02040503050406030204" pitchFamily="18" charset="0"/>
                                </a:rPr>
                                <m:t>𝑖</m:t>
                              </m:r>
                            </m:sub>
                          </m:sSub>
                        </m:e>
                      </m:d>
                      <m:r>
                        <a:rPr lang="zh-CN" altLang="en-US" b="0"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r>
                            <a:rPr lang="zh-CN" altLang="en-US" b="0" i="0">
                              <a:solidFill>
                                <a:schemeClr val="tx1"/>
                              </a:solidFill>
                              <a:latin typeface="Cambria Math" panose="02040503050406030204" pitchFamily="18" charset="0"/>
                            </a:rPr>
                            <m:t>1</m:t>
                          </m:r>
                        </m:num>
                        <m:den>
                          <m:sSup>
                            <m:sSupPr>
                              <m:ctrlPr>
                                <a:rPr lang="zh-CN" altLang="en-US" i="1" smtClean="0">
                                  <a:solidFill>
                                    <a:schemeClr val="tx1"/>
                                  </a:solidFill>
                                  <a:latin typeface="Cambria Math" panose="02040503050406030204" pitchFamily="18" charset="0"/>
                                </a:rPr>
                              </m:ctrlPr>
                            </m:sSupPr>
                            <m:e>
                              <m:d>
                                <m:dPr>
                                  <m:ctrlPr>
                                    <a:rPr lang="en-US" altLang="zh-CN"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2</m:t>
                                  </m:r>
                                  <m:r>
                                    <a:rPr lang="zh-CN" altLang="en-US" b="0" i="1" smtClean="0">
                                      <a:solidFill>
                                        <a:schemeClr val="tx1"/>
                                      </a:solidFill>
                                      <a:latin typeface="Cambria Math" panose="02040503050406030204" pitchFamily="18" charset="0"/>
                                    </a:rPr>
                                    <m:t>𝜋</m:t>
                                  </m:r>
                                </m:e>
                              </m:d>
                            </m:e>
                            <m:sup>
                              <m:f>
                                <m:fPr>
                                  <m:ctrlPr>
                                    <a:rPr lang="zh-CN" altLang="en-US" i="1">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𝑛</m:t>
                                  </m:r>
                                </m:num>
                                <m:den>
                                  <m:r>
                                    <a:rPr lang="zh-CN" altLang="en-US" b="0" i="1">
                                      <a:solidFill>
                                        <a:schemeClr val="tx1"/>
                                      </a:solidFill>
                                      <a:latin typeface="Cambria Math" panose="02040503050406030204" pitchFamily="18" charset="0"/>
                                    </a:rPr>
                                    <m:t>2</m:t>
                                  </m:r>
                                </m:den>
                              </m:f>
                            </m:sup>
                          </m:sSup>
                          <m:sSup>
                            <m:sSupPr>
                              <m:ctrlPr>
                                <a:rPr lang="zh-CN" altLang="en-US" i="1">
                                  <a:solidFill>
                                    <a:schemeClr val="tx1"/>
                                  </a:solidFill>
                                  <a:latin typeface="Cambria Math" panose="02040503050406030204" pitchFamily="18" charset="0"/>
                                </a:rPr>
                              </m:ctrlPr>
                            </m:sSupPr>
                            <m:e>
                              <m:d>
                                <m:dPr>
                                  <m:begChr m:val="|"/>
                                  <m:endChr m:val="|"/>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m:rPr>
                                          <m:sty m:val="p"/>
                                        </m:rPr>
                                        <a:rPr lang="zh-CN" altLang="en-US" b="0" i="1">
                                          <a:solidFill>
                                            <a:schemeClr val="tx1"/>
                                          </a:solidFill>
                                          <a:latin typeface="Cambria Math" panose="02040503050406030204" pitchFamily="18" charset="0"/>
                                        </a:rPr>
                                        <m:t>Σ</m:t>
                                      </m:r>
                                    </m:e>
                                    <m:sub>
                                      <m:r>
                                        <a:rPr lang="zh-CN" altLang="en-US" b="0" i="1">
                                          <a:solidFill>
                                            <a:schemeClr val="tx1"/>
                                          </a:solidFill>
                                          <a:latin typeface="Cambria Math" panose="02040503050406030204" pitchFamily="18" charset="0"/>
                                        </a:rPr>
                                        <m:t>𝑖</m:t>
                                      </m:r>
                                    </m:sub>
                                  </m:sSub>
                                </m:e>
                              </m:d>
                            </m:e>
                            <m:sup>
                              <m:f>
                                <m:fPr>
                                  <m:ctrlPr>
                                    <a:rPr lang="zh-CN" altLang="en-US" i="1">
                                      <a:solidFill>
                                        <a:schemeClr val="tx1"/>
                                      </a:solidFill>
                                      <a:latin typeface="Cambria Math" panose="02040503050406030204" pitchFamily="18" charset="0"/>
                                    </a:rPr>
                                  </m:ctrlPr>
                                </m:fPr>
                                <m:num>
                                  <m:r>
                                    <a:rPr lang="zh-CN" altLang="en-US" b="0" i="1">
                                      <a:solidFill>
                                        <a:schemeClr val="tx1"/>
                                      </a:solidFill>
                                      <a:latin typeface="Cambria Math" panose="02040503050406030204" pitchFamily="18" charset="0"/>
                                    </a:rPr>
                                    <m:t>1</m:t>
                                  </m:r>
                                </m:num>
                                <m:den>
                                  <m:r>
                                    <a:rPr lang="zh-CN" altLang="en-US" b="0" i="1">
                                      <a:solidFill>
                                        <a:schemeClr val="tx1"/>
                                      </a:solidFill>
                                      <a:latin typeface="Cambria Math" panose="02040503050406030204" pitchFamily="18" charset="0"/>
                                    </a:rPr>
                                    <m:t>2</m:t>
                                  </m:r>
                                </m:den>
                              </m:f>
                            </m:sup>
                          </m:sSup>
                        </m:den>
                      </m:f>
                      <m:sSup>
                        <m:sSupPr>
                          <m:ctrlPr>
                            <a:rPr lang="zh-CN" altLang="en-US" i="1">
                              <a:solidFill>
                                <a:schemeClr val="tx1"/>
                              </a:solidFill>
                              <a:latin typeface="Cambria Math" panose="02040503050406030204" pitchFamily="18" charset="0"/>
                            </a:rPr>
                          </m:ctrlPr>
                        </m:sSupPr>
                        <m:e>
                          <m:r>
                            <a:rPr lang="zh-CN" altLang="en-US" b="0" i="1">
                              <a:solidFill>
                                <a:schemeClr val="tx1"/>
                              </a:solidFill>
                              <a:latin typeface="Cambria Math" panose="02040503050406030204" pitchFamily="18" charset="0"/>
                            </a:rPr>
                            <m:t>𝑒</m:t>
                          </m:r>
                        </m:e>
                        <m:sup>
                          <m:r>
                            <a:rPr lang="zh-CN" altLang="en-US" b="0"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r>
                                <a:rPr lang="zh-CN" altLang="en-US" b="0" i="0">
                                  <a:solidFill>
                                    <a:schemeClr val="tx1"/>
                                  </a:solidFill>
                                  <a:latin typeface="Cambria Math" panose="02040503050406030204" pitchFamily="18" charset="0"/>
                                </a:rPr>
                                <m:t>1</m:t>
                              </m:r>
                            </m:num>
                            <m:den>
                              <m:r>
                                <a:rPr lang="zh-CN" altLang="en-US" b="0" i="0">
                                  <a:solidFill>
                                    <a:schemeClr val="tx1"/>
                                  </a:solidFill>
                                  <a:latin typeface="Cambria Math" panose="02040503050406030204" pitchFamily="18" charset="0"/>
                                </a:rPr>
                                <m:t>2</m:t>
                              </m:r>
                            </m:den>
                          </m:f>
                          <m:sSup>
                            <m:sSupPr>
                              <m:ctrlPr>
                                <a:rPr lang="zh-CN" altLang="en-US" i="1">
                                  <a:solidFill>
                                    <a:schemeClr val="tx1"/>
                                  </a:solidFill>
                                  <a:latin typeface="Cambria Math" panose="02040503050406030204" pitchFamily="18" charset="0"/>
                                </a:rPr>
                              </m:ctrlPr>
                            </m:sSupPr>
                            <m:e>
                              <m:d>
                                <m:dPr>
                                  <m:ctrlPr>
                                    <a:rPr lang="zh-CN" altLang="en-US" i="1">
                                      <a:solidFill>
                                        <a:schemeClr val="tx1"/>
                                      </a:solidFill>
                                      <a:latin typeface="Cambria Math" panose="02040503050406030204" pitchFamily="18" charset="0"/>
                                    </a:rPr>
                                  </m:ctrlPr>
                                </m:dPr>
                                <m:e>
                                  <m:r>
                                    <a:rPr lang="zh-CN" altLang="en-US" b="0" i="1">
                                      <a:solidFill>
                                        <a:schemeClr val="tx1"/>
                                      </a:solidFill>
                                      <a:latin typeface="Cambria Math" panose="02040503050406030204" pitchFamily="18" charset="0"/>
                                    </a:rPr>
                                    <m:t>𝑥</m:t>
                                  </m:r>
                                  <m:r>
                                    <a:rPr lang="zh-CN" altLang="en-US" b="0"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𝜇</m:t>
                                      </m:r>
                                    </m:e>
                                    <m:sub>
                                      <m:r>
                                        <a:rPr lang="zh-CN" altLang="en-US" b="0" i="1">
                                          <a:solidFill>
                                            <a:schemeClr val="tx1"/>
                                          </a:solidFill>
                                          <a:latin typeface="Cambria Math" panose="02040503050406030204" pitchFamily="18" charset="0"/>
                                        </a:rPr>
                                        <m:t>𝑖</m:t>
                                      </m:r>
                                    </m:sub>
                                  </m:sSub>
                                </m:e>
                              </m:d>
                            </m:e>
                            <m:sup>
                              <m:r>
                                <a:rPr lang="zh-CN" altLang="en-US" b="0" i="1">
                                  <a:solidFill>
                                    <a:schemeClr val="tx1"/>
                                  </a:solidFill>
                                  <a:latin typeface="Cambria Math" panose="02040503050406030204" pitchFamily="18" charset="0"/>
                                </a:rPr>
                                <m:t>𝑇</m:t>
                              </m:r>
                            </m:sup>
                          </m:sSup>
                          <m:sSubSup>
                            <m:sSubSupPr>
                              <m:ctrlPr>
                                <a:rPr lang="zh-CN" altLang="en-US" i="1">
                                  <a:solidFill>
                                    <a:schemeClr val="tx1"/>
                                  </a:solidFill>
                                  <a:latin typeface="Cambria Math" panose="02040503050406030204" pitchFamily="18" charset="0"/>
                                </a:rPr>
                              </m:ctrlPr>
                            </m:sSubSupPr>
                            <m:e>
                              <m:r>
                                <m:rPr>
                                  <m:sty m:val="p"/>
                                </m:rPr>
                                <a:rPr lang="zh-CN" altLang="en-US" b="0" i="0">
                                  <a:solidFill>
                                    <a:schemeClr val="tx1"/>
                                  </a:solidFill>
                                  <a:latin typeface="Cambria Math" panose="02040503050406030204" pitchFamily="18" charset="0"/>
                                </a:rPr>
                                <m:t>Σ</m:t>
                              </m:r>
                            </m:e>
                            <m:sub>
                              <m:r>
                                <a:rPr lang="zh-CN" altLang="en-US" b="0" i="1">
                                  <a:solidFill>
                                    <a:schemeClr val="tx1"/>
                                  </a:solidFill>
                                  <a:latin typeface="Cambria Math" panose="02040503050406030204" pitchFamily="18" charset="0"/>
                                </a:rPr>
                                <m:t>𝑖</m:t>
                              </m:r>
                            </m:sub>
                            <m:sup>
                              <m:r>
                                <a:rPr lang="zh-CN" altLang="en-US" b="0" i="0">
                                  <a:solidFill>
                                    <a:schemeClr val="tx1"/>
                                  </a:solidFill>
                                  <a:latin typeface="Cambria Math" panose="02040503050406030204" pitchFamily="18" charset="0"/>
                                </a:rPr>
                                <m:t>−1</m:t>
                              </m:r>
                            </m:sup>
                          </m:sSubSup>
                          <m:d>
                            <m:dPr>
                              <m:ctrlPr>
                                <a:rPr lang="zh-CN" altLang="en-US" i="1">
                                  <a:solidFill>
                                    <a:schemeClr val="tx1"/>
                                  </a:solidFill>
                                  <a:latin typeface="Cambria Math" panose="02040503050406030204" pitchFamily="18" charset="0"/>
                                </a:rPr>
                              </m:ctrlPr>
                            </m:dPr>
                            <m:e>
                              <m:r>
                                <a:rPr lang="zh-CN" altLang="en-US" b="0" i="1">
                                  <a:solidFill>
                                    <a:schemeClr val="tx1"/>
                                  </a:solidFill>
                                  <a:latin typeface="Cambria Math" panose="02040503050406030204" pitchFamily="18" charset="0"/>
                                </a:rPr>
                                <m:t>𝑥</m:t>
                              </m:r>
                              <m:r>
                                <a:rPr lang="zh-CN" altLang="en-US" b="0"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𝜇</m:t>
                                  </m:r>
                                </m:e>
                                <m:sub>
                                  <m:r>
                                    <a:rPr lang="zh-CN" altLang="en-US" b="0" i="1">
                                      <a:solidFill>
                                        <a:schemeClr val="tx1"/>
                                      </a:solidFill>
                                      <a:latin typeface="Cambria Math" panose="02040503050406030204" pitchFamily="18" charset="0"/>
                                    </a:rPr>
                                    <m:t>𝑖</m:t>
                                  </m:r>
                                </m:sub>
                              </m:sSub>
                            </m:e>
                          </m:d>
                        </m:sup>
                      </m:sSup>
                    </m:oMath>
                  </m:oMathPara>
                </a14:m>
                <a:endParaRPr lang="zh-CN" altLang="en-US" dirty="0">
                  <a:solidFill>
                    <a:schemeClr val="tx1"/>
                  </a:solidFill>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2952750" y="4750035"/>
                <a:ext cx="6286500" cy="1025474"/>
              </a:xfrm>
              <a:prstGeom prst="rect">
                <a:avLst/>
              </a:prstGeom>
              <a:blipFill rotWithShape="1">
                <a:blip r:embed="rId6"/>
                <a:stretch>
                  <a:fillRect t="-23" b="18"/>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sym typeface="+mn-ea"/>
              </a:rPr>
              <a:t>由最大化后验概率可知：</a:t>
            </a:r>
          </a:p>
          <a:p>
            <a:endParaRPr lang="zh-CN" altLang="en-US" sz="2400" dirty="0">
              <a:sym typeface="+mn-ea"/>
            </a:endParaRPr>
          </a:p>
          <a:p>
            <a:endParaRPr lang="zh-CN" altLang="en-US" sz="2400" dirty="0">
              <a:sym typeface="+mn-ea"/>
            </a:endParaRPr>
          </a:p>
          <a:p>
            <a:pPr marL="0" indent="0">
              <a:buNone/>
            </a:pPr>
            <a:endParaRPr lang="en-US" altLang="zh-CN" sz="2400" dirty="0">
              <a:sym typeface="+mn-ea"/>
            </a:endParaRPr>
          </a:p>
          <a:p>
            <a:pPr marL="0" indent="0">
              <a:buNone/>
            </a:pPr>
            <a:endParaRPr lang="en-US" altLang="zh-CN" sz="2400" dirty="0">
              <a:sym typeface="+mn-ea"/>
            </a:endParaRPr>
          </a:p>
          <a:p>
            <a:pPr marL="0" indent="0">
              <a:buNone/>
            </a:pPr>
            <a:endParaRPr lang="zh-CN" altLang="en-US" sz="2400" dirty="0">
              <a:sym typeface="+mn-ea"/>
            </a:endParaRPr>
          </a:p>
          <a:p>
            <a:pPr marL="0" indent="0">
              <a:buNone/>
            </a:pPr>
            <a:endParaRPr lang="en-US" altLang="zh-CN" sz="2400" dirty="0">
              <a:sym typeface="+mn-ea"/>
            </a:endParaRPr>
          </a:p>
          <a:p>
            <a:pPr marL="0" indent="0">
              <a:buNone/>
            </a:pPr>
            <a:endParaRPr lang="en-US" altLang="zh-CN" sz="2400" dirty="0">
              <a:sym typeface="+mn-ea"/>
            </a:endParaRPr>
          </a:p>
          <a:p>
            <a:pPr marL="0" indent="0">
              <a:buNone/>
            </a:pPr>
            <a:r>
              <a:rPr lang="zh-CN" altLang="en-US" sz="2400" dirty="0">
                <a:sym typeface="+mn-ea"/>
              </a:rPr>
              <a:t>其中</a:t>
            </a:r>
            <a:r>
              <a:rPr lang="en-US" altLang="zh-CN" sz="2400" dirty="0">
                <a:sym typeface="+mn-ea"/>
              </a:rPr>
              <a:t>,</a:t>
            </a:r>
            <a:endParaRPr lang="en-US" altLang="zh-CN" sz="2400" dirty="0"/>
          </a:p>
          <a:p>
            <a:endParaRPr lang="zh-CN" altLang="en-US" sz="2400" dirty="0">
              <a:sym typeface="+mn-ea"/>
            </a:endParaRPr>
          </a:p>
          <a:p>
            <a:endParaRPr lang="zh-CN" altLang="en-US" sz="2400" dirty="0"/>
          </a:p>
        </p:txBody>
      </p:sp>
      <p:grpSp>
        <p:nvGrpSpPr>
          <p:cNvPr id="15" name="组合 14"/>
          <p:cNvGrpSpPr/>
          <p:nvPr/>
        </p:nvGrpSpPr>
        <p:grpSpPr>
          <a:xfrm>
            <a:off x="4573945" y="3348069"/>
            <a:ext cx="2548896" cy="962055"/>
            <a:chOff x="7438" y="5389"/>
            <a:chExt cx="4319" cy="1630"/>
          </a:xfrm>
        </p:grpSpPr>
        <p:sp>
          <p:nvSpPr>
            <p:cNvPr id="13" name="矩形 12"/>
            <p:cNvSpPr/>
            <p:nvPr/>
          </p:nvSpPr>
          <p:spPr>
            <a:xfrm>
              <a:off x="7438" y="6219"/>
              <a:ext cx="3417" cy="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4" name="直接箭头连接符 13"/>
            <p:cNvCxnSpPr>
              <a:stCxn id="13" idx="0"/>
            </p:cNvCxnSpPr>
            <p:nvPr/>
          </p:nvCxnSpPr>
          <p:spPr>
            <a:xfrm flipV="1">
              <a:off x="9146" y="5389"/>
              <a:ext cx="2611" cy="8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 </a:t>
            </a:r>
            <a:r>
              <a:rPr lang="zh-CN" altLang="en-US" dirty="0">
                <a:solidFill>
                  <a:schemeClr val="tx1"/>
                </a:solidFill>
              </a:rPr>
              <a:t>生成式方法</a:t>
            </a:r>
          </a:p>
        </p:txBody>
      </p:sp>
      <mc:AlternateContent xmlns:mc="http://schemas.openxmlformats.org/markup-compatibility/2006" xmlns:a14="http://schemas.microsoft.com/office/drawing/2010/main">
        <mc:Choice Requires="a14">
          <p:sp>
            <p:nvSpPr>
              <p:cNvPr id="7" name="文本框 6"/>
              <p:cNvSpPr txBox="1"/>
              <p:nvPr/>
            </p:nvSpPr>
            <p:spPr>
              <a:xfrm>
                <a:off x="977493" y="2062120"/>
                <a:ext cx="6096000" cy="5865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𝑓</m:t>
                      </m:r>
                      <m:d>
                        <m:dPr>
                          <m:ctrlPr>
                            <a:rPr lang="zh-CN" altLang="en-US" sz="2000" i="1">
                              <a:latin typeface="Cambria Math" panose="02040503050406030204" pitchFamily="18" charset="0"/>
                            </a:rPr>
                          </m:ctrlPr>
                        </m:dPr>
                        <m:e>
                          <m:r>
                            <a:rPr lang="zh-CN" altLang="en-US" sz="2000" b="1" i="1">
                              <a:latin typeface="Cambria Math" panose="02040503050406030204" pitchFamily="18" charset="0"/>
                            </a:rPr>
                            <m:t>𝒙</m:t>
                          </m:r>
                        </m:e>
                      </m:d>
                      <m:r>
                        <a:rPr lang="zh-CN" altLang="en-US" sz="2000" b="0" i="0">
                          <a:latin typeface="Cambria Math" panose="02040503050406030204" pitchFamily="18" charset="0"/>
                        </a:rPr>
                        <m:t>=</m:t>
                      </m:r>
                      <m:limLow>
                        <m:limLowPr>
                          <m:ctrlPr>
                            <a:rPr lang="zh-CN" altLang="en-US" sz="2000" b="0" i="1">
                              <a:solidFill>
                                <a:srgbClr val="836967"/>
                              </a:solidFill>
                              <a:latin typeface="Cambria Math" panose="02040503050406030204" pitchFamily="18" charset="0"/>
                            </a:rPr>
                          </m:ctrlPr>
                        </m:limLowPr>
                        <m:e>
                          <m:r>
                            <m:rPr>
                              <m:sty m:val="p"/>
                            </m:rPr>
                            <a:rPr lang="zh-CN" altLang="en-US" sz="2000" b="0" i="0">
                              <a:latin typeface="Cambria Math" panose="02040503050406030204" pitchFamily="18" charset="0"/>
                            </a:rPr>
                            <m:t>argmax</m:t>
                          </m:r>
                        </m:e>
                        <m:lim>
                          <m:r>
                            <a:rPr lang="zh-CN" altLang="en-US" sz="2000" b="0" i="1">
                              <a:latin typeface="Cambria Math" panose="02040503050406030204" pitchFamily="18" charset="0"/>
                            </a:rPr>
                            <m:t>𝑗</m:t>
                          </m:r>
                          <m:r>
                            <a:rPr lang="zh-CN" altLang="en-US" sz="2000" b="0" i="0">
                              <a:latin typeface="Cambria Math" panose="02040503050406030204" pitchFamily="18" charset="0"/>
                            </a:rPr>
                            <m:t>∈</m:t>
                          </m:r>
                          <m:r>
                            <a:rPr lang="zh-CN" altLang="en-US" sz="2000" b="0" i="0">
                              <a:latin typeface="Cambria Math" panose="02040503050406030204" pitchFamily="18" charset="0"/>
                            </a:rPr>
                            <m:t>𝒴</m:t>
                          </m:r>
                        </m:lim>
                      </m:limLow>
                      <m:r>
                        <a:rPr lang="zh-CN" altLang="en-US" sz="2000" b="0" i="1">
                          <a:latin typeface="Cambria Math" panose="02040503050406030204" pitchFamily="18" charset="0"/>
                        </a:rPr>
                        <m:t>𝑝</m:t>
                      </m:r>
                      <m:d>
                        <m:dPr>
                          <m:ctrlPr>
                            <a:rPr lang="zh-CN" altLang="en-US" sz="2000" b="0" i="1">
                              <a:latin typeface="Cambria Math" panose="02040503050406030204" pitchFamily="18" charset="0"/>
                            </a:rPr>
                          </m:ctrlPr>
                        </m:dPr>
                        <m:e>
                          <m:r>
                            <a:rPr lang="zh-CN" altLang="en-US" sz="2000" b="0" i="1">
                              <a:latin typeface="Cambria Math" panose="02040503050406030204" pitchFamily="18" charset="0"/>
                            </a:rPr>
                            <m:t>𝑦</m:t>
                          </m:r>
                          <m:r>
                            <a:rPr lang="zh-CN" altLang="en-US" sz="2000" b="0" i="0">
                              <a:latin typeface="Cambria Math" panose="02040503050406030204" pitchFamily="18" charset="0"/>
                            </a:rPr>
                            <m:t>=</m:t>
                          </m:r>
                          <m:r>
                            <a:rPr lang="zh-CN" altLang="en-US" sz="2000" b="0" i="1">
                              <a:latin typeface="Cambria Math" panose="02040503050406030204" pitchFamily="18" charset="0"/>
                            </a:rPr>
                            <m:t>𝑗</m:t>
                          </m:r>
                          <m:r>
                            <a:rPr lang="zh-CN" altLang="en-US" sz="2000" b="0" i="0">
                              <a:latin typeface="Cambria Math" panose="02040503050406030204" pitchFamily="18" charset="0"/>
                            </a:rPr>
                            <m:t>∣</m:t>
                          </m:r>
                          <m:r>
                            <a:rPr lang="zh-CN" altLang="en-US" sz="2000" b="1" i="1">
                              <a:latin typeface="Cambria Math" panose="02040503050406030204" pitchFamily="18" charset="0"/>
                            </a:rPr>
                            <m:t>𝒙</m:t>
                          </m:r>
                        </m:e>
                      </m:d>
                    </m:oMath>
                  </m:oMathPara>
                </a14:m>
                <a:endParaRPr lang="zh-CN" altLang="en-US"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977493" y="2062120"/>
                <a:ext cx="6096000" cy="586571"/>
              </a:xfrm>
              <a:prstGeom prst="rect">
                <a:avLst/>
              </a:prstGeom>
              <a:blipFill rotWithShape="1">
                <a:blip r:embed="rId2"/>
                <a:stretch>
                  <a:fillRect l="-4" t="-47" r="4" b="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822450" y="2602123"/>
                <a:ext cx="6129336" cy="9640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limLow>
                        <m:limLowPr>
                          <m:ctrlPr>
                            <a:rPr lang="zh-CN" altLang="en-US" sz="2000" i="1">
                              <a:solidFill>
                                <a:srgbClr val="836967"/>
                              </a:solidFill>
                              <a:latin typeface="Cambria Math" panose="02040503050406030204" pitchFamily="18" charset="0"/>
                            </a:rPr>
                          </m:ctrlPr>
                        </m:limLowPr>
                        <m:e>
                          <m:r>
                            <m:rPr>
                              <m:sty m:val="p"/>
                            </m:rPr>
                            <a:rPr lang="zh-CN" altLang="en-US" sz="2000" i="0">
                              <a:latin typeface="Cambria Math" panose="02040503050406030204" pitchFamily="18" charset="0"/>
                            </a:rPr>
                            <m:t>argmax</m:t>
                          </m:r>
                        </m:e>
                        <m:lim>
                          <m:r>
                            <a:rPr lang="zh-CN" altLang="en-US" sz="2000" i="1">
                              <a:latin typeface="Cambria Math" panose="02040503050406030204" pitchFamily="18" charset="0"/>
                            </a:rPr>
                            <m:t>𝑗</m:t>
                          </m:r>
                          <m:r>
                            <a:rPr lang="zh-CN" altLang="en-US" sz="2000" i="0">
                              <a:latin typeface="Cambria Math" panose="02040503050406030204" pitchFamily="18" charset="0"/>
                            </a:rPr>
                            <m:t>∈</m:t>
                          </m:r>
                          <m:r>
                            <a:rPr lang="zh-CN" altLang="en-US" sz="2000" i="0">
                              <a:latin typeface="Cambria Math" panose="02040503050406030204" pitchFamily="18" charset="0"/>
                            </a:rPr>
                            <m:t>𝒴</m:t>
                          </m:r>
                        </m:lim>
                      </m:limLow>
                      <m:nary>
                        <m:naryPr>
                          <m:chr m:val="∑"/>
                          <m:limLoc m:val="undOvr"/>
                          <m:grow m:val="on"/>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=1</m:t>
                          </m:r>
                        </m:sub>
                        <m:sup>
                          <m:r>
                            <a:rPr lang="zh-CN" altLang="en-US" sz="2000" i="1">
                              <a:latin typeface="Cambria Math" panose="02040503050406030204" pitchFamily="18" charset="0"/>
                            </a:rPr>
                            <m:t>𝑘</m:t>
                          </m:r>
                        </m:sup>
                        <m:e>
                          <m:r>
                            <a:rPr lang="zh-CN" altLang="en-US" sz="2000" i="0">
                              <a:latin typeface="Cambria Math" panose="02040503050406030204" pitchFamily="18" charset="0"/>
                            </a:rPr>
                            <m:t> </m:t>
                          </m:r>
                        </m:e>
                      </m:nary>
                      <m:r>
                        <a:rPr lang="zh-CN" altLang="en-US" sz="2000" i="1">
                          <a:latin typeface="Cambria Math" panose="02040503050406030204" pitchFamily="18" charset="0"/>
                        </a:rPr>
                        <m:t>𝑝</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𝑦</m:t>
                          </m:r>
                          <m:r>
                            <a:rPr lang="zh-CN" altLang="en-US" sz="2000">
                              <a:latin typeface="Cambria Math" panose="02040503050406030204" pitchFamily="18" charset="0"/>
                            </a:rPr>
                            <m:t>=</m:t>
                          </m:r>
                          <m:r>
                            <a:rPr lang="zh-CN" altLang="en-US" sz="2000" i="1">
                              <a:latin typeface="Cambria Math" panose="02040503050406030204" pitchFamily="18" charset="0"/>
                            </a:rPr>
                            <m:t>𝑗</m:t>
                          </m:r>
                          <m:r>
                            <a:rPr lang="en-US" altLang="zh-CN" sz="2000" b="0" i="0" smtClean="0">
                              <a:latin typeface="Cambria Math" panose="02040503050406030204" pitchFamily="18" charset="0"/>
                            </a:rPr>
                            <m:t>,</m:t>
                          </m:r>
                          <m:r>
                            <m:rPr>
                              <m:sty m:val="p"/>
                            </m:rPr>
                            <a:rPr lang="zh-CN" altLang="en-US" sz="2000">
                              <a:latin typeface="Cambria Math" panose="02040503050406030204" pitchFamily="18" charset="0"/>
                            </a:rPr>
                            <m:t>Θ</m:t>
                          </m:r>
                          <m:r>
                            <a:rPr lang="zh-CN" altLang="en-US" sz="2000">
                              <a:latin typeface="Cambria Math" panose="02040503050406030204" pitchFamily="18" charset="0"/>
                            </a:rPr>
                            <m:t>=</m:t>
                          </m:r>
                          <m:r>
                            <a:rPr lang="zh-CN" altLang="en-US" sz="2000" i="1">
                              <a:latin typeface="Cambria Math" panose="02040503050406030204" pitchFamily="18" charset="0"/>
                            </a:rPr>
                            <m:t>𝑖</m:t>
                          </m:r>
                          <m:r>
                            <a:rPr lang="zh-CN" altLang="en-US" sz="2000">
                              <a:latin typeface="Cambria Math" panose="02040503050406030204" pitchFamily="18" charset="0"/>
                            </a:rPr>
                            <m:t>∣</m:t>
                          </m:r>
                          <m:r>
                            <a:rPr lang="zh-CN" altLang="en-US" sz="2000" b="1" i="1">
                              <a:latin typeface="Cambria Math" panose="02040503050406030204" pitchFamily="18" charset="0"/>
                            </a:rPr>
                            <m:t>𝒙</m:t>
                          </m:r>
                        </m:e>
                      </m:d>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1822450" y="2602123"/>
                <a:ext cx="6129336" cy="964046"/>
              </a:xfrm>
              <a:prstGeom prst="rect">
                <a:avLst/>
              </a:prstGeom>
              <a:blipFill rotWithShape="1">
                <a:blip r:embed="rId3"/>
                <a:stretch>
                  <a:fillRect t="-55" r="5" b="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1992904" y="3550657"/>
                <a:ext cx="7159421" cy="9557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smtClean="0">
                          <a:latin typeface="Cambria Math" panose="02040503050406030204" pitchFamily="18" charset="0"/>
                        </a:rPr>
                        <m:t>=</m:t>
                      </m:r>
                      <m:limLow>
                        <m:limLowPr>
                          <m:ctrlPr>
                            <a:rPr lang="zh-CN" altLang="en-US" sz="2000" i="1">
                              <a:solidFill>
                                <a:srgbClr val="836967"/>
                              </a:solidFill>
                              <a:latin typeface="Cambria Math" panose="02040503050406030204" pitchFamily="18" charset="0"/>
                            </a:rPr>
                          </m:ctrlPr>
                        </m:limLowPr>
                        <m:e>
                          <m:r>
                            <m:rPr>
                              <m:sty m:val="p"/>
                            </m:rPr>
                            <a:rPr lang="zh-CN" altLang="en-US" sz="2000" i="0">
                              <a:latin typeface="Cambria Math" panose="02040503050406030204" pitchFamily="18" charset="0"/>
                            </a:rPr>
                            <m:t>argmax</m:t>
                          </m:r>
                        </m:e>
                        <m:lim>
                          <m:r>
                            <a:rPr lang="zh-CN" altLang="en-US" sz="2000" i="1">
                              <a:latin typeface="Cambria Math" panose="02040503050406030204" pitchFamily="18" charset="0"/>
                            </a:rPr>
                            <m:t>𝑗</m:t>
                          </m:r>
                          <m:r>
                            <a:rPr lang="zh-CN" altLang="en-US" sz="2000" i="0">
                              <a:latin typeface="Cambria Math" panose="02040503050406030204" pitchFamily="18" charset="0"/>
                            </a:rPr>
                            <m:t>∈</m:t>
                          </m:r>
                          <m:r>
                            <a:rPr lang="zh-CN" altLang="en-US" sz="2000" i="0">
                              <a:latin typeface="Cambria Math" panose="02040503050406030204" pitchFamily="18" charset="0"/>
                            </a:rPr>
                            <m:t>𝒴</m:t>
                          </m:r>
                        </m:lim>
                      </m:limLow>
                      <m:nary>
                        <m:naryPr>
                          <m:chr m:val="∑"/>
                          <m:limLoc m:val="undOvr"/>
                          <m:grow m:val="on"/>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=1</m:t>
                          </m:r>
                        </m:sub>
                        <m:sup>
                          <m:r>
                            <a:rPr lang="zh-CN" altLang="en-US" sz="2000" i="1">
                              <a:latin typeface="Cambria Math" panose="02040503050406030204" pitchFamily="18" charset="0"/>
                            </a:rPr>
                            <m:t>𝑘</m:t>
                          </m:r>
                        </m:sup>
                        <m:e>
                          <m:r>
                            <a:rPr lang="zh-CN" altLang="en-US" sz="2000" i="0">
                              <a:latin typeface="Cambria Math" panose="02040503050406030204" pitchFamily="18" charset="0"/>
                            </a:rPr>
                            <m:t> </m:t>
                          </m:r>
                        </m:e>
                      </m:nary>
                      <m:r>
                        <a:rPr lang="zh-CN" altLang="en-US" sz="2000" i="1">
                          <a:latin typeface="Cambria Math" panose="02040503050406030204" pitchFamily="18" charset="0"/>
                        </a:rPr>
                        <m:t>𝑝</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𝑦</m:t>
                          </m:r>
                          <m:r>
                            <a:rPr lang="zh-CN" altLang="en-US" sz="2000">
                              <a:latin typeface="Cambria Math" panose="02040503050406030204" pitchFamily="18" charset="0"/>
                            </a:rPr>
                            <m:t>=</m:t>
                          </m:r>
                          <m:r>
                            <a:rPr lang="zh-CN" altLang="en-US" sz="2000" i="1">
                              <a:latin typeface="Cambria Math" panose="02040503050406030204" pitchFamily="18" charset="0"/>
                            </a:rPr>
                            <m:t>𝑗</m:t>
                          </m:r>
                          <m:r>
                            <a:rPr lang="en-US" altLang="zh-CN" sz="2000">
                              <a:latin typeface="Cambria Math" panose="02040503050406030204" pitchFamily="18" charset="0"/>
                            </a:rPr>
                            <m:t>,</m:t>
                          </m:r>
                          <m:r>
                            <m:rPr>
                              <m:sty m:val="p"/>
                            </m:rPr>
                            <a:rPr lang="zh-CN" altLang="en-US" sz="2000">
                              <a:latin typeface="Cambria Math" panose="02040503050406030204" pitchFamily="18" charset="0"/>
                            </a:rPr>
                            <m:t>Θ</m:t>
                          </m:r>
                          <m:r>
                            <a:rPr lang="zh-CN" altLang="en-US" sz="2000">
                              <a:latin typeface="Cambria Math" panose="02040503050406030204" pitchFamily="18" charset="0"/>
                            </a:rPr>
                            <m:t>=</m:t>
                          </m:r>
                          <m:r>
                            <a:rPr lang="zh-CN" altLang="en-US" sz="2000" i="1">
                              <a:latin typeface="Cambria Math" panose="02040503050406030204" pitchFamily="18" charset="0"/>
                            </a:rPr>
                            <m:t>𝑖</m:t>
                          </m:r>
                          <m:r>
                            <a:rPr lang="en-US" altLang="zh-CN" sz="2000" b="0" i="0" smtClean="0">
                              <a:latin typeface="Cambria Math" panose="02040503050406030204" pitchFamily="18" charset="0"/>
                            </a:rPr>
                            <m:t>,</m:t>
                          </m:r>
                          <m:r>
                            <a:rPr lang="zh-CN" altLang="en-US" sz="2000" b="1" i="1">
                              <a:latin typeface="Cambria Math" panose="02040503050406030204" pitchFamily="18" charset="0"/>
                            </a:rPr>
                            <m:t>𝒙</m:t>
                          </m:r>
                        </m:e>
                      </m:d>
                      <m:r>
                        <a:rPr lang="zh-CN" altLang="en-US" sz="2000" b="0" i="0">
                          <a:latin typeface="Cambria Math" panose="02040503050406030204" pitchFamily="18" charset="0"/>
                        </a:rPr>
                        <m:t>⋅</m:t>
                      </m:r>
                      <m:r>
                        <a:rPr lang="zh-CN" altLang="en-US" sz="2000" b="0" i="1">
                          <a:latin typeface="Cambria Math" panose="02040503050406030204" pitchFamily="18" charset="0"/>
                        </a:rPr>
                        <m:t>𝑝</m:t>
                      </m:r>
                      <m:d>
                        <m:dPr>
                          <m:ctrlPr>
                            <a:rPr lang="zh-CN" altLang="en-US" sz="2000" b="0" i="1">
                              <a:latin typeface="Cambria Math" panose="02040503050406030204" pitchFamily="18" charset="0"/>
                            </a:rPr>
                          </m:ctrlPr>
                        </m:dPr>
                        <m:e>
                          <m:r>
                            <m:rPr>
                              <m:sty m:val="p"/>
                            </m:rPr>
                            <a:rPr lang="zh-CN" altLang="en-US" sz="2000" b="0" i="0">
                              <a:latin typeface="Cambria Math" panose="02040503050406030204" pitchFamily="18" charset="0"/>
                            </a:rPr>
                            <m:t>Θ</m:t>
                          </m:r>
                          <m:r>
                            <a:rPr lang="zh-CN" altLang="en-US" sz="2000" b="0" i="0">
                              <a:latin typeface="Cambria Math" panose="02040503050406030204" pitchFamily="18" charset="0"/>
                            </a:rPr>
                            <m:t>=</m:t>
                          </m:r>
                          <m:r>
                            <a:rPr lang="zh-CN" altLang="en-US" sz="2000" b="0" i="1">
                              <a:latin typeface="Cambria Math" panose="02040503050406030204" pitchFamily="18" charset="0"/>
                            </a:rPr>
                            <m:t>𝑖</m:t>
                          </m:r>
                          <m:r>
                            <a:rPr lang="zh-CN" altLang="en-US" sz="2000" b="0" i="0">
                              <a:latin typeface="Cambria Math" panose="02040503050406030204" pitchFamily="18" charset="0"/>
                            </a:rPr>
                            <m:t>∣</m:t>
                          </m:r>
                          <m:r>
                            <a:rPr lang="zh-CN" altLang="en-US" sz="2000" b="1" i="1">
                              <a:latin typeface="Cambria Math" panose="02040503050406030204" pitchFamily="18" charset="0"/>
                            </a:rPr>
                            <m:t>𝒙</m:t>
                          </m:r>
                        </m:e>
                      </m:d>
                    </m:oMath>
                  </m:oMathPara>
                </a14:m>
                <a:endParaRPr lang="zh-CN" altLang="en-US" sz="20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1992904" y="3550657"/>
                <a:ext cx="7159421" cy="955789"/>
              </a:xfrm>
              <a:prstGeom prst="rect">
                <a:avLst/>
              </a:prstGeom>
              <a:blipFill rotWithShape="1">
                <a:blip r:embed="rId4"/>
                <a:stretch>
                  <a:fillRect l="-4" t="-39" r="1" b="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7331442" y="2930257"/>
                <a:ext cx="182088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𝑝</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𝑦</m:t>
                          </m:r>
                          <m:r>
                            <a:rPr lang="zh-CN" altLang="en-US" sz="2000">
                              <a:latin typeface="Cambria Math" panose="02040503050406030204" pitchFamily="18" charset="0"/>
                            </a:rPr>
                            <m:t>=</m:t>
                          </m:r>
                          <m:r>
                            <a:rPr lang="zh-CN" altLang="en-US" sz="2000" i="1">
                              <a:latin typeface="Cambria Math" panose="02040503050406030204" pitchFamily="18" charset="0"/>
                            </a:rPr>
                            <m:t>𝑗</m:t>
                          </m:r>
                          <m:r>
                            <a:rPr lang="zh-CN" altLang="en-US" sz="2000">
                              <a:latin typeface="Cambria Math" panose="02040503050406030204" pitchFamily="18" charset="0"/>
                            </a:rPr>
                            <m:t>∣</m:t>
                          </m:r>
                          <m:r>
                            <m:rPr>
                              <m:sty m:val="p"/>
                            </m:rPr>
                            <a:rPr lang="zh-CN" altLang="en-US" sz="2000">
                              <a:latin typeface="Cambria Math" panose="02040503050406030204" pitchFamily="18" charset="0"/>
                            </a:rPr>
                            <m:t>Θ</m:t>
                          </m:r>
                          <m:r>
                            <a:rPr lang="zh-CN" altLang="en-US" sz="2000">
                              <a:latin typeface="Cambria Math" panose="02040503050406030204" pitchFamily="18" charset="0"/>
                            </a:rPr>
                            <m:t>=</m:t>
                          </m:r>
                          <m:r>
                            <a:rPr lang="zh-CN" altLang="en-US" sz="2000" i="1">
                              <a:latin typeface="Cambria Math" panose="02040503050406030204" pitchFamily="18" charset="0"/>
                            </a:rPr>
                            <m:t>𝑖</m:t>
                          </m:r>
                        </m:e>
                      </m:d>
                    </m:oMath>
                  </m:oMathPara>
                </a14:m>
                <a:endParaRPr lang="zh-CN" altLang="en-US" sz="20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7331442" y="2930257"/>
                <a:ext cx="1820883" cy="307777"/>
              </a:xfrm>
              <a:prstGeom prst="rect">
                <a:avLst/>
              </a:prstGeom>
              <a:blipFill rotWithShape="1">
                <a:blip r:embed="rId5"/>
                <a:stretch>
                  <a:fillRect l="-20" t="-119" r="4" b="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256388" y="4778227"/>
                <a:ext cx="6096000" cy="7795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𝑝</m:t>
                      </m:r>
                      <m:d>
                        <m:dPr>
                          <m:ctrlPr>
                            <a:rPr lang="zh-CN" altLang="en-US" sz="2000" i="1">
                              <a:latin typeface="Cambria Math" panose="02040503050406030204" pitchFamily="18" charset="0"/>
                            </a:rPr>
                          </m:ctrlPr>
                        </m:dPr>
                        <m:e>
                          <m:r>
                            <m:rPr>
                              <m:sty m:val="p"/>
                            </m:rPr>
                            <a:rPr lang="zh-CN" altLang="en-US" sz="2000" i="0">
                              <a:latin typeface="Cambria Math" panose="02040503050406030204" pitchFamily="18" charset="0"/>
                            </a:rPr>
                            <m:t>Θ</m:t>
                          </m:r>
                          <m:r>
                            <a:rPr lang="zh-CN" altLang="en-US" sz="2000" i="0">
                              <a:latin typeface="Cambria Math" panose="02040503050406030204" pitchFamily="18" charset="0"/>
                            </a:rPr>
                            <m:t>=</m:t>
                          </m:r>
                          <m:r>
                            <a:rPr lang="zh-CN" altLang="en-US" sz="2000" i="1">
                              <a:latin typeface="Cambria Math" panose="02040503050406030204" pitchFamily="18" charset="0"/>
                            </a:rPr>
                            <m:t>𝑖</m:t>
                          </m:r>
                          <m:r>
                            <a:rPr lang="zh-CN" altLang="en-US" sz="2000" i="0">
                              <a:latin typeface="Cambria Math" panose="02040503050406030204" pitchFamily="18" charset="0"/>
                            </a:rPr>
                            <m:t>∣</m:t>
                          </m:r>
                          <m:r>
                            <a:rPr lang="zh-CN" altLang="en-US" sz="2000" i="1">
                              <a:latin typeface="Cambria Math" panose="02040503050406030204" pitchFamily="18" charset="0"/>
                            </a:rPr>
                            <m:t>𝑥</m:t>
                          </m:r>
                        </m:e>
                      </m:d>
                      <m:r>
                        <a:rPr lang="zh-CN" altLang="en-US" sz="2000" i="0">
                          <a:latin typeface="Cambria Math" panose="02040503050406030204" pitchFamily="18" charset="0"/>
                        </a:rPr>
                        <m:t>=</m:t>
                      </m:r>
                      <m:f>
                        <m:fPr>
                          <m:ctrlPr>
                            <a:rPr lang="zh-CN" altLang="en-US" sz="2000" i="1">
                              <a:solidFill>
                                <a:srgbClr val="836967"/>
                              </a:solidFill>
                              <a:latin typeface="Cambria Math" panose="02040503050406030204" pitchFamily="18" charset="0"/>
                            </a:rPr>
                          </m:ctrlPr>
                        </m:fPr>
                        <m:num>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𝛼</m:t>
                              </m:r>
                            </m:e>
                            <m:sub>
                              <m:r>
                                <a:rPr lang="zh-CN" altLang="en-US" sz="2000" i="1">
                                  <a:latin typeface="Cambria Math" panose="02040503050406030204" pitchFamily="18" charset="0"/>
                                </a:rPr>
                                <m:t>𝑖</m:t>
                              </m:r>
                            </m:sub>
                          </m:sSub>
                          <m:r>
                            <a:rPr lang="zh-CN" altLang="en-US" sz="2000" i="1">
                              <a:latin typeface="Cambria Math" panose="02040503050406030204" pitchFamily="18" charset="0"/>
                            </a:rPr>
                            <m:t>𝑝</m:t>
                          </m:r>
                          <m:d>
                            <m:dPr>
                              <m:ctrlPr>
                                <a:rPr lang="zh-CN" altLang="en-US" sz="2000" i="1">
                                  <a:solidFill>
                                    <a:srgbClr val="836967"/>
                                  </a:solidFill>
                                  <a:latin typeface="Cambria Math" panose="02040503050406030204" pitchFamily="18" charset="0"/>
                                </a:rPr>
                              </m:ctrlPr>
                            </m:dPr>
                            <m:e>
                              <m:r>
                                <a:rPr lang="zh-CN" altLang="en-US" sz="2000" b="1" i="1">
                                  <a:latin typeface="Cambria Math" panose="02040503050406030204" pitchFamily="18" charset="0"/>
                                </a:rPr>
                                <m:t>𝒙</m:t>
                              </m:r>
                              <m:r>
                                <a:rPr lang="zh-CN" altLang="en-US" sz="2000" b="0" i="0">
                                  <a:latin typeface="Cambria Math" panose="02040503050406030204" pitchFamily="18" charset="0"/>
                                </a:rPr>
                                <m:t>∣</m:t>
                              </m:r>
                              <m:sSub>
                                <m:sSubPr>
                                  <m:ctrlPr>
                                    <a:rPr lang="zh-CN" altLang="en-US" sz="2000" b="0" i="1">
                                      <a:solidFill>
                                        <a:srgbClr val="836967"/>
                                      </a:solidFill>
                                      <a:latin typeface="Cambria Math" panose="02040503050406030204" pitchFamily="18" charset="0"/>
                                    </a:rPr>
                                  </m:ctrlPr>
                                </m:sSubPr>
                                <m:e>
                                  <m:r>
                                    <a:rPr lang="zh-CN" altLang="en-US" sz="2000" b="1" i="1">
                                      <a:latin typeface="Cambria Math" panose="02040503050406030204" pitchFamily="18" charset="0"/>
                                    </a:rPr>
                                    <m:t>𝝁</m:t>
                                  </m:r>
                                </m:e>
                                <m:sub>
                                  <m:r>
                                    <a:rPr lang="zh-CN" altLang="en-US" sz="2000" b="0" i="1">
                                      <a:latin typeface="Cambria Math" panose="02040503050406030204" pitchFamily="18" charset="0"/>
                                    </a:rPr>
                                    <m:t>𝑖</m:t>
                                  </m:r>
                                </m:sub>
                              </m:sSub>
                              <m:r>
                                <a:rPr lang="zh-CN" altLang="en-US" sz="2000" b="0" i="0">
                                  <a:latin typeface="Cambria Math" panose="02040503050406030204" pitchFamily="18" charset="0"/>
                                </a:rPr>
                                <m:t>,</m:t>
                              </m:r>
                              <m:sSub>
                                <m:sSubPr>
                                  <m:ctrlPr>
                                    <a:rPr lang="zh-CN" altLang="en-US" sz="2000" b="0" i="1">
                                      <a:solidFill>
                                        <a:srgbClr val="836967"/>
                                      </a:solidFill>
                                      <a:latin typeface="Cambria Math" panose="02040503050406030204" pitchFamily="18" charset="0"/>
                                    </a:rPr>
                                  </m:ctrlPr>
                                </m:sSubPr>
                                <m:e>
                                  <m:r>
                                    <a:rPr lang="zh-CN" altLang="en-US" sz="2000" b="1" i="0">
                                      <a:latin typeface="Cambria Math" panose="02040503050406030204" pitchFamily="18" charset="0"/>
                                    </a:rPr>
                                    <m:t>𝚺</m:t>
                                  </m:r>
                                </m:e>
                                <m:sub>
                                  <m:r>
                                    <a:rPr lang="zh-CN" altLang="en-US" sz="2000" b="0" i="1">
                                      <a:latin typeface="Cambria Math" panose="02040503050406030204" pitchFamily="18" charset="0"/>
                                    </a:rPr>
                                    <m:t>𝑖</m:t>
                                  </m:r>
                                </m:sub>
                              </m:sSub>
                            </m:e>
                          </m:d>
                        </m:num>
                        <m:den>
                          <m:nary>
                            <m:naryPr>
                              <m:chr m:val="∑"/>
                              <m:limLoc m:val="undOvr"/>
                              <m:grow m:val="on"/>
                              <m:ctrlPr>
                                <a:rPr lang="zh-CN" altLang="en-US" sz="2000" b="0" i="1">
                                  <a:latin typeface="Cambria Math" panose="02040503050406030204" pitchFamily="18" charset="0"/>
                                </a:rPr>
                              </m:ctrlPr>
                            </m:naryPr>
                            <m:sub>
                              <m:r>
                                <a:rPr lang="zh-CN" altLang="en-US" sz="2000" b="0" i="1">
                                  <a:latin typeface="Cambria Math" panose="02040503050406030204" pitchFamily="18" charset="0"/>
                                </a:rPr>
                                <m:t>𝑖</m:t>
                              </m:r>
                              <m:r>
                                <a:rPr lang="zh-CN" altLang="en-US" sz="2000" b="0" i="0">
                                  <a:latin typeface="Cambria Math" panose="02040503050406030204" pitchFamily="18" charset="0"/>
                                </a:rPr>
                                <m:t>=1</m:t>
                              </m:r>
                            </m:sub>
                            <m:sup>
                              <m:r>
                                <a:rPr lang="zh-CN" altLang="en-US" sz="2000" b="0" i="1">
                                  <a:latin typeface="Cambria Math" panose="02040503050406030204" pitchFamily="18" charset="0"/>
                                </a:rPr>
                                <m:t>𝑘</m:t>
                              </m:r>
                            </m:sup>
                            <m:e>
                              <m:r>
                                <a:rPr lang="zh-CN" altLang="en-US" sz="2000" b="0" i="0">
                                  <a:latin typeface="Cambria Math" panose="02040503050406030204" pitchFamily="18" charset="0"/>
                                </a:rPr>
                                <m:t> </m:t>
                              </m:r>
                            </m:e>
                          </m:nary>
                          <m:sSub>
                            <m:sSubPr>
                              <m:ctrlPr>
                                <a:rPr lang="zh-CN" altLang="en-US" sz="2000" b="0" i="1">
                                  <a:solidFill>
                                    <a:srgbClr val="836967"/>
                                  </a:solidFill>
                                  <a:latin typeface="Cambria Math" panose="02040503050406030204" pitchFamily="18" charset="0"/>
                                </a:rPr>
                              </m:ctrlPr>
                            </m:sSubPr>
                            <m:e>
                              <m:r>
                                <a:rPr lang="zh-CN" altLang="en-US" sz="2000" b="0" i="1">
                                  <a:latin typeface="Cambria Math" panose="02040503050406030204" pitchFamily="18" charset="0"/>
                                </a:rPr>
                                <m:t>𝛼</m:t>
                              </m:r>
                            </m:e>
                            <m:sub>
                              <m:r>
                                <a:rPr lang="zh-CN" altLang="en-US" sz="2000" b="0" i="1">
                                  <a:latin typeface="Cambria Math" panose="02040503050406030204" pitchFamily="18" charset="0"/>
                                </a:rPr>
                                <m:t>𝑖</m:t>
                              </m:r>
                            </m:sub>
                          </m:sSub>
                          <m:r>
                            <a:rPr lang="zh-CN" altLang="en-US" sz="2000" b="0" i="1">
                              <a:latin typeface="Cambria Math" panose="02040503050406030204" pitchFamily="18" charset="0"/>
                            </a:rPr>
                            <m:t>𝑝</m:t>
                          </m:r>
                          <m:d>
                            <m:dPr>
                              <m:ctrlPr>
                                <a:rPr lang="zh-CN" altLang="en-US" sz="2000" b="0" i="1">
                                  <a:solidFill>
                                    <a:srgbClr val="836967"/>
                                  </a:solidFill>
                                  <a:latin typeface="Cambria Math" panose="02040503050406030204" pitchFamily="18" charset="0"/>
                                </a:rPr>
                              </m:ctrlPr>
                            </m:dPr>
                            <m:e>
                              <m:r>
                                <a:rPr lang="zh-CN" altLang="en-US" sz="2000" b="1" i="1">
                                  <a:latin typeface="Cambria Math" panose="02040503050406030204" pitchFamily="18" charset="0"/>
                                </a:rPr>
                                <m:t>𝒙</m:t>
                              </m:r>
                              <m:r>
                                <a:rPr lang="zh-CN" altLang="en-US" sz="2000" b="0" i="0">
                                  <a:latin typeface="Cambria Math" panose="02040503050406030204" pitchFamily="18" charset="0"/>
                                </a:rPr>
                                <m:t>∣</m:t>
                              </m:r>
                              <m:sSub>
                                <m:sSubPr>
                                  <m:ctrlPr>
                                    <a:rPr lang="zh-CN" altLang="en-US" sz="2000" b="0" i="1">
                                      <a:solidFill>
                                        <a:srgbClr val="836967"/>
                                      </a:solidFill>
                                      <a:latin typeface="Cambria Math" panose="02040503050406030204" pitchFamily="18" charset="0"/>
                                    </a:rPr>
                                  </m:ctrlPr>
                                </m:sSubPr>
                                <m:e>
                                  <m:r>
                                    <a:rPr lang="zh-CN" altLang="en-US" sz="2000" b="1" i="1">
                                      <a:latin typeface="Cambria Math" panose="02040503050406030204" pitchFamily="18" charset="0"/>
                                    </a:rPr>
                                    <m:t>𝝁</m:t>
                                  </m:r>
                                </m:e>
                                <m:sub>
                                  <m:r>
                                    <a:rPr lang="zh-CN" altLang="en-US" sz="2000" b="0" i="1">
                                      <a:latin typeface="Cambria Math" panose="02040503050406030204" pitchFamily="18" charset="0"/>
                                    </a:rPr>
                                    <m:t>𝑖</m:t>
                                  </m:r>
                                </m:sub>
                              </m:sSub>
                              <m:r>
                                <a:rPr lang="zh-CN" altLang="en-US" sz="2000" b="0" i="0">
                                  <a:latin typeface="Cambria Math" panose="02040503050406030204" pitchFamily="18" charset="0"/>
                                </a:rPr>
                                <m:t>,</m:t>
                              </m:r>
                              <m:sSub>
                                <m:sSubPr>
                                  <m:ctrlPr>
                                    <a:rPr lang="zh-CN" altLang="en-US" sz="2000" b="0" i="1">
                                      <a:solidFill>
                                        <a:srgbClr val="836967"/>
                                      </a:solidFill>
                                      <a:latin typeface="Cambria Math" panose="02040503050406030204" pitchFamily="18" charset="0"/>
                                    </a:rPr>
                                  </m:ctrlPr>
                                </m:sSubPr>
                                <m:e>
                                  <m:r>
                                    <a:rPr lang="zh-CN" altLang="en-US" sz="2000" b="1" i="0">
                                      <a:latin typeface="Cambria Math" panose="02040503050406030204" pitchFamily="18" charset="0"/>
                                    </a:rPr>
                                    <m:t>𝚺</m:t>
                                  </m:r>
                                </m:e>
                                <m:sub>
                                  <m:r>
                                    <a:rPr lang="zh-CN" altLang="en-US" sz="2000" b="0" i="1">
                                      <a:latin typeface="Cambria Math" panose="02040503050406030204" pitchFamily="18" charset="0"/>
                                    </a:rPr>
                                    <m:t>𝑖</m:t>
                                  </m:r>
                                </m:sub>
                              </m:sSub>
                            </m:e>
                          </m:d>
                        </m:den>
                      </m:f>
                    </m:oMath>
                  </m:oMathPara>
                </a14:m>
                <a:endParaRPr lang="zh-CN" altLang="en-US" sz="20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256388" y="4778227"/>
                <a:ext cx="6096000" cy="779509"/>
              </a:xfrm>
              <a:prstGeom prst="rect">
                <a:avLst/>
              </a:prstGeom>
              <a:blipFill rotWithShape="1">
                <a:blip r:embed="rId6"/>
                <a:stretch>
                  <a:fillRect l="-8" t="-62" r="8" b="28"/>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a:sym typeface="+mn-ea"/>
                  </a:rPr>
                  <a:t>假设样本独立同分布，且由同一个高斯混合模型生成，则</a:t>
                </a:r>
                <a:r>
                  <a:rPr lang="en-US" altLang="zh-CN" sz="2400" dirty="0">
                    <a:sym typeface="+mn-ea"/>
                  </a:rPr>
                  <a:t> </a:t>
                </a:r>
                <a14:m>
                  <m:oMath xmlns:m="http://schemas.openxmlformats.org/officeDocument/2006/math">
                    <m:sSub>
                      <m:sSubPr>
                        <m:ctrlPr>
                          <a:rPr lang="zh-CN" altLang="en-US" sz="2400" i="1" smtClean="0">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𝐷</m:t>
                        </m:r>
                      </m:e>
                      <m:sub>
                        <m:r>
                          <a:rPr lang="zh-CN" altLang="en-US" sz="2400" i="1">
                            <a:solidFill>
                              <a:schemeClr val="tx1"/>
                            </a:solidFill>
                            <a:latin typeface="Cambria Math" panose="02040503050406030204" pitchFamily="18" charset="0"/>
                          </a:rPr>
                          <m:t>𝑙</m:t>
                        </m:r>
                      </m:sub>
                    </m:sSub>
                    <m:r>
                      <a:rPr lang="zh-CN" altLang="en-US" sz="2400" i="0">
                        <a:solidFill>
                          <a:schemeClr val="tx1"/>
                        </a:solidFill>
                        <a:latin typeface="Cambria Math" panose="02040503050406030204" pitchFamily="18" charset="0"/>
                      </a:rPr>
                      <m:t>∪</m:t>
                    </m:r>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𝐷</m:t>
                        </m:r>
                      </m:e>
                      <m:sub>
                        <m:r>
                          <a:rPr lang="zh-CN" altLang="en-US" sz="2400" i="1">
                            <a:solidFill>
                              <a:schemeClr val="tx1"/>
                            </a:solidFill>
                            <a:latin typeface="Cambria Math" panose="02040503050406030204" pitchFamily="18" charset="0"/>
                          </a:rPr>
                          <m:t>𝑢</m:t>
                        </m:r>
                      </m:sub>
                    </m:sSub>
                  </m:oMath>
                </a14:m>
                <a:r>
                  <a:rPr lang="zh-CN" altLang="en-US" sz="2400" dirty="0">
                    <a:sym typeface="+mn-ea"/>
                  </a:rPr>
                  <a:t>的对数似然位</a:t>
                </a:r>
              </a:p>
              <a:p>
                <a:endParaRPr lang="zh-CN" altLang="en-US" sz="2400" dirty="0">
                  <a:sym typeface="+mn-ea"/>
                </a:endParaRPr>
              </a:p>
              <a:p>
                <a:endParaRPr lang="zh-CN" altLang="en-US" sz="2400" dirty="0">
                  <a:sym typeface="+mn-ea"/>
                </a:endParaRPr>
              </a:p>
              <a:p>
                <a:pPr marL="0" indent="0">
                  <a:buNone/>
                </a:pPr>
                <a:r>
                  <a:rPr lang="en-US" altLang="zh-CN" sz="2400" dirty="0">
                    <a:sym typeface="+mn-ea"/>
                  </a:rPr>
                  <a:t>   </a:t>
                </a:r>
              </a:p>
              <a:p>
                <a:pPr marL="0" indent="0">
                  <a:buNone/>
                </a:pPr>
                <a:endParaRPr lang="zh-CN" altLang="en-US" sz="2400" dirty="0">
                  <a:sym typeface="+mn-ea"/>
                </a:endParaRPr>
              </a:p>
              <a:p>
                <a:endParaRPr lang="zh-CN" altLang="en-US" sz="2400"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3" b="7"/>
                </a:stretch>
              </a:blipFill>
            </p:spPr>
            <p:txBody>
              <a:bodyPr/>
              <a:lstStyle/>
              <a:p>
                <a:r>
                  <a:rPr lang="zh-CN" altLang="en-US">
                    <a:noFill/>
                  </a:rPr>
                  <a:t> </a:t>
                </a:r>
              </a:p>
            </p:txBody>
          </p:sp>
        </mc:Fallback>
      </mc:AlternateContent>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 </a:t>
            </a:r>
            <a:r>
              <a:rPr lang="zh-CN" altLang="en-US" dirty="0">
                <a:solidFill>
                  <a:schemeClr val="tx1"/>
                </a:solidFill>
              </a:rPr>
              <a:t>生成式方法</a:t>
            </a:r>
          </a:p>
        </p:txBody>
      </p:sp>
      <mc:AlternateContent xmlns:mc="http://schemas.openxmlformats.org/markup-compatibility/2006" xmlns:a14="http://schemas.microsoft.com/office/drawing/2010/main">
        <mc:Choice Requires="a14">
          <p:sp>
            <p:nvSpPr>
              <p:cNvPr id="6" name="文本框 5"/>
              <p:cNvSpPr txBox="1"/>
              <p:nvPr/>
            </p:nvSpPr>
            <p:spPr>
              <a:xfrm>
                <a:off x="2247900" y="2430145"/>
                <a:ext cx="6096000" cy="21421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sz="2000" i="1" smtClean="0">
                              <a:solidFill>
                                <a:schemeClr val="tx1"/>
                              </a:solidFill>
                              <a:latin typeface="Cambria Math" panose="02040503050406030204" pitchFamily="18" charset="0"/>
                            </a:rPr>
                          </m:ctrlPr>
                        </m:eqArrPr>
                        <m:e>
                          <m:r>
                            <a:rPr lang="zh-CN" altLang="en-US" sz="2000" i="1">
                              <a:solidFill>
                                <a:schemeClr val="tx1"/>
                              </a:solidFill>
                              <a:latin typeface="Cambria Math" panose="02040503050406030204" pitchFamily="18" charset="0"/>
                            </a:rPr>
                            <m:t>𝑙</m:t>
                          </m:r>
                          <m:func>
                            <m:funcPr>
                              <m:ctrlPr>
                                <a:rPr lang="zh-CN" altLang="en-US" sz="2000" i="1">
                                  <a:solidFill>
                                    <a:schemeClr val="tx1"/>
                                  </a:solidFill>
                                  <a:latin typeface="Cambria Math" panose="02040503050406030204" pitchFamily="18" charset="0"/>
                                </a:rPr>
                              </m:ctrlPr>
                            </m:funcPr>
                            <m:fName>
                              <m:r>
                                <a:rPr lang="zh-CN" altLang="en-US" sz="2000" i="1">
                                  <a:solidFill>
                                    <a:schemeClr val="tx1"/>
                                  </a:solidFill>
                                  <a:latin typeface="Cambria Math" panose="02040503050406030204" pitchFamily="18" charset="0"/>
                                </a:rPr>
                                <m:t>𝑛</m:t>
                              </m:r>
                            </m:fName>
                            <m:e>
                              <m:r>
                                <a:rPr lang="zh-CN" altLang="en-US" sz="2000" i="1">
                                  <a:solidFill>
                                    <a:schemeClr val="tx1"/>
                                  </a:solidFill>
                                  <a:latin typeface="Cambria Math" panose="02040503050406030204" pitchFamily="18" charset="0"/>
                                </a:rPr>
                                <m:t>𝑝</m:t>
                              </m:r>
                            </m:e>
                          </m:func>
                          <m:d>
                            <m:dPr>
                              <m:ctrlPr>
                                <a:rPr lang="zh-CN" altLang="en-US" sz="2000" i="1">
                                  <a:solidFill>
                                    <a:schemeClr val="tx1"/>
                                  </a:solidFill>
                                  <a:latin typeface="Cambria Math" panose="02040503050406030204" pitchFamily="18" charset="0"/>
                                </a:rPr>
                              </m:ctrlPr>
                            </m:dPr>
                            <m:e>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𝐷</m:t>
                                  </m:r>
                                </m:e>
                                <m:sub>
                                  <m:r>
                                    <a:rPr lang="zh-CN" altLang="en-US" sz="2000" i="1">
                                      <a:solidFill>
                                        <a:schemeClr val="tx1"/>
                                      </a:solidFill>
                                      <a:latin typeface="Cambria Math" panose="02040503050406030204" pitchFamily="18" charset="0"/>
                                    </a:rPr>
                                    <m:t>𝑙</m:t>
                                  </m:r>
                                </m:sub>
                              </m:sSub>
                              <m:r>
                                <a:rPr lang="zh-CN" altLang="en-US" sz="2000" i="0">
                                  <a:solidFill>
                                    <a:schemeClr val="tx1"/>
                                  </a:solidFill>
                                  <a:latin typeface="Cambria Math" panose="02040503050406030204" pitchFamily="18" charset="0"/>
                                </a:rPr>
                                <m:t>∪</m:t>
                              </m:r>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𝐷</m:t>
                                  </m:r>
                                </m:e>
                                <m:sub>
                                  <m:r>
                                    <a:rPr lang="zh-CN" altLang="en-US" sz="2000" i="1">
                                      <a:solidFill>
                                        <a:schemeClr val="tx1"/>
                                      </a:solidFill>
                                      <a:latin typeface="Cambria Math" panose="02040503050406030204" pitchFamily="18" charset="0"/>
                                    </a:rPr>
                                    <m:t>𝑢</m:t>
                                  </m:r>
                                </m:sub>
                              </m:sSub>
                            </m:e>
                          </m:d>
                          <m:r>
                            <a:rPr lang="zh-CN" altLang="en-US" sz="2000" i="0">
                              <a:solidFill>
                                <a:schemeClr val="tx1"/>
                              </a:solidFill>
                              <a:latin typeface="Cambria Math" panose="02040503050406030204" pitchFamily="18" charset="0"/>
                            </a:rPr>
                            <m:t>=&amp;</m:t>
                          </m:r>
                          <m:nary>
                            <m:naryPr>
                              <m:chr m:val="∑"/>
                              <m:limLoc m:val="undOvr"/>
                              <m:grow m:val="on"/>
                              <m:supHide m:val="on"/>
                              <m:ctrlPr>
                                <a:rPr lang="zh-CN" altLang="en-US" sz="2000" i="1">
                                  <a:solidFill>
                                    <a:schemeClr val="tx1"/>
                                  </a:solidFill>
                                  <a:latin typeface="Cambria Math" panose="02040503050406030204" pitchFamily="18" charset="0"/>
                                </a:rPr>
                              </m:ctrlPr>
                            </m:naryPr>
                            <m:sub>
                              <m:d>
                                <m:dPr>
                                  <m:ctrlPr>
                                    <a:rPr lang="zh-CN" altLang="en-US" sz="2000" i="1">
                                      <a:solidFill>
                                        <a:schemeClr val="tx1"/>
                                      </a:solidFill>
                                      <a:latin typeface="Cambria Math" panose="02040503050406030204" pitchFamily="18" charset="0"/>
                                    </a:rPr>
                                  </m:ctrlPr>
                                </m:dPr>
                                <m:e>
                                  <m:sSub>
                                    <m:sSubPr>
                                      <m:ctrlPr>
                                        <a:rPr lang="zh-CN" altLang="en-US" sz="200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𝑦</m:t>
                                      </m:r>
                                    </m:e>
                                    <m:sub>
                                      <m:r>
                                        <a:rPr lang="zh-CN" altLang="en-US" sz="2000" b="0" i="1">
                                          <a:solidFill>
                                            <a:schemeClr val="tx1"/>
                                          </a:solidFill>
                                          <a:latin typeface="Cambria Math" panose="02040503050406030204" pitchFamily="18" charset="0"/>
                                        </a:rPr>
                                        <m:t>𝑗</m:t>
                                      </m:r>
                                    </m:sub>
                                  </m:sSub>
                                </m:e>
                              </m:d>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𝐷</m:t>
                                  </m:r>
                                </m:e>
                                <m:sub>
                                  <m:r>
                                    <a:rPr lang="zh-CN" altLang="en-US" sz="2000" b="0" i="1">
                                      <a:solidFill>
                                        <a:schemeClr val="tx1"/>
                                      </a:solidFill>
                                      <a:latin typeface="Cambria Math" panose="02040503050406030204" pitchFamily="18" charset="0"/>
                                    </a:rPr>
                                    <m:t>𝑙</m:t>
                                  </m:r>
                                </m:sub>
                              </m:sSub>
                            </m:sub>
                            <m:sup/>
                            <m:e>
                              <m:r>
                                <a:rPr lang="zh-CN" altLang="en-US" sz="2000" b="0" i="0">
                                  <a:solidFill>
                                    <a:schemeClr val="tx1"/>
                                  </a:solidFill>
                                  <a:latin typeface="Cambria Math" panose="02040503050406030204" pitchFamily="18" charset="0"/>
                                </a:rPr>
                                <m:t> </m:t>
                              </m:r>
                            </m:e>
                          </m:nary>
                          <m:r>
                            <a:rPr lang="zh-CN" altLang="en-US" sz="2000" b="0" i="1">
                              <a:solidFill>
                                <a:schemeClr val="tx1"/>
                              </a:solidFill>
                              <a:latin typeface="Cambria Math" panose="02040503050406030204" pitchFamily="18" charset="0"/>
                            </a:rPr>
                            <m:t>𝑙</m:t>
                          </m:r>
                          <m:func>
                            <m:funcPr>
                              <m:ctrlPr>
                                <a:rPr lang="zh-CN" altLang="en-US" sz="2000" b="0" i="1">
                                  <a:solidFill>
                                    <a:schemeClr val="tx1"/>
                                  </a:solidFill>
                                  <a:latin typeface="Cambria Math" panose="02040503050406030204" pitchFamily="18" charset="0"/>
                                </a:rPr>
                              </m:ctrlPr>
                            </m:funcPr>
                            <m:fName>
                              <m:r>
                                <a:rPr lang="zh-CN" altLang="en-US" sz="2000" b="0" i="1">
                                  <a:solidFill>
                                    <a:schemeClr val="tx1"/>
                                  </a:solidFill>
                                  <a:latin typeface="Cambria Math" panose="02040503050406030204" pitchFamily="18" charset="0"/>
                                </a:rPr>
                                <m:t>𝑛</m:t>
                              </m:r>
                            </m:fName>
                            <m:e>
                              <m:d>
                                <m:dPr>
                                  <m:ctrlPr>
                                    <a:rPr lang="zh-CN" altLang="en-US" sz="2000" b="0" i="1">
                                      <a:solidFill>
                                        <a:schemeClr val="tx1"/>
                                      </a:solidFill>
                                      <a:latin typeface="Cambria Math" panose="02040503050406030204" pitchFamily="18" charset="0"/>
                                    </a:rPr>
                                  </m:ctrlPr>
                                </m:dPr>
                                <m:e>
                                  <m:nary>
                                    <m:naryPr>
                                      <m:chr m:val="∑"/>
                                      <m:limLoc m:val="undOvr"/>
                                      <m:grow m:val="on"/>
                                      <m:ctrlPr>
                                        <a:rPr lang="zh-CN" altLang="en-US" sz="2000" b="0" i="1">
                                          <a:solidFill>
                                            <a:schemeClr val="tx1"/>
                                          </a:solidFill>
                                          <a:latin typeface="Cambria Math" panose="02040503050406030204" pitchFamily="18" charset="0"/>
                                        </a:rPr>
                                      </m:ctrlPr>
                                    </m:naryPr>
                                    <m:sub>
                                      <m:r>
                                        <a:rPr lang="zh-CN" altLang="en-US" sz="2000" b="0" i="1">
                                          <a:solidFill>
                                            <a:schemeClr val="tx1"/>
                                          </a:solidFill>
                                          <a:latin typeface="Cambria Math" panose="02040503050406030204" pitchFamily="18" charset="0"/>
                                        </a:rPr>
                                        <m:t>𝑖</m:t>
                                      </m:r>
                                      <m:r>
                                        <a:rPr lang="zh-CN" altLang="en-US" sz="2000" b="0" i="0">
                                          <a:solidFill>
                                            <a:schemeClr val="tx1"/>
                                          </a:solidFill>
                                          <a:latin typeface="Cambria Math" panose="02040503050406030204" pitchFamily="18" charset="0"/>
                                        </a:rPr>
                                        <m:t>=1</m:t>
                                      </m:r>
                                    </m:sub>
                                    <m:sup>
                                      <m:r>
                                        <a:rPr lang="zh-CN" altLang="en-US" sz="2000" b="0" i="1">
                                          <a:solidFill>
                                            <a:schemeClr val="tx1"/>
                                          </a:solidFill>
                                          <a:latin typeface="Cambria Math" panose="02040503050406030204" pitchFamily="18" charset="0"/>
                                        </a:rPr>
                                        <m:t>𝑘</m:t>
                                      </m:r>
                                    </m:sup>
                                    <m:e>
                                      <m:r>
                                        <a:rPr lang="zh-CN" altLang="en-US" sz="2000" b="0" i="0">
                                          <a:solidFill>
                                            <a:schemeClr val="tx1"/>
                                          </a:solidFill>
                                          <a:latin typeface="Cambria Math" panose="02040503050406030204" pitchFamily="18" charset="0"/>
                                        </a:rPr>
                                        <m:t> </m:t>
                                      </m:r>
                                    </m:e>
                                  </m:nary>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𝛼</m:t>
                                      </m:r>
                                    </m:e>
                                    <m:sub>
                                      <m:r>
                                        <a:rPr lang="zh-CN" altLang="en-US" sz="2000" b="0" i="1">
                                          <a:solidFill>
                                            <a:schemeClr val="tx1"/>
                                          </a:solidFill>
                                          <a:latin typeface="Cambria Math" panose="02040503050406030204" pitchFamily="18" charset="0"/>
                                        </a:rPr>
                                        <m:t>𝑖</m:t>
                                      </m:r>
                                    </m:sub>
                                  </m:sSub>
                                  <m:r>
                                    <a:rPr lang="zh-CN" altLang="en-US" sz="2000" b="0" i="0">
                                      <a:solidFill>
                                        <a:schemeClr val="tx1"/>
                                      </a:solidFill>
                                      <a:latin typeface="Cambria Math" panose="02040503050406030204" pitchFamily="18" charset="0"/>
                                    </a:rPr>
                                    <m:t>⋅</m:t>
                                  </m:r>
                                  <m:r>
                                    <a:rPr lang="zh-CN" altLang="en-US" sz="2000" b="0" i="1">
                                      <a:solidFill>
                                        <a:schemeClr val="tx1"/>
                                      </a:solidFill>
                                      <a:latin typeface="Cambria Math" panose="02040503050406030204" pitchFamily="18" charset="0"/>
                                    </a:rPr>
                                    <m:t>𝑝</m:t>
                                  </m:r>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𝝁</m:t>
                                          </m:r>
                                        </m:e>
                                        <m:sub>
                                          <m:r>
                                            <a:rPr lang="zh-CN" altLang="en-US" sz="2000" b="0" i="1">
                                              <a:solidFill>
                                                <a:schemeClr val="tx1"/>
                                              </a:solidFill>
                                              <a:latin typeface="Cambria Math" panose="02040503050406030204" pitchFamily="18" charset="0"/>
                                            </a:rPr>
                                            <m:t>𝑖</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𝚺</m:t>
                                          </m:r>
                                        </m:e>
                                        <m:sub>
                                          <m:r>
                                            <a:rPr lang="zh-CN" altLang="en-US" sz="2000" b="0" i="1">
                                              <a:solidFill>
                                                <a:schemeClr val="tx1"/>
                                              </a:solidFill>
                                              <a:latin typeface="Cambria Math" panose="02040503050406030204" pitchFamily="18" charset="0"/>
                                            </a:rPr>
                                            <m:t>𝑖</m:t>
                                          </m:r>
                                        </m:sub>
                                      </m:sSub>
                                    </m:e>
                                  </m:d>
                                  <m:r>
                                    <a:rPr lang="zh-CN" altLang="en-US" sz="2000" b="0" i="0">
                                      <a:solidFill>
                                        <a:schemeClr val="tx1"/>
                                      </a:solidFill>
                                      <a:latin typeface="Cambria Math" panose="02040503050406030204" pitchFamily="18" charset="0"/>
                                    </a:rPr>
                                    <m:t>⋅</m:t>
                                  </m:r>
                                  <m:r>
                                    <a:rPr lang="zh-CN" altLang="en-US" sz="2000" b="0" i="1">
                                      <a:solidFill>
                                        <a:schemeClr val="tx1"/>
                                      </a:solidFill>
                                      <a:latin typeface="Cambria Math" panose="02040503050406030204" pitchFamily="18" charset="0"/>
                                    </a:rPr>
                                    <m:t>𝑝</m:t>
                                  </m:r>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𝑦</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r>
                                        <m:rPr>
                                          <m:sty m:val="p"/>
                                        </m:rPr>
                                        <a:rPr lang="zh-CN" altLang="en-US" sz="2000" b="0" i="0">
                                          <a:solidFill>
                                            <a:schemeClr val="tx1"/>
                                          </a:solidFill>
                                          <a:latin typeface="Cambria Math" panose="02040503050406030204" pitchFamily="18" charset="0"/>
                                        </a:rPr>
                                        <m:t>Θ</m:t>
                                      </m:r>
                                      <m:r>
                                        <a:rPr lang="zh-CN" altLang="en-US" sz="2000" b="0" i="0">
                                          <a:solidFill>
                                            <a:schemeClr val="tx1"/>
                                          </a:solidFill>
                                          <a:latin typeface="Cambria Math" panose="02040503050406030204" pitchFamily="18" charset="0"/>
                                        </a:rPr>
                                        <m:t>=</m:t>
                                      </m:r>
                                      <m:r>
                                        <a:rPr lang="zh-CN" altLang="en-US" sz="2000" b="0" i="1">
                                          <a:solidFill>
                                            <a:schemeClr val="tx1"/>
                                          </a:solidFill>
                                          <a:latin typeface="Cambria Math" panose="02040503050406030204" pitchFamily="18" charset="0"/>
                                        </a:rPr>
                                        <m:t>𝑖</m:t>
                                      </m:r>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e>
                                  </m:d>
                                </m:e>
                              </m:d>
                            </m:e>
                          </m:func>
                        </m:e>
                        <m:e>
                          <m:r>
                            <a:rPr lang="zh-CN" altLang="en-US" sz="2000" b="0" i="0">
                              <a:solidFill>
                                <a:schemeClr val="tx1"/>
                              </a:solidFill>
                              <a:latin typeface="Cambria Math" panose="02040503050406030204" pitchFamily="18" charset="0"/>
                            </a:rPr>
                            <m:t>&amp;+</m:t>
                          </m:r>
                          <m:nary>
                            <m:naryPr>
                              <m:chr m:val="∑"/>
                              <m:limLoc m:val="undOvr"/>
                              <m:grow m:val="on"/>
                              <m:supHide m:val="on"/>
                              <m:ctrlPr>
                                <a:rPr lang="zh-CN" altLang="en-US" sz="2000" b="0" i="1">
                                  <a:solidFill>
                                    <a:schemeClr val="tx1"/>
                                  </a:solidFill>
                                  <a:latin typeface="Cambria Math" panose="02040503050406030204" pitchFamily="18" charset="0"/>
                                </a:rPr>
                              </m:ctrlPr>
                            </m:naryPr>
                            <m:sub>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𝐷</m:t>
                                  </m:r>
                                </m:e>
                                <m:sub>
                                  <m:r>
                                    <a:rPr lang="zh-CN" altLang="en-US" sz="2000" b="0" i="1">
                                      <a:solidFill>
                                        <a:schemeClr val="tx1"/>
                                      </a:solidFill>
                                      <a:latin typeface="Cambria Math" panose="02040503050406030204" pitchFamily="18" charset="0"/>
                                    </a:rPr>
                                    <m:t>𝑢</m:t>
                                  </m:r>
                                </m:sub>
                              </m:sSub>
                            </m:sub>
                            <m:sup/>
                            <m:e>
                              <m:r>
                                <a:rPr lang="zh-CN" altLang="en-US" sz="2000" b="0" i="0">
                                  <a:solidFill>
                                    <a:schemeClr val="tx1"/>
                                  </a:solidFill>
                                  <a:latin typeface="Cambria Math" panose="02040503050406030204" pitchFamily="18" charset="0"/>
                                </a:rPr>
                                <m:t> </m:t>
                              </m:r>
                            </m:e>
                          </m:nary>
                          <m:r>
                            <a:rPr lang="zh-CN" altLang="en-US" sz="2000" b="0" i="1">
                              <a:solidFill>
                                <a:schemeClr val="tx1"/>
                              </a:solidFill>
                              <a:latin typeface="Cambria Math" panose="02040503050406030204" pitchFamily="18" charset="0"/>
                            </a:rPr>
                            <m:t>𝑙</m:t>
                          </m:r>
                          <m:func>
                            <m:funcPr>
                              <m:ctrlPr>
                                <a:rPr lang="zh-CN" altLang="en-US" sz="2000" b="0" i="1">
                                  <a:solidFill>
                                    <a:schemeClr val="tx1"/>
                                  </a:solidFill>
                                  <a:latin typeface="Cambria Math" panose="02040503050406030204" pitchFamily="18" charset="0"/>
                                </a:rPr>
                              </m:ctrlPr>
                            </m:funcPr>
                            <m:fName>
                              <m:r>
                                <a:rPr lang="zh-CN" altLang="en-US" sz="2000" b="0" i="1">
                                  <a:solidFill>
                                    <a:schemeClr val="tx1"/>
                                  </a:solidFill>
                                  <a:latin typeface="Cambria Math" panose="02040503050406030204" pitchFamily="18" charset="0"/>
                                </a:rPr>
                                <m:t>𝑛</m:t>
                              </m:r>
                            </m:fName>
                            <m:e>
                              <m:d>
                                <m:dPr>
                                  <m:ctrlPr>
                                    <a:rPr lang="zh-CN" altLang="en-US" sz="2000" b="0" i="1">
                                      <a:solidFill>
                                        <a:schemeClr val="tx1"/>
                                      </a:solidFill>
                                      <a:latin typeface="Cambria Math" panose="02040503050406030204" pitchFamily="18" charset="0"/>
                                    </a:rPr>
                                  </m:ctrlPr>
                                </m:dPr>
                                <m:e>
                                  <m:nary>
                                    <m:naryPr>
                                      <m:chr m:val="∑"/>
                                      <m:limLoc m:val="undOvr"/>
                                      <m:grow m:val="on"/>
                                      <m:ctrlPr>
                                        <a:rPr lang="zh-CN" altLang="en-US" sz="2000" b="0" i="1">
                                          <a:solidFill>
                                            <a:schemeClr val="tx1"/>
                                          </a:solidFill>
                                          <a:latin typeface="Cambria Math" panose="02040503050406030204" pitchFamily="18" charset="0"/>
                                        </a:rPr>
                                      </m:ctrlPr>
                                    </m:naryPr>
                                    <m:sub>
                                      <m:r>
                                        <a:rPr lang="zh-CN" altLang="en-US" sz="2000" b="0" i="1">
                                          <a:solidFill>
                                            <a:schemeClr val="tx1"/>
                                          </a:solidFill>
                                          <a:latin typeface="Cambria Math" panose="02040503050406030204" pitchFamily="18" charset="0"/>
                                        </a:rPr>
                                        <m:t>𝑖</m:t>
                                      </m:r>
                                      <m:r>
                                        <a:rPr lang="zh-CN" altLang="en-US" sz="2000" b="0" i="0">
                                          <a:solidFill>
                                            <a:schemeClr val="tx1"/>
                                          </a:solidFill>
                                          <a:latin typeface="Cambria Math" panose="02040503050406030204" pitchFamily="18" charset="0"/>
                                        </a:rPr>
                                        <m:t>=1</m:t>
                                      </m:r>
                                    </m:sub>
                                    <m:sup>
                                      <m:r>
                                        <a:rPr lang="zh-CN" altLang="en-US" sz="2000" b="0" i="1">
                                          <a:solidFill>
                                            <a:schemeClr val="tx1"/>
                                          </a:solidFill>
                                          <a:latin typeface="Cambria Math" panose="02040503050406030204" pitchFamily="18" charset="0"/>
                                        </a:rPr>
                                        <m:t>𝑘</m:t>
                                      </m:r>
                                    </m:sup>
                                    <m:e>
                                      <m:r>
                                        <a:rPr lang="zh-CN" altLang="en-US" sz="2000" b="0" i="0">
                                          <a:solidFill>
                                            <a:schemeClr val="tx1"/>
                                          </a:solidFill>
                                          <a:latin typeface="Cambria Math" panose="02040503050406030204" pitchFamily="18" charset="0"/>
                                        </a:rPr>
                                        <m:t> </m:t>
                                      </m:r>
                                    </m:e>
                                  </m:nary>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𝛼</m:t>
                                      </m:r>
                                    </m:e>
                                    <m:sub>
                                      <m:r>
                                        <a:rPr lang="zh-CN" altLang="en-US" sz="2000" b="0" i="1">
                                          <a:solidFill>
                                            <a:schemeClr val="tx1"/>
                                          </a:solidFill>
                                          <a:latin typeface="Cambria Math" panose="02040503050406030204" pitchFamily="18" charset="0"/>
                                        </a:rPr>
                                        <m:t>𝑖</m:t>
                                      </m:r>
                                    </m:sub>
                                  </m:sSub>
                                  <m:r>
                                    <a:rPr lang="zh-CN" altLang="en-US" sz="2000" b="0" i="0">
                                      <a:solidFill>
                                        <a:schemeClr val="tx1"/>
                                      </a:solidFill>
                                      <a:latin typeface="Cambria Math" panose="02040503050406030204" pitchFamily="18" charset="0"/>
                                    </a:rPr>
                                    <m:t>⋅</m:t>
                                  </m:r>
                                  <m:r>
                                    <a:rPr lang="zh-CN" altLang="en-US" sz="2000" b="0" i="1">
                                      <a:solidFill>
                                        <a:schemeClr val="tx1"/>
                                      </a:solidFill>
                                      <a:latin typeface="Cambria Math" panose="02040503050406030204" pitchFamily="18" charset="0"/>
                                    </a:rPr>
                                    <m:t>𝑝</m:t>
                                  </m:r>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𝝁</m:t>
                                          </m:r>
                                        </m:e>
                                        <m:sub>
                                          <m:r>
                                            <a:rPr lang="zh-CN" altLang="en-US" sz="2000" b="0" i="1">
                                              <a:solidFill>
                                                <a:schemeClr val="tx1"/>
                                              </a:solidFill>
                                              <a:latin typeface="Cambria Math" panose="02040503050406030204" pitchFamily="18" charset="0"/>
                                            </a:rPr>
                                            <m:t>𝑖</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𝚺</m:t>
                                          </m:r>
                                        </m:e>
                                        <m:sub>
                                          <m:r>
                                            <a:rPr lang="zh-CN" altLang="en-US" sz="2000" b="0" i="1">
                                              <a:solidFill>
                                                <a:schemeClr val="tx1"/>
                                              </a:solidFill>
                                              <a:latin typeface="Cambria Math" panose="02040503050406030204" pitchFamily="18" charset="0"/>
                                            </a:rPr>
                                            <m:t>𝑖</m:t>
                                          </m:r>
                                        </m:sub>
                                      </m:sSub>
                                    </m:e>
                                  </m:d>
                                </m:e>
                              </m:d>
                            </m:e>
                          </m:func>
                        </m:e>
                      </m:eqArr>
                    </m:oMath>
                  </m:oMathPara>
                </a14:m>
                <a:endParaRPr lang="zh-CN" altLang="en-US" sz="2000" dirty="0"/>
              </a:p>
            </p:txBody>
          </p:sp>
        </mc:Choice>
        <mc:Fallback xmlns="">
          <p:sp>
            <p:nvSpPr>
              <p:cNvPr id="6" name="文本框 5"/>
              <p:cNvSpPr txBox="1">
                <a:spLocks noRot="1" noChangeAspect="1" noMove="1" noResize="1" noEditPoints="1" noAdjustHandles="1" noChangeArrowheads="1" noChangeShapeType="1" noTextEdit="1"/>
              </p:cNvSpPr>
              <p:nvPr/>
            </p:nvSpPr>
            <p:spPr>
              <a:xfrm>
                <a:off x="2247900" y="2430145"/>
                <a:ext cx="6096000" cy="2142190"/>
              </a:xfrm>
              <a:prstGeom prst="rect">
                <a:avLst/>
              </a:prstGeom>
              <a:blipFill rotWithShape="1">
                <a:blip r:embed="rId3"/>
                <a:stretch>
                  <a:fillRect r="-23187" b="-10241"/>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高斯混合的参数估计可以采用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EM</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算法求解，迭代更新式如下：</a:t>
            </a:r>
          </a:p>
          <a:p>
            <a:pPr lvl="1"/>
            <a:r>
              <a:rPr lang="en-US" altLang="zh-CN" sz="2400" b="0" dirty="0">
                <a:latin typeface="微软雅黑" panose="020B0503020204020204" pitchFamily="34" charset="-122"/>
                <a:ea typeface="微软雅黑" panose="020B0503020204020204" pitchFamily="34" charset="-122"/>
                <a:cs typeface="微软雅黑" panose="020B0503020204020204" pitchFamily="34" charset="-122"/>
                <a:sym typeface="+mn-ea"/>
              </a:rPr>
              <a:t>E</a:t>
            </a: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sym typeface="+mn-ea"/>
              </a:rPr>
              <a:t>步：根据当前模型参数计算未标记样本属于各高斯混合成分的概率。</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 </a:t>
            </a:r>
            <a:r>
              <a:rPr lang="zh-CN" altLang="en-US" dirty="0">
                <a:solidFill>
                  <a:schemeClr val="tx1"/>
                </a:solidFill>
              </a:rPr>
              <a:t>生成式方法</a:t>
            </a:r>
          </a:p>
        </p:txBody>
      </p:sp>
      <mc:AlternateContent xmlns:mc="http://schemas.openxmlformats.org/markup-compatibility/2006" xmlns:a14="http://schemas.microsoft.com/office/drawing/2010/main">
        <mc:Choice Requires="a14">
          <p:sp>
            <p:nvSpPr>
              <p:cNvPr id="4" name="文本框 3"/>
              <p:cNvSpPr txBox="1"/>
              <p:nvPr/>
            </p:nvSpPr>
            <p:spPr>
              <a:xfrm>
                <a:off x="3048000" y="2930818"/>
                <a:ext cx="6096000" cy="9963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𝛾</m:t>
                          </m:r>
                        </m:e>
                        <m:sub>
                          <m:r>
                            <a:rPr lang="zh-CN" altLang="en-US" i="1">
                              <a:solidFill>
                                <a:schemeClr val="tx1"/>
                              </a:solidFill>
                              <a:latin typeface="Cambria Math" panose="02040503050406030204" pitchFamily="18" charset="0"/>
                            </a:rPr>
                            <m:t>𝑗𝑖</m:t>
                          </m:r>
                        </m:sub>
                      </m:sSub>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𝛼</m:t>
                              </m:r>
                            </m:e>
                            <m:sub>
                              <m:r>
                                <a:rPr lang="zh-CN" altLang="en-US" i="1">
                                  <a:solidFill>
                                    <a:schemeClr val="tx1"/>
                                  </a:solidFill>
                                  <a:latin typeface="Cambria Math" panose="02040503050406030204" pitchFamily="18" charset="0"/>
                                </a:rPr>
                                <m:t>𝑖</m:t>
                              </m:r>
                            </m:sub>
                          </m:sSub>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𝑝</m:t>
                          </m:r>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𝒙</m:t>
                                  </m:r>
                                </m:e>
                                <m:sub>
                                  <m:r>
                                    <a:rPr lang="zh-CN" altLang="en-US" b="0" i="1">
                                      <a:solidFill>
                                        <a:schemeClr val="tx1"/>
                                      </a:solidFill>
                                      <a:latin typeface="Cambria Math" panose="02040503050406030204" pitchFamily="18" charset="0"/>
                                    </a:rPr>
                                    <m:t>𝑗</m:t>
                                  </m:r>
                                </m:sub>
                              </m:sSub>
                              <m:r>
                                <a:rPr lang="zh-CN" altLang="en-US" b="0" i="0">
                                  <a:solidFill>
                                    <a:schemeClr val="tx1"/>
                                  </a:solidFill>
                                  <a:latin typeface="Cambria Math" panose="02040503050406030204" pitchFamily="18" charset="0"/>
                                </a:rPr>
                                <m:t>∣</m:t>
                              </m:r>
                              <m:sSub>
                                <m:sSubPr>
                                  <m:ctrlPr>
                                    <a:rPr lang="zh-CN" altLang="en-US" b="0"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𝝁</m:t>
                                  </m:r>
                                </m:e>
                                <m:sub>
                                  <m:r>
                                    <a:rPr lang="zh-CN" altLang="en-US" b="0" i="1">
                                      <a:solidFill>
                                        <a:schemeClr val="tx1"/>
                                      </a:solidFill>
                                      <a:latin typeface="Cambria Math" panose="02040503050406030204" pitchFamily="18" charset="0"/>
                                    </a:rPr>
                                    <m:t>𝑖</m:t>
                                  </m:r>
                                </m:sub>
                              </m:sSub>
                              <m:r>
                                <a:rPr lang="zh-CN" altLang="en-US" b="0" i="0">
                                  <a:solidFill>
                                    <a:schemeClr val="tx1"/>
                                  </a:solidFill>
                                  <a:latin typeface="Cambria Math" panose="02040503050406030204" pitchFamily="18" charset="0"/>
                                </a:rPr>
                                <m:t>,</m:t>
                              </m:r>
                              <m:sSub>
                                <m:sSubPr>
                                  <m:ctrlPr>
                                    <a:rPr lang="zh-CN" altLang="en-US" b="0" i="1">
                                      <a:solidFill>
                                        <a:schemeClr val="tx1"/>
                                      </a:solidFill>
                                      <a:latin typeface="Cambria Math" panose="02040503050406030204" pitchFamily="18" charset="0"/>
                                    </a:rPr>
                                  </m:ctrlPr>
                                </m:sSubPr>
                                <m:e>
                                  <m:r>
                                    <a:rPr lang="zh-CN" altLang="en-US" b="1" i="0">
                                      <a:solidFill>
                                        <a:schemeClr val="tx1"/>
                                      </a:solidFill>
                                      <a:latin typeface="Cambria Math" panose="02040503050406030204" pitchFamily="18" charset="0"/>
                                    </a:rPr>
                                    <m:t>𝚺</m:t>
                                  </m:r>
                                </m:e>
                                <m:sub>
                                  <m:r>
                                    <a:rPr lang="zh-CN" altLang="en-US" b="0" i="1">
                                      <a:solidFill>
                                        <a:schemeClr val="tx1"/>
                                      </a:solidFill>
                                      <a:latin typeface="Cambria Math" panose="02040503050406030204" pitchFamily="18" charset="0"/>
                                    </a:rPr>
                                    <m:t>𝑖</m:t>
                                  </m:r>
                                </m:sub>
                              </m:sSub>
                            </m:e>
                          </m:d>
                        </m:num>
                        <m:den>
                          <m:nary>
                            <m:naryPr>
                              <m:chr m:val="∑"/>
                              <m:limLoc m:val="undOvr"/>
                              <m:grow m:val="on"/>
                              <m:ctrlPr>
                                <a:rPr lang="zh-CN" altLang="en-US" b="0" i="1">
                                  <a:solidFill>
                                    <a:schemeClr val="tx1"/>
                                  </a:solidFill>
                                  <a:latin typeface="Cambria Math" panose="02040503050406030204" pitchFamily="18" charset="0"/>
                                </a:rPr>
                              </m:ctrlPr>
                            </m:naryPr>
                            <m:sub>
                              <m:r>
                                <a:rPr lang="zh-CN" altLang="en-US" b="0" i="1">
                                  <a:solidFill>
                                    <a:schemeClr val="tx1"/>
                                  </a:solidFill>
                                  <a:latin typeface="Cambria Math" panose="02040503050406030204" pitchFamily="18" charset="0"/>
                                </a:rPr>
                                <m:t>𝑖</m:t>
                              </m:r>
                              <m:r>
                                <a:rPr lang="zh-CN" altLang="en-US" b="0" i="0">
                                  <a:solidFill>
                                    <a:schemeClr val="tx1"/>
                                  </a:solidFill>
                                  <a:latin typeface="Cambria Math" panose="02040503050406030204" pitchFamily="18" charset="0"/>
                                </a:rPr>
                                <m:t>=1</m:t>
                              </m:r>
                            </m:sub>
                            <m:sup>
                              <m:r>
                                <a:rPr lang="zh-CN" altLang="en-US" b="0" i="1">
                                  <a:solidFill>
                                    <a:schemeClr val="tx1"/>
                                  </a:solidFill>
                                  <a:latin typeface="Cambria Math" panose="02040503050406030204" pitchFamily="18" charset="0"/>
                                </a:rPr>
                                <m:t>𝑁</m:t>
                              </m:r>
                            </m:sup>
                            <m:e>
                              <m:r>
                                <a:rPr lang="zh-CN" altLang="en-US" b="0" i="0">
                                  <a:solidFill>
                                    <a:schemeClr val="tx1"/>
                                  </a:solidFill>
                                  <a:latin typeface="Cambria Math" panose="02040503050406030204" pitchFamily="18" charset="0"/>
                                </a:rPr>
                                <m:t> </m:t>
                              </m:r>
                            </m:e>
                          </m:nary>
                          <m:sSub>
                            <m:sSubPr>
                              <m:ctrlPr>
                                <a:rPr lang="zh-CN" altLang="en-US" b="0"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𝛼</m:t>
                              </m:r>
                            </m:e>
                            <m:sub>
                              <m:r>
                                <a:rPr lang="zh-CN" altLang="en-US" b="0" i="1">
                                  <a:solidFill>
                                    <a:schemeClr val="tx1"/>
                                  </a:solidFill>
                                  <a:latin typeface="Cambria Math" panose="02040503050406030204" pitchFamily="18" charset="0"/>
                                </a:rPr>
                                <m:t>𝑖</m:t>
                              </m:r>
                            </m:sub>
                          </m:sSub>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𝑝</m:t>
                          </m:r>
                          <m:d>
                            <m:dPr>
                              <m:ctrlPr>
                                <a:rPr lang="zh-CN" altLang="en-US" b="0" i="1">
                                  <a:solidFill>
                                    <a:schemeClr val="tx1"/>
                                  </a:solidFill>
                                  <a:latin typeface="Cambria Math" panose="02040503050406030204" pitchFamily="18" charset="0"/>
                                </a:rPr>
                              </m:ctrlPr>
                            </m:dPr>
                            <m:e>
                              <m:sSub>
                                <m:sSubPr>
                                  <m:ctrlPr>
                                    <a:rPr lang="zh-CN" altLang="en-US" b="0"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𝒙</m:t>
                                  </m:r>
                                </m:e>
                                <m:sub>
                                  <m:r>
                                    <a:rPr lang="zh-CN" altLang="en-US" b="0" i="1">
                                      <a:solidFill>
                                        <a:schemeClr val="tx1"/>
                                      </a:solidFill>
                                      <a:latin typeface="Cambria Math" panose="02040503050406030204" pitchFamily="18" charset="0"/>
                                    </a:rPr>
                                    <m:t>𝑗</m:t>
                                  </m:r>
                                </m:sub>
                              </m:sSub>
                              <m:r>
                                <a:rPr lang="zh-CN" altLang="en-US" b="0" i="0">
                                  <a:solidFill>
                                    <a:schemeClr val="tx1"/>
                                  </a:solidFill>
                                  <a:latin typeface="Cambria Math" panose="02040503050406030204" pitchFamily="18" charset="0"/>
                                </a:rPr>
                                <m:t>∣</m:t>
                              </m:r>
                              <m:sSub>
                                <m:sSubPr>
                                  <m:ctrlPr>
                                    <a:rPr lang="zh-CN" altLang="en-US" b="0" i="1">
                                      <a:solidFill>
                                        <a:schemeClr val="tx1"/>
                                      </a:solidFill>
                                      <a:latin typeface="Cambria Math" panose="02040503050406030204" pitchFamily="18" charset="0"/>
                                    </a:rPr>
                                  </m:ctrlPr>
                                </m:sSubPr>
                                <m:e>
                                  <m:r>
                                    <a:rPr lang="zh-CN" altLang="en-US" b="1" i="1">
                                      <a:solidFill>
                                        <a:schemeClr val="tx1"/>
                                      </a:solidFill>
                                      <a:latin typeface="Cambria Math" panose="02040503050406030204" pitchFamily="18" charset="0"/>
                                    </a:rPr>
                                    <m:t>𝝁</m:t>
                                  </m:r>
                                </m:e>
                                <m:sub>
                                  <m:r>
                                    <a:rPr lang="zh-CN" altLang="en-US" b="0" i="1">
                                      <a:solidFill>
                                        <a:schemeClr val="tx1"/>
                                      </a:solidFill>
                                      <a:latin typeface="Cambria Math" panose="02040503050406030204" pitchFamily="18" charset="0"/>
                                    </a:rPr>
                                    <m:t>𝑖</m:t>
                                  </m:r>
                                </m:sub>
                              </m:sSub>
                              <m:r>
                                <a:rPr lang="zh-CN" altLang="en-US" b="0" i="0">
                                  <a:solidFill>
                                    <a:schemeClr val="tx1"/>
                                  </a:solidFill>
                                  <a:latin typeface="Cambria Math" panose="02040503050406030204" pitchFamily="18" charset="0"/>
                                </a:rPr>
                                <m:t>,</m:t>
                              </m:r>
                              <m:sSub>
                                <m:sSubPr>
                                  <m:ctrlPr>
                                    <a:rPr lang="zh-CN" altLang="en-US" b="0" i="1">
                                      <a:solidFill>
                                        <a:schemeClr val="tx1"/>
                                      </a:solidFill>
                                      <a:latin typeface="Cambria Math" panose="02040503050406030204" pitchFamily="18" charset="0"/>
                                    </a:rPr>
                                  </m:ctrlPr>
                                </m:sSubPr>
                                <m:e>
                                  <m:r>
                                    <a:rPr lang="zh-CN" altLang="en-US" b="1" i="0">
                                      <a:solidFill>
                                        <a:schemeClr val="tx1"/>
                                      </a:solidFill>
                                      <a:latin typeface="Cambria Math" panose="02040503050406030204" pitchFamily="18" charset="0"/>
                                    </a:rPr>
                                    <m:t>𝚺</m:t>
                                  </m:r>
                                </m:e>
                                <m:sub>
                                  <m:r>
                                    <a:rPr lang="zh-CN" altLang="en-US" b="0" i="1">
                                      <a:solidFill>
                                        <a:schemeClr val="tx1"/>
                                      </a:solidFill>
                                      <a:latin typeface="Cambria Math" panose="02040503050406030204" pitchFamily="18" charset="0"/>
                                    </a:rPr>
                                    <m:t>𝑖</m:t>
                                  </m:r>
                                </m:sub>
                              </m:sSub>
                            </m:e>
                          </m:d>
                        </m:den>
                      </m:f>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3048000" y="2930818"/>
                <a:ext cx="6096000" cy="996363"/>
              </a:xfrm>
              <a:prstGeom prst="rect">
                <a:avLst/>
              </a:prstGeom>
              <a:blipFill rotWithShape="1">
                <a:blip r:embed="rId2"/>
                <a:stretch>
                  <a:fillRect t="-29" b="34"/>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4005" y="1452880"/>
                <a:ext cx="11897995" cy="4673600"/>
              </a:xfrm>
            </p:spPr>
            <p:txBody>
              <a:bodyPr/>
              <a:lstStyle/>
              <a:p>
                <a:pPr lvl="1"/>
                <a:r>
                  <a:rPr lang="en-US" altLang="zh-CN" sz="2400" b="0" dirty="0">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sym typeface="+mn-ea"/>
                  </a:rPr>
                  <a:t>步：基于</a:t>
                </a:r>
                <a14:m>
                  <m:oMath xmlns:m="http://schemas.openxmlformats.org/officeDocument/2006/math">
                    <m:sSub>
                      <m:sSubPr>
                        <m:ctrlPr>
                          <a:rPr lang="zh-CN" altLang="en-US" sz="2400" b="0" i="1" smtClean="0">
                            <a:solidFill>
                              <a:schemeClr val="tx1"/>
                            </a:solidFill>
                            <a:latin typeface="Cambria Math" panose="02040503050406030204" pitchFamily="18" charset="0"/>
                          </a:rPr>
                        </m:ctrlPr>
                      </m:sSubPr>
                      <m:e>
                        <m:r>
                          <a:rPr lang="zh-CN" altLang="en-US" sz="2400" b="0" i="1">
                            <a:solidFill>
                              <a:schemeClr val="tx1"/>
                            </a:solidFill>
                            <a:latin typeface="Cambria Math" panose="02040503050406030204" pitchFamily="18" charset="0"/>
                          </a:rPr>
                          <m:t>𝛾</m:t>
                        </m:r>
                      </m:e>
                      <m:sub>
                        <m:r>
                          <a:rPr lang="zh-CN" altLang="en-US" sz="2400" b="0" i="1">
                            <a:solidFill>
                              <a:schemeClr val="tx1"/>
                            </a:solidFill>
                            <a:latin typeface="Cambria Math" panose="02040503050406030204" pitchFamily="18" charset="0"/>
                          </a:rPr>
                          <m:t>𝑗𝑖</m:t>
                        </m:r>
                      </m:sub>
                    </m:sSub>
                  </m:oMath>
                </a14:m>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sym typeface="+mn-ea"/>
                  </a:rPr>
                  <a:t>更新模型参数</a:t>
                </a:r>
                <a:endParaRPr lang="zh-CN" altLang="en-US" sz="2400" dirty="0"/>
              </a:p>
              <a:p>
                <a:pPr lvl="1"/>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294005" y="1452880"/>
                <a:ext cx="11897995" cy="4673600"/>
              </a:xfrm>
              <a:blipFill rotWithShape="1">
                <a:blip r:embed="rId2"/>
                <a:stretch>
                  <a:fillRect/>
                </a:stretch>
              </a:blipFill>
            </p:spPr>
            <p:txBody>
              <a:bodyPr/>
              <a:lstStyle/>
              <a:p>
                <a:r>
                  <a:rPr lang="zh-CN" altLang="en-US">
                    <a:noFill/>
                  </a:rPr>
                  <a:t> </a:t>
                </a:r>
              </a:p>
            </p:txBody>
          </p:sp>
        </mc:Fallback>
      </mc:AlternateContent>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 </a:t>
            </a:r>
            <a:r>
              <a:rPr lang="zh-CN" altLang="en-US" dirty="0">
                <a:solidFill>
                  <a:schemeClr val="tx1"/>
                </a:solidFill>
              </a:rPr>
              <a:t>生成式方法</a:t>
            </a:r>
          </a:p>
        </p:txBody>
      </p:sp>
      <mc:AlternateContent xmlns:mc="http://schemas.openxmlformats.org/markup-compatibility/2006" xmlns:a14="http://schemas.microsoft.com/office/drawing/2010/main">
        <mc:Choice Requires="a14">
          <p:sp>
            <p:nvSpPr>
              <p:cNvPr id="12" name="文本框 11"/>
              <p:cNvSpPr txBox="1"/>
              <p:nvPr/>
            </p:nvSpPr>
            <p:spPr>
              <a:xfrm>
                <a:off x="2080337" y="2192766"/>
                <a:ext cx="7358656" cy="28922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sz="2000" i="1" smtClean="0">
                              <a:solidFill>
                                <a:schemeClr val="tx1"/>
                              </a:solidFill>
                              <a:latin typeface="Cambria Math" panose="02040503050406030204" pitchFamily="18" charset="0"/>
                            </a:rPr>
                          </m:ctrlPr>
                        </m:eqArrPr>
                        <m:e>
                          <m:sSub>
                            <m:sSubPr>
                              <m:ctrlPr>
                                <a:rPr lang="zh-CN" altLang="en-US" sz="200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𝝁</m:t>
                              </m:r>
                            </m:e>
                            <m:sub>
                              <m:r>
                                <a:rPr lang="zh-CN" altLang="en-US" sz="2000" b="0" i="1">
                                  <a:solidFill>
                                    <a:schemeClr val="tx1"/>
                                  </a:solidFill>
                                  <a:latin typeface="Cambria Math" panose="02040503050406030204" pitchFamily="18" charset="0"/>
                                </a:rPr>
                                <m:t>𝑖</m:t>
                              </m:r>
                            </m:sub>
                          </m:sSub>
                          <m:r>
                            <a:rPr lang="zh-CN" altLang="en-US" sz="2000" b="0" i="0">
                              <a:solidFill>
                                <a:schemeClr val="tx1"/>
                              </a:solidFill>
                              <a:latin typeface="Cambria Math" panose="02040503050406030204" pitchFamily="18" charset="0"/>
                            </a:rPr>
                            <m:t>=&amp;</m:t>
                          </m:r>
                          <m:f>
                            <m:fPr>
                              <m:ctrlPr>
                                <a:rPr lang="zh-CN" altLang="en-US" sz="2000" b="0" i="1">
                                  <a:solidFill>
                                    <a:schemeClr val="tx1"/>
                                  </a:solidFill>
                                  <a:latin typeface="Cambria Math" panose="02040503050406030204" pitchFamily="18" charset="0"/>
                                </a:rPr>
                              </m:ctrlPr>
                            </m:fPr>
                            <m:num>
                              <m:r>
                                <a:rPr lang="zh-CN" altLang="en-US" sz="2000" b="0" i="0">
                                  <a:solidFill>
                                    <a:schemeClr val="tx1"/>
                                  </a:solidFill>
                                  <a:latin typeface="Cambria Math" panose="02040503050406030204" pitchFamily="18" charset="0"/>
                                </a:rPr>
                                <m:t>1</m:t>
                              </m:r>
                            </m:num>
                            <m:den>
                              <m:nary>
                                <m:naryPr>
                                  <m:chr m:val="∑"/>
                                  <m:limLoc m:val="undOvr"/>
                                  <m:grow m:val="on"/>
                                  <m:supHide m:val="on"/>
                                  <m:ctrlPr>
                                    <a:rPr lang="zh-CN" altLang="en-US" sz="2000" b="0" i="1">
                                      <a:solidFill>
                                        <a:schemeClr val="tx1"/>
                                      </a:solidFill>
                                      <a:latin typeface="Cambria Math" panose="02040503050406030204" pitchFamily="18" charset="0"/>
                                    </a:rPr>
                                  </m:ctrlPr>
                                </m:naryPr>
                                <m:sub>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𝐷</m:t>
                                      </m:r>
                                    </m:e>
                                    <m:sub>
                                      <m:r>
                                        <a:rPr lang="zh-CN" altLang="en-US" sz="2000" b="0" i="1">
                                          <a:solidFill>
                                            <a:schemeClr val="tx1"/>
                                          </a:solidFill>
                                          <a:latin typeface="Cambria Math" panose="02040503050406030204" pitchFamily="18" charset="0"/>
                                        </a:rPr>
                                        <m:t>𝑢</m:t>
                                      </m:r>
                                    </m:sub>
                                  </m:sSub>
                                </m:sub>
                                <m:sup/>
                                <m:e>
                                  <m:r>
                                    <a:rPr lang="zh-CN" altLang="en-US" sz="2000" b="0" i="0">
                                      <a:solidFill>
                                        <a:schemeClr val="tx1"/>
                                      </a:solidFill>
                                      <a:latin typeface="Cambria Math" panose="02040503050406030204" pitchFamily="18" charset="0"/>
                                    </a:rPr>
                                    <m:t> </m:t>
                                  </m:r>
                                </m:e>
                              </m:nary>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𝛾</m:t>
                                  </m:r>
                                </m:e>
                                <m:sub>
                                  <m:r>
                                    <a:rPr lang="zh-CN" altLang="en-US" sz="2000" b="0" i="1">
                                      <a:solidFill>
                                        <a:schemeClr val="tx1"/>
                                      </a:solidFill>
                                      <a:latin typeface="Cambria Math" panose="02040503050406030204" pitchFamily="18" charset="0"/>
                                    </a:rPr>
                                    <m:t>𝑗𝑖</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𝑙</m:t>
                                  </m:r>
                                </m:e>
                                <m:sub>
                                  <m:r>
                                    <a:rPr lang="zh-CN" altLang="en-US" sz="2000" b="0" i="1">
                                      <a:solidFill>
                                        <a:schemeClr val="tx1"/>
                                      </a:solidFill>
                                      <a:latin typeface="Cambria Math" panose="02040503050406030204" pitchFamily="18" charset="0"/>
                                    </a:rPr>
                                    <m:t>𝑖</m:t>
                                  </m:r>
                                </m:sub>
                              </m:sSub>
                            </m:den>
                          </m:f>
                          <m:d>
                            <m:dPr>
                              <m:ctrlPr>
                                <a:rPr lang="zh-CN" altLang="en-US" sz="2000" b="0" i="1">
                                  <a:solidFill>
                                    <a:schemeClr val="tx1"/>
                                  </a:solidFill>
                                  <a:latin typeface="Cambria Math" panose="02040503050406030204" pitchFamily="18" charset="0"/>
                                </a:rPr>
                              </m:ctrlPr>
                            </m:dPr>
                            <m:e>
                              <m:nary>
                                <m:naryPr>
                                  <m:chr m:val="∑"/>
                                  <m:limLoc m:val="undOvr"/>
                                  <m:grow m:val="on"/>
                                  <m:supHide m:val="on"/>
                                  <m:ctrlPr>
                                    <a:rPr lang="zh-CN" altLang="en-US" sz="2000" b="0" i="1">
                                      <a:solidFill>
                                        <a:schemeClr val="tx1"/>
                                      </a:solidFill>
                                      <a:latin typeface="Cambria Math" panose="02040503050406030204" pitchFamily="18" charset="0"/>
                                    </a:rPr>
                                  </m:ctrlPr>
                                </m:naryPr>
                                <m:sub>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𝐷</m:t>
                                      </m:r>
                                    </m:e>
                                    <m:sub>
                                      <m:r>
                                        <a:rPr lang="zh-CN" altLang="en-US" sz="2000" b="0" i="1">
                                          <a:solidFill>
                                            <a:schemeClr val="tx1"/>
                                          </a:solidFill>
                                          <a:latin typeface="Cambria Math" panose="02040503050406030204" pitchFamily="18" charset="0"/>
                                        </a:rPr>
                                        <m:t>𝑢</m:t>
                                      </m:r>
                                    </m:sub>
                                  </m:sSub>
                                </m:sub>
                                <m:sup/>
                                <m:e>
                                  <m:r>
                                    <a:rPr lang="zh-CN" altLang="en-US" sz="2000" b="0" i="0">
                                      <a:solidFill>
                                        <a:schemeClr val="tx1"/>
                                      </a:solidFill>
                                      <a:latin typeface="Cambria Math" panose="02040503050406030204" pitchFamily="18" charset="0"/>
                                    </a:rPr>
                                    <m:t> </m:t>
                                  </m:r>
                                </m:e>
                              </m:nary>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𝛾</m:t>
                                  </m:r>
                                </m:e>
                                <m:sub>
                                  <m:r>
                                    <a:rPr lang="zh-CN" altLang="en-US" sz="2000" b="0" i="1">
                                      <a:solidFill>
                                        <a:schemeClr val="tx1"/>
                                      </a:solidFill>
                                      <a:latin typeface="Cambria Math" panose="02040503050406030204" pitchFamily="18" charset="0"/>
                                    </a:rPr>
                                    <m:t>𝑗𝑖</m:t>
                                  </m:r>
                                </m:sub>
                              </m:sSub>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nary>
                                <m:naryPr>
                                  <m:chr m:val="∑"/>
                                  <m:limLoc m:val="undOvr"/>
                                  <m:grow m:val="on"/>
                                  <m:supHide m:val="on"/>
                                  <m:ctrlPr>
                                    <a:rPr lang="zh-CN" altLang="en-US" sz="2000" b="0" i="1">
                                      <a:solidFill>
                                        <a:schemeClr val="tx1"/>
                                      </a:solidFill>
                                      <a:latin typeface="Cambria Math" panose="02040503050406030204" pitchFamily="18" charset="0"/>
                                    </a:rPr>
                                  </m:ctrlPr>
                                </m:naryPr>
                                <m:sub>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𝑖</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𝑦</m:t>
                                          </m:r>
                                        </m:e>
                                        <m:sub>
                                          <m:r>
                                            <a:rPr lang="zh-CN" altLang="en-US" sz="2000" b="0" i="1">
                                              <a:solidFill>
                                                <a:schemeClr val="tx1"/>
                                              </a:solidFill>
                                              <a:latin typeface="Cambria Math" panose="02040503050406030204" pitchFamily="18" charset="0"/>
                                            </a:rPr>
                                            <m:t>𝑖</m:t>
                                          </m:r>
                                        </m:sub>
                                      </m:sSub>
                                    </m:e>
                                  </m:d>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𝐷</m:t>
                                      </m:r>
                                    </m:e>
                                    <m:sub>
                                      <m:r>
                                        <a:rPr lang="zh-CN" altLang="en-US" sz="2000" b="0" i="1">
                                          <a:solidFill>
                                            <a:schemeClr val="tx1"/>
                                          </a:solidFill>
                                          <a:latin typeface="Cambria Math" panose="02040503050406030204" pitchFamily="18" charset="0"/>
                                        </a:rPr>
                                        <m:t>𝑙</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𝑦</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r>
                                    <a:rPr lang="zh-CN" altLang="en-US" sz="2000" b="0" i="1">
                                      <a:solidFill>
                                        <a:schemeClr val="tx1"/>
                                      </a:solidFill>
                                      <a:latin typeface="Cambria Math" panose="02040503050406030204" pitchFamily="18" charset="0"/>
                                    </a:rPr>
                                    <m:t>𝑖</m:t>
                                  </m:r>
                                </m:sub>
                                <m:sup/>
                                <m:e>
                                  <m:r>
                                    <a:rPr lang="zh-CN" altLang="en-US" sz="2000" b="0" i="0">
                                      <a:solidFill>
                                        <a:schemeClr val="tx1"/>
                                      </a:solidFill>
                                      <a:latin typeface="Cambria Math" panose="02040503050406030204" pitchFamily="18" charset="0"/>
                                    </a:rPr>
                                    <m:t> </m:t>
                                  </m:r>
                                </m:e>
                              </m:nary>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e>
                          </m:d>
                        </m:e>
                        <m:e>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𝚺</m:t>
                              </m:r>
                            </m:e>
                            <m:sub>
                              <m:r>
                                <a:rPr lang="zh-CN" altLang="en-US" sz="2000" b="0" i="1">
                                  <a:solidFill>
                                    <a:schemeClr val="tx1"/>
                                  </a:solidFill>
                                  <a:latin typeface="Cambria Math" panose="02040503050406030204" pitchFamily="18" charset="0"/>
                                </a:rPr>
                                <m:t>𝑖</m:t>
                              </m:r>
                            </m:sub>
                          </m:sSub>
                          <m:r>
                            <a:rPr lang="zh-CN" altLang="en-US" sz="2000" b="0" i="0">
                              <a:solidFill>
                                <a:schemeClr val="tx1"/>
                              </a:solidFill>
                              <a:latin typeface="Cambria Math" panose="02040503050406030204" pitchFamily="18" charset="0"/>
                            </a:rPr>
                            <m:t>=&amp;</m:t>
                          </m:r>
                          <m:f>
                            <m:fPr>
                              <m:ctrlPr>
                                <a:rPr lang="zh-CN" altLang="en-US" sz="2000" b="0" i="1">
                                  <a:solidFill>
                                    <a:schemeClr val="tx1"/>
                                  </a:solidFill>
                                  <a:latin typeface="Cambria Math" panose="02040503050406030204" pitchFamily="18" charset="0"/>
                                </a:rPr>
                              </m:ctrlPr>
                            </m:fPr>
                            <m:num>
                              <m:r>
                                <a:rPr lang="zh-CN" altLang="en-US" sz="2000" b="0" i="0">
                                  <a:solidFill>
                                    <a:schemeClr val="tx1"/>
                                  </a:solidFill>
                                  <a:latin typeface="Cambria Math" panose="02040503050406030204" pitchFamily="18" charset="0"/>
                                </a:rPr>
                                <m:t>1</m:t>
                              </m:r>
                            </m:num>
                            <m:den>
                              <m:nary>
                                <m:naryPr>
                                  <m:chr m:val="∑"/>
                                  <m:limLoc m:val="undOvr"/>
                                  <m:grow m:val="on"/>
                                  <m:supHide m:val="on"/>
                                  <m:ctrlPr>
                                    <a:rPr lang="zh-CN" altLang="en-US" sz="2000" b="0" i="1">
                                      <a:solidFill>
                                        <a:schemeClr val="tx1"/>
                                      </a:solidFill>
                                      <a:latin typeface="Cambria Math" panose="02040503050406030204" pitchFamily="18" charset="0"/>
                                    </a:rPr>
                                  </m:ctrlPr>
                                </m:naryPr>
                                <m:sub>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𝐷</m:t>
                                      </m:r>
                                    </m:e>
                                    <m:sub>
                                      <m:r>
                                        <a:rPr lang="zh-CN" altLang="en-US" sz="2000" b="0" i="1">
                                          <a:solidFill>
                                            <a:schemeClr val="tx1"/>
                                          </a:solidFill>
                                          <a:latin typeface="Cambria Math" panose="02040503050406030204" pitchFamily="18" charset="0"/>
                                        </a:rPr>
                                        <m:t>𝑢</m:t>
                                      </m:r>
                                    </m:sub>
                                  </m:sSub>
                                </m:sub>
                                <m:sup/>
                                <m:e>
                                  <m:r>
                                    <a:rPr lang="zh-CN" altLang="en-US" sz="2000" b="0" i="0">
                                      <a:solidFill>
                                        <a:schemeClr val="tx1"/>
                                      </a:solidFill>
                                      <a:latin typeface="Cambria Math" panose="02040503050406030204" pitchFamily="18" charset="0"/>
                                    </a:rPr>
                                    <m:t> </m:t>
                                  </m:r>
                                </m:e>
                              </m:nary>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𝛾</m:t>
                                  </m:r>
                                </m:e>
                                <m:sub>
                                  <m:r>
                                    <a:rPr lang="zh-CN" altLang="en-US" sz="2000" b="0" i="1">
                                      <a:solidFill>
                                        <a:schemeClr val="tx1"/>
                                      </a:solidFill>
                                      <a:latin typeface="Cambria Math" panose="02040503050406030204" pitchFamily="18" charset="0"/>
                                    </a:rPr>
                                    <m:t>𝑗𝑖</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𝑙</m:t>
                                  </m:r>
                                </m:e>
                                <m:sub>
                                  <m:r>
                                    <a:rPr lang="zh-CN" altLang="en-US" sz="2000" b="0" i="1">
                                      <a:solidFill>
                                        <a:schemeClr val="tx1"/>
                                      </a:solidFill>
                                      <a:latin typeface="Cambria Math" panose="02040503050406030204" pitchFamily="18" charset="0"/>
                                    </a:rPr>
                                    <m:t>𝑖</m:t>
                                  </m:r>
                                </m:sub>
                              </m:sSub>
                            </m:den>
                          </m:f>
                          <m:d>
                            <m:dPr>
                              <m:endChr m:val=""/>
                              <m:ctrlPr>
                                <a:rPr lang="zh-CN" altLang="en-US" sz="2000" b="0" i="1">
                                  <a:solidFill>
                                    <a:schemeClr val="tx1"/>
                                  </a:solidFill>
                                  <a:latin typeface="Cambria Math" panose="02040503050406030204" pitchFamily="18" charset="0"/>
                                </a:rPr>
                              </m:ctrlPr>
                            </m:dPr>
                            <m:e>
                              <m:nary>
                                <m:naryPr>
                                  <m:chr m:val="∑"/>
                                  <m:limLoc m:val="undOvr"/>
                                  <m:grow m:val="on"/>
                                  <m:supHide m:val="on"/>
                                  <m:ctrlPr>
                                    <a:rPr lang="zh-CN" altLang="en-US" sz="2000" b="0" i="1">
                                      <a:solidFill>
                                        <a:schemeClr val="tx1"/>
                                      </a:solidFill>
                                      <a:latin typeface="Cambria Math" panose="02040503050406030204" pitchFamily="18" charset="0"/>
                                    </a:rPr>
                                  </m:ctrlPr>
                                </m:naryPr>
                                <m:sub>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𝐷</m:t>
                                      </m:r>
                                    </m:e>
                                    <m:sub>
                                      <m:r>
                                        <a:rPr lang="zh-CN" altLang="en-US" sz="2000" b="0" i="1">
                                          <a:solidFill>
                                            <a:schemeClr val="tx1"/>
                                          </a:solidFill>
                                          <a:latin typeface="Cambria Math" panose="02040503050406030204" pitchFamily="18" charset="0"/>
                                        </a:rPr>
                                        <m:t>𝑢</m:t>
                                      </m:r>
                                    </m:sub>
                                  </m:sSub>
                                </m:sub>
                                <m:sup/>
                                <m:e>
                                  <m:r>
                                    <a:rPr lang="zh-CN" altLang="en-US" sz="2000" b="0" i="0">
                                      <a:solidFill>
                                        <a:schemeClr val="tx1"/>
                                      </a:solidFill>
                                      <a:latin typeface="Cambria Math" panose="02040503050406030204" pitchFamily="18" charset="0"/>
                                    </a:rPr>
                                    <m:t> </m:t>
                                  </m:r>
                                </m:e>
                              </m:nary>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𝛾</m:t>
                                  </m:r>
                                </m:e>
                                <m:sub>
                                  <m:r>
                                    <a:rPr lang="zh-CN" altLang="en-US" sz="2000" b="0" i="1">
                                      <a:solidFill>
                                        <a:schemeClr val="tx1"/>
                                      </a:solidFill>
                                      <a:latin typeface="Cambria Math" panose="02040503050406030204" pitchFamily="18" charset="0"/>
                                    </a:rPr>
                                    <m:t>𝑗𝑖</m:t>
                                  </m:r>
                                </m:sub>
                              </m:sSub>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𝝁</m:t>
                                      </m:r>
                                    </m:e>
                                    <m:sub>
                                      <m:r>
                                        <a:rPr lang="zh-CN" altLang="en-US" sz="2000" b="0" i="1">
                                          <a:solidFill>
                                            <a:schemeClr val="tx1"/>
                                          </a:solidFill>
                                          <a:latin typeface="Cambria Math" panose="02040503050406030204" pitchFamily="18" charset="0"/>
                                        </a:rPr>
                                        <m:t>𝑖</m:t>
                                      </m:r>
                                    </m:sub>
                                  </m:sSub>
                                </m:e>
                              </m:d>
                              <m:sSup>
                                <m:sSupPr>
                                  <m:ctrlPr>
                                    <a:rPr lang="zh-CN" altLang="en-US" sz="2000" b="0" i="1">
                                      <a:solidFill>
                                        <a:schemeClr val="tx1"/>
                                      </a:solidFill>
                                      <a:latin typeface="Cambria Math" panose="02040503050406030204" pitchFamily="18" charset="0"/>
                                    </a:rPr>
                                  </m:ctrlPr>
                                </m:sSupPr>
                                <m:e>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𝝁</m:t>
                                          </m:r>
                                        </m:e>
                                        <m:sub>
                                          <m:r>
                                            <a:rPr lang="zh-CN" altLang="en-US" sz="2000" b="0" i="1">
                                              <a:solidFill>
                                                <a:schemeClr val="tx1"/>
                                              </a:solidFill>
                                              <a:latin typeface="Cambria Math" panose="02040503050406030204" pitchFamily="18" charset="0"/>
                                            </a:rPr>
                                            <m:t>𝑖</m:t>
                                          </m:r>
                                        </m:sub>
                                      </m:sSub>
                                    </m:e>
                                  </m:d>
                                </m:e>
                                <m:sup>
                                  <m:r>
                                    <a:rPr lang="zh-CN" altLang="en-US" sz="2000" b="0" i="1">
                                      <a:solidFill>
                                        <a:schemeClr val="tx1"/>
                                      </a:solidFill>
                                      <a:latin typeface="Cambria Math" panose="02040503050406030204" pitchFamily="18" charset="0"/>
                                    </a:rPr>
                                    <m:t>𝑇</m:t>
                                  </m:r>
                                </m:sup>
                              </m:sSup>
                            </m:e>
                          </m:d>
                        </m:e>
                        <m:e>
                          <m:r>
                            <a:rPr lang="zh-CN" altLang="en-US" sz="2000" b="0" i="0">
                              <a:solidFill>
                                <a:schemeClr val="tx1"/>
                              </a:solidFill>
                              <a:latin typeface="Cambria Math" panose="02040503050406030204" pitchFamily="18" charset="0"/>
                            </a:rPr>
                            <m:t>&amp;</m:t>
                          </m:r>
                          <m:d>
                            <m:dPr>
                              <m:begChr m:val=""/>
                              <m:ctrlPr>
                                <a:rPr lang="zh-CN" altLang="en-US" sz="2000" b="0" i="1">
                                  <a:solidFill>
                                    <a:schemeClr val="tx1"/>
                                  </a:solidFill>
                                  <a:latin typeface="Cambria Math" panose="02040503050406030204" pitchFamily="18" charset="0"/>
                                </a:rPr>
                              </m:ctrlPr>
                            </m:dPr>
                            <m:e>
                              <m:r>
                                <a:rPr lang="zh-CN" altLang="en-US" sz="2000" b="0" i="0">
                                  <a:solidFill>
                                    <a:schemeClr val="tx1"/>
                                  </a:solidFill>
                                  <a:latin typeface="Cambria Math" panose="02040503050406030204" pitchFamily="18" charset="0"/>
                                </a:rPr>
                                <m:t>+</m:t>
                              </m:r>
                              <m:nary>
                                <m:naryPr>
                                  <m:chr m:val="∑"/>
                                  <m:limLoc m:val="undOvr"/>
                                  <m:grow m:val="on"/>
                                  <m:supHide m:val="on"/>
                                  <m:ctrlPr>
                                    <a:rPr lang="zh-CN" altLang="en-US" sz="2000" b="0" i="1">
                                      <a:solidFill>
                                        <a:schemeClr val="tx1"/>
                                      </a:solidFill>
                                      <a:latin typeface="Cambria Math" panose="02040503050406030204" pitchFamily="18" charset="0"/>
                                    </a:rPr>
                                  </m:ctrlPr>
                                </m:naryPr>
                                <m:sub>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𝑖</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𝑦</m:t>
                                          </m:r>
                                        </m:e>
                                        <m:sub>
                                          <m:r>
                                            <a:rPr lang="zh-CN" altLang="en-US" sz="2000" b="0" i="1">
                                              <a:solidFill>
                                                <a:schemeClr val="tx1"/>
                                              </a:solidFill>
                                              <a:latin typeface="Cambria Math" panose="02040503050406030204" pitchFamily="18" charset="0"/>
                                            </a:rPr>
                                            <m:t>𝑖</m:t>
                                          </m:r>
                                        </m:sub>
                                      </m:sSub>
                                    </m:e>
                                  </m:d>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𝐷</m:t>
                                      </m:r>
                                    </m:e>
                                    <m:sub>
                                      <m:r>
                                        <a:rPr lang="zh-CN" altLang="en-US" sz="2000" b="0" i="1">
                                          <a:solidFill>
                                            <a:schemeClr val="tx1"/>
                                          </a:solidFill>
                                          <a:latin typeface="Cambria Math" panose="02040503050406030204" pitchFamily="18" charset="0"/>
                                        </a:rPr>
                                        <m:t>𝑙</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𝑦</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r>
                                    <a:rPr lang="zh-CN" altLang="en-US" sz="2000" b="0" i="1">
                                      <a:solidFill>
                                        <a:schemeClr val="tx1"/>
                                      </a:solidFill>
                                      <a:latin typeface="Cambria Math" panose="02040503050406030204" pitchFamily="18" charset="0"/>
                                    </a:rPr>
                                    <m:t>𝑖</m:t>
                                  </m:r>
                                </m:sub>
                                <m:sup/>
                                <m:e>
                                  <m:r>
                                    <a:rPr lang="zh-CN" altLang="en-US" sz="2000" b="0" i="0">
                                      <a:solidFill>
                                        <a:schemeClr val="tx1"/>
                                      </a:solidFill>
                                      <a:latin typeface="Cambria Math" panose="02040503050406030204" pitchFamily="18" charset="0"/>
                                    </a:rPr>
                                    <m:t> </m:t>
                                  </m:r>
                                </m:e>
                              </m:nary>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𝝁</m:t>
                                      </m:r>
                                    </m:e>
                                    <m:sub>
                                      <m:r>
                                        <a:rPr lang="zh-CN" altLang="en-US" sz="2000" b="0" i="1">
                                          <a:solidFill>
                                            <a:schemeClr val="tx1"/>
                                          </a:solidFill>
                                          <a:latin typeface="Cambria Math" panose="02040503050406030204" pitchFamily="18" charset="0"/>
                                        </a:rPr>
                                        <m:t>𝑖</m:t>
                                      </m:r>
                                    </m:sub>
                                  </m:sSub>
                                </m:e>
                              </m:d>
                              <m:sSup>
                                <m:sSupPr>
                                  <m:ctrlPr>
                                    <a:rPr lang="zh-CN" altLang="en-US" sz="2000" b="0" i="1">
                                      <a:solidFill>
                                        <a:schemeClr val="tx1"/>
                                      </a:solidFill>
                                      <a:latin typeface="Cambria Math" panose="02040503050406030204" pitchFamily="18" charset="0"/>
                                    </a:rPr>
                                  </m:ctrlPr>
                                </m:sSupPr>
                                <m:e>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𝝁</m:t>
                                          </m:r>
                                        </m:e>
                                        <m:sub>
                                          <m:r>
                                            <a:rPr lang="zh-CN" altLang="en-US" sz="2000" b="0" i="1">
                                              <a:solidFill>
                                                <a:schemeClr val="tx1"/>
                                              </a:solidFill>
                                              <a:latin typeface="Cambria Math" panose="02040503050406030204" pitchFamily="18" charset="0"/>
                                            </a:rPr>
                                            <m:t>𝑖</m:t>
                                          </m:r>
                                        </m:sub>
                                      </m:sSub>
                                    </m:e>
                                  </m:d>
                                </m:e>
                                <m:sup>
                                  <m:r>
                                    <a:rPr lang="zh-CN" altLang="en-US" sz="2000" b="0" i="1">
                                      <a:solidFill>
                                        <a:schemeClr val="tx1"/>
                                      </a:solidFill>
                                      <a:latin typeface="Cambria Math" panose="02040503050406030204" pitchFamily="18" charset="0"/>
                                    </a:rPr>
                                    <m:t>𝑇</m:t>
                                  </m:r>
                                </m:sup>
                              </m:sSup>
                            </m:e>
                          </m:d>
                        </m:e>
                        <m:e>
                          <m:r>
                            <a:rPr lang="zh-CN" altLang="en-US" sz="2000" b="0" i="0">
                              <a:solidFill>
                                <a:schemeClr val="tx1"/>
                              </a:solidFill>
                              <a:latin typeface="Cambria Math" panose="02040503050406030204" pitchFamily="18" charset="0"/>
                            </a:rPr>
                            <m:t>&amp;</m:t>
                          </m:r>
                        </m:e>
                      </m:eqArr>
                    </m:oMath>
                  </m:oMathPara>
                </a14:m>
                <a:endParaRPr lang="zh-CN" alt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080337" y="2192766"/>
                <a:ext cx="7358656" cy="2892202"/>
              </a:xfrm>
              <a:prstGeom prst="rect">
                <a:avLst/>
              </a:prstGeom>
              <a:blipFill rotWithShape="1">
                <a:blip r:embed="rId3"/>
                <a:stretch>
                  <a:fillRect l="-1" t="-4" r="5" b="-159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2981960" y="5466162"/>
                <a:ext cx="2615780" cy="8178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𝛼</m:t>
                          </m:r>
                        </m:e>
                        <m:sub>
                          <m:r>
                            <a:rPr lang="zh-CN" altLang="en-US" sz="2000" i="1">
                              <a:solidFill>
                                <a:schemeClr val="tx1"/>
                              </a:solidFill>
                              <a:latin typeface="Cambria Math" panose="02040503050406030204" pitchFamily="18" charset="0"/>
                            </a:rPr>
                            <m:t>𝑖</m:t>
                          </m:r>
                        </m:sub>
                      </m:sSub>
                      <m:r>
                        <a:rPr lang="zh-CN" altLang="en-US" sz="2000">
                          <a:solidFill>
                            <a:schemeClr val="tx1"/>
                          </a:solidFill>
                          <a:latin typeface="Cambria Math" panose="02040503050406030204" pitchFamily="18" charset="0"/>
                        </a:rPr>
                        <m:t>=</m:t>
                      </m:r>
                      <m:f>
                        <m:fPr>
                          <m:ctrlPr>
                            <a:rPr lang="zh-CN" altLang="en-US" sz="2000" i="1">
                              <a:solidFill>
                                <a:schemeClr val="tx1"/>
                              </a:solidFill>
                              <a:latin typeface="Cambria Math" panose="02040503050406030204" pitchFamily="18" charset="0"/>
                            </a:rPr>
                          </m:ctrlPr>
                        </m:fPr>
                        <m:num>
                          <m:r>
                            <a:rPr lang="zh-CN" altLang="en-US" sz="2000">
                              <a:solidFill>
                                <a:schemeClr val="tx1"/>
                              </a:solidFill>
                              <a:latin typeface="Cambria Math" panose="02040503050406030204" pitchFamily="18" charset="0"/>
                            </a:rPr>
                            <m:t>1</m:t>
                          </m:r>
                        </m:num>
                        <m:den>
                          <m:r>
                            <a:rPr lang="zh-CN" altLang="en-US" sz="2000" i="1">
                              <a:solidFill>
                                <a:schemeClr val="tx1"/>
                              </a:solidFill>
                              <a:latin typeface="Cambria Math" panose="02040503050406030204" pitchFamily="18" charset="0"/>
                            </a:rPr>
                            <m:t>𝑚</m:t>
                          </m:r>
                        </m:den>
                      </m:f>
                      <m:d>
                        <m:dPr>
                          <m:ctrlPr>
                            <a:rPr lang="zh-CN" altLang="en-US" sz="2000" i="1">
                              <a:solidFill>
                                <a:schemeClr val="tx1"/>
                              </a:solidFill>
                              <a:latin typeface="Cambria Math" panose="02040503050406030204" pitchFamily="18" charset="0"/>
                            </a:rPr>
                          </m:ctrlPr>
                        </m:dPr>
                        <m:e>
                          <m:nary>
                            <m:naryPr>
                              <m:chr m:val="∑"/>
                              <m:limLoc m:val="undOvr"/>
                              <m:grow m:val="on"/>
                              <m:supHide m:val="on"/>
                              <m:ctrlPr>
                                <a:rPr lang="zh-CN" altLang="en-US" sz="2000" i="1">
                                  <a:solidFill>
                                    <a:schemeClr val="tx1"/>
                                  </a:solidFill>
                                  <a:latin typeface="Cambria Math" panose="02040503050406030204" pitchFamily="18" charset="0"/>
                                </a:rPr>
                              </m:ctrlPr>
                            </m:naryPr>
                            <m:sub>
                              <m:sSub>
                                <m:sSubPr>
                                  <m:ctrlPr>
                                    <a:rPr lang="zh-CN" altLang="en-US" sz="200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i="1">
                                      <a:solidFill>
                                        <a:schemeClr val="tx1"/>
                                      </a:solidFill>
                                      <a:latin typeface="Cambria Math" panose="02040503050406030204" pitchFamily="18" charset="0"/>
                                    </a:rPr>
                                    <m:t>𝑗</m:t>
                                  </m:r>
                                </m:sub>
                              </m:sSub>
                              <m:r>
                                <a:rPr lang="zh-CN" altLang="en-US" sz="2000">
                                  <a:solidFill>
                                    <a:schemeClr val="tx1"/>
                                  </a:solidFill>
                                  <a:latin typeface="Cambria Math" panose="02040503050406030204" pitchFamily="18" charset="0"/>
                                </a:rPr>
                                <m:t>∈</m:t>
                              </m:r>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𝐷</m:t>
                                  </m:r>
                                </m:e>
                                <m:sub>
                                  <m:r>
                                    <a:rPr lang="zh-CN" altLang="en-US" sz="2000" i="1">
                                      <a:solidFill>
                                        <a:schemeClr val="tx1"/>
                                      </a:solidFill>
                                      <a:latin typeface="Cambria Math" panose="02040503050406030204" pitchFamily="18" charset="0"/>
                                    </a:rPr>
                                    <m:t>𝑢</m:t>
                                  </m:r>
                                </m:sub>
                              </m:sSub>
                            </m:sub>
                            <m:sup/>
                            <m:e>
                              <m:r>
                                <a:rPr lang="zh-CN" altLang="en-US" sz="2000">
                                  <a:solidFill>
                                    <a:schemeClr val="tx1"/>
                                  </a:solidFill>
                                  <a:latin typeface="Cambria Math" panose="02040503050406030204" pitchFamily="18" charset="0"/>
                                </a:rPr>
                                <m:t> </m:t>
                              </m:r>
                            </m:e>
                          </m:nary>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𝛾</m:t>
                              </m:r>
                            </m:e>
                            <m:sub>
                              <m:r>
                                <a:rPr lang="zh-CN" altLang="en-US" sz="2000" i="1">
                                  <a:solidFill>
                                    <a:schemeClr val="tx1"/>
                                  </a:solidFill>
                                  <a:latin typeface="Cambria Math" panose="02040503050406030204" pitchFamily="18" charset="0"/>
                                </a:rPr>
                                <m:t>𝑗𝑖</m:t>
                              </m:r>
                            </m:sub>
                          </m:sSub>
                          <m:r>
                            <a:rPr lang="zh-CN" altLang="en-US" sz="2000">
                              <a:solidFill>
                                <a:schemeClr val="tx1"/>
                              </a:solidFill>
                              <a:latin typeface="Cambria Math" panose="02040503050406030204" pitchFamily="18" charset="0"/>
                            </a:rPr>
                            <m:t>+</m:t>
                          </m:r>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𝑙</m:t>
                              </m:r>
                            </m:e>
                            <m:sub>
                              <m:r>
                                <a:rPr lang="zh-CN" altLang="en-US" sz="2000" i="1">
                                  <a:solidFill>
                                    <a:schemeClr val="tx1"/>
                                  </a:solidFill>
                                  <a:latin typeface="Cambria Math" panose="02040503050406030204" pitchFamily="18" charset="0"/>
                                </a:rPr>
                                <m:t>𝑖</m:t>
                              </m:r>
                            </m:sub>
                          </m:sSub>
                        </m:e>
                      </m:d>
                    </m:oMath>
                  </m:oMathPara>
                </a14:m>
                <a:endParaRPr lang="zh-CN" altLang="en-US" sz="20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2981960" y="5466162"/>
                <a:ext cx="2615780" cy="817853"/>
              </a:xfrm>
              <a:prstGeom prst="rect">
                <a:avLst/>
              </a:prstGeom>
              <a:blipFill rotWithShape="1">
                <a:blip r:embed="rId4"/>
                <a:stretch>
                  <a:fillRect t="-10" r="-1084" b="-19404"/>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latin typeface="微软雅黑" panose="020B0503020204020204" pitchFamily="34" charset="-122"/>
                <a:ea typeface="微软雅黑" panose="020B0503020204020204" pitchFamily="34" charset="-122"/>
                <a:sym typeface="+mn-ea"/>
              </a:rPr>
              <a:t>将上述过程中的高斯混合模型换成</a:t>
            </a:r>
            <a:r>
              <a:rPr lang="zh-CN" altLang="en-US" sz="2400" dirty="0">
                <a:solidFill>
                  <a:srgbClr val="FF0000"/>
                </a:solidFill>
                <a:latin typeface="微软雅黑" panose="020B0503020204020204" pitchFamily="34" charset="-122"/>
                <a:ea typeface="微软雅黑" panose="020B0503020204020204" pitchFamily="34" charset="-122"/>
                <a:sym typeface="+mn-ea"/>
              </a:rPr>
              <a:t>混合专家模型</a:t>
            </a:r>
            <a:r>
              <a:rPr lang="zh-CN" altLang="en-US" sz="2400" dirty="0">
                <a:latin typeface="微软雅黑" panose="020B0503020204020204" pitchFamily="34" charset="-122"/>
                <a:ea typeface="微软雅黑" panose="020B0503020204020204" pitchFamily="34" charset="-122"/>
                <a:sym typeface="+mn-ea"/>
              </a:rPr>
              <a:t>，</a:t>
            </a:r>
            <a:r>
              <a:rPr lang="zh-CN" altLang="en-US" sz="2400" dirty="0">
                <a:solidFill>
                  <a:srgbClr val="FF0000"/>
                </a:solidFill>
                <a:latin typeface="微软雅黑" panose="020B0503020204020204" pitchFamily="34" charset="-122"/>
                <a:ea typeface="微软雅黑" panose="020B0503020204020204" pitchFamily="34" charset="-122"/>
                <a:sym typeface="+mn-ea"/>
              </a:rPr>
              <a:t>朴素贝叶斯模型</a:t>
            </a:r>
            <a:r>
              <a:rPr lang="zh-CN" altLang="en-US" sz="2400" dirty="0">
                <a:latin typeface="微软雅黑" panose="020B0503020204020204" pitchFamily="34" charset="-122"/>
                <a:ea typeface="微软雅黑" panose="020B0503020204020204" pitchFamily="34" charset="-122"/>
                <a:sym typeface="+mn-ea"/>
              </a:rPr>
              <a:t>等即可推导出其他的生成式半监督学习算法。</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sym typeface="+mn-ea"/>
              </a:rPr>
              <a:t>此类方法简单、易于实现，在</a:t>
            </a:r>
            <a:r>
              <a:rPr lang="zh-CN" altLang="en-US" sz="2400" dirty="0">
                <a:solidFill>
                  <a:srgbClr val="FF0000"/>
                </a:solidFill>
                <a:latin typeface="微软雅黑" panose="020B0503020204020204" pitchFamily="34" charset="-122"/>
                <a:ea typeface="微软雅黑" panose="020B0503020204020204" pitchFamily="34" charset="-122"/>
                <a:sym typeface="+mn-ea"/>
              </a:rPr>
              <a:t>有标记数据极少</a:t>
            </a:r>
            <a:r>
              <a:rPr lang="zh-CN" altLang="en-US" sz="2400" dirty="0">
                <a:latin typeface="微软雅黑" panose="020B0503020204020204" pitchFamily="34" charset="-122"/>
                <a:ea typeface="微软雅黑" panose="020B0503020204020204" pitchFamily="34" charset="-122"/>
                <a:sym typeface="+mn-ea"/>
              </a:rPr>
              <a:t>的情形下往往比其他方法性能更好。</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sym typeface="+mn-ea"/>
              </a:rPr>
              <a:t>然而，此类方法有一个关键：</a:t>
            </a:r>
            <a:r>
              <a:rPr lang="zh-CN" altLang="en-US" sz="2400" dirty="0">
                <a:solidFill>
                  <a:srgbClr val="FF0000"/>
                </a:solidFill>
                <a:latin typeface="微软雅黑" panose="020B0503020204020204" pitchFamily="34" charset="-122"/>
                <a:ea typeface="微软雅黑" panose="020B0503020204020204" pitchFamily="34" charset="-122"/>
                <a:sym typeface="+mn-ea"/>
              </a:rPr>
              <a:t>模型假设必须准确</a:t>
            </a:r>
            <a:r>
              <a:rPr lang="zh-CN" altLang="en-US" sz="2400" dirty="0">
                <a:latin typeface="微软雅黑" panose="020B0503020204020204" pitchFamily="34" charset="-122"/>
                <a:ea typeface="微软雅黑" panose="020B0503020204020204" pitchFamily="34" charset="-122"/>
                <a:sym typeface="+mn-ea"/>
              </a:rPr>
              <a:t>，即假设的生成式模型必须与真实数据分布吻合；否则利用未标记数据反而会显著降低泛化性能。</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 </a:t>
            </a:r>
            <a:r>
              <a:rPr lang="zh-CN" altLang="en-US" dirty="0">
                <a:solidFill>
                  <a:schemeClr val="tx1"/>
                </a:solidFill>
              </a:rPr>
              <a:t>生成式方法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759075" y="3228975"/>
            <a:ext cx="6287135" cy="647700"/>
          </a:xfrm>
          <a:prstGeom prst="rect">
            <a:avLst/>
          </a:prstGeom>
          <a:solidFill>
            <a:srgbClr val="0070C0"/>
          </a:solidFill>
          <a:ln>
            <a:noFill/>
          </a:ln>
          <a:effectLst>
            <a:outerShdw blurRad="50800" dist="38100" dir="2700000" algn="tl" rotWithShape="0">
              <a:prstClr val="black">
                <a:alpha val="40000"/>
              </a:prstClr>
            </a:outerShdw>
          </a:effectLst>
        </p:spPr>
      </p:pic>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44" name="TextBox 6"/>
          <p:cNvSpPr txBox="1">
            <a:spLocks noChangeArrowheads="1"/>
          </p:cNvSpPr>
          <p:nvPr/>
        </p:nvSpPr>
        <p:spPr bwMode="auto">
          <a:xfrm>
            <a:off x="3029495" y="1608934"/>
            <a:ext cx="510547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01 </a:t>
            </a:r>
            <a:r>
              <a:rPr lang="en-US" altLang="zh-CN" sz="4000" dirty="0">
                <a:solidFill>
                  <a:schemeClr val="tx1"/>
                </a:solidFill>
                <a:latin typeface="Impact" panose="020B0806030902050204" pitchFamily="34" charset="0"/>
                <a:ea typeface="微软雅黑" panose="020B0503020204020204" pitchFamily="34" charset="-122"/>
              </a:rPr>
              <a:t> </a:t>
            </a:r>
            <a:r>
              <a:rPr lang="en-US" altLang="zh-CN" sz="3600" dirty="0">
                <a:solidFill>
                  <a:schemeClr val="tx1"/>
                </a:solidFill>
                <a:latin typeface="Impact" panose="020B0806030902050204" pitchFamily="34" charset="0"/>
                <a:ea typeface="微软雅黑" panose="020B0503020204020204" pitchFamily="34" charset="-122"/>
              </a:rPr>
              <a:t>  </a:t>
            </a:r>
            <a:r>
              <a:rPr lang="zh-CN" altLang="en-US" sz="3600" dirty="0">
                <a:solidFill>
                  <a:schemeClr val="tx1"/>
                </a:solidFill>
                <a:latin typeface="Impact" panose="020B0806030902050204" pitchFamily="34" charset="0"/>
                <a:ea typeface="微软雅黑" panose="020B0503020204020204" pitchFamily="34" charset="-122"/>
              </a:rPr>
              <a:t>背景</a:t>
            </a:r>
          </a:p>
        </p:txBody>
      </p:sp>
      <p:sp>
        <p:nvSpPr>
          <p:cNvPr id="47" name="TextBox 10"/>
          <p:cNvSpPr txBox="1">
            <a:spLocks noChangeArrowheads="1"/>
          </p:cNvSpPr>
          <p:nvPr/>
        </p:nvSpPr>
        <p:spPr bwMode="auto">
          <a:xfrm>
            <a:off x="3002508" y="2485691"/>
            <a:ext cx="507241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02    </a:t>
            </a:r>
            <a:r>
              <a:rPr lang="zh-CN" altLang="en-US" sz="3600" dirty="0">
                <a:solidFill>
                  <a:schemeClr val="tx1"/>
                </a:solidFill>
                <a:latin typeface="Impact" panose="020B0806030902050204" pitchFamily="34" charset="0"/>
                <a:ea typeface="微软雅黑" panose="020B0503020204020204" pitchFamily="34" charset="-122"/>
              </a:rPr>
              <a:t>生成式方法</a:t>
            </a:r>
          </a:p>
        </p:txBody>
      </p:sp>
      <p:sp>
        <p:nvSpPr>
          <p:cNvPr id="48" name="TextBox 11"/>
          <p:cNvSpPr txBox="1">
            <a:spLocks noChangeArrowheads="1"/>
          </p:cNvSpPr>
          <p:nvPr/>
        </p:nvSpPr>
        <p:spPr bwMode="auto">
          <a:xfrm>
            <a:off x="3002507" y="3300873"/>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03    </a:t>
            </a:r>
            <a:r>
              <a:rPr lang="zh-CN" altLang="en-US" sz="3600" dirty="0">
                <a:solidFill>
                  <a:schemeClr val="bg1"/>
                </a:solidFill>
                <a:latin typeface="Impact" panose="020B0806030902050204" pitchFamily="34" charset="0"/>
                <a:ea typeface="微软雅黑" panose="020B0503020204020204" pitchFamily="34" charset="-122"/>
              </a:rPr>
              <a:t>半监督</a:t>
            </a:r>
            <a:r>
              <a:rPr lang="en-US" altLang="zh-CN" sz="3600" dirty="0">
                <a:solidFill>
                  <a:schemeClr val="bg1"/>
                </a:solidFill>
                <a:latin typeface="Impact" panose="020B0806030902050204" pitchFamily="34" charset="0"/>
                <a:ea typeface="微软雅黑" panose="020B0503020204020204" pitchFamily="34" charset="-122"/>
              </a:rPr>
              <a:t>SVM</a:t>
            </a:r>
          </a:p>
        </p:txBody>
      </p:sp>
      <p:sp>
        <p:nvSpPr>
          <p:cNvPr id="51" name="TextBox 10"/>
          <p:cNvSpPr txBox="1">
            <a:spLocks noChangeArrowheads="1"/>
          </p:cNvSpPr>
          <p:nvPr/>
        </p:nvSpPr>
        <p:spPr bwMode="auto">
          <a:xfrm>
            <a:off x="3029495" y="411605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图半监督学习</a:t>
            </a:r>
          </a:p>
        </p:txBody>
      </p:sp>
      <p:sp>
        <p:nvSpPr>
          <p:cNvPr id="2" name="TextBox 10"/>
          <p:cNvSpPr txBox="1">
            <a:spLocks noChangeArrowheads="1"/>
          </p:cNvSpPr>
          <p:nvPr/>
        </p:nvSpPr>
        <p:spPr bwMode="auto">
          <a:xfrm>
            <a:off x="3002190" y="4930759"/>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05    </a:t>
            </a:r>
            <a:r>
              <a:rPr lang="zh-CN" altLang="en-US" sz="3600" dirty="0">
                <a:latin typeface="Impact" panose="020B0806030902050204" pitchFamily="34" charset="0"/>
                <a:ea typeface="微软雅黑" panose="020B0503020204020204" pitchFamily="34" charset="-122"/>
                <a:sym typeface="+mn-ea"/>
              </a:rPr>
              <a:t>基于分歧的方法</a:t>
            </a:r>
            <a:endParaRPr lang="zh-CN" altLang="en-US" sz="3600" dirty="0">
              <a:latin typeface="Impact" panose="020B0806030902050204" pitchFamily="34" charset="0"/>
              <a:ea typeface="微软雅黑" panose="020B0503020204020204" pitchFamily="34" charset="-122"/>
            </a:endParaRPr>
          </a:p>
        </p:txBody>
      </p:sp>
      <p:sp>
        <p:nvSpPr>
          <p:cNvPr id="3" name="TextBox 10"/>
          <p:cNvSpPr txBox="1">
            <a:spLocks noChangeArrowheads="1"/>
          </p:cNvSpPr>
          <p:nvPr/>
        </p:nvSpPr>
        <p:spPr bwMode="auto">
          <a:xfrm>
            <a:off x="3002190" y="574546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06    </a:t>
            </a:r>
            <a:r>
              <a:rPr lang="zh-CN" altLang="en-US" sz="3600" dirty="0">
                <a:latin typeface="Impact" panose="020B0806030902050204" pitchFamily="34" charset="0"/>
                <a:ea typeface="微软雅黑" panose="020B0503020204020204" pitchFamily="34" charset="-122"/>
                <a:sym typeface="+mn-ea"/>
              </a:rPr>
              <a:t>半监督聚类</a:t>
            </a:r>
            <a:endParaRPr lang="zh-CN" altLang="en-US" sz="3600" dirty="0">
              <a:latin typeface="Impact" panose="020B0806030902050204" pitchFamily="34" charset="0"/>
              <a:ea typeface="微软雅黑" panose="020B0503020204020204" pitchFamily="34" charset="-122"/>
            </a:endParaRPr>
          </a:p>
        </p:txBody>
      </p:sp>
    </p:spTree>
  </p:cSld>
  <p:clrMapOvr>
    <a:masterClrMapping/>
  </p:clrMapOvr>
  <p:transition advTm="8005"/>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3"/>
          <p:cNvPicPr>
            <a:picLocks noGrp="1" noChangeAspect="1"/>
          </p:cNvPicPr>
          <p:nvPr>
            <p:ph idx="1"/>
          </p:nvPr>
        </p:nvPicPr>
        <p:blipFill>
          <a:blip r:embed="rId2"/>
          <a:stretch>
            <a:fillRect/>
          </a:stretch>
        </p:blipFill>
        <p:spPr>
          <a:xfrm>
            <a:off x="3291205" y="1463675"/>
            <a:ext cx="5529580" cy="4707890"/>
          </a:xfrm>
          <a:prstGeom prst="rect">
            <a:avLst/>
          </a:prstGeom>
        </p:spPr>
      </p:pic>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 </a:t>
            </a:r>
            <a:r>
              <a:rPr lang="zh-CN" altLang="en-US" dirty="0">
                <a:solidFill>
                  <a:schemeClr val="tx1"/>
                </a:solidFill>
              </a:rPr>
              <a:t>半监督</a:t>
            </a:r>
            <a:r>
              <a:rPr lang="en-US" altLang="zh-CN" dirty="0">
                <a:solidFill>
                  <a:schemeClr val="tx1"/>
                </a:solidFill>
              </a:rPr>
              <a:t>SVM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sym typeface="+mn-ea"/>
              </a:rPr>
              <a:t>半监督支持向量机中最著名的是</a:t>
            </a:r>
            <a:r>
              <a:rPr lang="en-US" altLang="zh-CN" sz="2400" dirty="0">
                <a:sym typeface="+mn-ea"/>
              </a:rPr>
              <a:t>TSVM(Transductive Support Vector Machine)</a:t>
            </a:r>
            <a:endParaRPr lang="zh-CN" altLang="en-US" sz="2400" dirty="0"/>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000" b="1" i="1" kern="1200" dirty="0">
              <a:latin typeface="Cambria Math" panose="02040503050406030204" pitchFamily="18" charset="0"/>
              <a:ea typeface="微软雅黑" panose="020B0503020204020204" pitchFamily="34" charset="-122"/>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 </a:t>
            </a:r>
            <a:r>
              <a:rPr lang="zh-CN" altLang="en-US" dirty="0">
                <a:solidFill>
                  <a:schemeClr val="tx1"/>
                </a:solidFill>
              </a:rPr>
              <a:t>半监督</a:t>
            </a:r>
            <a:r>
              <a:rPr lang="en-US" altLang="zh-CN" dirty="0">
                <a:solidFill>
                  <a:schemeClr val="tx1"/>
                </a:solidFill>
              </a:rPr>
              <a:t>SVM</a:t>
            </a:r>
          </a:p>
        </p:txBody>
      </p:sp>
      <mc:AlternateContent xmlns:mc="http://schemas.openxmlformats.org/markup-compatibility/2006" xmlns:a14="http://schemas.microsoft.com/office/drawing/2010/main">
        <mc:Choice Requires="a14">
          <p:sp>
            <p:nvSpPr>
              <p:cNvPr id="13" name="文本框 12"/>
              <p:cNvSpPr txBox="1"/>
              <p:nvPr/>
            </p:nvSpPr>
            <p:spPr>
              <a:xfrm>
                <a:off x="3048000" y="2240744"/>
                <a:ext cx="6096000" cy="9640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en-US" sz="2000" i="1" smtClean="0">
                              <a:solidFill>
                                <a:srgbClr val="836967"/>
                              </a:solidFill>
                              <a:latin typeface="Cambria Math" panose="02040503050406030204" pitchFamily="18" charset="0"/>
                            </a:rPr>
                          </m:ctrlPr>
                        </m:limLowPr>
                        <m:e>
                          <m:r>
                            <a:rPr lang="zh-CN" altLang="en-US" sz="2000" i="1">
                              <a:latin typeface="Cambria Math" panose="02040503050406030204" pitchFamily="18" charset="0"/>
                            </a:rPr>
                            <m:t>𝑚𝑖𝑛</m:t>
                          </m:r>
                        </m:e>
                        <m:lim>
                          <m:r>
                            <a:rPr lang="zh-CN" altLang="en-US" sz="2000" b="1" i="1">
                              <a:latin typeface="Cambria Math" panose="02040503050406030204" pitchFamily="18" charset="0"/>
                            </a:rPr>
                            <m:t>𝒘</m:t>
                          </m:r>
                          <m:r>
                            <a:rPr lang="zh-CN" altLang="en-US" sz="2000" b="0" i="0">
                              <a:latin typeface="Cambria Math" panose="02040503050406030204" pitchFamily="18" charset="0"/>
                            </a:rPr>
                            <m:t>,</m:t>
                          </m:r>
                          <m:r>
                            <a:rPr lang="zh-CN" altLang="en-US" sz="2000" b="0" i="1">
                              <a:latin typeface="Cambria Math" panose="02040503050406030204" pitchFamily="18" charset="0"/>
                            </a:rPr>
                            <m:t>𝑏</m:t>
                          </m:r>
                          <m:r>
                            <a:rPr lang="zh-CN" altLang="en-US" sz="2000" b="0" i="0">
                              <a:latin typeface="Cambria Math" panose="02040503050406030204" pitchFamily="18" charset="0"/>
                            </a:rPr>
                            <m:t>,</m:t>
                          </m:r>
                          <m:acc>
                            <m:accPr>
                              <m:chr m:val="̂"/>
                              <m:ctrlPr>
                                <a:rPr lang="zh-CN" altLang="en-US" sz="2000" b="0" i="1">
                                  <a:solidFill>
                                    <a:srgbClr val="836967"/>
                                  </a:solidFill>
                                  <a:latin typeface="Cambria Math" panose="02040503050406030204" pitchFamily="18" charset="0"/>
                                </a:rPr>
                              </m:ctrlPr>
                            </m:accPr>
                            <m:e>
                              <m:r>
                                <a:rPr lang="zh-CN" altLang="en-US" sz="2000" b="1" i="1">
                                  <a:latin typeface="Cambria Math" panose="02040503050406030204" pitchFamily="18" charset="0"/>
                                </a:rPr>
                                <m:t>𝒚</m:t>
                              </m:r>
                            </m:e>
                          </m:acc>
                          <m:r>
                            <a:rPr lang="zh-CN" altLang="en-US" sz="2000" b="0" i="0">
                              <a:latin typeface="Cambria Math" panose="02040503050406030204" pitchFamily="18" charset="0"/>
                            </a:rPr>
                            <m:t>,</m:t>
                          </m:r>
                          <m:r>
                            <a:rPr lang="zh-CN" altLang="en-US" sz="2000" b="1" i="1">
                              <a:latin typeface="Cambria Math" panose="02040503050406030204" pitchFamily="18" charset="0"/>
                            </a:rPr>
                            <m:t>𝝃</m:t>
                          </m:r>
                        </m:lim>
                      </m:limLow>
                      <m:r>
                        <a:rPr lang="zh-CN" altLang="en-US" sz="2000" b="0" i="0">
                          <a:latin typeface="Cambria Math" panose="02040503050406030204" pitchFamily="18" charset="0"/>
                        </a:rPr>
                        <m:t> </m:t>
                      </m:r>
                      <m:f>
                        <m:fPr>
                          <m:ctrlPr>
                            <a:rPr lang="zh-CN" altLang="en-US" sz="2000" b="0" i="1">
                              <a:solidFill>
                                <a:srgbClr val="836967"/>
                              </a:solidFill>
                              <a:latin typeface="Cambria Math" panose="02040503050406030204" pitchFamily="18" charset="0"/>
                            </a:rPr>
                          </m:ctrlPr>
                        </m:fPr>
                        <m:num>
                          <m:r>
                            <a:rPr lang="zh-CN" altLang="en-US" sz="2000" b="0" i="0">
                              <a:latin typeface="Cambria Math" panose="02040503050406030204" pitchFamily="18" charset="0"/>
                            </a:rPr>
                            <m:t>1</m:t>
                          </m:r>
                        </m:num>
                        <m:den>
                          <m:r>
                            <a:rPr lang="zh-CN" altLang="en-US" sz="2000" b="0" i="0">
                              <a:latin typeface="Cambria Math" panose="02040503050406030204" pitchFamily="18" charset="0"/>
                            </a:rPr>
                            <m:t>2</m:t>
                          </m:r>
                        </m:den>
                      </m:f>
                      <m:r>
                        <a:rPr lang="zh-CN" altLang="en-US" sz="2000" b="0" i="0">
                          <a:latin typeface="Cambria Math" panose="02040503050406030204" pitchFamily="18" charset="0"/>
                        </a:rPr>
                        <m:t>∥</m:t>
                      </m:r>
                      <m:r>
                        <a:rPr lang="zh-CN" altLang="en-US" sz="2000" b="1" i="1">
                          <a:latin typeface="Cambria Math" panose="02040503050406030204" pitchFamily="18" charset="0"/>
                        </a:rPr>
                        <m:t>𝒘</m:t>
                      </m:r>
                      <m:sSubSup>
                        <m:sSubSupPr>
                          <m:ctrlPr>
                            <a:rPr lang="zh-CN" altLang="en-US" sz="2000" b="1" i="1">
                              <a:solidFill>
                                <a:srgbClr val="836967"/>
                              </a:solidFill>
                              <a:latin typeface="Cambria Math" panose="02040503050406030204" pitchFamily="18" charset="0"/>
                            </a:rPr>
                          </m:ctrlPr>
                        </m:sSubSupPr>
                        <m:e>
                          <m:r>
                            <a:rPr lang="zh-CN" altLang="en-US" sz="2000" b="0" i="0">
                              <a:latin typeface="Cambria Math" panose="02040503050406030204" pitchFamily="18" charset="0"/>
                            </a:rPr>
                            <m:t>∥</m:t>
                          </m:r>
                        </m:e>
                        <m:sub>
                          <m:r>
                            <a:rPr lang="zh-CN" altLang="en-US" sz="2000" b="0" i="0">
                              <a:latin typeface="Cambria Math" panose="02040503050406030204" pitchFamily="18" charset="0"/>
                            </a:rPr>
                            <m:t>2</m:t>
                          </m:r>
                        </m:sub>
                        <m:sup>
                          <m:r>
                            <a:rPr lang="zh-CN" altLang="en-US" sz="2000" b="0" i="0">
                              <a:latin typeface="Cambria Math" panose="02040503050406030204" pitchFamily="18" charset="0"/>
                            </a:rPr>
                            <m:t>2</m:t>
                          </m:r>
                        </m:sup>
                      </m:sSubSup>
                      <m:r>
                        <a:rPr lang="zh-CN" altLang="en-US" sz="2000" b="0" i="0">
                          <a:latin typeface="Cambria Math" panose="02040503050406030204" pitchFamily="18" charset="0"/>
                        </a:rPr>
                        <m:t>+</m:t>
                      </m:r>
                      <m:sSub>
                        <m:sSubPr>
                          <m:ctrlPr>
                            <a:rPr lang="zh-CN" altLang="en-US" sz="2000" b="0" i="1">
                              <a:solidFill>
                                <a:srgbClr val="836967"/>
                              </a:solidFill>
                              <a:latin typeface="Cambria Math" panose="02040503050406030204" pitchFamily="18" charset="0"/>
                            </a:rPr>
                          </m:ctrlPr>
                        </m:sSubPr>
                        <m:e>
                          <m:r>
                            <a:rPr lang="zh-CN" altLang="en-US" sz="2000" b="0" i="1">
                              <a:latin typeface="Cambria Math" panose="02040503050406030204" pitchFamily="18" charset="0"/>
                            </a:rPr>
                            <m:t>𝐶</m:t>
                          </m:r>
                        </m:e>
                        <m:sub>
                          <m:r>
                            <a:rPr lang="zh-CN" altLang="en-US" sz="2000" b="0" i="1">
                              <a:latin typeface="Cambria Math" panose="02040503050406030204" pitchFamily="18" charset="0"/>
                            </a:rPr>
                            <m:t>𝑙</m:t>
                          </m:r>
                        </m:sub>
                      </m:sSub>
                      <m:nary>
                        <m:naryPr>
                          <m:chr m:val="∑"/>
                          <m:limLoc m:val="undOvr"/>
                          <m:grow m:val="on"/>
                          <m:ctrlPr>
                            <a:rPr lang="zh-CN" altLang="en-US" sz="2000" b="0" i="1">
                              <a:latin typeface="Cambria Math" panose="02040503050406030204" pitchFamily="18" charset="0"/>
                            </a:rPr>
                          </m:ctrlPr>
                        </m:naryPr>
                        <m:sub>
                          <m:r>
                            <a:rPr lang="zh-CN" altLang="en-US" sz="2000" b="0" i="1">
                              <a:latin typeface="Cambria Math" panose="02040503050406030204" pitchFamily="18" charset="0"/>
                            </a:rPr>
                            <m:t>𝑖</m:t>
                          </m:r>
                          <m:r>
                            <a:rPr lang="zh-CN" altLang="en-US" sz="2000" b="0" i="0">
                              <a:latin typeface="Cambria Math" panose="02040503050406030204" pitchFamily="18" charset="0"/>
                            </a:rPr>
                            <m:t>=1</m:t>
                          </m:r>
                        </m:sub>
                        <m:sup>
                          <m:r>
                            <a:rPr lang="zh-CN" altLang="en-US" sz="2000" b="0" i="1">
                              <a:latin typeface="Cambria Math" panose="02040503050406030204" pitchFamily="18" charset="0"/>
                            </a:rPr>
                            <m:t>𝑙</m:t>
                          </m:r>
                        </m:sup>
                        <m:e>
                          <m:r>
                            <a:rPr lang="zh-CN" altLang="en-US" sz="2000" b="0" i="0">
                              <a:latin typeface="Cambria Math" panose="02040503050406030204" pitchFamily="18" charset="0"/>
                            </a:rPr>
                            <m:t> </m:t>
                          </m:r>
                        </m:e>
                      </m:nary>
                      <m:sSub>
                        <m:sSubPr>
                          <m:ctrlPr>
                            <a:rPr lang="zh-CN" altLang="en-US" sz="2000" b="0" i="1">
                              <a:solidFill>
                                <a:srgbClr val="836967"/>
                              </a:solidFill>
                              <a:latin typeface="Cambria Math" panose="02040503050406030204" pitchFamily="18" charset="0"/>
                            </a:rPr>
                          </m:ctrlPr>
                        </m:sSubPr>
                        <m:e>
                          <m:r>
                            <a:rPr lang="zh-CN" altLang="en-US" sz="2000" b="0" i="1">
                              <a:latin typeface="Cambria Math" panose="02040503050406030204" pitchFamily="18" charset="0"/>
                            </a:rPr>
                            <m:t>𝜉</m:t>
                          </m:r>
                        </m:e>
                        <m:sub>
                          <m:r>
                            <a:rPr lang="zh-CN" altLang="en-US" sz="2000" b="0" i="1">
                              <a:latin typeface="Cambria Math" panose="02040503050406030204" pitchFamily="18" charset="0"/>
                            </a:rPr>
                            <m:t>𝑖</m:t>
                          </m:r>
                        </m:sub>
                      </m:sSub>
                      <m:r>
                        <a:rPr lang="zh-CN" altLang="en-US" sz="2000" b="0" i="0">
                          <a:latin typeface="Cambria Math" panose="02040503050406030204" pitchFamily="18" charset="0"/>
                        </a:rPr>
                        <m:t>+</m:t>
                      </m:r>
                      <m:sSub>
                        <m:sSubPr>
                          <m:ctrlPr>
                            <a:rPr lang="zh-CN" altLang="en-US" sz="2000" b="0" i="1">
                              <a:solidFill>
                                <a:srgbClr val="836967"/>
                              </a:solidFill>
                              <a:latin typeface="Cambria Math" panose="02040503050406030204" pitchFamily="18" charset="0"/>
                            </a:rPr>
                          </m:ctrlPr>
                        </m:sSubPr>
                        <m:e>
                          <m:r>
                            <a:rPr lang="zh-CN" altLang="en-US" sz="2000" b="0" i="1">
                              <a:latin typeface="Cambria Math" panose="02040503050406030204" pitchFamily="18" charset="0"/>
                            </a:rPr>
                            <m:t>𝐶</m:t>
                          </m:r>
                        </m:e>
                        <m:sub>
                          <m:r>
                            <a:rPr lang="zh-CN" altLang="en-US" sz="2000" b="0" i="1">
                              <a:latin typeface="Cambria Math" panose="02040503050406030204" pitchFamily="18" charset="0"/>
                            </a:rPr>
                            <m:t>𝑢</m:t>
                          </m:r>
                        </m:sub>
                      </m:sSub>
                      <m:nary>
                        <m:naryPr>
                          <m:chr m:val="∑"/>
                          <m:limLoc m:val="undOvr"/>
                          <m:grow m:val="on"/>
                          <m:ctrlPr>
                            <a:rPr lang="zh-CN" altLang="en-US" sz="2000" b="0" i="1">
                              <a:latin typeface="Cambria Math" panose="02040503050406030204" pitchFamily="18" charset="0"/>
                            </a:rPr>
                          </m:ctrlPr>
                        </m:naryPr>
                        <m:sub>
                          <m:r>
                            <a:rPr lang="zh-CN" altLang="en-US" sz="2000" b="0" i="1">
                              <a:latin typeface="Cambria Math" panose="02040503050406030204" pitchFamily="18" charset="0"/>
                            </a:rPr>
                            <m:t>𝑖</m:t>
                          </m:r>
                          <m:r>
                            <a:rPr lang="zh-CN" altLang="en-US" sz="2000" b="0" i="0">
                              <a:latin typeface="Cambria Math" panose="02040503050406030204" pitchFamily="18" charset="0"/>
                            </a:rPr>
                            <m:t>=</m:t>
                          </m:r>
                          <m:r>
                            <a:rPr lang="zh-CN" altLang="en-US" sz="2000" b="0" i="1">
                              <a:latin typeface="Cambria Math" panose="02040503050406030204" pitchFamily="18" charset="0"/>
                            </a:rPr>
                            <m:t>𝑙</m:t>
                          </m:r>
                          <m:r>
                            <a:rPr lang="zh-CN" altLang="en-US" sz="2000" b="0" i="0">
                              <a:latin typeface="Cambria Math" panose="02040503050406030204" pitchFamily="18" charset="0"/>
                            </a:rPr>
                            <m:t>+1</m:t>
                          </m:r>
                        </m:sub>
                        <m:sup>
                          <m:r>
                            <a:rPr lang="zh-CN" altLang="en-US" sz="2000" b="0" i="1">
                              <a:latin typeface="Cambria Math" panose="02040503050406030204" pitchFamily="18" charset="0"/>
                            </a:rPr>
                            <m:t>𝑚</m:t>
                          </m:r>
                        </m:sup>
                        <m:e>
                          <m:r>
                            <a:rPr lang="zh-CN" altLang="en-US" sz="2000" b="0" i="0">
                              <a:latin typeface="Cambria Math" panose="02040503050406030204" pitchFamily="18" charset="0"/>
                            </a:rPr>
                            <m:t> </m:t>
                          </m:r>
                        </m:e>
                      </m:nary>
                      <m:sSub>
                        <m:sSubPr>
                          <m:ctrlPr>
                            <a:rPr lang="zh-CN" altLang="en-US" sz="2000" b="0" i="1">
                              <a:solidFill>
                                <a:srgbClr val="836967"/>
                              </a:solidFill>
                              <a:latin typeface="Cambria Math" panose="02040503050406030204" pitchFamily="18" charset="0"/>
                            </a:rPr>
                          </m:ctrlPr>
                        </m:sSubPr>
                        <m:e>
                          <m:r>
                            <a:rPr lang="zh-CN" altLang="en-US" sz="2000" b="0" i="1">
                              <a:latin typeface="Cambria Math" panose="02040503050406030204" pitchFamily="18" charset="0"/>
                            </a:rPr>
                            <m:t>𝜉</m:t>
                          </m:r>
                        </m:e>
                        <m:sub>
                          <m:r>
                            <a:rPr lang="zh-CN" altLang="en-US" sz="2000" b="0" i="1">
                              <a:latin typeface="Cambria Math" panose="02040503050406030204" pitchFamily="18" charset="0"/>
                            </a:rPr>
                            <m:t>𝑖</m:t>
                          </m:r>
                        </m:sub>
                      </m:sSub>
                    </m:oMath>
                  </m:oMathPara>
                </a14:m>
                <a:endParaRPr lang="zh-CN" altLang="en-US" sz="2000" dirty="0">
                  <a:latin typeface="Cambria Math" panose="020405030504060302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3048000" y="2240744"/>
                <a:ext cx="6096000" cy="964046"/>
              </a:xfrm>
              <a:prstGeom prst="rect">
                <a:avLst/>
              </a:prstGeom>
              <a:blipFill rotWithShape="1">
                <a:blip r:embed="rId2"/>
                <a:stretch>
                  <a:fillRect t="-48" b="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3614109" y="3510335"/>
                <a:ext cx="505042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smtClean="0">
                          <a:latin typeface="Cambria Math" panose="02040503050406030204" pitchFamily="18" charset="0"/>
                          <a:ea typeface="Cambria Math" panose="02040503050406030204" pitchFamily="18" charset="0"/>
                        </a:rPr>
                        <m:t>𝑠</m:t>
                      </m:r>
                      <m:r>
                        <a:rPr lang="en-US" altLang="zh-CN" sz="2000" smtClean="0">
                          <a:latin typeface="Cambria Math" panose="02040503050406030204" pitchFamily="18" charset="0"/>
                          <a:ea typeface="Cambria Math" panose="02040503050406030204" pitchFamily="18" charset="0"/>
                        </a:rPr>
                        <m:t>.</m:t>
                      </m:r>
                      <m:r>
                        <a:rPr lang="en-US" altLang="zh-CN" sz="2000" smtClean="0">
                          <a:latin typeface="Cambria Math" panose="02040503050406030204" pitchFamily="18" charset="0"/>
                          <a:ea typeface="Cambria Math" panose="02040503050406030204" pitchFamily="18" charset="0"/>
                        </a:rPr>
                        <m:t>𝑡</m:t>
                      </m:r>
                      <m:r>
                        <a:rPr lang="en-US" altLang="zh-CN" sz="2000" smtClean="0">
                          <a:latin typeface="Cambria Math" panose="02040503050406030204" pitchFamily="18" charset="0"/>
                          <a:ea typeface="Cambria Math" panose="02040503050406030204" pitchFamily="18" charset="0"/>
                        </a:rPr>
                        <m:t>.     </m:t>
                      </m:r>
                      <m:sSub>
                        <m:sSubPr>
                          <m:ctrlPr>
                            <a:rPr lang="en-US" altLang="zh-CN" sz="2000" i="1">
                              <a:latin typeface="Cambria Math" panose="02040503050406030204" pitchFamily="18" charset="0"/>
                              <a:ea typeface="Cambria Math" panose="02040503050406030204" pitchFamily="18" charset="0"/>
                            </a:rPr>
                          </m:ctrlPr>
                        </m:sSubPr>
                        <m:e>
                          <m:r>
                            <a:rPr lang="en-US" altLang="zh-CN" sz="2000">
                              <a:latin typeface="Cambria Math" panose="02040503050406030204" pitchFamily="18" charset="0"/>
                              <a:ea typeface="Cambria Math" panose="02040503050406030204" pitchFamily="18" charset="0"/>
                            </a:rPr>
                            <m:t>𝑦</m:t>
                          </m:r>
                        </m:e>
                        <m:sub>
                          <m:r>
                            <a:rPr lang="en-US" altLang="zh-CN" sz="2000">
                              <a:latin typeface="Cambria Math" panose="02040503050406030204" pitchFamily="18" charset="0"/>
                              <a:ea typeface="Cambria Math" panose="02040503050406030204" pitchFamily="18" charset="0"/>
                            </a:rPr>
                            <m:t>𝑖</m:t>
                          </m:r>
                        </m:sub>
                      </m:sSub>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ea typeface="Cambria Math" panose="02040503050406030204" pitchFamily="18" charset="0"/>
                                </a:rPr>
                              </m:ctrlPr>
                            </m:sSupPr>
                            <m:e>
                              <m:r>
                                <a:rPr lang="en-US" altLang="zh-CN" sz="2000">
                                  <a:latin typeface="Cambria Math" panose="02040503050406030204" pitchFamily="18" charset="0"/>
                                  <a:ea typeface="Cambria Math" panose="02040503050406030204" pitchFamily="18" charset="0"/>
                                </a:rPr>
                                <m:t>𝑤</m:t>
                              </m:r>
                            </m:e>
                            <m:sup>
                              <m:r>
                                <a:rPr lang="en-US" altLang="zh-CN" sz="2000">
                                  <a:latin typeface="Cambria Math" panose="02040503050406030204" pitchFamily="18" charset="0"/>
                                  <a:ea typeface="Cambria Math" panose="02040503050406030204" pitchFamily="18" charset="0"/>
                                </a:rPr>
                                <m:t>𝑇</m:t>
                              </m:r>
                            </m:sup>
                          </m:sSup>
                          <m:sSub>
                            <m:sSubPr>
                              <m:ctrlPr>
                                <a:rPr lang="en-US" altLang="zh-CN" sz="2000" i="1">
                                  <a:latin typeface="Cambria Math" panose="02040503050406030204" pitchFamily="18" charset="0"/>
                                  <a:ea typeface="Cambria Math" panose="02040503050406030204" pitchFamily="18" charset="0"/>
                                </a:rPr>
                              </m:ctrlPr>
                            </m:sSubPr>
                            <m:e>
                              <m:r>
                                <a:rPr lang="en-US" altLang="zh-CN" sz="2000">
                                  <a:latin typeface="Cambria Math" panose="02040503050406030204" pitchFamily="18" charset="0"/>
                                  <a:ea typeface="Cambria Math" panose="02040503050406030204" pitchFamily="18" charset="0"/>
                                </a:rPr>
                                <m:t>𝑥</m:t>
                              </m:r>
                            </m:e>
                            <m:sub>
                              <m:r>
                                <a:rPr lang="en-US" altLang="zh-CN" sz="2000">
                                  <a:latin typeface="Cambria Math" panose="02040503050406030204" pitchFamily="18" charset="0"/>
                                  <a:ea typeface="Cambria Math" panose="02040503050406030204" pitchFamily="18" charset="0"/>
                                </a:rPr>
                                <m:t>𝑖</m:t>
                              </m:r>
                            </m:sub>
                          </m:sSub>
                          <m:r>
                            <a:rPr lang="en-US" altLang="zh-CN" sz="2000">
                              <a:latin typeface="Cambria Math" panose="02040503050406030204" pitchFamily="18" charset="0"/>
                              <a:ea typeface="Cambria Math" panose="02040503050406030204" pitchFamily="18" charset="0"/>
                            </a:rPr>
                            <m:t>+</m:t>
                          </m:r>
                          <m:r>
                            <a:rPr lang="en-US" altLang="zh-CN" sz="2000">
                              <a:latin typeface="Cambria Math" panose="02040503050406030204" pitchFamily="18" charset="0"/>
                              <a:ea typeface="Cambria Math" panose="02040503050406030204" pitchFamily="18" charset="0"/>
                            </a:rPr>
                            <m:t>𝑏</m:t>
                          </m:r>
                        </m:e>
                      </m:d>
                      <m:r>
                        <a:rPr lang="en-US" altLang="zh-CN" sz="2000">
                          <a:latin typeface="Cambria Math" panose="02040503050406030204" pitchFamily="18" charset="0"/>
                          <a:ea typeface="Cambria Math" panose="02040503050406030204" pitchFamily="18" charset="0"/>
                        </a:rPr>
                        <m:t>≥1−</m:t>
                      </m:r>
                      <m:sSub>
                        <m:sSubPr>
                          <m:ctrlPr>
                            <a:rPr lang="zh-CN" altLang="en-US" sz="2000" i="1">
                              <a:latin typeface="Cambria Math" panose="02040503050406030204" pitchFamily="18" charset="0"/>
                              <a:ea typeface="+mj-ea"/>
                            </a:rPr>
                          </m:ctrlPr>
                        </m:sSubPr>
                        <m:e>
                          <m:r>
                            <a:rPr lang="zh-CN" altLang="en-US" sz="2000">
                              <a:latin typeface="Cambria Math" panose="02040503050406030204" pitchFamily="18" charset="0"/>
                              <a:ea typeface="+mj-ea"/>
                            </a:rPr>
                            <m:t>𝜉</m:t>
                          </m:r>
                        </m:e>
                        <m:sub>
                          <m:r>
                            <a:rPr lang="zh-CN" altLang="en-US" sz="2000">
                              <a:latin typeface="Cambria Math" panose="02040503050406030204" pitchFamily="18" charset="0"/>
                              <a:ea typeface="+mj-ea"/>
                            </a:rPr>
                            <m:t>𝑖</m:t>
                          </m:r>
                        </m:sub>
                      </m:sSub>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𝑙</m:t>
                      </m:r>
                      <m:r>
                        <a:rPr lang="en-US" altLang="zh-CN" sz="2000" b="0" i="1" smtClean="0">
                          <a:latin typeface="Cambria Math" panose="02040503050406030204" pitchFamily="18" charset="0"/>
                          <a:ea typeface="Cambria Math" panose="02040503050406030204" pitchFamily="18" charset="0"/>
                        </a:rPr>
                        <m:t>,</m:t>
                      </m:r>
                    </m:oMath>
                  </m:oMathPara>
                </a14:m>
                <a:endParaRPr lang="en-US" altLang="zh-CN" sz="2000" b="0" i="1" dirty="0">
                  <a:latin typeface="Cambria Math" panose="02040503050406030204" pitchFamily="18" charset="0"/>
                  <a:ea typeface="Cambria Math" panose="02040503050406030204" pitchFamily="18" charset="0"/>
                </a:endParaRPr>
              </a:p>
              <a:p>
                <a:endParaRPr lang="zh-CN" altLang="en-US" sz="2000" i="1" dirty="0">
                  <a:solidFill>
                    <a:srgbClr val="836967"/>
                  </a:solidFill>
                  <a:latin typeface="微软雅黑" panose="020B0503020204020204" pitchFamily="34" charset="-122"/>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3614109" y="3510335"/>
                <a:ext cx="5050422" cy="615553"/>
              </a:xfrm>
              <a:prstGeom prst="rect">
                <a:avLst/>
              </a:prstGeom>
              <a:blipFill rotWithShape="1">
                <a:blip r:embed="rId3"/>
                <a:stretch>
                  <a:fillRect l="-6" t="-9" r="12" b="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4381500" y="4057356"/>
                <a:ext cx="477611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i="1" dirty="0">
                              <a:latin typeface="Cambria Math" panose="02040503050406030204" pitchFamily="18" charset="0"/>
                              <a:ea typeface="Cambria Math" panose="02040503050406030204" pitchFamily="18" charset="0"/>
                            </a:rPr>
                          </m:ctrlPr>
                        </m:accPr>
                        <m:e>
                          <m:sSub>
                            <m:sSubPr>
                              <m:ctrlPr>
                                <a:rPr lang="en-US" altLang="zh-CN" sz="2000" i="1">
                                  <a:latin typeface="Cambria Math" panose="02040503050406030204" pitchFamily="18" charset="0"/>
                                  <a:ea typeface="Cambria Math" panose="02040503050406030204" pitchFamily="18" charset="0"/>
                                </a:rPr>
                              </m:ctrlPr>
                            </m:sSubPr>
                            <m:e>
                              <m:r>
                                <a:rPr lang="en-US" altLang="zh-CN" sz="2000">
                                  <a:latin typeface="Cambria Math" panose="02040503050406030204" pitchFamily="18" charset="0"/>
                                  <a:ea typeface="Cambria Math" panose="02040503050406030204" pitchFamily="18" charset="0"/>
                                </a:rPr>
                                <m:t> </m:t>
                              </m:r>
                              <m:r>
                                <a:rPr lang="en-US" altLang="zh-CN" sz="2000">
                                  <a:latin typeface="Cambria Math" panose="02040503050406030204" pitchFamily="18" charset="0"/>
                                  <a:ea typeface="Cambria Math" panose="02040503050406030204" pitchFamily="18" charset="0"/>
                                </a:rPr>
                                <m:t>𝑦</m:t>
                              </m:r>
                            </m:e>
                            <m:sub>
                              <m:r>
                                <a:rPr lang="en-US" altLang="zh-CN" sz="2000">
                                  <a:latin typeface="Cambria Math" panose="02040503050406030204" pitchFamily="18" charset="0"/>
                                  <a:ea typeface="Cambria Math" panose="02040503050406030204" pitchFamily="18" charset="0"/>
                                </a:rPr>
                                <m:t>𝑖</m:t>
                              </m:r>
                            </m:sub>
                          </m:sSub>
                        </m:e>
                      </m:acc>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ea typeface="Cambria Math" panose="02040503050406030204" pitchFamily="18" charset="0"/>
                                </a:rPr>
                              </m:ctrlPr>
                            </m:sSupPr>
                            <m:e>
                              <m:r>
                                <a:rPr lang="en-US" altLang="zh-CN" sz="2000">
                                  <a:latin typeface="Cambria Math" panose="02040503050406030204" pitchFamily="18" charset="0"/>
                                  <a:ea typeface="Cambria Math" panose="02040503050406030204" pitchFamily="18" charset="0"/>
                                </a:rPr>
                                <m:t>𝑤</m:t>
                              </m:r>
                            </m:e>
                            <m:sup>
                              <m:r>
                                <a:rPr lang="en-US" altLang="zh-CN" sz="2000">
                                  <a:latin typeface="Cambria Math" panose="02040503050406030204" pitchFamily="18" charset="0"/>
                                  <a:ea typeface="Cambria Math" panose="02040503050406030204" pitchFamily="18" charset="0"/>
                                </a:rPr>
                                <m:t>𝑇</m:t>
                              </m:r>
                            </m:sup>
                          </m:sSup>
                          <m:sSub>
                            <m:sSubPr>
                              <m:ctrlPr>
                                <a:rPr lang="en-US" altLang="zh-CN" sz="2000" i="1">
                                  <a:latin typeface="Cambria Math" panose="02040503050406030204" pitchFamily="18" charset="0"/>
                                  <a:ea typeface="Cambria Math" panose="02040503050406030204" pitchFamily="18" charset="0"/>
                                </a:rPr>
                              </m:ctrlPr>
                            </m:sSubPr>
                            <m:e>
                              <m:r>
                                <a:rPr lang="en-US" altLang="zh-CN" sz="2000">
                                  <a:latin typeface="Cambria Math" panose="02040503050406030204" pitchFamily="18" charset="0"/>
                                  <a:ea typeface="Cambria Math" panose="02040503050406030204" pitchFamily="18" charset="0"/>
                                </a:rPr>
                                <m:t>𝑥</m:t>
                              </m:r>
                            </m:e>
                            <m:sub>
                              <m:r>
                                <a:rPr lang="en-US" altLang="zh-CN" sz="2000">
                                  <a:latin typeface="Cambria Math" panose="02040503050406030204" pitchFamily="18" charset="0"/>
                                  <a:ea typeface="Cambria Math" panose="02040503050406030204" pitchFamily="18" charset="0"/>
                                </a:rPr>
                                <m:t>𝑖</m:t>
                              </m:r>
                            </m:sub>
                          </m:sSub>
                          <m:r>
                            <a:rPr lang="en-US" altLang="zh-CN" sz="2000">
                              <a:latin typeface="Cambria Math" panose="02040503050406030204" pitchFamily="18" charset="0"/>
                              <a:ea typeface="Cambria Math" panose="02040503050406030204" pitchFamily="18" charset="0"/>
                            </a:rPr>
                            <m:t>+</m:t>
                          </m:r>
                          <m:r>
                            <a:rPr lang="en-US" altLang="zh-CN" sz="2000">
                              <a:latin typeface="Cambria Math" panose="02040503050406030204" pitchFamily="18" charset="0"/>
                              <a:ea typeface="Cambria Math" panose="02040503050406030204" pitchFamily="18" charset="0"/>
                            </a:rPr>
                            <m:t>𝑏</m:t>
                          </m:r>
                        </m:e>
                      </m:d>
                      <m:r>
                        <a:rPr lang="en-US" altLang="zh-CN" sz="2000">
                          <a:latin typeface="Cambria Math" panose="02040503050406030204" pitchFamily="18" charset="0"/>
                          <a:ea typeface="Cambria Math" panose="02040503050406030204" pitchFamily="18" charset="0"/>
                        </a:rPr>
                        <m:t>≥1−</m:t>
                      </m:r>
                      <m:sSub>
                        <m:sSubPr>
                          <m:ctrlPr>
                            <a:rPr lang="zh-CN" altLang="en-US" sz="2000" i="1">
                              <a:latin typeface="Cambria Math" panose="02040503050406030204" pitchFamily="18" charset="0"/>
                            </a:rPr>
                          </m:ctrlPr>
                        </m:sSubPr>
                        <m:e>
                          <m:r>
                            <a:rPr lang="zh-CN" altLang="en-US" sz="2000">
                              <a:latin typeface="Cambria Math" panose="02040503050406030204" pitchFamily="18" charset="0"/>
                            </a:rPr>
                            <m:t>𝜉</m:t>
                          </m:r>
                        </m:e>
                        <m:sub>
                          <m:r>
                            <a:rPr lang="zh-CN" altLang="en-US" sz="2000">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𝑙</m:t>
                      </m:r>
                      <m:r>
                        <a:rPr lang="en-US" altLang="zh-CN" sz="2000" i="1">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𝑚</m:t>
                      </m:r>
                      <m:r>
                        <a:rPr lang="en-US" altLang="zh-CN" sz="2000" i="1">
                          <a:latin typeface="Cambria Math" panose="02040503050406030204" pitchFamily="18" charset="0"/>
                          <a:ea typeface="Cambria Math" panose="02040503050406030204" pitchFamily="18" charset="0"/>
                        </a:rPr>
                        <m:t>,</m:t>
                      </m:r>
                    </m:oMath>
                  </m:oMathPara>
                </a14:m>
                <a:endParaRPr lang="en-US" altLang="zh-CN" sz="2000" i="1" dirty="0">
                  <a:latin typeface="Cambria Math" panose="02040503050406030204" pitchFamily="18" charset="0"/>
                  <a:ea typeface="Cambria Math" panose="02040503050406030204" pitchFamily="18" charset="0"/>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4381500" y="4057356"/>
                <a:ext cx="4776116" cy="307777"/>
              </a:xfrm>
              <a:prstGeom prst="rect">
                <a:avLst/>
              </a:prstGeom>
              <a:blipFill rotWithShape="1">
                <a:blip r:embed="rId4"/>
                <a:stretch>
                  <a:fillRect t="-111" r="6" b="-22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4381500" y="4604377"/>
                <a:ext cx="280672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a:latin typeface="Cambria Math" panose="02040503050406030204" pitchFamily="18" charset="0"/>
                            </a:rPr>
                            <m:t>𝜉</m:t>
                          </m:r>
                        </m:e>
                        <m:sub>
                          <m:r>
                            <a:rPr lang="zh-CN" altLang="en-US" sz="2000">
                              <a:latin typeface="Cambria Math" panose="02040503050406030204" pitchFamily="18" charset="0"/>
                            </a:rPr>
                            <m:t>𝑖</m:t>
                          </m:r>
                        </m:sub>
                      </m:sSub>
                      <m:r>
                        <a:rPr lang="zh-CN" altLang="en-US"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0,      </m:t>
                      </m:r>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𝑚</m:t>
                      </m:r>
                      <m:r>
                        <a:rPr lang="en-US" altLang="zh-CN" sz="2000" i="1">
                          <a:latin typeface="Cambria Math" panose="02040503050406030204" pitchFamily="18" charset="0"/>
                          <a:ea typeface="Cambria Math" panose="02040503050406030204" pitchFamily="18" charset="0"/>
                        </a:rPr>
                        <m:t>,</m:t>
                      </m:r>
                    </m:oMath>
                  </m:oMathPara>
                </a14:m>
                <a:endParaRPr lang="en-US" altLang="zh-CN" sz="2000" i="1" dirty="0">
                  <a:latin typeface="Cambria Math" panose="02040503050406030204" pitchFamily="18" charset="0"/>
                  <a:ea typeface="Cambria Math" panose="020405030504060302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4381500" y="4604377"/>
                <a:ext cx="2806729" cy="307777"/>
              </a:xfrm>
              <a:prstGeom prst="rect">
                <a:avLst/>
              </a:prstGeom>
              <a:blipFill rotWithShape="1">
                <a:blip r:embed="rId5"/>
                <a:stretch>
                  <a:fillRect t="-204" r="1" b="139"/>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44" name="TextBox 6"/>
          <p:cNvSpPr txBox="1">
            <a:spLocks noChangeArrowheads="1"/>
          </p:cNvSpPr>
          <p:nvPr/>
        </p:nvSpPr>
        <p:spPr bwMode="auto">
          <a:xfrm>
            <a:off x="3029495" y="1608934"/>
            <a:ext cx="510547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背景</a:t>
            </a:r>
          </a:p>
        </p:txBody>
      </p:sp>
      <p:sp>
        <p:nvSpPr>
          <p:cNvPr id="47" name="TextBox 10"/>
          <p:cNvSpPr txBox="1">
            <a:spLocks noChangeArrowheads="1"/>
          </p:cNvSpPr>
          <p:nvPr/>
        </p:nvSpPr>
        <p:spPr bwMode="auto">
          <a:xfrm>
            <a:off x="3002508" y="2485691"/>
            <a:ext cx="507241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a:t>
            </a:r>
            <a:r>
              <a:rPr lang="zh-CN" altLang="en-US" sz="3600" dirty="0">
                <a:latin typeface="Impact" panose="020B0806030902050204" pitchFamily="34" charset="0"/>
                <a:ea typeface="微软雅黑" panose="020B0503020204020204" pitchFamily="34" charset="-122"/>
              </a:rPr>
              <a:t>生成式方法</a:t>
            </a:r>
          </a:p>
        </p:txBody>
      </p:sp>
      <p:sp>
        <p:nvSpPr>
          <p:cNvPr id="48" name="TextBox 11"/>
          <p:cNvSpPr txBox="1">
            <a:spLocks noChangeArrowheads="1"/>
          </p:cNvSpPr>
          <p:nvPr/>
        </p:nvSpPr>
        <p:spPr bwMode="auto">
          <a:xfrm>
            <a:off x="3002507" y="3300873"/>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半监督</a:t>
            </a:r>
            <a:r>
              <a:rPr lang="en-US" altLang="zh-CN" sz="3600" dirty="0">
                <a:latin typeface="Impact" panose="020B0806030902050204" pitchFamily="34" charset="0"/>
                <a:ea typeface="微软雅黑" panose="020B0503020204020204" pitchFamily="34" charset="-122"/>
              </a:rPr>
              <a:t>SVM</a:t>
            </a:r>
          </a:p>
        </p:txBody>
      </p:sp>
      <p:sp>
        <p:nvSpPr>
          <p:cNvPr id="51" name="TextBox 10"/>
          <p:cNvSpPr txBox="1">
            <a:spLocks noChangeArrowheads="1"/>
          </p:cNvSpPr>
          <p:nvPr/>
        </p:nvSpPr>
        <p:spPr bwMode="auto">
          <a:xfrm>
            <a:off x="3029495" y="411605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图半监督学习</a:t>
            </a:r>
          </a:p>
        </p:txBody>
      </p:sp>
      <p:sp>
        <p:nvSpPr>
          <p:cNvPr id="2" name="TextBox 10"/>
          <p:cNvSpPr txBox="1">
            <a:spLocks noChangeArrowheads="1"/>
          </p:cNvSpPr>
          <p:nvPr/>
        </p:nvSpPr>
        <p:spPr bwMode="auto">
          <a:xfrm>
            <a:off x="3002190" y="4930759"/>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05    </a:t>
            </a:r>
            <a:r>
              <a:rPr lang="zh-CN" altLang="en-US" sz="3600" dirty="0">
                <a:latin typeface="Impact" panose="020B0806030902050204" pitchFamily="34" charset="0"/>
                <a:ea typeface="微软雅黑" panose="020B0503020204020204" pitchFamily="34" charset="-122"/>
                <a:sym typeface="+mn-ea"/>
              </a:rPr>
              <a:t>基于分歧的方法</a:t>
            </a:r>
            <a:endParaRPr lang="zh-CN" altLang="en-US" sz="3600" dirty="0">
              <a:latin typeface="Impact" panose="020B0806030902050204" pitchFamily="34" charset="0"/>
              <a:ea typeface="微软雅黑" panose="020B0503020204020204" pitchFamily="34" charset="-122"/>
            </a:endParaRPr>
          </a:p>
        </p:txBody>
      </p:sp>
      <p:sp>
        <p:nvSpPr>
          <p:cNvPr id="3" name="TextBox 10"/>
          <p:cNvSpPr txBox="1">
            <a:spLocks noChangeArrowheads="1"/>
          </p:cNvSpPr>
          <p:nvPr/>
        </p:nvSpPr>
        <p:spPr bwMode="auto">
          <a:xfrm>
            <a:off x="3002190" y="574546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06    </a:t>
            </a:r>
            <a:r>
              <a:rPr lang="zh-CN" altLang="en-US" sz="3600" dirty="0">
                <a:latin typeface="Impact" panose="020B0806030902050204" pitchFamily="34" charset="0"/>
                <a:ea typeface="微软雅黑" panose="020B0503020204020204" pitchFamily="34" charset="-122"/>
                <a:sym typeface="+mn-ea"/>
              </a:rPr>
              <a:t>半监督聚类</a:t>
            </a:r>
            <a:endParaRPr lang="zh-CN" altLang="en-US" sz="3600" dirty="0">
              <a:latin typeface="Impact" panose="020B0806030902050204" pitchFamily="34" charset="0"/>
              <a:ea typeface="微软雅黑" panose="020B0503020204020204" pitchFamily="34" charset="-122"/>
            </a:endParaRPr>
          </a:p>
        </p:txBody>
      </p:sp>
    </p:spTree>
  </p:cSld>
  <p:clrMapOvr>
    <a:masterClrMapping/>
  </p:clrMapOvr>
  <p:transition advTm="800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en-US" altLang="zh-CN" sz="2400" dirty="0">
                <a:sym typeface="+mn-ea"/>
              </a:rPr>
              <a:t>TSVM</a:t>
            </a:r>
            <a:r>
              <a:rPr lang="zh-CN" altLang="en-US" sz="2400" dirty="0">
                <a:sym typeface="+mn-ea"/>
              </a:rPr>
              <a:t>采用局部搜索来迭代地寻找近似解</a:t>
            </a:r>
            <a:endParaRPr lang="zh-CN" altLang="en-US" sz="2400" dirty="0"/>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 name="组合 7"/>
          <p:cNvGrpSpPr/>
          <p:nvPr/>
        </p:nvGrpSpPr>
        <p:grpSpPr>
          <a:xfrm>
            <a:off x="2509521" y="2708909"/>
            <a:ext cx="7048499" cy="3199849"/>
            <a:chOff x="1495359" y="2392747"/>
            <a:chExt cx="5719579" cy="2596311"/>
          </a:xfrm>
        </p:grpSpPr>
        <p:sp>
          <p:nvSpPr>
            <p:cNvPr id="5" name="Rectangle 28"/>
            <p:cNvSpPr>
              <a:spLocks noChangeArrowheads="1"/>
            </p:cNvSpPr>
            <p:nvPr/>
          </p:nvSpPr>
          <p:spPr bwMode="auto">
            <a:xfrm>
              <a:off x="4659286" y="4624756"/>
              <a:ext cx="1425002" cy="354993"/>
            </a:xfrm>
            <a:prstGeom prst="rect">
              <a:avLst/>
            </a:prstGeom>
            <a:solidFill>
              <a:srgbClr val="C00000"/>
            </a:solidFill>
          </p:spPr>
          <p:style>
            <a:lnRef idx="0">
              <a:schemeClr val="accent4"/>
            </a:lnRef>
            <a:fillRef idx="3">
              <a:schemeClr val="accent4"/>
            </a:fillRef>
            <a:effectRef idx="3">
              <a:schemeClr val="accent4"/>
            </a:effectRef>
            <a:fontRef idx="minor">
              <a:schemeClr val="lt1"/>
            </a:fontRef>
          </p:style>
          <p:txBody>
            <a:bodyPr wrap="square" lIns="69056" tIns="34529" rIns="69056" bIns="34529">
              <a:spAutoFit/>
            </a:bodyPr>
            <a:lstStyle/>
            <a:p>
              <a:pPr defTabSz="685800" fontAlgn="base">
                <a:spcBef>
                  <a:spcPct val="0"/>
                </a:spcBef>
                <a:spcAft>
                  <a:spcPct val="0"/>
                </a:spcAft>
                <a:defRPr/>
              </a:pPr>
              <a:r>
                <a:rPr kumimoji="1" lang="zh-CN" altLang="en-US" kern="0" dirty="0">
                  <a:solidFill>
                    <a:schemeClr val="bg1"/>
                  </a:solidFill>
                  <a:latin typeface="+mj-ea"/>
                  <a:ea typeface="+mj-ea"/>
                </a:rPr>
                <a:t>无标记样本</a:t>
              </a:r>
              <a:endParaRPr kumimoji="1" lang="en-US" altLang="zh-CN" kern="0" dirty="0">
                <a:solidFill>
                  <a:schemeClr val="bg1"/>
                </a:solidFill>
                <a:latin typeface="+mj-ea"/>
                <a:ea typeface="+mj-ea"/>
              </a:endParaRPr>
            </a:p>
          </p:txBody>
        </p:sp>
        <p:sp>
          <p:nvSpPr>
            <p:cNvPr id="7" name="AutoShape 33"/>
            <p:cNvSpPr/>
            <p:nvPr/>
          </p:nvSpPr>
          <p:spPr bwMode="auto">
            <a:xfrm>
              <a:off x="1495359" y="3454636"/>
              <a:ext cx="1456174" cy="391575"/>
            </a:xfrm>
            <a:prstGeom prst="borderCallout1">
              <a:avLst>
                <a:gd name="adj1" fmla="val 1249177"/>
                <a:gd name="adj2" fmla="val 214277"/>
                <a:gd name="adj3" fmla="val 294356"/>
                <a:gd name="adj4" fmla="val -14490"/>
              </a:avLst>
            </a:prstGeom>
            <a:solidFill>
              <a:srgbClr val="FFC000"/>
            </a:solidFill>
          </p:spPr>
          <p:style>
            <a:lnRef idx="0">
              <a:schemeClr val="accent3"/>
            </a:lnRef>
            <a:fillRef idx="3">
              <a:schemeClr val="accent3"/>
            </a:fillRef>
            <a:effectRef idx="3">
              <a:schemeClr val="accent3"/>
            </a:effectRef>
            <a:fontRef idx="minor">
              <a:schemeClr val="lt1"/>
            </a:fontRef>
          </p:style>
          <p:txBody>
            <a:bodyPr/>
            <a:lstStyle/>
            <a:p>
              <a:pPr algn="ctr" defTabSz="685800" fontAlgn="base">
                <a:spcBef>
                  <a:spcPct val="0"/>
                </a:spcBef>
                <a:spcAft>
                  <a:spcPct val="0"/>
                </a:spcAft>
                <a:defRPr/>
              </a:pPr>
              <a:r>
                <a:rPr lang="zh-CN" altLang="en-US" kern="0"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有标记样本</a:t>
              </a:r>
              <a:endParaRPr lang="en-US" altLang="zh-CN" kern="0" dirty="0">
                <a:solidFill>
                  <a:schemeClr val="bg1"/>
                </a:solidFill>
                <a:latin typeface="微软雅黑" panose="020B0503020204020204" pitchFamily="34" charset="-122"/>
                <a:ea typeface="微软雅黑" panose="020B0503020204020204" pitchFamily="34" charset="-122"/>
                <a:cs typeface="Verdana" panose="020B0604030504040204" pitchFamily="34" charset="0"/>
              </a:endParaRPr>
            </a:p>
          </p:txBody>
        </p:sp>
        <p:grpSp>
          <p:nvGrpSpPr>
            <p:cNvPr id="6" name="组合 5"/>
            <p:cNvGrpSpPr/>
            <p:nvPr/>
          </p:nvGrpSpPr>
          <p:grpSpPr>
            <a:xfrm>
              <a:off x="3912720" y="3326507"/>
              <a:ext cx="798910" cy="616744"/>
              <a:chOff x="5216959" y="3292342"/>
              <a:chExt cx="1065213" cy="822325"/>
            </a:xfrm>
          </p:grpSpPr>
          <p:pic>
            <p:nvPicPr>
              <p:cNvPr id="9"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6959" y="3292342"/>
                <a:ext cx="1065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7"/>
              <p:cNvSpPr>
                <a:spLocks noChangeArrowheads="1"/>
              </p:cNvSpPr>
              <p:nvPr/>
            </p:nvSpPr>
            <p:spPr bwMode="auto">
              <a:xfrm>
                <a:off x="5386184" y="3662775"/>
                <a:ext cx="694633" cy="287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nchor="ctr">
                <a:spAutoFit/>
              </a:bodyPr>
              <a:lstStyle/>
              <a:p>
                <a:pPr algn="ctr" defTabSz="685800" fontAlgn="base">
                  <a:lnSpc>
                    <a:spcPct val="80000"/>
                  </a:lnSpc>
                  <a:spcBef>
                    <a:spcPct val="0"/>
                  </a:spcBef>
                  <a:spcAft>
                    <a:spcPct val="0"/>
                  </a:spcAft>
                  <a:defRPr/>
                </a:pPr>
                <a:r>
                  <a:rPr kumimoji="1" lang="en-US" altLang="zh-CN" sz="1600" b="1" kern="0" dirty="0">
                    <a:solidFill>
                      <a:srgbClr val="000000"/>
                    </a:solidFill>
                    <a:latin typeface="幼圆" panose="02010509060101010101" pitchFamily="49" charset="-122"/>
                    <a:ea typeface="幼圆" panose="02010509060101010101" pitchFamily="49" charset="-122"/>
                  </a:rPr>
                  <a:t>SVM</a:t>
                </a:r>
                <a:r>
                  <a:rPr kumimoji="1" lang="en-US" altLang="zh-CN" sz="1600" b="1" kern="0" baseline="-25000" dirty="0">
                    <a:solidFill>
                      <a:srgbClr val="000000"/>
                    </a:solidFill>
                    <a:latin typeface="幼圆" panose="02010509060101010101" pitchFamily="49" charset="-122"/>
                    <a:ea typeface="幼圆" panose="02010509060101010101" pitchFamily="49" charset="-122"/>
                  </a:rPr>
                  <a:t>0</a:t>
                </a:r>
              </a:p>
            </p:txBody>
          </p:sp>
        </p:grpSp>
        <p:sp>
          <p:nvSpPr>
            <p:cNvPr id="12" name="Text Box 32"/>
            <p:cNvSpPr txBox="1">
              <a:spLocks noChangeArrowheads="1"/>
            </p:cNvSpPr>
            <p:nvPr/>
          </p:nvSpPr>
          <p:spPr bwMode="auto">
            <a:xfrm>
              <a:off x="6084552" y="4615516"/>
              <a:ext cx="1130386" cy="373542"/>
            </a:xfrm>
            <a:prstGeom prst="rect">
              <a:avLst/>
            </a:prstGeom>
            <a:noFill/>
            <a:ln w="12700">
              <a:solidFill>
                <a:srgbClr val="00B05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685800" eaLnBrk="1" fontAlgn="base" hangingPunct="1">
                <a:spcBef>
                  <a:spcPct val="50000"/>
                </a:spcBef>
                <a:spcAft>
                  <a:spcPct val="0"/>
                </a:spcAft>
                <a:defRPr/>
              </a:pPr>
              <a:r>
                <a:rPr lang="zh-CN" altLang="en-US" kern="0" dirty="0">
                  <a:solidFill>
                    <a:srgbClr val="00B050"/>
                  </a:solidFill>
                  <a:latin typeface="微软雅黑" panose="020B0503020204020204" pitchFamily="34" charset="-122"/>
                  <a:ea typeface="微软雅黑" panose="020B0503020204020204" pitchFamily="34" charset="-122"/>
                </a:rPr>
                <a:t>伪标记</a:t>
              </a:r>
            </a:p>
          </p:txBody>
        </p:sp>
        <p:sp>
          <p:nvSpPr>
            <p:cNvPr id="22" name="上弧形箭头 21"/>
            <p:cNvSpPr/>
            <p:nvPr/>
          </p:nvSpPr>
          <p:spPr>
            <a:xfrm>
              <a:off x="2867300" y="2790026"/>
              <a:ext cx="1513702" cy="512805"/>
            </a:xfrm>
            <a:prstGeom prst="curved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3" name="右箭头 22"/>
            <p:cNvSpPr/>
            <p:nvPr/>
          </p:nvSpPr>
          <p:spPr>
            <a:xfrm>
              <a:off x="2978391" y="3576529"/>
              <a:ext cx="936516" cy="1533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右箭头 23"/>
            <p:cNvSpPr/>
            <p:nvPr/>
          </p:nvSpPr>
          <p:spPr>
            <a:xfrm rot="2767643">
              <a:off x="4282783" y="4205179"/>
              <a:ext cx="1010237" cy="15764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下弧形箭头 25"/>
            <p:cNvSpPr/>
            <p:nvPr/>
          </p:nvSpPr>
          <p:spPr>
            <a:xfrm rot="12845550">
              <a:off x="4798215" y="3629233"/>
              <a:ext cx="1334530" cy="445989"/>
            </a:xfrm>
            <a:prstGeom prst="curvedUp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nvGrpSpPr>
            <p:cNvPr id="11" name="组合 10"/>
            <p:cNvGrpSpPr/>
            <p:nvPr/>
          </p:nvGrpSpPr>
          <p:grpSpPr>
            <a:xfrm>
              <a:off x="3918259" y="3326507"/>
              <a:ext cx="799711" cy="616744"/>
              <a:chOff x="7461069" y="2379604"/>
              <a:chExt cx="1066281" cy="822325"/>
            </a:xfrm>
          </p:grpSpPr>
          <p:pic>
            <p:nvPicPr>
              <p:cNvPr id="14"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1069" y="2379604"/>
                <a:ext cx="1065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7"/>
              <p:cNvSpPr>
                <a:spLocks noChangeArrowheads="1"/>
              </p:cNvSpPr>
              <p:nvPr/>
            </p:nvSpPr>
            <p:spPr bwMode="auto">
              <a:xfrm>
                <a:off x="7479619" y="2731336"/>
                <a:ext cx="1047731" cy="392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nchor="ctr">
                <a:spAutoFit/>
              </a:bodyPr>
              <a:lstStyle/>
              <a:p>
                <a:pPr algn="ctr" defTabSz="685800" fontAlgn="base">
                  <a:lnSpc>
                    <a:spcPct val="80000"/>
                  </a:lnSpc>
                  <a:spcBef>
                    <a:spcPct val="0"/>
                  </a:spcBef>
                  <a:spcAft>
                    <a:spcPct val="0"/>
                  </a:spcAft>
                  <a:defRPr/>
                </a:pPr>
                <a:r>
                  <a:rPr kumimoji="1" lang="en-US" altLang="zh-CN" kern="0" dirty="0">
                    <a:solidFill>
                      <a:srgbClr val="000000"/>
                    </a:solidFill>
                    <a:latin typeface="微软雅黑" panose="020B0503020204020204" pitchFamily="34" charset="-122"/>
                  </a:rPr>
                  <a:t>SVM</a:t>
                </a:r>
                <a:r>
                  <a:rPr kumimoji="1" lang="en-US" altLang="zh-CN" kern="0" baseline="-25000" dirty="0">
                    <a:solidFill>
                      <a:srgbClr val="000000"/>
                    </a:solidFill>
                    <a:latin typeface="微软雅黑" panose="020B0503020204020204" pitchFamily="34" charset="-122"/>
                  </a:rPr>
                  <a:t>1</a:t>
                </a:r>
              </a:p>
            </p:txBody>
          </p:sp>
        </p:grpSp>
        <p:sp>
          <p:nvSpPr>
            <p:cNvPr id="17" name="Text Box 20"/>
            <p:cNvSpPr txBox="1">
              <a:spLocks noChangeArrowheads="1"/>
            </p:cNvSpPr>
            <p:nvPr/>
          </p:nvSpPr>
          <p:spPr bwMode="auto">
            <a:xfrm>
              <a:off x="3067064" y="3766466"/>
              <a:ext cx="700442" cy="37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eaLnBrk="1" fontAlgn="base" hangingPunct="1">
                <a:spcBef>
                  <a:spcPct val="50000"/>
                </a:spcBef>
                <a:spcAft>
                  <a:spcPct val="0"/>
                </a:spcAft>
                <a:defRPr/>
              </a:pPr>
              <a:r>
                <a:rPr lang="zh-CN" altLang="en-US" kern="0" dirty="0">
                  <a:solidFill>
                    <a:srgbClr val="000000"/>
                  </a:solidFill>
                  <a:latin typeface="微软雅黑" panose="020B0503020204020204" pitchFamily="34" charset="-122"/>
                  <a:ea typeface="微软雅黑" panose="020B0503020204020204" pitchFamily="34" charset="-122"/>
                </a:rPr>
                <a:t>训练</a:t>
              </a:r>
              <a:endParaRPr lang="en-US" altLang="zh-CN" kern="0" dirty="0">
                <a:solidFill>
                  <a:srgbClr val="000000"/>
                </a:solidFill>
                <a:latin typeface="微软雅黑" panose="020B0503020204020204" pitchFamily="34" charset="-122"/>
                <a:ea typeface="微软雅黑" panose="020B0503020204020204" pitchFamily="34" charset="-122"/>
              </a:endParaRPr>
            </a:p>
          </p:txBody>
        </p:sp>
        <p:sp>
          <p:nvSpPr>
            <p:cNvPr id="18" name="Text Box 20"/>
            <p:cNvSpPr txBox="1">
              <a:spLocks noChangeArrowheads="1"/>
            </p:cNvSpPr>
            <p:nvPr/>
          </p:nvSpPr>
          <p:spPr bwMode="auto">
            <a:xfrm>
              <a:off x="3215634" y="2392747"/>
              <a:ext cx="816361" cy="37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eaLnBrk="1" fontAlgn="base" hangingPunct="1">
                <a:spcBef>
                  <a:spcPct val="50000"/>
                </a:spcBef>
                <a:spcAft>
                  <a:spcPct val="0"/>
                </a:spcAft>
                <a:defRPr/>
              </a:pPr>
              <a:r>
                <a:rPr lang="zh-CN" altLang="en-US" kern="0" dirty="0">
                  <a:solidFill>
                    <a:srgbClr val="000000"/>
                  </a:solidFill>
                  <a:latin typeface="微软雅黑" panose="020B0503020204020204" pitchFamily="34" charset="-122"/>
                  <a:ea typeface="微软雅黑" panose="020B0503020204020204" pitchFamily="34" charset="-122"/>
                </a:rPr>
                <a:t>训练</a:t>
              </a:r>
              <a:endParaRPr lang="en-US" altLang="zh-CN" kern="0" dirty="0">
                <a:solidFill>
                  <a:srgbClr val="000000"/>
                </a:solidFill>
                <a:latin typeface="微软雅黑" panose="020B0503020204020204" pitchFamily="34" charset="-122"/>
                <a:ea typeface="微软雅黑" panose="020B0503020204020204" pitchFamily="34" charset="-122"/>
              </a:endParaRPr>
            </a:p>
          </p:txBody>
        </p:sp>
        <p:sp>
          <p:nvSpPr>
            <p:cNvPr id="19" name="Text Box 20"/>
            <p:cNvSpPr txBox="1">
              <a:spLocks noChangeArrowheads="1"/>
            </p:cNvSpPr>
            <p:nvPr/>
          </p:nvSpPr>
          <p:spPr bwMode="auto">
            <a:xfrm>
              <a:off x="5663377" y="3433114"/>
              <a:ext cx="675672" cy="37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eaLnBrk="1" fontAlgn="base" hangingPunct="1">
                <a:spcBef>
                  <a:spcPct val="50000"/>
                </a:spcBef>
                <a:spcAft>
                  <a:spcPct val="0"/>
                </a:spcAft>
                <a:defRPr/>
              </a:pPr>
              <a:r>
                <a:rPr lang="zh-CN" altLang="en-US" kern="0" dirty="0">
                  <a:solidFill>
                    <a:srgbClr val="000000"/>
                  </a:solidFill>
                  <a:latin typeface="微软雅黑" panose="020B0503020204020204" pitchFamily="34" charset="-122"/>
                  <a:ea typeface="微软雅黑" panose="020B0503020204020204" pitchFamily="34" charset="-122"/>
                </a:rPr>
                <a:t>训练</a:t>
              </a:r>
              <a:endParaRPr lang="en-US" altLang="zh-CN" kern="0" dirty="0">
                <a:solidFill>
                  <a:srgbClr val="000000"/>
                </a:solidFill>
                <a:latin typeface="微软雅黑" panose="020B0503020204020204" pitchFamily="34" charset="-122"/>
                <a:ea typeface="微软雅黑" panose="020B0503020204020204" pitchFamily="34" charset="-122"/>
              </a:endParaRPr>
            </a:p>
          </p:txBody>
        </p:sp>
        <p:sp>
          <p:nvSpPr>
            <p:cNvPr id="20" name="Text Box 20"/>
            <p:cNvSpPr txBox="1">
              <a:spLocks noChangeArrowheads="1"/>
            </p:cNvSpPr>
            <p:nvPr/>
          </p:nvSpPr>
          <p:spPr bwMode="auto">
            <a:xfrm>
              <a:off x="4599640" y="4048257"/>
              <a:ext cx="695309" cy="37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eaLnBrk="1" fontAlgn="base" hangingPunct="1">
                <a:spcBef>
                  <a:spcPct val="50000"/>
                </a:spcBef>
                <a:spcAft>
                  <a:spcPct val="0"/>
                </a:spcAft>
                <a:defRPr/>
              </a:pPr>
              <a:r>
                <a:rPr lang="zh-CN" altLang="en-US" kern="0" dirty="0">
                  <a:solidFill>
                    <a:srgbClr val="000000"/>
                  </a:solidFill>
                  <a:latin typeface="+mj-ea"/>
                  <a:ea typeface="+mj-ea"/>
                </a:rPr>
                <a:t>标注</a:t>
              </a:r>
              <a:endParaRPr lang="en-US" altLang="zh-CN" kern="0" dirty="0">
                <a:solidFill>
                  <a:srgbClr val="000000"/>
                </a:solidFill>
                <a:latin typeface="+mj-ea"/>
                <a:ea typeface="+mj-ea"/>
              </a:endParaRPr>
            </a:p>
          </p:txBody>
        </p:sp>
      </p:gr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 </a:t>
            </a:r>
            <a:r>
              <a:rPr lang="zh-CN" altLang="en-US" dirty="0">
                <a:solidFill>
                  <a:schemeClr val="tx1"/>
                </a:solidFill>
              </a:rPr>
              <a:t>半监督</a:t>
            </a:r>
            <a:r>
              <a:rPr lang="en-US" altLang="zh-CN" dirty="0">
                <a:solidFill>
                  <a:schemeClr val="tx1"/>
                </a:solidFill>
              </a:rPr>
              <a:t>SVM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en-US" altLang="zh-CN" sz="2400" dirty="0">
                <a:sym typeface="+mn-ea"/>
              </a:rPr>
              <a:t>TSVM</a:t>
            </a:r>
            <a:r>
              <a:rPr lang="zh-CN" altLang="en-US" sz="2400" dirty="0">
                <a:sym typeface="+mn-ea"/>
              </a:rPr>
              <a:t>采用局部搜索来迭代地寻找近似解</a:t>
            </a:r>
            <a:endParaRPr lang="zh-CN" altLang="en-US" sz="2400" dirty="0"/>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 name="组合 7"/>
          <p:cNvGrpSpPr/>
          <p:nvPr/>
        </p:nvGrpSpPr>
        <p:grpSpPr>
          <a:xfrm>
            <a:off x="2120901" y="2294399"/>
            <a:ext cx="7698740" cy="3602886"/>
            <a:chOff x="1495359" y="2056420"/>
            <a:chExt cx="6247224" cy="2923329"/>
          </a:xfrm>
        </p:grpSpPr>
        <p:sp>
          <p:nvSpPr>
            <p:cNvPr id="5" name="Rectangle 28"/>
            <p:cNvSpPr>
              <a:spLocks noChangeArrowheads="1"/>
            </p:cNvSpPr>
            <p:nvPr/>
          </p:nvSpPr>
          <p:spPr bwMode="auto">
            <a:xfrm>
              <a:off x="4659286" y="4624756"/>
              <a:ext cx="1425002" cy="354993"/>
            </a:xfrm>
            <a:prstGeom prst="rect">
              <a:avLst/>
            </a:prstGeom>
            <a:solidFill>
              <a:srgbClr val="C00000"/>
            </a:solidFill>
          </p:spPr>
          <p:style>
            <a:lnRef idx="0">
              <a:schemeClr val="accent4"/>
            </a:lnRef>
            <a:fillRef idx="3">
              <a:schemeClr val="accent4"/>
            </a:fillRef>
            <a:effectRef idx="3">
              <a:schemeClr val="accent4"/>
            </a:effectRef>
            <a:fontRef idx="minor">
              <a:schemeClr val="lt1"/>
            </a:fontRef>
          </p:style>
          <p:txBody>
            <a:bodyPr wrap="square" lIns="69056" tIns="34529" rIns="69056" bIns="34529">
              <a:spAutoFit/>
            </a:bodyPr>
            <a:lstStyle/>
            <a:p>
              <a:pPr defTabSz="685800" fontAlgn="base">
                <a:spcBef>
                  <a:spcPct val="0"/>
                </a:spcBef>
                <a:spcAft>
                  <a:spcPct val="0"/>
                </a:spcAft>
                <a:defRPr/>
              </a:pPr>
              <a:r>
                <a:rPr kumimoji="1" lang="zh-CN" altLang="en-US" kern="0" dirty="0">
                  <a:solidFill>
                    <a:schemeClr val="bg1"/>
                  </a:solidFill>
                  <a:latin typeface="+mj-ea"/>
                  <a:ea typeface="+mj-ea"/>
                </a:rPr>
                <a:t>无标记样本</a:t>
              </a:r>
              <a:endParaRPr kumimoji="1" lang="en-US" altLang="zh-CN" kern="0" dirty="0">
                <a:solidFill>
                  <a:schemeClr val="bg1"/>
                </a:solidFill>
                <a:latin typeface="+mj-ea"/>
                <a:ea typeface="+mj-ea"/>
              </a:endParaRPr>
            </a:p>
          </p:txBody>
        </p:sp>
        <p:sp>
          <p:nvSpPr>
            <p:cNvPr id="7" name="AutoShape 33"/>
            <p:cNvSpPr/>
            <p:nvPr/>
          </p:nvSpPr>
          <p:spPr bwMode="auto">
            <a:xfrm>
              <a:off x="1495359" y="3454636"/>
              <a:ext cx="1456174" cy="391575"/>
            </a:xfrm>
            <a:prstGeom prst="borderCallout1">
              <a:avLst>
                <a:gd name="adj1" fmla="val 1249177"/>
                <a:gd name="adj2" fmla="val 214277"/>
                <a:gd name="adj3" fmla="val 294356"/>
                <a:gd name="adj4" fmla="val -14490"/>
              </a:avLst>
            </a:prstGeom>
            <a:solidFill>
              <a:srgbClr val="FFC000"/>
            </a:solidFill>
          </p:spPr>
          <p:style>
            <a:lnRef idx="0">
              <a:schemeClr val="accent3"/>
            </a:lnRef>
            <a:fillRef idx="3">
              <a:schemeClr val="accent3"/>
            </a:fillRef>
            <a:effectRef idx="3">
              <a:schemeClr val="accent3"/>
            </a:effectRef>
            <a:fontRef idx="minor">
              <a:schemeClr val="lt1"/>
            </a:fontRef>
          </p:style>
          <p:txBody>
            <a:bodyPr/>
            <a:lstStyle/>
            <a:p>
              <a:pPr algn="ctr" defTabSz="685800" fontAlgn="base">
                <a:spcBef>
                  <a:spcPct val="0"/>
                </a:spcBef>
                <a:spcAft>
                  <a:spcPct val="0"/>
                </a:spcAft>
                <a:defRPr/>
              </a:pPr>
              <a:r>
                <a:rPr lang="zh-CN" altLang="en-US" kern="0"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有标记样本</a:t>
              </a:r>
              <a:endParaRPr lang="en-US" altLang="zh-CN" kern="0" dirty="0">
                <a:solidFill>
                  <a:schemeClr val="bg1"/>
                </a:solidFill>
                <a:latin typeface="微软雅黑" panose="020B0503020204020204" pitchFamily="34" charset="-122"/>
                <a:ea typeface="微软雅黑" panose="020B0503020204020204" pitchFamily="34" charset="-122"/>
                <a:cs typeface="Verdana" panose="020B0604030504040204" pitchFamily="34" charset="0"/>
              </a:endParaRPr>
            </a:p>
          </p:txBody>
        </p:sp>
        <p:grpSp>
          <p:nvGrpSpPr>
            <p:cNvPr id="6" name="组合 5"/>
            <p:cNvGrpSpPr/>
            <p:nvPr/>
          </p:nvGrpSpPr>
          <p:grpSpPr>
            <a:xfrm>
              <a:off x="3912720" y="3326507"/>
              <a:ext cx="798910" cy="616744"/>
              <a:chOff x="5216959" y="3292342"/>
              <a:chExt cx="1065213" cy="822325"/>
            </a:xfrm>
          </p:grpSpPr>
          <p:pic>
            <p:nvPicPr>
              <p:cNvPr id="9"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6959" y="3292342"/>
                <a:ext cx="1065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7"/>
              <p:cNvSpPr>
                <a:spLocks noChangeArrowheads="1"/>
              </p:cNvSpPr>
              <p:nvPr/>
            </p:nvSpPr>
            <p:spPr bwMode="auto">
              <a:xfrm>
                <a:off x="5386184" y="3662775"/>
                <a:ext cx="694633" cy="287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nchor="ctr">
                <a:spAutoFit/>
              </a:bodyPr>
              <a:lstStyle/>
              <a:p>
                <a:pPr algn="ctr" defTabSz="685800" fontAlgn="base">
                  <a:lnSpc>
                    <a:spcPct val="80000"/>
                  </a:lnSpc>
                  <a:spcBef>
                    <a:spcPct val="0"/>
                  </a:spcBef>
                  <a:spcAft>
                    <a:spcPct val="0"/>
                  </a:spcAft>
                  <a:defRPr/>
                </a:pPr>
                <a:r>
                  <a:rPr kumimoji="1" lang="en-US" altLang="zh-CN" sz="1600" b="1" kern="0" dirty="0">
                    <a:solidFill>
                      <a:srgbClr val="000000"/>
                    </a:solidFill>
                    <a:latin typeface="幼圆" panose="02010509060101010101" pitchFamily="49" charset="-122"/>
                    <a:ea typeface="幼圆" panose="02010509060101010101" pitchFamily="49" charset="-122"/>
                  </a:rPr>
                  <a:t>SVM</a:t>
                </a:r>
                <a:r>
                  <a:rPr kumimoji="1" lang="en-US" altLang="zh-CN" sz="1600" b="1" kern="0" baseline="-25000" dirty="0">
                    <a:solidFill>
                      <a:srgbClr val="000000"/>
                    </a:solidFill>
                    <a:latin typeface="幼圆" panose="02010509060101010101" pitchFamily="49" charset="-122"/>
                    <a:ea typeface="幼圆" panose="02010509060101010101" pitchFamily="49" charset="-122"/>
                  </a:rPr>
                  <a:t>0</a:t>
                </a:r>
              </a:p>
            </p:txBody>
          </p:sp>
        </p:grpSp>
        <p:sp>
          <p:nvSpPr>
            <p:cNvPr id="12" name="Text Box 32"/>
            <p:cNvSpPr txBox="1">
              <a:spLocks noChangeArrowheads="1"/>
            </p:cNvSpPr>
            <p:nvPr/>
          </p:nvSpPr>
          <p:spPr bwMode="auto">
            <a:xfrm>
              <a:off x="5890161" y="2952802"/>
              <a:ext cx="1852422" cy="373542"/>
            </a:xfrm>
            <a:prstGeom prst="rect">
              <a:avLst/>
            </a:prstGeom>
            <a:noFill/>
            <a:ln w="12700">
              <a:solidFill>
                <a:srgbClr val="00B05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685800" eaLnBrk="1" fontAlgn="base" hangingPunct="1">
                <a:spcBef>
                  <a:spcPct val="50000"/>
                </a:spcBef>
                <a:spcAft>
                  <a:spcPct val="0"/>
                </a:spcAft>
                <a:defRPr/>
              </a:pPr>
              <a:r>
                <a:rPr lang="zh-CN" altLang="en-US" kern="0" dirty="0">
                  <a:solidFill>
                    <a:srgbClr val="00B050"/>
                  </a:solidFill>
                  <a:latin typeface="微软雅黑" panose="020B0503020204020204" pitchFamily="34" charset="-122"/>
                  <a:ea typeface="微软雅黑" panose="020B0503020204020204" pitchFamily="34" charset="-122"/>
                </a:rPr>
                <a:t>交换样本标记</a:t>
              </a:r>
            </a:p>
          </p:txBody>
        </p:sp>
        <p:sp>
          <p:nvSpPr>
            <p:cNvPr id="22" name="上弧形箭头 21"/>
            <p:cNvSpPr/>
            <p:nvPr/>
          </p:nvSpPr>
          <p:spPr>
            <a:xfrm>
              <a:off x="2867300" y="2790026"/>
              <a:ext cx="1513702" cy="512805"/>
            </a:xfrm>
            <a:prstGeom prst="curved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3" name="右箭头 22"/>
            <p:cNvSpPr/>
            <p:nvPr/>
          </p:nvSpPr>
          <p:spPr>
            <a:xfrm>
              <a:off x="2978391" y="3576529"/>
              <a:ext cx="936516" cy="1533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右箭头 23"/>
            <p:cNvSpPr/>
            <p:nvPr/>
          </p:nvSpPr>
          <p:spPr>
            <a:xfrm rot="2767643">
              <a:off x="4282783" y="4205179"/>
              <a:ext cx="1010237" cy="15764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下弧形箭头 25"/>
            <p:cNvSpPr/>
            <p:nvPr/>
          </p:nvSpPr>
          <p:spPr>
            <a:xfrm rot="10145549">
              <a:off x="4525633" y="2551888"/>
              <a:ext cx="1334530" cy="445989"/>
            </a:xfrm>
            <a:prstGeom prst="curvedUp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nvGrpSpPr>
            <p:cNvPr id="11" name="组合 10"/>
            <p:cNvGrpSpPr/>
            <p:nvPr/>
          </p:nvGrpSpPr>
          <p:grpSpPr>
            <a:xfrm>
              <a:off x="3918259" y="3326507"/>
              <a:ext cx="799711" cy="616744"/>
              <a:chOff x="7461069" y="2379604"/>
              <a:chExt cx="1066281" cy="822325"/>
            </a:xfrm>
          </p:grpSpPr>
          <p:pic>
            <p:nvPicPr>
              <p:cNvPr id="14"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1069" y="2379604"/>
                <a:ext cx="1065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7"/>
              <p:cNvSpPr>
                <a:spLocks noChangeArrowheads="1"/>
              </p:cNvSpPr>
              <p:nvPr/>
            </p:nvSpPr>
            <p:spPr bwMode="auto">
              <a:xfrm>
                <a:off x="7479619" y="2731336"/>
                <a:ext cx="1047731" cy="392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nchor="ctr">
                <a:spAutoFit/>
              </a:bodyPr>
              <a:lstStyle/>
              <a:p>
                <a:pPr algn="ctr" defTabSz="685800" fontAlgn="base">
                  <a:lnSpc>
                    <a:spcPct val="80000"/>
                  </a:lnSpc>
                  <a:spcBef>
                    <a:spcPct val="0"/>
                  </a:spcBef>
                  <a:spcAft>
                    <a:spcPct val="0"/>
                  </a:spcAft>
                  <a:defRPr/>
                </a:pPr>
                <a:r>
                  <a:rPr kumimoji="1" lang="en-US" altLang="zh-CN" kern="0" dirty="0">
                    <a:solidFill>
                      <a:srgbClr val="000000"/>
                    </a:solidFill>
                    <a:latin typeface="微软雅黑" panose="020B0503020204020204" pitchFamily="34" charset="-122"/>
                  </a:rPr>
                  <a:t>SVM</a:t>
                </a:r>
                <a:r>
                  <a:rPr kumimoji="1" lang="en-US" altLang="zh-CN" kern="0" baseline="-25000" dirty="0">
                    <a:solidFill>
                      <a:srgbClr val="000000"/>
                    </a:solidFill>
                    <a:latin typeface="微软雅黑" panose="020B0503020204020204" pitchFamily="34" charset="-122"/>
                  </a:rPr>
                  <a:t>1</a:t>
                </a:r>
              </a:p>
            </p:txBody>
          </p:sp>
        </p:grpSp>
        <p:sp>
          <p:nvSpPr>
            <p:cNvPr id="17" name="Text Box 20"/>
            <p:cNvSpPr txBox="1">
              <a:spLocks noChangeArrowheads="1"/>
            </p:cNvSpPr>
            <p:nvPr/>
          </p:nvSpPr>
          <p:spPr bwMode="auto">
            <a:xfrm>
              <a:off x="3067064" y="3766466"/>
              <a:ext cx="700442" cy="37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eaLnBrk="1" fontAlgn="base" hangingPunct="1">
                <a:spcBef>
                  <a:spcPct val="50000"/>
                </a:spcBef>
                <a:spcAft>
                  <a:spcPct val="0"/>
                </a:spcAft>
                <a:defRPr/>
              </a:pPr>
              <a:r>
                <a:rPr lang="zh-CN" altLang="en-US" kern="0" dirty="0">
                  <a:solidFill>
                    <a:srgbClr val="000000"/>
                  </a:solidFill>
                  <a:latin typeface="微软雅黑" panose="020B0503020204020204" pitchFamily="34" charset="-122"/>
                  <a:ea typeface="微软雅黑" panose="020B0503020204020204" pitchFamily="34" charset="-122"/>
                </a:rPr>
                <a:t>训练</a:t>
              </a:r>
              <a:endParaRPr lang="en-US" altLang="zh-CN" kern="0" dirty="0">
                <a:solidFill>
                  <a:srgbClr val="000000"/>
                </a:solidFill>
                <a:latin typeface="微软雅黑" panose="020B0503020204020204" pitchFamily="34" charset="-122"/>
                <a:ea typeface="微软雅黑" panose="020B0503020204020204" pitchFamily="34" charset="-122"/>
              </a:endParaRPr>
            </a:p>
          </p:txBody>
        </p:sp>
        <p:sp>
          <p:nvSpPr>
            <p:cNvPr id="18" name="Text Box 20"/>
            <p:cNvSpPr txBox="1">
              <a:spLocks noChangeArrowheads="1"/>
            </p:cNvSpPr>
            <p:nvPr/>
          </p:nvSpPr>
          <p:spPr bwMode="auto">
            <a:xfrm>
              <a:off x="3215634" y="2392747"/>
              <a:ext cx="816361" cy="37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eaLnBrk="1" fontAlgn="base" hangingPunct="1">
                <a:spcBef>
                  <a:spcPct val="50000"/>
                </a:spcBef>
                <a:spcAft>
                  <a:spcPct val="0"/>
                </a:spcAft>
                <a:defRPr/>
              </a:pPr>
              <a:r>
                <a:rPr lang="zh-CN" altLang="en-US" kern="0" dirty="0">
                  <a:solidFill>
                    <a:srgbClr val="000000"/>
                  </a:solidFill>
                  <a:latin typeface="微软雅黑" panose="020B0503020204020204" pitchFamily="34" charset="-122"/>
                  <a:ea typeface="微软雅黑" panose="020B0503020204020204" pitchFamily="34" charset="-122"/>
                </a:rPr>
                <a:t>训练</a:t>
              </a:r>
              <a:endParaRPr lang="en-US" altLang="zh-CN" kern="0" dirty="0">
                <a:solidFill>
                  <a:srgbClr val="000000"/>
                </a:solidFill>
                <a:latin typeface="微软雅黑" panose="020B0503020204020204" pitchFamily="34" charset="-122"/>
                <a:ea typeface="微软雅黑" panose="020B0503020204020204" pitchFamily="34" charset="-122"/>
              </a:endParaRPr>
            </a:p>
          </p:txBody>
        </p:sp>
        <p:sp>
          <p:nvSpPr>
            <p:cNvPr id="19" name="Text Box 20"/>
            <p:cNvSpPr txBox="1">
              <a:spLocks noChangeArrowheads="1"/>
            </p:cNvSpPr>
            <p:nvPr/>
          </p:nvSpPr>
          <p:spPr bwMode="auto">
            <a:xfrm>
              <a:off x="4854907" y="2056420"/>
              <a:ext cx="675672" cy="37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eaLnBrk="1" fontAlgn="base" hangingPunct="1">
                <a:spcBef>
                  <a:spcPct val="50000"/>
                </a:spcBef>
                <a:spcAft>
                  <a:spcPct val="0"/>
                </a:spcAft>
                <a:defRPr/>
              </a:pPr>
              <a:r>
                <a:rPr lang="zh-CN" altLang="en-US" kern="0" dirty="0">
                  <a:solidFill>
                    <a:srgbClr val="000000"/>
                  </a:solidFill>
                  <a:latin typeface="微软雅黑" panose="020B0503020204020204" pitchFamily="34" charset="-122"/>
                  <a:ea typeface="微软雅黑" panose="020B0503020204020204" pitchFamily="34" charset="-122"/>
                </a:rPr>
                <a:t>训练</a:t>
              </a:r>
              <a:endParaRPr lang="en-US" altLang="zh-CN" kern="0" dirty="0">
                <a:solidFill>
                  <a:srgbClr val="000000"/>
                </a:solidFill>
                <a:latin typeface="微软雅黑" panose="020B0503020204020204" pitchFamily="34" charset="-122"/>
                <a:ea typeface="微软雅黑" panose="020B0503020204020204" pitchFamily="34" charset="-122"/>
              </a:endParaRPr>
            </a:p>
          </p:txBody>
        </p:sp>
        <p:sp>
          <p:nvSpPr>
            <p:cNvPr id="20" name="Text Box 20"/>
            <p:cNvSpPr txBox="1">
              <a:spLocks noChangeArrowheads="1"/>
            </p:cNvSpPr>
            <p:nvPr/>
          </p:nvSpPr>
          <p:spPr bwMode="auto">
            <a:xfrm>
              <a:off x="4560994" y="4038468"/>
              <a:ext cx="695309" cy="37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eaLnBrk="1" fontAlgn="base" hangingPunct="1">
                <a:spcBef>
                  <a:spcPct val="50000"/>
                </a:spcBef>
                <a:spcAft>
                  <a:spcPct val="0"/>
                </a:spcAft>
                <a:defRPr/>
              </a:pPr>
              <a:r>
                <a:rPr lang="zh-CN" altLang="en-US" kern="0" dirty="0">
                  <a:solidFill>
                    <a:srgbClr val="000000"/>
                  </a:solidFill>
                  <a:latin typeface="+mj-ea"/>
                  <a:ea typeface="+mj-ea"/>
                </a:rPr>
                <a:t>搜索</a:t>
              </a:r>
            </a:p>
          </p:txBody>
        </p:sp>
      </p:grpSp>
      <p:sp>
        <p:nvSpPr>
          <p:cNvPr id="4" name="右箭头 3"/>
          <p:cNvSpPr/>
          <p:nvPr/>
        </p:nvSpPr>
        <p:spPr>
          <a:xfrm rot="18967642">
            <a:off x="7194214" y="4904568"/>
            <a:ext cx="1245077" cy="19427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 name="AutoShape 33"/>
          <p:cNvSpPr/>
          <p:nvPr/>
        </p:nvSpPr>
        <p:spPr bwMode="auto">
          <a:xfrm>
            <a:off x="7088505" y="3985260"/>
            <a:ext cx="3179445" cy="482600"/>
          </a:xfrm>
          <a:prstGeom prst="borderCallout1">
            <a:avLst>
              <a:gd name="adj1" fmla="val 1249177"/>
              <a:gd name="adj2" fmla="val 214277"/>
              <a:gd name="adj3" fmla="val 294356"/>
              <a:gd name="adj4" fmla="val -14490"/>
            </a:avLst>
          </a:prstGeom>
          <a:solidFill>
            <a:srgbClr val="00B050"/>
          </a:solidFill>
        </p:spPr>
        <p:style>
          <a:lnRef idx="0">
            <a:schemeClr val="accent3"/>
          </a:lnRef>
          <a:fillRef idx="3">
            <a:schemeClr val="accent3"/>
          </a:fillRef>
          <a:effectRef idx="3">
            <a:schemeClr val="accent3"/>
          </a:effectRef>
          <a:fontRef idx="minor">
            <a:schemeClr val="lt1"/>
          </a:fontRef>
        </p:style>
        <p:txBody>
          <a:bodyPr/>
          <a:lstStyle/>
          <a:p>
            <a:pPr algn="ctr" defTabSz="685800" fontAlgn="base">
              <a:spcBef>
                <a:spcPct val="0"/>
              </a:spcBef>
              <a:spcAft>
                <a:spcPct val="0"/>
              </a:spcAft>
              <a:defRPr/>
            </a:pPr>
            <a:r>
              <a:rPr lang="zh-CN" altLang="en-US" kern="0" dirty="0">
                <a:solidFill>
                  <a:schemeClr val="bg1"/>
                </a:solidFill>
                <a:latin typeface="微软雅黑" panose="020B0503020204020204" pitchFamily="34" charset="-122"/>
                <a:ea typeface="微软雅黑" panose="020B0503020204020204" pitchFamily="34" charset="-122"/>
                <a:cs typeface="Verdana" panose="020B0604030504040204" pitchFamily="34" charset="0"/>
              </a:rPr>
              <a:t>指派可能出错的样本</a:t>
            </a: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 </a:t>
            </a:r>
            <a:r>
              <a:rPr lang="zh-CN" altLang="en-US" dirty="0">
                <a:solidFill>
                  <a:schemeClr val="tx1"/>
                </a:solidFill>
              </a:rPr>
              <a:t>半监督</a:t>
            </a:r>
            <a:r>
              <a:rPr lang="en-US" altLang="zh-CN" dirty="0">
                <a:solidFill>
                  <a:schemeClr val="tx1"/>
                </a:solidFill>
              </a:rPr>
              <a:t>SVM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366637" y="1335852"/>
            <a:ext cx="7083640" cy="5028410"/>
          </a:xfrm>
          <a:prstGeom prst="rect">
            <a:avLst/>
          </a:prstGeom>
        </p:spPr>
      </p:pic>
      <p:sp>
        <p:nvSpPr>
          <p:cNvPr id="5" name="矩形 4"/>
          <p:cNvSpPr/>
          <p:nvPr/>
        </p:nvSpPr>
        <p:spPr>
          <a:xfrm>
            <a:off x="4489622" y="3022154"/>
            <a:ext cx="1087394" cy="2672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箭头连接符 6"/>
          <p:cNvCxnSpPr>
            <a:stCxn id="5" idx="1"/>
          </p:cNvCxnSpPr>
          <p:nvPr/>
        </p:nvCxnSpPr>
        <p:spPr>
          <a:xfrm flipH="1" flipV="1">
            <a:off x="3274542" y="3127188"/>
            <a:ext cx="1215080" cy="285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 Box 32"/>
          <p:cNvSpPr txBox="1">
            <a:spLocks noChangeArrowheads="1"/>
          </p:cNvSpPr>
          <p:nvPr/>
        </p:nvSpPr>
        <p:spPr bwMode="auto">
          <a:xfrm>
            <a:off x="553720" y="2880360"/>
            <a:ext cx="2720340" cy="829945"/>
          </a:xfrm>
          <a:prstGeom prst="rect">
            <a:avLst/>
          </a:prstGeom>
          <a:noFill/>
          <a:ln w="12700">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685800" eaLnBrk="1" fontAlgn="base" hangingPunct="1">
              <a:spcBef>
                <a:spcPct val="50000"/>
              </a:spcBef>
              <a:spcAft>
                <a:spcPct val="0"/>
              </a:spcAft>
              <a:defRPr/>
            </a:pPr>
            <a:r>
              <a:rPr lang="zh-CN" altLang="en-US" kern="0" dirty="0">
                <a:solidFill>
                  <a:schemeClr val="accent2"/>
                </a:solidFill>
                <a:latin typeface="微软雅黑" panose="020B0503020204020204" pitchFamily="34" charset="-122"/>
                <a:ea typeface="微软雅黑" panose="020B0503020204020204" pitchFamily="34" charset="-122"/>
              </a:rPr>
              <a:t>未标记样本的伪标记不准确</a:t>
            </a:r>
            <a:endParaRPr lang="en-US" altLang="zh-CN" kern="0" dirty="0">
              <a:solidFill>
                <a:schemeClr val="accent2"/>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5483312" y="4053944"/>
            <a:ext cx="3932537" cy="97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034483" y="3748749"/>
            <a:ext cx="6073344" cy="1226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98" name="Rectangle 2"/>
          <p:cNvSpPr>
            <a:spLocks noGrp="1" noChangeArrowheads="1"/>
          </p:cNvSpPr>
          <p:nvPr/>
        </p:nvSpPr>
        <p:spPr>
          <a:xfrm>
            <a:off x="668338" y="235898"/>
            <a:ext cx="11523662" cy="677863"/>
          </a:xfrm>
          <a:prstGeom prst="rect">
            <a:avLst/>
          </a:prstGeom>
          <a:noFill/>
          <a:ln>
            <a:noFill/>
          </a:ln>
          <a:effec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0033CC"/>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a:lstStyle>
          <a:p>
            <a:pPr algn="l" eaLnBrk="1" hangingPunct="1"/>
            <a:r>
              <a:rPr lang="en-US" altLang="zh-CN" dirty="0">
                <a:solidFill>
                  <a:schemeClr val="tx1"/>
                </a:solidFill>
              </a:rPr>
              <a:t>3. </a:t>
            </a:r>
            <a:r>
              <a:rPr lang="zh-CN" altLang="en-US" dirty="0">
                <a:solidFill>
                  <a:schemeClr val="tx1"/>
                </a:solidFill>
              </a:rPr>
              <a:t>半监督</a:t>
            </a:r>
            <a:r>
              <a:rPr lang="en-US" altLang="zh-CN" dirty="0">
                <a:solidFill>
                  <a:schemeClr val="tx1"/>
                </a:solidFill>
              </a:rPr>
              <a:t>SVM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bldLvl="0" animBg="1"/>
      <p:bldP spid="1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4005" y="1452880"/>
                <a:ext cx="11897995" cy="4673600"/>
              </a:xfrm>
            </p:spPr>
            <p:txBody>
              <a:bodyPr/>
              <a:lstStyle/>
              <a:p>
                <a:r>
                  <a:rPr lang="zh-CN" altLang="en-US" sz="2400" dirty="0">
                    <a:sym typeface="+mn-ea"/>
                  </a:rPr>
                  <a:t>未标记样本进行标记指派及调整的过程中，有可能出现</a:t>
                </a:r>
                <a:r>
                  <a:rPr lang="zh-CN" altLang="en-US" sz="2400" dirty="0">
                    <a:solidFill>
                      <a:srgbClr val="FF0000"/>
                    </a:solidFill>
                    <a:sym typeface="+mn-ea"/>
                  </a:rPr>
                  <a:t>类别不平衡问题</a:t>
                </a:r>
                <a:r>
                  <a:rPr lang="zh-CN" altLang="en-US" sz="2400" dirty="0">
                    <a:sym typeface="+mn-ea"/>
                  </a:rPr>
                  <a:t>，即某类的样本远多于另一类。</a:t>
                </a:r>
                <a:endParaRPr lang="en-US" altLang="zh-CN" sz="2400" dirty="0"/>
              </a:p>
              <a:p>
                <a:pPr marL="0" indent="0">
                  <a:buNone/>
                </a:pPr>
                <a:endParaRPr lang="en-US" altLang="zh-CN" sz="2400" dirty="0"/>
              </a:p>
              <a:p>
                <a:r>
                  <a:rPr lang="zh-CN" altLang="en-US" sz="2400" dirty="0">
                    <a:sym typeface="+mn-ea"/>
                  </a:rPr>
                  <a:t>为了减轻类别不平衡性所造成的不利影响，可对算法稍加改进</a:t>
                </a:r>
                <a:r>
                  <a:rPr lang="en-US" altLang="zh-CN" sz="2400" dirty="0">
                    <a:sym typeface="+mn-ea"/>
                  </a:rPr>
                  <a:t>:</a:t>
                </a:r>
                <a:endParaRPr lang="en-US" altLang="zh-CN" sz="2400" dirty="0"/>
              </a:p>
              <a:p>
                <a:pPr marL="0" indent="0">
                  <a:buNone/>
                </a:pPr>
                <a:r>
                  <a:rPr lang="zh-CN" altLang="en-US" sz="2400" dirty="0">
                    <a:sym typeface="+mn-ea"/>
                  </a:rPr>
                  <a:t>    将优化目标中的</a:t>
                </a:r>
                <a14:m>
                  <m:oMath xmlns:m="http://schemas.openxmlformats.org/officeDocument/2006/math">
                    <m:sSub>
                      <m:sSubPr>
                        <m:ctrlPr>
                          <a:rPr lang="en-US" altLang="zh-CN" sz="2400" i="1" smtClean="0">
                            <a:latin typeface="Cambria Math" panose="02040503050406030204" pitchFamily="18" charset="0"/>
                            <a:sym typeface="+mn-ea"/>
                          </a:rPr>
                        </m:ctrlPr>
                      </m:sSubPr>
                      <m:e>
                        <m:r>
                          <a:rPr lang="en-US" altLang="zh-CN" sz="2400" b="0" i="1" smtClean="0">
                            <a:latin typeface="Cambria Math" panose="02040503050406030204" pitchFamily="18" charset="0"/>
                            <a:sym typeface="+mn-ea"/>
                          </a:rPr>
                          <m:t>𝐶</m:t>
                        </m:r>
                      </m:e>
                      <m:sub>
                        <m:r>
                          <a:rPr lang="en-US" altLang="zh-CN" sz="2400" b="0" i="1" smtClean="0">
                            <a:latin typeface="Cambria Math" panose="02040503050406030204" pitchFamily="18" charset="0"/>
                            <a:sym typeface="+mn-ea"/>
                          </a:rPr>
                          <m:t>𝑢</m:t>
                        </m:r>
                      </m:sub>
                    </m:sSub>
                  </m:oMath>
                </a14:m>
                <a:r>
                  <a:rPr lang="zh-CN" altLang="en-US" sz="2400" dirty="0">
                    <a:sym typeface="+mn-ea"/>
                  </a:rPr>
                  <a:t>项拆分为 </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𝑢</m:t>
                        </m:r>
                      </m:sub>
                      <m:sup>
                        <m:r>
                          <a:rPr lang="en-US" altLang="zh-CN" sz="2400" b="0" i="1" smtClean="0">
                            <a:latin typeface="Cambria Math" panose="02040503050406030204" pitchFamily="18" charset="0"/>
                          </a:rPr>
                          <m:t>+</m:t>
                        </m:r>
                      </m:sup>
                    </m:sSubSup>
                  </m:oMath>
                </a14:m>
                <a:r>
                  <a:rPr lang="zh-CN" altLang="en-US" sz="2400" dirty="0">
                    <a:sym typeface="+mn-ea"/>
                  </a:rPr>
                  <a:t>与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𝐶</m:t>
                        </m:r>
                      </m:e>
                      <m:sub>
                        <m:r>
                          <a:rPr lang="en-US" altLang="zh-CN" sz="2400" i="1">
                            <a:latin typeface="Cambria Math" panose="02040503050406030204" pitchFamily="18" charset="0"/>
                          </a:rPr>
                          <m:t>𝑢</m:t>
                        </m:r>
                      </m:sub>
                      <m:sup>
                        <m:r>
                          <a:rPr lang="en-US" altLang="zh-CN" sz="2400" i="1">
                            <a:latin typeface="Cambria Math" panose="02040503050406030204" pitchFamily="18" charset="0"/>
                          </a:rPr>
                          <m:t>−</m:t>
                        </m:r>
                      </m:sup>
                    </m:sSubSup>
                  </m:oMath>
                </a14:m>
                <a:r>
                  <a:rPr lang="zh-CN" altLang="en-US" sz="2400" dirty="0">
                    <a:sym typeface="+mn-ea"/>
                  </a:rPr>
                  <a:t>两项</a:t>
                </a:r>
                <a:r>
                  <a:rPr lang="en-US" altLang="zh-CN" sz="2400" dirty="0">
                    <a:sym typeface="+mn-ea"/>
                  </a:rPr>
                  <a:t>,</a:t>
                </a:r>
                <a:r>
                  <a:rPr lang="zh-CN" altLang="en-US" sz="2400" dirty="0">
                    <a:sym typeface="+mn-ea"/>
                  </a:rPr>
                  <a:t>并在初始化时令：</a:t>
                </a:r>
                <a:endParaRPr lang="zh-CN" altLang="en-US" sz="2400" dirty="0"/>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294005" y="1452880"/>
                <a:ext cx="11897995" cy="4673600"/>
              </a:xfrm>
              <a:blipFill rotWithShape="1">
                <a:blip r:embed="rId2"/>
                <a:stretch>
                  <a:fillRect/>
                </a:stretch>
              </a:blipFill>
            </p:spPr>
            <p:txBody>
              <a:bodyPr/>
              <a:lstStyle/>
              <a:p>
                <a:r>
                  <a:rPr lang="zh-CN" altLang="en-US">
                    <a:noFill/>
                  </a:rPr>
                  <a:t> </a:t>
                </a:r>
              </a:p>
            </p:txBody>
          </p:sp>
        </mc:Fallback>
      </mc:AlternateContent>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 </a:t>
            </a:r>
            <a:r>
              <a:rPr lang="zh-CN" altLang="en-US" dirty="0">
                <a:solidFill>
                  <a:schemeClr val="tx1"/>
                </a:solidFill>
              </a:rPr>
              <a:t>半监督</a:t>
            </a:r>
            <a:r>
              <a:rPr lang="en-US" altLang="zh-CN" dirty="0">
                <a:solidFill>
                  <a:schemeClr val="tx1"/>
                </a:solidFill>
              </a:rPr>
              <a:t>SVM</a:t>
            </a:r>
          </a:p>
        </p:txBody>
      </p:sp>
      <mc:AlternateContent xmlns:mc="http://schemas.openxmlformats.org/markup-compatibility/2006" xmlns:a14="http://schemas.microsoft.com/office/drawing/2010/main">
        <mc:Choice Requires="a14">
          <p:sp>
            <p:nvSpPr>
              <p:cNvPr id="2" name="文本框 1"/>
              <p:cNvSpPr txBox="1"/>
              <p:nvPr/>
            </p:nvSpPr>
            <p:spPr>
              <a:xfrm>
                <a:off x="4953000" y="3993663"/>
                <a:ext cx="1689565" cy="694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m:t>
                              </m:r>
                            </m:sub>
                          </m:sSub>
                        </m:den>
                      </m:f>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4953000" y="3993663"/>
                <a:ext cx="1689565" cy="694806"/>
              </a:xfrm>
              <a:prstGeom prst="rect">
                <a:avLst/>
              </a:prstGeom>
              <a:blipFill rotWithShape="1">
                <a:blip r:embed="rId3"/>
                <a:stretch>
                  <a:fillRect t="-21" r="28" b="38"/>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sym typeface="+mn-ea"/>
              </a:rPr>
              <a:t>显然</a:t>
            </a:r>
            <a:r>
              <a:rPr lang="en-US" altLang="zh-CN" sz="2400" dirty="0">
                <a:sym typeface="+mn-ea"/>
              </a:rPr>
              <a:t>, </a:t>
            </a:r>
            <a:r>
              <a:rPr lang="zh-CN" altLang="en-US" sz="2400" dirty="0">
                <a:sym typeface="+mn-ea"/>
              </a:rPr>
              <a:t>搜寻标记指派可能出错的每一对未标记样本进行调整</a:t>
            </a:r>
            <a:r>
              <a:rPr lang="en-US" altLang="zh-CN" sz="2400" dirty="0">
                <a:sym typeface="+mn-ea"/>
              </a:rPr>
              <a:t>, </a:t>
            </a:r>
            <a:r>
              <a:rPr lang="zh-CN" altLang="en-US" sz="2400" dirty="0">
                <a:sym typeface="+mn-ea"/>
              </a:rPr>
              <a:t>仍是一个涉及</a:t>
            </a:r>
            <a:r>
              <a:rPr lang="zh-CN" altLang="en-US" sz="2400" dirty="0">
                <a:solidFill>
                  <a:srgbClr val="FF0000"/>
                </a:solidFill>
                <a:sym typeface="+mn-ea"/>
              </a:rPr>
              <a:t>巨大计算开销</a:t>
            </a:r>
            <a:r>
              <a:rPr lang="zh-CN" altLang="en-US" sz="2400" dirty="0">
                <a:sym typeface="+mn-ea"/>
              </a:rPr>
              <a:t>的大规模优化问题。</a:t>
            </a:r>
            <a:endParaRPr lang="en-US" altLang="zh-CN" sz="2400" dirty="0"/>
          </a:p>
          <a:p>
            <a:pPr marL="0" indent="0">
              <a:buNone/>
            </a:pPr>
            <a:endParaRPr lang="en-US" altLang="zh-CN" sz="2400" dirty="0"/>
          </a:p>
          <a:p>
            <a:r>
              <a:rPr lang="zh-CN" altLang="en-US" sz="2400" dirty="0">
                <a:sym typeface="+mn-ea"/>
              </a:rPr>
              <a:t>因此</a:t>
            </a:r>
            <a:r>
              <a:rPr lang="en-US" altLang="zh-CN" sz="2400" dirty="0">
                <a:sym typeface="+mn-ea"/>
              </a:rPr>
              <a:t>, </a:t>
            </a:r>
            <a:r>
              <a:rPr lang="zh-CN" altLang="en-US" sz="2400" dirty="0">
                <a:sym typeface="+mn-ea"/>
              </a:rPr>
              <a:t>半监督</a:t>
            </a:r>
            <a:r>
              <a:rPr lang="en-US" altLang="zh-CN" sz="2400" dirty="0">
                <a:sym typeface="+mn-ea"/>
              </a:rPr>
              <a:t>SVM</a:t>
            </a:r>
            <a:r>
              <a:rPr lang="zh-CN" altLang="en-US" sz="2400" dirty="0">
                <a:sym typeface="+mn-ea"/>
              </a:rPr>
              <a:t>研究的一个重点是如何</a:t>
            </a:r>
            <a:r>
              <a:rPr lang="zh-CN" altLang="en-US" sz="2400" dirty="0">
                <a:solidFill>
                  <a:srgbClr val="FF0000"/>
                </a:solidFill>
                <a:sym typeface="+mn-ea"/>
              </a:rPr>
              <a:t>设计出高效的优化求解策略</a:t>
            </a:r>
            <a:r>
              <a:rPr lang="zh-CN" altLang="en-US" sz="2400" dirty="0">
                <a:sym typeface="+mn-ea"/>
              </a:rPr>
              <a:t>。</a:t>
            </a:r>
            <a:endParaRPr lang="en-US" altLang="zh-CN" sz="2400" dirty="0"/>
          </a:p>
          <a:p>
            <a:pPr marL="0" indent="0">
              <a:buNone/>
            </a:pPr>
            <a:endParaRPr lang="en-US" altLang="zh-CN" sz="2400" dirty="0"/>
          </a:p>
          <a:p>
            <a:r>
              <a:rPr lang="zh-CN" altLang="en-US" sz="2400" dirty="0">
                <a:sym typeface="+mn-ea"/>
              </a:rPr>
              <a:t>例如基于图核</a:t>
            </a:r>
            <a:r>
              <a:rPr lang="en-US" altLang="zh-CN" sz="2400" dirty="0">
                <a:sym typeface="+mn-ea"/>
              </a:rPr>
              <a:t>(graph kernel)</a:t>
            </a:r>
            <a:r>
              <a:rPr lang="zh-CN" altLang="en-US" sz="2400" dirty="0">
                <a:sym typeface="+mn-ea"/>
              </a:rPr>
              <a:t>函数梯度下降的</a:t>
            </a:r>
            <a:r>
              <a:rPr lang="en-US" altLang="zh-CN" sz="2400" dirty="0">
                <a:sym typeface="+mn-ea"/>
              </a:rPr>
              <a:t>Laplacian SVM[Chapelle and Zien, 2005]</a:t>
            </a:r>
            <a:r>
              <a:rPr lang="zh-CN" altLang="en-US" sz="2400" dirty="0">
                <a:sym typeface="+mn-ea"/>
              </a:rPr>
              <a:t>、基于标记均值估计的</a:t>
            </a:r>
            <a:r>
              <a:rPr lang="en-US" altLang="zh-CN" sz="2400" dirty="0">
                <a:sym typeface="+mn-ea"/>
              </a:rPr>
              <a:t>meanS3VM[Li et al., 2009]</a:t>
            </a:r>
            <a:r>
              <a:rPr lang="zh-CN" altLang="en-US" sz="2400" dirty="0">
                <a:sym typeface="+mn-ea"/>
              </a:rPr>
              <a:t>等。</a:t>
            </a:r>
            <a:endParaRPr lang="zh-CN" altLang="en-US" sz="2400" dirty="0"/>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 </a:t>
            </a:r>
            <a:r>
              <a:rPr lang="zh-CN" altLang="en-US" dirty="0">
                <a:solidFill>
                  <a:schemeClr val="tx1"/>
                </a:solidFill>
              </a:rPr>
              <a:t>半监督</a:t>
            </a:r>
            <a:r>
              <a:rPr lang="en-US" altLang="zh-CN" dirty="0">
                <a:solidFill>
                  <a:schemeClr val="tx1"/>
                </a:solidFill>
              </a:rPr>
              <a:t>SVM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759075" y="4076700"/>
            <a:ext cx="6287135" cy="647700"/>
          </a:xfrm>
          <a:prstGeom prst="rect">
            <a:avLst/>
          </a:prstGeom>
          <a:solidFill>
            <a:srgbClr val="0070C0"/>
          </a:solidFill>
          <a:ln>
            <a:noFill/>
          </a:ln>
          <a:effectLst>
            <a:outerShdw blurRad="50800" dist="38100" dir="2700000" algn="tl" rotWithShape="0">
              <a:prstClr val="black">
                <a:alpha val="40000"/>
              </a:prstClr>
            </a:outerShdw>
          </a:effectLst>
        </p:spPr>
      </p:pic>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44" name="TextBox 6"/>
          <p:cNvSpPr txBox="1">
            <a:spLocks noChangeArrowheads="1"/>
          </p:cNvSpPr>
          <p:nvPr/>
        </p:nvSpPr>
        <p:spPr bwMode="auto">
          <a:xfrm>
            <a:off x="3029495" y="1608934"/>
            <a:ext cx="510547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01 </a:t>
            </a:r>
            <a:r>
              <a:rPr lang="en-US" altLang="zh-CN" sz="4000" dirty="0">
                <a:solidFill>
                  <a:schemeClr val="tx1"/>
                </a:solidFill>
                <a:latin typeface="Impact" panose="020B0806030902050204" pitchFamily="34" charset="0"/>
                <a:ea typeface="微软雅黑" panose="020B0503020204020204" pitchFamily="34" charset="-122"/>
              </a:rPr>
              <a:t> </a:t>
            </a:r>
            <a:r>
              <a:rPr lang="en-US" altLang="zh-CN" sz="3600" dirty="0">
                <a:solidFill>
                  <a:schemeClr val="tx1"/>
                </a:solidFill>
                <a:latin typeface="Impact" panose="020B0806030902050204" pitchFamily="34" charset="0"/>
                <a:ea typeface="微软雅黑" panose="020B0503020204020204" pitchFamily="34" charset="-122"/>
              </a:rPr>
              <a:t>  </a:t>
            </a:r>
            <a:r>
              <a:rPr lang="zh-CN" altLang="en-US" sz="3600" dirty="0">
                <a:solidFill>
                  <a:schemeClr val="tx1"/>
                </a:solidFill>
                <a:latin typeface="Impact" panose="020B0806030902050204" pitchFamily="34" charset="0"/>
                <a:ea typeface="微软雅黑" panose="020B0503020204020204" pitchFamily="34" charset="-122"/>
              </a:rPr>
              <a:t>背景</a:t>
            </a:r>
          </a:p>
        </p:txBody>
      </p:sp>
      <p:sp>
        <p:nvSpPr>
          <p:cNvPr id="47" name="TextBox 10"/>
          <p:cNvSpPr txBox="1">
            <a:spLocks noChangeArrowheads="1"/>
          </p:cNvSpPr>
          <p:nvPr/>
        </p:nvSpPr>
        <p:spPr bwMode="auto">
          <a:xfrm>
            <a:off x="3002508" y="2485691"/>
            <a:ext cx="507241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02    </a:t>
            </a:r>
            <a:r>
              <a:rPr lang="zh-CN" altLang="en-US" sz="3600" dirty="0">
                <a:solidFill>
                  <a:schemeClr val="tx1"/>
                </a:solidFill>
                <a:latin typeface="Impact" panose="020B0806030902050204" pitchFamily="34" charset="0"/>
                <a:ea typeface="微软雅黑" panose="020B0503020204020204" pitchFamily="34" charset="-122"/>
              </a:rPr>
              <a:t>生成式方法</a:t>
            </a:r>
          </a:p>
        </p:txBody>
      </p:sp>
      <p:sp>
        <p:nvSpPr>
          <p:cNvPr id="48" name="TextBox 11"/>
          <p:cNvSpPr txBox="1">
            <a:spLocks noChangeArrowheads="1"/>
          </p:cNvSpPr>
          <p:nvPr/>
        </p:nvSpPr>
        <p:spPr bwMode="auto">
          <a:xfrm>
            <a:off x="3002507" y="3300873"/>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03    </a:t>
            </a:r>
            <a:r>
              <a:rPr lang="zh-CN" altLang="en-US" sz="3600" dirty="0">
                <a:solidFill>
                  <a:schemeClr val="tx1"/>
                </a:solidFill>
                <a:latin typeface="Impact" panose="020B0806030902050204" pitchFamily="34" charset="0"/>
                <a:ea typeface="微软雅黑" panose="020B0503020204020204" pitchFamily="34" charset="-122"/>
              </a:rPr>
              <a:t>半监督</a:t>
            </a:r>
            <a:r>
              <a:rPr lang="en-US" altLang="zh-CN" sz="3600" dirty="0">
                <a:solidFill>
                  <a:schemeClr val="tx1"/>
                </a:solidFill>
                <a:latin typeface="Impact" panose="020B0806030902050204" pitchFamily="34" charset="0"/>
                <a:ea typeface="微软雅黑" panose="020B0503020204020204" pitchFamily="34" charset="-122"/>
              </a:rPr>
              <a:t>SVM</a:t>
            </a:r>
          </a:p>
        </p:txBody>
      </p:sp>
      <p:sp>
        <p:nvSpPr>
          <p:cNvPr id="51" name="TextBox 10"/>
          <p:cNvSpPr txBox="1">
            <a:spLocks noChangeArrowheads="1"/>
          </p:cNvSpPr>
          <p:nvPr/>
        </p:nvSpPr>
        <p:spPr bwMode="auto">
          <a:xfrm>
            <a:off x="3029495" y="411605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04    </a:t>
            </a:r>
            <a:r>
              <a:rPr lang="zh-CN" altLang="en-US" sz="3600" dirty="0">
                <a:solidFill>
                  <a:schemeClr val="bg1"/>
                </a:solidFill>
                <a:latin typeface="Impact" panose="020B0806030902050204" pitchFamily="34" charset="0"/>
                <a:ea typeface="微软雅黑" panose="020B0503020204020204" pitchFamily="34" charset="-122"/>
              </a:rPr>
              <a:t>图半监督学习</a:t>
            </a:r>
          </a:p>
        </p:txBody>
      </p:sp>
      <p:sp>
        <p:nvSpPr>
          <p:cNvPr id="2" name="TextBox 10"/>
          <p:cNvSpPr txBox="1">
            <a:spLocks noChangeArrowheads="1"/>
          </p:cNvSpPr>
          <p:nvPr/>
        </p:nvSpPr>
        <p:spPr bwMode="auto">
          <a:xfrm>
            <a:off x="3002190" y="4930759"/>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05    </a:t>
            </a:r>
            <a:r>
              <a:rPr lang="zh-CN" altLang="en-US" sz="3600" dirty="0">
                <a:latin typeface="Impact" panose="020B0806030902050204" pitchFamily="34" charset="0"/>
                <a:ea typeface="微软雅黑" panose="020B0503020204020204" pitchFamily="34" charset="-122"/>
                <a:sym typeface="+mn-ea"/>
              </a:rPr>
              <a:t>基于分歧的方法</a:t>
            </a:r>
            <a:endParaRPr lang="zh-CN" altLang="en-US" sz="3600" dirty="0">
              <a:latin typeface="Impact" panose="020B0806030902050204" pitchFamily="34" charset="0"/>
              <a:ea typeface="微软雅黑" panose="020B0503020204020204" pitchFamily="34" charset="-122"/>
            </a:endParaRPr>
          </a:p>
        </p:txBody>
      </p:sp>
      <p:sp>
        <p:nvSpPr>
          <p:cNvPr id="3" name="TextBox 10"/>
          <p:cNvSpPr txBox="1">
            <a:spLocks noChangeArrowheads="1"/>
          </p:cNvSpPr>
          <p:nvPr/>
        </p:nvSpPr>
        <p:spPr bwMode="auto">
          <a:xfrm>
            <a:off x="3002190" y="574546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06    </a:t>
            </a:r>
            <a:r>
              <a:rPr lang="zh-CN" altLang="en-US" sz="3600" dirty="0">
                <a:latin typeface="Impact" panose="020B0806030902050204" pitchFamily="34" charset="0"/>
                <a:ea typeface="微软雅黑" panose="020B0503020204020204" pitchFamily="34" charset="-122"/>
                <a:sym typeface="+mn-ea"/>
              </a:rPr>
              <a:t>半监督聚类</a:t>
            </a:r>
            <a:endParaRPr lang="zh-CN" altLang="en-US" sz="3600" dirty="0">
              <a:latin typeface="Impact" panose="020B0806030902050204" pitchFamily="34" charset="0"/>
              <a:ea typeface="微软雅黑" panose="020B0503020204020204" pitchFamily="34" charset="-122"/>
            </a:endParaRPr>
          </a:p>
        </p:txBody>
      </p:sp>
    </p:spTree>
  </p:cSld>
  <p:clrMapOvr>
    <a:masterClrMapping/>
  </p:clrMapOvr>
  <p:transition advTm="8005"/>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sym typeface="+mn-ea"/>
              </a:rPr>
              <a:t>给定一个数据集，我们可将其映射为一个图，数据集中每个样本对应于图中一个结点，若两个样本之间的</a:t>
            </a:r>
            <a:r>
              <a:rPr lang="zh-CN" altLang="en-US" sz="2400" dirty="0">
                <a:solidFill>
                  <a:srgbClr val="FF0000"/>
                </a:solidFill>
                <a:sym typeface="+mn-ea"/>
              </a:rPr>
              <a:t>相似度很高</a:t>
            </a:r>
            <a:r>
              <a:rPr lang="en-US" altLang="zh-CN" sz="2400" dirty="0">
                <a:sym typeface="+mn-ea"/>
              </a:rPr>
              <a:t>(</a:t>
            </a:r>
            <a:r>
              <a:rPr lang="zh-CN" altLang="en-US" sz="2400" dirty="0">
                <a:sym typeface="+mn-ea"/>
              </a:rPr>
              <a:t>或相关性很强</a:t>
            </a:r>
            <a:r>
              <a:rPr lang="en-US" altLang="zh-CN" sz="2400" dirty="0">
                <a:sym typeface="+mn-ea"/>
              </a:rPr>
              <a:t>)</a:t>
            </a:r>
            <a:r>
              <a:rPr lang="zh-CN" altLang="en-US" sz="2400" dirty="0">
                <a:sym typeface="+mn-ea"/>
              </a:rPr>
              <a:t>，则对应的结点之间存在一条边，边的</a:t>
            </a:r>
            <a:r>
              <a:rPr lang="zh-CN" altLang="en-US" sz="2400" dirty="0">
                <a:solidFill>
                  <a:srgbClr val="FF0000"/>
                </a:solidFill>
                <a:sym typeface="+mn-ea"/>
              </a:rPr>
              <a:t>“强度”</a:t>
            </a:r>
            <a:r>
              <a:rPr lang="en-US" altLang="zh-CN" sz="2400" dirty="0">
                <a:sym typeface="+mn-ea"/>
              </a:rPr>
              <a:t>(strength)</a:t>
            </a:r>
            <a:r>
              <a:rPr lang="zh-CN" altLang="en-US" sz="2400" dirty="0">
                <a:sym typeface="+mn-ea"/>
              </a:rPr>
              <a:t>正比于样本之间的</a:t>
            </a:r>
            <a:r>
              <a:rPr lang="zh-CN" altLang="en-US" sz="2400" dirty="0">
                <a:solidFill>
                  <a:srgbClr val="FF0000"/>
                </a:solidFill>
                <a:sym typeface="+mn-ea"/>
              </a:rPr>
              <a:t>相似度</a:t>
            </a:r>
            <a:r>
              <a:rPr lang="en-US" altLang="zh-CN" sz="2400" dirty="0">
                <a:sym typeface="+mn-ea"/>
              </a:rPr>
              <a:t>(</a:t>
            </a:r>
            <a:r>
              <a:rPr lang="zh-CN" altLang="en-US" sz="2400" dirty="0">
                <a:sym typeface="+mn-ea"/>
              </a:rPr>
              <a:t>或相关性</a:t>
            </a:r>
            <a:r>
              <a:rPr lang="en-US" altLang="zh-CN" sz="2400" dirty="0">
                <a:sym typeface="+mn-ea"/>
              </a:rPr>
              <a:t>)</a:t>
            </a:r>
            <a:r>
              <a:rPr lang="zh-CN" altLang="en-US" sz="2400" dirty="0">
                <a:sym typeface="+mn-ea"/>
              </a:rPr>
              <a:t>。</a:t>
            </a:r>
            <a:endParaRPr lang="en-US" altLang="zh-CN" sz="2400" dirty="0"/>
          </a:p>
          <a:p>
            <a:endParaRPr lang="en-US" altLang="zh-CN" sz="2400" dirty="0"/>
          </a:p>
          <a:p>
            <a:r>
              <a:rPr lang="zh-CN" altLang="en-US" sz="2400" dirty="0">
                <a:sym typeface="+mn-ea"/>
              </a:rPr>
              <a:t>我们可将有标记样本所对应的结点想象为染过色，而未标记样本所对应的结点则尚未染色。于是，半监督学习就对应于“颜色”在图上扩散或传播的过程。</a:t>
            </a:r>
            <a:endParaRPr lang="en-US" altLang="zh-CN" sz="2400" dirty="0"/>
          </a:p>
          <a:p>
            <a:endParaRPr lang="en-US" altLang="zh-CN" sz="2400" dirty="0"/>
          </a:p>
          <a:p>
            <a:r>
              <a:rPr lang="zh-CN" altLang="en-US" sz="2400" dirty="0">
                <a:sym typeface="+mn-ea"/>
              </a:rPr>
              <a:t>由于一个图对应了一个矩阵，这就使得我们能基于矩阵运算来进行半监督学习算法的推导与分析。</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图半监督学习</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4005" y="1452880"/>
                <a:ext cx="11897995" cy="4673600"/>
              </a:xfrm>
            </p:spPr>
            <p:txBody>
              <a:bodyPr/>
              <a:lstStyle/>
              <a:p>
                <a:r>
                  <a:rPr lang="zh-CN" altLang="en-US" sz="2400" dirty="0">
                    <a:sym typeface="+mn-ea"/>
                  </a:rPr>
                  <a:t>我们先基于</a:t>
                </a:r>
                <a14:m>
                  <m:oMath xmlns:m="http://schemas.openxmlformats.org/officeDocument/2006/math">
                    <m:sSub>
                      <m:sSubPr>
                        <m:ctrlPr>
                          <a:rPr lang="en-US" altLang="zh-CN" sz="2400" i="1" smtClean="0">
                            <a:latin typeface="Cambria Math" panose="02040503050406030204" pitchFamily="18" charset="0"/>
                            <a:sym typeface="+mn-ea"/>
                          </a:rPr>
                        </m:ctrlPr>
                      </m:sSubPr>
                      <m:e>
                        <m:r>
                          <a:rPr lang="en-US" altLang="zh-CN" sz="2400" b="0" i="1" smtClean="0">
                            <a:latin typeface="Cambria Math" panose="02040503050406030204" pitchFamily="18" charset="0"/>
                            <a:sym typeface="+mn-ea"/>
                          </a:rPr>
                          <m:t>𝐷</m:t>
                        </m:r>
                      </m:e>
                      <m:sub>
                        <m:r>
                          <a:rPr lang="en-US" altLang="zh-CN" sz="2400" b="0" i="1" smtClean="0">
                            <a:latin typeface="Cambria Math" panose="02040503050406030204" pitchFamily="18" charset="0"/>
                            <a:sym typeface="+mn-ea"/>
                          </a:rPr>
                          <m:t>𝑙</m:t>
                        </m:r>
                      </m:sub>
                    </m:sSub>
                    <m:r>
                      <a:rPr lang="en-US" altLang="zh-CN" sz="2400" i="1" smtClean="0">
                        <a:latin typeface="Cambria Math" panose="02040503050406030204" pitchFamily="18" charset="0"/>
                        <a:ea typeface="Cambria Math" panose="02040503050406030204" pitchFamily="18" charset="0"/>
                        <a:sym typeface="+mn-ea"/>
                      </a:rPr>
                      <m:t>∪</m:t>
                    </m:r>
                    <m:sSub>
                      <m:sSubPr>
                        <m:ctrlPr>
                          <a:rPr lang="en-US" altLang="zh-CN" sz="2400" i="1">
                            <a:latin typeface="Cambria Math" panose="02040503050406030204" pitchFamily="18" charset="0"/>
                            <a:sym typeface="+mn-ea"/>
                          </a:rPr>
                        </m:ctrlPr>
                      </m:sSubPr>
                      <m:e>
                        <m:r>
                          <a:rPr lang="en-US" altLang="zh-CN" sz="2400" i="1">
                            <a:latin typeface="Cambria Math" panose="02040503050406030204" pitchFamily="18" charset="0"/>
                            <a:sym typeface="+mn-ea"/>
                          </a:rPr>
                          <m:t>𝐷</m:t>
                        </m:r>
                      </m:e>
                      <m:sub>
                        <m:r>
                          <a:rPr lang="en-US" altLang="zh-CN" sz="2400" b="0" i="1" smtClean="0">
                            <a:latin typeface="Cambria Math" panose="02040503050406030204" pitchFamily="18" charset="0"/>
                            <a:sym typeface="+mn-ea"/>
                          </a:rPr>
                          <m:t>𝑢</m:t>
                        </m:r>
                      </m:sub>
                    </m:sSub>
                  </m:oMath>
                </a14:m>
                <a:r>
                  <a:rPr lang="zh-CN" altLang="en-US" sz="2400" dirty="0">
                    <a:sym typeface="+mn-ea"/>
                  </a:rPr>
                  <a:t>构建一个图</a:t>
                </a:r>
                <a14:m>
                  <m:oMath xmlns:m="http://schemas.openxmlformats.org/officeDocument/2006/math">
                    <m:r>
                      <a:rPr lang="en-US" altLang="zh-CN" sz="2400" b="0" i="1" smtClean="0">
                        <a:latin typeface="Cambria Math" panose="02040503050406030204" pitchFamily="18" charset="0"/>
                        <a:sym typeface="+mn-ea"/>
                      </a:rPr>
                      <m:t>𝐺</m:t>
                    </m:r>
                    <m:r>
                      <a:rPr lang="en-US" altLang="zh-CN" sz="2400" b="0" i="1" smtClean="0">
                        <a:latin typeface="Cambria Math" panose="02040503050406030204" pitchFamily="18" charset="0"/>
                        <a:sym typeface="+mn-ea"/>
                      </a:rPr>
                      <m:t>=(</m:t>
                    </m:r>
                    <m:r>
                      <a:rPr lang="en-US" altLang="zh-CN" sz="2400" b="0" i="1" smtClean="0">
                        <a:latin typeface="Cambria Math" panose="02040503050406030204" pitchFamily="18" charset="0"/>
                        <a:sym typeface="+mn-ea"/>
                      </a:rPr>
                      <m:t>𝑉</m:t>
                    </m:r>
                    <m:r>
                      <a:rPr lang="en-US" altLang="zh-CN" sz="2400" b="0" i="1" smtClean="0">
                        <a:latin typeface="Cambria Math" panose="02040503050406030204" pitchFamily="18" charset="0"/>
                        <a:sym typeface="+mn-ea"/>
                      </a:rPr>
                      <m:t>,</m:t>
                    </m:r>
                    <m:r>
                      <a:rPr lang="en-US" altLang="zh-CN" sz="2400" b="0" i="1" smtClean="0">
                        <a:latin typeface="Cambria Math" panose="02040503050406030204" pitchFamily="18" charset="0"/>
                        <a:sym typeface="+mn-ea"/>
                      </a:rPr>
                      <m:t>𝐸</m:t>
                    </m:r>
                    <m:r>
                      <a:rPr lang="en-US" altLang="zh-CN" sz="2400" b="0" i="1" smtClean="0">
                        <a:latin typeface="Cambria Math" panose="02040503050406030204" pitchFamily="18" charset="0"/>
                        <a:sym typeface="+mn-ea"/>
                      </a:rPr>
                      <m:t>)</m:t>
                    </m:r>
                  </m:oMath>
                </a14:m>
                <a:r>
                  <a:rPr lang="zh-CN" altLang="en-US" sz="2400" dirty="0">
                    <a:sym typeface="+mn-ea"/>
                  </a:rPr>
                  <a:t>，其中结点集</a:t>
                </a:r>
                <a:endParaRPr lang="en-US" altLang="zh-CN" sz="2400" dirty="0"/>
              </a:p>
              <a:p>
                <a:endParaRPr lang="en-US" altLang="zh-CN" sz="2400" dirty="0"/>
              </a:p>
              <a:p>
                <a:endParaRPr lang="en-US" altLang="zh-CN" sz="2400" dirty="0"/>
              </a:p>
              <a:p>
                <a:endParaRPr lang="zh-CN" altLang="en-US" sz="2400" dirty="0">
                  <a:sym typeface="+mn-ea"/>
                </a:endParaRPr>
              </a:p>
              <a:p>
                <a:r>
                  <a:rPr lang="zh-CN" altLang="en-US" sz="2400" dirty="0">
                    <a:sym typeface="+mn-ea"/>
                  </a:rPr>
                  <a:t>边集 </a:t>
                </a:r>
                <a:r>
                  <a:rPr lang="en-US" altLang="zh-CN" sz="2400" i="1" dirty="0">
                    <a:sym typeface="+mn-ea"/>
                  </a:rPr>
                  <a:t>E </a:t>
                </a:r>
                <a:r>
                  <a:rPr lang="zh-CN" altLang="en-US" sz="2400" dirty="0">
                    <a:sym typeface="+mn-ea"/>
                  </a:rPr>
                  <a:t>可表示为一个亲和矩阵</a:t>
                </a:r>
                <a:r>
                  <a:rPr lang="en-US" altLang="zh-CN" sz="2400" dirty="0">
                    <a:sym typeface="+mn-ea"/>
                  </a:rPr>
                  <a:t>(affinity matrix)</a:t>
                </a:r>
                <a:r>
                  <a:rPr lang="zh-CN" altLang="en-US" sz="2400" dirty="0">
                    <a:sym typeface="+mn-ea"/>
                  </a:rPr>
                  <a:t>，常基于高斯函数定义为：</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294005" y="1452880"/>
                <a:ext cx="11897995" cy="4673600"/>
              </a:xfrm>
              <a:blipFill rotWithShape="1">
                <a:blip r:embed="rId2"/>
                <a:stretch>
                  <a:fillRect/>
                </a:stretch>
              </a:blipFill>
            </p:spPr>
            <p:txBody>
              <a:bodyPr/>
              <a:lstStyle/>
              <a:p>
                <a:r>
                  <a:rPr lang="zh-CN" altLang="en-US">
                    <a:noFill/>
                  </a:rPr>
                  <a:t> </a:t>
                </a:r>
              </a:p>
            </p:txBody>
          </p:sp>
        </mc:Fallback>
      </mc:AlternateContent>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图半监督学习</a:t>
            </a:r>
          </a:p>
        </p:txBody>
      </p:sp>
      <mc:AlternateContent xmlns:mc="http://schemas.openxmlformats.org/markup-compatibility/2006" xmlns:a14="http://schemas.microsoft.com/office/drawing/2010/main">
        <mc:Choice Requires="a14">
          <p:sp>
            <p:nvSpPr>
              <p:cNvPr id="2" name="文本框 1"/>
              <p:cNvSpPr txBox="1"/>
              <p:nvPr/>
            </p:nvSpPr>
            <p:spPr>
              <a:xfrm>
                <a:off x="4226001" y="2054066"/>
                <a:ext cx="37399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sub>
                          </m:sSub>
                        </m:e>
                      </m:d>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4226001" y="2054066"/>
                <a:ext cx="3739998" cy="369332"/>
              </a:xfrm>
              <a:prstGeom prst="rect">
                <a:avLst/>
              </a:prstGeom>
              <a:blipFill rotWithShape="1">
                <a:blip r:embed="rId3"/>
                <a:stretch>
                  <a:fillRect l="-2" t="-129" r="15" b="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447647" y="4093211"/>
                <a:ext cx="5296706" cy="1509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rPr>
                          </m:ctrlPr>
                        </m:sSubPr>
                        <m:e>
                          <m:r>
                            <a:rPr lang="en-US" altLang="zh-CN" sz="2000" b="1" i="1">
                              <a:latin typeface="Cambria Math" panose="02040503050406030204" pitchFamily="18" charset="0"/>
                            </a:rPr>
                            <m:t>𝐖</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m:t>
                      </m:r>
                      <m:d>
                        <m:dPr>
                          <m:begChr m:val="{"/>
                          <m:endChr m:val=""/>
                          <m:ctrlPr>
                            <a:rPr lang="zh-CN" altLang="zh-CN" sz="2000" i="1">
                              <a:latin typeface="Cambria Math" panose="02040503050406030204" pitchFamily="18" charset="0"/>
                            </a:rPr>
                          </m:ctrlPr>
                        </m:dPr>
                        <m:e>
                          <m:m>
                            <m:mPr>
                              <m:plcHide m:val="on"/>
                              <m:mcs>
                                <m:mc>
                                  <m:mcPr>
                                    <m:count m:val="2"/>
                                    <m:mcJc m:val="center"/>
                                  </m:mcPr>
                                </m:mc>
                              </m:mcs>
                              <m:ctrlPr>
                                <a:rPr lang="zh-CN" altLang="zh-CN" sz="2000" i="1">
                                  <a:latin typeface="Cambria Math" panose="02040503050406030204" pitchFamily="18" charset="0"/>
                                </a:rPr>
                              </m:ctrlPr>
                            </m:mPr>
                            <m:mr>
                              <m:e>
                                <m:r>
                                  <m:rPr>
                                    <m:sty m:val="p"/>
                                  </m:rPr>
                                  <a:rPr lang="en-US" altLang="zh-CN" sz="2000">
                                    <a:latin typeface="Cambria Math" panose="02040503050406030204" pitchFamily="18" charset="0"/>
                                  </a:rPr>
                                  <m:t>exp</m:t>
                                </m:r>
                                <m:d>
                                  <m:dPr>
                                    <m:ctrlPr>
                                      <a:rPr lang="zh-CN" altLang="zh-CN" sz="2000" i="1">
                                        <a:latin typeface="Cambria Math" panose="02040503050406030204" pitchFamily="18" charset="0"/>
                                      </a:rPr>
                                    </m:ctrlPr>
                                  </m:dPr>
                                  <m:e>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d>
                                              <m:dPr>
                                                <m:begChr m:val="∥"/>
                                                <m:endChr m:val="∥"/>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i="1">
                                                        <a:latin typeface="Cambria Math" panose="02040503050406030204" pitchFamily="18" charset="0"/>
                                                      </a:rPr>
                                                      <m:t>𝑗</m:t>
                                                    </m:r>
                                                  </m:sub>
                                                </m:sSub>
                                              </m:e>
                                            </m:d>
                                          </m:e>
                                          <m:sub>
                                            <m:r>
                                              <a:rPr lang="en-US" altLang="zh-CN" sz="2000" i="1">
                                                <a:latin typeface="Cambria Math" panose="02040503050406030204" pitchFamily="18" charset="0"/>
                                              </a:rPr>
                                              <m:t>2</m:t>
                                            </m:r>
                                          </m:sub>
                                          <m:sup>
                                            <m:r>
                                              <a:rPr lang="en-US" altLang="zh-CN" sz="2000" i="1">
                                                <a:latin typeface="Cambria Math" panose="02040503050406030204" pitchFamily="18" charset="0"/>
                                              </a:rPr>
                                              <m:t>2</m:t>
                                            </m:r>
                                          </m:sup>
                                        </m:sSubSup>
                                      </m:num>
                                      <m:den>
                                        <m:r>
                                          <a:rPr lang="en-US" altLang="zh-CN" sz="2000" i="1">
                                            <a:latin typeface="Cambria Math" panose="02040503050406030204" pitchFamily="18" charset="0"/>
                                          </a:rPr>
                                          <m:t>2</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𝜎</m:t>
                                            </m:r>
                                          </m:e>
                                          <m:sup>
                                            <m:r>
                                              <a:rPr lang="en-US" altLang="zh-CN" sz="2000" i="1">
                                                <a:latin typeface="Cambria Math" panose="02040503050406030204" pitchFamily="18" charset="0"/>
                                              </a:rPr>
                                              <m:t>2</m:t>
                                            </m:r>
                                          </m:sup>
                                        </m:sSup>
                                      </m:den>
                                    </m:f>
                                  </m:e>
                                </m:d>
                                <m:r>
                                  <a:rPr lang="en-US" altLang="zh-CN" sz="2000" i="1">
                                    <a:latin typeface="Cambria Math" panose="02040503050406030204" pitchFamily="18" charset="0"/>
                                  </a:rPr>
                                  <m:t>,</m:t>
                                </m:r>
                              </m:e>
                              <m:e>
                                <m:r>
                                  <m:rPr>
                                    <m:nor/>
                                  </m:rPr>
                                  <a:rPr lang="en-US" altLang="zh-CN" sz="2000">
                                    <a:latin typeface="Cambria Math" panose="02040503050406030204" pitchFamily="18" charset="0"/>
                                  </a:rPr>
                                  <m:t> </m:t>
                                </m:r>
                                <m:r>
                                  <m:rPr>
                                    <m:nor/>
                                  </m:rPr>
                                  <a:rPr lang="en-US" altLang="zh-CN" sz="2000">
                                    <a:latin typeface="Cambria Math" panose="02040503050406030204" pitchFamily="18" charset="0"/>
                                  </a:rPr>
                                  <m:t>if</m:t>
                                </m:r>
                                <m:r>
                                  <m:rPr>
                                    <m:nor/>
                                  </m:rPr>
                                  <a:rPr lang="en-US" altLang="zh-CN" sz="2000">
                                    <a:latin typeface="Cambria Math" panose="02040503050406030204" pitchFamily="18" charset="0"/>
                                  </a:rPr>
                                  <m:t> </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m:t>
                                </m:r>
                                <m:r>
                                  <m:rPr>
                                    <m:nor/>
                                  </m:rPr>
                                  <a:rPr lang="en-US" altLang="zh-CN" sz="2000">
                                    <a:latin typeface="Cambria Math" panose="02040503050406030204" pitchFamily="18" charset="0"/>
                                  </a:rPr>
                                  <m:t> </m:t>
                                </m:r>
                                <m:r>
                                  <m:rPr>
                                    <m:nor/>
                                  </m:rPr>
                                  <a:rPr lang="en-US" altLang="zh-CN" sz="2000">
                                    <a:latin typeface="Cambria Math" panose="02040503050406030204" pitchFamily="18" charset="0"/>
                                  </a:rPr>
                                  <m:t>otherwise</m:t>
                                </m:r>
                                <m:r>
                                  <m:rPr>
                                    <m:nor/>
                                  </m:rPr>
                                  <a:rPr lang="en-US" altLang="zh-CN" sz="2000">
                                    <a:latin typeface="Cambria Math" panose="02040503050406030204" pitchFamily="18" charset="0"/>
                                  </a:rPr>
                                  <m:t> </m:t>
                                </m:r>
                              </m:e>
                            </m:mr>
                          </m:m>
                        </m:e>
                      </m:d>
                    </m:oMath>
                  </m:oMathPara>
                </a14:m>
                <a:endParaRPr lang="zh-CN" altLang="zh-CN" sz="2000" dirty="0"/>
              </a:p>
              <a:p>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447647" y="4093211"/>
                <a:ext cx="5296706" cy="1509003"/>
              </a:xfrm>
              <a:prstGeom prst="rect">
                <a:avLst/>
              </a:prstGeom>
              <a:blipFill rotWithShape="1">
                <a:blip r:embed="rId4"/>
                <a:stretch>
                  <a:fillRect l="-4" r="8" b="-8400"/>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4005" y="1452880"/>
                <a:ext cx="11897995" cy="4673600"/>
              </a:xfrm>
            </p:spPr>
            <p:txBody>
              <a:bodyPr/>
              <a:lstStyle/>
              <a:p>
                <a:r>
                  <a:rPr lang="zh-CN" altLang="en-US" sz="2400" dirty="0">
                    <a:sym typeface="+mn-ea"/>
                  </a:rPr>
                  <a:t>假定从图 </a:t>
                </a:r>
                <a14:m>
                  <m:oMath xmlns:m="http://schemas.openxmlformats.org/officeDocument/2006/math">
                    <m:r>
                      <a:rPr lang="en-US" altLang="zh-CN" sz="2400" b="0" i="1" smtClean="0">
                        <a:latin typeface="Cambria Math" panose="02040503050406030204" pitchFamily="18" charset="0"/>
                        <a:sym typeface="+mn-ea"/>
                      </a:rPr>
                      <m:t>𝐺</m:t>
                    </m:r>
                    <m:r>
                      <a:rPr lang="en-US" altLang="zh-CN" sz="2400" b="0" i="1" smtClean="0">
                        <a:latin typeface="Cambria Math" panose="02040503050406030204" pitchFamily="18" charset="0"/>
                        <a:sym typeface="+mn-ea"/>
                      </a:rPr>
                      <m:t>=(</m:t>
                    </m:r>
                    <m:r>
                      <a:rPr lang="en-US" altLang="zh-CN" sz="2400" b="0" i="1" smtClean="0">
                        <a:latin typeface="Cambria Math" panose="02040503050406030204" pitchFamily="18" charset="0"/>
                        <a:sym typeface="+mn-ea"/>
                      </a:rPr>
                      <m:t>𝑉</m:t>
                    </m:r>
                    <m:r>
                      <a:rPr lang="en-US" altLang="zh-CN" sz="2400" b="0" i="1" smtClean="0">
                        <a:latin typeface="Cambria Math" panose="02040503050406030204" pitchFamily="18" charset="0"/>
                        <a:sym typeface="+mn-ea"/>
                      </a:rPr>
                      <m:t>,</m:t>
                    </m:r>
                    <m:r>
                      <a:rPr lang="en-US" altLang="zh-CN" sz="2400" b="0" i="1" smtClean="0">
                        <a:latin typeface="Cambria Math" panose="02040503050406030204" pitchFamily="18" charset="0"/>
                        <a:sym typeface="+mn-ea"/>
                      </a:rPr>
                      <m:t>𝐸</m:t>
                    </m:r>
                    <m:r>
                      <a:rPr lang="en-US" altLang="zh-CN" sz="2400" b="0" i="1" smtClean="0">
                        <a:latin typeface="Cambria Math" panose="02040503050406030204" pitchFamily="18" charset="0"/>
                        <a:sym typeface="+mn-ea"/>
                      </a:rPr>
                      <m:t>)</m:t>
                    </m:r>
                  </m:oMath>
                </a14:m>
                <a:r>
                  <a:rPr lang="zh-CN" altLang="en-US" sz="2400" dirty="0">
                    <a:sym typeface="+mn-ea"/>
                  </a:rPr>
                  <a:t>将学得一个实值函数</a:t>
                </a:r>
                <a14:m>
                  <m:oMath xmlns:m="http://schemas.openxmlformats.org/officeDocument/2006/math">
                    <m:r>
                      <a:rPr lang="en-US" altLang="zh-CN" sz="2400" b="0" i="1" smtClean="0">
                        <a:latin typeface="Cambria Math" panose="02040503050406030204" pitchFamily="18" charset="0"/>
                        <a:sym typeface="+mn-ea"/>
                      </a:rPr>
                      <m:t>𝑓</m:t>
                    </m:r>
                    <m:r>
                      <a:rPr lang="en-US" altLang="zh-CN" sz="2400" b="0" i="1" smtClean="0">
                        <a:latin typeface="Cambria Math" panose="02040503050406030204" pitchFamily="18" charset="0"/>
                        <a:sym typeface="+mn-ea"/>
                      </a:rPr>
                      <m:t>:</m:t>
                    </m:r>
                    <m:r>
                      <a:rPr lang="en-US" altLang="zh-CN" sz="2400" b="0" i="1" smtClean="0">
                        <a:latin typeface="Cambria Math" panose="02040503050406030204" pitchFamily="18" charset="0"/>
                        <a:sym typeface="+mn-ea"/>
                      </a:rPr>
                      <m:t>𝑉</m:t>
                    </m:r>
                    <m:r>
                      <a:rPr lang="en-US" altLang="zh-CN" sz="2400" b="0" i="1" smtClean="0">
                        <a:latin typeface="Cambria Math" panose="02040503050406030204" pitchFamily="18" charset="0"/>
                        <a:ea typeface="Cambria Math" panose="02040503050406030204" pitchFamily="18" charset="0"/>
                        <a:sym typeface="+mn-ea"/>
                      </a:rPr>
                      <m:t>→</m:t>
                    </m:r>
                    <m:r>
                      <a:rPr lang="en-US" altLang="zh-CN" sz="2400" b="0" i="1" smtClean="0">
                        <a:latin typeface="Cambria Math" panose="02040503050406030204" pitchFamily="18" charset="0"/>
                        <a:ea typeface="Cambria Math" panose="02040503050406030204" pitchFamily="18" charset="0"/>
                        <a:sym typeface="+mn-ea"/>
                      </a:rPr>
                      <m:t>ℝ</m:t>
                    </m:r>
                  </m:oMath>
                </a14:m>
                <a:r>
                  <a:rPr lang="zh-CN" altLang="en-US" sz="2400" dirty="0">
                    <a:sym typeface="+mn-ea"/>
                  </a:rPr>
                  <a:t>。</a:t>
                </a:r>
              </a:p>
              <a:p>
                <a:endParaRPr lang="en-US" altLang="zh-CN" sz="2400" dirty="0"/>
              </a:p>
              <a:p>
                <a:r>
                  <a:rPr lang="zh-CN" altLang="en-US" sz="2400" dirty="0">
                    <a:sym typeface="+mn-ea"/>
                  </a:rPr>
                  <a:t>直观上讲相似的样本应具有相似的标记</a:t>
                </a:r>
                <a:r>
                  <a:rPr lang="en-US" altLang="zh-CN" sz="2400" dirty="0">
                    <a:sym typeface="+mn-ea"/>
                  </a:rPr>
                  <a:t>,</a:t>
                </a:r>
                <a:r>
                  <a:rPr lang="zh-CN" altLang="en-US" sz="2400" dirty="0">
                    <a:sym typeface="+mn-ea"/>
                  </a:rPr>
                  <a:t>即得到最优结果于是可定义关于</a:t>
                </a:r>
                <a:r>
                  <a:rPr lang="en-US" altLang="zh-CN" sz="2400" i="1" dirty="0">
                    <a:sym typeface="+mn-ea"/>
                  </a:rPr>
                  <a:t>  </a:t>
                </a:r>
                <a:r>
                  <a:rPr lang="zh-CN" altLang="en-US" sz="2400" dirty="0">
                    <a:sym typeface="+mn-ea"/>
                  </a:rPr>
                  <a:t>的“能量函数”</a:t>
                </a:r>
                <a:r>
                  <a:rPr lang="en-US" altLang="zh-CN" sz="2400" dirty="0">
                    <a:sym typeface="+mn-ea"/>
                  </a:rPr>
                  <a:t>(energy function)[Zhu et al., 2003]:</a:t>
                </a:r>
                <a:r>
                  <a:rPr lang="zh-CN" altLang="en-US" sz="2400" dirty="0">
                    <a:sym typeface="+mn-ea"/>
                  </a:rPr>
                  <a:t>   </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294005" y="1452880"/>
                <a:ext cx="11897995" cy="4673600"/>
              </a:xfrm>
              <a:blipFill rotWithShape="1">
                <a:blip r:embed="rId3"/>
                <a:stretch>
                  <a:fillRect/>
                </a:stretch>
              </a:blipFill>
            </p:spPr>
            <p:txBody>
              <a:bodyPr/>
              <a:lstStyle/>
              <a:p>
                <a:r>
                  <a:rPr lang="zh-CN" altLang="en-US">
                    <a:noFill/>
                  </a:rPr>
                  <a:t> </a:t>
                </a:r>
              </a:p>
            </p:txBody>
          </p:sp>
        </mc:Fallback>
      </mc:AlternateContent>
      <p:pic>
        <p:nvPicPr>
          <p:cNvPr id="10" name="图片 9"/>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0229850" y="2375535"/>
            <a:ext cx="191135" cy="343535"/>
          </a:xfrm>
          <a:prstGeom prst="rect">
            <a:avLst/>
          </a:prstGeom>
        </p:spPr>
      </p:pic>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图半监督学习</a:t>
            </a:r>
          </a:p>
        </p:txBody>
      </p:sp>
      <mc:AlternateContent xmlns:mc="http://schemas.openxmlformats.org/markup-compatibility/2006" xmlns:a14="http://schemas.microsoft.com/office/drawing/2010/main">
        <mc:Choice Requires="a14">
          <p:sp>
            <p:nvSpPr>
              <p:cNvPr id="4" name="文本框 3"/>
              <p:cNvSpPr txBox="1"/>
              <p:nvPr/>
            </p:nvSpPr>
            <p:spPr>
              <a:xfrm>
                <a:off x="3048000" y="3508321"/>
                <a:ext cx="6096000" cy="23526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sz="2000" i="1" smtClean="0">
                              <a:solidFill>
                                <a:schemeClr val="tx1"/>
                              </a:solidFill>
                              <a:latin typeface="Cambria Math" panose="02040503050406030204" pitchFamily="18" charset="0"/>
                            </a:rPr>
                          </m:ctrlPr>
                        </m:eqArrPr>
                        <m:e>
                          <m:r>
                            <a:rPr lang="zh-CN" altLang="en-US" sz="2000" i="1">
                              <a:solidFill>
                                <a:schemeClr val="tx1"/>
                              </a:solidFill>
                              <a:latin typeface="Cambria Math" panose="02040503050406030204" pitchFamily="18" charset="0"/>
                            </a:rPr>
                            <m:t>𝐸</m:t>
                          </m:r>
                          <m:d>
                            <m:dPr>
                              <m:ctrlPr>
                                <a:rPr lang="zh-CN" altLang="en-US" sz="2000" i="1">
                                  <a:solidFill>
                                    <a:schemeClr val="tx1"/>
                                  </a:solidFill>
                                  <a:latin typeface="Cambria Math" panose="02040503050406030204" pitchFamily="18" charset="0"/>
                                </a:rPr>
                              </m:ctrlPr>
                            </m:dPr>
                            <m:e>
                              <m:r>
                                <a:rPr lang="zh-CN" altLang="en-US" sz="2000" i="1">
                                  <a:solidFill>
                                    <a:schemeClr val="tx1"/>
                                  </a:solidFill>
                                  <a:latin typeface="Cambria Math" panose="02040503050406030204" pitchFamily="18" charset="0"/>
                                </a:rPr>
                                <m:t>𝑓</m:t>
                              </m:r>
                            </m:e>
                          </m:d>
                          <m:r>
                            <a:rPr lang="zh-CN" altLang="en-US" sz="2000" i="0">
                              <a:solidFill>
                                <a:schemeClr val="tx1"/>
                              </a:solidFill>
                              <a:latin typeface="Cambria Math" panose="02040503050406030204" pitchFamily="18" charset="0"/>
                            </a:rPr>
                            <m:t>&amp;=</m:t>
                          </m:r>
                          <m:f>
                            <m:fPr>
                              <m:ctrlPr>
                                <a:rPr lang="zh-CN" altLang="en-US" sz="2000" i="1">
                                  <a:solidFill>
                                    <a:schemeClr val="tx1"/>
                                  </a:solidFill>
                                  <a:latin typeface="Cambria Math" panose="02040503050406030204" pitchFamily="18" charset="0"/>
                                </a:rPr>
                              </m:ctrlPr>
                            </m:fPr>
                            <m:num>
                              <m:r>
                                <a:rPr lang="zh-CN" altLang="en-US" sz="2000" i="0">
                                  <a:solidFill>
                                    <a:schemeClr val="tx1"/>
                                  </a:solidFill>
                                  <a:latin typeface="Cambria Math" panose="02040503050406030204" pitchFamily="18" charset="0"/>
                                </a:rPr>
                                <m:t>1</m:t>
                              </m:r>
                            </m:num>
                            <m:den>
                              <m:r>
                                <a:rPr lang="zh-CN" altLang="en-US" sz="2000" i="0">
                                  <a:solidFill>
                                    <a:schemeClr val="tx1"/>
                                  </a:solidFill>
                                  <a:latin typeface="Cambria Math" panose="02040503050406030204" pitchFamily="18" charset="0"/>
                                </a:rPr>
                                <m:t>2</m:t>
                              </m:r>
                            </m:den>
                          </m:f>
                          <m:nary>
                            <m:naryPr>
                              <m:chr m:val="∑"/>
                              <m:limLoc m:val="undOvr"/>
                              <m:grow m:val="on"/>
                              <m:ctrlPr>
                                <a:rPr lang="zh-CN" altLang="en-US" sz="2000" i="1">
                                  <a:solidFill>
                                    <a:schemeClr val="tx1"/>
                                  </a:solidFill>
                                  <a:latin typeface="Cambria Math" panose="02040503050406030204" pitchFamily="18" charset="0"/>
                                </a:rPr>
                              </m:ctrlPr>
                            </m:naryPr>
                            <m:sub>
                              <m:r>
                                <a:rPr lang="zh-CN" altLang="en-US" sz="2000" i="1">
                                  <a:solidFill>
                                    <a:schemeClr val="tx1"/>
                                  </a:solidFill>
                                  <a:latin typeface="Cambria Math" panose="02040503050406030204" pitchFamily="18" charset="0"/>
                                </a:rPr>
                                <m:t>𝑖</m:t>
                              </m:r>
                              <m:r>
                                <a:rPr lang="zh-CN" altLang="en-US" sz="2000" i="0">
                                  <a:solidFill>
                                    <a:schemeClr val="tx1"/>
                                  </a:solidFill>
                                  <a:latin typeface="Cambria Math" panose="02040503050406030204" pitchFamily="18" charset="0"/>
                                </a:rPr>
                                <m:t>=1</m:t>
                              </m:r>
                            </m:sub>
                            <m:sup>
                              <m:r>
                                <a:rPr lang="zh-CN" altLang="en-US" sz="2000" i="1">
                                  <a:solidFill>
                                    <a:schemeClr val="tx1"/>
                                  </a:solidFill>
                                  <a:latin typeface="Cambria Math" panose="02040503050406030204" pitchFamily="18" charset="0"/>
                                </a:rPr>
                                <m:t>𝑚</m:t>
                              </m:r>
                            </m:sup>
                            <m:e>
                              <m:r>
                                <a:rPr lang="zh-CN" altLang="en-US" sz="2000" i="0">
                                  <a:solidFill>
                                    <a:schemeClr val="tx1"/>
                                  </a:solidFill>
                                  <a:latin typeface="Cambria Math" panose="02040503050406030204" pitchFamily="18" charset="0"/>
                                </a:rPr>
                                <m:t> </m:t>
                              </m:r>
                            </m:e>
                          </m:nary>
                          <m:nary>
                            <m:naryPr>
                              <m:chr m:val="∑"/>
                              <m:limLoc m:val="undOvr"/>
                              <m:grow m:val="on"/>
                              <m:ctrlPr>
                                <a:rPr lang="zh-CN" altLang="en-US" sz="2000" i="1">
                                  <a:solidFill>
                                    <a:schemeClr val="tx1"/>
                                  </a:solidFill>
                                  <a:latin typeface="Cambria Math" panose="02040503050406030204" pitchFamily="18" charset="0"/>
                                </a:rPr>
                              </m:ctrlPr>
                            </m:naryPr>
                            <m:sub>
                              <m:r>
                                <a:rPr lang="zh-CN" altLang="en-US" sz="2000" i="1">
                                  <a:solidFill>
                                    <a:schemeClr val="tx1"/>
                                  </a:solidFill>
                                  <a:latin typeface="Cambria Math" panose="02040503050406030204" pitchFamily="18" charset="0"/>
                                </a:rPr>
                                <m:t>𝑗</m:t>
                              </m:r>
                              <m:r>
                                <a:rPr lang="zh-CN" altLang="en-US" sz="2000" i="0">
                                  <a:solidFill>
                                    <a:schemeClr val="tx1"/>
                                  </a:solidFill>
                                  <a:latin typeface="Cambria Math" panose="02040503050406030204" pitchFamily="18" charset="0"/>
                                </a:rPr>
                                <m:t>=1</m:t>
                              </m:r>
                            </m:sub>
                            <m:sup>
                              <m:r>
                                <a:rPr lang="zh-CN" altLang="en-US" sz="2000" i="1">
                                  <a:solidFill>
                                    <a:schemeClr val="tx1"/>
                                  </a:solidFill>
                                  <a:latin typeface="Cambria Math" panose="02040503050406030204" pitchFamily="18" charset="0"/>
                                </a:rPr>
                                <m:t>𝑚</m:t>
                              </m:r>
                            </m:sup>
                            <m:e>
                              <m:r>
                                <a:rPr lang="zh-CN" altLang="en-US" sz="2000" i="0">
                                  <a:solidFill>
                                    <a:schemeClr val="tx1"/>
                                  </a:solidFill>
                                  <a:latin typeface="Cambria Math" panose="02040503050406030204" pitchFamily="18" charset="0"/>
                                </a:rPr>
                                <m:t> </m:t>
                              </m:r>
                            </m:e>
                          </m:nary>
                          <m:sSub>
                            <m:sSubPr>
                              <m:ctrlPr>
                                <a:rPr lang="zh-CN" altLang="en-US" sz="200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𝑾</m:t>
                              </m:r>
                            </m:e>
                            <m:sub>
                              <m:r>
                                <a:rPr lang="zh-CN" altLang="en-US" sz="2000" b="0" i="1">
                                  <a:solidFill>
                                    <a:schemeClr val="tx1"/>
                                  </a:solidFill>
                                  <a:latin typeface="Cambria Math" panose="02040503050406030204" pitchFamily="18" charset="0"/>
                                </a:rPr>
                                <m:t>𝑖𝑗</m:t>
                              </m:r>
                            </m:sub>
                          </m:sSub>
                          <m:sSup>
                            <m:sSupPr>
                              <m:ctrlPr>
                                <a:rPr lang="zh-CN" altLang="en-US" sz="2000" b="0" i="1">
                                  <a:solidFill>
                                    <a:schemeClr val="tx1"/>
                                  </a:solidFill>
                                  <a:latin typeface="Cambria Math" panose="02040503050406030204" pitchFamily="18" charset="0"/>
                                </a:rPr>
                              </m:ctrlPr>
                            </m:sSupPr>
                            <m:e>
                              <m:d>
                                <m:dPr>
                                  <m:ctrlPr>
                                    <a:rPr lang="zh-CN" altLang="en-US" sz="2000" b="0" i="1">
                                      <a:solidFill>
                                        <a:schemeClr val="tx1"/>
                                      </a:solidFill>
                                      <a:latin typeface="Cambria Math" panose="02040503050406030204" pitchFamily="18" charset="0"/>
                                    </a:rPr>
                                  </m:ctrlPr>
                                </m:dPr>
                                <m:e>
                                  <m:r>
                                    <a:rPr lang="zh-CN" altLang="en-US" sz="2000" b="0" i="1">
                                      <a:solidFill>
                                        <a:schemeClr val="tx1"/>
                                      </a:solidFill>
                                      <a:latin typeface="Cambria Math" panose="02040503050406030204" pitchFamily="18" charset="0"/>
                                    </a:rPr>
                                    <m:t>𝑓</m:t>
                                  </m:r>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𝑖</m:t>
                                          </m:r>
                                        </m:sub>
                                      </m:sSub>
                                    </m:e>
                                  </m:d>
                                  <m:r>
                                    <a:rPr lang="zh-CN" altLang="en-US" sz="2000" b="0" i="0">
                                      <a:solidFill>
                                        <a:schemeClr val="tx1"/>
                                      </a:solidFill>
                                      <a:latin typeface="Cambria Math" panose="02040503050406030204" pitchFamily="18" charset="0"/>
                                    </a:rPr>
                                    <m:t>−</m:t>
                                  </m:r>
                                  <m:r>
                                    <a:rPr lang="zh-CN" altLang="en-US" sz="2000" b="0" i="1">
                                      <a:solidFill>
                                        <a:schemeClr val="tx1"/>
                                      </a:solidFill>
                                      <a:latin typeface="Cambria Math" panose="02040503050406030204" pitchFamily="18" charset="0"/>
                                    </a:rPr>
                                    <m:t>𝑓</m:t>
                                  </m:r>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e>
                                  </m:d>
                                </m:e>
                              </m:d>
                            </m:e>
                            <m:sup>
                              <m:r>
                                <a:rPr lang="zh-CN" altLang="en-US" sz="2000" b="0" i="0">
                                  <a:solidFill>
                                    <a:schemeClr val="tx1"/>
                                  </a:solidFill>
                                  <a:latin typeface="Cambria Math" panose="02040503050406030204" pitchFamily="18" charset="0"/>
                                </a:rPr>
                                <m:t>2</m:t>
                              </m:r>
                            </m:sup>
                          </m:sSup>
                        </m:e>
                        <m:e>
                          <m:r>
                            <a:rPr lang="zh-CN" altLang="en-US" sz="2000" b="0" i="0">
                              <a:solidFill>
                                <a:schemeClr val="tx1"/>
                              </a:solidFill>
                              <a:latin typeface="Cambria Math" panose="02040503050406030204" pitchFamily="18" charset="0"/>
                            </a:rPr>
                            <m:t>&amp;=</m:t>
                          </m:r>
                          <m:f>
                            <m:fPr>
                              <m:ctrlPr>
                                <a:rPr lang="zh-CN" altLang="en-US" sz="2000" b="0" i="1">
                                  <a:solidFill>
                                    <a:schemeClr val="tx1"/>
                                  </a:solidFill>
                                  <a:latin typeface="Cambria Math" panose="02040503050406030204" pitchFamily="18" charset="0"/>
                                </a:rPr>
                              </m:ctrlPr>
                            </m:fPr>
                            <m:num>
                              <m:r>
                                <a:rPr lang="zh-CN" altLang="en-US" sz="2000" b="0" i="0">
                                  <a:solidFill>
                                    <a:schemeClr val="tx1"/>
                                  </a:solidFill>
                                  <a:latin typeface="Cambria Math" panose="02040503050406030204" pitchFamily="18" charset="0"/>
                                </a:rPr>
                                <m:t>1</m:t>
                              </m:r>
                            </m:num>
                            <m:den>
                              <m:r>
                                <a:rPr lang="zh-CN" altLang="en-US" sz="2000" b="0" i="0">
                                  <a:solidFill>
                                    <a:schemeClr val="tx1"/>
                                  </a:solidFill>
                                  <a:latin typeface="Cambria Math" panose="02040503050406030204" pitchFamily="18" charset="0"/>
                                </a:rPr>
                                <m:t>2</m:t>
                              </m:r>
                            </m:den>
                          </m:f>
                          <m:d>
                            <m:dPr>
                              <m:ctrlPr>
                                <a:rPr lang="zh-CN" altLang="en-US" sz="2000" b="0" i="1">
                                  <a:solidFill>
                                    <a:schemeClr val="tx1"/>
                                  </a:solidFill>
                                  <a:latin typeface="Cambria Math" panose="02040503050406030204" pitchFamily="18" charset="0"/>
                                </a:rPr>
                              </m:ctrlPr>
                            </m:dPr>
                            <m:e>
                              <m:nary>
                                <m:naryPr>
                                  <m:chr m:val="∑"/>
                                  <m:limLoc m:val="undOvr"/>
                                  <m:grow m:val="on"/>
                                  <m:ctrlPr>
                                    <a:rPr lang="zh-CN" altLang="en-US" sz="2000" b="0" i="1">
                                      <a:solidFill>
                                        <a:schemeClr val="tx1"/>
                                      </a:solidFill>
                                      <a:latin typeface="Cambria Math" panose="02040503050406030204" pitchFamily="18" charset="0"/>
                                    </a:rPr>
                                  </m:ctrlPr>
                                </m:naryPr>
                                <m:sub>
                                  <m:r>
                                    <a:rPr lang="zh-CN" altLang="en-US" sz="2000" b="0" i="1">
                                      <a:solidFill>
                                        <a:schemeClr val="tx1"/>
                                      </a:solidFill>
                                      <a:latin typeface="Cambria Math" panose="02040503050406030204" pitchFamily="18" charset="0"/>
                                    </a:rPr>
                                    <m:t>𝑖</m:t>
                                  </m:r>
                                  <m:r>
                                    <a:rPr lang="zh-CN" altLang="en-US" sz="2000" b="0" i="0">
                                      <a:solidFill>
                                        <a:schemeClr val="tx1"/>
                                      </a:solidFill>
                                      <a:latin typeface="Cambria Math" panose="02040503050406030204" pitchFamily="18" charset="0"/>
                                    </a:rPr>
                                    <m:t>=1</m:t>
                                  </m:r>
                                </m:sub>
                                <m:sup>
                                  <m:r>
                                    <a:rPr lang="zh-CN" altLang="en-US" sz="2000" b="0" i="1">
                                      <a:solidFill>
                                        <a:schemeClr val="tx1"/>
                                      </a:solidFill>
                                      <a:latin typeface="Cambria Math" panose="02040503050406030204" pitchFamily="18" charset="0"/>
                                    </a:rPr>
                                    <m:t>𝑚</m:t>
                                  </m:r>
                                </m:sup>
                                <m:e>
                                  <m:r>
                                    <a:rPr lang="zh-CN" altLang="en-US" sz="2000" b="0" i="0">
                                      <a:solidFill>
                                        <a:schemeClr val="tx1"/>
                                      </a:solidFill>
                                      <a:latin typeface="Cambria Math" panose="02040503050406030204" pitchFamily="18" charset="0"/>
                                    </a:rPr>
                                    <m:t> </m:t>
                                  </m:r>
                                </m:e>
                              </m:nary>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𝑑</m:t>
                                  </m:r>
                                </m:e>
                                <m:sub>
                                  <m:r>
                                    <a:rPr lang="zh-CN" altLang="en-US" sz="2000" b="0" i="1">
                                      <a:solidFill>
                                        <a:schemeClr val="tx1"/>
                                      </a:solidFill>
                                      <a:latin typeface="Cambria Math" panose="02040503050406030204" pitchFamily="18" charset="0"/>
                                    </a:rPr>
                                    <m:t>𝑖</m:t>
                                  </m:r>
                                </m:sub>
                              </m:sSub>
                              <m:sSup>
                                <m:sSupPr>
                                  <m:ctrlPr>
                                    <a:rPr lang="zh-CN" altLang="en-US" sz="2000" b="0" i="1">
                                      <a:solidFill>
                                        <a:schemeClr val="tx1"/>
                                      </a:solidFill>
                                      <a:latin typeface="Cambria Math" panose="02040503050406030204" pitchFamily="18" charset="0"/>
                                    </a:rPr>
                                  </m:ctrlPr>
                                </m:sSupPr>
                                <m:e>
                                  <m:r>
                                    <a:rPr lang="zh-CN" altLang="en-US" sz="2000" b="0" i="1">
                                      <a:solidFill>
                                        <a:schemeClr val="tx1"/>
                                      </a:solidFill>
                                      <a:latin typeface="Cambria Math" panose="02040503050406030204" pitchFamily="18" charset="0"/>
                                    </a:rPr>
                                    <m:t>𝑓</m:t>
                                  </m:r>
                                </m:e>
                                <m:sup>
                                  <m:r>
                                    <a:rPr lang="zh-CN" altLang="en-US" sz="2000" b="0" i="0">
                                      <a:solidFill>
                                        <a:schemeClr val="tx1"/>
                                      </a:solidFill>
                                      <a:latin typeface="Cambria Math" panose="02040503050406030204" pitchFamily="18" charset="0"/>
                                    </a:rPr>
                                    <m:t>2</m:t>
                                  </m:r>
                                </m:sup>
                              </m:sSup>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𝑖</m:t>
                                      </m:r>
                                    </m:sub>
                                  </m:sSub>
                                </m:e>
                              </m:d>
                              <m:r>
                                <a:rPr lang="zh-CN" altLang="en-US" sz="2000" b="0" i="0">
                                  <a:solidFill>
                                    <a:schemeClr val="tx1"/>
                                  </a:solidFill>
                                  <a:latin typeface="Cambria Math" panose="02040503050406030204" pitchFamily="18" charset="0"/>
                                </a:rPr>
                                <m:t>+</m:t>
                              </m:r>
                              <m:nary>
                                <m:naryPr>
                                  <m:chr m:val="∑"/>
                                  <m:limLoc m:val="undOvr"/>
                                  <m:grow m:val="on"/>
                                  <m:ctrlPr>
                                    <a:rPr lang="zh-CN" altLang="en-US" sz="2000" b="0" i="1">
                                      <a:solidFill>
                                        <a:schemeClr val="tx1"/>
                                      </a:solidFill>
                                      <a:latin typeface="Cambria Math" panose="02040503050406030204" pitchFamily="18" charset="0"/>
                                    </a:rPr>
                                  </m:ctrlPr>
                                </m:naryPr>
                                <m:sub>
                                  <m:r>
                                    <a:rPr lang="zh-CN" altLang="en-US" sz="2000" b="0" i="1">
                                      <a:solidFill>
                                        <a:schemeClr val="tx1"/>
                                      </a:solidFill>
                                      <a:latin typeface="Cambria Math" panose="02040503050406030204" pitchFamily="18" charset="0"/>
                                    </a:rPr>
                                    <m:t>𝑗</m:t>
                                  </m:r>
                                  <m:r>
                                    <a:rPr lang="zh-CN" altLang="en-US" sz="2000" b="0" i="0">
                                      <a:solidFill>
                                        <a:schemeClr val="tx1"/>
                                      </a:solidFill>
                                      <a:latin typeface="Cambria Math" panose="02040503050406030204" pitchFamily="18" charset="0"/>
                                    </a:rPr>
                                    <m:t>=1</m:t>
                                  </m:r>
                                </m:sub>
                                <m:sup>
                                  <m:r>
                                    <a:rPr lang="zh-CN" altLang="en-US" sz="2000" b="0" i="1">
                                      <a:solidFill>
                                        <a:schemeClr val="tx1"/>
                                      </a:solidFill>
                                      <a:latin typeface="Cambria Math" panose="02040503050406030204" pitchFamily="18" charset="0"/>
                                    </a:rPr>
                                    <m:t>𝑚</m:t>
                                  </m:r>
                                </m:sup>
                                <m:e>
                                  <m:r>
                                    <a:rPr lang="zh-CN" altLang="en-US" sz="2000" b="0" i="0">
                                      <a:solidFill>
                                        <a:schemeClr val="tx1"/>
                                      </a:solidFill>
                                      <a:latin typeface="Cambria Math" panose="02040503050406030204" pitchFamily="18" charset="0"/>
                                    </a:rPr>
                                    <m:t> </m:t>
                                  </m:r>
                                </m:e>
                              </m:nary>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𝑑</m:t>
                                  </m:r>
                                </m:e>
                                <m:sub>
                                  <m:r>
                                    <a:rPr lang="zh-CN" altLang="en-US" sz="2000" b="0" i="1">
                                      <a:solidFill>
                                        <a:schemeClr val="tx1"/>
                                      </a:solidFill>
                                      <a:latin typeface="Cambria Math" panose="02040503050406030204" pitchFamily="18" charset="0"/>
                                    </a:rPr>
                                    <m:t>𝑗</m:t>
                                  </m:r>
                                </m:sub>
                              </m:sSub>
                              <m:sSup>
                                <m:sSupPr>
                                  <m:ctrlPr>
                                    <a:rPr lang="zh-CN" altLang="en-US" sz="2000" b="0" i="1">
                                      <a:solidFill>
                                        <a:schemeClr val="tx1"/>
                                      </a:solidFill>
                                      <a:latin typeface="Cambria Math" panose="02040503050406030204" pitchFamily="18" charset="0"/>
                                    </a:rPr>
                                  </m:ctrlPr>
                                </m:sSupPr>
                                <m:e>
                                  <m:r>
                                    <a:rPr lang="zh-CN" altLang="en-US" sz="2000" b="0" i="1">
                                      <a:solidFill>
                                        <a:schemeClr val="tx1"/>
                                      </a:solidFill>
                                      <a:latin typeface="Cambria Math" panose="02040503050406030204" pitchFamily="18" charset="0"/>
                                    </a:rPr>
                                    <m:t>𝑓</m:t>
                                  </m:r>
                                </m:e>
                                <m:sup>
                                  <m:r>
                                    <a:rPr lang="zh-CN" altLang="en-US" sz="2000" b="0" i="0">
                                      <a:solidFill>
                                        <a:schemeClr val="tx1"/>
                                      </a:solidFill>
                                      <a:latin typeface="Cambria Math" panose="02040503050406030204" pitchFamily="18" charset="0"/>
                                    </a:rPr>
                                    <m:t>2</m:t>
                                  </m:r>
                                </m:sup>
                              </m:sSup>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e>
                              </m:d>
                              <m:r>
                                <a:rPr lang="zh-CN" altLang="en-US" sz="2000" b="0" i="0">
                                  <a:solidFill>
                                    <a:schemeClr val="tx1"/>
                                  </a:solidFill>
                                  <a:latin typeface="Cambria Math" panose="02040503050406030204" pitchFamily="18" charset="0"/>
                                </a:rPr>
                                <m:t>−2</m:t>
                              </m:r>
                              <m:nary>
                                <m:naryPr>
                                  <m:chr m:val="∑"/>
                                  <m:limLoc m:val="undOvr"/>
                                  <m:grow m:val="on"/>
                                  <m:ctrlPr>
                                    <a:rPr lang="zh-CN" altLang="en-US" sz="2000" b="0" i="1">
                                      <a:solidFill>
                                        <a:schemeClr val="tx1"/>
                                      </a:solidFill>
                                      <a:latin typeface="Cambria Math" panose="02040503050406030204" pitchFamily="18" charset="0"/>
                                    </a:rPr>
                                  </m:ctrlPr>
                                </m:naryPr>
                                <m:sub>
                                  <m:r>
                                    <a:rPr lang="zh-CN" altLang="en-US" sz="2000" b="0" i="1">
                                      <a:solidFill>
                                        <a:schemeClr val="tx1"/>
                                      </a:solidFill>
                                      <a:latin typeface="Cambria Math" panose="02040503050406030204" pitchFamily="18" charset="0"/>
                                    </a:rPr>
                                    <m:t>𝑖</m:t>
                                  </m:r>
                                  <m:r>
                                    <a:rPr lang="zh-CN" altLang="en-US" sz="2000" b="0" i="0">
                                      <a:solidFill>
                                        <a:schemeClr val="tx1"/>
                                      </a:solidFill>
                                      <a:latin typeface="Cambria Math" panose="02040503050406030204" pitchFamily="18" charset="0"/>
                                    </a:rPr>
                                    <m:t>=1</m:t>
                                  </m:r>
                                </m:sub>
                                <m:sup>
                                  <m:r>
                                    <a:rPr lang="zh-CN" altLang="en-US" sz="2000" b="0" i="1">
                                      <a:solidFill>
                                        <a:schemeClr val="tx1"/>
                                      </a:solidFill>
                                      <a:latin typeface="Cambria Math" panose="02040503050406030204" pitchFamily="18" charset="0"/>
                                    </a:rPr>
                                    <m:t>𝑚</m:t>
                                  </m:r>
                                </m:sup>
                                <m:e>
                                  <m:r>
                                    <a:rPr lang="zh-CN" altLang="en-US" sz="2000" b="0" i="0">
                                      <a:solidFill>
                                        <a:schemeClr val="tx1"/>
                                      </a:solidFill>
                                      <a:latin typeface="Cambria Math" panose="02040503050406030204" pitchFamily="18" charset="0"/>
                                    </a:rPr>
                                    <m:t> </m:t>
                                  </m:r>
                                </m:e>
                              </m:nary>
                              <m:nary>
                                <m:naryPr>
                                  <m:chr m:val="∑"/>
                                  <m:limLoc m:val="undOvr"/>
                                  <m:grow m:val="on"/>
                                  <m:ctrlPr>
                                    <a:rPr lang="zh-CN" altLang="en-US" sz="2000" b="0" i="1">
                                      <a:solidFill>
                                        <a:schemeClr val="tx1"/>
                                      </a:solidFill>
                                      <a:latin typeface="Cambria Math" panose="02040503050406030204" pitchFamily="18" charset="0"/>
                                    </a:rPr>
                                  </m:ctrlPr>
                                </m:naryPr>
                                <m:sub>
                                  <m:r>
                                    <a:rPr lang="zh-CN" altLang="en-US" sz="2000" b="0" i="1">
                                      <a:solidFill>
                                        <a:schemeClr val="tx1"/>
                                      </a:solidFill>
                                      <a:latin typeface="Cambria Math" panose="02040503050406030204" pitchFamily="18" charset="0"/>
                                    </a:rPr>
                                    <m:t>𝑗</m:t>
                                  </m:r>
                                  <m:r>
                                    <a:rPr lang="zh-CN" altLang="en-US" sz="2000" b="0" i="0">
                                      <a:solidFill>
                                        <a:schemeClr val="tx1"/>
                                      </a:solidFill>
                                      <a:latin typeface="Cambria Math" panose="02040503050406030204" pitchFamily="18" charset="0"/>
                                    </a:rPr>
                                    <m:t>=1</m:t>
                                  </m:r>
                                </m:sub>
                                <m:sup>
                                  <m:r>
                                    <a:rPr lang="zh-CN" altLang="en-US" sz="2000" b="0" i="1">
                                      <a:solidFill>
                                        <a:schemeClr val="tx1"/>
                                      </a:solidFill>
                                      <a:latin typeface="Cambria Math" panose="02040503050406030204" pitchFamily="18" charset="0"/>
                                    </a:rPr>
                                    <m:t>𝑚</m:t>
                                  </m:r>
                                </m:sup>
                                <m:e>
                                  <m:r>
                                    <a:rPr lang="zh-CN" altLang="en-US" sz="2000" b="0" i="0">
                                      <a:solidFill>
                                        <a:schemeClr val="tx1"/>
                                      </a:solidFill>
                                      <a:latin typeface="Cambria Math" panose="02040503050406030204" pitchFamily="18" charset="0"/>
                                    </a:rPr>
                                    <m:t> </m:t>
                                  </m:r>
                                </m:e>
                              </m:nary>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𝑾</m:t>
                                  </m:r>
                                </m:e>
                                <m:sub>
                                  <m:r>
                                    <a:rPr lang="zh-CN" altLang="en-US" sz="2000" b="0" i="1">
                                      <a:solidFill>
                                        <a:schemeClr val="tx1"/>
                                      </a:solidFill>
                                      <a:latin typeface="Cambria Math" panose="02040503050406030204" pitchFamily="18" charset="0"/>
                                    </a:rPr>
                                    <m:t>𝑖𝑗</m:t>
                                  </m:r>
                                </m:sub>
                              </m:sSub>
                              <m:r>
                                <a:rPr lang="zh-CN" altLang="en-US" sz="2000" b="0" i="1">
                                  <a:solidFill>
                                    <a:schemeClr val="tx1"/>
                                  </a:solidFill>
                                  <a:latin typeface="Cambria Math" panose="02040503050406030204" pitchFamily="18" charset="0"/>
                                </a:rPr>
                                <m:t>𝑓</m:t>
                              </m:r>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𝑖</m:t>
                                      </m:r>
                                    </m:sub>
                                  </m:sSub>
                                </m:e>
                              </m:d>
                              <m:r>
                                <a:rPr lang="zh-CN" altLang="en-US" sz="2000" b="0" i="1">
                                  <a:solidFill>
                                    <a:schemeClr val="tx1"/>
                                  </a:solidFill>
                                  <a:latin typeface="Cambria Math" panose="02040503050406030204" pitchFamily="18" charset="0"/>
                                </a:rPr>
                                <m:t>𝑓</m:t>
                              </m:r>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𝒙</m:t>
                                      </m:r>
                                    </m:e>
                                    <m:sub>
                                      <m:r>
                                        <a:rPr lang="zh-CN" altLang="en-US" sz="2000" b="0" i="1">
                                          <a:solidFill>
                                            <a:schemeClr val="tx1"/>
                                          </a:solidFill>
                                          <a:latin typeface="Cambria Math" panose="02040503050406030204" pitchFamily="18" charset="0"/>
                                        </a:rPr>
                                        <m:t>𝑗</m:t>
                                      </m:r>
                                    </m:sub>
                                  </m:sSub>
                                </m:e>
                              </m:d>
                            </m:e>
                          </m:d>
                        </m:e>
                        <m:e>
                          <m:r>
                            <a:rPr lang="zh-CN" altLang="en-US" sz="2000" b="0" i="0">
                              <a:solidFill>
                                <a:schemeClr val="tx1"/>
                              </a:solidFill>
                              <a:latin typeface="Cambria Math" panose="02040503050406030204" pitchFamily="18" charset="0"/>
                            </a:rPr>
                            <m:t>&amp;=</m:t>
                          </m:r>
                          <m:sSup>
                            <m:sSupPr>
                              <m:ctrlPr>
                                <a:rPr lang="zh-CN" altLang="en-US" sz="2000" b="0" i="1">
                                  <a:solidFill>
                                    <a:schemeClr val="tx1"/>
                                  </a:solidFill>
                                  <a:latin typeface="Cambria Math" panose="02040503050406030204" pitchFamily="18" charset="0"/>
                                </a:rPr>
                              </m:ctrlPr>
                            </m:sSupPr>
                            <m:e>
                              <m:r>
                                <a:rPr lang="zh-CN" altLang="en-US" sz="2000" b="1" i="1">
                                  <a:solidFill>
                                    <a:schemeClr val="tx1"/>
                                  </a:solidFill>
                                  <a:latin typeface="Cambria Math" panose="02040503050406030204" pitchFamily="18" charset="0"/>
                                </a:rPr>
                                <m:t>𝒇</m:t>
                              </m:r>
                            </m:e>
                            <m:sup>
                              <m:r>
                                <a:rPr lang="zh-CN" altLang="en-US" sz="2000" b="0" i="1">
                                  <a:solidFill>
                                    <a:schemeClr val="tx1"/>
                                  </a:solidFill>
                                  <a:latin typeface="Cambria Math" panose="02040503050406030204" pitchFamily="18" charset="0"/>
                                </a:rPr>
                                <m:t>𝑇</m:t>
                              </m:r>
                            </m:sup>
                          </m:sSup>
                          <m:d>
                            <m:dPr>
                              <m:ctrlPr>
                                <a:rPr lang="zh-CN" altLang="en-US" sz="2000" b="0" i="1">
                                  <a:solidFill>
                                    <a:schemeClr val="tx1"/>
                                  </a:solidFill>
                                  <a:latin typeface="Cambria Math" panose="02040503050406030204" pitchFamily="18" charset="0"/>
                                </a:rPr>
                              </m:ctrlPr>
                            </m:dPr>
                            <m:e>
                              <m:r>
                                <a:rPr lang="zh-CN" altLang="en-US" sz="2000" b="0" i="1">
                                  <a:solidFill>
                                    <a:schemeClr val="tx1"/>
                                  </a:solidFill>
                                  <a:latin typeface="Cambria Math" panose="02040503050406030204" pitchFamily="18" charset="0"/>
                                </a:rPr>
                                <m:t>𝐷</m:t>
                              </m:r>
                              <m:r>
                                <a:rPr lang="zh-CN" altLang="en-US" sz="2000" b="0" i="0">
                                  <a:solidFill>
                                    <a:schemeClr val="tx1"/>
                                  </a:solidFill>
                                  <a:latin typeface="Cambria Math" panose="02040503050406030204" pitchFamily="18" charset="0"/>
                                </a:rPr>
                                <m:t>−</m:t>
                              </m:r>
                              <m:r>
                                <a:rPr lang="zh-CN" altLang="en-US" sz="2000" b="0" i="1">
                                  <a:solidFill>
                                    <a:schemeClr val="tx1"/>
                                  </a:solidFill>
                                  <a:latin typeface="Cambria Math" panose="02040503050406030204" pitchFamily="18" charset="0"/>
                                </a:rPr>
                                <m:t>𝑊</m:t>
                              </m:r>
                            </m:e>
                          </m:d>
                          <m:r>
                            <a:rPr lang="zh-CN" altLang="en-US" sz="2000" b="0" i="1">
                              <a:solidFill>
                                <a:schemeClr val="tx1"/>
                              </a:solidFill>
                              <a:latin typeface="Cambria Math" panose="02040503050406030204" pitchFamily="18" charset="0"/>
                            </a:rPr>
                            <m:t>𝑓</m:t>
                          </m:r>
                        </m:e>
                      </m:eqArr>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3048000" y="3508321"/>
                <a:ext cx="6096000" cy="2352695"/>
              </a:xfrm>
              <a:prstGeom prst="rect">
                <a:avLst/>
              </a:prstGeom>
              <a:blipFill rotWithShape="1">
                <a:blip r:embed="rId5"/>
                <a:stretch>
                  <a:fillRect t="-25" r="-14083" b="26"/>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4005" y="1452880"/>
                <a:ext cx="11897995" cy="4673600"/>
              </a:xfrm>
            </p:spPr>
            <p:txBody>
              <a:bodyPr/>
              <a:lstStyle/>
              <a:p>
                <a:r>
                  <a:rPr lang="zh-CN" altLang="en-US" sz="2400" dirty="0">
                    <a:sym typeface="+mn-ea"/>
                  </a:rPr>
                  <a:t>采用分块矩阵表示方式</a:t>
                </a:r>
                <a:r>
                  <a:rPr lang="en-US" altLang="zh-CN" sz="2400" dirty="0">
                    <a:sym typeface="+mn-ea"/>
                  </a:rPr>
                  <a:t>:</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zh-CN" altLang="en-US" sz="2400" dirty="0">
                  <a:sym typeface="+mn-ea"/>
                </a:endParaRPr>
              </a:p>
              <a:p>
                <a:r>
                  <a:rPr lang="zh-CN" altLang="en-US" sz="2400" dirty="0">
                    <a:sym typeface="+mn-ea"/>
                  </a:rPr>
                  <a:t>由 </a:t>
                </a:r>
                <a14:m>
                  <m:oMath xmlns:m="http://schemas.openxmlformats.org/officeDocument/2006/math">
                    <m:f>
                      <m:fPr>
                        <m:ctrlPr>
                          <a:rPr lang="en-US" altLang="zh-CN" sz="2400" i="1" smtClean="0">
                            <a:latin typeface="Cambria Math" panose="02040503050406030204" pitchFamily="18" charset="0"/>
                            <a:sym typeface="+mn-ea"/>
                          </a:rPr>
                        </m:ctrlPr>
                      </m:fPr>
                      <m:num>
                        <m:r>
                          <a:rPr lang="zh-CN" altLang="en-US" sz="2400" i="1" smtClean="0">
                            <a:latin typeface="Cambria Math" panose="02040503050406030204" pitchFamily="18" charset="0"/>
                            <a:sym typeface="+mn-ea"/>
                          </a:rPr>
                          <m:t>𝜕</m:t>
                        </m:r>
                        <m:r>
                          <a:rPr lang="en-US" altLang="zh-CN" sz="2400" b="0" i="1" smtClean="0">
                            <a:latin typeface="Cambria Math" panose="02040503050406030204" pitchFamily="18" charset="0"/>
                            <a:sym typeface="+mn-ea"/>
                          </a:rPr>
                          <m:t>𝐸</m:t>
                        </m:r>
                        <m:r>
                          <a:rPr lang="en-US" altLang="zh-CN" sz="2400" b="0" i="1" smtClean="0">
                            <a:latin typeface="Cambria Math" panose="02040503050406030204" pitchFamily="18" charset="0"/>
                            <a:sym typeface="+mn-ea"/>
                          </a:rPr>
                          <m:t>(</m:t>
                        </m:r>
                        <m:r>
                          <a:rPr lang="en-US" altLang="zh-CN" sz="2400" b="0" i="1" smtClean="0">
                            <a:latin typeface="Cambria Math" panose="02040503050406030204" pitchFamily="18" charset="0"/>
                            <a:sym typeface="+mn-ea"/>
                          </a:rPr>
                          <m:t>𝑓</m:t>
                        </m:r>
                        <m:r>
                          <a:rPr lang="en-US" altLang="zh-CN" sz="2400" b="0" i="1" smtClean="0">
                            <a:latin typeface="Cambria Math" panose="02040503050406030204" pitchFamily="18" charset="0"/>
                            <a:sym typeface="+mn-ea"/>
                          </a:rPr>
                          <m:t>)</m:t>
                        </m:r>
                      </m:num>
                      <m:den>
                        <m:r>
                          <a:rPr lang="zh-CN" altLang="en-US" sz="2400" i="1" smtClean="0">
                            <a:latin typeface="Cambria Math" panose="02040503050406030204" pitchFamily="18" charset="0"/>
                            <a:sym typeface="+mn-ea"/>
                          </a:rPr>
                          <m:t>𝜕</m:t>
                        </m:r>
                        <m:sSub>
                          <m:sSubPr>
                            <m:ctrlPr>
                              <a:rPr lang="en-US" altLang="zh-CN" sz="2400" i="1" smtClean="0">
                                <a:latin typeface="Cambria Math" panose="02040503050406030204" pitchFamily="18" charset="0"/>
                                <a:sym typeface="+mn-ea"/>
                              </a:rPr>
                            </m:ctrlPr>
                          </m:sSubPr>
                          <m:e>
                            <m:r>
                              <a:rPr lang="en-US" altLang="zh-CN" sz="2400" b="0" i="1" smtClean="0">
                                <a:latin typeface="Cambria Math" panose="02040503050406030204" pitchFamily="18" charset="0"/>
                                <a:sym typeface="+mn-ea"/>
                              </a:rPr>
                              <m:t>𝑓</m:t>
                            </m:r>
                          </m:e>
                          <m:sub>
                            <m:r>
                              <a:rPr lang="en-US" altLang="zh-CN" sz="2400" b="0" i="1" smtClean="0">
                                <a:latin typeface="Cambria Math" panose="02040503050406030204" pitchFamily="18" charset="0"/>
                                <a:sym typeface="+mn-ea"/>
                              </a:rPr>
                              <m:t>𝑢</m:t>
                            </m:r>
                          </m:sub>
                        </m:sSub>
                      </m:den>
                    </m:f>
                  </m:oMath>
                </a14:m>
                <a:r>
                  <a:rPr lang="zh-CN" altLang="en-US" sz="2400" dirty="0">
                    <a:sym typeface="+mn-ea"/>
                  </a:rPr>
                  <a:t>可得</a:t>
                </a:r>
                <a:r>
                  <a:rPr lang="en-US" altLang="zh-CN" sz="2400" dirty="0">
                    <a:sym typeface="+mn-ea"/>
                  </a:rPr>
                  <a:t>:</a:t>
                </a:r>
                <a:endParaRPr lang="en-US" altLang="zh-CN" sz="2400" dirty="0"/>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294005" y="1452880"/>
                <a:ext cx="11897995" cy="4673600"/>
              </a:xfrm>
              <a:blipFill rotWithShape="1">
                <a:blip r:embed="rId2"/>
                <a:stretch>
                  <a:fillRect/>
                </a:stretch>
              </a:blipFill>
            </p:spPr>
            <p:txBody>
              <a:bodyPr/>
              <a:lstStyle/>
              <a:p>
                <a:r>
                  <a:rPr lang="zh-CN" altLang="en-US">
                    <a:noFill/>
                  </a:rPr>
                  <a:t> </a:t>
                </a:r>
              </a:p>
            </p:txBody>
          </p:sp>
        </mc:Fallback>
      </mc:AlternateContent>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图半监督学习</a:t>
            </a:r>
          </a:p>
        </p:txBody>
      </p:sp>
      <mc:AlternateContent xmlns:mc="http://schemas.openxmlformats.org/markup-compatibility/2006" xmlns:a14="http://schemas.microsoft.com/office/drawing/2010/main">
        <mc:Choice Requires="a14">
          <p:sp>
            <p:nvSpPr>
              <p:cNvPr id="8" name="文本框 7"/>
              <p:cNvSpPr txBox="1"/>
              <p:nvPr/>
            </p:nvSpPr>
            <p:spPr>
              <a:xfrm>
                <a:off x="2552700" y="2284730"/>
                <a:ext cx="7086600" cy="683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chemeClr val="tx1"/>
                          </a:solidFill>
                          <a:latin typeface="Cambria Math" panose="02040503050406030204" pitchFamily="18" charset="0"/>
                        </a:rPr>
                        <m:t>𝐸</m:t>
                      </m:r>
                      <m:d>
                        <m:dPr>
                          <m:ctrlPr>
                            <a:rPr lang="zh-CN" altLang="en-US" sz="2000" i="1">
                              <a:solidFill>
                                <a:schemeClr val="tx1"/>
                              </a:solidFill>
                              <a:latin typeface="Cambria Math" panose="02040503050406030204" pitchFamily="18" charset="0"/>
                            </a:rPr>
                          </m:ctrlPr>
                        </m:dPr>
                        <m:e>
                          <m:r>
                            <a:rPr lang="zh-CN" altLang="en-US" sz="2000" i="1">
                              <a:solidFill>
                                <a:schemeClr val="tx1"/>
                              </a:solidFill>
                              <a:latin typeface="Cambria Math" panose="02040503050406030204" pitchFamily="18" charset="0"/>
                            </a:rPr>
                            <m:t>𝑓</m:t>
                          </m:r>
                        </m:e>
                      </m:d>
                      <m:r>
                        <a:rPr lang="zh-CN" altLang="en-US" sz="2000" i="0">
                          <a:solidFill>
                            <a:schemeClr val="tx1"/>
                          </a:solidFill>
                          <a:latin typeface="Cambria Math" panose="02040503050406030204" pitchFamily="18" charset="0"/>
                        </a:rPr>
                        <m:t>=</m:t>
                      </m:r>
                      <m:d>
                        <m:dPr>
                          <m:ctrlPr>
                            <a:rPr lang="zh-CN" altLang="en-US" sz="2000" i="1">
                              <a:solidFill>
                                <a:schemeClr val="tx1"/>
                              </a:solidFill>
                              <a:latin typeface="Cambria Math" panose="02040503050406030204" pitchFamily="18" charset="0"/>
                            </a:rPr>
                          </m:ctrlPr>
                        </m:dPr>
                        <m:e>
                          <m:sSubSup>
                            <m:sSubSupPr>
                              <m:ctrlPr>
                                <a:rPr lang="zh-CN" altLang="en-US" sz="2000" i="1">
                                  <a:solidFill>
                                    <a:schemeClr val="tx1"/>
                                  </a:solidFill>
                                  <a:latin typeface="Cambria Math" panose="02040503050406030204" pitchFamily="18" charset="0"/>
                                </a:rPr>
                              </m:ctrlPr>
                            </m:sSubSupPr>
                            <m:e>
                              <m:r>
                                <a:rPr lang="zh-CN" altLang="en-US" sz="2000" i="1">
                                  <a:solidFill>
                                    <a:schemeClr val="tx1"/>
                                  </a:solidFill>
                                  <a:latin typeface="Cambria Math" panose="02040503050406030204" pitchFamily="18" charset="0"/>
                                </a:rPr>
                                <m:t>𝑓</m:t>
                              </m:r>
                            </m:e>
                            <m:sub>
                              <m:r>
                                <a:rPr lang="zh-CN" altLang="en-US" sz="2000" i="1">
                                  <a:solidFill>
                                    <a:schemeClr val="tx1"/>
                                  </a:solidFill>
                                  <a:latin typeface="Cambria Math" panose="02040503050406030204" pitchFamily="18" charset="0"/>
                                </a:rPr>
                                <m:t>𝑙</m:t>
                              </m:r>
                            </m:sub>
                            <m:sup>
                              <m:r>
                                <a:rPr lang="zh-CN" altLang="en-US" sz="2000" i="0">
                                  <a:solidFill>
                                    <a:schemeClr val="tx1"/>
                                  </a:solidFill>
                                  <a:latin typeface="Cambria Math" panose="02040503050406030204" pitchFamily="18" charset="0"/>
                                </a:rPr>
                                <m:t>⊤</m:t>
                              </m:r>
                            </m:sup>
                          </m:sSubSup>
                          <m:sSubSup>
                            <m:sSubSupPr>
                              <m:ctrlPr>
                                <a:rPr lang="zh-CN" altLang="en-US" sz="2000" i="1">
                                  <a:solidFill>
                                    <a:schemeClr val="tx1"/>
                                  </a:solidFill>
                                  <a:latin typeface="Cambria Math" panose="02040503050406030204" pitchFamily="18" charset="0"/>
                                </a:rPr>
                              </m:ctrlPr>
                            </m:sSubSupPr>
                            <m:e>
                              <m:r>
                                <a:rPr lang="zh-CN" altLang="en-US" sz="2000" i="1">
                                  <a:solidFill>
                                    <a:schemeClr val="tx1"/>
                                  </a:solidFill>
                                  <a:latin typeface="Cambria Math" panose="02040503050406030204" pitchFamily="18" charset="0"/>
                                </a:rPr>
                                <m:t>𝑓</m:t>
                              </m:r>
                            </m:e>
                            <m:sub>
                              <m:r>
                                <a:rPr lang="zh-CN" altLang="en-US" sz="2000" i="1">
                                  <a:solidFill>
                                    <a:schemeClr val="tx1"/>
                                  </a:solidFill>
                                  <a:latin typeface="Cambria Math" panose="02040503050406030204" pitchFamily="18" charset="0"/>
                                </a:rPr>
                                <m:t>𝑢</m:t>
                              </m:r>
                            </m:sub>
                            <m:sup>
                              <m:r>
                                <a:rPr lang="zh-CN" altLang="en-US" sz="2000" i="0">
                                  <a:solidFill>
                                    <a:schemeClr val="tx1"/>
                                  </a:solidFill>
                                  <a:latin typeface="Cambria Math" panose="02040503050406030204" pitchFamily="18" charset="0"/>
                                </a:rPr>
                                <m:t>⊤</m:t>
                              </m:r>
                            </m:sup>
                          </m:sSubSup>
                        </m:e>
                      </m:d>
                      <m:d>
                        <m:dPr>
                          <m:ctrlPr>
                            <a:rPr lang="zh-CN" altLang="en-US" sz="2000" i="1">
                              <a:solidFill>
                                <a:schemeClr val="tx1"/>
                              </a:solidFill>
                              <a:latin typeface="Cambria Math" panose="02040503050406030204" pitchFamily="18" charset="0"/>
                            </a:rPr>
                          </m:ctrlPr>
                        </m:dPr>
                        <m:e>
                          <m:d>
                            <m:dPr>
                              <m:begChr m:val="["/>
                              <m:endChr m:val="]"/>
                              <m:ctrlPr>
                                <a:rPr lang="zh-CN" altLang="en-US" sz="2000" i="1">
                                  <a:solidFill>
                                    <a:schemeClr val="tx1"/>
                                  </a:solidFill>
                                  <a:latin typeface="Cambria Math" panose="02040503050406030204" pitchFamily="18" charset="0"/>
                                </a:rPr>
                              </m:ctrlPr>
                            </m:dPr>
                            <m:e>
                              <m:m>
                                <m:mPr>
                                  <m:plcHide m:val="on"/>
                                  <m:mcs>
                                    <m:mc>
                                      <m:mcPr>
                                        <m:count m:val="2"/>
                                        <m:mcJc m:val="center"/>
                                      </m:mcPr>
                                    </m:mc>
                                  </m:mcs>
                                  <m:ctrlPr>
                                    <a:rPr lang="zh-CN" altLang="en-US" sz="2000" i="1">
                                      <a:solidFill>
                                        <a:schemeClr val="tx1"/>
                                      </a:solidFill>
                                      <a:latin typeface="Cambria Math" panose="02040503050406030204" pitchFamily="18" charset="0"/>
                                    </a:rPr>
                                  </m:ctrlPr>
                                </m:mPr>
                                <m:mr>
                                  <m:e>
                                    <m:sSub>
                                      <m:sSubPr>
                                        <m:ctrlPr>
                                          <a:rPr lang="zh-CN" altLang="en-US" sz="200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𝐃</m:t>
                                        </m:r>
                                      </m:e>
                                      <m:sub>
                                        <m:r>
                                          <a:rPr lang="zh-CN" altLang="en-US" sz="2000" b="0" i="1">
                                            <a:solidFill>
                                              <a:schemeClr val="tx1"/>
                                            </a:solidFill>
                                            <a:latin typeface="Cambria Math" panose="02040503050406030204" pitchFamily="18" charset="0"/>
                                          </a:rPr>
                                          <m:t>𝑙𝑙</m:t>
                                        </m:r>
                                      </m:sub>
                                    </m:sSub>
                                  </m:e>
                                  <m:e>
                                    <m:sSub>
                                      <m:sSubPr>
                                        <m:ctrlPr>
                                          <a:rPr lang="zh-CN" altLang="en-US" sz="2000" b="0" i="1">
                                            <a:solidFill>
                                              <a:schemeClr val="tx1"/>
                                            </a:solidFill>
                                            <a:latin typeface="Cambria Math" panose="02040503050406030204" pitchFamily="18" charset="0"/>
                                          </a:rPr>
                                        </m:ctrlPr>
                                      </m:sSubPr>
                                      <m:e>
                                        <m:r>
                                          <a:rPr lang="zh-CN" altLang="en-US" sz="2000" b="0" i="0">
                                            <a:solidFill>
                                              <a:schemeClr val="tx1"/>
                                            </a:solidFill>
                                            <a:latin typeface="Cambria Math" panose="02040503050406030204" pitchFamily="18" charset="0"/>
                                          </a:rPr>
                                          <m:t>0</m:t>
                                        </m:r>
                                      </m:e>
                                      <m:sub>
                                        <m:r>
                                          <a:rPr lang="zh-CN" altLang="en-US" sz="2000" b="0" i="1">
                                            <a:solidFill>
                                              <a:schemeClr val="tx1"/>
                                            </a:solidFill>
                                            <a:latin typeface="Cambria Math" panose="02040503050406030204" pitchFamily="18" charset="0"/>
                                          </a:rPr>
                                          <m:t>𝑙𝑢</m:t>
                                        </m:r>
                                      </m:sub>
                                    </m:sSub>
                                  </m:e>
                                </m:mr>
                                <m:mr>
                                  <m:e>
                                    <m:sSub>
                                      <m:sSubPr>
                                        <m:ctrlPr>
                                          <a:rPr lang="zh-CN" altLang="en-US" sz="2000" b="0" i="1">
                                            <a:solidFill>
                                              <a:schemeClr val="tx1"/>
                                            </a:solidFill>
                                            <a:latin typeface="Cambria Math" panose="02040503050406030204" pitchFamily="18" charset="0"/>
                                          </a:rPr>
                                        </m:ctrlPr>
                                      </m:sSubPr>
                                      <m:e>
                                        <m:r>
                                          <a:rPr lang="zh-CN" altLang="en-US" sz="2000" b="0" i="0">
                                            <a:solidFill>
                                              <a:schemeClr val="tx1"/>
                                            </a:solidFill>
                                            <a:latin typeface="Cambria Math" panose="02040503050406030204" pitchFamily="18" charset="0"/>
                                          </a:rPr>
                                          <m:t>0</m:t>
                                        </m:r>
                                      </m:e>
                                      <m:sub>
                                        <m:r>
                                          <a:rPr lang="zh-CN" altLang="en-US" sz="2000" b="0" i="1">
                                            <a:solidFill>
                                              <a:schemeClr val="tx1"/>
                                            </a:solidFill>
                                            <a:latin typeface="Cambria Math" panose="02040503050406030204" pitchFamily="18" charset="0"/>
                                          </a:rPr>
                                          <m:t>𝑢𝑙</m:t>
                                        </m:r>
                                      </m:sub>
                                    </m:sSub>
                                  </m:e>
                                  <m:e>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𝐃</m:t>
                                        </m:r>
                                      </m:e>
                                      <m:sub>
                                        <m:r>
                                          <a:rPr lang="zh-CN" altLang="en-US" sz="2000" b="0" i="1">
                                            <a:solidFill>
                                              <a:schemeClr val="tx1"/>
                                            </a:solidFill>
                                            <a:latin typeface="Cambria Math" panose="02040503050406030204" pitchFamily="18" charset="0"/>
                                          </a:rPr>
                                          <m:t>𝑢𝑢</m:t>
                                        </m:r>
                                      </m:sub>
                                    </m:sSub>
                                  </m:e>
                                </m:mr>
                              </m:m>
                            </m:e>
                          </m:d>
                          <m:r>
                            <a:rPr lang="zh-CN" altLang="en-US" sz="2000" b="0" i="0">
                              <a:solidFill>
                                <a:schemeClr val="tx1"/>
                              </a:solidFill>
                              <a:latin typeface="Cambria Math" panose="02040503050406030204" pitchFamily="18" charset="0"/>
                            </a:rPr>
                            <m:t>−</m:t>
                          </m:r>
                          <m:d>
                            <m:dPr>
                              <m:begChr m:val="["/>
                              <m:endChr m:val="]"/>
                              <m:ctrlPr>
                                <a:rPr lang="zh-CN" altLang="en-US" sz="2000" b="0" i="1">
                                  <a:solidFill>
                                    <a:schemeClr val="tx1"/>
                                  </a:solidFill>
                                  <a:latin typeface="Cambria Math" panose="02040503050406030204" pitchFamily="18" charset="0"/>
                                </a:rPr>
                              </m:ctrlPr>
                            </m:dPr>
                            <m:e>
                              <m:m>
                                <m:mPr>
                                  <m:plcHide m:val="on"/>
                                  <m:mcs>
                                    <m:mc>
                                      <m:mcPr>
                                        <m:count m:val="2"/>
                                        <m:mcJc m:val="center"/>
                                      </m:mcPr>
                                    </m:mc>
                                  </m:mcs>
                                  <m:ctrlPr>
                                    <a:rPr lang="zh-CN" altLang="en-US" sz="2000" b="0" i="1">
                                      <a:solidFill>
                                        <a:schemeClr val="tx1"/>
                                      </a:solidFill>
                                      <a:latin typeface="Cambria Math" panose="02040503050406030204" pitchFamily="18" charset="0"/>
                                    </a:rPr>
                                  </m:ctrlPr>
                                </m:mPr>
                                <m:mr>
                                  <m:e>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𝑙𝑙</m:t>
                                        </m:r>
                                      </m:sub>
                                    </m:sSub>
                                  </m:e>
                                  <m:e>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𝑙𝑢</m:t>
                                        </m:r>
                                      </m:sub>
                                    </m:sSub>
                                  </m:e>
                                </m:mr>
                                <m:mr>
                                  <m:e>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𝑢𝑙</m:t>
                                        </m:r>
                                      </m:sub>
                                    </m:sSub>
                                  </m:e>
                                  <m:e>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𝑢𝑢</m:t>
                                        </m:r>
                                      </m:sub>
                                    </m:sSub>
                                  </m:e>
                                </m:mr>
                              </m:m>
                            </m:e>
                          </m:d>
                        </m:e>
                      </m:d>
                      <m:d>
                        <m:dPr>
                          <m:begChr m:val="["/>
                          <m:endChr m:val="]"/>
                          <m:ctrlPr>
                            <a:rPr lang="zh-CN" altLang="en-US" sz="2000" b="0" i="1">
                              <a:solidFill>
                                <a:schemeClr val="tx1"/>
                              </a:solidFill>
                              <a:latin typeface="Cambria Math" panose="02040503050406030204" pitchFamily="18" charset="0"/>
                            </a:rPr>
                          </m:ctrlPr>
                        </m:dPr>
                        <m:e>
                          <m:eqArr>
                            <m:eqArrPr>
                              <m:ctrlPr>
                                <a:rPr lang="zh-CN" altLang="en-US" sz="2000" b="0" i="1">
                                  <a:solidFill>
                                    <a:schemeClr val="tx1"/>
                                  </a:solidFill>
                                  <a:latin typeface="Cambria Math" panose="02040503050406030204" pitchFamily="18" charset="0"/>
                                </a:rPr>
                              </m:ctrlPr>
                            </m:eqArrPr>
                            <m:e>
                              <m:r>
                                <a:rPr lang="zh-CN" altLang="en-US" sz="2000" b="0" i="0">
                                  <a:solidFill>
                                    <a:schemeClr val="tx1"/>
                                  </a:solidFill>
                                  <a:latin typeface="Cambria Math" panose="02040503050406030204" pitchFamily="18" charset="0"/>
                                </a:rPr>
                                <m:t>&amp;</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𝑓</m:t>
                                  </m:r>
                                </m:e>
                                <m:sub>
                                  <m:r>
                                    <a:rPr lang="zh-CN" altLang="en-US" sz="2000" b="0" i="1">
                                      <a:solidFill>
                                        <a:schemeClr val="tx1"/>
                                      </a:solidFill>
                                      <a:latin typeface="Cambria Math" panose="02040503050406030204" pitchFamily="18" charset="0"/>
                                    </a:rPr>
                                    <m:t>𝑙</m:t>
                                  </m:r>
                                </m:sub>
                              </m:sSub>
                            </m:e>
                            <m:e>
                              <m:r>
                                <a:rPr lang="zh-CN" altLang="en-US" sz="2000" b="0" i="0">
                                  <a:solidFill>
                                    <a:schemeClr val="tx1"/>
                                  </a:solidFill>
                                  <a:latin typeface="Cambria Math" panose="02040503050406030204" pitchFamily="18" charset="0"/>
                                </a:rPr>
                                <m:t>&amp;</m:t>
                              </m:r>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𝑓</m:t>
                                  </m:r>
                                </m:e>
                                <m:sub>
                                  <m:r>
                                    <a:rPr lang="zh-CN" altLang="en-US" sz="2000" b="0" i="1">
                                      <a:solidFill>
                                        <a:schemeClr val="tx1"/>
                                      </a:solidFill>
                                      <a:latin typeface="Cambria Math" panose="02040503050406030204" pitchFamily="18" charset="0"/>
                                    </a:rPr>
                                    <m:t>𝑢</m:t>
                                  </m:r>
                                </m:sub>
                              </m:sSub>
                            </m:e>
                          </m:eqArr>
                        </m:e>
                      </m:d>
                    </m:oMath>
                  </m:oMathPara>
                </a14:m>
                <a:endParaRPr lang="zh-CN" altLang="en-US" sz="2000" dirty="0">
                  <a:solidFill>
                    <a:schemeClr val="tx1"/>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2552700" y="2284730"/>
                <a:ext cx="7086600" cy="683329"/>
              </a:xfrm>
              <a:prstGeom prst="rect">
                <a:avLst/>
              </a:prstGeom>
              <a:blipFill rotWithShape="1">
                <a:blip r:embed="rId3"/>
                <a:stretch>
                  <a:fillRect b="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838575" y="3107979"/>
                <a:ext cx="6096000" cy="4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smtClean="0">
                          <a:solidFill>
                            <a:schemeClr val="tx1"/>
                          </a:solidFill>
                          <a:latin typeface="Cambria Math" panose="02040503050406030204" pitchFamily="18" charset="0"/>
                        </a:rPr>
                        <m:t>=</m:t>
                      </m:r>
                      <m:sSubSup>
                        <m:sSubSupPr>
                          <m:ctrlPr>
                            <a:rPr lang="zh-CN" altLang="en-US" sz="2000" i="1">
                              <a:solidFill>
                                <a:schemeClr val="tx1"/>
                              </a:solidFill>
                              <a:latin typeface="Cambria Math" panose="02040503050406030204" pitchFamily="18" charset="0"/>
                            </a:rPr>
                          </m:ctrlPr>
                        </m:sSubSupPr>
                        <m:e>
                          <m:r>
                            <a:rPr lang="zh-CN" altLang="en-US" sz="2000" i="1">
                              <a:solidFill>
                                <a:schemeClr val="tx1"/>
                              </a:solidFill>
                              <a:latin typeface="Cambria Math" panose="02040503050406030204" pitchFamily="18" charset="0"/>
                            </a:rPr>
                            <m:t>𝑓</m:t>
                          </m:r>
                        </m:e>
                        <m:sub>
                          <m:r>
                            <a:rPr lang="zh-CN" altLang="en-US" sz="2000" i="1">
                              <a:solidFill>
                                <a:schemeClr val="tx1"/>
                              </a:solidFill>
                              <a:latin typeface="Cambria Math" panose="02040503050406030204" pitchFamily="18" charset="0"/>
                            </a:rPr>
                            <m:t>𝑙</m:t>
                          </m:r>
                        </m:sub>
                        <m:sup>
                          <m:r>
                            <a:rPr lang="zh-CN" altLang="en-US" sz="2000" i="0">
                              <a:solidFill>
                                <a:schemeClr val="tx1"/>
                              </a:solidFill>
                              <a:latin typeface="Cambria Math" panose="02040503050406030204" pitchFamily="18" charset="0"/>
                            </a:rPr>
                            <m:t>⊤</m:t>
                          </m:r>
                        </m:sup>
                      </m:sSubSup>
                      <m:d>
                        <m:dPr>
                          <m:ctrlPr>
                            <a:rPr lang="zh-CN" altLang="en-US" sz="2000" i="1">
                              <a:solidFill>
                                <a:schemeClr val="tx1"/>
                              </a:solidFill>
                              <a:latin typeface="Cambria Math" panose="02040503050406030204" pitchFamily="18" charset="0"/>
                            </a:rPr>
                          </m:ctrlPr>
                        </m:dPr>
                        <m:e>
                          <m:sSub>
                            <m:sSubPr>
                              <m:ctrlPr>
                                <a:rPr lang="zh-CN" altLang="en-US" sz="200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𝐃</m:t>
                              </m:r>
                            </m:e>
                            <m:sub>
                              <m:r>
                                <a:rPr lang="zh-CN" altLang="en-US" sz="2000" b="0" i="1">
                                  <a:solidFill>
                                    <a:schemeClr val="tx1"/>
                                  </a:solidFill>
                                  <a:latin typeface="Cambria Math" panose="02040503050406030204" pitchFamily="18" charset="0"/>
                                </a:rPr>
                                <m:t>𝑙𝑙</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𝑙𝑙</m:t>
                              </m:r>
                            </m:sub>
                          </m:sSub>
                        </m:e>
                      </m:d>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𝑓</m:t>
                          </m:r>
                        </m:e>
                        <m:sub>
                          <m:r>
                            <a:rPr lang="zh-CN" altLang="en-US" sz="2000" b="0" i="1">
                              <a:solidFill>
                                <a:schemeClr val="tx1"/>
                              </a:solidFill>
                              <a:latin typeface="Cambria Math" panose="02040503050406030204" pitchFamily="18" charset="0"/>
                            </a:rPr>
                            <m:t>𝑙</m:t>
                          </m:r>
                        </m:sub>
                      </m:sSub>
                      <m:r>
                        <a:rPr lang="zh-CN" altLang="en-US" sz="2000" b="0" i="0">
                          <a:solidFill>
                            <a:schemeClr val="tx1"/>
                          </a:solidFill>
                          <a:latin typeface="Cambria Math" panose="02040503050406030204" pitchFamily="18" charset="0"/>
                        </a:rPr>
                        <m:t>−2</m:t>
                      </m:r>
                      <m:sSubSup>
                        <m:sSubSupPr>
                          <m:ctrlPr>
                            <a:rPr lang="zh-CN" altLang="en-US" sz="2000" b="0" i="1">
                              <a:solidFill>
                                <a:schemeClr val="tx1"/>
                              </a:solidFill>
                              <a:latin typeface="Cambria Math" panose="02040503050406030204" pitchFamily="18" charset="0"/>
                            </a:rPr>
                          </m:ctrlPr>
                        </m:sSubSupPr>
                        <m:e>
                          <m:r>
                            <a:rPr lang="zh-CN" altLang="en-US" sz="2000" b="0" i="1">
                              <a:solidFill>
                                <a:schemeClr val="tx1"/>
                              </a:solidFill>
                              <a:latin typeface="Cambria Math" panose="02040503050406030204" pitchFamily="18" charset="0"/>
                            </a:rPr>
                            <m:t>𝑓</m:t>
                          </m:r>
                        </m:e>
                        <m:sub>
                          <m:r>
                            <a:rPr lang="zh-CN" altLang="en-US" sz="2000" b="0" i="1">
                              <a:solidFill>
                                <a:schemeClr val="tx1"/>
                              </a:solidFill>
                              <a:latin typeface="Cambria Math" panose="02040503050406030204" pitchFamily="18" charset="0"/>
                            </a:rPr>
                            <m:t>𝑢</m:t>
                          </m:r>
                        </m:sub>
                        <m:sup>
                          <m:r>
                            <a:rPr lang="zh-CN" altLang="en-US" sz="2000" b="0" i="0">
                              <a:solidFill>
                                <a:schemeClr val="tx1"/>
                              </a:solidFill>
                              <a:latin typeface="Cambria Math" panose="02040503050406030204" pitchFamily="18" charset="0"/>
                            </a:rPr>
                            <m:t>⊤</m:t>
                          </m:r>
                        </m:sup>
                      </m:sSubSup>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𝑢𝑙</m:t>
                          </m:r>
                        </m:sub>
                      </m:sSub>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𝒇</m:t>
                          </m:r>
                        </m:e>
                        <m:sub>
                          <m:r>
                            <a:rPr lang="zh-CN" altLang="en-US" sz="2000" b="0" i="1">
                              <a:solidFill>
                                <a:schemeClr val="tx1"/>
                              </a:solidFill>
                              <a:latin typeface="Cambria Math" panose="02040503050406030204" pitchFamily="18" charset="0"/>
                            </a:rPr>
                            <m:t>𝑙</m:t>
                          </m:r>
                        </m:sub>
                      </m:sSub>
                      <m:r>
                        <a:rPr lang="zh-CN" altLang="en-US" sz="2000" b="0" i="0">
                          <a:solidFill>
                            <a:schemeClr val="tx1"/>
                          </a:solidFill>
                          <a:latin typeface="Cambria Math" panose="02040503050406030204" pitchFamily="18" charset="0"/>
                        </a:rPr>
                        <m:t>+</m:t>
                      </m:r>
                      <m:sSubSup>
                        <m:sSubSupPr>
                          <m:ctrlPr>
                            <a:rPr lang="zh-CN" altLang="en-US" sz="2000" b="0" i="1">
                              <a:solidFill>
                                <a:schemeClr val="tx1"/>
                              </a:solidFill>
                              <a:latin typeface="Cambria Math" panose="02040503050406030204" pitchFamily="18" charset="0"/>
                            </a:rPr>
                          </m:ctrlPr>
                        </m:sSubSupPr>
                        <m:e>
                          <m:r>
                            <a:rPr lang="zh-CN" altLang="en-US" sz="2000" b="0" i="1">
                              <a:solidFill>
                                <a:schemeClr val="tx1"/>
                              </a:solidFill>
                              <a:latin typeface="Cambria Math" panose="02040503050406030204" pitchFamily="18" charset="0"/>
                            </a:rPr>
                            <m:t>𝑓</m:t>
                          </m:r>
                        </m:e>
                        <m:sub>
                          <m:r>
                            <a:rPr lang="zh-CN" altLang="en-US" sz="2000" b="0" i="1">
                              <a:solidFill>
                                <a:schemeClr val="tx1"/>
                              </a:solidFill>
                              <a:latin typeface="Cambria Math" panose="02040503050406030204" pitchFamily="18" charset="0"/>
                            </a:rPr>
                            <m:t>𝑢</m:t>
                          </m:r>
                        </m:sub>
                        <m:sup>
                          <m:r>
                            <a:rPr lang="zh-CN" altLang="en-US" sz="2000" b="0" i="0">
                              <a:solidFill>
                                <a:schemeClr val="tx1"/>
                              </a:solidFill>
                              <a:latin typeface="Cambria Math" panose="02040503050406030204" pitchFamily="18" charset="0"/>
                            </a:rPr>
                            <m:t>⊤</m:t>
                          </m:r>
                        </m:sup>
                      </m:sSubSup>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𝐃</m:t>
                              </m:r>
                            </m:e>
                            <m:sub>
                              <m:r>
                                <a:rPr lang="zh-CN" altLang="en-US" sz="2000" b="0" i="1">
                                  <a:solidFill>
                                    <a:schemeClr val="tx1"/>
                                  </a:solidFill>
                                  <a:latin typeface="Cambria Math" panose="02040503050406030204" pitchFamily="18" charset="0"/>
                                </a:rPr>
                                <m:t>𝑢𝑢</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𝑢𝑢</m:t>
                              </m:r>
                            </m:sub>
                          </m:sSub>
                        </m:e>
                      </m:d>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𝑓</m:t>
                          </m:r>
                        </m:e>
                        <m:sub>
                          <m:r>
                            <a:rPr lang="zh-CN" altLang="en-US" sz="2000" b="0" i="1">
                              <a:solidFill>
                                <a:schemeClr val="tx1"/>
                              </a:solidFill>
                              <a:latin typeface="Cambria Math" panose="02040503050406030204" pitchFamily="18" charset="0"/>
                            </a:rPr>
                            <m:t>𝑢</m:t>
                          </m:r>
                        </m:sub>
                      </m:sSub>
                      <m:r>
                        <a:rPr lang="zh-CN" altLang="en-US" sz="2000" b="0" i="0">
                          <a:solidFill>
                            <a:schemeClr val="tx1"/>
                          </a:solidFill>
                          <a:latin typeface="Cambria Math" panose="02040503050406030204" pitchFamily="18" charset="0"/>
                        </a:rPr>
                        <m:t>.</m:t>
                      </m:r>
                    </m:oMath>
                  </m:oMathPara>
                </a14:m>
                <a:endParaRPr lang="zh-CN" altLang="en-US" sz="2000" dirty="0">
                  <a:solidFill>
                    <a:schemeClr val="tx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838575" y="3107979"/>
                <a:ext cx="6096000" cy="411651"/>
              </a:xfrm>
              <a:prstGeom prst="rect">
                <a:avLst/>
              </a:prstGeom>
              <a:blipFill rotWithShape="1">
                <a:blip r:embed="rId4"/>
                <a:stretch>
                  <a:fillRect t="-70" b="1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3382169" y="4855518"/>
                <a:ext cx="60960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𝑓</m:t>
                          </m:r>
                        </m:e>
                        <m:sub>
                          <m:r>
                            <a:rPr lang="zh-CN" altLang="en-US" sz="2000" i="1">
                              <a:solidFill>
                                <a:schemeClr val="tx1"/>
                              </a:solidFill>
                              <a:latin typeface="Cambria Math" panose="02040503050406030204" pitchFamily="18" charset="0"/>
                            </a:rPr>
                            <m:t>𝑢</m:t>
                          </m:r>
                        </m:sub>
                      </m:sSub>
                      <m:r>
                        <a:rPr lang="zh-CN" altLang="en-US" sz="2000" i="0">
                          <a:solidFill>
                            <a:schemeClr val="tx1"/>
                          </a:solidFill>
                          <a:latin typeface="Cambria Math" panose="02040503050406030204" pitchFamily="18" charset="0"/>
                        </a:rPr>
                        <m:t>=</m:t>
                      </m:r>
                      <m:sSup>
                        <m:sSupPr>
                          <m:ctrlPr>
                            <a:rPr lang="zh-CN" altLang="en-US" sz="2000" i="1">
                              <a:solidFill>
                                <a:schemeClr val="tx1"/>
                              </a:solidFill>
                              <a:latin typeface="Cambria Math" panose="02040503050406030204" pitchFamily="18" charset="0"/>
                            </a:rPr>
                          </m:ctrlPr>
                        </m:sSupPr>
                        <m:e>
                          <m:d>
                            <m:dPr>
                              <m:ctrlPr>
                                <a:rPr lang="zh-CN" altLang="en-US" sz="2000" i="1">
                                  <a:solidFill>
                                    <a:schemeClr val="tx1"/>
                                  </a:solidFill>
                                  <a:latin typeface="Cambria Math" panose="02040503050406030204" pitchFamily="18" charset="0"/>
                                </a:rPr>
                              </m:ctrlPr>
                            </m:dPr>
                            <m:e>
                              <m:sSub>
                                <m:sSubPr>
                                  <m:ctrlPr>
                                    <a:rPr lang="zh-CN" altLang="en-US" sz="200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𝐃</m:t>
                                  </m:r>
                                </m:e>
                                <m:sub>
                                  <m:r>
                                    <a:rPr lang="zh-CN" altLang="en-US" sz="2000" b="0" i="1">
                                      <a:solidFill>
                                        <a:schemeClr val="tx1"/>
                                      </a:solidFill>
                                      <a:latin typeface="Cambria Math" panose="02040503050406030204" pitchFamily="18" charset="0"/>
                                    </a:rPr>
                                    <m:t>𝑢𝑢</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𝑢𝑢</m:t>
                                  </m:r>
                                </m:sub>
                              </m:sSub>
                            </m:e>
                          </m:d>
                        </m:e>
                        <m:sup>
                          <m:r>
                            <a:rPr lang="zh-CN" altLang="en-US" sz="2000" b="0" i="0">
                              <a:solidFill>
                                <a:schemeClr val="tx1"/>
                              </a:solidFill>
                              <a:latin typeface="Cambria Math" panose="02040503050406030204" pitchFamily="18" charset="0"/>
                            </a:rPr>
                            <m:t>−1</m:t>
                          </m:r>
                        </m:sup>
                      </m:sSup>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𝑢𝑙</m:t>
                          </m:r>
                        </m:sub>
                      </m:sSub>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𝒇</m:t>
                          </m:r>
                        </m:e>
                        <m:sub>
                          <m:r>
                            <a:rPr lang="zh-CN" altLang="en-US" sz="2000" b="0" i="1">
                              <a:solidFill>
                                <a:schemeClr val="tx1"/>
                              </a:solidFill>
                              <a:latin typeface="Cambria Math" panose="02040503050406030204" pitchFamily="18" charset="0"/>
                            </a:rPr>
                            <m:t>𝑙</m:t>
                          </m:r>
                        </m:sub>
                      </m:sSub>
                    </m:oMath>
                  </m:oMathPara>
                </a14:m>
                <a:endParaRPr lang="zh-CN" alt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3382169" y="4855518"/>
                <a:ext cx="6096000" cy="400110"/>
              </a:xfrm>
              <a:prstGeom prst="rect">
                <a:avLst/>
              </a:prstGeom>
              <a:blipFill rotWithShape="1">
                <a:blip r:embed="rId5"/>
                <a:stretch>
                  <a:fillRect l="-3" t="-77" r="3" b="92"/>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759075" y="1604645"/>
            <a:ext cx="6287135" cy="647700"/>
          </a:xfrm>
          <a:prstGeom prst="rect">
            <a:avLst/>
          </a:prstGeom>
          <a:solidFill>
            <a:srgbClr val="0070C0"/>
          </a:solidFill>
          <a:ln>
            <a:noFill/>
          </a:ln>
          <a:effectLst>
            <a:outerShdw blurRad="50800" dist="38100" dir="2700000" algn="tl" rotWithShape="0">
              <a:prstClr val="black">
                <a:alpha val="40000"/>
              </a:prstClr>
            </a:outerShdw>
          </a:effectLst>
        </p:spPr>
      </p:pic>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44" name="TextBox 6"/>
          <p:cNvSpPr txBox="1">
            <a:spLocks noChangeArrowheads="1"/>
          </p:cNvSpPr>
          <p:nvPr/>
        </p:nvSpPr>
        <p:spPr bwMode="auto">
          <a:xfrm>
            <a:off x="3029495" y="1608934"/>
            <a:ext cx="510547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01 </a:t>
            </a:r>
            <a:r>
              <a:rPr lang="en-US" altLang="zh-CN" sz="4000" dirty="0">
                <a:solidFill>
                  <a:schemeClr val="bg1"/>
                </a:solidFill>
                <a:latin typeface="Impact" panose="020B0806030902050204" pitchFamily="34" charset="0"/>
                <a:ea typeface="微软雅黑" panose="020B0503020204020204" pitchFamily="34" charset="-122"/>
              </a:rPr>
              <a:t> </a:t>
            </a:r>
            <a:r>
              <a:rPr lang="en-US" altLang="zh-CN" sz="3600" dirty="0">
                <a:solidFill>
                  <a:schemeClr val="bg1"/>
                </a:solidFill>
                <a:latin typeface="Impact" panose="020B0806030902050204" pitchFamily="34" charset="0"/>
                <a:ea typeface="微软雅黑" panose="020B0503020204020204" pitchFamily="34" charset="-122"/>
              </a:rPr>
              <a:t>  </a:t>
            </a:r>
            <a:r>
              <a:rPr lang="zh-CN" altLang="en-US" sz="3600" dirty="0">
                <a:solidFill>
                  <a:schemeClr val="bg1"/>
                </a:solidFill>
                <a:latin typeface="Impact" panose="020B0806030902050204" pitchFamily="34" charset="0"/>
                <a:ea typeface="微软雅黑" panose="020B0503020204020204" pitchFamily="34" charset="-122"/>
              </a:rPr>
              <a:t>背景</a:t>
            </a:r>
          </a:p>
        </p:txBody>
      </p:sp>
      <p:sp>
        <p:nvSpPr>
          <p:cNvPr id="47" name="TextBox 10"/>
          <p:cNvSpPr txBox="1">
            <a:spLocks noChangeArrowheads="1"/>
          </p:cNvSpPr>
          <p:nvPr/>
        </p:nvSpPr>
        <p:spPr bwMode="auto">
          <a:xfrm>
            <a:off x="3002508" y="2485691"/>
            <a:ext cx="507241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a:t>
            </a:r>
            <a:r>
              <a:rPr lang="zh-CN" altLang="en-US" sz="3600" dirty="0">
                <a:latin typeface="Impact" panose="020B0806030902050204" pitchFamily="34" charset="0"/>
                <a:ea typeface="微软雅黑" panose="020B0503020204020204" pitchFamily="34" charset="-122"/>
              </a:rPr>
              <a:t>生成式方法</a:t>
            </a:r>
          </a:p>
        </p:txBody>
      </p:sp>
      <p:sp>
        <p:nvSpPr>
          <p:cNvPr id="48" name="TextBox 11"/>
          <p:cNvSpPr txBox="1">
            <a:spLocks noChangeArrowheads="1"/>
          </p:cNvSpPr>
          <p:nvPr/>
        </p:nvSpPr>
        <p:spPr bwMode="auto">
          <a:xfrm>
            <a:off x="3002507" y="3300873"/>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半监督</a:t>
            </a:r>
            <a:r>
              <a:rPr lang="en-US" altLang="zh-CN" sz="3600" dirty="0">
                <a:latin typeface="Impact" panose="020B0806030902050204" pitchFamily="34" charset="0"/>
                <a:ea typeface="微软雅黑" panose="020B0503020204020204" pitchFamily="34" charset="-122"/>
              </a:rPr>
              <a:t>SVM</a:t>
            </a:r>
          </a:p>
        </p:txBody>
      </p:sp>
      <p:sp>
        <p:nvSpPr>
          <p:cNvPr id="51" name="TextBox 10"/>
          <p:cNvSpPr txBox="1">
            <a:spLocks noChangeArrowheads="1"/>
          </p:cNvSpPr>
          <p:nvPr/>
        </p:nvSpPr>
        <p:spPr bwMode="auto">
          <a:xfrm>
            <a:off x="3029495" y="411605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图半监督学习</a:t>
            </a:r>
          </a:p>
        </p:txBody>
      </p:sp>
      <p:sp>
        <p:nvSpPr>
          <p:cNvPr id="2" name="TextBox 10"/>
          <p:cNvSpPr txBox="1">
            <a:spLocks noChangeArrowheads="1"/>
          </p:cNvSpPr>
          <p:nvPr/>
        </p:nvSpPr>
        <p:spPr bwMode="auto">
          <a:xfrm>
            <a:off x="3002190" y="4930759"/>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05    </a:t>
            </a:r>
            <a:r>
              <a:rPr lang="zh-CN" altLang="en-US" sz="3600" dirty="0">
                <a:latin typeface="Impact" panose="020B0806030902050204" pitchFamily="34" charset="0"/>
                <a:ea typeface="微软雅黑" panose="020B0503020204020204" pitchFamily="34" charset="-122"/>
                <a:sym typeface="+mn-ea"/>
              </a:rPr>
              <a:t>基于分歧的方法</a:t>
            </a:r>
            <a:endParaRPr lang="zh-CN" altLang="en-US" sz="3600" dirty="0">
              <a:latin typeface="Impact" panose="020B0806030902050204" pitchFamily="34" charset="0"/>
              <a:ea typeface="微软雅黑" panose="020B0503020204020204" pitchFamily="34" charset="-122"/>
            </a:endParaRPr>
          </a:p>
        </p:txBody>
      </p:sp>
      <p:sp>
        <p:nvSpPr>
          <p:cNvPr id="3" name="TextBox 10"/>
          <p:cNvSpPr txBox="1">
            <a:spLocks noChangeArrowheads="1"/>
          </p:cNvSpPr>
          <p:nvPr/>
        </p:nvSpPr>
        <p:spPr bwMode="auto">
          <a:xfrm>
            <a:off x="3002190" y="574546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06    </a:t>
            </a:r>
            <a:r>
              <a:rPr lang="zh-CN" altLang="en-US" sz="3600" dirty="0">
                <a:latin typeface="Impact" panose="020B0806030902050204" pitchFamily="34" charset="0"/>
                <a:ea typeface="微软雅黑" panose="020B0503020204020204" pitchFamily="34" charset="-122"/>
                <a:sym typeface="+mn-ea"/>
              </a:rPr>
              <a:t>半监督聚类</a:t>
            </a:r>
            <a:endParaRPr lang="zh-CN" altLang="en-US" sz="3600" dirty="0">
              <a:latin typeface="Impact" panose="020B0806030902050204" pitchFamily="34" charset="0"/>
              <a:ea typeface="微软雅黑" panose="020B0503020204020204" pitchFamily="34" charset="-122"/>
            </a:endParaRPr>
          </a:p>
        </p:txBody>
      </p:sp>
    </p:spTree>
  </p:cSld>
  <p:clrMapOvr>
    <a:masterClrMapping/>
  </p:clrMapOvr>
  <p:transition advTm="8005"/>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图半监督学习</a:t>
            </a:r>
          </a:p>
        </p:txBody>
      </p:sp>
      <mc:AlternateContent xmlns:mc="http://schemas.openxmlformats.org/markup-compatibility/2006" xmlns:a14="http://schemas.microsoft.com/office/drawing/2010/main">
        <mc:Choice Requires="a14">
          <p:sp>
            <p:nvSpPr>
              <p:cNvPr id="4" name="文本框 3"/>
              <p:cNvSpPr txBox="1"/>
              <p:nvPr/>
            </p:nvSpPr>
            <p:spPr>
              <a:xfrm>
                <a:off x="2668958" y="2085690"/>
                <a:ext cx="6096000" cy="11246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sz="2000" i="1" smtClean="0">
                              <a:solidFill>
                                <a:schemeClr val="tx1"/>
                              </a:solidFill>
                              <a:latin typeface="Cambria Math" panose="02040503050406030204" pitchFamily="18" charset="0"/>
                            </a:rPr>
                          </m:ctrlPr>
                        </m:eqArrPr>
                        <m:e>
                          <m:r>
                            <a:rPr lang="zh-CN" altLang="en-US" sz="2000">
                              <a:solidFill>
                                <a:schemeClr val="tx1"/>
                              </a:solidFill>
                              <a:latin typeface="Cambria Math" panose="02040503050406030204" pitchFamily="18" charset="0"/>
                            </a:rPr>
                            <m:t>&amp;</m:t>
                          </m:r>
                          <m:r>
                            <a:rPr lang="zh-CN" altLang="en-US" sz="2000" i="1">
                              <a:solidFill>
                                <a:schemeClr val="tx1"/>
                              </a:solidFill>
                              <a:latin typeface="Cambria Math" panose="02040503050406030204" pitchFamily="18" charset="0"/>
                            </a:rPr>
                            <m:t>𝑃</m:t>
                          </m:r>
                          <m:r>
                            <a:rPr lang="zh-CN" altLang="en-US" sz="2000" i="0">
                              <a:solidFill>
                                <a:schemeClr val="tx1"/>
                              </a:solidFill>
                              <a:latin typeface="Cambria Math" panose="02040503050406030204" pitchFamily="18" charset="0"/>
                            </a:rPr>
                            <m:t>=</m:t>
                          </m:r>
                          <m:sSup>
                            <m:sSupPr>
                              <m:ctrlPr>
                                <a:rPr lang="zh-CN" altLang="en-US" sz="2000" i="1">
                                  <a:solidFill>
                                    <a:schemeClr val="tx1"/>
                                  </a:solidFill>
                                  <a:latin typeface="Cambria Math" panose="02040503050406030204" pitchFamily="18" charset="0"/>
                                </a:rPr>
                              </m:ctrlPr>
                            </m:sSupPr>
                            <m:e>
                              <m:r>
                                <a:rPr lang="zh-CN" altLang="en-US" sz="2000" b="1" i="0">
                                  <a:solidFill>
                                    <a:schemeClr val="tx1"/>
                                  </a:solidFill>
                                  <a:latin typeface="Cambria Math" panose="02040503050406030204" pitchFamily="18" charset="0"/>
                                </a:rPr>
                                <m:t>𝐃</m:t>
                              </m:r>
                            </m:e>
                            <m:sup>
                              <m:r>
                                <a:rPr lang="zh-CN" altLang="en-US" sz="2000" b="0" i="0">
                                  <a:solidFill>
                                    <a:schemeClr val="tx1"/>
                                  </a:solidFill>
                                  <a:latin typeface="Cambria Math" panose="02040503050406030204" pitchFamily="18" charset="0"/>
                                </a:rPr>
                                <m:t>−1</m:t>
                              </m:r>
                            </m:sup>
                          </m:sSup>
                          <m:r>
                            <a:rPr lang="zh-CN" altLang="en-US" sz="2000" b="0" i="1">
                              <a:solidFill>
                                <a:schemeClr val="tx1"/>
                              </a:solidFill>
                              <a:latin typeface="Cambria Math" panose="02040503050406030204" pitchFamily="18" charset="0"/>
                            </a:rPr>
                            <m:t>𝑊</m:t>
                          </m:r>
                          <m:r>
                            <a:rPr lang="zh-CN" altLang="en-US" sz="2000" b="0" i="0">
                              <a:solidFill>
                                <a:schemeClr val="tx1"/>
                              </a:solidFill>
                              <a:latin typeface="Cambria Math" panose="02040503050406030204" pitchFamily="18" charset="0"/>
                            </a:rPr>
                            <m:t>=</m:t>
                          </m:r>
                          <m:d>
                            <m:dPr>
                              <m:begChr m:val="["/>
                              <m:endChr m:val="]"/>
                              <m:ctrlPr>
                                <a:rPr lang="zh-CN" altLang="en-US" sz="2000" b="0" i="1">
                                  <a:solidFill>
                                    <a:schemeClr val="tx1"/>
                                  </a:solidFill>
                                  <a:latin typeface="Cambria Math" panose="02040503050406030204" pitchFamily="18" charset="0"/>
                                </a:rPr>
                              </m:ctrlPr>
                            </m:dPr>
                            <m:e>
                              <m:m>
                                <m:mPr>
                                  <m:plcHide m:val="on"/>
                                  <m:mcs>
                                    <m:mc>
                                      <m:mcPr>
                                        <m:count m:val="2"/>
                                        <m:mcJc m:val="center"/>
                                      </m:mcPr>
                                    </m:mc>
                                  </m:mcs>
                                  <m:ctrlPr>
                                    <a:rPr lang="zh-CN" altLang="en-US" sz="2000" b="0" i="1">
                                      <a:solidFill>
                                        <a:schemeClr val="tx1"/>
                                      </a:solidFill>
                                      <a:latin typeface="Cambria Math" panose="02040503050406030204" pitchFamily="18" charset="0"/>
                                    </a:rPr>
                                  </m:ctrlPr>
                                </m:mPr>
                                <m:mr>
                                  <m:e>
                                    <m:sSubSup>
                                      <m:sSubSupPr>
                                        <m:ctrlPr>
                                          <a:rPr lang="zh-CN" altLang="en-US" sz="2000" b="0" i="1">
                                            <a:solidFill>
                                              <a:schemeClr val="tx1"/>
                                            </a:solidFill>
                                            <a:latin typeface="Cambria Math" panose="02040503050406030204" pitchFamily="18" charset="0"/>
                                          </a:rPr>
                                        </m:ctrlPr>
                                      </m:sSubSupPr>
                                      <m:e>
                                        <m:r>
                                          <a:rPr lang="zh-CN" altLang="en-US" sz="2000" b="1" i="0">
                                            <a:solidFill>
                                              <a:schemeClr val="tx1"/>
                                            </a:solidFill>
                                            <a:latin typeface="Cambria Math" panose="02040503050406030204" pitchFamily="18" charset="0"/>
                                          </a:rPr>
                                          <m:t>𝐃</m:t>
                                        </m:r>
                                      </m:e>
                                      <m:sub>
                                        <m:r>
                                          <a:rPr lang="zh-CN" altLang="en-US" sz="2000" b="0" i="1">
                                            <a:solidFill>
                                              <a:schemeClr val="tx1"/>
                                            </a:solidFill>
                                            <a:latin typeface="Cambria Math" panose="02040503050406030204" pitchFamily="18" charset="0"/>
                                          </a:rPr>
                                          <m:t>𝑙𝑙</m:t>
                                        </m:r>
                                      </m:sub>
                                      <m:sup>
                                        <m:r>
                                          <a:rPr lang="zh-CN" altLang="en-US" sz="2000" b="0" i="0">
                                            <a:solidFill>
                                              <a:schemeClr val="tx1"/>
                                            </a:solidFill>
                                            <a:latin typeface="Cambria Math" panose="02040503050406030204" pitchFamily="18" charset="0"/>
                                          </a:rPr>
                                          <m:t>−1</m:t>
                                        </m:r>
                                      </m:sup>
                                    </m:sSubSup>
                                  </m:e>
                                  <m:e>
                                    <m:sSub>
                                      <m:sSubPr>
                                        <m:ctrlPr>
                                          <a:rPr lang="zh-CN" altLang="en-US" sz="2000" b="0" i="1">
                                            <a:solidFill>
                                              <a:schemeClr val="tx1"/>
                                            </a:solidFill>
                                            <a:latin typeface="Cambria Math" panose="02040503050406030204" pitchFamily="18" charset="0"/>
                                          </a:rPr>
                                        </m:ctrlPr>
                                      </m:sSubPr>
                                      <m:e>
                                        <m:r>
                                          <a:rPr lang="zh-CN" altLang="en-US" sz="2000" b="0" i="0">
                                            <a:solidFill>
                                              <a:schemeClr val="tx1"/>
                                            </a:solidFill>
                                            <a:latin typeface="Cambria Math" panose="02040503050406030204" pitchFamily="18" charset="0"/>
                                          </a:rPr>
                                          <m:t>0</m:t>
                                        </m:r>
                                      </m:e>
                                      <m:sub>
                                        <m:r>
                                          <a:rPr lang="zh-CN" altLang="en-US" sz="2000" b="0" i="1">
                                            <a:solidFill>
                                              <a:schemeClr val="tx1"/>
                                            </a:solidFill>
                                            <a:latin typeface="Cambria Math" panose="02040503050406030204" pitchFamily="18" charset="0"/>
                                          </a:rPr>
                                          <m:t>𝑙𝑢</m:t>
                                        </m:r>
                                      </m:sub>
                                    </m:sSub>
                                  </m:e>
                                </m:mr>
                                <m:mr>
                                  <m:e>
                                    <m:sSub>
                                      <m:sSubPr>
                                        <m:ctrlPr>
                                          <a:rPr lang="zh-CN" altLang="en-US" sz="2000" b="0" i="1">
                                            <a:solidFill>
                                              <a:schemeClr val="tx1"/>
                                            </a:solidFill>
                                            <a:latin typeface="Cambria Math" panose="02040503050406030204" pitchFamily="18" charset="0"/>
                                          </a:rPr>
                                        </m:ctrlPr>
                                      </m:sSubPr>
                                      <m:e>
                                        <m:r>
                                          <a:rPr lang="zh-CN" altLang="en-US" sz="2000" b="0" i="0">
                                            <a:solidFill>
                                              <a:schemeClr val="tx1"/>
                                            </a:solidFill>
                                            <a:latin typeface="Cambria Math" panose="02040503050406030204" pitchFamily="18" charset="0"/>
                                          </a:rPr>
                                          <m:t>0</m:t>
                                        </m:r>
                                      </m:e>
                                      <m:sub>
                                        <m:r>
                                          <a:rPr lang="zh-CN" altLang="en-US" sz="2000" b="0" i="1">
                                            <a:solidFill>
                                              <a:schemeClr val="tx1"/>
                                            </a:solidFill>
                                            <a:latin typeface="Cambria Math" panose="02040503050406030204" pitchFamily="18" charset="0"/>
                                          </a:rPr>
                                          <m:t>𝑢𝑙</m:t>
                                        </m:r>
                                      </m:sub>
                                    </m:sSub>
                                  </m:e>
                                  <m:e>
                                    <m:sSubSup>
                                      <m:sSubSupPr>
                                        <m:ctrlPr>
                                          <a:rPr lang="zh-CN" altLang="en-US" sz="2000" b="0" i="1">
                                            <a:solidFill>
                                              <a:schemeClr val="tx1"/>
                                            </a:solidFill>
                                            <a:latin typeface="Cambria Math" panose="02040503050406030204" pitchFamily="18" charset="0"/>
                                          </a:rPr>
                                        </m:ctrlPr>
                                      </m:sSubSupPr>
                                      <m:e>
                                        <m:r>
                                          <a:rPr lang="zh-CN" altLang="en-US" sz="2000" b="1" i="0">
                                            <a:solidFill>
                                              <a:schemeClr val="tx1"/>
                                            </a:solidFill>
                                            <a:latin typeface="Cambria Math" panose="02040503050406030204" pitchFamily="18" charset="0"/>
                                          </a:rPr>
                                          <m:t>𝐃</m:t>
                                        </m:r>
                                      </m:e>
                                      <m:sub>
                                        <m:r>
                                          <a:rPr lang="zh-CN" altLang="en-US" sz="2000" b="0" i="1">
                                            <a:solidFill>
                                              <a:schemeClr val="tx1"/>
                                            </a:solidFill>
                                            <a:latin typeface="Cambria Math" panose="02040503050406030204" pitchFamily="18" charset="0"/>
                                          </a:rPr>
                                          <m:t>𝑢𝑢</m:t>
                                        </m:r>
                                      </m:sub>
                                      <m:sup>
                                        <m:r>
                                          <a:rPr lang="zh-CN" altLang="en-US" sz="2000" b="0" i="0">
                                            <a:solidFill>
                                              <a:schemeClr val="tx1"/>
                                            </a:solidFill>
                                            <a:latin typeface="Cambria Math" panose="02040503050406030204" pitchFamily="18" charset="0"/>
                                          </a:rPr>
                                          <m:t>−1</m:t>
                                        </m:r>
                                      </m:sup>
                                    </m:sSubSup>
                                  </m:e>
                                </m:mr>
                              </m:m>
                            </m:e>
                          </m:d>
                          <m:d>
                            <m:dPr>
                              <m:begChr m:val="["/>
                              <m:endChr m:val="]"/>
                              <m:ctrlPr>
                                <a:rPr lang="zh-CN" altLang="en-US" sz="2000" b="0" i="1">
                                  <a:solidFill>
                                    <a:schemeClr val="tx1"/>
                                  </a:solidFill>
                                  <a:latin typeface="Cambria Math" panose="02040503050406030204" pitchFamily="18" charset="0"/>
                                </a:rPr>
                              </m:ctrlPr>
                            </m:dPr>
                            <m:e>
                              <m:m>
                                <m:mPr>
                                  <m:plcHide m:val="on"/>
                                  <m:mcs>
                                    <m:mc>
                                      <m:mcPr>
                                        <m:count m:val="2"/>
                                        <m:mcJc m:val="center"/>
                                      </m:mcPr>
                                    </m:mc>
                                  </m:mcs>
                                  <m:ctrlPr>
                                    <a:rPr lang="zh-CN" altLang="en-US" sz="2000" b="0" i="1">
                                      <a:solidFill>
                                        <a:schemeClr val="tx1"/>
                                      </a:solidFill>
                                      <a:latin typeface="Cambria Math" panose="02040503050406030204" pitchFamily="18" charset="0"/>
                                    </a:rPr>
                                  </m:ctrlPr>
                                </m:mPr>
                                <m:mr>
                                  <m:e>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𝑙𝑙</m:t>
                                        </m:r>
                                      </m:sub>
                                    </m:sSub>
                                  </m:e>
                                  <m:e>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𝑙𝑢</m:t>
                                        </m:r>
                                      </m:sub>
                                    </m:sSub>
                                  </m:e>
                                </m:mr>
                                <m:mr>
                                  <m:e>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𝑢𝑙</m:t>
                                        </m:r>
                                      </m:sub>
                                    </m:sSub>
                                  </m:e>
                                  <m:e>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𝑢𝑢</m:t>
                                        </m:r>
                                      </m:sub>
                                    </m:sSub>
                                  </m:e>
                                </m:mr>
                              </m:m>
                            </m:e>
                          </m:d>
                          <m:r>
                            <a:rPr lang="zh-CN" altLang="en-US" sz="2000" b="0" i="0">
                              <a:solidFill>
                                <a:schemeClr val="tx1"/>
                              </a:solidFill>
                              <a:latin typeface="Cambria Math" panose="02040503050406030204" pitchFamily="18" charset="0"/>
                            </a:rPr>
                            <m:t>=</m:t>
                          </m:r>
                          <m:d>
                            <m:dPr>
                              <m:begChr m:val="["/>
                              <m:endChr m:val="]"/>
                              <m:ctrlPr>
                                <a:rPr lang="zh-CN" altLang="en-US" sz="2000" b="0" i="1">
                                  <a:solidFill>
                                    <a:schemeClr val="tx1"/>
                                  </a:solidFill>
                                  <a:latin typeface="Cambria Math" panose="02040503050406030204" pitchFamily="18" charset="0"/>
                                </a:rPr>
                              </m:ctrlPr>
                            </m:dPr>
                            <m:e>
                              <m:m>
                                <m:mPr>
                                  <m:plcHide m:val="on"/>
                                  <m:mcs>
                                    <m:mc>
                                      <m:mcPr>
                                        <m:count m:val="2"/>
                                        <m:mcJc m:val="center"/>
                                      </m:mcPr>
                                    </m:mc>
                                  </m:mcs>
                                  <m:ctrlPr>
                                    <a:rPr lang="zh-CN" altLang="en-US" sz="2000" b="0" i="1">
                                      <a:solidFill>
                                        <a:schemeClr val="tx1"/>
                                      </a:solidFill>
                                      <a:latin typeface="Cambria Math" panose="02040503050406030204" pitchFamily="18" charset="0"/>
                                    </a:rPr>
                                  </m:ctrlPr>
                                </m:mPr>
                                <m:mr>
                                  <m:e>
                                    <m:sSubSup>
                                      <m:sSubSupPr>
                                        <m:ctrlPr>
                                          <a:rPr lang="zh-CN" altLang="en-US" sz="2000" b="0" i="1">
                                            <a:solidFill>
                                              <a:schemeClr val="tx1"/>
                                            </a:solidFill>
                                            <a:latin typeface="Cambria Math" panose="02040503050406030204" pitchFamily="18" charset="0"/>
                                          </a:rPr>
                                        </m:ctrlPr>
                                      </m:sSubSupPr>
                                      <m:e>
                                        <m:r>
                                          <a:rPr lang="zh-CN" altLang="en-US" sz="2000" b="1" i="0">
                                            <a:solidFill>
                                              <a:schemeClr val="tx1"/>
                                            </a:solidFill>
                                            <a:latin typeface="Cambria Math" panose="02040503050406030204" pitchFamily="18" charset="0"/>
                                          </a:rPr>
                                          <m:t>𝐃</m:t>
                                        </m:r>
                                      </m:e>
                                      <m:sub>
                                        <m:r>
                                          <a:rPr lang="zh-CN" altLang="en-US" sz="2000" b="0" i="1">
                                            <a:solidFill>
                                              <a:schemeClr val="tx1"/>
                                            </a:solidFill>
                                            <a:latin typeface="Cambria Math" panose="02040503050406030204" pitchFamily="18" charset="0"/>
                                          </a:rPr>
                                          <m:t>𝑢</m:t>
                                        </m:r>
                                      </m:sub>
                                      <m:sup>
                                        <m:r>
                                          <a:rPr lang="zh-CN" altLang="en-US" sz="2000" b="0" i="0">
                                            <a:solidFill>
                                              <a:schemeClr val="tx1"/>
                                            </a:solidFill>
                                            <a:latin typeface="Cambria Math" panose="02040503050406030204" pitchFamily="18" charset="0"/>
                                          </a:rPr>
                                          <m:t>−1</m:t>
                                        </m:r>
                                      </m:sup>
                                    </m:sSubSup>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𝑙</m:t>
                                        </m:r>
                                      </m:sub>
                                    </m:sSub>
                                    <m:r>
                                      <a:rPr lang="zh-CN" altLang="en-US" sz="2000" b="0" i="1">
                                        <a:solidFill>
                                          <a:schemeClr val="tx1"/>
                                        </a:solidFill>
                                        <a:latin typeface="Cambria Math" panose="02040503050406030204" pitchFamily="18" charset="0"/>
                                      </a:rPr>
                                      <m:t>𝑙</m:t>
                                    </m:r>
                                  </m:e>
                                  <m:e>
                                    <m:sSubSup>
                                      <m:sSubSupPr>
                                        <m:ctrlPr>
                                          <a:rPr lang="zh-CN" altLang="en-US" sz="2000" b="0" i="1">
                                            <a:solidFill>
                                              <a:schemeClr val="tx1"/>
                                            </a:solidFill>
                                            <a:latin typeface="Cambria Math" panose="02040503050406030204" pitchFamily="18" charset="0"/>
                                          </a:rPr>
                                        </m:ctrlPr>
                                      </m:sSubSupPr>
                                      <m:e>
                                        <m:r>
                                          <a:rPr lang="zh-CN" altLang="en-US" sz="2000" b="1" i="0">
                                            <a:solidFill>
                                              <a:schemeClr val="tx1"/>
                                            </a:solidFill>
                                            <a:latin typeface="Cambria Math" panose="02040503050406030204" pitchFamily="18" charset="0"/>
                                          </a:rPr>
                                          <m:t>𝐃</m:t>
                                        </m:r>
                                      </m:e>
                                      <m:sub>
                                        <m:r>
                                          <a:rPr lang="zh-CN" altLang="en-US" sz="2000" b="0" i="1">
                                            <a:solidFill>
                                              <a:schemeClr val="tx1"/>
                                            </a:solidFill>
                                            <a:latin typeface="Cambria Math" panose="02040503050406030204" pitchFamily="18" charset="0"/>
                                          </a:rPr>
                                          <m:t>𝑙</m:t>
                                        </m:r>
                                      </m:sub>
                                      <m:sup>
                                        <m:r>
                                          <a:rPr lang="zh-CN" altLang="en-US" sz="2000" b="0" i="0">
                                            <a:solidFill>
                                              <a:schemeClr val="tx1"/>
                                            </a:solidFill>
                                            <a:latin typeface="Cambria Math" panose="02040503050406030204" pitchFamily="18" charset="0"/>
                                          </a:rPr>
                                          <m:t>−1</m:t>
                                        </m:r>
                                      </m:sup>
                                    </m:sSubSup>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𝑙𝑢</m:t>
                                        </m:r>
                                      </m:sub>
                                    </m:sSub>
                                  </m:e>
                                </m:mr>
                                <m:mr>
                                  <m:e>
                                    <m:sSubSup>
                                      <m:sSubSupPr>
                                        <m:ctrlPr>
                                          <a:rPr lang="zh-CN" altLang="en-US" sz="2000" b="0" i="1">
                                            <a:solidFill>
                                              <a:schemeClr val="tx1"/>
                                            </a:solidFill>
                                            <a:latin typeface="Cambria Math" panose="02040503050406030204" pitchFamily="18" charset="0"/>
                                          </a:rPr>
                                        </m:ctrlPr>
                                      </m:sSubSupPr>
                                      <m:e>
                                        <m:r>
                                          <a:rPr lang="zh-CN" altLang="en-US" sz="2000" b="1" i="0">
                                            <a:solidFill>
                                              <a:schemeClr val="tx1"/>
                                            </a:solidFill>
                                            <a:latin typeface="Cambria Math" panose="02040503050406030204" pitchFamily="18" charset="0"/>
                                          </a:rPr>
                                          <m:t>𝐃</m:t>
                                        </m:r>
                                      </m:e>
                                      <m:sub>
                                        <m:r>
                                          <a:rPr lang="zh-CN" altLang="en-US" sz="2000" b="0" i="1">
                                            <a:solidFill>
                                              <a:schemeClr val="tx1"/>
                                            </a:solidFill>
                                            <a:latin typeface="Cambria Math" panose="02040503050406030204" pitchFamily="18" charset="0"/>
                                          </a:rPr>
                                          <m:t>𝑢𝑢</m:t>
                                        </m:r>
                                      </m:sub>
                                      <m:sup>
                                        <m:r>
                                          <a:rPr lang="zh-CN" altLang="en-US" sz="2000" b="0" i="0">
                                            <a:solidFill>
                                              <a:schemeClr val="tx1"/>
                                            </a:solidFill>
                                            <a:latin typeface="Cambria Math" panose="02040503050406030204" pitchFamily="18" charset="0"/>
                                          </a:rPr>
                                          <m:t>−1</m:t>
                                        </m:r>
                                      </m:sup>
                                    </m:sSubSup>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𝑢𝑙</m:t>
                                        </m:r>
                                      </m:sub>
                                    </m:sSub>
                                  </m:e>
                                  <m:e>
                                    <m:sSubSup>
                                      <m:sSubSupPr>
                                        <m:ctrlPr>
                                          <a:rPr lang="zh-CN" altLang="en-US" sz="2000" b="0" i="1">
                                            <a:solidFill>
                                              <a:schemeClr val="tx1"/>
                                            </a:solidFill>
                                            <a:latin typeface="Cambria Math" panose="02040503050406030204" pitchFamily="18" charset="0"/>
                                          </a:rPr>
                                        </m:ctrlPr>
                                      </m:sSubSupPr>
                                      <m:e>
                                        <m:r>
                                          <a:rPr lang="zh-CN" altLang="en-US" sz="2000" b="1" i="0">
                                            <a:solidFill>
                                              <a:schemeClr val="tx1"/>
                                            </a:solidFill>
                                            <a:latin typeface="Cambria Math" panose="02040503050406030204" pitchFamily="18" charset="0"/>
                                          </a:rPr>
                                          <m:t>𝐃</m:t>
                                        </m:r>
                                      </m:e>
                                      <m:sub>
                                        <m:r>
                                          <a:rPr lang="zh-CN" altLang="en-US" sz="2000" b="0" i="1">
                                            <a:solidFill>
                                              <a:schemeClr val="tx1"/>
                                            </a:solidFill>
                                            <a:latin typeface="Cambria Math" panose="02040503050406030204" pitchFamily="18" charset="0"/>
                                          </a:rPr>
                                          <m:t>𝑢𝑢</m:t>
                                        </m:r>
                                      </m:sub>
                                      <m:sup>
                                        <m:r>
                                          <a:rPr lang="zh-CN" altLang="en-US" sz="2000" b="0" i="0">
                                            <a:solidFill>
                                              <a:schemeClr val="tx1"/>
                                            </a:solidFill>
                                            <a:latin typeface="Cambria Math" panose="02040503050406030204" pitchFamily="18" charset="0"/>
                                          </a:rPr>
                                          <m:t>−1</m:t>
                                        </m:r>
                                      </m:sup>
                                    </m:sSubSup>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𝑢𝑢</m:t>
                                        </m:r>
                                      </m:sub>
                                    </m:sSub>
                                  </m:e>
                                </m:mr>
                              </m:m>
                            </m:e>
                          </m:d>
                        </m:e>
                        <m:e>
                          <m:r>
                            <a:rPr lang="zh-CN" altLang="en-US" sz="2000" b="0" i="0">
                              <a:solidFill>
                                <a:schemeClr val="tx1"/>
                              </a:solidFill>
                              <a:latin typeface="Cambria Math" panose="02040503050406030204" pitchFamily="18" charset="0"/>
                            </a:rPr>
                            <m:t>&amp;</m:t>
                          </m:r>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𝐏</m:t>
                              </m:r>
                            </m:e>
                            <m:sub>
                              <m:r>
                                <a:rPr lang="zh-CN" altLang="en-US" sz="2000" b="0" i="1">
                                  <a:solidFill>
                                    <a:schemeClr val="tx1"/>
                                  </a:solidFill>
                                  <a:latin typeface="Cambria Math" panose="02040503050406030204" pitchFamily="18" charset="0"/>
                                </a:rPr>
                                <m:t>𝑢𝑢</m:t>
                              </m:r>
                            </m:sub>
                          </m:sSub>
                          <m:r>
                            <a:rPr lang="zh-CN" altLang="en-US" sz="2000" b="0" i="0">
                              <a:solidFill>
                                <a:schemeClr val="tx1"/>
                              </a:solidFill>
                              <a:latin typeface="Cambria Math" panose="02040503050406030204" pitchFamily="18" charset="0"/>
                            </a:rPr>
                            <m:t>=</m:t>
                          </m:r>
                          <m:sSubSup>
                            <m:sSubSupPr>
                              <m:ctrlPr>
                                <a:rPr lang="zh-CN" altLang="en-US" sz="2000" b="0" i="1">
                                  <a:solidFill>
                                    <a:schemeClr val="tx1"/>
                                  </a:solidFill>
                                  <a:latin typeface="Cambria Math" panose="02040503050406030204" pitchFamily="18" charset="0"/>
                                </a:rPr>
                              </m:ctrlPr>
                            </m:sSubSupPr>
                            <m:e>
                              <m:r>
                                <a:rPr lang="zh-CN" altLang="en-US" sz="2000" b="1" i="0">
                                  <a:solidFill>
                                    <a:schemeClr val="tx1"/>
                                  </a:solidFill>
                                  <a:latin typeface="Cambria Math" panose="02040503050406030204" pitchFamily="18" charset="0"/>
                                </a:rPr>
                                <m:t>𝐃</m:t>
                              </m:r>
                            </m:e>
                            <m:sub>
                              <m:r>
                                <a:rPr lang="zh-CN" altLang="en-US" sz="2000" b="0" i="1">
                                  <a:solidFill>
                                    <a:schemeClr val="tx1"/>
                                  </a:solidFill>
                                  <a:latin typeface="Cambria Math" panose="02040503050406030204" pitchFamily="18" charset="0"/>
                                </a:rPr>
                                <m:t>𝑢𝑢</m:t>
                              </m:r>
                            </m:sub>
                            <m:sup>
                              <m:r>
                                <a:rPr lang="zh-CN" altLang="en-US" sz="2000" b="0" i="0">
                                  <a:solidFill>
                                    <a:schemeClr val="tx1"/>
                                  </a:solidFill>
                                  <a:latin typeface="Cambria Math" panose="02040503050406030204" pitchFamily="18" charset="0"/>
                                </a:rPr>
                                <m:t>−1</m:t>
                              </m:r>
                            </m:sup>
                          </m:sSubSup>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𝑢𝑢</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𝐏</m:t>
                              </m:r>
                            </m:e>
                            <m:sub>
                              <m:r>
                                <a:rPr lang="zh-CN" altLang="en-US" sz="2000" b="0" i="1">
                                  <a:solidFill>
                                    <a:schemeClr val="tx1"/>
                                  </a:solidFill>
                                  <a:latin typeface="Cambria Math" panose="02040503050406030204" pitchFamily="18" charset="0"/>
                                </a:rPr>
                                <m:t>𝑢𝑙</m:t>
                              </m:r>
                            </m:sub>
                          </m:sSub>
                          <m:r>
                            <a:rPr lang="zh-CN" altLang="en-US" sz="2000" b="0" i="0">
                              <a:solidFill>
                                <a:schemeClr val="tx1"/>
                              </a:solidFill>
                              <a:latin typeface="Cambria Math" panose="02040503050406030204" pitchFamily="18" charset="0"/>
                            </a:rPr>
                            <m:t>=</m:t>
                          </m:r>
                          <m:sSubSup>
                            <m:sSubSupPr>
                              <m:ctrlPr>
                                <a:rPr lang="zh-CN" altLang="en-US" sz="2000" b="0" i="1">
                                  <a:solidFill>
                                    <a:schemeClr val="tx1"/>
                                  </a:solidFill>
                                  <a:latin typeface="Cambria Math" panose="02040503050406030204" pitchFamily="18" charset="0"/>
                                </a:rPr>
                              </m:ctrlPr>
                            </m:sSubSupPr>
                            <m:e>
                              <m:r>
                                <a:rPr lang="zh-CN" altLang="en-US" sz="2000" b="1" i="0">
                                  <a:solidFill>
                                    <a:schemeClr val="tx1"/>
                                  </a:solidFill>
                                  <a:latin typeface="Cambria Math" panose="02040503050406030204" pitchFamily="18" charset="0"/>
                                </a:rPr>
                                <m:t>𝐃</m:t>
                              </m:r>
                            </m:e>
                            <m:sub>
                              <m:r>
                                <a:rPr lang="zh-CN" altLang="en-US" sz="2000" b="0" i="1">
                                  <a:solidFill>
                                    <a:schemeClr val="tx1"/>
                                  </a:solidFill>
                                  <a:latin typeface="Cambria Math" panose="02040503050406030204" pitchFamily="18" charset="0"/>
                                </a:rPr>
                                <m:t>𝑢𝑢</m:t>
                              </m:r>
                            </m:sub>
                            <m:sup>
                              <m:r>
                                <a:rPr lang="zh-CN" altLang="en-US" sz="2000" b="0" i="0">
                                  <a:solidFill>
                                    <a:schemeClr val="tx1"/>
                                  </a:solidFill>
                                  <a:latin typeface="Cambria Math" panose="02040503050406030204" pitchFamily="18" charset="0"/>
                                </a:rPr>
                                <m:t>−1</m:t>
                              </m:r>
                            </m:sup>
                          </m:sSubSup>
                          <m:sSub>
                            <m:sSubPr>
                              <m:ctrlPr>
                                <a:rPr lang="zh-CN" altLang="en-US" sz="2000" b="0" i="1">
                                  <a:solidFill>
                                    <a:schemeClr val="tx1"/>
                                  </a:solidFill>
                                  <a:latin typeface="Cambria Math" panose="02040503050406030204" pitchFamily="18" charset="0"/>
                                </a:rPr>
                              </m:ctrlPr>
                            </m:sSubPr>
                            <m:e>
                              <m:r>
                                <a:rPr lang="zh-CN" altLang="en-US" sz="2000" b="1" i="0">
                                  <a:solidFill>
                                    <a:schemeClr val="tx1"/>
                                  </a:solidFill>
                                  <a:latin typeface="Cambria Math" panose="02040503050406030204" pitchFamily="18" charset="0"/>
                                </a:rPr>
                                <m:t>𝐖</m:t>
                              </m:r>
                            </m:e>
                            <m:sub>
                              <m:r>
                                <a:rPr lang="zh-CN" altLang="en-US" sz="2000" b="0" i="1">
                                  <a:solidFill>
                                    <a:schemeClr val="tx1"/>
                                  </a:solidFill>
                                  <a:latin typeface="Cambria Math" panose="02040503050406030204" pitchFamily="18" charset="0"/>
                                </a:rPr>
                                <m:t>𝑢𝑙</m:t>
                              </m:r>
                            </m:sub>
                          </m:sSub>
                        </m:e>
                      </m:eqArr>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668958" y="2085690"/>
                <a:ext cx="6096000" cy="1124667"/>
              </a:xfrm>
              <a:prstGeom prst="rect">
                <a:avLst/>
              </a:prstGeom>
              <a:blipFill rotWithShape="1">
                <a:blip r:embed="rId2"/>
                <a:stretch>
                  <a:fillRect l="-1" t="-31" r="-13353" b="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382169" y="3716280"/>
                <a:ext cx="6096000" cy="11986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sz="2000" i="1" smtClean="0">
                              <a:solidFill>
                                <a:schemeClr val="tx1"/>
                              </a:solidFill>
                              <a:latin typeface="Cambria Math" panose="02040503050406030204" pitchFamily="18" charset="0"/>
                            </a:rPr>
                          </m:ctrlPr>
                        </m:eqArrPr>
                        <m:e>
                          <m:sSub>
                            <m:sSubPr>
                              <m:ctrlPr>
                                <a:rPr lang="zh-CN" altLang="en-US" sz="200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𝒇</m:t>
                              </m:r>
                            </m:e>
                            <m:sub>
                              <m:r>
                                <a:rPr lang="zh-CN" altLang="en-US" sz="2000" b="0" i="1">
                                  <a:solidFill>
                                    <a:schemeClr val="tx1"/>
                                  </a:solidFill>
                                  <a:latin typeface="Cambria Math" panose="02040503050406030204" pitchFamily="18" charset="0"/>
                                </a:rPr>
                                <m:t>𝑢</m:t>
                              </m:r>
                            </m:sub>
                          </m:sSub>
                          <m:r>
                            <a:rPr lang="zh-CN" altLang="en-US" sz="2000" b="0" i="0">
                              <a:solidFill>
                                <a:schemeClr val="tx1"/>
                              </a:solidFill>
                              <a:latin typeface="Cambria Math" panose="02040503050406030204" pitchFamily="18" charset="0"/>
                            </a:rPr>
                            <m:t>&amp;=</m:t>
                          </m:r>
                          <m:sSup>
                            <m:sSupPr>
                              <m:ctrlPr>
                                <a:rPr lang="zh-CN" altLang="en-US" sz="2000" b="0" i="1">
                                  <a:solidFill>
                                    <a:schemeClr val="tx1"/>
                                  </a:solidFill>
                                  <a:latin typeface="Cambria Math" panose="02040503050406030204" pitchFamily="18" charset="0"/>
                                </a:rPr>
                              </m:ctrlPr>
                            </m:sSupPr>
                            <m:e>
                              <m:d>
                                <m:dPr>
                                  <m:ctrlPr>
                                    <a:rPr lang="zh-CN" altLang="en-US" sz="2000" b="0" i="1">
                                      <a:solidFill>
                                        <a:schemeClr val="tx1"/>
                                      </a:solidFill>
                                      <a:latin typeface="Cambria Math" panose="02040503050406030204" pitchFamily="18" charset="0"/>
                                    </a:rPr>
                                  </m:ctrlPr>
                                </m:dPr>
                                <m:e>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𝑫</m:t>
                                      </m:r>
                                    </m:e>
                                    <m:sub>
                                      <m:r>
                                        <a:rPr lang="zh-CN" altLang="en-US" sz="2000" b="0" i="1">
                                          <a:solidFill>
                                            <a:schemeClr val="tx1"/>
                                          </a:solidFill>
                                          <a:latin typeface="Cambria Math" panose="02040503050406030204" pitchFamily="18" charset="0"/>
                                        </a:rPr>
                                        <m:t>𝑢𝑢</m:t>
                                      </m:r>
                                    </m:sub>
                                  </m:sSub>
                                  <m:d>
                                    <m:dPr>
                                      <m:ctrlPr>
                                        <a:rPr lang="zh-CN" altLang="en-US" sz="2000" b="0" i="1">
                                          <a:solidFill>
                                            <a:schemeClr val="tx1"/>
                                          </a:solidFill>
                                          <a:latin typeface="Cambria Math" panose="02040503050406030204" pitchFamily="18" charset="0"/>
                                        </a:rPr>
                                      </m:ctrlPr>
                                    </m:dPr>
                                    <m:e>
                                      <m:r>
                                        <a:rPr lang="zh-CN" altLang="en-US" sz="2000" b="1" i="1">
                                          <a:solidFill>
                                            <a:schemeClr val="tx1"/>
                                          </a:solidFill>
                                          <a:latin typeface="Cambria Math" panose="02040503050406030204" pitchFamily="18" charset="0"/>
                                        </a:rPr>
                                        <m:t>𝑰</m:t>
                                      </m:r>
                                      <m:r>
                                        <a:rPr lang="zh-CN" altLang="en-US" sz="2000" b="0" i="0">
                                          <a:solidFill>
                                            <a:schemeClr val="tx1"/>
                                          </a:solidFill>
                                          <a:latin typeface="Cambria Math" panose="02040503050406030204" pitchFamily="18" charset="0"/>
                                        </a:rPr>
                                        <m:t>−</m:t>
                                      </m:r>
                                      <m:sSubSup>
                                        <m:sSubSupPr>
                                          <m:ctrlPr>
                                            <a:rPr lang="zh-CN" altLang="en-US" sz="2000" b="0" i="1">
                                              <a:solidFill>
                                                <a:schemeClr val="tx1"/>
                                              </a:solidFill>
                                              <a:latin typeface="Cambria Math" panose="02040503050406030204" pitchFamily="18" charset="0"/>
                                            </a:rPr>
                                          </m:ctrlPr>
                                        </m:sSubSupPr>
                                        <m:e>
                                          <m:r>
                                            <a:rPr lang="zh-CN" altLang="en-US" sz="2000" b="1" i="1">
                                              <a:solidFill>
                                                <a:schemeClr val="tx1"/>
                                              </a:solidFill>
                                              <a:latin typeface="Cambria Math" panose="02040503050406030204" pitchFamily="18" charset="0"/>
                                            </a:rPr>
                                            <m:t>𝑫</m:t>
                                          </m:r>
                                        </m:e>
                                        <m:sub>
                                          <m:r>
                                            <a:rPr lang="zh-CN" altLang="en-US" sz="2000" b="0" i="1">
                                              <a:solidFill>
                                                <a:schemeClr val="tx1"/>
                                              </a:solidFill>
                                              <a:latin typeface="Cambria Math" panose="02040503050406030204" pitchFamily="18" charset="0"/>
                                            </a:rPr>
                                            <m:t>𝑢𝑢</m:t>
                                          </m:r>
                                        </m:sub>
                                        <m:sup>
                                          <m:r>
                                            <a:rPr lang="zh-CN" altLang="en-US" sz="2000" b="0" i="0">
                                              <a:solidFill>
                                                <a:schemeClr val="tx1"/>
                                              </a:solidFill>
                                              <a:latin typeface="Cambria Math" panose="02040503050406030204" pitchFamily="18" charset="0"/>
                                            </a:rPr>
                                            <m:t>−1</m:t>
                                          </m:r>
                                        </m:sup>
                                      </m:sSubSup>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𝑾</m:t>
                                          </m:r>
                                        </m:e>
                                        <m:sub>
                                          <m:r>
                                            <a:rPr lang="zh-CN" altLang="en-US" sz="2000" b="0" i="1">
                                              <a:solidFill>
                                                <a:schemeClr val="tx1"/>
                                              </a:solidFill>
                                              <a:latin typeface="Cambria Math" panose="02040503050406030204" pitchFamily="18" charset="0"/>
                                            </a:rPr>
                                            <m:t>𝑢𝑢</m:t>
                                          </m:r>
                                        </m:sub>
                                      </m:sSub>
                                    </m:e>
                                  </m:d>
                                </m:e>
                              </m:d>
                            </m:e>
                            <m:sup>
                              <m:r>
                                <a:rPr lang="zh-CN" altLang="en-US" sz="2000" b="0" i="0">
                                  <a:solidFill>
                                    <a:schemeClr val="tx1"/>
                                  </a:solidFill>
                                  <a:latin typeface="Cambria Math" panose="02040503050406030204" pitchFamily="18" charset="0"/>
                                </a:rPr>
                                <m:t>−1</m:t>
                              </m:r>
                            </m:sup>
                          </m:sSup>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𝑾</m:t>
                              </m:r>
                            </m:e>
                            <m:sub>
                              <m:r>
                                <a:rPr lang="zh-CN" altLang="en-US" sz="2000" b="0" i="1">
                                  <a:solidFill>
                                    <a:schemeClr val="tx1"/>
                                  </a:solidFill>
                                  <a:latin typeface="Cambria Math" panose="02040503050406030204" pitchFamily="18" charset="0"/>
                                </a:rPr>
                                <m:t>𝑢𝑙</m:t>
                              </m:r>
                            </m:sub>
                          </m:sSub>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𝒇</m:t>
                              </m:r>
                            </m:e>
                            <m:sub>
                              <m:r>
                                <a:rPr lang="zh-CN" altLang="en-US" sz="2000" b="0" i="1">
                                  <a:solidFill>
                                    <a:schemeClr val="tx1"/>
                                  </a:solidFill>
                                  <a:latin typeface="Cambria Math" panose="02040503050406030204" pitchFamily="18" charset="0"/>
                                </a:rPr>
                                <m:t>𝑙</m:t>
                              </m:r>
                            </m:sub>
                          </m:sSub>
                        </m:e>
                        <m:e>
                          <m:r>
                            <a:rPr lang="zh-CN" altLang="en-US" sz="2000" b="0" i="0">
                              <a:solidFill>
                                <a:schemeClr val="tx1"/>
                              </a:solidFill>
                              <a:latin typeface="Cambria Math" panose="02040503050406030204" pitchFamily="18" charset="0"/>
                            </a:rPr>
                            <m:t>&amp;=</m:t>
                          </m:r>
                          <m:sSup>
                            <m:sSupPr>
                              <m:ctrlPr>
                                <a:rPr lang="zh-CN" altLang="en-US" sz="2000" b="0" i="1">
                                  <a:solidFill>
                                    <a:schemeClr val="tx1"/>
                                  </a:solidFill>
                                  <a:latin typeface="Cambria Math" panose="02040503050406030204" pitchFamily="18" charset="0"/>
                                </a:rPr>
                              </m:ctrlPr>
                            </m:sSupPr>
                            <m:e>
                              <m:d>
                                <m:dPr>
                                  <m:ctrlPr>
                                    <a:rPr lang="zh-CN" altLang="en-US" sz="2000" b="0" i="1">
                                      <a:solidFill>
                                        <a:schemeClr val="tx1"/>
                                      </a:solidFill>
                                      <a:latin typeface="Cambria Math" panose="02040503050406030204" pitchFamily="18" charset="0"/>
                                    </a:rPr>
                                  </m:ctrlPr>
                                </m:dPr>
                                <m:e>
                                  <m:r>
                                    <a:rPr lang="zh-CN" altLang="en-US" sz="2000" b="1" i="1">
                                      <a:solidFill>
                                        <a:schemeClr val="tx1"/>
                                      </a:solidFill>
                                      <a:latin typeface="Cambria Math" panose="02040503050406030204" pitchFamily="18" charset="0"/>
                                    </a:rPr>
                                    <m:t>𝑰</m:t>
                                  </m:r>
                                  <m:r>
                                    <a:rPr lang="zh-CN" altLang="en-US" sz="2000" b="0" i="0">
                                      <a:solidFill>
                                        <a:schemeClr val="tx1"/>
                                      </a:solidFill>
                                      <a:latin typeface="Cambria Math" panose="02040503050406030204" pitchFamily="18" charset="0"/>
                                    </a:rPr>
                                    <m:t>−</m:t>
                                  </m:r>
                                  <m:sSubSup>
                                    <m:sSubSupPr>
                                      <m:ctrlPr>
                                        <a:rPr lang="zh-CN" altLang="en-US" sz="2000" b="0" i="1">
                                          <a:solidFill>
                                            <a:schemeClr val="tx1"/>
                                          </a:solidFill>
                                          <a:latin typeface="Cambria Math" panose="02040503050406030204" pitchFamily="18" charset="0"/>
                                        </a:rPr>
                                      </m:ctrlPr>
                                    </m:sSubSupPr>
                                    <m:e>
                                      <m:r>
                                        <a:rPr lang="zh-CN" altLang="en-US" sz="2000" b="1" i="1">
                                          <a:solidFill>
                                            <a:schemeClr val="tx1"/>
                                          </a:solidFill>
                                          <a:latin typeface="Cambria Math" panose="02040503050406030204" pitchFamily="18" charset="0"/>
                                        </a:rPr>
                                        <m:t>𝑫</m:t>
                                      </m:r>
                                    </m:e>
                                    <m:sub>
                                      <m:r>
                                        <a:rPr lang="zh-CN" altLang="en-US" sz="2000" b="0" i="1">
                                          <a:solidFill>
                                            <a:schemeClr val="tx1"/>
                                          </a:solidFill>
                                          <a:latin typeface="Cambria Math" panose="02040503050406030204" pitchFamily="18" charset="0"/>
                                        </a:rPr>
                                        <m:t>𝑢𝑢</m:t>
                                      </m:r>
                                    </m:sub>
                                    <m:sup>
                                      <m:r>
                                        <a:rPr lang="zh-CN" altLang="en-US" sz="2000" b="0" i="0">
                                          <a:solidFill>
                                            <a:schemeClr val="tx1"/>
                                          </a:solidFill>
                                          <a:latin typeface="Cambria Math" panose="02040503050406030204" pitchFamily="18" charset="0"/>
                                        </a:rPr>
                                        <m:t>−1</m:t>
                                      </m:r>
                                    </m:sup>
                                  </m:sSubSup>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𝑾</m:t>
                                      </m:r>
                                    </m:e>
                                    <m:sub>
                                      <m:r>
                                        <a:rPr lang="zh-CN" altLang="en-US" sz="2000" b="0" i="1">
                                          <a:solidFill>
                                            <a:schemeClr val="tx1"/>
                                          </a:solidFill>
                                          <a:latin typeface="Cambria Math" panose="02040503050406030204" pitchFamily="18" charset="0"/>
                                        </a:rPr>
                                        <m:t>𝑢𝑢</m:t>
                                      </m:r>
                                    </m:sub>
                                  </m:sSub>
                                </m:e>
                              </m:d>
                            </m:e>
                            <m:sup>
                              <m:r>
                                <a:rPr lang="zh-CN" altLang="en-US" sz="2000" b="0" i="0">
                                  <a:solidFill>
                                    <a:schemeClr val="tx1"/>
                                  </a:solidFill>
                                  <a:latin typeface="Cambria Math" panose="02040503050406030204" pitchFamily="18" charset="0"/>
                                </a:rPr>
                                <m:t>−1</m:t>
                              </m:r>
                            </m:sup>
                          </m:sSup>
                          <m:sSubSup>
                            <m:sSubSupPr>
                              <m:ctrlPr>
                                <a:rPr lang="zh-CN" altLang="en-US" sz="2000" b="0" i="1">
                                  <a:solidFill>
                                    <a:schemeClr val="tx1"/>
                                  </a:solidFill>
                                  <a:latin typeface="Cambria Math" panose="02040503050406030204" pitchFamily="18" charset="0"/>
                                </a:rPr>
                              </m:ctrlPr>
                            </m:sSubSupPr>
                            <m:e>
                              <m:r>
                                <a:rPr lang="zh-CN" altLang="en-US" sz="2000" b="1" i="1">
                                  <a:solidFill>
                                    <a:schemeClr val="tx1"/>
                                  </a:solidFill>
                                  <a:latin typeface="Cambria Math" panose="02040503050406030204" pitchFamily="18" charset="0"/>
                                </a:rPr>
                                <m:t>𝑫</m:t>
                              </m:r>
                            </m:e>
                            <m:sub>
                              <m:r>
                                <a:rPr lang="zh-CN" altLang="en-US" sz="2000" b="0" i="1">
                                  <a:solidFill>
                                    <a:schemeClr val="tx1"/>
                                  </a:solidFill>
                                  <a:latin typeface="Cambria Math" panose="02040503050406030204" pitchFamily="18" charset="0"/>
                                </a:rPr>
                                <m:t>𝑢𝑢</m:t>
                              </m:r>
                            </m:sub>
                            <m:sup>
                              <m:r>
                                <a:rPr lang="zh-CN" altLang="en-US" sz="2000" b="0" i="0">
                                  <a:solidFill>
                                    <a:schemeClr val="tx1"/>
                                  </a:solidFill>
                                  <a:latin typeface="Cambria Math" panose="02040503050406030204" pitchFamily="18" charset="0"/>
                                </a:rPr>
                                <m:t>−1</m:t>
                              </m:r>
                            </m:sup>
                          </m:sSubSup>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𝑾</m:t>
                              </m:r>
                            </m:e>
                            <m:sub>
                              <m:r>
                                <a:rPr lang="zh-CN" altLang="en-US" sz="2000" b="0" i="1">
                                  <a:solidFill>
                                    <a:schemeClr val="tx1"/>
                                  </a:solidFill>
                                  <a:latin typeface="Cambria Math" panose="02040503050406030204" pitchFamily="18" charset="0"/>
                                </a:rPr>
                                <m:t>𝑢𝑙</m:t>
                              </m:r>
                            </m:sub>
                          </m:sSub>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𝒇</m:t>
                              </m:r>
                            </m:e>
                            <m:sub>
                              <m:r>
                                <a:rPr lang="zh-CN" altLang="en-US" sz="2000" b="0" i="1">
                                  <a:solidFill>
                                    <a:schemeClr val="tx1"/>
                                  </a:solidFill>
                                  <a:latin typeface="Cambria Math" panose="02040503050406030204" pitchFamily="18" charset="0"/>
                                </a:rPr>
                                <m:t>𝑙</m:t>
                              </m:r>
                            </m:sub>
                          </m:sSub>
                        </m:e>
                        <m:e>
                          <m:r>
                            <a:rPr lang="zh-CN" altLang="en-US" sz="2000" b="0" i="0">
                              <a:solidFill>
                                <a:schemeClr val="tx1"/>
                              </a:solidFill>
                              <a:latin typeface="Cambria Math" panose="02040503050406030204" pitchFamily="18" charset="0"/>
                            </a:rPr>
                            <m:t>&amp;=</m:t>
                          </m:r>
                          <m:sSup>
                            <m:sSupPr>
                              <m:ctrlPr>
                                <a:rPr lang="zh-CN" altLang="en-US" sz="2000" b="0" i="1">
                                  <a:solidFill>
                                    <a:schemeClr val="tx1"/>
                                  </a:solidFill>
                                  <a:latin typeface="Cambria Math" panose="02040503050406030204" pitchFamily="18" charset="0"/>
                                </a:rPr>
                              </m:ctrlPr>
                            </m:sSupPr>
                            <m:e>
                              <m:d>
                                <m:dPr>
                                  <m:ctrlPr>
                                    <a:rPr lang="zh-CN" altLang="en-US" sz="2000" b="0" i="1">
                                      <a:solidFill>
                                        <a:schemeClr val="tx1"/>
                                      </a:solidFill>
                                      <a:latin typeface="Cambria Math" panose="02040503050406030204" pitchFamily="18" charset="0"/>
                                    </a:rPr>
                                  </m:ctrlPr>
                                </m:dPr>
                                <m:e>
                                  <m:r>
                                    <a:rPr lang="zh-CN" altLang="en-US" sz="2000" b="1" i="1">
                                      <a:solidFill>
                                        <a:schemeClr val="tx1"/>
                                      </a:solidFill>
                                      <a:latin typeface="Cambria Math" panose="02040503050406030204" pitchFamily="18" charset="0"/>
                                    </a:rPr>
                                    <m:t>𝑰</m:t>
                                  </m:r>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𝑷</m:t>
                                      </m:r>
                                    </m:e>
                                    <m:sub>
                                      <m:r>
                                        <a:rPr lang="zh-CN" altLang="en-US" sz="2000" b="0" i="1">
                                          <a:solidFill>
                                            <a:schemeClr val="tx1"/>
                                          </a:solidFill>
                                          <a:latin typeface="Cambria Math" panose="02040503050406030204" pitchFamily="18" charset="0"/>
                                        </a:rPr>
                                        <m:t>𝑢𝑢</m:t>
                                      </m:r>
                                    </m:sub>
                                  </m:sSub>
                                </m:e>
                              </m:d>
                            </m:e>
                            <m:sup>
                              <m:r>
                                <a:rPr lang="zh-CN" altLang="en-US" sz="2000" b="0" i="0">
                                  <a:solidFill>
                                    <a:schemeClr val="tx1"/>
                                  </a:solidFill>
                                  <a:latin typeface="Cambria Math" panose="02040503050406030204" pitchFamily="18" charset="0"/>
                                </a:rPr>
                                <m:t>−1</m:t>
                              </m:r>
                            </m:sup>
                          </m:sSup>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𝑷</m:t>
                              </m:r>
                            </m:e>
                            <m:sub>
                              <m:r>
                                <a:rPr lang="zh-CN" altLang="en-US" sz="2000" b="0" i="1">
                                  <a:solidFill>
                                    <a:schemeClr val="tx1"/>
                                  </a:solidFill>
                                  <a:latin typeface="Cambria Math" panose="02040503050406030204" pitchFamily="18" charset="0"/>
                                </a:rPr>
                                <m:t>𝑢𝑙</m:t>
                              </m:r>
                            </m:sub>
                          </m:sSub>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𝒇</m:t>
                              </m:r>
                            </m:e>
                            <m:sub>
                              <m:r>
                                <a:rPr lang="zh-CN" altLang="en-US" sz="2000" b="0" i="1">
                                  <a:solidFill>
                                    <a:schemeClr val="tx1"/>
                                  </a:solidFill>
                                  <a:latin typeface="Cambria Math" panose="02040503050406030204" pitchFamily="18" charset="0"/>
                                </a:rPr>
                                <m:t>𝑙</m:t>
                              </m:r>
                            </m:sub>
                          </m:sSub>
                        </m:e>
                      </m:eqArr>
                    </m:oMath>
                  </m:oMathPara>
                </a14:m>
                <a:endParaRPr lang="zh-CN" altLang="en-US"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382169" y="3716280"/>
                <a:ext cx="6096000" cy="1198661"/>
              </a:xfrm>
              <a:prstGeom prst="rect">
                <a:avLst/>
              </a:prstGeom>
              <a:blipFill rotWithShape="1">
                <a:blip r:embed="rId3"/>
                <a:stretch>
                  <a:fillRect l="-3" t="-22" r="3" b="3"/>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4005" y="1452880"/>
                <a:ext cx="11897995" cy="4673600"/>
              </a:xfrm>
            </p:spPr>
            <p:txBody>
              <a:bodyPr/>
              <a:lstStyle/>
              <a:p>
                <a:r>
                  <a:rPr lang="zh-CN" altLang="en-US" sz="2400" dirty="0">
                    <a:sym typeface="+mn-ea"/>
                  </a:rPr>
                  <a:t>上面描述的是一个针对二分类问题的“单步式”标记传播</a:t>
                </a:r>
                <a:r>
                  <a:rPr lang="en-US" altLang="zh-CN" sz="2400" dirty="0">
                    <a:sym typeface="+mn-ea"/>
                  </a:rPr>
                  <a:t>(label propagation)</a:t>
                </a:r>
                <a:r>
                  <a:rPr lang="zh-CN" altLang="en-US" sz="2400" dirty="0">
                    <a:sym typeface="+mn-ea"/>
                  </a:rPr>
                  <a:t>方法</a:t>
                </a:r>
                <a:r>
                  <a:rPr lang="en-US" altLang="zh-CN" sz="2400" dirty="0">
                    <a:sym typeface="+mn-ea"/>
                  </a:rPr>
                  <a:t>, </a:t>
                </a:r>
                <a:r>
                  <a:rPr lang="zh-CN" altLang="en-US" sz="2400" dirty="0">
                    <a:sym typeface="+mn-ea"/>
                  </a:rPr>
                  <a:t>下面我们来看一个适用于多分类问题的“迭代式”标记传播方</a:t>
                </a:r>
                <a:r>
                  <a:rPr lang="zh-CN" altLang="da-DK" sz="2400" dirty="0">
                    <a:sym typeface="+mn-ea"/>
                  </a:rPr>
                  <a:t>法</a:t>
                </a:r>
                <a:r>
                  <a:rPr lang="da-DK" altLang="zh-CN" sz="2400" dirty="0">
                    <a:sym typeface="+mn-ea"/>
                  </a:rPr>
                  <a:t>[Zhou et al., 2004].</a:t>
                </a:r>
                <a:endParaRPr lang="da-DK" altLang="zh-CN" sz="2400" dirty="0"/>
              </a:p>
              <a:p>
                <a:r>
                  <a:rPr lang="zh-CN" altLang="en-US" sz="2400" dirty="0">
                    <a:sym typeface="+mn-ea"/>
                  </a:rPr>
                  <a:t>仍基于 </a:t>
                </a:r>
                <a14:m>
                  <m:oMath xmlns:m="http://schemas.openxmlformats.org/officeDocument/2006/math">
                    <m:sSub>
                      <m:sSubPr>
                        <m:ctrlPr>
                          <a:rPr lang="en-US" altLang="zh-CN" sz="2000" i="1" smtClean="0">
                            <a:latin typeface="Cambria Math" panose="02040503050406030204" pitchFamily="18" charset="0"/>
                            <a:sym typeface="+mn-ea"/>
                          </a:rPr>
                        </m:ctrlPr>
                      </m:sSubPr>
                      <m:e>
                        <m:r>
                          <a:rPr lang="en-US" altLang="zh-CN" sz="2000" b="0" i="1" smtClean="0">
                            <a:latin typeface="Cambria Math" panose="02040503050406030204" pitchFamily="18" charset="0"/>
                            <a:sym typeface="+mn-ea"/>
                          </a:rPr>
                          <m:t>𝐷</m:t>
                        </m:r>
                      </m:e>
                      <m:sub>
                        <m:r>
                          <a:rPr lang="en-US" altLang="zh-CN" sz="2000" b="0" i="1" smtClean="0">
                            <a:latin typeface="Cambria Math" panose="02040503050406030204" pitchFamily="18" charset="0"/>
                            <a:sym typeface="+mn-ea"/>
                          </a:rPr>
                          <m:t>𝑙</m:t>
                        </m:r>
                      </m:sub>
                    </m:sSub>
                    <m:r>
                      <a:rPr lang="en-US" altLang="zh-CN" sz="2000" i="1" smtClean="0">
                        <a:latin typeface="Cambria Math" panose="02040503050406030204" pitchFamily="18" charset="0"/>
                        <a:ea typeface="Cambria Math" panose="02040503050406030204" pitchFamily="18" charset="0"/>
                        <a:sym typeface="+mn-ea"/>
                      </a:rPr>
                      <m:t>∪</m:t>
                    </m:r>
                    <m:sSub>
                      <m:sSubPr>
                        <m:ctrlPr>
                          <a:rPr lang="en-US" altLang="zh-CN" sz="2000" i="1">
                            <a:latin typeface="Cambria Math" panose="02040503050406030204" pitchFamily="18" charset="0"/>
                            <a:sym typeface="+mn-ea"/>
                          </a:rPr>
                        </m:ctrlPr>
                      </m:sSubPr>
                      <m:e>
                        <m:r>
                          <a:rPr lang="en-US" altLang="zh-CN" sz="2000" i="1">
                            <a:latin typeface="Cambria Math" panose="02040503050406030204" pitchFamily="18" charset="0"/>
                            <a:sym typeface="+mn-ea"/>
                          </a:rPr>
                          <m:t>𝐷</m:t>
                        </m:r>
                      </m:e>
                      <m:sub>
                        <m:r>
                          <a:rPr lang="en-US" altLang="zh-CN" sz="2000" b="0" i="1" smtClean="0">
                            <a:latin typeface="Cambria Math" panose="02040503050406030204" pitchFamily="18" charset="0"/>
                            <a:sym typeface="+mn-ea"/>
                          </a:rPr>
                          <m:t>𝑢</m:t>
                        </m:r>
                      </m:sub>
                    </m:sSub>
                  </m:oMath>
                </a14:m>
                <a:r>
                  <a:rPr lang="zh-CN" altLang="en-US" sz="2400" dirty="0">
                    <a:sym typeface="+mn-ea"/>
                  </a:rPr>
                  <a:t>构建一个图 </a:t>
                </a:r>
                <a14:m>
                  <m:oMath xmlns:m="http://schemas.openxmlformats.org/officeDocument/2006/math">
                    <m:r>
                      <a:rPr lang="en-US" altLang="zh-CN" sz="2000" i="1">
                        <a:latin typeface="Cambria Math" panose="02040503050406030204" pitchFamily="18" charset="0"/>
                        <a:sym typeface="+mn-ea"/>
                      </a:rPr>
                      <m:t>𝐺</m:t>
                    </m:r>
                    <m:r>
                      <a:rPr lang="en-US" altLang="zh-CN" sz="2000" i="1">
                        <a:latin typeface="Cambria Math" panose="02040503050406030204" pitchFamily="18" charset="0"/>
                        <a:sym typeface="+mn-ea"/>
                      </a:rPr>
                      <m:t>=(</m:t>
                    </m:r>
                    <m:r>
                      <a:rPr lang="en-US" altLang="zh-CN" sz="2000" i="1">
                        <a:latin typeface="Cambria Math" panose="02040503050406030204" pitchFamily="18" charset="0"/>
                        <a:sym typeface="+mn-ea"/>
                      </a:rPr>
                      <m:t>𝑉</m:t>
                    </m:r>
                    <m:r>
                      <a:rPr lang="en-US" altLang="zh-CN" sz="2000" i="1">
                        <a:latin typeface="Cambria Math" panose="02040503050406030204" pitchFamily="18" charset="0"/>
                        <a:sym typeface="+mn-ea"/>
                      </a:rPr>
                      <m:t>,</m:t>
                    </m:r>
                    <m:r>
                      <a:rPr lang="en-US" altLang="zh-CN" sz="2000" i="1">
                        <a:latin typeface="Cambria Math" panose="02040503050406030204" pitchFamily="18" charset="0"/>
                        <a:sym typeface="+mn-ea"/>
                      </a:rPr>
                      <m:t>𝐸</m:t>
                    </m:r>
                    <m:r>
                      <a:rPr lang="en-US" altLang="zh-CN" sz="2000" i="1">
                        <a:latin typeface="Cambria Math" panose="02040503050406030204" pitchFamily="18" charset="0"/>
                        <a:sym typeface="+mn-ea"/>
                      </a:rPr>
                      <m:t>)</m:t>
                    </m:r>
                  </m:oMath>
                </a14:m>
                <a:r>
                  <a:rPr lang="zh-CN" altLang="en-US" sz="2400" dirty="0">
                    <a:sym typeface="+mn-ea"/>
                  </a:rPr>
                  <a:t>其中结点集</a:t>
                </a:r>
                <a:endParaRPr lang="en-US" altLang="zh-CN" sz="2400" dirty="0"/>
              </a:p>
              <a:p>
                <a:r>
                  <a:rPr lang="zh-CN" altLang="en-US" sz="2400" dirty="0">
                    <a:sym typeface="+mn-ea"/>
                  </a:rPr>
                  <a:t>定义一个</a:t>
                </a:r>
                <a14:m>
                  <m:oMath xmlns:m="http://schemas.openxmlformats.org/officeDocument/2006/math">
                    <m:d>
                      <m:dPr>
                        <m:ctrlPr>
                          <a:rPr lang="en-US" altLang="zh-CN" sz="2000" b="0" i="1" smtClean="0">
                            <a:latin typeface="Cambria Math" panose="02040503050406030204" pitchFamily="18" charset="0"/>
                            <a:sym typeface="+mn-ea"/>
                          </a:rPr>
                        </m:ctrlPr>
                      </m:dPr>
                      <m:e>
                        <m:r>
                          <a:rPr lang="en-US" altLang="zh-CN" sz="2000" b="0" i="1" smtClean="0">
                            <a:latin typeface="Cambria Math" panose="02040503050406030204" pitchFamily="18" charset="0"/>
                            <a:sym typeface="+mn-ea"/>
                          </a:rPr>
                          <m:t>𝑙</m:t>
                        </m:r>
                        <m:r>
                          <a:rPr lang="en-US" altLang="zh-CN" sz="2000" b="0" i="1" smtClean="0">
                            <a:latin typeface="Cambria Math" panose="02040503050406030204" pitchFamily="18" charset="0"/>
                            <a:sym typeface="+mn-ea"/>
                          </a:rPr>
                          <m:t>+</m:t>
                        </m:r>
                        <m:r>
                          <a:rPr lang="en-US" altLang="zh-CN" sz="2000" b="0" i="1" smtClean="0">
                            <a:latin typeface="Cambria Math" panose="02040503050406030204" pitchFamily="18" charset="0"/>
                            <a:sym typeface="+mn-ea"/>
                          </a:rPr>
                          <m:t>𝑢</m:t>
                        </m:r>
                      </m:e>
                    </m:d>
                    <m:r>
                      <a:rPr lang="en-US" altLang="zh-CN" sz="2000" i="1">
                        <a:latin typeface="Cambria Math" panose="02040503050406030204" pitchFamily="18" charset="0"/>
                        <a:sym typeface="+mn-ea"/>
                      </a:rPr>
                      <m:t>×</m:t>
                    </m:r>
                    <m:d>
                      <m:dPr>
                        <m:begChr m:val="|"/>
                        <m:endChr m:val="|"/>
                        <m:ctrlPr>
                          <a:rPr lang="en-US" altLang="zh-CN" sz="2000" i="1" smtClean="0">
                            <a:latin typeface="Cambria Math" panose="02040503050406030204" pitchFamily="18" charset="0"/>
                            <a:sym typeface="+mn-ea"/>
                          </a:rPr>
                        </m:ctrlPr>
                      </m:dPr>
                      <m:e>
                        <m:r>
                          <a:rPr lang="en-US" altLang="zh-CN" sz="2000" b="0" i="1" smtClean="0">
                            <a:latin typeface="Cambria Math" panose="02040503050406030204" pitchFamily="18" charset="0"/>
                            <a:sym typeface="+mn-ea"/>
                          </a:rPr>
                          <m:t>𝑦</m:t>
                        </m:r>
                      </m:e>
                    </m:d>
                  </m:oMath>
                </a14:m>
                <a:r>
                  <a:rPr lang="zh-CN" altLang="en-US" sz="2400" dirty="0">
                    <a:sym typeface="+mn-ea"/>
                  </a:rPr>
                  <a:t>的非负标记矩阵</a:t>
                </a:r>
                <a14:m>
                  <m:oMath xmlns:m="http://schemas.openxmlformats.org/officeDocument/2006/math">
                    <m:r>
                      <a:rPr lang="en-US" altLang="zh-CN" sz="2000" b="0" i="1" smtClean="0">
                        <a:latin typeface="Cambria Math" panose="02040503050406030204" pitchFamily="18" charset="0"/>
                        <a:sym typeface="+mn-ea"/>
                      </a:rPr>
                      <m:t>𝐹</m:t>
                    </m:r>
                    <m:sSup>
                      <m:sSupPr>
                        <m:ctrlPr>
                          <a:rPr lang="en-US" altLang="zh-CN" sz="2000" b="0" i="1" smtClean="0">
                            <a:latin typeface="Cambria Math" panose="02040503050406030204" pitchFamily="18" charset="0"/>
                            <a:sym typeface="+mn-ea"/>
                          </a:rPr>
                        </m:ctrlPr>
                      </m:sSupPr>
                      <m:e>
                        <m:r>
                          <a:rPr lang="en-US" altLang="zh-CN" sz="2000" i="1">
                            <a:latin typeface="Cambria Math" panose="02040503050406030204" pitchFamily="18" charset="0"/>
                            <a:sym typeface="+mn-ea"/>
                          </a:rPr>
                          <m:t>=(</m:t>
                        </m:r>
                        <m:sSubSup>
                          <m:sSubSupPr>
                            <m:ctrlPr>
                              <a:rPr lang="en-US" altLang="zh-CN" sz="2000" i="1">
                                <a:latin typeface="Cambria Math" panose="02040503050406030204" pitchFamily="18" charset="0"/>
                                <a:sym typeface="+mn-ea"/>
                              </a:rPr>
                            </m:ctrlPr>
                          </m:sSubSupPr>
                          <m:e>
                            <m:r>
                              <a:rPr lang="en-US" altLang="zh-CN" sz="2000" i="1">
                                <a:latin typeface="Cambria Math" panose="02040503050406030204" pitchFamily="18" charset="0"/>
                                <a:sym typeface="+mn-ea"/>
                              </a:rPr>
                              <m:t>𝐹</m:t>
                            </m:r>
                          </m:e>
                          <m:sub>
                            <m:r>
                              <a:rPr lang="en-US" altLang="zh-CN" sz="2000" i="1">
                                <a:latin typeface="Cambria Math" panose="02040503050406030204" pitchFamily="18" charset="0"/>
                                <a:sym typeface="+mn-ea"/>
                              </a:rPr>
                              <m:t>1</m:t>
                            </m:r>
                          </m:sub>
                          <m:sup>
                            <m:r>
                              <a:rPr lang="en-US" altLang="zh-CN" sz="2000" i="1">
                                <a:latin typeface="Cambria Math" panose="02040503050406030204" pitchFamily="18" charset="0"/>
                                <a:sym typeface="+mn-ea"/>
                              </a:rPr>
                              <m:t>𝑇</m:t>
                            </m:r>
                          </m:sup>
                        </m:sSubSup>
                        <m:r>
                          <a:rPr lang="en-US" altLang="zh-CN" sz="2000" i="1">
                            <a:latin typeface="Cambria Math" panose="02040503050406030204" pitchFamily="18" charset="0"/>
                            <a:sym typeface="+mn-ea"/>
                          </a:rPr>
                          <m:t>,…,</m:t>
                        </m:r>
                        <m:r>
                          <m:rPr>
                            <m:nor/>
                          </m:rPr>
                          <a:rPr lang="en-US" altLang="zh-CN" sz="2000" dirty="0">
                            <a:latin typeface="Cambria Math" panose="02040503050406030204" pitchFamily="18" charset="0"/>
                            <a:sym typeface="+mn-ea"/>
                          </a:rPr>
                          <m:t> </m:t>
                        </m:r>
                        <m:sSubSup>
                          <m:sSubSupPr>
                            <m:ctrlPr>
                              <a:rPr lang="en-US" altLang="zh-CN" sz="2000" i="1">
                                <a:latin typeface="Cambria Math" panose="02040503050406030204" pitchFamily="18" charset="0"/>
                                <a:sym typeface="+mn-ea"/>
                              </a:rPr>
                            </m:ctrlPr>
                          </m:sSubSupPr>
                          <m:e>
                            <m:r>
                              <a:rPr lang="en-US" altLang="zh-CN" sz="2000" i="1">
                                <a:latin typeface="Cambria Math" panose="02040503050406030204" pitchFamily="18" charset="0"/>
                                <a:sym typeface="+mn-ea"/>
                              </a:rPr>
                              <m:t>𝐹</m:t>
                            </m:r>
                          </m:e>
                          <m:sub>
                            <m:d>
                              <m:dPr>
                                <m:begChr m:val="|"/>
                                <m:endChr m:val="|"/>
                                <m:ctrlPr>
                                  <a:rPr lang="en-US" altLang="zh-CN" sz="2000" i="1">
                                    <a:latin typeface="Cambria Math" panose="02040503050406030204" pitchFamily="18" charset="0"/>
                                    <a:sym typeface="+mn-ea"/>
                                  </a:rPr>
                                </m:ctrlPr>
                              </m:dPr>
                              <m:e>
                                <m:r>
                                  <a:rPr lang="en-US" altLang="zh-CN" sz="2000" i="1">
                                    <a:latin typeface="Cambria Math" panose="02040503050406030204" pitchFamily="18" charset="0"/>
                                    <a:sym typeface="+mn-ea"/>
                                  </a:rPr>
                                  <m:t>𝑦</m:t>
                                </m:r>
                              </m:e>
                            </m:d>
                          </m:sub>
                          <m:sup>
                            <m:r>
                              <a:rPr lang="en-US" altLang="zh-CN" sz="2000" i="1">
                                <a:latin typeface="Cambria Math" panose="02040503050406030204" pitchFamily="18" charset="0"/>
                                <a:sym typeface="+mn-ea"/>
                              </a:rPr>
                              <m:t>𝑇</m:t>
                            </m:r>
                          </m:sup>
                        </m:sSubSup>
                        <m:r>
                          <a:rPr lang="en-US" altLang="zh-CN" sz="2000" i="1">
                            <a:latin typeface="Cambria Math" panose="02040503050406030204" pitchFamily="18" charset="0"/>
                            <a:sym typeface="+mn-ea"/>
                          </a:rPr>
                          <m:t>)</m:t>
                        </m:r>
                      </m:e>
                      <m:sup>
                        <m:r>
                          <a:rPr lang="en-US" altLang="zh-CN" sz="2000" b="0" i="1" smtClean="0">
                            <a:latin typeface="Cambria Math" panose="02040503050406030204" pitchFamily="18" charset="0"/>
                            <a:sym typeface="+mn-ea"/>
                          </a:rPr>
                          <m:t>𝑇</m:t>
                        </m:r>
                      </m:sup>
                    </m:sSup>
                  </m:oMath>
                </a14:m>
                <a:r>
                  <a:rPr lang="zh-CN" altLang="en-US" sz="2400" dirty="0">
                    <a:sym typeface="+mn-ea"/>
                  </a:rPr>
                  <a:t>，</a:t>
                </a:r>
                <a14:m>
                  <m:oMath xmlns:m="http://schemas.openxmlformats.org/officeDocument/2006/math">
                    <m:sSub>
                      <m:sSubPr>
                        <m:ctrlPr>
                          <a:rPr lang="en-US" altLang="zh-CN" sz="2000" i="1" dirty="0" smtClean="0">
                            <a:latin typeface="Cambria Math" panose="02040503050406030204" pitchFamily="18" charset="0"/>
                            <a:sym typeface="+mn-ea"/>
                          </a:rPr>
                        </m:ctrlPr>
                      </m:sSubPr>
                      <m:e>
                        <m:r>
                          <a:rPr lang="en-US" altLang="zh-CN" sz="2000" b="0" i="1" dirty="0" smtClean="0">
                            <a:latin typeface="Cambria Math" panose="02040503050406030204" pitchFamily="18" charset="0"/>
                            <a:sym typeface="+mn-ea"/>
                          </a:rPr>
                          <m:t>𝐹</m:t>
                        </m:r>
                      </m:e>
                      <m:sub>
                        <m:r>
                          <a:rPr lang="en-US" altLang="zh-CN" sz="2000" b="0" i="1" dirty="0" smtClean="0">
                            <a:latin typeface="Cambria Math" panose="02040503050406030204" pitchFamily="18" charset="0"/>
                            <a:sym typeface="+mn-ea"/>
                          </a:rPr>
                          <m:t>𝑖</m:t>
                        </m:r>
                      </m:sub>
                    </m:sSub>
                    <m:r>
                      <a:rPr lang="en-US" altLang="zh-CN" sz="2000" i="1">
                        <a:latin typeface="Cambria Math" panose="02040503050406030204" pitchFamily="18" charset="0"/>
                        <a:sym typeface="+mn-ea"/>
                      </a:rPr>
                      <m:t>=(</m:t>
                    </m:r>
                    <m:sSub>
                      <m:sSubPr>
                        <m:ctrlPr>
                          <a:rPr lang="en-US" altLang="zh-CN" sz="2000" i="1">
                            <a:latin typeface="Cambria Math" panose="02040503050406030204" pitchFamily="18" charset="0"/>
                            <a:sym typeface="+mn-ea"/>
                          </a:rPr>
                        </m:ctrlPr>
                      </m:sSubPr>
                      <m:e>
                        <m:r>
                          <a:rPr lang="en-US" altLang="zh-CN" sz="2000" i="1">
                            <a:latin typeface="Cambria Math" panose="02040503050406030204" pitchFamily="18" charset="0"/>
                            <a:sym typeface="+mn-ea"/>
                          </a:rPr>
                          <m:t>𝐹</m:t>
                        </m:r>
                      </m:e>
                      <m:sub>
                        <m:r>
                          <a:rPr lang="en-US" altLang="zh-CN" sz="2000" i="1">
                            <a:latin typeface="Cambria Math" panose="02040503050406030204" pitchFamily="18" charset="0"/>
                            <a:sym typeface="+mn-ea"/>
                          </a:rPr>
                          <m:t>𝑖</m:t>
                        </m:r>
                        <m:r>
                          <a:rPr lang="en-US" altLang="zh-CN" sz="2000" i="1">
                            <a:latin typeface="Cambria Math" panose="02040503050406030204" pitchFamily="18" charset="0"/>
                            <a:sym typeface="+mn-ea"/>
                          </a:rPr>
                          <m:t>1</m:t>
                        </m:r>
                      </m:sub>
                    </m:sSub>
                    <m:r>
                      <a:rPr lang="en-US" altLang="zh-CN" sz="2000" i="1">
                        <a:latin typeface="Cambria Math" panose="02040503050406030204" pitchFamily="18" charset="0"/>
                        <a:sym typeface="+mn-ea"/>
                      </a:rPr>
                      <m:t>,…,</m:t>
                    </m:r>
                    <m:r>
                      <m:rPr>
                        <m:nor/>
                      </m:rPr>
                      <a:rPr lang="en-US" altLang="zh-CN" sz="2000" dirty="0">
                        <a:latin typeface="Cambria Math" panose="02040503050406030204" pitchFamily="18" charset="0"/>
                        <a:sym typeface="+mn-ea"/>
                      </a:rPr>
                      <m:t> </m:t>
                    </m:r>
                    <m:sSub>
                      <m:sSubPr>
                        <m:ctrlPr>
                          <a:rPr lang="en-US" altLang="zh-CN" sz="2000" i="1" dirty="0">
                            <a:latin typeface="Cambria Math" panose="02040503050406030204" pitchFamily="18" charset="0"/>
                            <a:sym typeface="+mn-ea"/>
                          </a:rPr>
                        </m:ctrlPr>
                      </m:sSubPr>
                      <m:e>
                        <m:r>
                          <a:rPr lang="en-US" altLang="zh-CN" sz="2000" i="1" dirty="0">
                            <a:latin typeface="Cambria Math" panose="02040503050406030204" pitchFamily="18" charset="0"/>
                            <a:sym typeface="+mn-ea"/>
                          </a:rPr>
                          <m:t>𝐹</m:t>
                        </m:r>
                      </m:e>
                      <m:sub>
                        <m:r>
                          <a:rPr lang="en-US" altLang="zh-CN" sz="2000" i="1" dirty="0">
                            <a:latin typeface="Cambria Math" panose="02040503050406030204" pitchFamily="18" charset="0"/>
                            <a:sym typeface="+mn-ea"/>
                          </a:rPr>
                          <m:t>𝑖</m:t>
                        </m:r>
                        <m:d>
                          <m:dPr>
                            <m:begChr m:val="|"/>
                            <m:endChr m:val="|"/>
                            <m:ctrlPr>
                              <a:rPr lang="en-US" altLang="zh-CN" sz="2000" i="1">
                                <a:latin typeface="Cambria Math" panose="02040503050406030204" pitchFamily="18" charset="0"/>
                                <a:sym typeface="+mn-ea"/>
                              </a:rPr>
                            </m:ctrlPr>
                          </m:dPr>
                          <m:e>
                            <m:r>
                              <a:rPr lang="en-US" altLang="zh-CN" sz="2000" i="1">
                                <a:latin typeface="Cambria Math" panose="02040503050406030204" pitchFamily="18" charset="0"/>
                                <a:sym typeface="+mn-ea"/>
                              </a:rPr>
                              <m:t>𝑦</m:t>
                            </m:r>
                          </m:e>
                        </m:d>
                      </m:sub>
                    </m:sSub>
                    <m:r>
                      <a:rPr lang="en-US" altLang="zh-CN" sz="2000" i="1">
                        <a:latin typeface="Cambria Math" panose="02040503050406030204" pitchFamily="18" charset="0"/>
                        <a:sym typeface="+mn-ea"/>
                      </a:rPr>
                      <m:t>)</m:t>
                    </m:r>
                  </m:oMath>
                </a14:m>
                <a:r>
                  <a:rPr lang="zh-CN" altLang="en-US" sz="2400" dirty="0">
                    <a:sym typeface="+mn-ea"/>
                  </a:rPr>
                  <a:t>其第</a:t>
                </a:r>
                <a:r>
                  <a:rPr lang="en-US" altLang="zh-CN" sz="2400" dirty="0" err="1">
                    <a:sym typeface="+mn-ea"/>
                  </a:rPr>
                  <a:t>i</a:t>
                </a:r>
                <a:r>
                  <a:rPr lang="zh-CN" altLang="en-US" sz="2400" dirty="0">
                    <a:sym typeface="+mn-ea"/>
                  </a:rPr>
                  <a:t>行元素</a:t>
                </a:r>
                <a:r>
                  <a:rPr lang="en-US" altLang="zh-CN" sz="2400" dirty="0">
                    <a:sym typeface="+mn-ea"/>
                  </a:rPr>
                  <a:t>                    </a:t>
                </a:r>
                <a:r>
                  <a:rPr lang="zh-CN" altLang="en-US" sz="2400" dirty="0">
                    <a:sym typeface="+mn-ea"/>
                  </a:rPr>
                  <a:t>为示例</a:t>
                </a:r>
                <a14:m>
                  <m:oMath xmlns:m="http://schemas.openxmlformats.org/officeDocument/2006/math">
                    <m:sSub>
                      <m:sSubPr>
                        <m:ctrlPr>
                          <a:rPr lang="en-US" altLang="zh-CN" sz="2400" i="1" smtClean="0">
                            <a:latin typeface="Cambria Math" panose="02040503050406030204" pitchFamily="18" charset="0"/>
                            <a:sym typeface="+mn-ea"/>
                          </a:rPr>
                        </m:ctrlPr>
                      </m:sSubPr>
                      <m:e>
                        <m:r>
                          <a:rPr lang="en-US" altLang="zh-CN" sz="2400" b="0" i="1" smtClean="0">
                            <a:latin typeface="Cambria Math" panose="02040503050406030204" pitchFamily="18" charset="0"/>
                            <a:sym typeface="+mn-ea"/>
                          </a:rPr>
                          <m:t>𝑥</m:t>
                        </m:r>
                      </m:e>
                      <m:sub>
                        <m:r>
                          <a:rPr lang="en-US" altLang="zh-CN" sz="2400" b="0" i="1" smtClean="0">
                            <a:latin typeface="Cambria Math" panose="02040503050406030204" pitchFamily="18" charset="0"/>
                            <a:sym typeface="+mn-ea"/>
                          </a:rPr>
                          <m:t>𝑖</m:t>
                        </m:r>
                      </m:sub>
                    </m:sSub>
                  </m:oMath>
                </a14:m>
                <a:r>
                  <a:rPr lang="zh-CN" altLang="en-US" sz="2400" dirty="0">
                    <a:sym typeface="+mn-ea"/>
                  </a:rPr>
                  <a:t>的标记向量</a:t>
                </a:r>
                <a:r>
                  <a:rPr lang="en-US" altLang="zh-CN" sz="2400" dirty="0">
                    <a:sym typeface="+mn-ea"/>
                  </a:rPr>
                  <a:t>, </a:t>
                </a:r>
                <a:r>
                  <a:rPr lang="zh-CN" altLang="en-US" sz="2400" dirty="0">
                    <a:sym typeface="+mn-ea"/>
                  </a:rPr>
                  <a:t>相应的分类规则为</a:t>
                </a:r>
                <a:r>
                  <a:rPr lang="en-US" altLang="zh-CN" sz="2400" dirty="0">
                    <a:sym typeface="+mn-ea"/>
                  </a:rPr>
                  <a:t>:</a:t>
                </a:r>
                <a:endParaRPr lang="en-US" altLang="zh-CN" sz="2400" dirty="0"/>
              </a:p>
              <a:p>
                <a:pPr marL="0" indent="0">
                  <a:buNone/>
                </a:pPr>
                <a:endParaRPr lang="en-US" altLang="zh-CN" sz="2400" dirty="0"/>
              </a:p>
              <a:p>
                <a:endParaRPr lang="zh-CN" altLang="en-US" sz="2400" dirty="0">
                  <a:sym typeface="+mn-ea"/>
                </a:endParaRPr>
              </a:p>
              <a:p>
                <a:r>
                  <a:rPr lang="zh-CN" altLang="en-US" sz="2400" dirty="0">
                    <a:sym typeface="+mn-ea"/>
                  </a:rPr>
                  <a:t>将</a:t>
                </a:r>
                <a14:m>
                  <m:oMath xmlns:m="http://schemas.openxmlformats.org/officeDocument/2006/math">
                    <m:r>
                      <a:rPr lang="en-US" altLang="zh-CN" sz="2400" b="1" i="1">
                        <a:latin typeface="Cambria Math" panose="02040503050406030204" pitchFamily="18" charset="0"/>
                      </a:rPr>
                      <m:t>𝐅</m:t>
                    </m:r>
                  </m:oMath>
                </a14:m>
                <a:r>
                  <a:rPr lang="zh-CN" altLang="en-US" sz="2400" dirty="0">
                    <a:sym typeface="+mn-ea"/>
                  </a:rPr>
                  <a:t>初始化为：</a:t>
                </a:r>
                <a:endParaRPr lang="en-US" altLang="zh-CN" sz="2400" dirty="0"/>
              </a:p>
              <a:p>
                <a:endParaRPr lang="en-US" altLang="zh-CN" sz="2400" dirty="0"/>
              </a:p>
              <a:p>
                <a:endParaRPr lang="da-DK" altLang="zh-CN" sz="2400" dirty="0"/>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294005" y="1452880"/>
                <a:ext cx="11897995" cy="4673600"/>
              </a:xfrm>
              <a:blipFill rotWithShape="1">
                <a:blip r:embed="rId2"/>
                <a:stretch>
                  <a:fillRect b="-299"/>
                </a:stretch>
              </a:blipFill>
            </p:spPr>
            <p:txBody>
              <a:bodyPr/>
              <a:lstStyle/>
              <a:p>
                <a:r>
                  <a:rPr lang="zh-CN" altLang="en-US">
                    <a:noFill/>
                  </a:rPr>
                  <a:t> </a:t>
                </a:r>
              </a:p>
            </p:txBody>
          </p:sp>
        </mc:Fallback>
      </mc:AlternateContent>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图半监督学习</a:t>
            </a:r>
          </a:p>
        </p:txBody>
      </p:sp>
      <mc:AlternateContent xmlns:mc="http://schemas.openxmlformats.org/markup-compatibility/2006" xmlns:a14="http://schemas.microsoft.com/office/drawing/2010/main">
        <mc:Choice Requires="a14">
          <p:sp>
            <p:nvSpPr>
              <p:cNvPr id="2" name="文本框 1"/>
              <p:cNvSpPr txBox="1"/>
              <p:nvPr/>
            </p:nvSpPr>
            <p:spPr>
              <a:xfrm>
                <a:off x="6865061" y="2308516"/>
                <a:ext cx="312463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𝑉</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𝑙</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sub>
                          </m:sSub>
                        </m:e>
                      </m:d>
                    </m:oMath>
                  </m:oMathPara>
                </a14:m>
                <a:endParaRPr lang="zh-CN" altLang="en-US" sz="20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865061" y="2308516"/>
                <a:ext cx="3124638" cy="307777"/>
              </a:xfrm>
              <a:prstGeom prst="rect">
                <a:avLst/>
              </a:prstGeom>
              <a:blipFill rotWithShape="1">
                <a:blip r:embed="rId3"/>
                <a:stretch>
                  <a:fillRect l="-2" t="-95" r="16" b="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3048000" y="3740477"/>
                <a:ext cx="6096000" cy="424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𝑖</m:t>
                          </m:r>
                        </m:sub>
                      </m:sSub>
                      <m:r>
                        <a:rPr lang="zh-CN" altLang="en-US" sz="2000" i="0">
                          <a:latin typeface="Cambria Math" panose="02040503050406030204" pitchFamily="18" charset="0"/>
                        </a:rPr>
                        <m:t>=</m:t>
                      </m:r>
                      <m:func>
                        <m:funcPr>
                          <m:ctrlPr>
                            <a:rPr lang="zh-CN" altLang="en-US" sz="2000" i="1">
                              <a:latin typeface="Cambria Math" panose="02040503050406030204" pitchFamily="18" charset="0"/>
                            </a:rPr>
                          </m:ctrlPr>
                        </m:funcPr>
                        <m:fName>
                          <m:sSub>
                            <m:sSubPr>
                              <m:ctrlPr>
                                <a:rPr lang="zh-CN" altLang="en-US" sz="2000" i="1">
                                  <a:solidFill>
                                    <a:srgbClr val="836967"/>
                                  </a:solidFill>
                                  <a:latin typeface="Cambria Math" panose="02040503050406030204" pitchFamily="18" charset="0"/>
                                </a:rPr>
                              </m:ctrlPr>
                            </m:sSubPr>
                            <m:e>
                              <m:r>
                                <m:rPr>
                                  <m:sty m:val="p"/>
                                </m:rPr>
                                <a:rPr lang="zh-CN" altLang="en-US" sz="2000" i="0">
                                  <a:latin typeface="Cambria Math" panose="02040503050406030204" pitchFamily="18" charset="0"/>
                                </a:rPr>
                                <m:t>argmax</m:t>
                              </m:r>
                            </m:e>
                            <m:sub>
                              <m:r>
                                <a:rPr lang="zh-CN" altLang="en-US" sz="2000" i="0">
                                  <a:latin typeface="Cambria Math" panose="02040503050406030204" pitchFamily="18" charset="0"/>
                                </a:rPr>
                                <m:t>1≤</m:t>
                              </m:r>
                              <m:r>
                                <a:rPr lang="zh-CN" altLang="en-US" sz="2000" i="1">
                                  <a:latin typeface="Cambria Math" panose="02040503050406030204" pitchFamily="18" charset="0"/>
                                </a:rPr>
                                <m:t>𝑗</m:t>
                              </m:r>
                              <m:r>
                                <a:rPr lang="zh-CN" altLang="en-US" sz="2000" i="0">
                                  <a:latin typeface="Cambria Math" panose="02040503050406030204" pitchFamily="18" charset="0"/>
                                </a:rPr>
                                <m:t>≤</m:t>
                              </m:r>
                              <m:d>
                                <m:dPr>
                                  <m:begChr m:val="|"/>
                                  <m:endChr m:val="|"/>
                                  <m:ctrlPr>
                                    <a:rPr lang="zh-CN" altLang="en-US" sz="2000" i="1">
                                      <a:latin typeface="Cambria Math" panose="02040503050406030204" pitchFamily="18" charset="0"/>
                                    </a:rPr>
                                  </m:ctrlPr>
                                </m:dPr>
                                <m:e>
                                  <m:r>
                                    <a:rPr lang="zh-CN" altLang="en-US" sz="2000" i="1">
                                      <a:latin typeface="Cambria Math" panose="02040503050406030204" pitchFamily="18" charset="0"/>
                                    </a:rPr>
                                    <m:t>𝛾</m:t>
                                  </m:r>
                                </m:e>
                              </m:d>
                            </m:sub>
                          </m:sSub>
                        </m:fName>
                        <m:e>
                          <m:sSub>
                            <m:sSubPr>
                              <m:ctrlPr>
                                <a:rPr lang="zh-CN" altLang="en-US" sz="2000" i="1">
                                  <a:solidFill>
                                    <a:srgbClr val="836967"/>
                                  </a:solidFill>
                                  <a:latin typeface="Cambria Math" panose="02040503050406030204" pitchFamily="18" charset="0"/>
                                </a:rPr>
                              </m:ctrlPr>
                            </m:sSubPr>
                            <m:e>
                              <m:r>
                                <a:rPr lang="zh-CN" altLang="en-US" sz="2000" b="1" i="1">
                                  <a:latin typeface="Cambria Math" panose="02040503050406030204" pitchFamily="18" charset="0"/>
                                </a:rPr>
                                <m:t>𝑭</m:t>
                              </m:r>
                            </m:e>
                            <m:sub>
                              <m:r>
                                <a:rPr lang="zh-CN" altLang="en-US" sz="2000" b="0" i="1">
                                  <a:latin typeface="Cambria Math" panose="02040503050406030204" pitchFamily="18" charset="0"/>
                                </a:rPr>
                                <m:t>𝑖𝑗</m:t>
                              </m:r>
                            </m:sub>
                          </m:sSub>
                        </m:e>
                      </m:func>
                    </m:oMath>
                  </m:oMathPara>
                </a14:m>
                <a:endParaRPr lang="zh-CN" altLang="en-US"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048000" y="3740477"/>
                <a:ext cx="6096000" cy="424796"/>
              </a:xfrm>
              <a:prstGeom prst="rect">
                <a:avLst/>
              </a:prstGeom>
              <a:blipFill rotWithShape="1">
                <a:blip r:embed="rId4"/>
                <a:stretch>
                  <a:fillRect t="-77" b="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3726761" y="5143644"/>
                <a:ext cx="4738477" cy="686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𝐅</m:t>
                      </m:r>
                      <m:r>
                        <a:rPr lang="en-US" altLang="zh-CN" sz="2000" i="1">
                          <a:latin typeface="Cambria Math" panose="02040503050406030204" pitchFamily="18" charset="0"/>
                        </a:rPr>
                        <m:t>(0)=</m:t>
                      </m:r>
                      <m:sSub>
                        <m:sSubPr>
                          <m:ctrlPr>
                            <a:rPr lang="zh-CN" altLang="zh-CN" sz="2000" i="1">
                              <a:latin typeface="Cambria Math" panose="02040503050406030204" pitchFamily="18" charset="0"/>
                            </a:rPr>
                          </m:ctrlPr>
                        </m:sSubPr>
                        <m:e>
                          <m:r>
                            <a:rPr lang="en-US" altLang="zh-CN" sz="2000" b="1" i="1">
                              <a:latin typeface="Cambria Math" panose="02040503050406030204" pitchFamily="18" charset="0"/>
                            </a:rPr>
                            <m:t>𝐘</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m:t>
                      </m:r>
                      <m:d>
                        <m:dPr>
                          <m:begChr m:val="{"/>
                          <m:endChr m:val=""/>
                          <m:ctrlPr>
                            <a:rPr lang="zh-CN" altLang="zh-CN" sz="2000" i="1">
                              <a:latin typeface="Cambria Math" panose="02040503050406030204" pitchFamily="18" charset="0"/>
                            </a:rPr>
                          </m:ctrlPr>
                        </m:dPr>
                        <m:e>
                          <m:eqArr>
                            <m:eqArrPr>
                              <m:ctrlPr>
                                <a:rPr lang="zh-CN" altLang="zh-CN" sz="2000" i="1">
                                  <a:latin typeface="Cambria Math" panose="02040503050406030204" pitchFamily="18" charset="0"/>
                                </a:rPr>
                              </m:ctrlPr>
                            </m:eqArrPr>
                            <m:e>
                              <m:r>
                                <a:rPr lang="en-US" altLang="zh-CN" sz="2000" i="1">
                                  <a:latin typeface="Cambria Math" panose="02040503050406030204" pitchFamily="18" charset="0"/>
                                </a:rPr>
                                <m:t>1,    </m:t>
                              </m:r>
                              <m:r>
                                <m:rPr>
                                  <m:nor/>
                                </m:rPr>
                                <a:rPr lang="en-US" altLang="zh-CN" sz="2000">
                                  <a:latin typeface="Cambria Math" panose="02040503050406030204" pitchFamily="18" charset="0"/>
                                </a:rPr>
                                <m:t> </m:t>
                              </m:r>
                              <m:r>
                                <m:rPr>
                                  <m:nor/>
                                </m:rPr>
                                <a:rPr lang="en-US" altLang="zh-CN" sz="2000">
                                  <a:latin typeface="Cambria Math" panose="02040503050406030204" pitchFamily="18" charset="0"/>
                                </a:rPr>
                                <m:t>if</m:t>
                              </m:r>
                              <m:r>
                                <m:rPr>
                                  <m:nor/>
                                </m:rPr>
                                <a:rPr lang="en-US" altLang="zh-CN" sz="2000">
                                  <a:latin typeface="Cambria Math" panose="02040503050406030204" pitchFamily="18" charset="0"/>
                                </a:rPr>
                                <m:t> </m:t>
                              </m:r>
                              <m:r>
                                <a:rPr lang="en-US" altLang="zh-CN" sz="2000" i="1">
                                  <a:latin typeface="Cambria Math" panose="02040503050406030204" pitchFamily="18" charset="0"/>
                                </a:rPr>
                                <m:t>(1≤</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𝑙</m:t>
                              </m:r>
                              <m:r>
                                <a:rPr lang="en-US" altLang="zh-CN" sz="2000" i="1">
                                  <a:latin typeface="Cambria Math" panose="02040503050406030204" pitchFamily="18" charset="0"/>
                                </a:rPr>
                                <m:t>)∧</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𝑗</m:t>
                                  </m:r>
                                </m:e>
                              </m:d>
                            </m:e>
                            <m:e>
                              <m:r>
                                <a:rPr lang="en-US" altLang="zh-CN" sz="2000" i="1">
                                  <a:latin typeface="Cambria Math" panose="02040503050406030204" pitchFamily="18" charset="0"/>
                                </a:rPr>
                                <m:t>0,    </m:t>
                              </m:r>
                              <m:r>
                                <m:rPr>
                                  <m:nor/>
                                </m:rPr>
                                <a:rPr lang="en-US" altLang="zh-CN" sz="2000">
                                  <a:latin typeface="Cambria Math" panose="02040503050406030204" pitchFamily="18" charset="0"/>
                                </a:rPr>
                                <m:t>otherwise</m:t>
                              </m:r>
                              <m:r>
                                <m:rPr>
                                  <m:nor/>
                                </m:rPr>
                                <a:rPr lang="en-US" altLang="zh-CN" sz="2000">
                                  <a:latin typeface="Cambria Math" panose="02040503050406030204" pitchFamily="18" charset="0"/>
                                </a:rPr>
                                <m:t> </m:t>
                              </m:r>
                            </m:e>
                          </m:eqArr>
                        </m:e>
                      </m:d>
                    </m:oMath>
                  </m:oMathPara>
                </a14:m>
                <a:endParaRPr lang="zh-CN" altLang="zh-CN" sz="20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3726761" y="5143644"/>
                <a:ext cx="4738477" cy="686535"/>
              </a:xfrm>
              <a:prstGeom prst="rect">
                <a:avLst/>
              </a:prstGeom>
              <a:blipFill rotWithShape="1">
                <a:blip r:embed="rId5"/>
                <a:stretch>
                  <a:fillRect l="-12" t="-21" r="-173" b="36"/>
                </a:stretch>
              </a:blipFill>
            </p:spPr>
            <p:txBody>
              <a:bodyPr/>
              <a:lstStyle/>
              <a:p>
                <a:r>
                  <a:rPr lang="zh-CN"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4005" y="1452880"/>
                <a:ext cx="11897995" cy="4673600"/>
              </a:xfrm>
            </p:spPr>
            <p:txBody>
              <a:bodyPr/>
              <a:lstStyle/>
              <a:p>
                <a:r>
                  <a:rPr lang="zh-CN" altLang="en-US" sz="2400" dirty="0">
                    <a:sym typeface="+mn-ea"/>
                  </a:rPr>
                  <a:t>基于</a:t>
                </a:r>
                <a:r>
                  <a:rPr lang="en-US" altLang="zh-CN" sz="2000" b="1" dirty="0">
                    <a:sym typeface="+mn-ea"/>
                  </a:rPr>
                  <a:t>W</a:t>
                </a:r>
                <a:r>
                  <a:rPr lang="zh-CN" altLang="en-US" sz="2400" dirty="0">
                    <a:sym typeface="+mn-ea"/>
                  </a:rPr>
                  <a:t>构造一个标记传播矩阵</a:t>
                </a:r>
                <a:r>
                  <a:rPr lang="en-US" altLang="zh-CN" sz="2400" dirty="0">
                    <a:sym typeface="+mn-ea"/>
                  </a:rPr>
                  <a:t> </a:t>
                </a:r>
                <a14:m>
                  <m:oMath xmlns:m="http://schemas.openxmlformats.org/officeDocument/2006/math">
                    <m:r>
                      <a:rPr lang="en-US" altLang="zh-CN" sz="1800" b="1" i="1" smtClean="0">
                        <a:effectLst/>
                        <a:latin typeface="Cambria Math" panose="02040503050406030204" pitchFamily="18" charset="0"/>
                        <a:ea typeface="等线" panose="02010600030101010101" charset="-122"/>
                        <a:cs typeface="Times New Roman" panose="02020603050405020304" pitchFamily="18" charset="0"/>
                      </a:rPr>
                      <m:t>𝐒</m:t>
                    </m:r>
                    <m:r>
                      <a:rPr lang="en-US" altLang="zh-CN" sz="1800" i="1">
                        <a:effectLst/>
                        <a:latin typeface="Cambria Math" panose="02040503050406030204" pitchFamily="18" charset="0"/>
                        <a:ea typeface="等线" panose="02010600030101010101"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等线" panose="02010600030101010101" charset="-122"/>
                            <a:cs typeface="Times New Roman" panose="02020603050405020304" pitchFamily="18" charset="0"/>
                          </a:rPr>
                          <m:t>𝐃</m:t>
                        </m:r>
                      </m:e>
                      <m:sup>
                        <m:r>
                          <a:rPr lang="en-US" altLang="zh-CN" sz="1800" i="1">
                            <a:effectLst/>
                            <a:latin typeface="Cambria Math" panose="02040503050406030204" pitchFamily="18" charset="0"/>
                            <a:ea typeface="等线" panose="02010600030101010101"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等线" panose="02010600030101010101" charset="-122"/>
                                <a:cs typeface="Times New Roman" panose="02020603050405020304" pitchFamily="18" charset="0"/>
                              </a:rPr>
                              <m:t>1</m:t>
                            </m:r>
                          </m:num>
                          <m:den>
                            <m:r>
                              <a:rPr lang="en-US" altLang="zh-CN" sz="1800" i="1">
                                <a:effectLst/>
                                <a:latin typeface="Cambria Math" panose="02040503050406030204" pitchFamily="18" charset="0"/>
                                <a:ea typeface="等线" panose="02010600030101010101" charset="-122"/>
                                <a:cs typeface="Times New Roman" panose="02020603050405020304" pitchFamily="18" charset="0"/>
                              </a:rPr>
                              <m:t>2</m:t>
                            </m:r>
                          </m:den>
                        </m:f>
                      </m:sup>
                    </m:sSup>
                    <m:r>
                      <a:rPr lang="en-US" altLang="zh-CN" sz="1800" b="1" i="1">
                        <a:effectLst/>
                        <a:latin typeface="Cambria Math" panose="02040503050406030204" pitchFamily="18" charset="0"/>
                        <a:ea typeface="等线" panose="02010600030101010101" charset="-122"/>
                        <a:cs typeface="Times New Roman" panose="02020603050405020304" pitchFamily="18" charset="0"/>
                      </a:rPr>
                      <m:t>𝐖</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等线" panose="02010600030101010101" charset="-122"/>
                            <a:cs typeface="Times New Roman" panose="02020603050405020304" pitchFamily="18" charset="0"/>
                          </a:rPr>
                          <m:t>𝐃</m:t>
                        </m:r>
                      </m:e>
                      <m:sup>
                        <m:r>
                          <a:rPr lang="en-US" altLang="zh-CN" sz="1800" i="1">
                            <a:effectLst/>
                            <a:latin typeface="Cambria Math" panose="02040503050406030204" pitchFamily="18" charset="0"/>
                            <a:ea typeface="等线" panose="02010600030101010101"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等线" panose="02010600030101010101" charset="-122"/>
                                <a:cs typeface="Times New Roman" panose="02020603050405020304" pitchFamily="18" charset="0"/>
                              </a:rPr>
                              <m:t>1</m:t>
                            </m:r>
                          </m:num>
                          <m:den>
                            <m:r>
                              <a:rPr lang="en-US" altLang="zh-CN" sz="1800" i="1">
                                <a:effectLst/>
                                <a:latin typeface="Cambria Math" panose="02040503050406030204" pitchFamily="18" charset="0"/>
                                <a:ea typeface="等线" panose="02010600030101010101" charset="-122"/>
                                <a:cs typeface="Times New Roman" panose="02020603050405020304" pitchFamily="18" charset="0"/>
                              </a:rPr>
                              <m:t>2</m:t>
                            </m:r>
                          </m:den>
                        </m:f>
                      </m:sup>
                    </m:sSup>
                  </m:oMath>
                </a14:m>
                <a:r>
                  <a:rPr lang="zh-CN" altLang="en-US" sz="2400" dirty="0">
                    <a:sym typeface="+mn-ea"/>
                  </a:rPr>
                  <a:t>，其中</a:t>
                </a:r>
                <a:r>
                  <a:rPr lang="en-US" altLang="zh-CN" sz="2400" dirty="0">
                    <a:sym typeface="+mn-ea"/>
                  </a:rPr>
                  <a:t> </a:t>
                </a:r>
                <a14:m>
                  <m:oMath xmlns:m="http://schemas.openxmlformats.org/officeDocument/2006/math">
                    <m:sSup>
                      <m:sSup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等线" panose="02010600030101010101" charset="-122"/>
                            <a:cs typeface="Times New Roman" panose="02020603050405020304" pitchFamily="18" charset="0"/>
                          </a:rPr>
                          <m:t>𝑫</m:t>
                        </m:r>
                      </m:e>
                      <m:sup>
                        <m:r>
                          <a:rPr lang="en-US" altLang="zh-CN" sz="1800" i="1">
                            <a:effectLst/>
                            <a:latin typeface="Cambria Math" panose="02040503050406030204" pitchFamily="18" charset="0"/>
                            <a:ea typeface="等线" panose="02010600030101010101"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等线" panose="02010600030101010101" charset="-122"/>
                                <a:cs typeface="Times New Roman" panose="02020603050405020304" pitchFamily="18" charset="0"/>
                              </a:rPr>
                              <m:t>1</m:t>
                            </m:r>
                          </m:num>
                          <m:den>
                            <m:r>
                              <a:rPr lang="en-US" altLang="zh-CN" sz="1800" i="1">
                                <a:effectLst/>
                                <a:latin typeface="Cambria Math" panose="02040503050406030204" pitchFamily="18" charset="0"/>
                                <a:ea typeface="等线" panose="02010600030101010101" charset="-122"/>
                                <a:cs typeface="Times New Roman" panose="02020603050405020304" pitchFamily="18" charset="0"/>
                              </a:rPr>
                              <m:t>2</m:t>
                            </m:r>
                          </m:den>
                        </m:f>
                      </m:sup>
                    </m:sSup>
                    <m:r>
                      <a:rPr lang="en-US" altLang="zh-CN" sz="1800" i="1">
                        <a:effectLst/>
                        <a:latin typeface="Cambria Math" panose="02040503050406030204" pitchFamily="18" charset="0"/>
                        <a:ea typeface="等线" panose="02010600030101010101" charset="-122"/>
                        <a:cs typeface="Times New Roman" panose="02020603050405020304" pitchFamily="18" charset="0"/>
                      </a:rPr>
                      <m:t>=</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等线" panose="02010600030101010101" charset="-122"/>
                                <a:cs typeface="Times New Roman" panose="02020603050405020304" pitchFamily="18" charset="0"/>
                              </a:rPr>
                              <m:t>1</m:t>
                            </m:r>
                          </m:num>
                          <m:den>
                            <m:rad>
                              <m:radPr>
                                <m:deg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charset="-122"/>
                                        <a:cs typeface="Times New Roman" panose="02020603050405020304" pitchFamily="18" charset="0"/>
                                      </a:rPr>
                                      <m:t>𝑑</m:t>
                                    </m:r>
                                  </m:e>
                                  <m:sub>
                                    <m:r>
                                      <a:rPr lang="en-US" altLang="zh-CN" sz="1800" i="1">
                                        <a:effectLst/>
                                        <a:latin typeface="Cambria Math" panose="02040503050406030204" pitchFamily="18" charset="0"/>
                                        <a:ea typeface="等线" panose="02010600030101010101" charset="-122"/>
                                        <a:cs typeface="Times New Roman" panose="02020603050405020304" pitchFamily="18" charset="0"/>
                                      </a:rPr>
                                      <m:t>1</m:t>
                                    </m:r>
                                  </m:sub>
                                </m:sSub>
                              </m:e>
                            </m:rad>
                          </m:den>
                        </m:f>
                        <m:r>
                          <a:rPr lang="en-US" altLang="zh-CN" sz="1800" i="1">
                            <a:effectLst/>
                            <a:latin typeface="Cambria Math" panose="02040503050406030204" pitchFamily="18" charset="0"/>
                            <a:ea typeface="等线" panose="02010600030101010101"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等线" panose="02010600030101010101" charset="-122"/>
                                <a:cs typeface="Times New Roman" panose="02020603050405020304" pitchFamily="18" charset="0"/>
                              </a:rPr>
                              <m:t>1</m:t>
                            </m:r>
                          </m:num>
                          <m:den>
                            <m:rad>
                              <m:radPr>
                                <m:deg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charset="-122"/>
                                        <a:cs typeface="Times New Roman" panose="02020603050405020304" pitchFamily="18" charset="0"/>
                                      </a:rPr>
                                      <m:t>𝑑</m:t>
                                    </m:r>
                                  </m:e>
                                  <m:sub>
                                    <m:r>
                                      <a:rPr lang="en-US" altLang="zh-CN" sz="1800" i="1">
                                        <a:effectLst/>
                                        <a:latin typeface="Cambria Math" panose="02040503050406030204" pitchFamily="18" charset="0"/>
                                        <a:ea typeface="等线" panose="02010600030101010101" charset="-122"/>
                                        <a:cs typeface="Times New Roman" panose="02020603050405020304" pitchFamily="18" charset="0"/>
                                      </a:rPr>
                                      <m:t>𝑙</m:t>
                                    </m:r>
                                    <m:r>
                                      <a:rPr lang="en-US" altLang="zh-CN" sz="1800" i="1">
                                        <a:effectLst/>
                                        <a:latin typeface="Cambria Math" panose="02040503050406030204" pitchFamily="18" charset="0"/>
                                        <a:ea typeface="等线" panose="02010600030101010101" charset="-122"/>
                                        <a:cs typeface="Times New Roman" panose="02020603050405020304" pitchFamily="18" charset="0"/>
                                      </a:rPr>
                                      <m:t>+</m:t>
                                    </m:r>
                                    <m:r>
                                      <a:rPr lang="en-US" altLang="zh-CN" sz="1800" i="1">
                                        <a:effectLst/>
                                        <a:latin typeface="Cambria Math" panose="02040503050406030204" pitchFamily="18" charset="0"/>
                                        <a:ea typeface="等线" panose="02010600030101010101" charset="-122"/>
                                        <a:cs typeface="Times New Roman" panose="02020603050405020304" pitchFamily="18" charset="0"/>
                                      </a:rPr>
                                      <m:t>𝑢</m:t>
                                    </m:r>
                                  </m:sub>
                                </m:sSub>
                              </m:e>
                            </m:rad>
                          </m:den>
                        </m:f>
                      </m:e>
                    </m:d>
                  </m:oMath>
                </a14:m>
                <a:r>
                  <a:rPr lang="zh-CN" altLang="en-US" sz="2400" dirty="0">
                    <a:sym typeface="+mn-ea"/>
                  </a:rPr>
                  <a:t>，于是有迭代计算式</a:t>
                </a:r>
                <a:r>
                  <a:rPr lang="en-US" altLang="zh-CN" sz="2400" dirty="0">
                    <a:sym typeface="+mn-ea"/>
                  </a:rPr>
                  <a:t>:</a:t>
                </a:r>
                <a:endParaRPr lang="en-US" altLang="zh-CN" sz="2400" dirty="0"/>
              </a:p>
              <a:p>
                <a:pPr marL="0" indent="0">
                  <a:buNone/>
                </a:pPr>
                <a:endParaRPr lang="en-US" altLang="zh-CN" sz="2400" dirty="0"/>
              </a:p>
              <a:p>
                <a:pPr marL="0" indent="0">
                  <a:buNone/>
                </a:pPr>
                <a:endParaRPr lang="en-US" altLang="zh-CN" sz="2400" dirty="0"/>
              </a:p>
              <a:p>
                <a:endParaRPr lang="zh-CN" altLang="en-US" sz="2400" dirty="0">
                  <a:sym typeface="+mn-ea"/>
                </a:endParaRPr>
              </a:p>
              <a:p>
                <a:r>
                  <a:rPr lang="zh-CN" altLang="en-US" sz="2400" dirty="0">
                    <a:sym typeface="+mn-ea"/>
                  </a:rPr>
                  <a:t>基于迭代至收敛可得</a:t>
                </a:r>
                <a:r>
                  <a:rPr lang="en-US" altLang="zh-CN" sz="2400" dirty="0">
                    <a:sym typeface="+mn-ea"/>
                  </a:rPr>
                  <a:t>:</a:t>
                </a:r>
                <a:endParaRPr lang="en-US" altLang="zh-CN" sz="2400" dirty="0"/>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294005" y="1452880"/>
                <a:ext cx="11897995" cy="4673600"/>
              </a:xfrm>
              <a:blipFill rotWithShape="1">
                <a:blip r:embed="rId2"/>
                <a:stretch>
                  <a:fillRect/>
                </a:stretch>
              </a:blipFill>
            </p:spPr>
            <p:txBody>
              <a:bodyPr/>
              <a:lstStyle/>
              <a:p>
                <a:r>
                  <a:rPr lang="zh-CN" altLang="en-US">
                    <a:noFill/>
                  </a:rPr>
                  <a:t> </a:t>
                </a:r>
              </a:p>
            </p:txBody>
          </p:sp>
        </mc:Fallback>
      </mc:AlternateContent>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图半监督学习</a:t>
            </a:r>
          </a:p>
        </p:txBody>
      </p:sp>
      <mc:AlternateContent xmlns:mc="http://schemas.openxmlformats.org/markup-compatibility/2006" xmlns:a14="http://schemas.microsoft.com/office/drawing/2010/main">
        <mc:Choice Requires="a14">
          <p:sp>
            <p:nvSpPr>
              <p:cNvPr id="8" name="文本框 7"/>
              <p:cNvSpPr txBox="1"/>
              <p:nvPr/>
            </p:nvSpPr>
            <p:spPr>
              <a:xfrm>
                <a:off x="3094989" y="2464732"/>
                <a:ext cx="614362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smtClean="0">
                          <a:latin typeface="Cambria Math" panose="02040503050406030204" pitchFamily="18" charset="0"/>
                        </a:rPr>
                        <m:t>𝐅</m:t>
                      </m:r>
                      <m:d>
                        <m:dPr>
                          <m:ctrlPr>
                            <a:rPr lang="zh-CN" altLang="en-US" b="1" i="1">
                              <a:latin typeface="Cambria Math" panose="02040503050406030204" pitchFamily="18" charset="0"/>
                            </a:rPr>
                          </m:ctrlPr>
                        </m:dPr>
                        <m:e>
                          <m:r>
                            <a:rPr lang="zh-CN" altLang="en-US" b="0" i="1">
                              <a:latin typeface="Cambria Math" panose="02040503050406030204" pitchFamily="18" charset="0"/>
                            </a:rPr>
                            <m:t>𝑡</m:t>
                          </m:r>
                          <m:r>
                            <a:rPr lang="zh-CN" altLang="en-US" b="0" i="0">
                              <a:latin typeface="Cambria Math" panose="02040503050406030204" pitchFamily="18" charset="0"/>
                            </a:rPr>
                            <m:t>+1</m:t>
                          </m:r>
                        </m:e>
                      </m:d>
                      <m:r>
                        <a:rPr lang="zh-CN" altLang="en-US" b="0" i="0">
                          <a:latin typeface="Cambria Math" panose="02040503050406030204" pitchFamily="18" charset="0"/>
                        </a:rPr>
                        <m:t>=</m:t>
                      </m:r>
                      <m:r>
                        <a:rPr lang="zh-CN" altLang="en-US" b="0" i="1">
                          <a:latin typeface="Cambria Math" panose="02040503050406030204" pitchFamily="18" charset="0"/>
                        </a:rPr>
                        <m:t>𝛼</m:t>
                      </m:r>
                      <m:r>
                        <a:rPr lang="zh-CN" altLang="en-US" b="1" i="0">
                          <a:latin typeface="Cambria Math" panose="02040503050406030204" pitchFamily="18" charset="0"/>
                        </a:rPr>
                        <m:t>𝐒𝐅</m:t>
                      </m:r>
                      <m:d>
                        <m:dPr>
                          <m:ctrlPr>
                            <a:rPr lang="zh-CN" altLang="en-US" b="1" i="1">
                              <a:latin typeface="Cambria Math" panose="02040503050406030204" pitchFamily="18" charset="0"/>
                            </a:rPr>
                          </m:ctrlPr>
                        </m:dPr>
                        <m:e>
                          <m:r>
                            <a:rPr lang="zh-CN" altLang="en-US" b="0" i="1">
                              <a:latin typeface="Cambria Math" panose="02040503050406030204" pitchFamily="18" charset="0"/>
                            </a:rPr>
                            <m:t>𝑡</m:t>
                          </m:r>
                        </m:e>
                      </m:d>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r>
                            <a:rPr lang="zh-CN" altLang="en-US" b="0" i="1">
                              <a:latin typeface="Cambria Math" panose="02040503050406030204" pitchFamily="18" charset="0"/>
                            </a:rPr>
                            <m:t>𝛼</m:t>
                          </m:r>
                        </m:e>
                      </m:d>
                      <m:r>
                        <a:rPr lang="zh-CN" altLang="en-US" b="1" i="0">
                          <a:latin typeface="Cambria Math" panose="02040503050406030204" pitchFamily="18" charset="0"/>
                        </a:rPr>
                        <m:t>𝐘</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094989" y="2464732"/>
                <a:ext cx="6143624" cy="461665"/>
              </a:xfrm>
              <a:prstGeom prst="rect">
                <a:avLst/>
              </a:prstGeom>
              <a:blipFill rotWithShape="1">
                <a:blip r:embed="rId3"/>
                <a:stretch>
                  <a:fillRect l="-10" t="-64" r="10"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171189" y="4465783"/>
                <a:ext cx="6143624" cy="500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000" b="1" i="1" smtClean="0">
                              <a:solidFill>
                                <a:srgbClr val="836967"/>
                              </a:solidFill>
                              <a:latin typeface="Cambria Math" panose="02040503050406030204" pitchFamily="18" charset="0"/>
                            </a:rPr>
                          </m:ctrlPr>
                        </m:sSupPr>
                        <m:e>
                          <m:r>
                            <a:rPr lang="zh-CN" altLang="en-US" sz="2000" b="1">
                              <a:latin typeface="Cambria Math" panose="02040503050406030204" pitchFamily="18" charset="0"/>
                            </a:rPr>
                            <m:t>𝐅</m:t>
                          </m:r>
                        </m:e>
                        <m:sup>
                          <m:r>
                            <a:rPr lang="zh-CN" altLang="en-US" sz="2000" b="0" i="0">
                              <a:latin typeface="Cambria Math" panose="02040503050406030204" pitchFamily="18" charset="0"/>
                            </a:rPr>
                            <m:t>∗</m:t>
                          </m:r>
                        </m:sup>
                      </m:sSup>
                      <m:r>
                        <a:rPr lang="zh-CN" altLang="en-US" sz="2000" b="0" i="0">
                          <a:latin typeface="Cambria Math" panose="02040503050406030204" pitchFamily="18" charset="0"/>
                        </a:rPr>
                        <m:t>=</m:t>
                      </m:r>
                      <m:limLow>
                        <m:limLowPr>
                          <m:ctrlPr>
                            <a:rPr lang="zh-CN" altLang="en-US" sz="2000" b="0" i="1">
                              <a:solidFill>
                                <a:srgbClr val="836967"/>
                              </a:solidFill>
                              <a:latin typeface="Cambria Math" panose="02040503050406030204" pitchFamily="18" charset="0"/>
                            </a:rPr>
                          </m:ctrlPr>
                        </m:limLowPr>
                        <m:e>
                          <m:r>
                            <a:rPr lang="zh-CN" altLang="en-US" sz="2000" b="0" i="1">
                              <a:latin typeface="Cambria Math" panose="02040503050406030204" pitchFamily="18" charset="0"/>
                            </a:rPr>
                            <m:t>𝑙𝑖𝑚</m:t>
                          </m:r>
                        </m:e>
                        <m:lim>
                          <m:r>
                            <a:rPr lang="zh-CN" altLang="en-US" sz="2000" b="0" i="1">
                              <a:latin typeface="Cambria Math" panose="02040503050406030204" pitchFamily="18" charset="0"/>
                            </a:rPr>
                            <m:t>𝑡</m:t>
                          </m:r>
                          <m:r>
                            <a:rPr lang="zh-CN" altLang="en-US" sz="2000" b="0" i="0">
                              <a:latin typeface="Cambria Math" panose="02040503050406030204" pitchFamily="18" charset="0"/>
                            </a:rPr>
                            <m:t>→∞</m:t>
                          </m:r>
                        </m:lim>
                      </m:limLow>
                      <m:r>
                        <a:rPr lang="zh-CN" altLang="en-US" sz="2000" b="0" i="0">
                          <a:latin typeface="Cambria Math" panose="02040503050406030204" pitchFamily="18" charset="0"/>
                        </a:rPr>
                        <m:t> </m:t>
                      </m:r>
                      <m:r>
                        <a:rPr lang="zh-CN" altLang="en-US" sz="2000" b="1" i="0">
                          <a:latin typeface="Cambria Math" panose="02040503050406030204" pitchFamily="18" charset="0"/>
                        </a:rPr>
                        <m:t>𝐅</m:t>
                      </m:r>
                      <m:d>
                        <m:dPr>
                          <m:ctrlPr>
                            <a:rPr lang="zh-CN" altLang="en-US" sz="2000" b="1" i="1">
                              <a:latin typeface="Cambria Math" panose="02040503050406030204" pitchFamily="18" charset="0"/>
                            </a:rPr>
                          </m:ctrlPr>
                        </m:dPr>
                        <m:e>
                          <m:r>
                            <a:rPr lang="zh-CN" altLang="en-US" sz="2000" b="0" i="1">
                              <a:latin typeface="Cambria Math" panose="02040503050406030204" pitchFamily="18" charset="0"/>
                            </a:rPr>
                            <m:t>𝑡</m:t>
                          </m:r>
                        </m:e>
                      </m:d>
                      <m:r>
                        <a:rPr lang="zh-CN" altLang="en-US" sz="2000" b="0" i="0">
                          <a:latin typeface="Cambria Math" panose="02040503050406030204" pitchFamily="18" charset="0"/>
                        </a:rPr>
                        <m:t>=</m:t>
                      </m:r>
                      <m:d>
                        <m:dPr>
                          <m:ctrlPr>
                            <a:rPr lang="zh-CN" altLang="en-US" sz="2000" b="0" i="1">
                              <a:latin typeface="Cambria Math" panose="02040503050406030204" pitchFamily="18" charset="0"/>
                            </a:rPr>
                          </m:ctrlPr>
                        </m:dPr>
                        <m:e>
                          <m:r>
                            <a:rPr lang="zh-CN" altLang="en-US" sz="2000" b="0" i="0">
                              <a:latin typeface="Cambria Math" panose="02040503050406030204" pitchFamily="18" charset="0"/>
                            </a:rPr>
                            <m:t>1−</m:t>
                          </m:r>
                          <m:r>
                            <a:rPr lang="zh-CN" altLang="en-US" sz="2000" b="0" i="1">
                              <a:latin typeface="Cambria Math" panose="02040503050406030204" pitchFamily="18" charset="0"/>
                            </a:rPr>
                            <m:t>𝛼</m:t>
                          </m:r>
                        </m:e>
                      </m:d>
                      <m:d>
                        <m:dPr>
                          <m:endChr m:val=""/>
                          <m:ctrlPr>
                            <a:rPr lang="zh-CN" altLang="en-US" sz="2000" b="0" i="1">
                              <a:latin typeface="Cambria Math" panose="02040503050406030204" pitchFamily="18" charset="0"/>
                            </a:rPr>
                          </m:ctrlPr>
                        </m:dPr>
                        <m:e>
                          <m:r>
                            <a:rPr lang="zh-CN" altLang="en-US" sz="2000" b="1" i="0">
                              <a:latin typeface="Cambria Math" panose="02040503050406030204" pitchFamily="18" charset="0"/>
                            </a:rPr>
                            <m:t>𝐈</m:t>
                          </m:r>
                          <m:r>
                            <a:rPr lang="zh-CN" altLang="en-US" sz="2000" b="0" i="0">
                              <a:latin typeface="Cambria Math" panose="02040503050406030204" pitchFamily="18" charset="0"/>
                            </a:rPr>
                            <m:t>−</m:t>
                          </m:r>
                          <m:r>
                            <a:rPr lang="zh-CN" altLang="en-US" sz="2000" b="0" i="1">
                              <a:latin typeface="Cambria Math" panose="02040503050406030204" pitchFamily="18" charset="0"/>
                            </a:rPr>
                            <m:t>𝛼</m:t>
                          </m:r>
                          <m:r>
                            <a:rPr lang="zh-CN" altLang="en-US" sz="2000" b="1" i="0">
                              <a:latin typeface="Cambria Math" panose="02040503050406030204" pitchFamily="18" charset="0"/>
                            </a:rPr>
                            <m:t>𝐒</m:t>
                          </m:r>
                          <m:sSup>
                            <m:sSupPr>
                              <m:ctrlPr>
                                <a:rPr lang="zh-CN" altLang="en-US" sz="2000" b="1" i="1">
                                  <a:solidFill>
                                    <a:srgbClr val="836967"/>
                                  </a:solidFill>
                                  <a:latin typeface="Cambria Math" panose="02040503050406030204" pitchFamily="18" charset="0"/>
                                </a:rPr>
                              </m:ctrlPr>
                            </m:sSupPr>
                            <m:e>
                              <m:r>
                                <a:rPr lang="en-US" altLang="zh-CN" sz="2000" b="1" i="1" smtClean="0">
                                  <a:solidFill>
                                    <a:schemeClr val="tx1"/>
                                  </a:solidFill>
                                  <a:latin typeface="Cambria Math" panose="02040503050406030204" pitchFamily="18" charset="0"/>
                                </a:rPr>
                                <m:t>)</m:t>
                              </m:r>
                              <m:r>
                                <a:rPr lang="en-US" altLang="zh-CN" sz="2000" b="1" i="1" smtClean="0">
                                  <a:latin typeface="Cambria Math" panose="02040503050406030204" pitchFamily="18" charset="0"/>
                                </a:rPr>
                                <m:t> </m:t>
                              </m:r>
                            </m:e>
                            <m:sup>
                              <m:r>
                                <a:rPr lang="zh-CN" altLang="en-US" sz="2000" b="0" i="0">
                                  <a:latin typeface="Cambria Math" panose="02040503050406030204" pitchFamily="18" charset="0"/>
                                </a:rPr>
                                <m:t>−1</m:t>
                              </m:r>
                            </m:sup>
                          </m:sSup>
                          <m:r>
                            <a:rPr lang="zh-CN" altLang="en-US" sz="2000" b="1" i="0">
                              <a:latin typeface="Cambria Math" panose="02040503050406030204" pitchFamily="18" charset="0"/>
                            </a:rPr>
                            <m:t>𝐘</m:t>
                          </m:r>
                        </m:e>
                      </m:d>
                    </m:oMath>
                  </m:oMathPara>
                </a14:m>
                <a:endParaRPr lang="zh-CN" altLang="en-US"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3171189" y="4465783"/>
                <a:ext cx="6143624" cy="500586"/>
              </a:xfrm>
              <a:prstGeom prst="rect">
                <a:avLst/>
              </a:prstGeom>
              <a:blipFill rotWithShape="1">
                <a:blip r:embed="rId4"/>
                <a:stretch>
                  <a:fillRect l="-10" t="-92" r="10" b="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3171189" y="5142307"/>
                <a:ext cx="6143624" cy="8082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等线" panose="02010600030101010101" charset="-122"/>
                              <a:cs typeface="Times New Roman" panose="02020603050405020304" pitchFamily="18" charset="0"/>
                            </a:rPr>
                            <m:t>𝑫</m:t>
                          </m:r>
                        </m:e>
                        <m:sup>
                          <m:r>
                            <a:rPr lang="en-US" altLang="zh-CN" sz="1800" i="1">
                              <a:effectLst/>
                              <a:latin typeface="Cambria Math" panose="02040503050406030204" pitchFamily="18" charset="0"/>
                              <a:ea typeface="等线" panose="02010600030101010101"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等线" panose="02010600030101010101" charset="-122"/>
                                  <a:cs typeface="Times New Roman" panose="02020603050405020304" pitchFamily="18" charset="0"/>
                                </a:rPr>
                                <m:t>1</m:t>
                              </m:r>
                            </m:num>
                            <m:den>
                              <m:r>
                                <a:rPr lang="en-US" altLang="zh-CN" sz="1800" i="1">
                                  <a:effectLst/>
                                  <a:latin typeface="Cambria Math" panose="02040503050406030204" pitchFamily="18" charset="0"/>
                                  <a:ea typeface="等线" panose="02010600030101010101" charset="-122"/>
                                  <a:cs typeface="Times New Roman" panose="02020603050405020304" pitchFamily="18" charset="0"/>
                                </a:rPr>
                                <m:t>2</m:t>
                              </m:r>
                            </m:den>
                          </m:f>
                        </m:sup>
                      </m:sSup>
                      <m:r>
                        <a:rPr lang="en-US" altLang="zh-CN" sz="1800" i="1">
                          <a:effectLst/>
                          <a:latin typeface="Cambria Math" panose="02040503050406030204" pitchFamily="18" charset="0"/>
                          <a:ea typeface="等线" panose="02010600030101010101" charset="-122"/>
                          <a:cs typeface="Times New Roman" panose="02020603050405020304" pitchFamily="18" charset="0"/>
                        </a:rPr>
                        <m:t>=</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等线" panose="02010600030101010101" charset="-122"/>
                                  <a:cs typeface="Times New Roman" panose="02020603050405020304" pitchFamily="18" charset="0"/>
                                </a:rPr>
                                <m:t>1</m:t>
                              </m:r>
                            </m:num>
                            <m:den>
                              <m:rad>
                                <m:radPr>
                                  <m:deg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charset="-122"/>
                                          <a:cs typeface="Times New Roman" panose="02020603050405020304" pitchFamily="18" charset="0"/>
                                        </a:rPr>
                                        <m:t>𝑑</m:t>
                                      </m:r>
                                    </m:e>
                                    <m:sub>
                                      <m:r>
                                        <a:rPr lang="en-US" altLang="zh-CN" sz="1800" i="1">
                                          <a:effectLst/>
                                          <a:latin typeface="Cambria Math" panose="02040503050406030204" pitchFamily="18" charset="0"/>
                                          <a:ea typeface="等线" panose="02010600030101010101" charset="-122"/>
                                          <a:cs typeface="Times New Roman" panose="02020603050405020304" pitchFamily="18" charset="0"/>
                                        </a:rPr>
                                        <m:t>1</m:t>
                                      </m:r>
                                    </m:sub>
                                  </m:sSub>
                                </m:e>
                              </m:rad>
                            </m:den>
                          </m:f>
                          <m:r>
                            <a:rPr lang="en-US" altLang="zh-CN" sz="1800" i="1">
                              <a:effectLst/>
                              <a:latin typeface="Cambria Math" panose="02040503050406030204" pitchFamily="18" charset="0"/>
                              <a:ea typeface="等线" panose="02010600030101010101"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等线" panose="02010600030101010101" charset="-122"/>
                                  <a:cs typeface="Times New Roman" panose="02020603050405020304" pitchFamily="18" charset="0"/>
                                </a:rPr>
                                <m:t>1</m:t>
                              </m:r>
                            </m:num>
                            <m:den>
                              <m:rad>
                                <m:radPr>
                                  <m:deg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charset="-122"/>
                                          <a:cs typeface="Times New Roman" panose="02020603050405020304" pitchFamily="18" charset="0"/>
                                        </a:rPr>
                                        <m:t>𝑑</m:t>
                                      </m:r>
                                    </m:e>
                                    <m:sub>
                                      <m:r>
                                        <a:rPr lang="en-US" altLang="zh-CN" sz="1800" i="1">
                                          <a:effectLst/>
                                          <a:latin typeface="Cambria Math" panose="02040503050406030204" pitchFamily="18" charset="0"/>
                                          <a:ea typeface="等线" panose="02010600030101010101" charset="-122"/>
                                          <a:cs typeface="Times New Roman" panose="02020603050405020304" pitchFamily="18" charset="0"/>
                                        </a:rPr>
                                        <m:t>𝑙</m:t>
                                      </m:r>
                                      <m:r>
                                        <a:rPr lang="en-US" altLang="zh-CN" sz="1800" i="1">
                                          <a:effectLst/>
                                          <a:latin typeface="Cambria Math" panose="02040503050406030204" pitchFamily="18" charset="0"/>
                                          <a:ea typeface="等线" panose="02010600030101010101" charset="-122"/>
                                          <a:cs typeface="Times New Roman" panose="02020603050405020304" pitchFamily="18" charset="0"/>
                                        </a:rPr>
                                        <m:t>+</m:t>
                                      </m:r>
                                      <m:r>
                                        <a:rPr lang="en-US" altLang="zh-CN" sz="1800" i="1">
                                          <a:effectLst/>
                                          <a:latin typeface="Cambria Math" panose="02040503050406030204" pitchFamily="18" charset="0"/>
                                          <a:ea typeface="等线" panose="02010600030101010101" charset="-122"/>
                                          <a:cs typeface="Times New Roman" panose="02020603050405020304" pitchFamily="18" charset="0"/>
                                        </a:rPr>
                                        <m:t>𝑢</m:t>
                                      </m:r>
                                    </m:sub>
                                  </m:sSub>
                                </m:e>
                              </m:rad>
                            </m:den>
                          </m:f>
                        </m:e>
                      </m:d>
                    </m:oMath>
                  </m:oMathPara>
                </a14:m>
                <a:endParaRPr lang="zh-CN" altLang="en-US" sz="18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3171189" y="5142307"/>
                <a:ext cx="6143624" cy="808235"/>
              </a:xfrm>
              <a:prstGeom prst="rect">
                <a:avLst/>
              </a:prstGeom>
              <a:blipFill rotWithShape="1">
                <a:blip r:embed="rId5"/>
                <a:stretch>
                  <a:fillRect l="-10" t="-10" r="10" b="73"/>
                </a:stretch>
              </a:blipFill>
            </p:spPr>
            <p:txBody>
              <a:bodyPr/>
              <a:lstStyle/>
              <a:p>
                <a:r>
                  <a:rPr lang="zh-CN"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4005" y="1452880"/>
                <a:ext cx="11897995" cy="4673600"/>
              </a:xfrm>
            </p:spPr>
            <p:txBody>
              <a:bodyPr/>
              <a:lstStyle/>
              <a:p>
                <a:r>
                  <a:rPr lang="zh-CN" altLang="en-US" sz="2400" dirty="0">
                    <a:sym typeface="+mn-ea"/>
                  </a:rPr>
                  <a:t>事实上</a:t>
                </a:r>
                <a:r>
                  <a:rPr lang="en-US" altLang="zh-CN" sz="2400" dirty="0">
                    <a:sym typeface="+mn-ea"/>
                  </a:rPr>
                  <a:t>, </a:t>
                </a:r>
                <a:r>
                  <a:rPr lang="zh-CN" altLang="en-US" sz="2400" dirty="0">
                    <a:sym typeface="+mn-ea"/>
                  </a:rPr>
                  <a:t>算法对应于正则化框架</a:t>
                </a:r>
                <a:r>
                  <a:rPr lang="en-US" altLang="zh-CN" sz="2400" dirty="0">
                    <a:sym typeface="+mn-ea"/>
                  </a:rPr>
                  <a:t>:</a:t>
                </a:r>
                <a:endParaRPr lang="en-US" altLang="zh-CN" sz="2400" dirty="0"/>
              </a:p>
              <a:p>
                <a:endParaRPr lang="en-US" altLang="zh-CN" sz="2400" dirty="0"/>
              </a:p>
              <a:p>
                <a:endParaRPr lang="en-US" altLang="zh-CN" sz="2400" dirty="0"/>
              </a:p>
              <a:p>
                <a:endParaRPr lang="en-US" altLang="zh-CN" sz="2400" dirty="0"/>
              </a:p>
              <a:p>
                <a:endParaRPr lang="zh-CN" altLang="en-US" sz="2400" dirty="0">
                  <a:sym typeface="+mn-ea"/>
                </a:endParaRPr>
              </a:p>
              <a:p>
                <a:r>
                  <a:rPr lang="zh-CN" altLang="en-US" sz="2400" dirty="0">
                    <a:sym typeface="+mn-ea"/>
                  </a:rPr>
                  <a:t>当 </a:t>
                </a:r>
                <a14:m>
                  <m:oMath xmlns:m="http://schemas.openxmlformats.org/officeDocument/2006/math">
                    <m:r>
                      <a:rPr lang="zh-CN" altLang="en-US" sz="2400" i="1" smtClean="0">
                        <a:latin typeface="Cambria Math" panose="02040503050406030204" pitchFamily="18" charset="0"/>
                        <a:sym typeface="+mn-ea"/>
                      </a:rPr>
                      <m:t>𝜇</m:t>
                    </m:r>
                    <m:r>
                      <a:rPr lang="en-US" altLang="zh-CN" sz="2400" b="0" i="1" smtClean="0">
                        <a:latin typeface="Cambria Math" panose="02040503050406030204" pitchFamily="18" charset="0"/>
                        <a:sym typeface="+mn-ea"/>
                      </a:rPr>
                      <m:t>=</m:t>
                    </m:r>
                    <m:f>
                      <m:fPr>
                        <m:ctrlPr>
                          <a:rPr lang="en-US" altLang="zh-CN" sz="2400" b="0" i="1" smtClean="0">
                            <a:latin typeface="Cambria Math" panose="02040503050406030204" pitchFamily="18" charset="0"/>
                            <a:sym typeface="+mn-ea"/>
                          </a:rPr>
                        </m:ctrlPr>
                      </m:fPr>
                      <m:num>
                        <m:r>
                          <a:rPr lang="en-US" altLang="zh-CN" sz="2400" b="0" i="1" smtClean="0">
                            <a:latin typeface="Cambria Math" panose="02040503050406030204" pitchFamily="18" charset="0"/>
                            <a:sym typeface="+mn-ea"/>
                          </a:rPr>
                          <m:t>1−</m:t>
                        </m:r>
                        <m:r>
                          <a:rPr lang="zh-CN" altLang="en-US" sz="2400" b="0" i="1" smtClean="0">
                            <a:latin typeface="Cambria Math" panose="02040503050406030204" pitchFamily="18" charset="0"/>
                            <a:sym typeface="+mn-ea"/>
                          </a:rPr>
                          <m:t>𝛼</m:t>
                        </m:r>
                      </m:num>
                      <m:den>
                        <m:r>
                          <a:rPr lang="zh-CN" altLang="en-US" sz="2400" b="0" i="1" smtClean="0">
                            <a:latin typeface="Cambria Math" panose="02040503050406030204" pitchFamily="18" charset="0"/>
                            <a:sym typeface="+mn-ea"/>
                          </a:rPr>
                          <m:t>𝛼</m:t>
                        </m:r>
                      </m:den>
                    </m:f>
                  </m:oMath>
                </a14:m>
                <a:r>
                  <a:rPr lang="zh-CN" altLang="en-US" sz="2400" dirty="0">
                    <a:sym typeface="+mn-ea"/>
                  </a:rPr>
                  <a:t>时</a:t>
                </a:r>
                <a:r>
                  <a:rPr lang="en-US" altLang="zh-CN" sz="2400" dirty="0">
                    <a:sym typeface="+mn-ea"/>
                  </a:rPr>
                  <a:t>, </a:t>
                </a:r>
                <a:r>
                  <a:rPr lang="zh-CN" altLang="en-US" sz="2400" dirty="0">
                    <a:sym typeface="+mn-ea"/>
                  </a:rPr>
                  <a:t>最优解恰为迭代算法的收敛解 </a:t>
                </a:r>
                <a14:m>
                  <m:oMath xmlns:m="http://schemas.openxmlformats.org/officeDocument/2006/math">
                    <m:sSup>
                      <m:sSupPr>
                        <m:ctrlPr>
                          <a:rPr lang="zh-CN" altLang="en-US" sz="2400" b="1" i="1">
                            <a:solidFill>
                              <a:srgbClr val="836967"/>
                            </a:solidFill>
                            <a:latin typeface="Cambria Math" panose="02040503050406030204" pitchFamily="18" charset="0"/>
                          </a:rPr>
                        </m:ctrlPr>
                      </m:sSupPr>
                      <m:e>
                        <m:r>
                          <a:rPr lang="zh-CN" altLang="en-US" sz="2400" b="1">
                            <a:latin typeface="Cambria Math" panose="02040503050406030204" pitchFamily="18" charset="0"/>
                          </a:rPr>
                          <m:t>𝐅</m:t>
                        </m:r>
                      </m:e>
                      <m:sup>
                        <m:r>
                          <a:rPr lang="zh-CN" altLang="en-US" sz="2400">
                            <a:latin typeface="Cambria Math" panose="02040503050406030204" pitchFamily="18" charset="0"/>
                          </a:rPr>
                          <m:t>∗</m:t>
                        </m:r>
                      </m:sup>
                    </m:sSup>
                  </m:oMath>
                </a14:m>
                <a:r>
                  <a:rPr lang="zh-CN" altLang="en-US" sz="2400" dirty="0">
                    <a:sym typeface="+mn-ea"/>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294005" y="1452880"/>
                <a:ext cx="11897995" cy="4673600"/>
              </a:xfrm>
              <a:blipFill rotWithShape="1">
                <a:blip r:embed="rId2"/>
                <a:stretch>
                  <a:fillRect/>
                </a:stretch>
              </a:blipFill>
            </p:spPr>
            <p:txBody>
              <a:bodyPr/>
              <a:lstStyle/>
              <a:p>
                <a:r>
                  <a:rPr lang="zh-CN" altLang="en-US">
                    <a:noFill/>
                  </a:rPr>
                  <a:t> </a:t>
                </a:r>
              </a:p>
            </p:txBody>
          </p:sp>
        </mc:Fallback>
      </mc:AlternateContent>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图半监督学习</a:t>
            </a:r>
          </a:p>
        </p:txBody>
      </p:sp>
      <mc:AlternateContent xmlns:mc="http://schemas.openxmlformats.org/markup-compatibility/2006" xmlns:a14="http://schemas.microsoft.com/office/drawing/2010/main">
        <mc:Choice Requires="a14">
          <p:sp>
            <p:nvSpPr>
              <p:cNvPr id="4" name="文本框 3"/>
              <p:cNvSpPr txBox="1"/>
              <p:nvPr/>
            </p:nvSpPr>
            <p:spPr>
              <a:xfrm>
                <a:off x="2385219" y="2030794"/>
                <a:ext cx="8089900" cy="10831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en-US" sz="2000" i="1" smtClean="0">
                              <a:solidFill>
                                <a:schemeClr val="tx1"/>
                              </a:solidFill>
                              <a:latin typeface="Cambria Math" panose="02040503050406030204" pitchFamily="18" charset="0"/>
                            </a:rPr>
                          </m:ctrlPr>
                        </m:limLowPr>
                        <m:e>
                          <m:r>
                            <a:rPr lang="zh-CN" altLang="en-US" sz="2000" i="1">
                              <a:solidFill>
                                <a:schemeClr val="tx1"/>
                              </a:solidFill>
                              <a:latin typeface="Cambria Math" panose="02040503050406030204" pitchFamily="18" charset="0"/>
                            </a:rPr>
                            <m:t>𝑚𝑖𝑛</m:t>
                          </m:r>
                        </m:e>
                        <m:lim>
                          <m:r>
                            <a:rPr lang="zh-CN" altLang="en-US" sz="2000" b="1" i="1">
                              <a:solidFill>
                                <a:schemeClr val="tx1"/>
                              </a:solidFill>
                              <a:latin typeface="Cambria Math" panose="02040503050406030204" pitchFamily="18" charset="0"/>
                            </a:rPr>
                            <m:t>𝑭</m:t>
                          </m:r>
                        </m:lim>
                      </m:limLow>
                      <m:r>
                        <a:rPr lang="zh-CN" altLang="en-US" sz="2000" b="0" i="0">
                          <a:solidFill>
                            <a:schemeClr val="tx1"/>
                          </a:solidFill>
                          <a:latin typeface="Cambria Math" panose="02040503050406030204" pitchFamily="18" charset="0"/>
                        </a:rPr>
                        <m:t> </m:t>
                      </m:r>
                      <m:f>
                        <m:fPr>
                          <m:ctrlPr>
                            <a:rPr lang="zh-CN" altLang="en-US" sz="2000" b="0" i="1">
                              <a:solidFill>
                                <a:schemeClr val="tx1"/>
                              </a:solidFill>
                              <a:latin typeface="Cambria Math" panose="02040503050406030204" pitchFamily="18" charset="0"/>
                            </a:rPr>
                          </m:ctrlPr>
                        </m:fPr>
                        <m:num>
                          <m:r>
                            <a:rPr lang="zh-CN" altLang="en-US" sz="2000" b="0" i="0">
                              <a:solidFill>
                                <a:schemeClr val="tx1"/>
                              </a:solidFill>
                              <a:latin typeface="Cambria Math" panose="02040503050406030204" pitchFamily="18" charset="0"/>
                            </a:rPr>
                            <m:t>1</m:t>
                          </m:r>
                        </m:num>
                        <m:den>
                          <m:r>
                            <a:rPr lang="zh-CN" altLang="en-US" sz="2000" b="0" i="0">
                              <a:solidFill>
                                <a:schemeClr val="tx1"/>
                              </a:solidFill>
                              <a:latin typeface="Cambria Math" panose="02040503050406030204" pitchFamily="18" charset="0"/>
                            </a:rPr>
                            <m:t>2</m:t>
                          </m:r>
                        </m:den>
                      </m:f>
                      <m:d>
                        <m:dPr>
                          <m:ctrlPr>
                            <a:rPr lang="zh-CN" altLang="en-US" sz="2000" b="0" i="1">
                              <a:solidFill>
                                <a:schemeClr val="tx1"/>
                              </a:solidFill>
                              <a:latin typeface="Cambria Math" panose="02040503050406030204" pitchFamily="18" charset="0"/>
                            </a:rPr>
                          </m:ctrlPr>
                        </m:dPr>
                        <m:e>
                          <m:nary>
                            <m:naryPr>
                              <m:chr m:val="∑"/>
                              <m:limLoc m:val="undOvr"/>
                              <m:grow m:val="on"/>
                              <m:ctrlPr>
                                <a:rPr lang="zh-CN" altLang="en-US" sz="2000" b="0" i="1">
                                  <a:solidFill>
                                    <a:schemeClr val="tx1"/>
                                  </a:solidFill>
                                  <a:latin typeface="Cambria Math" panose="02040503050406030204" pitchFamily="18" charset="0"/>
                                </a:rPr>
                              </m:ctrlPr>
                            </m:naryPr>
                            <m:sub>
                              <m:r>
                                <a:rPr lang="zh-CN" altLang="en-US" sz="2000" b="0" i="1">
                                  <a:solidFill>
                                    <a:schemeClr val="tx1"/>
                                  </a:solidFill>
                                  <a:latin typeface="Cambria Math" panose="02040503050406030204" pitchFamily="18" charset="0"/>
                                </a:rPr>
                                <m:t>𝑖</m:t>
                              </m:r>
                              <m:r>
                                <a:rPr lang="zh-CN" altLang="en-US" sz="2000" b="0" i="0">
                                  <a:solidFill>
                                    <a:schemeClr val="tx1"/>
                                  </a:solidFill>
                                  <a:latin typeface="Cambria Math" panose="02040503050406030204" pitchFamily="18" charset="0"/>
                                </a:rPr>
                                <m:t>,</m:t>
                              </m:r>
                              <m:r>
                                <a:rPr lang="zh-CN" altLang="en-US" sz="2000" b="0" i="1">
                                  <a:solidFill>
                                    <a:schemeClr val="tx1"/>
                                  </a:solidFill>
                                  <a:latin typeface="Cambria Math" panose="02040503050406030204" pitchFamily="18" charset="0"/>
                                </a:rPr>
                                <m:t>𝑗</m:t>
                              </m:r>
                              <m:r>
                                <a:rPr lang="zh-CN" altLang="en-US" sz="2000" b="0" i="0">
                                  <a:solidFill>
                                    <a:schemeClr val="tx1"/>
                                  </a:solidFill>
                                  <a:latin typeface="Cambria Math" panose="02040503050406030204" pitchFamily="18" charset="0"/>
                                </a:rPr>
                                <m:t>=1</m:t>
                              </m:r>
                            </m:sub>
                            <m:sup>
                              <m:r>
                                <a:rPr lang="zh-CN" altLang="en-US" sz="2000" b="0" i="1">
                                  <a:solidFill>
                                    <a:schemeClr val="tx1"/>
                                  </a:solidFill>
                                  <a:latin typeface="Cambria Math" panose="02040503050406030204" pitchFamily="18" charset="0"/>
                                </a:rPr>
                                <m:t>𝑙</m:t>
                              </m:r>
                              <m:r>
                                <a:rPr lang="zh-CN" altLang="en-US" sz="2000" b="0" i="0">
                                  <a:solidFill>
                                    <a:schemeClr val="tx1"/>
                                  </a:solidFill>
                                  <a:latin typeface="Cambria Math" panose="02040503050406030204" pitchFamily="18" charset="0"/>
                                </a:rPr>
                                <m:t>+</m:t>
                              </m:r>
                              <m:r>
                                <a:rPr lang="zh-CN" altLang="en-US" sz="2000" b="0" i="1">
                                  <a:solidFill>
                                    <a:schemeClr val="tx1"/>
                                  </a:solidFill>
                                  <a:latin typeface="Cambria Math" panose="02040503050406030204" pitchFamily="18" charset="0"/>
                                </a:rPr>
                                <m:t>𝑢</m:t>
                              </m:r>
                            </m:sup>
                            <m:e>
                              <m:r>
                                <a:rPr lang="zh-CN" altLang="en-US" sz="2000" b="0" i="0">
                                  <a:solidFill>
                                    <a:schemeClr val="tx1"/>
                                  </a:solidFill>
                                  <a:latin typeface="Cambria Math" panose="02040503050406030204" pitchFamily="18" charset="0"/>
                                </a:rPr>
                                <m:t> </m:t>
                              </m:r>
                            </m:e>
                          </m:nary>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𝑾</m:t>
                              </m:r>
                            </m:e>
                            <m:sub>
                              <m:r>
                                <a:rPr lang="zh-CN" altLang="en-US" sz="2000" b="0" i="1">
                                  <a:solidFill>
                                    <a:schemeClr val="tx1"/>
                                  </a:solidFill>
                                  <a:latin typeface="Cambria Math" panose="02040503050406030204" pitchFamily="18" charset="0"/>
                                </a:rPr>
                                <m:t>𝑖𝑗</m:t>
                              </m:r>
                            </m:sub>
                          </m:sSub>
                          <m:sSup>
                            <m:sSupPr>
                              <m:ctrlPr>
                                <a:rPr lang="zh-CN" altLang="en-US" sz="2000" b="0" i="1">
                                  <a:solidFill>
                                    <a:schemeClr val="tx1"/>
                                  </a:solidFill>
                                  <a:latin typeface="Cambria Math" panose="02040503050406030204" pitchFamily="18" charset="0"/>
                                </a:rPr>
                              </m:ctrlPr>
                            </m:sSupPr>
                            <m:e>
                              <m:d>
                                <m:dPr>
                                  <m:begChr m:val=""/>
                                  <m:endChr m:val=""/>
                                  <m:ctrlPr>
                                    <a:rPr lang="zh-CN" altLang="en-US" sz="2000" b="0" i="1">
                                      <a:solidFill>
                                        <a:schemeClr val="tx1"/>
                                      </a:solidFill>
                                      <a:latin typeface="Cambria Math" panose="02040503050406030204" pitchFamily="18" charset="0"/>
                                    </a:rPr>
                                  </m:ctrlPr>
                                </m:dPr>
                                <m:e>
                                  <m:r>
                                    <a:rPr lang="zh-CN" altLang="en-US" sz="2000" b="0" i="0">
                                      <a:solidFill>
                                        <a:schemeClr val="tx1"/>
                                      </a:solidFill>
                                      <a:latin typeface="Cambria Math" panose="02040503050406030204" pitchFamily="18" charset="0"/>
                                    </a:rPr>
                                    <m:t>∥</m:t>
                                  </m:r>
                                  <m:f>
                                    <m:fPr>
                                      <m:ctrlPr>
                                        <a:rPr lang="zh-CN" altLang="en-US" sz="2000" b="0" i="1">
                                          <a:solidFill>
                                            <a:schemeClr val="tx1"/>
                                          </a:solidFill>
                                          <a:latin typeface="Cambria Math" panose="02040503050406030204" pitchFamily="18" charset="0"/>
                                        </a:rPr>
                                      </m:ctrlPr>
                                    </m:fPr>
                                    <m:num>
                                      <m:r>
                                        <a:rPr lang="zh-CN" altLang="en-US" sz="2000" b="0" i="0">
                                          <a:solidFill>
                                            <a:schemeClr val="tx1"/>
                                          </a:solidFill>
                                          <a:latin typeface="Cambria Math" panose="02040503050406030204" pitchFamily="18" charset="0"/>
                                        </a:rPr>
                                        <m:t>1</m:t>
                                      </m:r>
                                    </m:num>
                                    <m:den>
                                      <m:rad>
                                        <m:radPr>
                                          <m:degHide m:val="on"/>
                                          <m:ctrlPr>
                                            <a:rPr lang="zh-CN" altLang="en-US" sz="2000" b="0" i="1">
                                              <a:solidFill>
                                                <a:schemeClr val="tx1"/>
                                              </a:solidFill>
                                              <a:latin typeface="Cambria Math" panose="02040503050406030204" pitchFamily="18" charset="0"/>
                                            </a:rPr>
                                          </m:ctrlPr>
                                        </m:radPr>
                                        <m:deg/>
                                        <m:e>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𝑑</m:t>
                                              </m:r>
                                            </m:e>
                                            <m:sub>
                                              <m:r>
                                                <a:rPr lang="zh-CN" altLang="en-US" sz="2000" b="0" i="1">
                                                  <a:solidFill>
                                                    <a:schemeClr val="tx1"/>
                                                  </a:solidFill>
                                                  <a:latin typeface="Cambria Math" panose="02040503050406030204" pitchFamily="18" charset="0"/>
                                                </a:rPr>
                                                <m:t>𝑖</m:t>
                                              </m:r>
                                            </m:sub>
                                          </m:sSub>
                                        </m:e>
                                      </m:rad>
                                    </m:den>
                                  </m:f>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𝑭</m:t>
                                      </m:r>
                                    </m:e>
                                    <m:sub>
                                      <m:r>
                                        <a:rPr lang="zh-CN" altLang="en-US" sz="2000" b="0" i="1">
                                          <a:solidFill>
                                            <a:schemeClr val="tx1"/>
                                          </a:solidFill>
                                          <a:latin typeface="Cambria Math" panose="02040503050406030204" pitchFamily="18" charset="0"/>
                                        </a:rPr>
                                        <m:t>𝑖</m:t>
                                      </m:r>
                                    </m:sub>
                                  </m:sSub>
                                  <m:r>
                                    <a:rPr lang="zh-CN" altLang="en-US" sz="2000" b="0" i="0">
                                      <a:solidFill>
                                        <a:schemeClr val="tx1"/>
                                      </a:solidFill>
                                      <a:latin typeface="Cambria Math" panose="02040503050406030204" pitchFamily="18" charset="0"/>
                                    </a:rPr>
                                    <m:t>−</m:t>
                                  </m:r>
                                  <m:f>
                                    <m:fPr>
                                      <m:ctrlPr>
                                        <a:rPr lang="zh-CN" altLang="en-US" sz="2000" b="0" i="1">
                                          <a:solidFill>
                                            <a:schemeClr val="tx1"/>
                                          </a:solidFill>
                                          <a:latin typeface="Cambria Math" panose="02040503050406030204" pitchFamily="18" charset="0"/>
                                        </a:rPr>
                                      </m:ctrlPr>
                                    </m:fPr>
                                    <m:num>
                                      <m:r>
                                        <a:rPr lang="zh-CN" altLang="en-US" sz="2000" b="0" i="0">
                                          <a:solidFill>
                                            <a:schemeClr val="tx1"/>
                                          </a:solidFill>
                                          <a:latin typeface="Cambria Math" panose="02040503050406030204" pitchFamily="18" charset="0"/>
                                        </a:rPr>
                                        <m:t>1</m:t>
                                      </m:r>
                                    </m:num>
                                    <m:den>
                                      <m:rad>
                                        <m:radPr>
                                          <m:degHide m:val="on"/>
                                          <m:ctrlPr>
                                            <a:rPr lang="zh-CN" altLang="en-US" sz="2000" b="0" i="1">
                                              <a:solidFill>
                                                <a:schemeClr val="tx1"/>
                                              </a:solidFill>
                                              <a:latin typeface="Cambria Math" panose="02040503050406030204" pitchFamily="18" charset="0"/>
                                            </a:rPr>
                                          </m:ctrlPr>
                                        </m:radPr>
                                        <m:deg/>
                                        <m:e>
                                          <m:sSub>
                                            <m:sSubPr>
                                              <m:ctrlPr>
                                                <a:rPr lang="zh-CN" altLang="en-US" sz="2000" b="0" i="1">
                                                  <a:solidFill>
                                                    <a:schemeClr val="tx1"/>
                                                  </a:solidFill>
                                                  <a:latin typeface="Cambria Math" panose="02040503050406030204" pitchFamily="18" charset="0"/>
                                                </a:rPr>
                                              </m:ctrlPr>
                                            </m:sSubPr>
                                            <m:e>
                                              <m:r>
                                                <a:rPr lang="zh-CN" altLang="en-US" sz="2000" b="0" i="1">
                                                  <a:solidFill>
                                                    <a:schemeClr val="tx1"/>
                                                  </a:solidFill>
                                                  <a:latin typeface="Cambria Math" panose="02040503050406030204" pitchFamily="18" charset="0"/>
                                                </a:rPr>
                                                <m:t>𝑑</m:t>
                                              </m:r>
                                            </m:e>
                                            <m:sub>
                                              <m:r>
                                                <a:rPr lang="zh-CN" altLang="en-US" sz="2000" b="0" i="1">
                                                  <a:solidFill>
                                                    <a:schemeClr val="tx1"/>
                                                  </a:solidFill>
                                                  <a:latin typeface="Cambria Math" panose="02040503050406030204" pitchFamily="18" charset="0"/>
                                                </a:rPr>
                                                <m:t>𝑗</m:t>
                                              </m:r>
                                            </m:sub>
                                          </m:sSub>
                                        </m:e>
                                      </m:rad>
                                    </m:den>
                                  </m:f>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𝑭</m:t>
                                      </m:r>
                                    </m:e>
                                    <m:sub>
                                      <m:r>
                                        <a:rPr lang="zh-CN" altLang="en-US" sz="2000" b="0" i="1">
                                          <a:solidFill>
                                            <a:schemeClr val="tx1"/>
                                          </a:solidFill>
                                          <a:latin typeface="Cambria Math" panose="02040503050406030204" pitchFamily="18" charset="0"/>
                                        </a:rPr>
                                        <m:t>𝑗</m:t>
                                      </m:r>
                                    </m:sub>
                                  </m:sSub>
                                  <m:r>
                                    <a:rPr lang="zh-CN" altLang="en-US" sz="2000" b="0" i="0">
                                      <a:solidFill>
                                        <a:schemeClr val="tx1"/>
                                      </a:solidFill>
                                      <a:latin typeface="Cambria Math" panose="02040503050406030204" pitchFamily="18" charset="0"/>
                                    </a:rPr>
                                    <m:t>∥</m:t>
                                  </m:r>
                                </m:e>
                              </m:d>
                            </m:e>
                            <m:sup>
                              <m:r>
                                <a:rPr lang="zh-CN" altLang="en-US" sz="2000" b="0" i="0">
                                  <a:solidFill>
                                    <a:schemeClr val="tx1"/>
                                  </a:solidFill>
                                  <a:latin typeface="Cambria Math" panose="02040503050406030204" pitchFamily="18" charset="0"/>
                                </a:rPr>
                                <m:t>2</m:t>
                              </m:r>
                            </m:sup>
                          </m:sSup>
                        </m:e>
                      </m:d>
                      <m:r>
                        <a:rPr lang="zh-CN" altLang="en-US" sz="2000" b="0" i="0">
                          <a:solidFill>
                            <a:schemeClr val="tx1"/>
                          </a:solidFill>
                          <a:latin typeface="Cambria Math" panose="02040503050406030204" pitchFamily="18" charset="0"/>
                        </a:rPr>
                        <m:t>+</m:t>
                      </m:r>
                      <m:r>
                        <a:rPr lang="zh-CN" altLang="en-US" sz="2000" b="0" i="1">
                          <a:solidFill>
                            <a:schemeClr val="tx1"/>
                          </a:solidFill>
                          <a:latin typeface="Cambria Math" panose="02040503050406030204" pitchFamily="18" charset="0"/>
                        </a:rPr>
                        <m:t>𝜇</m:t>
                      </m:r>
                      <m:nary>
                        <m:naryPr>
                          <m:chr m:val="∑"/>
                          <m:limLoc m:val="undOvr"/>
                          <m:grow m:val="on"/>
                          <m:ctrlPr>
                            <a:rPr lang="zh-CN" altLang="en-US" sz="2000" b="0" i="1">
                              <a:solidFill>
                                <a:schemeClr val="tx1"/>
                              </a:solidFill>
                              <a:latin typeface="Cambria Math" panose="02040503050406030204" pitchFamily="18" charset="0"/>
                            </a:rPr>
                          </m:ctrlPr>
                        </m:naryPr>
                        <m:sub>
                          <m:r>
                            <a:rPr lang="zh-CN" altLang="en-US" sz="2000" b="0" i="1">
                              <a:solidFill>
                                <a:schemeClr val="tx1"/>
                              </a:solidFill>
                              <a:latin typeface="Cambria Math" panose="02040503050406030204" pitchFamily="18" charset="0"/>
                            </a:rPr>
                            <m:t>𝑖</m:t>
                          </m:r>
                          <m:r>
                            <a:rPr lang="zh-CN" altLang="en-US" sz="2000" b="0" i="0">
                              <a:solidFill>
                                <a:schemeClr val="tx1"/>
                              </a:solidFill>
                              <a:latin typeface="Cambria Math" panose="02040503050406030204" pitchFamily="18" charset="0"/>
                            </a:rPr>
                            <m:t>=1</m:t>
                          </m:r>
                        </m:sub>
                        <m:sup>
                          <m:r>
                            <a:rPr lang="zh-CN" altLang="en-US" sz="2000" b="0" i="1">
                              <a:solidFill>
                                <a:schemeClr val="tx1"/>
                              </a:solidFill>
                              <a:latin typeface="Cambria Math" panose="02040503050406030204" pitchFamily="18" charset="0"/>
                            </a:rPr>
                            <m:t>𝑙</m:t>
                          </m:r>
                        </m:sup>
                        <m:e>
                          <m:r>
                            <a:rPr lang="zh-CN" altLang="en-US" sz="2000" b="0" i="0">
                              <a:solidFill>
                                <a:schemeClr val="tx1"/>
                              </a:solidFill>
                              <a:latin typeface="Cambria Math" panose="02040503050406030204" pitchFamily="18" charset="0"/>
                            </a:rPr>
                            <m:t> </m:t>
                          </m:r>
                        </m:e>
                      </m:nary>
                      <m:sSup>
                        <m:sSupPr>
                          <m:ctrlPr>
                            <a:rPr lang="zh-CN" altLang="en-US" sz="2000" b="0" i="1">
                              <a:solidFill>
                                <a:schemeClr val="tx1"/>
                              </a:solidFill>
                              <a:latin typeface="Cambria Math" panose="02040503050406030204" pitchFamily="18" charset="0"/>
                            </a:rPr>
                          </m:ctrlPr>
                        </m:sSupPr>
                        <m:e>
                          <m:d>
                            <m:dPr>
                              <m:begChr m:val=""/>
                              <m:endChr m:val=""/>
                              <m:ctrlPr>
                                <a:rPr lang="zh-CN" altLang="en-US" sz="2000" b="0" i="1">
                                  <a:solidFill>
                                    <a:schemeClr val="tx1"/>
                                  </a:solidFill>
                                  <a:latin typeface="Cambria Math" panose="02040503050406030204" pitchFamily="18" charset="0"/>
                                </a:rPr>
                              </m:ctrlPr>
                            </m:dPr>
                            <m:e>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𝑭</m:t>
                                  </m:r>
                                </m:e>
                                <m:sub>
                                  <m:r>
                                    <a:rPr lang="zh-CN" altLang="en-US" sz="2000" b="0" i="1">
                                      <a:solidFill>
                                        <a:schemeClr val="tx1"/>
                                      </a:solidFill>
                                      <a:latin typeface="Cambria Math" panose="02040503050406030204" pitchFamily="18" charset="0"/>
                                    </a:rPr>
                                    <m:t>𝑖</m:t>
                                  </m:r>
                                </m:sub>
                              </m:sSub>
                              <m:r>
                                <a:rPr lang="zh-CN" altLang="en-US" sz="2000" b="0" i="0">
                                  <a:solidFill>
                                    <a:schemeClr val="tx1"/>
                                  </a:solidFill>
                                  <a:latin typeface="Cambria Math" panose="02040503050406030204" pitchFamily="18" charset="0"/>
                                </a:rPr>
                                <m:t>−</m:t>
                              </m:r>
                              <m:sSub>
                                <m:sSubPr>
                                  <m:ctrlPr>
                                    <a:rPr lang="zh-CN" altLang="en-US" sz="2000" b="0"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𝒀</m:t>
                                  </m:r>
                                </m:e>
                                <m:sub>
                                  <m:r>
                                    <a:rPr lang="zh-CN" altLang="en-US" sz="2000" b="0" i="1">
                                      <a:solidFill>
                                        <a:schemeClr val="tx1"/>
                                      </a:solidFill>
                                      <a:latin typeface="Cambria Math" panose="02040503050406030204" pitchFamily="18" charset="0"/>
                                    </a:rPr>
                                    <m:t>𝑖</m:t>
                                  </m:r>
                                </m:sub>
                              </m:sSub>
                              <m:r>
                                <a:rPr lang="zh-CN" altLang="en-US" sz="2000" b="0" i="0">
                                  <a:solidFill>
                                    <a:schemeClr val="tx1"/>
                                  </a:solidFill>
                                  <a:latin typeface="Cambria Math" panose="02040503050406030204" pitchFamily="18" charset="0"/>
                                </a:rPr>
                                <m:t>∥</m:t>
                              </m:r>
                            </m:e>
                          </m:d>
                        </m:e>
                        <m:sup>
                          <m:r>
                            <a:rPr lang="zh-CN" altLang="en-US" sz="2000" b="0" i="0">
                              <a:solidFill>
                                <a:schemeClr val="tx1"/>
                              </a:solidFill>
                              <a:latin typeface="Cambria Math" panose="02040503050406030204" pitchFamily="18" charset="0"/>
                            </a:rPr>
                            <m:t>2</m:t>
                          </m:r>
                        </m:sup>
                      </m:sSup>
                    </m:oMath>
                  </m:oMathPara>
                </a14:m>
                <a:endParaRPr lang="zh-CN" altLang="en-US" sz="2000" dirty="0">
                  <a:solidFill>
                    <a:schemeClr val="tx1"/>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385219" y="2030794"/>
                <a:ext cx="8089900" cy="1083182"/>
              </a:xfrm>
              <a:prstGeom prst="rect">
                <a:avLst/>
              </a:prstGeom>
              <a:blipFill rotWithShape="1">
                <a:blip r:embed="rId3"/>
                <a:stretch>
                  <a:fillRect l="-2" t="-6" r="2" b="53"/>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stretch>
            <a:fillRect/>
          </a:stretch>
        </p:blipFill>
        <p:spPr>
          <a:xfrm>
            <a:off x="3230245" y="1441450"/>
            <a:ext cx="5731510" cy="4974590"/>
          </a:xfrm>
          <a:prstGeom prst="rect">
            <a:avLst/>
          </a:prstGeom>
        </p:spPr>
      </p:pic>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图半监督学习</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sym typeface="+mn-ea"/>
              </a:rPr>
              <a:t>图半监督学习方法在概念上相当清晰</a:t>
            </a:r>
            <a:r>
              <a:rPr lang="en-US" altLang="zh-CN" sz="2400" dirty="0">
                <a:sym typeface="+mn-ea"/>
              </a:rPr>
              <a:t>, </a:t>
            </a:r>
            <a:r>
              <a:rPr lang="zh-CN" altLang="en-US" sz="2400" dirty="0">
                <a:sym typeface="+mn-ea"/>
              </a:rPr>
              <a:t>且易于通过对所涉矩阵运算的分析来探索算法性质。</a:t>
            </a:r>
            <a:endParaRPr lang="en-US" altLang="zh-CN" sz="2400" dirty="0"/>
          </a:p>
          <a:p>
            <a:endParaRPr lang="en-US" altLang="zh-CN" sz="2400" dirty="0"/>
          </a:p>
          <a:p>
            <a:r>
              <a:rPr lang="zh-CN" altLang="en-US" sz="2400" dirty="0">
                <a:sym typeface="+mn-ea"/>
              </a:rPr>
              <a:t>但此类算法的缺陷也相当明显</a:t>
            </a:r>
            <a:r>
              <a:rPr lang="en-US" altLang="zh-CN" sz="2400" dirty="0">
                <a:sym typeface="+mn-ea"/>
              </a:rPr>
              <a:t>, </a:t>
            </a:r>
            <a:r>
              <a:rPr lang="zh-CN" altLang="en-US" sz="2400" dirty="0">
                <a:sym typeface="+mn-ea"/>
              </a:rPr>
              <a:t>首先是其</a:t>
            </a:r>
            <a:r>
              <a:rPr lang="zh-CN" altLang="en-US" sz="2400" dirty="0">
                <a:solidFill>
                  <a:srgbClr val="FF0000"/>
                </a:solidFill>
                <a:sym typeface="+mn-ea"/>
              </a:rPr>
              <a:t>存储开销高</a:t>
            </a:r>
            <a:r>
              <a:rPr lang="zh-CN" altLang="en-US" sz="2400" dirty="0">
                <a:sym typeface="+mn-ea"/>
              </a:rPr>
              <a:t>。</a:t>
            </a:r>
            <a:endParaRPr lang="en-US" altLang="zh-CN" sz="2400" dirty="0"/>
          </a:p>
          <a:p>
            <a:endParaRPr lang="en-US" altLang="zh-CN" sz="2400" dirty="0"/>
          </a:p>
          <a:p>
            <a:r>
              <a:rPr lang="zh-CN" altLang="en-US" sz="2400" dirty="0">
                <a:sym typeface="+mn-ea"/>
              </a:rPr>
              <a:t>另一方面</a:t>
            </a:r>
            <a:r>
              <a:rPr lang="en-US" altLang="zh-CN" sz="2400" dirty="0">
                <a:sym typeface="+mn-ea"/>
              </a:rPr>
              <a:t>, </a:t>
            </a:r>
            <a:r>
              <a:rPr lang="zh-CN" altLang="en-US" sz="2400" dirty="0">
                <a:sym typeface="+mn-ea"/>
              </a:rPr>
              <a:t>由于构图过程</a:t>
            </a:r>
            <a:r>
              <a:rPr lang="zh-CN" altLang="en-US" sz="2400" dirty="0">
                <a:solidFill>
                  <a:srgbClr val="FF0000"/>
                </a:solidFill>
                <a:sym typeface="+mn-ea"/>
              </a:rPr>
              <a:t>仅能考虑训练样本集</a:t>
            </a:r>
            <a:r>
              <a:rPr lang="en-US" altLang="zh-CN" sz="2400" dirty="0">
                <a:sym typeface="+mn-ea"/>
              </a:rPr>
              <a:t>, </a:t>
            </a:r>
            <a:r>
              <a:rPr lang="zh-CN" altLang="en-US" sz="2400" dirty="0">
                <a:sym typeface="+mn-ea"/>
              </a:rPr>
              <a:t>难以判知新样本在图中的位置</a:t>
            </a:r>
            <a:r>
              <a:rPr lang="en-US" altLang="zh-CN" sz="2400" dirty="0">
                <a:sym typeface="+mn-ea"/>
              </a:rPr>
              <a:t>, </a:t>
            </a:r>
            <a:r>
              <a:rPr lang="zh-CN" altLang="en-US" sz="2400" dirty="0">
                <a:sym typeface="+mn-ea"/>
              </a:rPr>
              <a:t>因此</a:t>
            </a:r>
            <a:r>
              <a:rPr lang="en-US" altLang="zh-CN" sz="2400" dirty="0">
                <a:sym typeface="+mn-ea"/>
              </a:rPr>
              <a:t>, </a:t>
            </a:r>
            <a:r>
              <a:rPr lang="zh-CN" altLang="en-US" sz="2400" dirty="0">
                <a:sym typeface="+mn-ea"/>
              </a:rPr>
              <a:t>在接收到新样本时</a:t>
            </a:r>
            <a:r>
              <a:rPr lang="en-US" altLang="zh-CN" sz="2400" dirty="0">
                <a:sym typeface="+mn-ea"/>
              </a:rPr>
              <a:t>, </a:t>
            </a:r>
            <a:r>
              <a:rPr lang="zh-CN" altLang="en-US" sz="2400" dirty="0">
                <a:sym typeface="+mn-ea"/>
              </a:rPr>
              <a:t>或是将其加入原数据集对图进行重构并重新进行标记传播，或是需引入额外的预测机制。</a:t>
            </a:r>
            <a:endParaRPr lang="zh-CN" altLang="en-US" sz="2400" dirty="0"/>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图半监督学习</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759075" y="4876800"/>
            <a:ext cx="6287135" cy="647700"/>
          </a:xfrm>
          <a:prstGeom prst="rect">
            <a:avLst/>
          </a:prstGeom>
          <a:solidFill>
            <a:srgbClr val="0070C0"/>
          </a:solidFill>
          <a:ln>
            <a:noFill/>
          </a:ln>
          <a:effectLst>
            <a:outerShdw blurRad="50800" dist="38100" dir="2700000" algn="tl" rotWithShape="0">
              <a:prstClr val="black">
                <a:alpha val="40000"/>
              </a:prstClr>
            </a:outerShdw>
          </a:effectLst>
        </p:spPr>
      </p:pic>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44" name="TextBox 6"/>
          <p:cNvSpPr txBox="1">
            <a:spLocks noChangeArrowheads="1"/>
          </p:cNvSpPr>
          <p:nvPr/>
        </p:nvSpPr>
        <p:spPr bwMode="auto">
          <a:xfrm>
            <a:off x="3029495" y="1608934"/>
            <a:ext cx="510547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01 </a:t>
            </a:r>
            <a:r>
              <a:rPr lang="en-US" altLang="zh-CN" sz="4000" dirty="0">
                <a:solidFill>
                  <a:schemeClr val="tx1"/>
                </a:solidFill>
                <a:latin typeface="Impact" panose="020B0806030902050204" pitchFamily="34" charset="0"/>
                <a:ea typeface="微软雅黑" panose="020B0503020204020204" pitchFamily="34" charset="-122"/>
              </a:rPr>
              <a:t> </a:t>
            </a:r>
            <a:r>
              <a:rPr lang="en-US" altLang="zh-CN" sz="3600" dirty="0">
                <a:solidFill>
                  <a:schemeClr val="tx1"/>
                </a:solidFill>
                <a:latin typeface="Impact" panose="020B0806030902050204" pitchFamily="34" charset="0"/>
                <a:ea typeface="微软雅黑" panose="020B0503020204020204" pitchFamily="34" charset="-122"/>
              </a:rPr>
              <a:t>  </a:t>
            </a:r>
            <a:r>
              <a:rPr lang="zh-CN" altLang="en-US" sz="3600" dirty="0">
                <a:solidFill>
                  <a:schemeClr val="tx1"/>
                </a:solidFill>
                <a:latin typeface="Impact" panose="020B0806030902050204" pitchFamily="34" charset="0"/>
                <a:ea typeface="微软雅黑" panose="020B0503020204020204" pitchFamily="34" charset="-122"/>
              </a:rPr>
              <a:t>背景</a:t>
            </a:r>
          </a:p>
        </p:txBody>
      </p:sp>
      <p:sp>
        <p:nvSpPr>
          <p:cNvPr id="47" name="TextBox 10"/>
          <p:cNvSpPr txBox="1">
            <a:spLocks noChangeArrowheads="1"/>
          </p:cNvSpPr>
          <p:nvPr/>
        </p:nvSpPr>
        <p:spPr bwMode="auto">
          <a:xfrm>
            <a:off x="3002508" y="2485691"/>
            <a:ext cx="507241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02    </a:t>
            </a:r>
            <a:r>
              <a:rPr lang="zh-CN" altLang="en-US" sz="3600" dirty="0">
                <a:solidFill>
                  <a:schemeClr val="tx1"/>
                </a:solidFill>
                <a:latin typeface="Impact" panose="020B0806030902050204" pitchFamily="34" charset="0"/>
                <a:ea typeface="微软雅黑" panose="020B0503020204020204" pitchFamily="34" charset="-122"/>
              </a:rPr>
              <a:t>生成式方法</a:t>
            </a:r>
          </a:p>
        </p:txBody>
      </p:sp>
      <p:sp>
        <p:nvSpPr>
          <p:cNvPr id="48" name="TextBox 11"/>
          <p:cNvSpPr txBox="1">
            <a:spLocks noChangeArrowheads="1"/>
          </p:cNvSpPr>
          <p:nvPr/>
        </p:nvSpPr>
        <p:spPr bwMode="auto">
          <a:xfrm>
            <a:off x="3002507" y="3300873"/>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03    </a:t>
            </a:r>
            <a:r>
              <a:rPr lang="zh-CN" altLang="en-US" sz="3600" dirty="0">
                <a:solidFill>
                  <a:schemeClr val="tx1"/>
                </a:solidFill>
                <a:latin typeface="Impact" panose="020B0806030902050204" pitchFamily="34" charset="0"/>
                <a:ea typeface="微软雅黑" panose="020B0503020204020204" pitchFamily="34" charset="-122"/>
              </a:rPr>
              <a:t>半监督</a:t>
            </a:r>
            <a:r>
              <a:rPr lang="en-US" altLang="zh-CN" sz="3600" dirty="0">
                <a:solidFill>
                  <a:schemeClr val="tx1"/>
                </a:solidFill>
                <a:latin typeface="Impact" panose="020B0806030902050204" pitchFamily="34" charset="0"/>
                <a:ea typeface="微软雅黑" panose="020B0503020204020204" pitchFamily="34" charset="-122"/>
              </a:rPr>
              <a:t>SVM</a:t>
            </a:r>
          </a:p>
        </p:txBody>
      </p:sp>
      <p:sp>
        <p:nvSpPr>
          <p:cNvPr id="51" name="TextBox 10"/>
          <p:cNvSpPr txBox="1">
            <a:spLocks noChangeArrowheads="1"/>
          </p:cNvSpPr>
          <p:nvPr/>
        </p:nvSpPr>
        <p:spPr bwMode="auto">
          <a:xfrm>
            <a:off x="3029495" y="4115419"/>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04    </a:t>
            </a:r>
            <a:r>
              <a:rPr lang="zh-CN" altLang="en-US" sz="3600" dirty="0">
                <a:solidFill>
                  <a:schemeClr val="tx1"/>
                </a:solidFill>
                <a:latin typeface="Impact" panose="020B0806030902050204" pitchFamily="34" charset="0"/>
                <a:ea typeface="微软雅黑" panose="020B0503020204020204" pitchFamily="34" charset="-122"/>
              </a:rPr>
              <a:t>图半监督学习</a:t>
            </a:r>
          </a:p>
        </p:txBody>
      </p:sp>
      <p:sp>
        <p:nvSpPr>
          <p:cNvPr id="2" name="TextBox 10"/>
          <p:cNvSpPr txBox="1">
            <a:spLocks noChangeArrowheads="1"/>
          </p:cNvSpPr>
          <p:nvPr/>
        </p:nvSpPr>
        <p:spPr bwMode="auto">
          <a:xfrm>
            <a:off x="3002190" y="4930759"/>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05    </a:t>
            </a:r>
            <a:r>
              <a:rPr lang="zh-CN" altLang="en-US" sz="3600" dirty="0">
                <a:solidFill>
                  <a:schemeClr val="bg1"/>
                </a:solidFill>
                <a:latin typeface="Impact" panose="020B0806030902050204" pitchFamily="34" charset="0"/>
                <a:ea typeface="微软雅黑" panose="020B0503020204020204" pitchFamily="34" charset="-122"/>
                <a:sym typeface="+mn-ea"/>
              </a:rPr>
              <a:t>基于分歧的方法</a:t>
            </a:r>
          </a:p>
        </p:txBody>
      </p:sp>
      <p:sp>
        <p:nvSpPr>
          <p:cNvPr id="3" name="TextBox 10"/>
          <p:cNvSpPr txBox="1">
            <a:spLocks noChangeArrowheads="1"/>
          </p:cNvSpPr>
          <p:nvPr/>
        </p:nvSpPr>
        <p:spPr bwMode="auto">
          <a:xfrm>
            <a:off x="3002190" y="574546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06    </a:t>
            </a:r>
            <a:r>
              <a:rPr lang="zh-CN" altLang="en-US" sz="3600" dirty="0">
                <a:latin typeface="Impact" panose="020B0806030902050204" pitchFamily="34" charset="0"/>
                <a:ea typeface="微软雅黑" panose="020B0503020204020204" pitchFamily="34" charset="-122"/>
                <a:sym typeface="+mn-ea"/>
              </a:rPr>
              <a:t>半监督聚类</a:t>
            </a:r>
            <a:endParaRPr lang="zh-CN" altLang="en-US" sz="3600" dirty="0">
              <a:latin typeface="Impact" panose="020B0806030902050204" pitchFamily="34" charset="0"/>
              <a:ea typeface="微软雅黑" panose="020B0503020204020204" pitchFamily="34" charset="-122"/>
            </a:endParaRPr>
          </a:p>
        </p:txBody>
      </p:sp>
    </p:spTree>
  </p:cSld>
  <p:clrMapOvr>
    <a:masterClrMapping/>
  </p:clrMapOvr>
  <p:transition advTm="8005"/>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sym typeface="+mn-ea"/>
              </a:rPr>
              <a:t>基于分歧的方法</a:t>
            </a:r>
            <a:r>
              <a:rPr lang="en-US" altLang="zh-CN" sz="2400" dirty="0">
                <a:sym typeface="+mn-ea"/>
              </a:rPr>
              <a:t>(disagreement-based methods)</a:t>
            </a:r>
            <a:r>
              <a:rPr lang="zh-CN" altLang="en-US" sz="2400" dirty="0">
                <a:sym typeface="+mn-ea"/>
              </a:rPr>
              <a:t>使用多学习器</a:t>
            </a:r>
            <a:r>
              <a:rPr lang="en-US" altLang="zh-CN" sz="2400" dirty="0">
                <a:sym typeface="+mn-ea"/>
              </a:rPr>
              <a:t>, </a:t>
            </a:r>
            <a:r>
              <a:rPr lang="zh-CN" altLang="en-US" sz="2400" dirty="0">
                <a:sym typeface="+mn-ea"/>
              </a:rPr>
              <a:t>而学习器之间的</a:t>
            </a:r>
            <a:r>
              <a:rPr lang="zh-CN" altLang="en-US" sz="2400" dirty="0">
                <a:solidFill>
                  <a:srgbClr val="FF0000"/>
                </a:solidFill>
                <a:sym typeface="+mn-ea"/>
              </a:rPr>
              <a:t>“分歧”</a:t>
            </a:r>
            <a:r>
              <a:rPr lang="en-US" altLang="zh-CN" sz="2400" dirty="0">
                <a:sym typeface="+mn-ea"/>
              </a:rPr>
              <a:t>(disagreement)</a:t>
            </a:r>
            <a:r>
              <a:rPr lang="zh-CN" altLang="en-US" sz="2400" dirty="0">
                <a:sym typeface="+mn-ea"/>
              </a:rPr>
              <a:t>对未标记数据的利用至关重要。</a:t>
            </a:r>
            <a:endParaRPr lang="en-US" altLang="zh-CN" sz="2400" dirty="0"/>
          </a:p>
          <a:p>
            <a:endParaRPr lang="en-US" altLang="zh-CN" sz="2400" dirty="0"/>
          </a:p>
          <a:p>
            <a:endParaRPr lang="zh-CN" altLang="en-US" sz="2400" dirty="0">
              <a:sym typeface="+mn-ea"/>
            </a:endParaRPr>
          </a:p>
          <a:p>
            <a:r>
              <a:rPr lang="zh-CN" altLang="en-US" sz="2400" dirty="0">
                <a:sym typeface="+mn-ea"/>
              </a:rPr>
              <a:t>协同训练</a:t>
            </a:r>
            <a:r>
              <a:rPr lang="en-US" altLang="zh-CN" sz="2400" dirty="0">
                <a:sym typeface="+mn-ea"/>
              </a:rPr>
              <a:t>(co-training)[Blum and Mitchell, 1998]</a:t>
            </a:r>
            <a:r>
              <a:rPr lang="zh-CN" altLang="en-US" sz="2400" dirty="0">
                <a:sym typeface="+mn-ea"/>
              </a:rPr>
              <a:t>是基于分歧的方法的重要代表</a:t>
            </a:r>
            <a:r>
              <a:rPr lang="en-US" altLang="zh-CN" sz="2400" dirty="0">
                <a:sym typeface="+mn-ea"/>
              </a:rPr>
              <a:t>, </a:t>
            </a:r>
            <a:r>
              <a:rPr lang="zh-CN" altLang="en-US" sz="2400" dirty="0">
                <a:sym typeface="+mn-ea"/>
              </a:rPr>
              <a:t>它最初是针对</a:t>
            </a:r>
            <a:r>
              <a:rPr lang="zh-CN" altLang="en-US" sz="2400" dirty="0">
                <a:solidFill>
                  <a:srgbClr val="FF0000"/>
                </a:solidFill>
                <a:sym typeface="+mn-ea"/>
              </a:rPr>
              <a:t>“多视图”</a:t>
            </a:r>
            <a:r>
              <a:rPr lang="en-US" altLang="zh-CN" sz="2400" dirty="0">
                <a:sym typeface="+mn-ea"/>
              </a:rPr>
              <a:t>(multi-view)</a:t>
            </a:r>
            <a:r>
              <a:rPr lang="zh-CN" altLang="en-US" sz="2400" dirty="0">
                <a:sym typeface="+mn-ea"/>
              </a:rPr>
              <a:t>数据设计的</a:t>
            </a:r>
            <a:r>
              <a:rPr lang="en-US" altLang="zh-CN" sz="2400" dirty="0">
                <a:sym typeface="+mn-ea"/>
              </a:rPr>
              <a:t>, </a:t>
            </a:r>
            <a:r>
              <a:rPr lang="zh-CN" altLang="en-US" sz="2400" dirty="0">
                <a:sym typeface="+mn-ea"/>
              </a:rPr>
              <a:t>因此也被看作“多视图学习”</a:t>
            </a:r>
            <a:r>
              <a:rPr lang="en-US" altLang="zh-CN" sz="2400" dirty="0">
                <a:sym typeface="+mn-ea"/>
              </a:rPr>
              <a:t>(multi-view learning)</a:t>
            </a:r>
            <a:r>
              <a:rPr lang="zh-CN" altLang="en-US" sz="2400" dirty="0">
                <a:sym typeface="+mn-ea"/>
              </a:rPr>
              <a:t>的代表</a:t>
            </a:r>
            <a:r>
              <a:rPr lang="en-US" altLang="zh-CN" sz="2400" dirty="0">
                <a:sym typeface="+mn-ea"/>
              </a:rPr>
              <a:t>.</a:t>
            </a:r>
            <a:endParaRPr lang="en-US" altLang="zh-CN" sz="2400" dirty="0"/>
          </a:p>
          <a:p>
            <a:endParaRPr lang="en-US" altLang="zh-CN" sz="2400" dirty="0"/>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 </a:t>
            </a:r>
            <a:r>
              <a:rPr lang="zh-CN" altLang="en-US" dirty="0">
                <a:solidFill>
                  <a:schemeClr val="tx1"/>
                </a:solidFill>
              </a:rPr>
              <a:t>基于分歧的方法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grpSp>
        <p:nvGrpSpPr>
          <p:cNvPr id="13" name="组合 12"/>
          <p:cNvGrpSpPr/>
          <p:nvPr/>
        </p:nvGrpSpPr>
        <p:grpSpPr>
          <a:xfrm>
            <a:off x="2253615" y="1774328"/>
            <a:ext cx="7225668" cy="4126513"/>
            <a:chOff x="4094" y="3247"/>
            <a:chExt cx="9962" cy="5689"/>
          </a:xfrm>
        </p:grpSpPr>
        <p:sp>
          <p:nvSpPr>
            <p:cNvPr id="4" name="内容占位符 2"/>
            <p:cNvSpPr>
              <a:spLocks noGrp="1"/>
            </p:cNvSpPr>
            <p:nvPr/>
          </p:nvSpPr>
          <p:spPr>
            <a:xfrm>
              <a:off x="6796" y="8469"/>
              <a:ext cx="5081" cy="467"/>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微软雅黑" panose="020B0503020204020204" pitchFamily="34" charset="-122"/>
                  <a:ea typeface="微软雅黑" panose="020B0503020204020204" pitchFamily="34" charset="-122"/>
                </a:rPr>
                <a:t>网页分类任务中的双视图</a:t>
              </a:r>
            </a:p>
          </p:txBody>
        </p:sp>
        <p:pic>
          <p:nvPicPr>
            <p:cNvPr id="6" name="图片 5"/>
            <p:cNvPicPr>
              <a:picLocks noChangeAspect="1"/>
            </p:cNvPicPr>
            <p:nvPr/>
          </p:nvPicPr>
          <p:blipFill>
            <a:blip r:embed="rId2"/>
            <a:stretch>
              <a:fillRect/>
            </a:stretch>
          </p:blipFill>
          <p:spPr>
            <a:xfrm>
              <a:off x="6404" y="3247"/>
              <a:ext cx="7652" cy="4787"/>
            </a:xfrm>
            <a:prstGeom prst="rect">
              <a:avLst/>
            </a:prstGeom>
          </p:spPr>
        </p:pic>
        <p:sp>
          <p:nvSpPr>
            <p:cNvPr id="5" name="矩形 4"/>
            <p:cNvSpPr/>
            <p:nvPr/>
          </p:nvSpPr>
          <p:spPr>
            <a:xfrm>
              <a:off x="6404" y="3519"/>
              <a:ext cx="785" cy="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8" name="直接箭头连接符 7"/>
            <p:cNvCxnSpPr>
              <a:stCxn id="5" idx="1"/>
            </p:cNvCxnSpPr>
            <p:nvPr/>
          </p:nvCxnSpPr>
          <p:spPr>
            <a:xfrm flipH="1">
              <a:off x="5594" y="4011"/>
              <a:ext cx="810" cy="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094" y="3774"/>
              <a:ext cx="1583" cy="465"/>
            </a:xfrm>
            <a:prstGeom prst="rect">
              <a:avLst/>
            </a:prstGeom>
          </p:spPr>
          <p:txBody>
            <a:bodyPr wrap="square">
              <a:spAutoFit/>
            </a:bodyPr>
            <a:lstStyle/>
            <a:p>
              <a:r>
                <a:rPr lang="zh-CN" altLang="en-US" sz="1600" dirty="0">
                  <a:latin typeface="+mn-ea"/>
                </a:rPr>
                <a:t>图片视图</a:t>
              </a:r>
            </a:p>
          </p:txBody>
        </p:sp>
        <p:sp>
          <p:nvSpPr>
            <p:cNvPr id="10" name="矩形 9"/>
            <p:cNvSpPr/>
            <p:nvPr/>
          </p:nvSpPr>
          <p:spPr>
            <a:xfrm>
              <a:off x="6312" y="6020"/>
              <a:ext cx="3116" cy="16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1" name="直接箭头连接符 10"/>
            <p:cNvCxnSpPr/>
            <p:nvPr/>
          </p:nvCxnSpPr>
          <p:spPr>
            <a:xfrm flipH="1">
              <a:off x="5523" y="6847"/>
              <a:ext cx="810" cy="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109" y="6611"/>
              <a:ext cx="1583" cy="465"/>
            </a:xfrm>
            <a:prstGeom prst="rect">
              <a:avLst/>
            </a:prstGeom>
          </p:spPr>
          <p:txBody>
            <a:bodyPr wrap="square">
              <a:spAutoFit/>
            </a:bodyPr>
            <a:lstStyle/>
            <a:p>
              <a:r>
                <a:rPr lang="zh-CN" altLang="en-US" sz="1600" dirty="0">
                  <a:latin typeface="+mn-ea"/>
                </a:rPr>
                <a:t>文字视图</a:t>
              </a:r>
            </a:p>
          </p:txBody>
        </p:sp>
      </p:gr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 </a:t>
            </a:r>
            <a:r>
              <a:rPr lang="zh-CN" altLang="en-US" dirty="0">
                <a:solidFill>
                  <a:schemeClr val="tx1"/>
                </a:solidFill>
              </a:rPr>
              <a:t>基于分歧的方法</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sym typeface="+mn-ea"/>
              </a:rPr>
              <a:t>协同训练正是很好地利用了多视图的“相容互补性”。假设数据拥有两个“充分”</a:t>
            </a:r>
            <a:r>
              <a:rPr lang="en-US" altLang="zh-CN" sz="2400" dirty="0">
                <a:sym typeface="+mn-ea"/>
              </a:rPr>
              <a:t>(sufficient)</a:t>
            </a:r>
            <a:r>
              <a:rPr lang="zh-CN" altLang="en-US" sz="2400" dirty="0">
                <a:sym typeface="+mn-ea"/>
              </a:rPr>
              <a:t>且“条件独立”视图。</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6" name="组合 15"/>
          <p:cNvGrpSpPr/>
          <p:nvPr/>
        </p:nvGrpSpPr>
        <p:grpSpPr>
          <a:xfrm>
            <a:off x="3128010" y="3286760"/>
            <a:ext cx="5717540" cy="2653030"/>
            <a:chOff x="2148970" y="2846779"/>
            <a:chExt cx="4388969" cy="2036409"/>
          </a:xfrm>
        </p:grpSpPr>
        <p:sp>
          <p:nvSpPr>
            <p:cNvPr id="4" name="Rectangle 28"/>
            <p:cNvSpPr>
              <a:spLocks noChangeArrowheads="1"/>
            </p:cNvSpPr>
            <p:nvPr/>
          </p:nvSpPr>
          <p:spPr bwMode="auto">
            <a:xfrm>
              <a:off x="2148970" y="2846779"/>
              <a:ext cx="764804" cy="335827"/>
            </a:xfrm>
            <a:prstGeom prst="rect">
              <a:avLst/>
            </a:prstGeom>
            <a:solidFill>
              <a:srgbClr val="C00000"/>
            </a:solidFill>
          </p:spPr>
          <p:style>
            <a:lnRef idx="0">
              <a:schemeClr val="accent4"/>
            </a:lnRef>
            <a:fillRef idx="3">
              <a:schemeClr val="accent4"/>
            </a:fillRef>
            <a:effectRef idx="3">
              <a:schemeClr val="accent4"/>
            </a:effectRef>
            <a:fontRef idx="minor">
              <a:schemeClr val="lt1"/>
            </a:fontRef>
          </p:style>
          <p:txBody>
            <a:bodyPr wrap="square" lIns="69056" tIns="34529" rIns="69056" bIns="34529">
              <a:spAutoFit/>
            </a:bodyPr>
            <a:lstStyle/>
            <a:p>
              <a:pPr algn="ctr" defTabSz="685800" fontAlgn="base">
                <a:spcBef>
                  <a:spcPct val="0"/>
                </a:spcBef>
                <a:spcAft>
                  <a:spcPct val="0"/>
                </a:spcAft>
                <a:defRPr/>
              </a:pPr>
              <a:r>
                <a:rPr kumimoji="1" lang="zh-CN" altLang="en-US"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视图</a:t>
              </a:r>
              <a:r>
                <a:rPr kumimoji="1" lang="en-US" altLang="zh-CN"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5" name="Rectangle 28"/>
            <p:cNvSpPr>
              <a:spLocks noChangeArrowheads="1"/>
            </p:cNvSpPr>
            <p:nvPr/>
          </p:nvSpPr>
          <p:spPr bwMode="auto">
            <a:xfrm>
              <a:off x="5770202" y="2846779"/>
              <a:ext cx="767737" cy="335827"/>
            </a:xfrm>
            <a:prstGeom prst="rect">
              <a:avLst/>
            </a:prstGeom>
            <a:solidFill>
              <a:srgbClr val="C00000"/>
            </a:solidFill>
          </p:spPr>
          <p:style>
            <a:lnRef idx="0">
              <a:schemeClr val="accent4"/>
            </a:lnRef>
            <a:fillRef idx="3">
              <a:schemeClr val="accent4"/>
            </a:fillRef>
            <a:effectRef idx="3">
              <a:schemeClr val="accent4"/>
            </a:effectRef>
            <a:fontRef idx="minor">
              <a:schemeClr val="lt1"/>
            </a:fontRef>
          </p:style>
          <p:txBody>
            <a:bodyPr wrap="square" lIns="69056" tIns="34529" rIns="69056" bIns="34529">
              <a:spAutoFit/>
            </a:bodyPr>
            <a:lstStyle/>
            <a:p>
              <a:pPr defTabSz="685800" fontAlgn="base">
                <a:spcBef>
                  <a:spcPct val="0"/>
                </a:spcBef>
                <a:spcAft>
                  <a:spcPct val="0"/>
                </a:spcAft>
                <a:defRPr/>
              </a:pPr>
              <a:r>
                <a:rPr kumimoji="1" lang="zh-CN" altLang="en-US"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视图</a:t>
              </a:r>
              <a:r>
                <a:rPr kumimoji="1" lang="en-US" altLang="zh-CN"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p>
          </p:txBody>
        </p:sp>
        <p:pic>
          <p:nvPicPr>
            <p:cNvPr id="6"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8970" y="3670620"/>
              <a:ext cx="798910" cy="61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029" y="3670619"/>
              <a:ext cx="798910" cy="61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a:spLocks noChangeArrowheads="1"/>
            </p:cNvSpPr>
            <p:nvPr/>
          </p:nvSpPr>
          <p:spPr bwMode="auto">
            <a:xfrm>
              <a:off x="2183175" y="3934225"/>
              <a:ext cx="730499" cy="27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nchor="ctr">
              <a:spAutoFit/>
            </a:bodyPr>
            <a:lstStyle/>
            <a:p>
              <a:pPr algn="ctr" defTabSz="685800" fontAlgn="base">
                <a:lnSpc>
                  <a:spcPct val="80000"/>
                </a:lnSpc>
                <a:spcBef>
                  <a:spcPct val="0"/>
                </a:spcBef>
                <a:spcAft>
                  <a:spcPct val="0"/>
                </a:spcAft>
                <a:defRPr/>
              </a:pPr>
              <a:r>
                <a:rPr kumimoji="1" lang="zh-CN" altLang="en-US" kern="0" dirty="0">
                  <a:solidFill>
                    <a:srgbClr val="000000"/>
                  </a:solidFill>
                  <a:latin typeface="微软雅黑" panose="020B0503020204020204" pitchFamily="34" charset="-122"/>
                  <a:cs typeface="微软雅黑" panose="020B0503020204020204" pitchFamily="34" charset="-122"/>
                </a:rPr>
                <a:t>模型</a:t>
              </a:r>
              <a:r>
                <a:rPr kumimoji="1" lang="en-US" altLang="zh-CN" kern="0" dirty="0">
                  <a:solidFill>
                    <a:srgbClr val="000000"/>
                  </a:solidFill>
                  <a:latin typeface="微软雅黑" panose="020B0503020204020204" pitchFamily="34" charset="-122"/>
                  <a:cs typeface="微软雅黑" panose="020B0503020204020204" pitchFamily="34" charset="-122"/>
                </a:rPr>
                <a:t>1</a:t>
              </a:r>
            </a:p>
          </p:txBody>
        </p:sp>
        <p:sp>
          <p:nvSpPr>
            <p:cNvPr id="9" name="Rectangle 7"/>
            <p:cNvSpPr>
              <a:spLocks noChangeArrowheads="1"/>
            </p:cNvSpPr>
            <p:nvPr/>
          </p:nvSpPr>
          <p:spPr bwMode="auto">
            <a:xfrm>
              <a:off x="5770202" y="3934225"/>
              <a:ext cx="730499" cy="27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nchor="ctr">
              <a:spAutoFit/>
            </a:bodyPr>
            <a:lstStyle/>
            <a:p>
              <a:pPr algn="ctr" defTabSz="685800" fontAlgn="base">
                <a:lnSpc>
                  <a:spcPct val="80000"/>
                </a:lnSpc>
                <a:spcBef>
                  <a:spcPct val="0"/>
                </a:spcBef>
                <a:spcAft>
                  <a:spcPct val="0"/>
                </a:spcAft>
                <a:defRPr/>
              </a:pPr>
              <a:r>
                <a:rPr kumimoji="1" lang="zh-CN" altLang="en-US" kern="0" dirty="0">
                  <a:solidFill>
                    <a:srgbClr val="000000"/>
                  </a:solidFill>
                  <a:latin typeface="微软雅黑" panose="020B0503020204020204" pitchFamily="34" charset="-122"/>
                  <a:cs typeface="微软雅黑" panose="020B0503020204020204" pitchFamily="34" charset="-122"/>
                </a:rPr>
                <a:t>模型</a:t>
              </a:r>
              <a:r>
                <a:rPr kumimoji="1" lang="en-US" altLang="zh-CN" kern="0" dirty="0">
                  <a:solidFill>
                    <a:srgbClr val="000000"/>
                  </a:solidFill>
                  <a:latin typeface="微软雅黑" panose="020B0503020204020204" pitchFamily="34" charset="-122"/>
                  <a:cs typeface="微软雅黑" panose="020B0503020204020204" pitchFamily="34" charset="-122"/>
                </a:rPr>
                <a:t>2</a:t>
              </a:r>
            </a:p>
          </p:txBody>
        </p:sp>
        <p:sp>
          <p:nvSpPr>
            <p:cNvPr id="10" name="Line 2"/>
            <p:cNvSpPr>
              <a:spLocks noChangeShapeType="1"/>
            </p:cNvSpPr>
            <p:nvPr/>
          </p:nvSpPr>
          <p:spPr bwMode="auto">
            <a:xfrm>
              <a:off x="2547992" y="3208781"/>
              <a:ext cx="378" cy="461838"/>
            </a:xfrm>
            <a:prstGeom prst="line">
              <a:avLst/>
            </a:prstGeom>
            <a:noFill/>
            <a:ln w="22225">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Times New Roman" panose="02020603050405020304" pitchFamily="18" charset="0"/>
              </a:endParaRPr>
            </a:p>
          </p:txBody>
        </p:sp>
        <p:sp>
          <p:nvSpPr>
            <p:cNvPr id="11" name="Line 2"/>
            <p:cNvSpPr>
              <a:spLocks noChangeShapeType="1"/>
            </p:cNvSpPr>
            <p:nvPr/>
          </p:nvSpPr>
          <p:spPr bwMode="auto">
            <a:xfrm flipH="1">
              <a:off x="6131554" y="3208781"/>
              <a:ext cx="219" cy="445098"/>
            </a:xfrm>
            <a:prstGeom prst="line">
              <a:avLst/>
            </a:prstGeom>
            <a:noFill/>
            <a:ln w="22225">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Times New Roman" panose="02020603050405020304" pitchFamily="18" charset="0"/>
              </a:endParaRPr>
            </a:p>
          </p:txBody>
        </p:sp>
        <p:sp>
          <p:nvSpPr>
            <p:cNvPr id="12" name="上弧形箭头 11"/>
            <p:cNvSpPr/>
            <p:nvPr/>
          </p:nvSpPr>
          <p:spPr>
            <a:xfrm>
              <a:off x="3220531" y="3054927"/>
              <a:ext cx="2400300" cy="615692"/>
            </a:xfrm>
            <a:prstGeom prst="curved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3" name="上弧形箭头 12"/>
            <p:cNvSpPr/>
            <p:nvPr/>
          </p:nvSpPr>
          <p:spPr>
            <a:xfrm rot="10800000">
              <a:off x="3140652" y="4122594"/>
              <a:ext cx="2337955" cy="576695"/>
            </a:xfrm>
            <a:prstGeom prst="curvedDownArrow">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 Box 22"/>
            <p:cNvSpPr txBox="1">
              <a:spLocks noChangeArrowheads="1"/>
            </p:cNvSpPr>
            <p:nvPr/>
          </p:nvSpPr>
          <p:spPr bwMode="auto">
            <a:xfrm>
              <a:off x="3686864" y="2938412"/>
              <a:ext cx="1467702" cy="353374"/>
            </a:xfrm>
            <a:prstGeom prst="rect">
              <a:avLst/>
            </a:prstGeom>
            <a:solidFill>
              <a:srgbClr val="FF9900"/>
            </a:solidFill>
          </p:spPr>
          <p:style>
            <a:lnRef idx="0">
              <a:schemeClr val="accent3"/>
            </a:lnRef>
            <a:fillRef idx="3">
              <a:schemeClr val="accent3"/>
            </a:fillRef>
            <a:effectRef idx="3">
              <a:schemeClr val="accent3"/>
            </a:effectRef>
            <a:fontRef idx="minor">
              <a:schemeClr val="lt1"/>
            </a:fontRef>
          </p:style>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50000"/>
                </a:spcBef>
                <a:spcAft>
                  <a:spcPct val="0"/>
                </a:spcAft>
              </a:pPr>
              <a:r>
                <a:rPr kumimoji="1" lang="zh-CN" altLang="en-US" b="1" dirty="0">
                  <a:solidFill>
                    <a:schemeClr val="bg1"/>
                  </a:solidFill>
                  <a:latin typeface="Palatino Linotype" panose="02040502050505030304" pitchFamily="18" charset="0"/>
                </a:rPr>
                <a:t>最确信样本</a:t>
              </a:r>
              <a:endParaRPr kumimoji="1" lang="en-US" altLang="zh-CN" b="1" i="1" dirty="0">
                <a:solidFill>
                  <a:schemeClr val="bg1"/>
                </a:solidFill>
                <a:latin typeface="幼圆" panose="02010509060101010101" pitchFamily="49" charset="-122"/>
                <a:ea typeface="幼圆" panose="02010509060101010101" pitchFamily="49" charset="-122"/>
              </a:endParaRPr>
            </a:p>
          </p:txBody>
        </p:sp>
        <p:sp>
          <p:nvSpPr>
            <p:cNvPr id="15" name="Text Box 22"/>
            <p:cNvSpPr txBox="1">
              <a:spLocks noChangeArrowheads="1"/>
            </p:cNvSpPr>
            <p:nvPr/>
          </p:nvSpPr>
          <p:spPr bwMode="auto">
            <a:xfrm>
              <a:off x="3686377" y="4529814"/>
              <a:ext cx="1468677" cy="353374"/>
            </a:xfrm>
            <a:prstGeom prst="rect">
              <a:avLst/>
            </a:prstGeom>
            <a:solidFill>
              <a:srgbClr val="FF9900"/>
            </a:solidFill>
          </p:spPr>
          <p:style>
            <a:lnRef idx="0">
              <a:schemeClr val="accent3"/>
            </a:lnRef>
            <a:fillRef idx="3">
              <a:schemeClr val="accent3"/>
            </a:fillRef>
            <a:effectRef idx="3">
              <a:schemeClr val="accent3"/>
            </a:effectRef>
            <a:fontRef idx="minor">
              <a:schemeClr val="lt1"/>
            </a:fontRef>
          </p:style>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kumimoji="1" lang="zh-CN" altLang="en-US" b="1" dirty="0">
                  <a:solidFill>
                    <a:schemeClr val="bg1"/>
                  </a:solidFill>
                  <a:latin typeface="Palatino Linotype" panose="02040502050505030304" pitchFamily="18" charset="0"/>
                </a:rPr>
                <a:t>最确信样本</a:t>
              </a:r>
              <a:endParaRPr kumimoji="1" lang="en-US" altLang="zh-CN" b="1" i="1" dirty="0">
                <a:solidFill>
                  <a:schemeClr val="bg1"/>
                </a:solidFill>
                <a:latin typeface="幼圆" panose="02010509060101010101" pitchFamily="49" charset="-122"/>
                <a:ea typeface="幼圆" panose="02010509060101010101" pitchFamily="49" charset="-122"/>
              </a:endParaRPr>
            </a:p>
          </p:txBody>
        </p:sp>
      </p:gr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 </a:t>
            </a:r>
            <a:r>
              <a:rPr lang="zh-CN" altLang="en-US" dirty="0">
                <a:solidFill>
                  <a:schemeClr val="tx1"/>
                </a:solidFill>
              </a:rPr>
              <a:t>基于分歧的方法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1887" y="2790088"/>
            <a:ext cx="1838311" cy="1276994"/>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1020" y="1645285"/>
            <a:ext cx="2318385" cy="1734820"/>
          </a:xfrm>
          <a:prstGeom prst="rect">
            <a:avLst/>
          </a:prstGeom>
        </p:spPr>
      </p:pic>
      <p:sp>
        <p:nvSpPr>
          <p:cNvPr id="7" name="Text Box 17"/>
          <p:cNvSpPr txBox="1">
            <a:spLocks noChangeArrowheads="1"/>
          </p:cNvSpPr>
          <p:nvPr/>
        </p:nvSpPr>
        <p:spPr bwMode="auto">
          <a:xfrm>
            <a:off x="3413125" y="4230370"/>
            <a:ext cx="1616075" cy="4603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685800" eaLnBrk="1" fontAlgn="base" hangingPunct="1">
              <a:spcBef>
                <a:spcPct val="50000"/>
              </a:spcBef>
              <a:spcAft>
                <a:spcPct val="0"/>
              </a:spcAft>
              <a:defRPr/>
            </a:pPr>
            <a:r>
              <a:rPr lang="zh-CN" altLang="en-US" b="1" kern="0" dirty="0">
                <a:solidFill>
                  <a:schemeClr val="accent2"/>
                </a:solidFill>
                <a:latin typeface="Palatino Linotype" panose="02040502050505030304" pitchFamily="18" charset="0"/>
              </a:rPr>
              <a:t>隔壁老王</a:t>
            </a:r>
            <a:endParaRPr lang="en-US" altLang="zh-CN" b="1" kern="0" dirty="0">
              <a:solidFill>
                <a:schemeClr val="accent2"/>
              </a:solidFill>
              <a:latin typeface="Palatino Linotype" panose="02040502050505030304" pitchFamily="18" charset="0"/>
            </a:endParaRPr>
          </a:p>
        </p:txBody>
      </p:sp>
      <p:sp>
        <p:nvSpPr>
          <p:cNvPr id="8" name="Text Box 17"/>
          <p:cNvSpPr txBox="1">
            <a:spLocks noChangeArrowheads="1"/>
          </p:cNvSpPr>
          <p:nvPr/>
        </p:nvSpPr>
        <p:spPr bwMode="auto">
          <a:xfrm>
            <a:off x="3406775" y="4229100"/>
            <a:ext cx="1622425" cy="460375"/>
          </a:xfrm>
          <a:prstGeom prst="rect">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685800" eaLnBrk="1" fontAlgn="base" hangingPunct="1">
              <a:spcBef>
                <a:spcPct val="50000"/>
              </a:spcBef>
              <a:spcAft>
                <a:spcPct val="0"/>
              </a:spcAft>
              <a:defRPr/>
            </a:pPr>
            <a:r>
              <a:rPr lang="zh-CN" altLang="en-US" b="1" kern="0" dirty="0">
                <a:solidFill>
                  <a:schemeClr val="bg1"/>
                </a:solidFill>
                <a:latin typeface="+mn-ea"/>
                <a:ea typeface="+mn-ea"/>
              </a:rPr>
              <a:t>品瓜师</a:t>
            </a:r>
          </a:p>
        </p:txBody>
      </p:sp>
      <p:sp>
        <p:nvSpPr>
          <p:cNvPr id="9" name="文本框 8"/>
          <p:cNvSpPr txBox="1"/>
          <p:nvPr/>
        </p:nvSpPr>
        <p:spPr>
          <a:xfrm>
            <a:off x="8634327" y="2213006"/>
            <a:ext cx="665162" cy="600164"/>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C30D23"/>
                </a:solidFill>
              </a:rPr>
              <a:t>吃</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0972" y="3788722"/>
            <a:ext cx="2311751" cy="1542569"/>
          </a:xfrm>
          <a:prstGeom prst="rect">
            <a:avLst/>
          </a:prstGeom>
        </p:spPr>
      </p:pic>
      <p:sp>
        <p:nvSpPr>
          <p:cNvPr id="10" name="下箭头 9"/>
          <p:cNvSpPr/>
          <p:nvPr/>
        </p:nvSpPr>
        <p:spPr>
          <a:xfrm rot="15344670">
            <a:off x="5831384" y="1919958"/>
            <a:ext cx="467139" cy="1364092"/>
          </a:xfrm>
          <a:prstGeom prst="downArrow">
            <a:avLst>
              <a:gd name="adj1" fmla="val 50000"/>
              <a:gd name="adj2" fmla="val 6719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350"/>
          </a:p>
        </p:txBody>
      </p:sp>
      <p:sp>
        <p:nvSpPr>
          <p:cNvPr id="13" name="下箭头 12"/>
          <p:cNvSpPr/>
          <p:nvPr/>
        </p:nvSpPr>
        <p:spPr>
          <a:xfrm rot="17204670">
            <a:off x="5829479" y="3587468"/>
            <a:ext cx="467139" cy="1364092"/>
          </a:xfrm>
          <a:prstGeom prst="downArrow">
            <a:avLst>
              <a:gd name="adj1" fmla="val 50000"/>
              <a:gd name="adj2" fmla="val 67194"/>
            </a:avLst>
          </a:prstGeom>
          <a:ln>
            <a:solidFill>
              <a:srgbClr val="FF99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35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 </a:t>
            </a:r>
            <a:r>
              <a:rPr lang="zh-CN" altLang="en-US" dirty="0">
                <a:solidFill>
                  <a:schemeClr val="tx1"/>
                </a:solidFill>
              </a:rPr>
              <a:t>背景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0-#ppt_w/2"/>
                                          </p:val>
                                        </p:tav>
                                        <p:tav tm="100000">
                                          <p:val>
                                            <p:strVal val="#ppt_x"/>
                                          </p:val>
                                        </p:tav>
                                      </p:tavLst>
                                    </p:anim>
                                    <p:anim calcmode="lin" valueType="num">
                                      <p:cBhvr additive="base">
                                        <p:cTn id="27" dur="500" fill="hold"/>
                                        <p:tgtEl>
                                          <p:spTgt spid="4"/>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0-#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stretch>
            <a:fillRect/>
          </a:stretch>
        </p:blipFill>
        <p:spPr>
          <a:xfrm>
            <a:off x="3054330" y="1398250"/>
            <a:ext cx="6002083" cy="5346900"/>
          </a:xfrm>
          <a:prstGeom prst="rect">
            <a:avLst/>
          </a:prstGeom>
        </p:spPr>
      </p:pic>
      <p:sp>
        <p:nvSpPr>
          <p:cNvPr id="14" name="矩形 13"/>
          <p:cNvSpPr/>
          <p:nvPr/>
        </p:nvSpPr>
        <p:spPr>
          <a:xfrm>
            <a:off x="3153936" y="3554026"/>
            <a:ext cx="5889067" cy="12239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3153936" y="5202172"/>
            <a:ext cx="5902477" cy="5266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6" name="内容占位符 6"/>
          <p:cNvPicPr>
            <a:picLocks noChangeAspect="1"/>
          </p:cNvPicPr>
          <p:nvPr/>
        </p:nvPicPr>
        <p:blipFill rotWithShape="1">
          <a:blip r:embed="rId2"/>
          <a:srcRect t="40544" b="35851"/>
          <a:stretch>
            <a:fillRect/>
          </a:stretch>
        </p:blipFill>
        <p:spPr>
          <a:xfrm>
            <a:off x="1394327" y="2812228"/>
            <a:ext cx="8912179" cy="2042720"/>
          </a:xfrm>
          <a:prstGeom prst="rect">
            <a:avLst/>
          </a:prstGeom>
          <a:ln>
            <a:solidFill>
              <a:schemeClr val="tx1"/>
            </a:solidFill>
          </a:ln>
        </p:spPr>
      </p:pic>
      <p:pic>
        <p:nvPicPr>
          <p:cNvPr id="17" name="内容占位符 6"/>
          <p:cNvPicPr>
            <a:picLocks noChangeAspect="1"/>
          </p:cNvPicPr>
          <p:nvPr/>
        </p:nvPicPr>
        <p:blipFill rotWithShape="1">
          <a:blip r:embed="rId2"/>
          <a:srcRect l="-858" t="71858" r="14359" b="18989"/>
          <a:stretch>
            <a:fillRect/>
          </a:stretch>
        </p:blipFill>
        <p:spPr>
          <a:xfrm>
            <a:off x="1828857" y="4959385"/>
            <a:ext cx="8043117" cy="933459"/>
          </a:xfrm>
          <a:prstGeom prst="rect">
            <a:avLst/>
          </a:prstGeom>
          <a:ln>
            <a:solidFill>
              <a:schemeClr val="tx1"/>
            </a:solidFill>
          </a:ln>
        </p:spPr>
      </p:pic>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 </a:t>
            </a:r>
            <a:r>
              <a:rPr lang="zh-CN" altLang="en-US" dirty="0">
                <a:solidFill>
                  <a:schemeClr val="tx1"/>
                </a:solidFill>
              </a:rPr>
              <a:t>基于分歧的方法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sym typeface="+mn-ea"/>
              </a:rPr>
              <a:t>协同训练过程虽简单</a:t>
            </a:r>
            <a:r>
              <a:rPr lang="en-US" altLang="zh-CN" sz="2400" dirty="0">
                <a:sym typeface="+mn-ea"/>
              </a:rPr>
              <a:t>, </a:t>
            </a:r>
            <a:r>
              <a:rPr lang="zh-CN" altLang="en-US" sz="2400" dirty="0">
                <a:sym typeface="+mn-ea"/>
              </a:rPr>
              <a:t>但令人惊讶的是</a:t>
            </a:r>
            <a:r>
              <a:rPr lang="en-US" altLang="zh-CN" sz="2400" dirty="0">
                <a:sym typeface="+mn-ea"/>
              </a:rPr>
              <a:t>, </a:t>
            </a:r>
            <a:r>
              <a:rPr lang="zh-CN" altLang="en-US" sz="2400" dirty="0">
                <a:sym typeface="+mn-ea"/>
              </a:rPr>
              <a:t>理论证明显示出</a:t>
            </a:r>
            <a:r>
              <a:rPr lang="en-US" altLang="zh-CN" sz="2400" dirty="0">
                <a:sym typeface="+mn-ea"/>
              </a:rPr>
              <a:t>, </a:t>
            </a:r>
            <a:r>
              <a:rPr lang="zh-CN" altLang="en-US" sz="2400" dirty="0">
                <a:sym typeface="+mn-ea"/>
              </a:rPr>
              <a:t>若两个视图</a:t>
            </a:r>
            <a:r>
              <a:rPr lang="zh-CN" altLang="en-US" sz="2400" dirty="0">
                <a:solidFill>
                  <a:srgbClr val="FF0000"/>
                </a:solidFill>
                <a:sym typeface="+mn-ea"/>
              </a:rPr>
              <a:t>充分且条件独立</a:t>
            </a:r>
            <a:r>
              <a:rPr lang="en-US" altLang="zh-CN" sz="2400" dirty="0">
                <a:sym typeface="+mn-ea"/>
              </a:rPr>
              <a:t>, </a:t>
            </a:r>
            <a:r>
              <a:rPr lang="zh-CN" altLang="en-US" sz="2400" dirty="0">
                <a:sym typeface="+mn-ea"/>
              </a:rPr>
              <a:t>则可利用未标记样本通过协同训练将弱分类器的泛化性能提升到任意高</a:t>
            </a:r>
            <a:r>
              <a:rPr lang="en-US" altLang="zh-CN" sz="2400" dirty="0">
                <a:sym typeface="+mn-ea"/>
              </a:rPr>
              <a:t>[Blum and Mitchell, 1998].</a:t>
            </a:r>
            <a:endParaRPr lang="en-US" altLang="zh-CN" sz="2400" dirty="0"/>
          </a:p>
          <a:p>
            <a:endParaRPr lang="en-US" altLang="zh-CN" sz="2400" dirty="0"/>
          </a:p>
          <a:p>
            <a:endParaRPr lang="zh-CN" altLang="en-US" sz="2400" dirty="0">
              <a:sym typeface="+mn-ea"/>
            </a:endParaRPr>
          </a:p>
          <a:p>
            <a:r>
              <a:rPr lang="zh-CN" altLang="en-US" sz="2400" dirty="0">
                <a:sym typeface="+mn-ea"/>
              </a:rPr>
              <a:t>不过</a:t>
            </a:r>
            <a:r>
              <a:rPr lang="en-US" altLang="zh-CN" sz="2400" dirty="0">
                <a:sym typeface="+mn-ea"/>
              </a:rPr>
              <a:t>, </a:t>
            </a:r>
            <a:r>
              <a:rPr lang="zh-CN" altLang="en-US" sz="2400" dirty="0">
                <a:sym typeface="+mn-ea"/>
              </a:rPr>
              <a:t>视图的条件独立性在现实任务中通常很难满足</a:t>
            </a:r>
            <a:r>
              <a:rPr lang="en-US" altLang="zh-CN" sz="2400" dirty="0">
                <a:sym typeface="+mn-ea"/>
              </a:rPr>
              <a:t>, </a:t>
            </a:r>
            <a:r>
              <a:rPr lang="zh-CN" altLang="en-US" sz="2400" dirty="0">
                <a:sym typeface="+mn-ea"/>
              </a:rPr>
              <a:t>不会是条件独立的因此性能提升幅度不会那么大</a:t>
            </a:r>
            <a:r>
              <a:rPr lang="en-US" altLang="zh-CN" sz="2400" dirty="0">
                <a:sym typeface="+mn-ea"/>
              </a:rPr>
              <a:t>, </a:t>
            </a:r>
            <a:r>
              <a:rPr lang="zh-CN" altLang="en-US" sz="2400" dirty="0">
                <a:sym typeface="+mn-ea"/>
              </a:rPr>
              <a:t>但研究表明</a:t>
            </a:r>
            <a:r>
              <a:rPr lang="en-US" altLang="zh-CN" sz="2400" dirty="0">
                <a:sym typeface="+mn-ea"/>
              </a:rPr>
              <a:t>, </a:t>
            </a:r>
            <a:r>
              <a:rPr lang="zh-CN" altLang="en-US" sz="2400" dirty="0">
                <a:sym typeface="+mn-ea"/>
              </a:rPr>
              <a:t>即使在更弱的条件下</a:t>
            </a:r>
            <a:r>
              <a:rPr lang="en-US" altLang="zh-CN" sz="2400" dirty="0">
                <a:sym typeface="+mn-ea"/>
              </a:rPr>
              <a:t>, </a:t>
            </a:r>
            <a:r>
              <a:rPr lang="zh-CN" altLang="en-US" sz="2400" dirty="0">
                <a:sym typeface="+mn-ea"/>
              </a:rPr>
              <a:t>协同训练仍可有效地提升弱分类器的性能</a:t>
            </a:r>
            <a:r>
              <a:rPr lang="en-US" altLang="zh-CN" sz="2400" dirty="0">
                <a:sym typeface="+mn-ea"/>
              </a:rPr>
              <a:t>[</a:t>
            </a:r>
            <a:r>
              <a:rPr lang="zh-CN" altLang="en-US" sz="2400" dirty="0">
                <a:sym typeface="+mn-ea"/>
              </a:rPr>
              <a:t>周志华</a:t>
            </a:r>
            <a:r>
              <a:rPr lang="en-US" altLang="zh-CN" sz="2400" dirty="0">
                <a:sym typeface="+mn-ea"/>
              </a:rPr>
              <a:t>, 2013].</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 </a:t>
            </a:r>
            <a:r>
              <a:rPr lang="zh-CN" altLang="en-US" dirty="0">
                <a:solidFill>
                  <a:schemeClr val="tx1"/>
                </a:solidFill>
              </a:rPr>
              <a:t>基于分歧的方法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sym typeface="+mn-ea"/>
              </a:rPr>
              <a:t>协同训练算法本身是为多视图数据而设计的</a:t>
            </a:r>
            <a:r>
              <a:rPr lang="en-US" altLang="zh-CN" sz="2400" dirty="0">
                <a:sym typeface="+mn-ea"/>
              </a:rPr>
              <a:t>, </a:t>
            </a:r>
            <a:r>
              <a:rPr lang="zh-CN" altLang="en-US" sz="2400" dirty="0">
                <a:sym typeface="+mn-ea"/>
              </a:rPr>
              <a:t>但此后出现了一些能在单视图数据上使用的变体算法。</a:t>
            </a:r>
            <a:endParaRPr lang="en-US" altLang="zh-CN" sz="2400" dirty="0"/>
          </a:p>
          <a:p>
            <a:endParaRPr lang="en-US" altLang="zh-CN" sz="2400" dirty="0"/>
          </a:p>
          <a:p>
            <a:r>
              <a:rPr lang="en-US" altLang="zh-CN" sz="2400" dirty="0">
                <a:sym typeface="+mn-ea"/>
              </a:rPr>
              <a:t> </a:t>
            </a:r>
            <a:r>
              <a:rPr lang="zh-CN" altLang="en-US" sz="2400" dirty="0">
                <a:sym typeface="+mn-ea"/>
              </a:rPr>
              <a:t>它们或是使用</a:t>
            </a:r>
            <a:r>
              <a:rPr lang="zh-CN" altLang="en-US" sz="2400" dirty="0">
                <a:solidFill>
                  <a:srgbClr val="FF0000"/>
                </a:solidFill>
                <a:sym typeface="+mn-ea"/>
              </a:rPr>
              <a:t>不同的学习算法</a:t>
            </a:r>
            <a:r>
              <a:rPr lang="en-US" altLang="zh-CN" sz="2400" dirty="0">
                <a:sym typeface="+mn-ea"/>
              </a:rPr>
              <a:t>[Goldman and Zhou,2000]</a:t>
            </a:r>
            <a:r>
              <a:rPr lang="zh-CN" altLang="en-US" sz="2400" dirty="0">
                <a:sym typeface="+mn-ea"/>
              </a:rPr>
              <a:t>、或使用</a:t>
            </a:r>
            <a:r>
              <a:rPr lang="zh-CN" altLang="en-US" sz="2400" dirty="0">
                <a:solidFill>
                  <a:srgbClr val="FF0000"/>
                </a:solidFill>
                <a:sym typeface="+mn-ea"/>
              </a:rPr>
              <a:t>不同的数据采样</a:t>
            </a:r>
            <a:r>
              <a:rPr lang="en-US" altLang="zh-CN" sz="2400" dirty="0">
                <a:sym typeface="+mn-ea"/>
              </a:rPr>
              <a:t>[Zhou and Li, 2005b]</a:t>
            </a:r>
            <a:r>
              <a:rPr lang="zh-CN" altLang="en-US" sz="2400" dirty="0">
                <a:sym typeface="+mn-ea"/>
              </a:rPr>
              <a:t>、甚至使用</a:t>
            </a:r>
            <a:r>
              <a:rPr lang="zh-CN" altLang="en-US" sz="2400" dirty="0">
                <a:solidFill>
                  <a:srgbClr val="FF0000"/>
                </a:solidFill>
                <a:sym typeface="+mn-ea"/>
              </a:rPr>
              <a:t>不同的参数设置</a:t>
            </a:r>
            <a:r>
              <a:rPr lang="en-US" altLang="zh-CN" sz="2400" dirty="0">
                <a:sym typeface="+mn-ea"/>
              </a:rPr>
              <a:t>[Zhou and Li, 2005a]</a:t>
            </a:r>
            <a:r>
              <a:rPr lang="zh-CN" altLang="en-US" sz="2400" dirty="0">
                <a:sym typeface="+mn-ea"/>
              </a:rPr>
              <a:t>来产生不同的学习器</a:t>
            </a:r>
            <a:r>
              <a:rPr lang="en-US" altLang="zh-CN" sz="2400" dirty="0">
                <a:sym typeface="+mn-ea"/>
              </a:rPr>
              <a:t>, </a:t>
            </a:r>
            <a:r>
              <a:rPr lang="zh-CN" altLang="en-US" sz="2400" dirty="0">
                <a:sym typeface="+mn-ea"/>
              </a:rPr>
              <a:t>也能有效地利用未标记数据来提升性能。</a:t>
            </a:r>
            <a:endParaRPr lang="en-US" altLang="zh-CN" sz="2400" dirty="0"/>
          </a:p>
          <a:p>
            <a:endParaRPr lang="en-US" altLang="zh-CN" sz="2400" dirty="0"/>
          </a:p>
          <a:p>
            <a:r>
              <a:rPr lang="zh-CN" altLang="en-US" sz="2400" dirty="0">
                <a:sym typeface="+mn-ea"/>
              </a:rPr>
              <a:t>后续理论研究发现</a:t>
            </a:r>
            <a:r>
              <a:rPr lang="en-US" altLang="zh-CN" sz="2400" dirty="0">
                <a:sym typeface="+mn-ea"/>
              </a:rPr>
              <a:t>, </a:t>
            </a:r>
            <a:r>
              <a:rPr lang="zh-CN" altLang="en-US" sz="2400" dirty="0">
                <a:sym typeface="+mn-ea"/>
              </a:rPr>
              <a:t>此类算法事实上无需数据拥有多视图</a:t>
            </a:r>
            <a:r>
              <a:rPr lang="en-US" altLang="zh-CN" sz="2400" dirty="0">
                <a:sym typeface="+mn-ea"/>
              </a:rPr>
              <a:t>, </a:t>
            </a:r>
            <a:r>
              <a:rPr lang="zh-CN" altLang="en-US" sz="2400" dirty="0">
                <a:sym typeface="+mn-ea"/>
              </a:rPr>
              <a:t>仅需</a:t>
            </a:r>
            <a:r>
              <a:rPr lang="zh-CN" altLang="en-US" sz="2400" dirty="0">
                <a:solidFill>
                  <a:srgbClr val="FF0000"/>
                </a:solidFill>
                <a:sym typeface="+mn-ea"/>
              </a:rPr>
              <a:t>弱学习器之间具有显著的分歧</a:t>
            </a:r>
            <a:r>
              <a:rPr lang="en-US" altLang="zh-CN" sz="2400" dirty="0">
                <a:solidFill>
                  <a:srgbClr val="FF0000"/>
                </a:solidFill>
                <a:sym typeface="+mn-ea"/>
              </a:rPr>
              <a:t>(</a:t>
            </a:r>
            <a:r>
              <a:rPr lang="zh-CN" altLang="en-US" sz="2400" dirty="0">
                <a:solidFill>
                  <a:srgbClr val="FF0000"/>
                </a:solidFill>
                <a:sym typeface="+mn-ea"/>
              </a:rPr>
              <a:t>或差异</a:t>
            </a:r>
            <a:r>
              <a:rPr lang="en-US" altLang="zh-CN" sz="2400" dirty="0">
                <a:solidFill>
                  <a:srgbClr val="FF0000"/>
                </a:solidFill>
                <a:sym typeface="+mn-ea"/>
              </a:rPr>
              <a:t>)</a:t>
            </a:r>
            <a:r>
              <a:rPr lang="en-US" altLang="zh-CN" sz="2400" dirty="0">
                <a:sym typeface="+mn-ea"/>
              </a:rPr>
              <a:t>, </a:t>
            </a:r>
            <a:r>
              <a:rPr lang="zh-CN" altLang="en-US" sz="2400" dirty="0">
                <a:sym typeface="+mn-ea"/>
              </a:rPr>
              <a:t>即可通过相互提供伪标记样本的方式来提高泛化性能</a:t>
            </a:r>
            <a:r>
              <a:rPr lang="en-US" altLang="zh-CN" sz="2400" dirty="0">
                <a:sym typeface="+mn-ea"/>
              </a:rPr>
              <a:t>[</a:t>
            </a:r>
            <a:r>
              <a:rPr lang="zh-CN" altLang="en-US" sz="2400" dirty="0">
                <a:sym typeface="+mn-ea"/>
              </a:rPr>
              <a:t>周志华</a:t>
            </a:r>
            <a:r>
              <a:rPr lang="en-US" altLang="zh-CN" sz="2400" dirty="0">
                <a:sym typeface="+mn-ea"/>
              </a:rPr>
              <a:t>, 2013]</a:t>
            </a:r>
            <a:r>
              <a:rPr lang="zh-CN" altLang="en-US" sz="2400" dirty="0">
                <a:sym typeface="+mn-ea"/>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 </a:t>
            </a:r>
            <a:r>
              <a:rPr lang="zh-CN" altLang="en-US" dirty="0">
                <a:solidFill>
                  <a:schemeClr val="tx1"/>
                </a:solidFill>
              </a:rPr>
              <a:t>基于分歧的方法</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sym typeface="+mn-ea"/>
              </a:rPr>
              <a:t>基于分歧的方法</a:t>
            </a:r>
            <a:r>
              <a:rPr lang="zh-CN" altLang="en-US" sz="2400" dirty="0">
                <a:solidFill>
                  <a:srgbClr val="FF0000"/>
                </a:solidFill>
                <a:sym typeface="+mn-ea"/>
              </a:rPr>
              <a:t>只需采用合适的基学习器</a:t>
            </a:r>
            <a:r>
              <a:rPr lang="en-US" altLang="zh-CN" sz="2400" dirty="0">
                <a:sym typeface="+mn-ea"/>
              </a:rPr>
              <a:t>, </a:t>
            </a:r>
            <a:r>
              <a:rPr lang="zh-CN" altLang="en-US" sz="2400" dirty="0">
                <a:sym typeface="+mn-ea"/>
              </a:rPr>
              <a:t>就较少受到模型假设、损失函数非凸性和数据规模问题的影响</a:t>
            </a:r>
            <a:r>
              <a:rPr lang="en-US" altLang="zh-CN" sz="2400" dirty="0">
                <a:sym typeface="+mn-ea"/>
              </a:rPr>
              <a:t>, </a:t>
            </a:r>
            <a:r>
              <a:rPr lang="zh-CN" altLang="en-US" sz="2400" dirty="0">
                <a:sym typeface="+mn-ea"/>
              </a:rPr>
              <a:t>学习方法简单有效、理论基础相对坚实、适用范围较为广泛。</a:t>
            </a:r>
            <a:endParaRPr lang="en-US" altLang="zh-CN" sz="2400" dirty="0"/>
          </a:p>
          <a:p>
            <a:endParaRPr lang="en-US" altLang="zh-CN" sz="2400" dirty="0"/>
          </a:p>
          <a:p>
            <a:endParaRPr lang="zh-CN" altLang="en-US" sz="2400" dirty="0">
              <a:sym typeface="+mn-ea"/>
            </a:endParaRPr>
          </a:p>
          <a:p>
            <a:r>
              <a:rPr lang="zh-CN" altLang="en-US" sz="2400" dirty="0">
                <a:sym typeface="+mn-ea"/>
              </a:rPr>
              <a:t>为了使用此类方法</a:t>
            </a:r>
            <a:r>
              <a:rPr lang="en-US" altLang="zh-CN" sz="2400" dirty="0">
                <a:sym typeface="+mn-ea"/>
              </a:rPr>
              <a:t>, </a:t>
            </a:r>
            <a:r>
              <a:rPr lang="zh-CN" altLang="en-US" sz="2400" dirty="0">
                <a:sym typeface="+mn-ea"/>
              </a:rPr>
              <a:t>需能生成具有显著分歧、性能尚可的多个学习器</a:t>
            </a:r>
            <a:r>
              <a:rPr lang="en-US" altLang="zh-CN" sz="2400" dirty="0">
                <a:sym typeface="+mn-ea"/>
              </a:rPr>
              <a:t>, </a:t>
            </a:r>
            <a:r>
              <a:rPr lang="zh-CN" altLang="en-US" sz="2400" dirty="0">
                <a:sym typeface="+mn-ea"/>
              </a:rPr>
              <a:t>但当</a:t>
            </a:r>
            <a:r>
              <a:rPr lang="zh-CN" altLang="en-US" sz="2400" dirty="0">
                <a:solidFill>
                  <a:srgbClr val="FF0000"/>
                </a:solidFill>
                <a:sym typeface="+mn-ea"/>
              </a:rPr>
              <a:t>有标记样本很少</a:t>
            </a:r>
            <a:r>
              <a:rPr lang="zh-CN" altLang="en-US" sz="2400" dirty="0">
                <a:sym typeface="+mn-ea"/>
              </a:rPr>
              <a:t>、尤其是数据不具有多视图时</a:t>
            </a:r>
            <a:r>
              <a:rPr lang="en-US" altLang="zh-CN" sz="2400" dirty="0">
                <a:sym typeface="+mn-ea"/>
              </a:rPr>
              <a:t>, </a:t>
            </a:r>
            <a:r>
              <a:rPr lang="zh-CN" altLang="en-US" sz="2400" dirty="0">
                <a:sym typeface="+mn-ea"/>
              </a:rPr>
              <a:t>要做到这一点并不容易。</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5. </a:t>
            </a:r>
            <a:r>
              <a:rPr lang="zh-CN" altLang="en-US" dirty="0">
                <a:solidFill>
                  <a:schemeClr val="tx1"/>
                </a:solidFill>
              </a:rPr>
              <a:t>基于分歧的方法</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759075" y="5676900"/>
            <a:ext cx="6287135" cy="647700"/>
          </a:xfrm>
          <a:prstGeom prst="rect">
            <a:avLst/>
          </a:prstGeom>
          <a:solidFill>
            <a:srgbClr val="0070C0"/>
          </a:solidFill>
          <a:ln>
            <a:noFill/>
          </a:ln>
          <a:effectLst>
            <a:outerShdw blurRad="50800" dist="38100" dir="2700000" algn="tl" rotWithShape="0">
              <a:prstClr val="black">
                <a:alpha val="40000"/>
              </a:prstClr>
            </a:outerShdw>
          </a:effectLst>
        </p:spPr>
      </p:pic>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44" name="TextBox 6"/>
          <p:cNvSpPr txBox="1">
            <a:spLocks noChangeArrowheads="1"/>
          </p:cNvSpPr>
          <p:nvPr/>
        </p:nvSpPr>
        <p:spPr bwMode="auto">
          <a:xfrm>
            <a:off x="3029495" y="1608934"/>
            <a:ext cx="510547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01 </a:t>
            </a:r>
            <a:r>
              <a:rPr lang="en-US" altLang="zh-CN" sz="4000" dirty="0">
                <a:solidFill>
                  <a:schemeClr val="tx1"/>
                </a:solidFill>
                <a:latin typeface="Impact" panose="020B0806030902050204" pitchFamily="34" charset="0"/>
                <a:ea typeface="微软雅黑" panose="020B0503020204020204" pitchFamily="34" charset="-122"/>
              </a:rPr>
              <a:t> </a:t>
            </a:r>
            <a:r>
              <a:rPr lang="en-US" altLang="zh-CN" sz="3600" dirty="0">
                <a:solidFill>
                  <a:schemeClr val="tx1"/>
                </a:solidFill>
                <a:latin typeface="Impact" panose="020B0806030902050204" pitchFamily="34" charset="0"/>
                <a:ea typeface="微软雅黑" panose="020B0503020204020204" pitchFamily="34" charset="-122"/>
              </a:rPr>
              <a:t>  </a:t>
            </a:r>
            <a:r>
              <a:rPr lang="zh-CN" altLang="en-US" sz="3600" dirty="0">
                <a:solidFill>
                  <a:schemeClr val="tx1"/>
                </a:solidFill>
                <a:latin typeface="Impact" panose="020B0806030902050204" pitchFamily="34" charset="0"/>
                <a:ea typeface="微软雅黑" panose="020B0503020204020204" pitchFamily="34" charset="-122"/>
              </a:rPr>
              <a:t>背景</a:t>
            </a:r>
          </a:p>
        </p:txBody>
      </p:sp>
      <p:sp>
        <p:nvSpPr>
          <p:cNvPr id="47" name="TextBox 10"/>
          <p:cNvSpPr txBox="1">
            <a:spLocks noChangeArrowheads="1"/>
          </p:cNvSpPr>
          <p:nvPr/>
        </p:nvSpPr>
        <p:spPr bwMode="auto">
          <a:xfrm>
            <a:off x="3002508" y="2485691"/>
            <a:ext cx="5072418"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02    </a:t>
            </a:r>
            <a:r>
              <a:rPr lang="zh-CN" altLang="en-US" sz="3600" dirty="0">
                <a:solidFill>
                  <a:schemeClr val="tx1"/>
                </a:solidFill>
                <a:latin typeface="Impact" panose="020B0806030902050204" pitchFamily="34" charset="0"/>
                <a:ea typeface="微软雅黑" panose="020B0503020204020204" pitchFamily="34" charset="-122"/>
              </a:rPr>
              <a:t>生成式方法</a:t>
            </a:r>
          </a:p>
        </p:txBody>
      </p:sp>
      <p:sp>
        <p:nvSpPr>
          <p:cNvPr id="48" name="TextBox 11"/>
          <p:cNvSpPr txBox="1">
            <a:spLocks noChangeArrowheads="1"/>
          </p:cNvSpPr>
          <p:nvPr/>
        </p:nvSpPr>
        <p:spPr bwMode="auto">
          <a:xfrm>
            <a:off x="3002507" y="3300873"/>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03    </a:t>
            </a:r>
            <a:r>
              <a:rPr lang="zh-CN" altLang="en-US" sz="3600" dirty="0">
                <a:solidFill>
                  <a:schemeClr val="tx1"/>
                </a:solidFill>
                <a:latin typeface="Impact" panose="020B0806030902050204" pitchFamily="34" charset="0"/>
                <a:ea typeface="微软雅黑" panose="020B0503020204020204" pitchFamily="34" charset="-122"/>
              </a:rPr>
              <a:t>半监督</a:t>
            </a:r>
            <a:r>
              <a:rPr lang="en-US" altLang="zh-CN" sz="3600" dirty="0">
                <a:solidFill>
                  <a:schemeClr val="tx1"/>
                </a:solidFill>
                <a:latin typeface="Impact" panose="020B0806030902050204" pitchFamily="34" charset="0"/>
                <a:ea typeface="微软雅黑" panose="020B0503020204020204" pitchFamily="34" charset="-122"/>
              </a:rPr>
              <a:t>SVM</a:t>
            </a:r>
          </a:p>
        </p:txBody>
      </p:sp>
      <p:sp>
        <p:nvSpPr>
          <p:cNvPr id="51" name="TextBox 10"/>
          <p:cNvSpPr txBox="1">
            <a:spLocks noChangeArrowheads="1"/>
          </p:cNvSpPr>
          <p:nvPr/>
        </p:nvSpPr>
        <p:spPr bwMode="auto">
          <a:xfrm>
            <a:off x="3029495" y="4115419"/>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04    </a:t>
            </a:r>
            <a:r>
              <a:rPr lang="zh-CN" altLang="en-US" sz="3600" dirty="0">
                <a:solidFill>
                  <a:schemeClr val="tx1"/>
                </a:solidFill>
                <a:latin typeface="Impact" panose="020B0806030902050204" pitchFamily="34" charset="0"/>
                <a:ea typeface="微软雅黑" panose="020B0503020204020204" pitchFamily="34" charset="-122"/>
              </a:rPr>
              <a:t>图半监督学习</a:t>
            </a:r>
          </a:p>
        </p:txBody>
      </p:sp>
      <p:sp>
        <p:nvSpPr>
          <p:cNvPr id="2" name="TextBox 10"/>
          <p:cNvSpPr txBox="1">
            <a:spLocks noChangeArrowheads="1"/>
          </p:cNvSpPr>
          <p:nvPr/>
        </p:nvSpPr>
        <p:spPr bwMode="auto">
          <a:xfrm>
            <a:off x="3002190" y="4930759"/>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tx1"/>
                </a:solidFill>
                <a:latin typeface="Impact" panose="020B0806030902050204" pitchFamily="34" charset="0"/>
                <a:ea typeface="微软雅黑" panose="020B0503020204020204" pitchFamily="34" charset="-122"/>
              </a:rPr>
              <a:t>05    </a:t>
            </a:r>
            <a:r>
              <a:rPr lang="zh-CN" altLang="en-US" sz="3600" dirty="0">
                <a:solidFill>
                  <a:schemeClr val="tx1"/>
                </a:solidFill>
                <a:latin typeface="Impact" panose="020B0806030902050204" pitchFamily="34" charset="0"/>
                <a:ea typeface="微软雅黑" panose="020B0503020204020204" pitchFamily="34" charset="-122"/>
                <a:sym typeface="+mn-ea"/>
              </a:rPr>
              <a:t>基于分歧的方法</a:t>
            </a:r>
          </a:p>
        </p:txBody>
      </p:sp>
      <p:sp>
        <p:nvSpPr>
          <p:cNvPr id="3" name="TextBox 10"/>
          <p:cNvSpPr txBox="1">
            <a:spLocks noChangeArrowheads="1"/>
          </p:cNvSpPr>
          <p:nvPr/>
        </p:nvSpPr>
        <p:spPr bwMode="auto">
          <a:xfrm>
            <a:off x="3002190" y="5745464"/>
            <a:ext cx="574601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06    </a:t>
            </a:r>
            <a:r>
              <a:rPr lang="zh-CN" altLang="en-US" sz="3600" dirty="0">
                <a:solidFill>
                  <a:schemeClr val="bg1"/>
                </a:solidFill>
                <a:latin typeface="Impact" panose="020B0806030902050204" pitchFamily="34" charset="0"/>
                <a:ea typeface="微软雅黑" panose="020B0503020204020204" pitchFamily="34" charset="-122"/>
                <a:sym typeface="+mn-ea"/>
              </a:rPr>
              <a:t>半监督聚类</a:t>
            </a:r>
          </a:p>
        </p:txBody>
      </p:sp>
    </p:spTree>
  </p:cSld>
  <p:clrMapOvr>
    <a:masterClrMapping/>
  </p:clrMapOvr>
  <p:transition advTm="8005"/>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sym typeface="+mn-ea"/>
              </a:rPr>
              <a:t>聚类是一种典型的无监督学习任务</a:t>
            </a:r>
            <a:r>
              <a:rPr lang="en-US" altLang="zh-CN" sz="2400" dirty="0">
                <a:sym typeface="+mn-ea"/>
              </a:rPr>
              <a:t>, </a:t>
            </a:r>
            <a:r>
              <a:rPr lang="zh-CN" altLang="en-US" sz="2400" dirty="0">
                <a:sym typeface="+mn-ea"/>
              </a:rPr>
              <a:t>然而在现实聚类任务中我们往往能获得一些额外的监督信息</a:t>
            </a:r>
            <a:r>
              <a:rPr lang="en-US" altLang="zh-CN" sz="2400" dirty="0">
                <a:sym typeface="+mn-ea"/>
              </a:rPr>
              <a:t>, </a:t>
            </a:r>
            <a:r>
              <a:rPr lang="zh-CN" altLang="en-US" sz="2400" dirty="0">
                <a:sym typeface="+mn-ea"/>
              </a:rPr>
              <a:t>于是可通过“半监督聚类”</a:t>
            </a:r>
            <a:r>
              <a:rPr lang="en-US" altLang="zh-CN" sz="2400" dirty="0">
                <a:sym typeface="+mn-ea"/>
              </a:rPr>
              <a:t> (semi-supervised clustering)</a:t>
            </a:r>
            <a:r>
              <a:rPr lang="zh-CN" altLang="en-US" sz="2400" dirty="0">
                <a:sym typeface="+mn-ea"/>
              </a:rPr>
              <a:t>来利用监督信息以获得更好的聚类效果。</a:t>
            </a:r>
          </a:p>
          <a:p>
            <a:endParaRPr lang="en-US" altLang="zh-CN" sz="2400" dirty="0"/>
          </a:p>
          <a:p>
            <a:r>
              <a:rPr lang="zh-CN" altLang="en-US" sz="2400" dirty="0">
                <a:sym typeface="+mn-ea"/>
              </a:rPr>
              <a:t>聚类任务中获得的监督信息大致有两种类型：</a:t>
            </a:r>
            <a:endParaRPr lang="en-US" altLang="zh-CN" sz="2400" dirty="0"/>
          </a:p>
          <a:p>
            <a:pPr lvl="1"/>
            <a:r>
              <a:rPr lang="zh-CN" altLang="en-US" sz="2400" dirty="0">
                <a:sym typeface="+mn-ea"/>
              </a:rPr>
              <a:t>第一种类型是</a:t>
            </a:r>
            <a:r>
              <a:rPr lang="zh-CN" altLang="en-US" sz="2400" dirty="0">
                <a:solidFill>
                  <a:srgbClr val="FF0000"/>
                </a:solidFill>
                <a:sym typeface="+mn-ea"/>
              </a:rPr>
              <a:t>“ 必连”</a:t>
            </a:r>
            <a:r>
              <a:rPr lang="en-US" altLang="zh-CN" sz="2400" dirty="0">
                <a:sym typeface="+mn-ea"/>
              </a:rPr>
              <a:t>(must-link)</a:t>
            </a:r>
            <a:r>
              <a:rPr lang="zh-CN" altLang="en-US" sz="2400" dirty="0">
                <a:sym typeface="+mn-ea"/>
              </a:rPr>
              <a:t>与</a:t>
            </a:r>
            <a:r>
              <a:rPr lang="zh-CN" altLang="en-US" sz="2400" dirty="0">
                <a:solidFill>
                  <a:srgbClr val="FF0000"/>
                </a:solidFill>
                <a:sym typeface="+mn-ea"/>
              </a:rPr>
              <a:t>“勿连”</a:t>
            </a:r>
            <a:r>
              <a:rPr lang="en-US" altLang="zh-CN" sz="2400" dirty="0">
                <a:sym typeface="+mn-ea"/>
              </a:rPr>
              <a:t>(cannot-link)</a:t>
            </a:r>
            <a:r>
              <a:rPr lang="zh-CN" altLang="en-US" sz="2400" dirty="0">
                <a:sym typeface="+mn-ea"/>
              </a:rPr>
              <a:t>约束</a:t>
            </a:r>
            <a:r>
              <a:rPr lang="en-US" altLang="zh-CN" sz="2400" dirty="0">
                <a:sym typeface="+mn-ea"/>
              </a:rPr>
              <a:t>, </a:t>
            </a:r>
            <a:r>
              <a:rPr lang="zh-CN" altLang="en-US" sz="2400" dirty="0">
                <a:sym typeface="+mn-ea"/>
              </a:rPr>
              <a:t>前者是指样本必属于同一个簇</a:t>
            </a:r>
            <a:r>
              <a:rPr lang="en-US" altLang="zh-CN" sz="2400" dirty="0">
                <a:sym typeface="+mn-ea"/>
              </a:rPr>
              <a:t>, </a:t>
            </a:r>
            <a:r>
              <a:rPr lang="zh-CN" altLang="en-US" sz="2400" dirty="0">
                <a:sym typeface="+mn-ea"/>
              </a:rPr>
              <a:t>后者则是指样本必不属于同一个簇；</a:t>
            </a:r>
          </a:p>
          <a:p>
            <a:pPr lvl="1"/>
            <a:endParaRPr lang="zh-CN" altLang="en-US" sz="2400" dirty="0">
              <a:sym typeface="+mn-ea"/>
            </a:endParaRPr>
          </a:p>
          <a:p>
            <a:pPr lvl="1"/>
            <a:r>
              <a:rPr lang="zh-CN" altLang="en-US" sz="2400" dirty="0">
                <a:sym typeface="+mn-ea"/>
              </a:rPr>
              <a:t>第二种类型的监督信息则是少量的</a:t>
            </a:r>
            <a:r>
              <a:rPr lang="zh-CN" altLang="en-US" sz="2400" dirty="0">
                <a:solidFill>
                  <a:srgbClr val="FF0000"/>
                </a:solidFill>
                <a:sym typeface="+mn-ea"/>
              </a:rPr>
              <a:t>有标记样本</a:t>
            </a:r>
            <a:r>
              <a:rPr lang="zh-CN" altLang="en-US" sz="2400" dirty="0">
                <a:solidFill>
                  <a:schemeClr val="tx1"/>
                </a:solidFill>
                <a:sym typeface="+mn-ea"/>
              </a:rPr>
              <a:t>。</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6. </a:t>
            </a:r>
            <a:r>
              <a:rPr lang="zh-CN" altLang="en-US" dirty="0">
                <a:solidFill>
                  <a:schemeClr val="tx1"/>
                </a:solidFill>
              </a:rPr>
              <a:t>半监督聚类</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sym typeface="+mn-ea"/>
              </a:rPr>
              <a:t>约束</a:t>
            </a:r>
            <a:r>
              <a:rPr lang="en-US" altLang="zh-CN" sz="2400" i="1" dirty="0">
                <a:sym typeface="+mn-ea"/>
              </a:rPr>
              <a:t>k</a:t>
            </a:r>
            <a:r>
              <a:rPr lang="zh-CN" altLang="en-US" sz="2400" dirty="0">
                <a:sym typeface="+mn-ea"/>
              </a:rPr>
              <a:t>均值</a:t>
            </a:r>
            <a:r>
              <a:rPr lang="en-US" altLang="zh-CN" sz="2400" dirty="0">
                <a:sym typeface="+mn-ea"/>
              </a:rPr>
              <a:t>(Constrained </a:t>
            </a:r>
            <a:r>
              <a:rPr lang="en-US" altLang="zh-CN" sz="2400" i="1" dirty="0">
                <a:sym typeface="+mn-ea"/>
              </a:rPr>
              <a:t>k</a:t>
            </a:r>
            <a:r>
              <a:rPr lang="en-US" altLang="zh-CN" sz="2400" dirty="0">
                <a:sym typeface="+mn-ea"/>
              </a:rPr>
              <a:t>-means)</a:t>
            </a:r>
            <a:r>
              <a:rPr lang="zh-CN" altLang="en-US" sz="2400" dirty="0">
                <a:sym typeface="+mn-ea"/>
              </a:rPr>
              <a:t>算法</a:t>
            </a:r>
            <a:r>
              <a:rPr lang="en-US" altLang="zh-CN" sz="2400" dirty="0">
                <a:sym typeface="+mn-ea"/>
              </a:rPr>
              <a:t>[Wagstaff et al., 2001]</a:t>
            </a:r>
            <a:r>
              <a:rPr lang="zh-CN" altLang="en-US" sz="2400" dirty="0">
                <a:sym typeface="+mn-ea"/>
              </a:rPr>
              <a:t>是利用第一类监督信息的代表。</a:t>
            </a:r>
            <a:endParaRPr lang="en-US" altLang="zh-CN" sz="2400" dirty="0"/>
          </a:p>
          <a:p>
            <a:endParaRPr lang="en-US" altLang="zh-CN" sz="2400" dirty="0"/>
          </a:p>
          <a:p>
            <a:endParaRPr lang="zh-CN" altLang="en-US" sz="2400" dirty="0">
              <a:sym typeface="+mn-ea"/>
            </a:endParaRPr>
          </a:p>
          <a:p>
            <a:r>
              <a:rPr lang="zh-CN" altLang="en-US" sz="2400" dirty="0">
                <a:sym typeface="+mn-ea"/>
              </a:rPr>
              <a:t>该算法是</a:t>
            </a:r>
            <a:r>
              <a:rPr lang="en-US" altLang="zh-CN" sz="2400" i="1" dirty="0">
                <a:sym typeface="+mn-ea"/>
              </a:rPr>
              <a:t>k</a:t>
            </a:r>
            <a:r>
              <a:rPr lang="zh-CN" altLang="en-US" sz="2400" dirty="0">
                <a:sym typeface="+mn-ea"/>
              </a:rPr>
              <a:t>均值算法的扩展</a:t>
            </a:r>
            <a:r>
              <a:rPr lang="en-US" altLang="zh-CN" sz="2400" dirty="0">
                <a:sym typeface="+mn-ea"/>
              </a:rPr>
              <a:t>,</a:t>
            </a:r>
            <a:r>
              <a:rPr lang="zh-CN" altLang="en-US" sz="2400" dirty="0">
                <a:sym typeface="+mn-ea"/>
              </a:rPr>
              <a:t>它在聚类过程中要确保</a:t>
            </a:r>
            <a:r>
              <a:rPr lang="zh-CN" altLang="en-US" sz="2400" dirty="0">
                <a:solidFill>
                  <a:srgbClr val="FF0000"/>
                </a:solidFill>
                <a:sym typeface="+mn-ea"/>
              </a:rPr>
              <a:t>“必连”</a:t>
            </a:r>
            <a:r>
              <a:rPr lang="zh-CN" altLang="en-US" sz="2400" dirty="0">
                <a:sym typeface="+mn-ea"/>
              </a:rPr>
              <a:t>关系集合与</a:t>
            </a:r>
            <a:r>
              <a:rPr lang="zh-CN" altLang="en-US" sz="2400" dirty="0">
                <a:solidFill>
                  <a:srgbClr val="FF0000"/>
                </a:solidFill>
                <a:sym typeface="+mn-ea"/>
              </a:rPr>
              <a:t>“勿连”</a:t>
            </a:r>
            <a:r>
              <a:rPr lang="zh-CN" altLang="en-US" sz="2400" dirty="0">
                <a:sym typeface="+mn-ea"/>
              </a:rPr>
              <a:t>关系集合中的约束得以满足</a:t>
            </a:r>
            <a:r>
              <a:rPr lang="en-US" altLang="zh-CN" sz="2400" dirty="0">
                <a:sym typeface="+mn-ea"/>
              </a:rPr>
              <a:t>, </a:t>
            </a:r>
            <a:r>
              <a:rPr lang="zh-CN" altLang="en-US" sz="2400" dirty="0">
                <a:sym typeface="+mn-ea"/>
              </a:rPr>
              <a:t>否则将返回错误提示。</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sym typeface="+mn-ea"/>
              </a:rPr>
              <a:t>6. </a:t>
            </a:r>
            <a:r>
              <a:rPr lang="zh-CN" altLang="en-US" dirty="0">
                <a:solidFill>
                  <a:schemeClr val="tx1"/>
                </a:solidFill>
                <a:sym typeface="+mn-ea"/>
              </a:rPr>
              <a:t>半监督聚类</a:t>
            </a:r>
            <a:endParaRPr lang="zh-CN" altLang="en-US" dirty="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8" name="内容占位符 7"/>
          <p:cNvPicPr>
            <a:picLocks noGrp="1" noChangeAspect="1"/>
          </p:cNvPicPr>
          <p:nvPr/>
        </p:nvPicPr>
        <p:blipFill>
          <a:blip r:embed="rId2"/>
          <a:stretch>
            <a:fillRect/>
          </a:stretch>
        </p:blipFill>
        <p:spPr>
          <a:xfrm>
            <a:off x="2906706" y="1452639"/>
            <a:ext cx="6090781" cy="5330194"/>
          </a:xfrm>
          <a:prstGeom prst="rect">
            <a:avLst/>
          </a:prstGeom>
        </p:spPr>
      </p:pic>
      <p:sp>
        <p:nvSpPr>
          <p:cNvPr id="5" name="矩形 4"/>
          <p:cNvSpPr/>
          <p:nvPr/>
        </p:nvSpPr>
        <p:spPr>
          <a:xfrm>
            <a:off x="4194869" y="3360320"/>
            <a:ext cx="4634264" cy="1989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3" name="内容占位符 7"/>
          <p:cNvPicPr>
            <a:picLocks noChangeAspect="1"/>
          </p:cNvPicPr>
          <p:nvPr/>
        </p:nvPicPr>
        <p:blipFill rotWithShape="1">
          <a:blip r:embed="rId2"/>
          <a:srcRect l="19689" t="35861" r="6726" b="26929"/>
          <a:stretch>
            <a:fillRect/>
          </a:stretch>
        </p:blipFill>
        <p:spPr>
          <a:xfrm>
            <a:off x="1640183" y="2218127"/>
            <a:ext cx="7834765" cy="3577603"/>
          </a:xfrm>
          <a:prstGeom prst="rect">
            <a:avLst/>
          </a:prstGeom>
          <a:ln>
            <a:solidFill>
              <a:schemeClr val="tx1"/>
            </a:solidFill>
          </a:ln>
        </p:spPr>
      </p:pic>
      <p:sp>
        <p:nvSpPr>
          <p:cNvPr id="6" name="矩形 5"/>
          <p:cNvSpPr/>
          <p:nvPr/>
        </p:nvSpPr>
        <p:spPr>
          <a:xfrm>
            <a:off x="3166098" y="3081083"/>
            <a:ext cx="2835168" cy="8035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3163766" y="3901486"/>
            <a:ext cx="2837500" cy="13433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Text Box 32"/>
          <p:cNvSpPr txBox="1">
            <a:spLocks noChangeArrowheads="1"/>
          </p:cNvSpPr>
          <p:nvPr/>
        </p:nvSpPr>
        <p:spPr bwMode="auto">
          <a:xfrm>
            <a:off x="7424420" y="3348355"/>
            <a:ext cx="3452495" cy="460375"/>
          </a:xfrm>
          <a:prstGeom prst="rect">
            <a:avLst/>
          </a:prstGeom>
          <a:solidFill>
            <a:schemeClr val="bg1"/>
          </a:solidFill>
          <a:ln w="12700">
            <a:solidFill>
              <a:schemeClr val="accent2"/>
            </a:solidFill>
            <a:miter lim="800000"/>
          </a:ln>
          <a:effec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685800" eaLnBrk="1" fontAlgn="base" hangingPunct="1">
              <a:spcBef>
                <a:spcPct val="50000"/>
              </a:spcBef>
              <a:spcAft>
                <a:spcPct val="0"/>
              </a:spcAft>
              <a:defRPr/>
            </a:pPr>
            <a:r>
              <a:rPr lang="zh-CN" altLang="en-US" b="1" kern="0" dirty="0">
                <a:solidFill>
                  <a:schemeClr val="accent2"/>
                </a:solidFill>
                <a:latin typeface="微软雅黑" panose="020B0503020204020204" pitchFamily="34" charset="-122"/>
                <a:ea typeface="微软雅黑" panose="020B0503020204020204" pitchFamily="34" charset="-122"/>
              </a:rPr>
              <a:t>不冲突，选择最近的簇</a:t>
            </a:r>
            <a:endParaRPr lang="en-US" altLang="zh-CN" b="1" kern="0" dirty="0">
              <a:solidFill>
                <a:schemeClr val="accent2"/>
              </a:solidFill>
              <a:latin typeface="微软雅黑" panose="020B0503020204020204" pitchFamily="34" charset="-122"/>
              <a:ea typeface="微软雅黑" panose="020B0503020204020204" pitchFamily="34" charset="-122"/>
            </a:endParaRPr>
          </a:p>
        </p:txBody>
      </p:sp>
      <p:sp>
        <p:nvSpPr>
          <p:cNvPr id="12" name="Text Box 32"/>
          <p:cNvSpPr txBox="1">
            <a:spLocks noChangeArrowheads="1"/>
          </p:cNvSpPr>
          <p:nvPr/>
        </p:nvSpPr>
        <p:spPr bwMode="auto">
          <a:xfrm>
            <a:off x="7424420" y="4343400"/>
            <a:ext cx="3454400" cy="460375"/>
          </a:xfrm>
          <a:prstGeom prst="rect">
            <a:avLst/>
          </a:prstGeom>
          <a:solidFill>
            <a:schemeClr val="bg1"/>
          </a:solidFill>
          <a:ln w="12700">
            <a:solidFill>
              <a:schemeClr val="accent2"/>
            </a:solidFill>
            <a:miter lim="800000"/>
          </a:ln>
          <a:effec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685800" eaLnBrk="1" fontAlgn="base" hangingPunct="1">
              <a:spcBef>
                <a:spcPct val="50000"/>
              </a:spcBef>
              <a:spcAft>
                <a:spcPct val="0"/>
              </a:spcAft>
              <a:defRPr/>
            </a:pPr>
            <a:r>
              <a:rPr lang="zh-CN" altLang="en-US" b="1" kern="0" dirty="0">
                <a:solidFill>
                  <a:schemeClr val="accent2"/>
                </a:solidFill>
                <a:latin typeface="微软雅黑" panose="020B0503020204020204" pitchFamily="34" charset="-122"/>
                <a:ea typeface="微软雅黑" panose="020B0503020204020204" pitchFamily="34" charset="-122"/>
              </a:rPr>
              <a:t>冲突，尝试次近的簇</a:t>
            </a:r>
            <a:endParaRPr lang="en-US" altLang="zh-CN" b="1" kern="0" dirty="0">
              <a:solidFill>
                <a:schemeClr val="accent2"/>
              </a:solidFill>
              <a:latin typeface="微软雅黑" panose="020B0503020204020204" pitchFamily="34" charset="-122"/>
              <a:ea typeface="微软雅黑" panose="020B0503020204020204" pitchFamily="34" charset="-122"/>
            </a:endParaRPr>
          </a:p>
        </p:txBody>
      </p:sp>
      <p:cxnSp>
        <p:nvCxnSpPr>
          <p:cNvPr id="9" name="直接箭头连接符 8"/>
          <p:cNvCxnSpPr/>
          <p:nvPr/>
        </p:nvCxnSpPr>
        <p:spPr>
          <a:xfrm>
            <a:off x="6001266" y="3517856"/>
            <a:ext cx="142316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3"/>
            <a:endCxn id="12" idx="1"/>
          </p:cNvCxnSpPr>
          <p:nvPr/>
        </p:nvCxnSpPr>
        <p:spPr>
          <a:xfrm>
            <a:off x="6001266" y="4573157"/>
            <a:ext cx="1423035" cy="6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sym typeface="+mn-ea"/>
              </a:rPr>
              <a:t>6. </a:t>
            </a:r>
            <a:r>
              <a:rPr lang="zh-CN" altLang="en-US" dirty="0">
                <a:solidFill>
                  <a:schemeClr val="tx1"/>
                </a:solidFill>
                <a:sym typeface="+mn-ea"/>
              </a:rPr>
              <a:t>半监督聚类</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1+#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1+#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1+#ppt_w/2"/>
                                          </p:val>
                                        </p:tav>
                                        <p:tav tm="100000">
                                          <p:val>
                                            <p:strVal val="#ppt_x"/>
                                          </p:val>
                                        </p:tav>
                                      </p:tavLst>
                                    </p:anim>
                                    <p:anim calcmode="lin" valueType="num">
                                      <p:cBhvr additive="base">
                                        <p:cTn id="4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1"/>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6"/>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9"/>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2"/>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0"/>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4"/>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6" grpId="1" bldLvl="0" animBg="1"/>
      <p:bldP spid="4" grpId="0" bldLvl="0" animBg="1"/>
      <p:bldP spid="4" grpId="1" bldLvl="0" animBg="1"/>
      <p:bldP spid="11" grpId="0" bldLvl="0" animBg="1"/>
      <p:bldP spid="11" grpId="1" bldLvl="0" animBg="1"/>
      <p:bldP spid="12" grpId="0" bldLvl="0" animBg="1"/>
      <p:bldP spid="12" grpId="1"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180196" y="1497943"/>
            <a:ext cx="2720889" cy="2512125"/>
          </a:xfrm>
          <a:prstGeom prst="rect">
            <a:avLst/>
          </a:prstGeom>
        </p:spPr>
      </p:pic>
      <p:pic>
        <p:nvPicPr>
          <p:cNvPr id="14" name="图片 13"/>
          <p:cNvPicPr>
            <a:picLocks noChangeAspect="1"/>
          </p:cNvPicPr>
          <p:nvPr/>
        </p:nvPicPr>
        <p:blipFill>
          <a:blip r:embed="rId3"/>
          <a:stretch>
            <a:fillRect/>
          </a:stretch>
        </p:blipFill>
        <p:spPr>
          <a:xfrm>
            <a:off x="4083135" y="3911109"/>
            <a:ext cx="2708447" cy="2502220"/>
          </a:xfrm>
          <a:prstGeom prst="rect">
            <a:avLst/>
          </a:prstGeom>
        </p:spPr>
      </p:pic>
      <p:pic>
        <p:nvPicPr>
          <p:cNvPr id="15" name="图片 14"/>
          <p:cNvPicPr>
            <a:picLocks noChangeAspect="1"/>
          </p:cNvPicPr>
          <p:nvPr/>
        </p:nvPicPr>
        <p:blipFill>
          <a:blip r:embed="rId4"/>
          <a:stretch>
            <a:fillRect/>
          </a:stretch>
        </p:blipFill>
        <p:spPr>
          <a:xfrm>
            <a:off x="5780129" y="1451190"/>
            <a:ext cx="2711021" cy="2506673"/>
          </a:xfrm>
          <a:prstGeom prst="rect">
            <a:avLst/>
          </a:prstGeom>
        </p:spPr>
      </p:pic>
      <p:pic>
        <p:nvPicPr>
          <p:cNvPr id="16" name="图片 15"/>
          <p:cNvPicPr>
            <a:picLocks noChangeAspect="1"/>
          </p:cNvPicPr>
          <p:nvPr/>
        </p:nvPicPr>
        <p:blipFill>
          <a:blip r:embed="rId5"/>
          <a:stretch>
            <a:fillRect/>
          </a:stretch>
        </p:blipFill>
        <p:spPr>
          <a:xfrm>
            <a:off x="7670626" y="3911109"/>
            <a:ext cx="2674208" cy="2490015"/>
          </a:xfrm>
          <a:prstGeom prst="rect">
            <a:avLst/>
          </a:prstGeom>
        </p:spPr>
      </p:pic>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sym typeface="+mn-ea"/>
              </a:rPr>
              <a:t>6. </a:t>
            </a:r>
            <a:r>
              <a:rPr lang="zh-CN" altLang="en-US" dirty="0">
                <a:solidFill>
                  <a:schemeClr val="tx1"/>
                </a:solidFill>
                <a:sym typeface="+mn-ea"/>
              </a:rPr>
              <a:t>半监督聚类</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sym typeface="+mn-ea"/>
              </a:rPr>
              <a:t>第二种监督信息是少量有标记样本。即假设少量有标记样本属于</a:t>
            </a:r>
            <a:r>
              <a:rPr lang="en-US" altLang="zh-CN" sz="2400" dirty="0">
                <a:sym typeface="+mn-ea"/>
              </a:rPr>
              <a:t>k</a:t>
            </a:r>
            <a:r>
              <a:rPr lang="zh-CN" altLang="en-US" sz="2400" dirty="0">
                <a:sym typeface="+mn-ea"/>
              </a:rPr>
              <a:t>个聚类簇。</a:t>
            </a:r>
            <a:endParaRPr lang="en-US" altLang="zh-CN" sz="2400" dirty="0"/>
          </a:p>
          <a:p>
            <a:endParaRPr lang="en-US" altLang="zh-CN" sz="2400" dirty="0"/>
          </a:p>
          <a:p>
            <a:endParaRPr lang="zh-CN" altLang="en-US" sz="2400" dirty="0">
              <a:sym typeface="+mn-ea"/>
            </a:endParaRPr>
          </a:p>
          <a:p>
            <a:r>
              <a:rPr lang="zh-CN" altLang="en-US" sz="2400" dirty="0">
                <a:sym typeface="+mn-ea"/>
              </a:rPr>
              <a:t>这样的监督信息利用起来很容易</a:t>
            </a:r>
            <a:r>
              <a:rPr lang="en-US" altLang="zh-CN" sz="2400" dirty="0">
                <a:sym typeface="+mn-ea"/>
              </a:rPr>
              <a:t>: </a:t>
            </a:r>
            <a:r>
              <a:rPr lang="zh-CN" altLang="en-US" sz="2400" dirty="0">
                <a:sym typeface="+mn-ea"/>
              </a:rPr>
              <a:t>直接将它们作为</a:t>
            </a:r>
            <a:r>
              <a:rPr lang="zh-CN" altLang="en-US" sz="2400" dirty="0">
                <a:solidFill>
                  <a:srgbClr val="FF0000"/>
                </a:solidFill>
                <a:sym typeface="+mn-ea"/>
              </a:rPr>
              <a:t>“种子”</a:t>
            </a:r>
            <a:r>
              <a:rPr lang="en-US" altLang="zh-CN" sz="2400" dirty="0">
                <a:sym typeface="+mn-ea"/>
              </a:rPr>
              <a:t>, </a:t>
            </a:r>
            <a:r>
              <a:rPr lang="zh-CN" altLang="en-US" sz="2400" dirty="0">
                <a:sym typeface="+mn-ea"/>
              </a:rPr>
              <a:t>用它们初始化</a:t>
            </a:r>
            <a:r>
              <a:rPr lang="en-US" altLang="zh-CN" sz="2400" i="1" dirty="0">
                <a:sym typeface="+mn-ea"/>
              </a:rPr>
              <a:t>k</a:t>
            </a:r>
            <a:r>
              <a:rPr lang="zh-CN" altLang="en-US" sz="2400" dirty="0">
                <a:sym typeface="+mn-ea"/>
              </a:rPr>
              <a:t>均值算法的</a:t>
            </a:r>
            <a:r>
              <a:rPr lang="en-US" altLang="zh-CN" sz="2400" i="1" dirty="0">
                <a:sym typeface="+mn-ea"/>
              </a:rPr>
              <a:t>k</a:t>
            </a:r>
            <a:r>
              <a:rPr lang="zh-CN" altLang="en-US" sz="2400" dirty="0">
                <a:sym typeface="+mn-ea"/>
              </a:rPr>
              <a:t>个聚类中心</a:t>
            </a:r>
            <a:r>
              <a:rPr lang="en-US" altLang="zh-CN" sz="2400" dirty="0">
                <a:sym typeface="+mn-ea"/>
              </a:rPr>
              <a:t>, </a:t>
            </a:r>
            <a:r>
              <a:rPr lang="zh-CN" altLang="en-US" sz="2400" dirty="0">
                <a:sym typeface="+mn-ea"/>
              </a:rPr>
              <a:t>并且在聚类簇迭代更新过程中不改变种子样本的簇隶属关系</a:t>
            </a:r>
            <a:r>
              <a:rPr lang="en-US" altLang="zh-CN" sz="2400" dirty="0">
                <a:sym typeface="+mn-ea"/>
              </a:rPr>
              <a:t>. </a:t>
            </a:r>
            <a:r>
              <a:rPr lang="zh-CN" altLang="en-US" sz="2400" dirty="0">
                <a:sym typeface="+mn-ea"/>
              </a:rPr>
              <a:t>这样就得到了约束种子</a:t>
            </a:r>
            <a:r>
              <a:rPr lang="en-US" altLang="zh-CN" sz="2400" i="1" dirty="0">
                <a:sym typeface="+mn-ea"/>
              </a:rPr>
              <a:t>k</a:t>
            </a:r>
            <a:r>
              <a:rPr lang="zh-CN" altLang="en-US" sz="2400" dirty="0">
                <a:sym typeface="+mn-ea"/>
              </a:rPr>
              <a:t>均值</a:t>
            </a:r>
            <a:r>
              <a:rPr lang="en-US" altLang="zh-CN" sz="2400" dirty="0">
                <a:sym typeface="+mn-ea"/>
              </a:rPr>
              <a:t>(Constrained Seed </a:t>
            </a:r>
            <a:r>
              <a:rPr lang="en-US" altLang="zh-CN" sz="2400" i="1" dirty="0">
                <a:sym typeface="+mn-ea"/>
              </a:rPr>
              <a:t>k</a:t>
            </a:r>
            <a:r>
              <a:rPr lang="en-US" altLang="zh-CN" sz="2400" dirty="0">
                <a:sym typeface="+mn-ea"/>
              </a:rPr>
              <a:t>-means)</a:t>
            </a:r>
            <a:r>
              <a:rPr lang="zh-CN" altLang="en-US" sz="2400" dirty="0">
                <a:sym typeface="+mn-ea"/>
              </a:rPr>
              <a:t>算法</a:t>
            </a:r>
            <a:r>
              <a:rPr lang="en-US" altLang="zh-CN" sz="2400" dirty="0">
                <a:sym typeface="+mn-ea"/>
              </a:rPr>
              <a:t>[Basu et al., 2002]</a:t>
            </a:r>
            <a:r>
              <a:rPr lang="zh-CN" altLang="en-US" sz="2400" dirty="0">
                <a:sym typeface="+mn-ea"/>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sym typeface="+mn-ea"/>
              </a:rPr>
              <a:t>6. </a:t>
            </a:r>
            <a:r>
              <a:rPr lang="zh-CN" altLang="en-US" dirty="0">
                <a:solidFill>
                  <a:schemeClr val="tx1"/>
                </a:solidFill>
                <a:sym typeface="+mn-ea"/>
              </a:rPr>
              <a:t>半监督聚类</a:t>
            </a:r>
            <a:endParaRPr lang="zh-CN" alt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8787" y="2790088"/>
            <a:ext cx="1838311" cy="1276994"/>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7920" y="1647825"/>
            <a:ext cx="2311400" cy="1729740"/>
          </a:xfrm>
          <a:prstGeom prst="rect">
            <a:avLst/>
          </a:prstGeom>
        </p:spPr>
      </p:pic>
      <p:sp>
        <p:nvSpPr>
          <p:cNvPr id="7" name="Text Box 17"/>
          <p:cNvSpPr txBox="1">
            <a:spLocks noChangeArrowheads="1"/>
          </p:cNvSpPr>
          <p:nvPr/>
        </p:nvSpPr>
        <p:spPr bwMode="auto">
          <a:xfrm>
            <a:off x="1470025" y="4230370"/>
            <a:ext cx="1616075" cy="4603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685800" eaLnBrk="1" fontAlgn="base" hangingPunct="1">
              <a:spcBef>
                <a:spcPct val="50000"/>
              </a:spcBef>
              <a:spcAft>
                <a:spcPct val="0"/>
              </a:spcAft>
              <a:defRPr/>
            </a:pPr>
            <a:r>
              <a:rPr lang="zh-CN" altLang="en-US" b="1" kern="0" dirty="0">
                <a:solidFill>
                  <a:schemeClr val="accent2"/>
                </a:solidFill>
                <a:latin typeface="Palatino Linotype" panose="02040502050505030304" pitchFamily="18" charset="0"/>
              </a:rPr>
              <a:t>隔壁老王</a:t>
            </a:r>
            <a:endParaRPr lang="en-US" altLang="zh-CN" b="1" kern="0" dirty="0">
              <a:solidFill>
                <a:schemeClr val="accent2"/>
              </a:solidFill>
              <a:latin typeface="Palatino Linotype" panose="02040502050505030304" pitchFamily="18" charset="0"/>
            </a:endParaRPr>
          </a:p>
        </p:txBody>
      </p:sp>
      <p:sp>
        <p:nvSpPr>
          <p:cNvPr id="8" name="Text Box 17"/>
          <p:cNvSpPr txBox="1">
            <a:spLocks noChangeArrowheads="1"/>
          </p:cNvSpPr>
          <p:nvPr/>
        </p:nvSpPr>
        <p:spPr bwMode="auto">
          <a:xfrm>
            <a:off x="1463675" y="4229100"/>
            <a:ext cx="1622425" cy="460375"/>
          </a:xfrm>
          <a:prstGeom prst="rect">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685800" eaLnBrk="1" fontAlgn="base" hangingPunct="1">
              <a:spcBef>
                <a:spcPct val="50000"/>
              </a:spcBef>
              <a:spcAft>
                <a:spcPct val="0"/>
              </a:spcAft>
              <a:defRPr/>
            </a:pPr>
            <a:r>
              <a:rPr lang="zh-CN" altLang="en-US" b="1" kern="0" dirty="0">
                <a:solidFill>
                  <a:schemeClr val="bg1"/>
                </a:solidFill>
                <a:latin typeface="+mn-ea"/>
                <a:ea typeface="+mn-ea"/>
              </a:rPr>
              <a:t>品瓜师</a:t>
            </a:r>
          </a:p>
        </p:txBody>
      </p:sp>
      <p:sp>
        <p:nvSpPr>
          <p:cNvPr id="9" name="文本框 8"/>
          <p:cNvSpPr txBox="1"/>
          <p:nvPr/>
        </p:nvSpPr>
        <p:spPr>
          <a:xfrm>
            <a:off x="6691227" y="2213006"/>
            <a:ext cx="665162" cy="600164"/>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C30D23"/>
                </a:solidFill>
              </a:rPr>
              <a:t>吃</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7872" y="3788722"/>
            <a:ext cx="2311751" cy="1542569"/>
          </a:xfrm>
          <a:prstGeom prst="rect">
            <a:avLst/>
          </a:prstGeom>
        </p:spPr>
      </p:pic>
      <p:sp>
        <p:nvSpPr>
          <p:cNvPr id="10" name="下箭头 9"/>
          <p:cNvSpPr/>
          <p:nvPr/>
        </p:nvSpPr>
        <p:spPr>
          <a:xfrm rot="15344670">
            <a:off x="3888284" y="1919958"/>
            <a:ext cx="467139" cy="1364092"/>
          </a:xfrm>
          <a:prstGeom prst="downArrow">
            <a:avLst>
              <a:gd name="adj1" fmla="val 50000"/>
              <a:gd name="adj2" fmla="val 6719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350"/>
          </a:p>
        </p:txBody>
      </p:sp>
      <p:sp>
        <p:nvSpPr>
          <p:cNvPr id="13" name="下箭头 12"/>
          <p:cNvSpPr/>
          <p:nvPr/>
        </p:nvSpPr>
        <p:spPr>
          <a:xfrm rot="17204670">
            <a:off x="3886379" y="3587468"/>
            <a:ext cx="467139" cy="1364092"/>
          </a:xfrm>
          <a:prstGeom prst="downArrow">
            <a:avLst>
              <a:gd name="adj1" fmla="val 50000"/>
              <a:gd name="adj2" fmla="val 67194"/>
            </a:avLst>
          </a:prstGeom>
          <a:ln>
            <a:solidFill>
              <a:srgbClr val="FF99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350"/>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2280" y="2609694"/>
            <a:ext cx="2182526" cy="1457483"/>
          </a:xfrm>
          <a:prstGeom prst="rect">
            <a:avLst/>
          </a:prstGeom>
        </p:spPr>
      </p:pic>
      <p:sp>
        <p:nvSpPr>
          <p:cNvPr id="11" name="下箭头 10"/>
          <p:cNvSpPr/>
          <p:nvPr/>
        </p:nvSpPr>
        <p:spPr>
          <a:xfrm rot="15284670">
            <a:off x="7837349" y="3588738"/>
            <a:ext cx="467139" cy="1364092"/>
          </a:xfrm>
          <a:prstGeom prst="downArrow">
            <a:avLst>
              <a:gd name="adj1" fmla="val 50000"/>
              <a:gd name="adj2" fmla="val 67194"/>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35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 </a:t>
            </a:r>
            <a:r>
              <a:rPr lang="zh-CN" altLang="en-US" dirty="0">
                <a:solidFill>
                  <a:schemeClr val="tx1"/>
                </a:solidFill>
              </a:rPr>
              <a:t>背景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0-#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3" grpId="0" bldLvl="0" animBg="1"/>
      <p:bldP spid="11"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stretch>
            <a:fillRect/>
          </a:stretch>
        </p:blipFill>
        <p:spPr>
          <a:xfrm>
            <a:off x="2419818" y="1366520"/>
            <a:ext cx="6885003" cy="4930775"/>
          </a:xfrm>
          <a:prstGeom prst="rect">
            <a:avLst/>
          </a:prstGeom>
        </p:spPr>
      </p:pic>
      <p:sp>
        <p:nvSpPr>
          <p:cNvPr id="14" name="矩形 13"/>
          <p:cNvSpPr/>
          <p:nvPr/>
        </p:nvSpPr>
        <p:spPr>
          <a:xfrm>
            <a:off x="2347938" y="2322039"/>
            <a:ext cx="3677349" cy="526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2347938" y="3186269"/>
            <a:ext cx="3677349" cy="676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6" name="内容占位符 6"/>
          <p:cNvPicPr>
            <a:picLocks noChangeAspect="1"/>
          </p:cNvPicPr>
          <p:nvPr/>
        </p:nvPicPr>
        <p:blipFill rotWithShape="1">
          <a:blip r:embed="rId2"/>
          <a:srcRect t="18854" r="47473" b="69915"/>
          <a:stretch>
            <a:fillRect/>
          </a:stretch>
        </p:blipFill>
        <p:spPr>
          <a:xfrm>
            <a:off x="2156175" y="1804625"/>
            <a:ext cx="7834473" cy="1212576"/>
          </a:xfrm>
          <a:prstGeom prst="rect">
            <a:avLst/>
          </a:prstGeom>
          <a:ln>
            <a:solidFill>
              <a:schemeClr val="tx1"/>
            </a:solidFill>
          </a:ln>
        </p:spPr>
      </p:pic>
      <p:pic>
        <p:nvPicPr>
          <p:cNvPr id="17" name="内容占位符 6"/>
          <p:cNvPicPr>
            <a:picLocks noChangeAspect="1"/>
          </p:cNvPicPr>
          <p:nvPr/>
        </p:nvPicPr>
        <p:blipFill rotWithShape="1">
          <a:blip r:embed="rId2"/>
          <a:srcRect t="36538" r="43131" b="49097"/>
          <a:stretch>
            <a:fillRect/>
          </a:stretch>
        </p:blipFill>
        <p:spPr>
          <a:xfrm>
            <a:off x="2156176" y="2887312"/>
            <a:ext cx="7834472" cy="1481070"/>
          </a:xfrm>
          <a:prstGeom prst="rect">
            <a:avLst/>
          </a:prstGeom>
          <a:ln>
            <a:solidFill>
              <a:schemeClr val="tx1"/>
            </a:solidFill>
          </a:ln>
        </p:spPr>
      </p:pic>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sym typeface="+mn-ea"/>
              </a:rPr>
              <a:t>6. </a:t>
            </a:r>
            <a:r>
              <a:rPr lang="zh-CN" altLang="en-US" dirty="0">
                <a:solidFill>
                  <a:schemeClr val="tx1"/>
                </a:solidFill>
                <a:sym typeface="+mn-ea"/>
              </a:rPr>
              <a:t>半监督聚类</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258625" y="1460237"/>
            <a:ext cx="2565829" cy="2447406"/>
          </a:xfrm>
          <a:prstGeom prst="rect">
            <a:avLst/>
          </a:prstGeom>
        </p:spPr>
      </p:pic>
      <p:pic>
        <p:nvPicPr>
          <p:cNvPr id="8" name="图片 7"/>
          <p:cNvPicPr>
            <a:picLocks noChangeAspect="1"/>
          </p:cNvPicPr>
          <p:nvPr/>
        </p:nvPicPr>
        <p:blipFill>
          <a:blip r:embed="rId3"/>
          <a:stretch>
            <a:fillRect/>
          </a:stretch>
        </p:blipFill>
        <p:spPr>
          <a:xfrm>
            <a:off x="4031002" y="3907643"/>
            <a:ext cx="2640917" cy="2463491"/>
          </a:xfrm>
          <a:prstGeom prst="rect">
            <a:avLst/>
          </a:prstGeom>
        </p:spPr>
      </p:pic>
      <p:pic>
        <p:nvPicPr>
          <p:cNvPr id="9" name="图片 8"/>
          <p:cNvPicPr>
            <a:picLocks noChangeAspect="1"/>
          </p:cNvPicPr>
          <p:nvPr/>
        </p:nvPicPr>
        <p:blipFill>
          <a:blip r:embed="rId4"/>
          <a:stretch>
            <a:fillRect/>
          </a:stretch>
        </p:blipFill>
        <p:spPr>
          <a:xfrm>
            <a:off x="5796077" y="1540931"/>
            <a:ext cx="2604042" cy="2366712"/>
          </a:xfrm>
          <a:prstGeom prst="rect">
            <a:avLst/>
          </a:prstGeom>
        </p:spPr>
      </p:pic>
      <p:pic>
        <p:nvPicPr>
          <p:cNvPr id="10" name="图片 9"/>
          <p:cNvPicPr>
            <a:picLocks noChangeAspect="1"/>
          </p:cNvPicPr>
          <p:nvPr/>
        </p:nvPicPr>
        <p:blipFill>
          <a:blip r:embed="rId5"/>
          <a:stretch>
            <a:fillRect/>
          </a:stretch>
        </p:blipFill>
        <p:spPr>
          <a:xfrm>
            <a:off x="7749455" y="3880284"/>
            <a:ext cx="2584827" cy="2518208"/>
          </a:xfrm>
          <a:prstGeom prst="rect">
            <a:avLst/>
          </a:prstGeom>
        </p:spPr>
      </p:pic>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sym typeface="+mn-ea"/>
              </a:rPr>
              <a:t>6. </a:t>
            </a:r>
            <a:r>
              <a:rPr lang="zh-CN" altLang="en-US" dirty="0">
                <a:solidFill>
                  <a:schemeClr val="tx1"/>
                </a:solidFill>
                <a:sym typeface="+mn-ea"/>
              </a:rPr>
              <a:t>半监督聚类</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sym typeface="+mn-ea"/>
              </a:rPr>
              <a:t>半监督学习的研究一般认为始于</a:t>
            </a:r>
            <a:r>
              <a:rPr lang="en-US" altLang="zh-CN" sz="2400" dirty="0">
                <a:sym typeface="+mn-ea"/>
              </a:rPr>
              <a:t>[Shahshahani and Landgrebe, 1994], </a:t>
            </a:r>
            <a:r>
              <a:rPr lang="zh-CN" altLang="en-US" sz="2400" dirty="0">
                <a:sym typeface="+mn-ea"/>
              </a:rPr>
              <a:t>该领域在上世纪末、本世纪初蓬勃发展</a:t>
            </a:r>
            <a:r>
              <a:rPr lang="en-US" altLang="zh-CN" sz="2400" dirty="0">
                <a:sym typeface="+mn-ea"/>
              </a:rPr>
              <a:t>. </a:t>
            </a:r>
            <a:r>
              <a:rPr lang="zh-CN" altLang="en-US" sz="2400" dirty="0">
                <a:sym typeface="+mn-ea"/>
              </a:rPr>
              <a:t>国际机器学习大会</a:t>
            </a:r>
            <a:r>
              <a:rPr lang="en-US" altLang="zh-CN" sz="2400" dirty="0">
                <a:sym typeface="+mn-ea"/>
              </a:rPr>
              <a:t>(ICML) </a:t>
            </a:r>
            <a:r>
              <a:rPr lang="zh-CN" altLang="en-US" sz="2400" dirty="0">
                <a:sym typeface="+mn-ea"/>
              </a:rPr>
              <a:t>从</a:t>
            </a:r>
            <a:r>
              <a:rPr lang="en-US" altLang="zh-CN" sz="2400" dirty="0">
                <a:sym typeface="+mn-ea"/>
              </a:rPr>
              <a:t>2008</a:t>
            </a:r>
            <a:r>
              <a:rPr lang="zh-CN" altLang="en-US" sz="2400" dirty="0">
                <a:sym typeface="+mn-ea"/>
              </a:rPr>
              <a:t>年开始评选“十年最佳论文”</a:t>
            </a:r>
            <a:r>
              <a:rPr lang="en-US" altLang="zh-CN" sz="2400" dirty="0">
                <a:sym typeface="+mn-ea"/>
              </a:rPr>
              <a:t>, </a:t>
            </a:r>
            <a:r>
              <a:rPr lang="zh-CN" altLang="en-US" sz="2400" dirty="0">
                <a:sym typeface="+mn-ea"/>
              </a:rPr>
              <a:t>在短短</a:t>
            </a:r>
            <a:r>
              <a:rPr lang="en-US" altLang="zh-CN" sz="2400" dirty="0">
                <a:sym typeface="+mn-ea"/>
              </a:rPr>
              <a:t>6</a:t>
            </a:r>
            <a:r>
              <a:rPr lang="zh-CN" altLang="en-US" sz="2400" dirty="0">
                <a:sym typeface="+mn-ea"/>
              </a:rPr>
              <a:t>年中</a:t>
            </a:r>
            <a:r>
              <a:rPr lang="en-US" altLang="zh-CN" sz="2400" dirty="0">
                <a:sym typeface="+mn-ea"/>
              </a:rPr>
              <a:t>, </a:t>
            </a:r>
            <a:r>
              <a:rPr lang="zh-CN" altLang="en-US" sz="2400" dirty="0">
                <a:sym typeface="+mn-ea"/>
              </a:rPr>
              <a:t>半监督学习四大范型</a:t>
            </a:r>
            <a:r>
              <a:rPr lang="en-US" altLang="zh-CN" sz="2400" dirty="0">
                <a:sym typeface="+mn-ea"/>
              </a:rPr>
              <a:t>(paradim)</a:t>
            </a:r>
            <a:r>
              <a:rPr lang="zh-CN" altLang="en-US" sz="2400" dirty="0">
                <a:sym typeface="+mn-ea"/>
              </a:rPr>
              <a:t>中基于分歧的方法、半监督</a:t>
            </a:r>
            <a:r>
              <a:rPr lang="en-US" altLang="zh-CN" sz="2400" dirty="0">
                <a:sym typeface="+mn-ea"/>
              </a:rPr>
              <a:t>SVM</a:t>
            </a:r>
            <a:r>
              <a:rPr lang="zh-CN" altLang="en-US" sz="2400" dirty="0">
                <a:sym typeface="+mn-ea"/>
              </a:rPr>
              <a:t>、图半监督学习的代表性工作先后于</a:t>
            </a:r>
            <a:r>
              <a:rPr lang="en-US" altLang="zh-CN" sz="2400" dirty="0">
                <a:sym typeface="+mn-ea"/>
              </a:rPr>
              <a:t>2008</a:t>
            </a:r>
            <a:r>
              <a:rPr lang="zh-CN" altLang="en-US" sz="2400" dirty="0">
                <a:sym typeface="+mn-ea"/>
              </a:rPr>
              <a:t>年</a:t>
            </a:r>
            <a:r>
              <a:rPr lang="en-US" altLang="zh-CN" sz="2400" dirty="0">
                <a:sym typeface="+mn-ea"/>
              </a:rPr>
              <a:t>[</a:t>
            </a:r>
            <a:r>
              <a:rPr lang="en-US" altLang="zh-CN" sz="2400" dirty="0" err="1">
                <a:sym typeface="+mn-ea"/>
              </a:rPr>
              <a:t>Blumand</a:t>
            </a:r>
            <a:r>
              <a:rPr lang="en-US" altLang="zh-CN" sz="2400" dirty="0">
                <a:sym typeface="+mn-ea"/>
              </a:rPr>
              <a:t> Mitchell, 1998]</a:t>
            </a:r>
            <a:r>
              <a:rPr lang="zh-CN" altLang="en-US" sz="2400" dirty="0">
                <a:sym typeface="+mn-ea"/>
              </a:rPr>
              <a:t>、</a:t>
            </a:r>
            <a:r>
              <a:rPr lang="en-US" altLang="zh-CN" sz="2400" dirty="0">
                <a:sym typeface="+mn-ea"/>
              </a:rPr>
              <a:t>2009</a:t>
            </a:r>
            <a:r>
              <a:rPr lang="zh-CN" altLang="en-US" sz="2400" dirty="0">
                <a:sym typeface="+mn-ea"/>
              </a:rPr>
              <a:t>年</a:t>
            </a:r>
            <a:r>
              <a:rPr lang="en-US" altLang="zh-CN" sz="2400" dirty="0">
                <a:sym typeface="+mn-ea"/>
              </a:rPr>
              <a:t>[Joachims, 1999]</a:t>
            </a:r>
            <a:r>
              <a:rPr lang="zh-CN" altLang="en-US" sz="2400" dirty="0">
                <a:sym typeface="+mn-ea"/>
              </a:rPr>
              <a:t>、</a:t>
            </a:r>
            <a:r>
              <a:rPr lang="en-US" altLang="zh-CN" sz="2400" dirty="0">
                <a:sym typeface="+mn-ea"/>
              </a:rPr>
              <a:t>2013</a:t>
            </a:r>
            <a:r>
              <a:rPr lang="zh-CN" altLang="en-US" sz="2400" dirty="0">
                <a:sym typeface="+mn-ea"/>
              </a:rPr>
              <a:t>年</a:t>
            </a:r>
            <a:r>
              <a:rPr lang="en-US" altLang="zh-CN" sz="2400" dirty="0">
                <a:sym typeface="+mn-ea"/>
              </a:rPr>
              <a:t>[Zhu et al., 2003]</a:t>
            </a:r>
            <a:r>
              <a:rPr lang="zh-CN" altLang="en-US" sz="2400" dirty="0">
                <a:sym typeface="+mn-ea"/>
              </a:rPr>
              <a:t>获奖</a:t>
            </a:r>
            <a:r>
              <a:rPr lang="en-US" altLang="zh-CN" sz="2400" dirty="0">
                <a:sym typeface="+mn-ea"/>
              </a:rPr>
              <a:t>.</a:t>
            </a:r>
            <a:endParaRPr lang="en-US" altLang="zh-CN" sz="2400" dirty="0"/>
          </a:p>
          <a:p>
            <a:endParaRPr lang="en-US" altLang="zh-CN" sz="2400" dirty="0"/>
          </a:p>
          <a:p>
            <a:r>
              <a:rPr lang="zh-CN" altLang="en-US" sz="2400" dirty="0">
                <a:sym typeface="+mn-ea"/>
              </a:rPr>
              <a:t>半监督学习在利用未标记样本后</a:t>
            </a:r>
            <a:r>
              <a:rPr lang="zh-CN" altLang="en-US" sz="2400" dirty="0">
                <a:solidFill>
                  <a:srgbClr val="FF0000"/>
                </a:solidFill>
                <a:sym typeface="+mn-ea"/>
              </a:rPr>
              <a:t>并非必然提升泛化性能</a:t>
            </a:r>
            <a:r>
              <a:rPr lang="en-US" altLang="zh-CN" sz="2400" dirty="0">
                <a:sym typeface="+mn-ea"/>
              </a:rPr>
              <a:t>, </a:t>
            </a:r>
            <a:r>
              <a:rPr lang="zh-CN" altLang="en-US" sz="2400" dirty="0">
                <a:sym typeface="+mn-ea"/>
              </a:rPr>
              <a:t>在有些情形下甚至会导致性能下降</a:t>
            </a:r>
            <a:r>
              <a:rPr lang="en-US" altLang="zh-CN" sz="2400" dirty="0">
                <a:sym typeface="+mn-ea"/>
              </a:rPr>
              <a:t>. </a:t>
            </a:r>
            <a:r>
              <a:rPr lang="zh-CN" altLang="en-US" sz="2400" dirty="0">
                <a:sym typeface="+mn-ea"/>
              </a:rPr>
              <a:t>对生成式方法</a:t>
            </a:r>
            <a:r>
              <a:rPr lang="en-US" altLang="zh-CN" sz="2400" dirty="0">
                <a:sym typeface="+mn-ea"/>
              </a:rPr>
              <a:t>, </a:t>
            </a:r>
            <a:r>
              <a:rPr lang="zh-CN" altLang="en-US" sz="2400" dirty="0">
                <a:sym typeface="+mn-ea"/>
              </a:rPr>
              <a:t>其成因被认为是</a:t>
            </a:r>
            <a:r>
              <a:rPr lang="zh-CN" altLang="en-US" sz="2400" dirty="0">
                <a:solidFill>
                  <a:srgbClr val="FF0000"/>
                </a:solidFill>
                <a:sym typeface="+mn-ea"/>
              </a:rPr>
              <a:t>模型假设不准确</a:t>
            </a:r>
            <a:r>
              <a:rPr lang="en-US" altLang="zh-CN" sz="2400" dirty="0">
                <a:sym typeface="+mn-ea"/>
              </a:rPr>
              <a:t>[</a:t>
            </a:r>
            <a:r>
              <a:rPr lang="en-US" altLang="zh-CN" sz="2400" dirty="0" err="1">
                <a:sym typeface="+mn-ea"/>
              </a:rPr>
              <a:t>Cozmanand</a:t>
            </a:r>
            <a:r>
              <a:rPr lang="en-US" altLang="zh-CN" sz="2400" dirty="0">
                <a:sym typeface="+mn-ea"/>
              </a:rPr>
              <a:t> Cohen, 2002], </a:t>
            </a:r>
            <a:r>
              <a:rPr lang="zh-CN" altLang="en-US" sz="2400" dirty="0">
                <a:sym typeface="+mn-ea"/>
              </a:rPr>
              <a:t>因此需依赖充分可靠的领域知识来设计模型</a:t>
            </a:r>
            <a:r>
              <a:rPr lang="en-US" altLang="zh-CN" sz="2400" dirty="0">
                <a:sym typeface="+mn-ea"/>
              </a:rPr>
              <a:t>. </a:t>
            </a:r>
            <a:r>
              <a:rPr lang="zh-CN" altLang="en-US" sz="2400" dirty="0">
                <a:sym typeface="+mn-ea"/>
              </a:rPr>
              <a:t>对半监督</a:t>
            </a:r>
            <a:r>
              <a:rPr lang="en-US" altLang="zh-CN" sz="2400" dirty="0">
                <a:sym typeface="+mn-ea"/>
              </a:rPr>
              <a:t>SVM, </a:t>
            </a:r>
            <a:r>
              <a:rPr lang="zh-CN" altLang="en-US" sz="2400" dirty="0">
                <a:sym typeface="+mn-ea"/>
              </a:rPr>
              <a:t>其成因被认为是训练数据中</a:t>
            </a:r>
            <a:r>
              <a:rPr lang="zh-CN" altLang="en-US" sz="2400" dirty="0">
                <a:solidFill>
                  <a:srgbClr val="FF0000"/>
                </a:solidFill>
                <a:sym typeface="+mn-ea"/>
              </a:rPr>
              <a:t>存在多个“低密度划分”</a:t>
            </a:r>
            <a:r>
              <a:rPr lang="en-US" altLang="zh-CN" sz="2400" dirty="0">
                <a:sym typeface="+mn-ea"/>
              </a:rPr>
              <a:t>, </a:t>
            </a:r>
            <a:r>
              <a:rPr lang="zh-CN" altLang="en-US" sz="2400" dirty="0">
                <a:sym typeface="+mn-ea"/>
              </a:rPr>
              <a:t>而学习算法有可能做出不利的选择</a:t>
            </a:r>
            <a:r>
              <a:rPr lang="en-US" altLang="zh-CN" sz="2400" dirty="0">
                <a:sym typeface="+mn-ea"/>
              </a:rPr>
              <a:t>; S4VM [Li and Zhou, 2015] </a:t>
            </a:r>
            <a:r>
              <a:rPr lang="zh-CN" altLang="en-US" sz="2400" dirty="0">
                <a:sym typeface="+mn-ea"/>
              </a:rPr>
              <a:t>通过优化最坏情形性能来综“安全”指利用未标记数 合利用多个低密度划分</a:t>
            </a:r>
            <a:r>
              <a:rPr lang="en-US" altLang="zh-CN" sz="2400" dirty="0">
                <a:sym typeface="+mn-ea"/>
              </a:rPr>
              <a:t>, </a:t>
            </a:r>
            <a:r>
              <a:rPr lang="zh-CN" altLang="en-US" sz="2400" dirty="0">
                <a:sym typeface="+mn-ea"/>
              </a:rPr>
              <a:t>提升了此类技术的安全性</a:t>
            </a:r>
            <a:r>
              <a:rPr lang="en-US" altLang="zh-CN" sz="2400" dirty="0">
                <a:sym typeface="+mn-ea"/>
              </a:rPr>
              <a:t>.</a:t>
            </a:r>
            <a:r>
              <a:rPr lang="zh-CN" altLang="en-US" sz="2400" dirty="0">
                <a:sym typeface="+mn-ea"/>
              </a:rPr>
              <a:t>据之后</a:t>
            </a:r>
            <a:r>
              <a:rPr lang="en-US" altLang="zh-CN" sz="2400" dirty="0">
                <a:sym typeface="+mn-ea"/>
              </a:rPr>
              <a:t>, </a:t>
            </a:r>
            <a:r>
              <a:rPr lang="zh-CN" altLang="en-US" sz="2400" dirty="0">
                <a:sym typeface="+mn-ea"/>
              </a:rPr>
              <a:t>确保泛化性能至少不差于仅利用有标记数据更一般的“安全”</a:t>
            </a:r>
            <a:r>
              <a:rPr lang="en-US" altLang="zh-CN" sz="2400" dirty="0">
                <a:sym typeface="+mn-ea"/>
              </a:rPr>
              <a:t>(safe)</a:t>
            </a:r>
            <a:r>
              <a:rPr lang="zh-CN" altLang="en-US" sz="2400" dirty="0">
                <a:sym typeface="+mn-ea"/>
              </a:rPr>
              <a:t>半监督学习仍是一个未决问题</a:t>
            </a:r>
            <a:r>
              <a:rPr lang="en-US" altLang="zh-CN" sz="2400" dirty="0">
                <a:sym typeface="+mn-ea"/>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sym typeface="+mn-ea"/>
              </a:rPr>
              <a:t>阅读材料</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1452880"/>
            <a:ext cx="11897995" cy="4673600"/>
          </a:xfrm>
        </p:spPr>
        <p:txBody>
          <a:bodyPr/>
          <a:lstStyle/>
          <a:p>
            <a:r>
              <a:rPr lang="zh-CN" altLang="en-US" sz="2400" dirty="0">
                <a:sym typeface="+mn-ea"/>
              </a:rPr>
              <a:t>本章主要介绍了半监督分类和聚类</a:t>
            </a:r>
            <a:r>
              <a:rPr lang="en-US" altLang="zh-CN" sz="2400" dirty="0">
                <a:sym typeface="+mn-ea"/>
              </a:rPr>
              <a:t>, </a:t>
            </a:r>
            <a:r>
              <a:rPr lang="zh-CN" altLang="en-US" sz="2400" dirty="0">
                <a:sym typeface="+mn-ea"/>
              </a:rPr>
              <a:t>但半监督学习已普遍用于各类机器学习任务</a:t>
            </a:r>
            <a:r>
              <a:rPr lang="en-US" altLang="zh-CN" sz="2400" dirty="0">
                <a:sym typeface="+mn-ea"/>
              </a:rPr>
              <a:t>, </a:t>
            </a:r>
            <a:r>
              <a:rPr lang="zh-CN" altLang="en-US" sz="2400" dirty="0">
                <a:sym typeface="+mn-ea"/>
              </a:rPr>
              <a:t>例如在</a:t>
            </a:r>
            <a:r>
              <a:rPr lang="zh-CN" altLang="en-US" sz="2400" dirty="0">
                <a:solidFill>
                  <a:srgbClr val="FF0000"/>
                </a:solidFill>
                <a:sym typeface="+mn-ea"/>
              </a:rPr>
              <a:t>半监督回归</a:t>
            </a:r>
            <a:r>
              <a:rPr lang="en-US" altLang="zh-CN" sz="2400" dirty="0">
                <a:sym typeface="+mn-ea"/>
              </a:rPr>
              <a:t>[Zhou and Li, 2005a]</a:t>
            </a:r>
            <a:r>
              <a:rPr lang="zh-CN" altLang="en-US" sz="2400" dirty="0">
                <a:sym typeface="+mn-ea"/>
              </a:rPr>
              <a:t>、</a:t>
            </a:r>
            <a:r>
              <a:rPr lang="zh-CN" altLang="en-US" sz="2400" dirty="0">
                <a:solidFill>
                  <a:srgbClr val="FF0000"/>
                </a:solidFill>
                <a:sym typeface="+mn-ea"/>
              </a:rPr>
              <a:t>降维</a:t>
            </a:r>
            <a:r>
              <a:rPr lang="en-US" altLang="zh-CN" sz="2400" dirty="0">
                <a:sym typeface="+mn-ea"/>
              </a:rPr>
              <a:t>[Zhang et al., 2007]</a:t>
            </a:r>
            <a:r>
              <a:rPr lang="zh-CN" altLang="en-US" sz="2400" dirty="0">
                <a:sym typeface="+mn-ea"/>
              </a:rPr>
              <a:t>等方面都有相关研究</a:t>
            </a:r>
            <a:r>
              <a:rPr lang="en-US" altLang="zh-CN" sz="2400" dirty="0">
                <a:sym typeface="+mn-ea"/>
              </a:rPr>
              <a:t>. </a:t>
            </a:r>
            <a:r>
              <a:rPr lang="zh-CN" altLang="en-US" sz="2400" dirty="0">
                <a:sym typeface="+mn-ea"/>
              </a:rPr>
              <a:t>更多关于半监督学习的内容可参见</a:t>
            </a:r>
            <a:r>
              <a:rPr lang="en-US" altLang="zh-CN" sz="2400" dirty="0">
                <a:sym typeface="+mn-ea"/>
              </a:rPr>
              <a:t>[Chapelle et al., 2006b,Zhu, 2006], [</a:t>
            </a:r>
            <a:r>
              <a:rPr lang="zh-CN" altLang="en-US" sz="2400" dirty="0">
                <a:sym typeface="+mn-ea"/>
              </a:rPr>
              <a:t>周志华</a:t>
            </a:r>
            <a:r>
              <a:rPr lang="en-US" altLang="zh-CN" sz="2400" dirty="0">
                <a:sym typeface="+mn-ea"/>
              </a:rPr>
              <a:t>, 2013, Zhou and Li, 2010]</a:t>
            </a:r>
            <a:r>
              <a:rPr lang="zh-CN" altLang="en-US" sz="2400" dirty="0">
                <a:sym typeface="+mn-ea"/>
              </a:rPr>
              <a:t>则是关于基于分歧的方法的专门介绍</a:t>
            </a:r>
            <a:r>
              <a:rPr lang="en-US" altLang="zh-CN" sz="2400" dirty="0">
                <a:sym typeface="+mn-ea"/>
              </a:rPr>
              <a:t>. [Settles, 2009]</a:t>
            </a:r>
            <a:r>
              <a:rPr lang="zh-CN" altLang="en-US" sz="2400" dirty="0">
                <a:sym typeface="+mn-ea"/>
              </a:rPr>
              <a:t>是一个关于主动学习的介绍</a:t>
            </a:r>
            <a:r>
              <a:rPr lang="en-US" altLang="zh-CN" sz="2400" dirty="0">
                <a:sym typeface="+mn-ea"/>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sym typeface="+mn-ea"/>
              </a:rPr>
              <a:t>阅读材料</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62"/>
          <p:cNvSpPr txBox="1">
            <a:spLocks noChangeArrowheads="1"/>
          </p:cNvSpPr>
          <p:nvPr/>
        </p:nvSpPr>
        <p:spPr bwMode="auto">
          <a:xfrm>
            <a:off x="4593216" y="2800765"/>
            <a:ext cx="319510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dirty="0">
                <a:solidFill>
                  <a:srgbClr val="4B649F"/>
                </a:solidFill>
              </a:rPr>
              <a:t>谢  谢！</a:t>
            </a:r>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72" y="80624"/>
            <a:ext cx="3384376" cy="8512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6139" y="3102607"/>
            <a:ext cx="1838311" cy="1276994"/>
          </a:xfrm>
          <a:prstGeom prst="rect">
            <a:avLst/>
          </a:prstGeom>
        </p:spPr>
      </p:pic>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3764" y="1769373"/>
            <a:ext cx="2099000" cy="1570970"/>
          </a:xfrm>
          <a:prstGeom prst="rect">
            <a:avLst/>
          </a:prstGeom>
        </p:spPr>
      </p:pic>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0675" y="4231005"/>
            <a:ext cx="2099310" cy="1400810"/>
          </a:xfrm>
          <a:prstGeom prst="rect">
            <a:avLst/>
          </a:prstGeom>
        </p:spPr>
      </p:pic>
      <p:sp>
        <p:nvSpPr>
          <p:cNvPr id="28" name="下箭头 27"/>
          <p:cNvSpPr/>
          <p:nvPr/>
        </p:nvSpPr>
        <p:spPr>
          <a:xfrm rot="2757639">
            <a:off x="5841043" y="2219775"/>
            <a:ext cx="467139" cy="818677"/>
          </a:xfrm>
          <a:prstGeom prst="downArrow">
            <a:avLst>
              <a:gd name="adj1" fmla="val 50000"/>
              <a:gd name="adj2" fmla="val 67194"/>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下箭头 28"/>
          <p:cNvSpPr/>
          <p:nvPr/>
        </p:nvSpPr>
        <p:spPr>
          <a:xfrm rot="7600662">
            <a:off x="5847190" y="4555038"/>
            <a:ext cx="467139" cy="775460"/>
          </a:xfrm>
          <a:prstGeom prst="downArrow">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0" name="图片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91499" y="3102607"/>
            <a:ext cx="1903371" cy="1271064"/>
          </a:xfrm>
          <a:prstGeom prst="rect">
            <a:avLst/>
          </a:prstGeom>
        </p:spPr>
      </p:pic>
      <p:sp>
        <p:nvSpPr>
          <p:cNvPr id="31" name="下箭头 30"/>
          <p:cNvSpPr/>
          <p:nvPr/>
        </p:nvSpPr>
        <p:spPr>
          <a:xfrm rot="13827507">
            <a:off x="9249929" y="4611290"/>
            <a:ext cx="404746" cy="726289"/>
          </a:xfrm>
          <a:prstGeom prst="downArrow">
            <a:avLst>
              <a:gd name="adj1" fmla="val 50000"/>
              <a:gd name="adj2" fmla="val 76928"/>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0000"/>
              </a:solidFill>
            </a:endParaRPr>
          </a:p>
        </p:txBody>
      </p: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0995" y="3081572"/>
            <a:ext cx="1952192" cy="1302644"/>
          </a:xfrm>
          <a:prstGeom prst="rect">
            <a:avLst/>
          </a:prstGeom>
        </p:spPr>
      </p:pic>
      <p:sp>
        <p:nvSpPr>
          <p:cNvPr id="33" name="下弧形箭头 32"/>
          <p:cNvSpPr/>
          <p:nvPr/>
        </p:nvSpPr>
        <p:spPr>
          <a:xfrm rot="10800000">
            <a:off x="2921048" y="2432048"/>
            <a:ext cx="1325441" cy="48081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34" name="Text Box 17"/>
          <p:cNvSpPr txBox="1">
            <a:spLocks noChangeArrowheads="1"/>
          </p:cNvSpPr>
          <p:nvPr/>
        </p:nvSpPr>
        <p:spPr bwMode="auto">
          <a:xfrm>
            <a:off x="2643505" y="1833245"/>
            <a:ext cx="1880235" cy="598805"/>
          </a:xfrm>
          <a:prstGeom prst="rect">
            <a:avLst/>
          </a:prstGeom>
          <a:solidFill>
            <a:srgbClr val="C00000"/>
          </a:solidFill>
        </p:spPr>
        <p:style>
          <a:lnRef idx="3">
            <a:schemeClr val="lt1"/>
          </a:lnRef>
          <a:fillRef idx="1">
            <a:schemeClr val="accent4"/>
          </a:fillRef>
          <a:effectRef idx="1">
            <a:schemeClr val="accent4"/>
          </a:effectRef>
          <a:fontRef idx="minor">
            <a:schemeClr val="lt1"/>
          </a:fontRef>
        </p:style>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eaLnBrk="1" fontAlgn="base" hangingPunct="1">
              <a:spcBef>
                <a:spcPct val="50000"/>
              </a:spcBef>
              <a:spcAft>
                <a:spcPct val="0"/>
              </a:spcAft>
              <a:defRPr/>
            </a:pPr>
            <a:r>
              <a:rPr lang="zh-CN" altLang="en-US" sz="3300" b="1" kern="0" dirty="0">
                <a:solidFill>
                  <a:schemeClr val="bg1"/>
                </a:solidFill>
                <a:latin typeface="+mn-ea"/>
                <a:ea typeface="+mn-ea"/>
              </a:rPr>
              <a:t>主动学习</a:t>
            </a:r>
          </a:p>
        </p:txBody>
      </p:sp>
      <p:sp>
        <p:nvSpPr>
          <p:cNvPr id="35" name="文本框 34"/>
          <p:cNvSpPr txBox="1"/>
          <p:nvPr/>
        </p:nvSpPr>
        <p:spPr>
          <a:xfrm>
            <a:off x="1387919" y="3452562"/>
            <a:ext cx="1989758" cy="600164"/>
          </a:xfrm>
          <a:prstGeom prst="rect">
            <a:avLst/>
          </a:prstGeom>
          <a:ln w="38100">
            <a:solidFill>
              <a:srgbClr val="00206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3300" dirty="0">
                <a:solidFill>
                  <a:srgbClr val="002060"/>
                </a:solidFill>
              </a:rPr>
              <a:t>待测数据</a:t>
            </a:r>
          </a:p>
        </p:txBody>
      </p:sp>
      <p:sp>
        <p:nvSpPr>
          <p:cNvPr id="36" name="文本框 35"/>
          <p:cNvSpPr txBox="1"/>
          <p:nvPr/>
        </p:nvSpPr>
        <p:spPr>
          <a:xfrm>
            <a:off x="3757862" y="3452562"/>
            <a:ext cx="1894862" cy="600164"/>
          </a:xfrm>
          <a:prstGeom prst="rect">
            <a:avLst/>
          </a:prstGeom>
          <a:ln w="38100">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C30D23"/>
                </a:solidFill>
              </a:rPr>
              <a:t>模型</a:t>
            </a:r>
          </a:p>
        </p:txBody>
      </p:sp>
      <p:sp>
        <p:nvSpPr>
          <p:cNvPr id="37" name="文本框 36"/>
          <p:cNvSpPr txBox="1"/>
          <p:nvPr/>
        </p:nvSpPr>
        <p:spPr>
          <a:xfrm>
            <a:off x="6531237" y="2174158"/>
            <a:ext cx="2384054" cy="600164"/>
          </a:xfrm>
          <a:prstGeom prst="rect">
            <a:avLst/>
          </a:prstGeom>
          <a:ln w="38100">
            <a:solidFill>
              <a:srgbClr val="0033CC"/>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3300" dirty="0">
                <a:solidFill>
                  <a:schemeClr val="accent6"/>
                </a:solidFill>
              </a:rPr>
              <a:t>有标记样本</a:t>
            </a:r>
          </a:p>
        </p:txBody>
      </p:sp>
      <p:sp>
        <p:nvSpPr>
          <p:cNvPr id="38" name="文本框 37"/>
          <p:cNvSpPr txBox="1"/>
          <p:nvPr/>
        </p:nvSpPr>
        <p:spPr>
          <a:xfrm>
            <a:off x="6531237" y="4654227"/>
            <a:ext cx="2330610" cy="600164"/>
          </a:xfrm>
          <a:prstGeom prst="rect">
            <a:avLst/>
          </a:prstGeom>
          <a:ln w="38100">
            <a:solidFill>
              <a:srgbClr val="FF99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FFC000"/>
                </a:solidFill>
              </a:rPr>
              <a:t>无标记样本</a:t>
            </a:r>
          </a:p>
        </p:txBody>
      </p:sp>
      <p:sp>
        <p:nvSpPr>
          <p:cNvPr id="39" name="文本框 38"/>
          <p:cNvSpPr txBox="1"/>
          <p:nvPr/>
        </p:nvSpPr>
        <p:spPr>
          <a:xfrm>
            <a:off x="8995753" y="3452562"/>
            <a:ext cx="1894862" cy="600164"/>
          </a:xfrm>
          <a:prstGeom prst="rect">
            <a:avLst/>
          </a:prstGeom>
          <a:ln w="381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C30D23"/>
                </a:solidFill>
              </a:rPr>
              <a:t>标注者</a:t>
            </a:r>
          </a:p>
        </p:txBody>
      </p:sp>
      <p:sp>
        <p:nvSpPr>
          <p:cNvPr id="40" name="下箭头 39"/>
          <p:cNvSpPr/>
          <p:nvPr/>
        </p:nvSpPr>
        <p:spPr>
          <a:xfrm rot="5400000">
            <a:off x="7129780" y="2190750"/>
            <a:ext cx="404495" cy="3166110"/>
          </a:xfrm>
          <a:prstGeom prst="downArrow">
            <a:avLst>
              <a:gd name="adj1" fmla="val 50000"/>
              <a:gd name="adj2" fmla="val 76928"/>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0000"/>
              </a:solidFill>
            </a:endParaRPr>
          </a:p>
        </p:txBody>
      </p:sp>
      <p:sp>
        <p:nvSpPr>
          <p:cNvPr id="41" name="Text Box 17"/>
          <p:cNvSpPr txBox="1">
            <a:spLocks noChangeArrowheads="1"/>
          </p:cNvSpPr>
          <p:nvPr/>
        </p:nvSpPr>
        <p:spPr bwMode="auto">
          <a:xfrm>
            <a:off x="3893820" y="4533265"/>
            <a:ext cx="1622425" cy="460375"/>
          </a:xfrm>
          <a:prstGeom prst="rect">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685800" eaLnBrk="1" fontAlgn="base" hangingPunct="1">
              <a:spcBef>
                <a:spcPct val="50000"/>
              </a:spcBef>
              <a:spcAft>
                <a:spcPct val="0"/>
              </a:spcAft>
              <a:defRPr/>
            </a:pPr>
            <a:r>
              <a:rPr lang="zh-CN" altLang="en-US" b="1" kern="0" dirty="0">
                <a:solidFill>
                  <a:schemeClr val="bg1"/>
                </a:solidFill>
                <a:latin typeface="+mn-ea"/>
                <a:ea typeface="+mn-ea"/>
              </a:rPr>
              <a:t>品瓜师</a:t>
            </a:r>
          </a:p>
        </p:txBody>
      </p:sp>
      <p:sp>
        <p:nvSpPr>
          <p:cNvPr id="4"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 </a:t>
            </a:r>
            <a:r>
              <a:rPr lang="zh-CN" altLang="en-US" dirty="0">
                <a:solidFill>
                  <a:schemeClr val="tx1"/>
                </a:solidFill>
              </a:rPr>
              <a:t>背景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1+#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1+#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1+#ppt_w/2"/>
                                          </p:val>
                                        </p:tav>
                                        <p:tav tm="100000">
                                          <p:val>
                                            <p:strVal val="#ppt_x"/>
                                          </p:val>
                                        </p:tav>
                                      </p:tavLst>
                                    </p:anim>
                                    <p:anim calcmode="lin" valueType="num">
                                      <p:cBhvr additive="base">
                                        <p:cTn id="2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par>
                          <p:cTn id="37" fill="hold">
                            <p:stCondLst>
                              <p:cond delay="0"/>
                            </p:stCondLst>
                            <p:childTnLst>
                              <p:par>
                                <p:cTn id="38" presetID="2" presetClass="entr" presetSubtype="2"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500" fill="hold"/>
                                        <p:tgtEl>
                                          <p:spTgt spid="40"/>
                                        </p:tgtEl>
                                        <p:attrNameLst>
                                          <p:attrName>ppt_x</p:attrName>
                                        </p:attrNameLst>
                                      </p:cBhvr>
                                      <p:tavLst>
                                        <p:tav tm="0">
                                          <p:val>
                                            <p:strVal val="1+#ppt_w/2"/>
                                          </p:val>
                                        </p:tav>
                                        <p:tav tm="100000">
                                          <p:val>
                                            <p:strVal val="#ppt_x"/>
                                          </p:val>
                                        </p:tav>
                                      </p:tavLst>
                                    </p:anim>
                                    <p:anim calcmode="lin" valueType="num">
                                      <p:cBhvr additive="base">
                                        <p:cTn id="41"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1+#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 calcmode="lin" valueType="num">
                                      <p:cBhvr additive="base">
                                        <p:cTn id="50" dur="500" fill="hold"/>
                                        <p:tgtEl>
                                          <p:spTgt spid="34"/>
                                        </p:tgtEl>
                                        <p:attrNameLst>
                                          <p:attrName>ppt_x</p:attrName>
                                        </p:attrNameLst>
                                      </p:cBhvr>
                                      <p:tavLst>
                                        <p:tav tm="0">
                                          <p:val>
                                            <p:strVal val="1+#ppt_w/2"/>
                                          </p:val>
                                        </p:tav>
                                        <p:tav tm="100000">
                                          <p:val>
                                            <p:strVal val="#ppt_x"/>
                                          </p:val>
                                        </p:tav>
                                      </p:tavLst>
                                    </p:anim>
                                    <p:anim calcmode="lin" valueType="num">
                                      <p:cBhvr additive="base">
                                        <p:cTn id="51" dur="500" fill="hold"/>
                                        <p:tgtEl>
                                          <p:spTgt spid="34"/>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 calcmode="lin" valueType="num">
                                      <p:cBhvr additive="base">
                                        <p:cTn id="54" dur="500" fill="hold"/>
                                        <p:tgtEl>
                                          <p:spTgt spid="35"/>
                                        </p:tgtEl>
                                        <p:attrNameLst>
                                          <p:attrName>ppt_x</p:attrName>
                                        </p:attrNameLst>
                                      </p:cBhvr>
                                      <p:tavLst>
                                        <p:tav tm="0">
                                          <p:val>
                                            <p:strVal val="1+#ppt_w/2"/>
                                          </p:val>
                                        </p:tav>
                                        <p:tav tm="100000">
                                          <p:val>
                                            <p:strVal val="#ppt_x"/>
                                          </p:val>
                                        </p:tav>
                                      </p:tavLst>
                                    </p:anim>
                                    <p:anim calcmode="lin" valueType="num">
                                      <p:cBhvr additive="base">
                                        <p:cTn id="55" dur="500" fill="hold"/>
                                        <p:tgtEl>
                                          <p:spTgt spid="35"/>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500" fill="hold"/>
                                        <p:tgtEl>
                                          <p:spTgt spid="32"/>
                                        </p:tgtEl>
                                        <p:attrNameLst>
                                          <p:attrName>ppt_x</p:attrName>
                                        </p:attrNameLst>
                                      </p:cBhvr>
                                      <p:tavLst>
                                        <p:tav tm="0">
                                          <p:val>
                                            <p:strVal val="1+#ppt_w/2"/>
                                          </p:val>
                                        </p:tav>
                                        <p:tav tm="100000">
                                          <p:val>
                                            <p:strVal val="#ppt_x"/>
                                          </p:val>
                                        </p:tav>
                                      </p:tavLst>
                                    </p:anim>
                                    <p:anim calcmode="lin" valueType="num">
                                      <p:cBhvr additive="base">
                                        <p:cTn id="59"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1" grpId="0" bldLvl="0" animBg="1"/>
      <p:bldP spid="33" grpId="0" bldLvl="0" animBg="1"/>
      <p:bldP spid="34" grpId="0" bldLvl="0" animBg="1"/>
      <p:bldP spid="35" grpId="0" bldLvl="0" animBg="1"/>
      <p:bldP spid="37" grpId="0" bldLvl="0" animBg="1"/>
      <p:bldP spid="38" grpId="0" bldLvl="0" animBg="1"/>
      <p:bldP spid="39" grpId="0" bldLvl="0" animBg="1"/>
      <p:bldP spid="4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2539" y="3102607"/>
            <a:ext cx="1838311" cy="1276994"/>
          </a:xfrm>
          <a:prstGeom prst="rect">
            <a:avLst/>
          </a:prstGeom>
        </p:spPr>
      </p:pic>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8484" y="2003053"/>
            <a:ext cx="2099000" cy="1570970"/>
          </a:xfrm>
          <a:prstGeom prst="rect">
            <a:avLst/>
          </a:prstGeom>
        </p:spPr>
      </p:pic>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7935" y="4052570"/>
            <a:ext cx="2099310" cy="1400810"/>
          </a:xfrm>
          <a:prstGeom prst="rect">
            <a:avLst/>
          </a:prstGeom>
        </p:spPr>
      </p:pic>
      <p:sp>
        <p:nvSpPr>
          <p:cNvPr id="28" name="下箭头 27"/>
          <p:cNvSpPr/>
          <p:nvPr/>
        </p:nvSpPr>
        <p:spPr>
          <a:xfrm rot="4257638">
            <a:off x="6599868" y="2697295"/>
            <a:ext cx="467139" cy="818677"/>
          </a:xfrm>
          <a:prstGeom prst="downArrow">
            <a:avLst>
              <a:gd name="adj1" fmla="val 50000"/>
              <a:gd name="adj2" fmla="val 67194"/>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下箭头 28"/>
          <p:cNvSpPr/>
          <p:nvPr/>
        </p:nvSpPr>
        <p:spPr>
          <a:xfrm rot="6400661">
            <a:off x="6585060" y="4158798"/>
            <a:ext cx="467139" cy="775460"/>
          </a:xfrm>
          <a:prstGeom prst="downArrow">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7395" y="3081572"/>
            <a:ext cx="1952192" cy="1302644"/>
          </a:xfrm>
          <a:prstGeom prst="rect">
            <a:avLst/>
          </a:prstGeom>
        </p:spPr>
      </p:pic>
      <p:sp>
        <p:nvSpPr>
          <p:cNvPr id="33" name="下弧形箭头 32"/>
          <p:cNvSpPr/>
          <p:nvPr/>
        </p:nvSpPr>
        <p:spPr>
          <a:xfrm rot="10800000">
            <a:off x="3327448" y="2432048"/>
            <a:ext cx="1325441" cy="48081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34" name="Text Box 17"/>
          <p:cNvSpPr txBox="1">
            <a:spLocks noChangeArrowheads="1"/>
          </p:cNvSpPr>
          <p:nvPr/>
        </p:nvSpPr>
        <p:spPr bwMode="auto">
          <a:xfrm>
            <a:off x="2414905" y="1833245"/>
            <a:ext cx="3150235" cy="598805"/>
          </a:xfrm>
          <a:prstGeom prst="rect">
            <a:avLst/>
          </a:prstGeom>
          <a:solidFill>
            <a:srgbClr val="C00000"/>
          </a:solidFill>
        </p:spPr>
        <p:style>
          <a:lnRef idx="3">
            <a:schemeClr val="lt1"/>
          </a:lnRef>
          <a:fillRef idx="1">
            <a:schemeClr val="accent4"/>
          </a:fillRef>
          <a:effectRef idx="1">
            <a:schemeClr val="accent4"/>
          </a:effectRef>
          <a:fontRef idx="minor">
            <a:schemeClr val="lt1"/>
          </a:fontRef>
        </p:style>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eaLnBrk="1" fontAlgn="base" hangingPunct="1">
              <a:spcBef>
                <a:spcPct val="50000"/>
              </a:spcBef>
              <a:spcAft>
                <a:spcPct val="0"/>
              </a:spcAft>
              <a:defRPr/>
            </a:pPr>
            <a:r>
              <a:rPr lang="en-US" altLang="zh-CN" sz="3300" b="1" kern="0" dirty="0">
                <a:solidFill>
                  <a:schemeClr val="bg1"/>
                </a:solidFill>
                <a:latin typeface="+mn-ea"/>
                <a:ea typeface="+mn-ea"/>
              </a:rPr>
              <a:t>(</a:t>
            </a:r>
            <a:r>
              <a:rPr lang="zh-CN" altLang="en-US" sz="3300" b="1" kern="0" dirty="0">
                <a:solidFill>
                  <a:schemeClr val="bg1"/>
                </a:solidFill>
                <a:latin typeface="+mn-ea"/>
                <a:ea typeface="+mn-ea"/>
              </a:rPr>
              <a:t>纯</a:t>
            </a:r>
            <a:r>
              <a:rPr lang="en-US" altLang="zh-CN" sz="3300" b="1" kern="0" dirty="0">
                <a:solidFill>
                  <a:schemeClr val="bg1"/>
                </a:solidFill>
                <a:latin typeface="+mn-ea"/>
                <a:ea typeface="+mn-ea"/>
              </a:rPr>
              <a:t>)</a:t>
            </a:r>
            <a:r>
              <a:rPr lang="zh-CN" altLang="en-US" sz="3300" b="1" kern="0" dirty="0">
                <a:solidFill>
                  <a:schemeClr val="bg1"/>
                </a:solidFill>
                <a:latin typeface="+mn-ea"/>
                <a:ea typeface="+mn-ea"/>
              </a:rPr>
              <a:t>半监督学习</a:t>
            </a:r>
          </a:p>
        </p:txBody>
      </p:sp>
      <p:sp>
        <p:nvSpPr>
          <p:cNvPr id="35" name="文本框 34"/>
          <p:cNvSpPr txBox="1"/>
          <p:nvPr/>
        </p:nvSpPr>
        <p:spPr>
          <a:xfrm>
            <a:off x="1794319" y="3452562"/>
            <a:ext cx="1989758" cy="600164"/>
          </a:xfrm>
          <a:prstGeom prst="rect">
            <a:avLst/>
          </a:prstGeom>
          <a:ln w="38100">
            <a:solidFill>
              <a:srgbClr val="00206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3300" dirty="0">
                <a:solidFill>
                  <a:srgbClr val="002060"/>
                </a:solidFill>
              </a:rPr>
              <a:t>待测数据</a:t>
            </a:r>
          </a:p>
        </p:txBody>
      </p:sp>
      <p:sp>
        <p:nvSpPr>
          <p:cNvPr id="36" name="文本框 35"/>
          <p:cNvSpPr txBox="1"/>
          <p:nvPr/>
        </p:nvSpPr>
        <p:spPr>
          <a:xfrm>
            <a:off x="4164262" y="3452562"/>
            <a:ext cx="1894862" cy="600164"/>
          </a:xfrm>
          <a:prstGeom prst="rect">
            <a:avLst/>
          </a:prstGeom>
          <a:ln w="38100">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C30D23"/>
                </a:solidFill>
              </a:rPr>
              <a:t>模型</a:t>
            </a:r>
          </a:p>
        </p:txBody>
      </p:sp>
      <p:sp>
        <p:nvSpPr>
          <p:cNvPr id="37" name="文本框 36"/>
          <p:cNvSpPr txBox="1"/>
          <p:nvPr/>
        </p:nvSpPr>
        <p:spPr>
          <a:xfrm>
            <a:off x="7465957" y="2407838"/>
            <a:ext cx="2384054" cy="600164"/>
          </a:xfrm>
          <a:prstGeom prst="rect">
            <a:avLst/>
          </a:prstGeom>
          <a:ln w="38100">
            <a:solidFill>
              <a:srgbClr val="0033CC"/>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3300" dirty="0">
                <a:solidFill>
                  <a:schemeClr val="accent6"/>
                </a:solidFill>
              </a:rPr>
              <a:t>有标记样本</a:t>
            </a:r>
          </a:p>
        </p:txBody>
      </p:sp>
      <p:sp>
        <p:nvSpPr>
          <p:cNvPr id="38" name="文本框 37"/>
          <p:cNvSpPr txBox="1"/>
          <p:nvPr/>
        </p:nvSpPr>
        <p:spPr>
          <a:xfrm>
            <a:off x="7468497" y="4475792"/>
            <a:ext cx="2330610" cy="600164"/>
          </a:xfrm>
          <a:prstGeom prst="rect">
            <a:avLst/>
          </a:prstGeom>
          <a:ln w="38100">
            <a:solidFill>
              <a:srgbClr val="FF99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FFC000"/>
                </a:solidFill>
              </a:rPr>
              <a:t>无标记样本</a:t>
            </a:r>
          </a:p>
        </p:txBody>
      </p:sp>
      <p:sp>
        <p:nvSpPr>
          <p:cNvPr id="41" name="Text Box 17"/>
          <p:cNvSpPr txBox="1">
            <a:spLocks noChangeArrowheads="1"/>
          </p:cNvSpPr>
          <p:nvPr/>
        </p:nvSpPr>
        <p:spPr bwMode="auto">
          <a:xfrm>
            <a:off x="4300220" y="4533265"/>
            <a:ext cx="1622425" cy="460375"/>
          </a:xfrm>
          <a:prstGeom prst="rect">
            <a:avLst/>
          </a:prstGeom>
          <a:solidFill>
            <a:srgbClr val="00B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685800" eaLnBrk="1" fontAlgn="base" hangingPunct="1">
              <a:spcBef>
                <a:spcPct val="50000"/>
              </a:spcBef>
              <a:spcAft>
                <a:spcPct val="0"/>
              </a:spcAft>
              <a:defRPr/>
            </a:pPr>
            <a:r>
              <a:rPr lang="zh-CN" altLang="en-US" b="1" kern="0" dirty="0">
                <a:solidFill>
                  <a:schemeClr val="bg1"/>
                </a:solidFill>
                <a:latin typeface="+mn-ea"/>
                <a:ea typeface="+mn-ea"/>
              </a:rPr>
              <a:t>品瓜师</a:t>
            </a:r>
          </a:p>
        </p:txBody>
      </p:sp>
      <p:sp>
        <p:nvSpPr>
          <p:cNvPr id="15" name="下弧形箭头 14"/>
          <p:cNvSpPr/>
          <p:nvPr/>
        </p:nvSpPr>
        <p:spPr>
          <a:xfrm rot="1277407">
            <a:off x="5900697" y="5198572"/>
            <a:ext cx="1866196" cy="637974"/>
          </a:xfrm>
          <a:prstGeom prst="curvedUpArrow">
            <a:avLst>
              <a:gd name="adj1" fmla="val 25000"/>
              <a:gd name="adj2" fmla="val 50000"/>
              <a:gd name="adj3" fmla="val 27677"/>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8" name="Text Box 17"/>
          <p:cNvSpPr txBox="1">
            <a:spLocks noChangeArrowheads="1"/>
          </p:cNvSpPr>
          <p:nvPr/>
        </p:nvSpPr>
        <p:spPr bwMode="auto">
          <a:xfrm>
            <a:off x="5565140" y="5374005"/>
            <a:ext cx="1461135" cy="460375"/>
          </a:xfrm>
          <a:prstGeom prst="rect">
            <a:avLst/>
          </a:prstGeom>
          <a:solidFill>
            <a:srgbClr val="C000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685800" eaLnBrk="1" fontAlgn="base" hangingPunct="1">
              <a:spcBef>
                <a:spcPct val="50000"/>
              </a:spcBef>
              <a:spcAft>
                <a:spcPct val="0"/>
              </a:spcAft>
              <a:defRPr/>
            </a:pPr>
            <a:r>
              <a:rPr lang="zh-CN" altLang="en-US" b="1" kern="0" dirty="0">
                <a:solidFill>
                  <a:schemeClr val="bg1"/>
                </a:solidFill>
                <a:latin typeface="+mn-ea"/>
                <a:ea typeface="+mn-ea"/>
              </a:rPr>
              <a:t>直推学习</a:t>
            </a: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 </a:t>
            </a:r>
            <a:r>
              <a:rPr lang="zh-CN" altLang="en-US" dirty="0">
                <a:solidFill>
                  <a:schemeClr val="tx1"/>
                </a:solidFill>
              </a:rPr>
              <a:t>背景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1+#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1+#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1+#ppt_w/2"/>
                                          </p:val>
                                        </p:tav>
                                        <p:tav tm="100000">
                                          <p:val>
                                            <p:strVal val="#ppt_x"/>
                                          </p:val>
                                        </p:tav>
                                      </p:tavLst>
                                    </p:anim>
                                    <p:anim calcmode="lin" valueType="num">
                                      <p:cBhvr additive="base">
                                        <p:cTn id="2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1+#ppt_w/2"/>
                                          </p:val>
                                        </p:tav>
                                        <p:tav tm="100000">
                                          <p:val>
                                            <p:strVal val="#ppt_x"/>
                                          </p:val>
                                        </p:tav>
                                      </p:tavLst>
                                    </p:anim>
                                    <p:anim calcmode="lin" valueType="num">
                                      <p:cBhvr additive="base">
                                        <p:cTn id="34" dur="500" fill="hold"/>
                                        <p:tgtEl>
                                          <p:spTgt spid="33"/>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1+#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fill="hold"/>
                                        <p:tgtEl>
                                          <p:spTgt spid="32"/>
                                        </p:tgtEl>
                                        <p:attrNameLst>
                                          <p:attrName>ppt_x</p:attrName>
                                        </p:attrNameLst>
                                      </p:cBhvr>
                                      <p:tavLst>
                                        <p:tav tm="0">
                                          <p:val>
                                            <p:strVal val="1+#ppt_w/2"/>
                                          </p:val>
                                        </p:tav>
                                        <p:tav tm="100000">
                                          <p:val>
                                            <p:strVal val="#ppt_x"/>
                                          </p:val>
                                        </p:tav>
                                      </p:tavLst>
                                    </p:anim>
                                    <p:anim calcmode="lin" valueType="num">
                                      <p:cBhvr additive="base">
                                        <p:cTn id="46"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12"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0-#ppt_w/2"/>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12"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0-#ppt_w/2"/>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3" grpId="0" bldLvl="0" animBg="1"/>
      <p:bldP spid="34" grpId="0" bldLvl="0" animBg="1"/>
      <p:bldP spid="35" grpId="0" bldLvl="0" animBg="1"/>
      <p:bldP spid="37" grpId="0" bldLvl="0" animBg="1"/>
      <p:bldP spid="38" grpId="0" bldLvl="0" animBg="1"/>
      <p:bldP spid="15" grpId="0" bldLvl="0" animBg="1"/>
      <p:bldP spid="1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p:cNvPicPr>
            <a:picLocks noGrp="1" noChangeAspect="1"/>
          </p:cNvPicPr>
          <p:nvPr>
            <p:ph idx="1"/>
            <p:custDataLst>
              <p:tags r:id="rId1"/>
            </p:custDataLst>
          </p:nvPr>
        </p:nvPicPr>
        <p:blipFill>
          <a:blip r:embed="rId3"/>
          <a:stretch>
            <a:fillRect/>
          </a:stretch>
        </p:blipFill>
        <p:spPr>
          <a:xfrm>
            <a:off x="2381250" y="1966913"/>
            <a:ext cx="7429500" cy="3228975"/>
          </a:xfrm>
          <a:prstGeom prst="rect">
            <a:avLst/>
          </a:prstGeom>
        </p:spPr>
      </p:pic>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 </a:t>
            </a:r>
            <a:r>
              <a:rPr lang="zh-CN" altLang="en-US" dirty="0">
                <a:solidFill>
                  <a:schemeClr val="tx1"/>
                </a:solidFill>
              </a:rPr>
              <a:t>背景</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latin typeface="+mj-ea"/>
                <a:ea typeface="+mj-ea"/>
                <a:cs typeface="+mj-ea"/>
                <a:sym typeface="+mn-ea"/>
              </a:rPr>
              <a:t>要利用未标记样本，必然要做一些将未标记样本所揭示的数据分布信息与类别标记相联系的假设，其中有两种常见的假设。</a:t>
            </a:r>
          </a:p>
          <a:p>
            <a:endParaRPr lang="zh-CN" altLang="en-US" sz="2400" dirty="0">
              <a:latin typeface="+mj-ea"/>
              <a:ea typeface="+mj-ea"/>
              <a:cs typeface="+mj-ea"/>
              <a:sym typeface="+mn-ea"/>
            </a:endParaRPr>
          </a:p>
          <a:p>
            <a:pPr lvl="1"/>
            <a:r>
              <a:rPr lang="zh-CN" altLang="en-US" sz="2400" b="0" dirty="0">
                <a:latin typeface="+mj-ea"/>
                <a:ea typeface="+mj-ea"/>
                <a:cs typeface="+mj-ea"/>
                <a:sym typeface="+mn-ea"/>
              </a:rPr>
              <a:t>聚类假设（</a:t>
            </a:r>
            <a:r>
              <a:rPr lang="en-US" altLang="zh-CN" sz="2400" b="0" dirty="0">
                <a:latin typeface="+mj-ea"/>
                <a:ea typeface="+mj-ea"/>
                <a:cs typeface="+mj-ea"/>
                <a:sym typeface="+mn-ea"/>
              </a:rPr>
              <a:t>cluster assumption</a:t>
            </a:r>
            <a:r>
              <a:rPr lang="zh-CN" altLang="en-US" sz="2400" b="0" dirty="0">
                <a:latin typeface="+mj-ea"/>
                <a:ea typeface="+mj-ea"/>
                <a:cs typeface="+mj-ea"/>
                <a:sym typeface="+mn-ea"/>
              </a:rPr>
              <a:t>）：假设数据存在簇结构，同一簇的样本属于同一类别。</a:t>
            </a:r>
          </a:p>
          <a:p>
            <a:pPr lvl="1"/>
            <a:r>
              <a:rPr lang="zh-CN" altLang="en-US" sz="2400" b="0" dirty="0">
                <a:latin typeface="+mj-ea"/>
                <a:ea typeface="+mj-ea"/>
                <a:cs typeface="+mj-ea"/>
                <a:sym typeface="+mn-ea"/>
              </a:rPr>
              <a:t>流形假设（</a:t>
            </a:r>
            <a:r>
              <a:rPr lang="en-US" altLang="zh-CN" sz="2400" b="0" dirty="0">
                <a:latin typeface="+mj-ea"/>
                <a:ea typeface="+mj-ea"/>
                <a:cs typeface="+mj-ea"/>
                <a:sym typeface="+mn-ea"/>
              </a:rPr>
              <a:t>manifold assumption</a:t>
            </a:r>
            <a:r>
              <a:rPr lang="zh-CN" altLang="en-US" sz="2400" b="0" dirty="0">
                <a:latin typeface="+mj-ea"/>
                <a:ea typeface="+mj-ea"/>
                <a:cs typeface="+mj-ea"/>
                <a:sym typeface="+mn-ea"/>
              </a:rPr>
              <a:t>）：假设数据分布在一个流形结构上，邻近的样本具有相似的输出值。</a:t>
            </a:r>
            <a:endParaRPr lang="en-US" altLang="zh-CN" sz="2400" dirty="0">
              <a:latin typeface="+mj-ea"/>
              <a:ea typeface="+mj-ea"/>
              <a:cs typeface="+mj-ea"/>
            </a:endParaRPr>
          </a:p>
          <a:p>
            <a:endParaRPr lang="zh-CN" altLang="en-US" sz="2400" dirty="0">
              <a:latin typeface="+mj-ea"/>
              <a:ea typeface="+mj-ea"/>
              <a:cs typeface="+mj-ea"/>
            </a:endParaRPr>
          </a:p>
        </p:txBody>
      </p:sp>
      <p:sp>
        <p:nvSpPr>
          <p:cNvPr id="11" name="Rectangle 28"/>
          <p:cNvSpPr>
            <a:spLocks noChangeArrowheads="1"/>
          </p:cNvSpPr>
          <p:nvPr/>
        </p:nvSpPr>
        <p:spPr bwMode="auto">
          <a:xfrm>
            <a:off x="4149725" y="5270500"/>
            <a:ext cx="4560570" cy="437515"/>
          </a:xfrm>
          <a:prstGeom prst="rect">
            <a:avLst/>
          </a:prstGeom>
          <a:solidFill>
            <a:srgbClr val="C00000"/>
          </a:solidFill>
        </p:spPr>
        <p:style>
          <a:lnRef idx="0">
            <a:schemeClr val="accent4"/>
          </a:lnRef>
          <a:fillRef idx="3">
            <a:schemeClr val="accent4"/>
          </a:fillRef>
          <a:effectRef idx="3">
            <a:schemeClr val="accent4"/>
          </a:effectRef>
          <a:fontRef idx="minor">
            <a:schemeClr val="lt1"/>
          </a:fontRef>
        </p:style>
        <p:txBody>
          <a:bodyPr wrap="square" lIns="69056" tIns="34529" rIns="69056" bIns="34529">
            <a:spAutoFit/>
          </a:bodyPr>
          <a:lstStyle/>
          <a:p>
            <a:pPr defTabSz="685800" fontAlgn="base">
              <a:spcBef>
                <a:spcPct val="0"/>
              </a:spcBef>
              <a:spcAft>
                <a:spcPct val="0"/>
              </a:spcAft>
              <a:defRPr/>
            </a:pPr>
            <a:r>
              <a:rPr kumimoji="1" lang="zh-CN" altLang="en-US" kern="0" dirty="0">
                <a:solidFill>
                  <a:schemeClr val="bg1"/>
                </a:solidFill>
                <a:latin typeface="微软雅黑" panose="020B0503020204020204" pitchFamily="34" charset="-122"/>
                <a:ea typeface="微软雅黑" panose="020B0503020204020204" pitchFamily="34" charset="-122"/>
              </a:rPr>
              <a:t>流形假设可看做聚类假设的推广</a:t>
            </a:r>
            <a:endParaRPr kumimoji="1" lang="en-US" altLang="zh-CN" kern="0" dirty="0">
              <a:solidFill>
                <a:schemeClr val="bg1"/>
              </a:solidFill>
              <a:latin typeface="微软雅黑" panose="020B0503020204020204" pitchFamily="34" charset="-122"/>
              <a:ea typeface="微软雅黑" panose="020B0503020204020204" pitchFamily="34" charset="-122"/>
            </a:endParaRP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 </a:t>
            </a:r>
            <a:r>
              <a:rPr lang="zh-CN" altLang="en-US" dirty="0">
                <a:solidFill>
                  <a:schemeClr val="tx1"/>
                </a:solidFill>
              </a:rPr>
              <a:t>背景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QxMWI3OWFjNTZjMjU4YjQ5YzlhZjU2ZDYwYzBmZjg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085,&quot;width&quot;:1170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62.99213"/>
  <p:tag name="LATEXADDIN" val="\documentclass{article}&#10;\usepackage{amsmath}&#10;\pagestyle{empty}&#10;\begin{document}&#10;&#10;$f$&#10;&#10;&#10;\end{document}"/>
  <p:tag name="IGUANATEXSIZE" val="22"/>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2735</Words>
  <Application>Microsoft Office PowerPoint</Application>
  <PresentationFormat>宽屏</PresentationFormat>
  <Paragraphs>323</Paragraphs>
  <Slides>54</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隶书</vt:lpstr>
      <vt:lpstr>宋体</vt:lpstr>
      <vt:lpstr>微软雅黑</vt:lpstr>
      <vt:lpstr>幼圆</vt:lpstr>
      <vt:lpstr>Arial</vt:lpstr>
      <vt:lpstr>Cambria Math</vt:lpstr>
      <vt:lpstr>Impact</vt:lpstr>
      <vt:lpstr>Palatino Linotype</vt:lpstr>
      <vt:lpstr>Times New Roman</vt:lpstr>
      <vt:lpstr>Wingdings</vt:lpstr>
      <vt:lpstr>默认设计模板</vt:lpstr>
      <vt:lpstr>第十章 半监督学习</vt:lpstr>
      <vt:lpstr>目录</vt:lpstr>
      <vt:lpstr>目录</vt:lpstr>
      <vt:lpstr>1. 背景</vt:lpstr>
      <vt:lpstr>1. 背景</vt:lpstr>
      <vt:lpstr>1. 背景</vt:lpstr>
      <vt:lpstr>1. 背景</vt:lpstr>
      <vt:lpstr>1. 背景</vt:lpstr>
      <vt:lpstr>1. 背景</vt:lpstr>
      <vt:lpstr>目录</vt:lpstr>
      <vt:lpstr>2. 生成式方法</vt:lpstr>
      <vt:lpstr>2. 生成式方法</vt:lpstr>
      <vt:lpstr>2. 生成式方法</vt:lpstr>
      <vt:lpstr>2. 生成式方法</vt:lpstr>
      <vt:lpstr>2. 生成式方法</vt:lpstr>
      <vt:lpstr>2. 生成式方法</vt:lpstr>
      <vt:lpstr>目录</vt:lpstr>
      <vt:lpstr>3. 半监督SVM</vt:lpstr>
      <vt:lpstr>3. 半监督SVM</vt:lpstr>
      <vt:lpstr>3. 半监督SVM</vt:lpstr>
      <vt:lpstr>3. 半监督SVM</vt:lpstr>
      <vt:lpstr>PowerPoint 演示文稿</vt:lpstr>
      <vt:lpstr>3. 半监督SVM</vt:lpstr>
      <vt:lpstr>3. 半监督SVM</vt:lpstr>
      <vt:lpstr>目录</vt:lpstr>
      <vt:lpstr>4. 图半监督学习</vt:lpstr>
      <vt:lpstr>4. 图半监督学习</vt:lpstr>
      <vt:lpstr>4. 图半监督学习</vt:lpstr>
      <vt:lpstr>4. 图半监督学习</vt:lpstr>
      <vt:lpstr>4. 图半监督学习</vt:lpstr>
      <vt:lpstr>4. 图半监督学习</vt:lpstr>
      <vt:lpstr>4. 图半监督学习</vt:lpstr>
      <vt:lpstr>4. 图半监督学习</vt:lpstr>
      <vt:lpstr>4. 图半监督学习</vt:lpstr>
      <vt:lpstr>4. 图半监督学习</vt:lpstr>
      <vt:lpstr>目录</vt:lpstr>
      <vt:lpstr>5. 基于分歧的方法</vt:lpstr>
      <vt:lpstr>5. 基于分歧的方法</vt:lpstr>
      <vt:lpstr>5. 基于分歧的方法</vt:lpstr>
      <vt:lpstr>5. 基于分歧的方法</vt:lpstr>
      <vt:lpstr>5. 基于分歧的方法</vt:lpstr>
      <vt:lpstr>5. 基于分歧的方法</vt:lpstr>
      <vt:lpstr>5. 基于分歧的方法</vt:lpstr>
      <vt:lpstr>目录</vt:lpstr>
      <vt:lpstr>6. 半监督聚类</vt:lpstr>
      <vt:lpstr>6. 半监督聚类</vt:lpstr>
      <vt:lpstr>6. 半监督聚类</vt:lpstr>
      <vt:lpstr>6. 半监督聚类</vt:lpstr>
      <vt:lpstr>6. 半监督聚类</vt:lpstr>
      <vt:lpstr>6. 半监督聚类</vt:lpstr>
      <vt:lpstr>6. 半监督聚类</vt:lpstr>
      <vt:lpstr>阅读材料</vt:lpstr>
      <vt:lpstr>阅读材料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黄海广</dc:creator>
  <cp:lastModifiedBy>帅冰 陆</cp:lastModifiedBy>
  <cp:revision>3040</cp:revision>
  <cp:lastPrinted>2018-06-09T17:02:00Z</cp:lastPrinted>
  <dcterms:created xsi:type="dcterms:W3CDTF">2016-05-18T20:32:00Z</dcterms:created>
  <dcterms:modified xsi:type="dcterms:W3CDTF">2022-12-16T16:42:33Z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FE01BD580CE14838B5343D1CD98C9A7D</vt:lpwstr>
  </property>
</Properties>
</file>