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handoutMasterIdLst>
    <p:handoutMasterId r:id="rId54"/>
  </p:handoutMasterIdLst>
  <p:sldIdLst>
    <p:sldId id="317" r:id="rId2"/>
    <p:sldId id="309" r:id="rId3"/>
    <p:sldId id="319" r:id="rId4"/>
    <p:sldId id="318" r:id="rId5"/>
    <p:sldId id="416" r:id="rId6"/>
    <p:sldId id="417" r:id="rId7"/>
    <p:sldId id="418" r:id="rId8"/>
    <p:sldId id="419" r:id="rId9"/>
    <p:sldId id="420" r:id="rId10"/>
    <p:sldId id="421" r:id="rId11"/>
    <p:sldId id="422" r:id="rId12"/>
    <p:sldId id="423" r:id="rId13"/>
    <p:sldId id="424" r:id="rId14"/>
    <p:sldId id="425" r:id="rId15"/>
    <p:sldId id="427" r:id="rId16"/>
    <p:sldId id="426" r:id="rId17"/>
    <p:sldId id="428" r:id="rId18"/>
    <p:sldId id="429" r:id="rId19"/>
    <p:sldId id="430" r:id="rId20"/>
    <p:sldId id="431" r:id="rId21"/>
    <p:sldId id="432" r:id="rId22"/>
    <p:sldId id="433" r:id="rId23"/>
    <p:sldId id="434" r:id="rId24"/>
    <p:sldId id="435" r:id="rId25"/>
    <p:sldId id="436" r:id="rId26"/>
    <p:sldId id="437" r:id="rId27"/>
    <p:sldId id="438" r:id="rId28"/>
    <p:sldId id="439" r:id="rId29"/>
    <p:sldId id="440" r:id="rId30"/>
    <p:sldId id="441" r:id="rId31"/>
    <p:sldId id="442" r:id="rId32"/>
    <p:sldId id="444" r:id="rId33"/>
    <p:sldId id="443" r:id="rId34"/>
    <p:sldId id="445" r:id="rId35"/>
    <p:sldId id="446" r:id="rId36"/>
    <p:sldId id="447" r:id="rId37"/>
    <p:sldId id="448" r:id="rId38"/>
    <p:sldId id="449" r:id="rId39"/>
    <p:sldId id="450" r:id="rId40"/>
    <p:sldId id="451" r:id="rId41"/>
    <p:sldId id="452" r:id="rId42"/>
    <p:sldId id="453" r:id="rId43"/>
    <p:sldId id="454" r:id="rId44"/>
    <p:sldId id="455" r:id="rId45"/>
    <p:sldId id="457" r:id="rId46"/>
    <p:sldId id="456" r:id="rId47"/>
    <p:sldId id="458" r:id="rId48"/>
    <p:sldId id="460" r:id="rId49"/>
    <p:sldId id="459" r:id="rId50"/>
    <p:sldId id="461" r:id="rId51"/>
    <p:sldId id="302" r:id="rId5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DA2"/>
    <a:srgbClr val="DCDEE0"/>
    <a:srgbClr val="F79600"/>
    <a:srgbClr val="FEFFBE"/>
    <a:srgbClr val="FDFDFD"/>
    <a:srgbClr val="FFFF00"/>
    <a:srgbClr val="3992DB"/>
    <a:srgbClr val="0F1836"/>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8" autoAdjust="0"/>
    <p:restoredTop sz="93469" autoAdjust="0"/>
  </p:normalViewPr>
  <p:slideViewPr>
    <p:cSldViewPr>
      <p:cViewPr varScale="1">
        <p:scale>
          <a:sx n="159" d="100"/>
          <a:sy n="159" d="100"/>
        </p:scale>
        <p:origin x="944"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2022/11/5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2022/11/5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更多模板请关注：https://haosc.taobao.com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1920861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4273011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3129909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494949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2545389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1313826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1307274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712376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2009178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1976685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2687152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4015177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3091420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3540489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40806658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2409709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3685904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2844575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3210819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2708152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762713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22682921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42913620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31626845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12653194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40629899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23434249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15326859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37524491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30431079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461701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20397960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40180587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12428754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133607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37134973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33095157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1689287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extLst>
      <p:ext uri="{BB962C8B-B14F-4D97-AF65-F5344CB8AC3E}">
        <p14:creationId xmlns:p14="http://schemas.microsoft.com/office/powerpoint/2010/main" val="42533930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28991082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42659549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1866460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9786327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25013807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2571169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2050620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133845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2737318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395000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2022/11/5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5486"/>
            <a:ext cx="9144001" cy="5143500"/>
          </a:xfrm>
          <a:prstGeom prst="rect">
            <a:avLst/>
          </a:prstGeom>
        </p:spPr>
      </p:pic>
      <p:sp>
        <p:nvSpPr>
          <p:cNvPr id="43" name="Rectangle 3"/>
          <p:cNvSpPr txBox="1">
            <a:spLocks noChangeArrowheads="1"/>
          </p:cNvSpPr>
          <p:nvPr/>
        </p:nvSpPr>
        <p:spPr>
          <a:xfrm>
            <a:off x="3491880" y="1901035"/>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000" b="1" dirty="0">
                <a:solidFill>
                  <a:schemeClr val="accent1"/>
                </a:solidFill>
                <a:latin typeface="微软雅黑" panose="020B0503020204020204" pitchFamily="34" charset="-122"/>
                <a:ea typeface="微软雅黑" panose="020B0503020204020204" pitchFamily="34" charset="-122"/>
              </a:rPr>
              <a:t>课时</a:t>
            </a:r>
            <a:r>
              <a:rPr lang="en-US" altLang="zh-CN" sz="3000" b="1" dirty="0">
                <a:solidFill>
                  <a:schemeClr val="accent1"/>
                </a:solidFill>
                <a:latin typeface="微软雅黑" panose="020B0503020204020204" pitchFamily="34" charset="-122"/>
                <a:ea typeface="微软雅黑" panose="020B0503020204020204" pitchFamily="34" charset="-122"/>
              </a:rPr>
              <a:t>10</a:t>
            </a:r>
            <a:r>
              <a:rPr lang="zh-CN" altLang="en-US" sz="3000" b="1" dirty="0">
                <a:solidFill>
                  <a:schemeClr val="accent1"/>
                </a:solidFill>
                <a:latin typeface="微软雅黑" panose="020B0503020204020204" pitchFamily="34" charset="-122"/>
                <a:ea typeface="微软雅黑" panose="020B0503020204020204" pitchFamily="34" charset="-122"/>
              </a:rPr>
              <a:t>：类的继承</a:t>
            </a:r>
          </a:p>
        </p:txBody>
      </p:sp>
      <p:sp>
        <p:nvSpPr>
          <p:cNvPr id="44" name="Rectangle 4"/>
          <p:cNvSpPr txBox="1">
            <a:spLocks noChangeArrowheads="1"/>
          </p:cNvSpPr>
          <p:nvPr/>
        </p:nvSpPr>
        <p:spPr>
          <a:xfrm>
            <a:off x="3826314" y="2569318"/>
            <a:ext cx="4807056" cy="322659"/>
          </a:xfrm>
          <a:prstGeom prst="rect">
            <a:avLst/>
          </a:prstGeom>
        </p:spPr>
        <p:txBody>
          <a:bodyPr vert="horz" lIns="91440" tIns="45720" rIns="91440" bIns="45720" rtlCol="0" anchor="ctr">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继承、保护访问限定符、构造函数和初始列表、基类和派生类</a:t>
            </a: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矩形 9"/>
          <p:cNvSpPr>
            <a:spLocks noChangeArrowheads="1"/>
          </p:cNvSpPr>
          <p:nvPr/>
        </p:nvSpPr>
        <p:spPr bwMode="auto">
          <a:xfrm>
            <a:off x="8763956" y="1898129"/>
            <a:ext cx="380044" cy="1609725"/>
          </a:xfrm>
          <a:prstGeom prst="rect">
            <a:avLst/>
          </a:prstGeom>
          <a:solidFill>
            <a:schemeClr val="accent1"/>
          </a:solidFill>
          <a:ln>
            <a:noFill/>
          </a:ln>
        </p:spPr>
        <p:txBody>
          <a:bodyPr lIns="68557" tIns="34279" rIns="68557" bIns="3427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8" name="矩形 47"/>
          <p:cNvSpPr/>
          <p:nvPr/>
        </p:nvSpPr>
        <p:spPr>
          <a:xfrm>
            <a:off x="2784933" y="738430"/>
            <a:ext cx="5857996" cy="1177235"/>
          </a:xfrm>
          <a:prstGeom prst="rect">
            <a:avLst/>
          </a:prstGeom>
        </p:spPr>
        <p:txBody>
          <a:bodyPr wrap="none" lIns="68571" tIns="34285" rIns="68571" bIns="34285">
            <a:spAutoFit/>
          </a:bodyPr>
          <a:lstStyle/>
          <a:p>
            <a:pPr algn="r"/>
            <a:r>
              <a:rPr lang="en-US" altLang="zh-CN" sz="7200" b="1" dirty="0">
                <a:solidFill>
                  <a:schemeClr val="accent1"/>
                </a:solidFill>
                <a:latin typeface="微软雅黑" panose="020B0503020204020204" pitchFamily="34" charset="-122"/>
                <a:ea typeface="微软雅黑" panose="020B0503020204020204" pitchFamily="34" charset="-122"/>
              </a:rPr>
              <a:t>C++</a:t>
            </a:r>
            <a:r>
              <a:rPr lang="zh-CN" altLang="en-US" sz="7200" b="1" dirty="0">
                <a:solidFill>
                  <a:schemeClr val="accent1"/>
                </a:solidFill>
                <a:latin typeface="微软雅黑" panose="020B0503020204020204" pitchFamily="34" charset="-122"/>
                <a:ea typeface="微软雅黑" panose="020B0503020204020204" pitchFamily="34" charset="-122"/>
              </a:rPr>
              <a:t>程序设计</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8120850" y="3071925"/>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6824706" y="3072318"/>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472778" y="3071925"/>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5528562" y="3071925"/>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176634" y="3071925"/>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继承示例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56C1D465-B59E-1674-ABC9-1C905BD6506B}"/>
              </a:ext>
            </a:extLst>
          </p:cNvPr>
          <p:cNvGrpSpPr/>
          <p:nvPr/>
        </p:nvGrpSpPr>
        <p:grpSpPr>
          <a:xfrm>
            <a:off x="755576" y="2715766"/>
            <a:ext cx="8064896" cy="2016224"/>
            <a:chOff x="5813482" y="1421168"/>
            <a:chExt cx="2808312" cy="1314146"/>
          </a:xfrm>
          <a:solidFill>
            <a:srgbClr val="FDFDFD"/>
          </a:solidFill>
        </p:grpSpPr>
        <p:sp>
          <p:nvSpPr>
            <p:cNvPr id="3" name="矩形 2">
              <a:extLst>
                <a:ext uri="{FF2B5EF4-FFF2-40B4-BE49-F238E27FC236}">
                  <a16:creationId xmlns:a16="http://schemas.microsoft.com/office/drawing/2014/main" id="{F42AF052-E014-7FAA-FE7F-48FEA80F5159}"/>
                </a:ext>
              </a:extLst>
            </p:cNvPr>
            <p:cNvSpPr/>
            <p:nvPr/>
          </p:nvSpPr>
          <p:spPr>
            <a:xfrm>
              <a:off x="5813482" y="1421168"/>
              <a:ext cx="2808312" cy="1314146"/>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7D80233F-56BF-D429-CDA0-FA6F44747873}"/>
                </a:ext>
              </a:extLst>
            </p:cNvPr>
            <p:cNvSpPr txBox="1"/>
            <p:nvPr/>
          </p:nvSpPr>
          <p:spPr>
            <a:xfrm>
              <a:off x="5855146" y="1449821"/>
              <a:ext cx="2724982" cy="1143445"/>
            </a:xfrm>
            <a:prstGeom prst="rect">
              <a:avLst/>
            </a:prstGeom>
            <a:grpFill/>
          </p:spPr>
          <p:txBody>
            <a:bodyPr wrap="square" rtlCol="0">
              <a:spAutoFit/>
            </a:bodyPr>
            <a:lstStyle/>
            <a:p>
              <a:r>
                <a:rPr lang="en-US" altLang="zh-CN" dirty="0">
                  <a:solidFill>
                    <a:srgbClr val="005DA2"/>
                  </a:solidFill>
                  <a:latin typeface="微软雅黑" panose="020B0503020204020204" pitchFamily="34" charset="-122"/>
                  <a:ea typeface="微软雅黑" panose="020B0503020204020204" pitchFamily="34" charset="-122"/>
                </a:rPr>
                <a:t>#include “</a:t>
              </a:r>
              <a:r>
                <a:rPr lang="en-US" altLang="zh-CN" dirty="0" err="1">
                  <a:solidFill>
                    <a:srgbClr val="005DA2"/>
                  </a:solidFill>
                  <a:latin typeface="微软雅黑" panose="020B0503020204020204" pitchFamily="34" charset="-122"/>
                  <a:ea typeface="微软雅黑" panose="020B0503020204020204" pitchFamily="34" charset="-122"/>
                </a:rPr>
                <a:t>table_tennis_player.h</a:t>
              </a:r>
              <a:r>
                <a:rPr lang="en-US" altLang="zh-CN" dirty="0">
                  <a:solidFill>
                    <a:srgbClr val="005DA2"/>
                  </a:solidFill>
                  <a:latin typeface="微软雅黑" panose="020B0503020204020204" pitchFamily="34" charset="-122"/>
                  <a:ea typeface="微软雅黑" panose="020B0503020204020204" pitchFamily="34" charset="-122"/>
                </a:rPr>
                <a:t>”</a:t>
              </a:r>
            </a:p>
            <a:p>
              <a:r>
                <a:rPr lang="en-US" altLang="zh-CN" dirty="0">
                  <a:solidFill>
                    <a:srgbClr val="005DA2"/>
                  </a:solidFill>
                  <a:latin typeface="微软雅黑" panose="020B0503020204020204" pitchFamily="34" charset="-122"/>
                  <a:ea typeface="微软雅黑" panose="020B0503020204020204" pitchFamily="34" charset="-122"/>
                </a:rPr>
                <a:t>class</a:t>
              </a:r>
              <a:r>
                <a:rPr lang="zh-CN" altLang="en-US" dirty="0">
                  <a:solidFill>
                    <a:srgbClr val="005DA2"/>
                  </a:solidFill>
                  <a:latin typeface="微软雅黑" panose="020B0503020204020204" pitchFamily="34" charset="-122"/>
                  <a:ea typeface="微软雅黑" panose="020B0503020204020204" pitchFamily="34" charset="-122"/>
                </a:rPr>
                <a:t> </a:t>
              </a:r>
              <a:r>
                <a:rPr lang="en-US" altLang="zh-CN" dirty="0" err="1">
                  <a:solidFill>
                    <a:srgbClr val="C00000"/>
                  </a:solidFill>
                  <a:latin typeface="微软雅黑" panose="020B0503020204020204" pitchFamily="34" charset="-122"/>
                  <a:ea typeface="微软雅黑" panose="020B0503020204020204" pitchFamily="34" charset="-122"/>
                </a:rPr>
                <a:t>RatedPlayer</a:t>
              </a:r>
              <a:r>
                <a:rPr lang="zh-CN" altLang="en-US" dirty="0">
                  <a:solidFill>
                    <a:srgbClr val="C00000"/>
                  </a:solidFill>
                  <a:latin typeface="微软雅黑" panose="020B0503020204020204" pitchFamily="34" charset="-122"/>
                  <a:ea typeface="微软雅黑" panose="020B0503020204020204" pitchFamily="34" charset="-122"/>
                </a:rPr>
                <a:t> </a:t>
              </a:r>
              <a:r>
                <a:rPr lang="en-US" altLang="zh-CN" dirty="0">
                  <a:solidFill>
                    <a:srgbClr val="C00000"/>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rgbClr val="00B050"/>
                  </a:solidFill>
                  <a:latin typeface="微软雅黑" panose="020B0503020204020204" pitchFamily="34" charset="-122"/>
                  <a:ea typeface="微软雅黑" panose="020B0503020204020204" pitchFamily="34" charset="-122"/>
                </a:rPr>
                <a:t>public</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rgbClr val="C00000"/>
                  </a:solidFill>
                  <a:latin typeface="微软雅黑" panose="020B0503020204020204" pitchFamily="34" charset="-122"/>
                  <a:ea typeface="微软雅黑" panose="020B0503020204020204" pitchFamily="34" charset="-122"/>
                </a:rPr>
                <a:t>TableTennisPlayer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rgbClr val="005DA2"/>
                  </a:solidFill>
                  <a:latin typeface="微软雅黑" panose="020B0503020204020204" pitchFamily="34" charset="-122"/>
                  <a:ea typeface="微软雅黑" panose="020B0503020204020204" pitchFamily="34" charset="-122"/>
                </a:rPr>
                <a:t>public</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p>
            <a:p>
              <a:r>
                <a:rPr lang="en-US" altLang="zh-CN" dirty="0">
                  <a:solidFill>
                    <a:srgbClr val="005DA2"/>
                  </a:solidFill>
                  <a:latin typeface="微软雅黑" panose="020B0503020204020204" pitchFamily="34" charset="-122"/>
                  <a:ea typeface="微软雅黑" panose="020B0503020204020204" pitchFamily="34" charset="-122"/>
                </a:rPr>
                <a:t>private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sp>
        <p:nvSpPr>
          <p:cNvPr id="7" name="文本框 6">
            <a:extLst>
              <a:ext uri="{FF2B5EF4-FFF2-40B4-BE49-F238E27FC236}">
                <a16:creationId xmlns:a16="http://schemas.microsoft.com/office/drawing/2014/main" id="{6D6D39AE-6702-60A8-A048-131925CB505F}"/>
              </a:ext>
            </a:extLst>
          </p:cNvPr>
          <p:cNvSpPr txBox="1"/>
          <p:nvPr/>
        </p:nvSpPr>
        <p:spPr>
          <a:xfrm>
            <a:off x="701824" y="2139788"/>
            <a:ext cx="4572000" cy="369332"/>
          </a:xfrm>
          <a:prstGeom prst="rect">
            <a:avLst/>
          </a:prstGeom>
          <a:noFill/>
        </p:spPr>
        <p:txBody>
          <a:bodyPr wrap="square">
            <a:spAutoFit/>
          </a:bodyPr>
          <a:lstStyle/>
          <a:p>
            <a:r>
              <a:rPr lang="en-US" altLang="zh-CN" dirty="0" err="1">
                <a:solidFill>
                  <a:srgbClr val="005DA2"/>
                </a:solidFill>
                <a:latin typeface="微软雅黑" panose="020B0503020204020204" pitchFamily="34" charset="-122"/>
                <a:ea typeface="微软雅黑" panose="020B0503020204020204" pitchFamily="34" charset="-122"/>
              </a:rPr>
              <a:t>RatedPlayer</a:t>
            </a:r>
            <a:r>
              <a:rPr lang="zh-CN" altLang="en-US" dirty="0">
                <a:solidFill>
                  <a:srgbClr val="005DA2"/>
                </a:solidFill>
                <a:latin typeface="微软雅黑" panose="020B0503020204020204" pitchFamily="34" charset="-122"/>
                <a:ea typeface="微软雅黑" panose="020B0503020204020204" pitchFamily="34" charset="-122"/>
              </a:rPr>
              <a:t>类继承自</a:t>
            </a:r>
            <a:r>
              <a:rPr lang="en-US" altLang="zh-CN" dirty="0">
                <a:solidFill>
                  <a:srgbClr val="005DA2"/>
                </a:solidFill>
                <a:latin typeface="微软雅黑" panose="020B0503020204020204" pitchFamily="34" charset="-122"/>
                <a:ea typeface="微软雅黑" panose="020B0503020204020204" pitchFamily="34" charset="-122"/>
              </a:rPr>
              <a:t>TableTennisPlayer</a:t>
            </a:r>
            <a:r>
              <a:rPr lang="zh-CN" altLang="en-US" dirty="0">
                <a:solidFill>
                  <a:srgbClr val="005DA2"/>
                </a:solidFill>
                <a:latin typeface="微软雅黑" panose="020B0503020204020204" pitchFamily="34" charset="-122"/>
                <a:ea typeface="微软雅黑" panose="020B0503020204020204" pitchFamily="34" charset="-122"/>
              </a:rPr>
              <a:t>类</a:t>
            </a:r>
            <a:endParaRPr lang="zh-CN" altLang="en-US" dirty="0"/>
          </a:p>
        </p:txBody>
      </p:sp>
      <p:sp>
        <p:nvSpPr>
          <p:cNvPr id="8" name="文本框 7">
            <a:extLst>
              <a:ext uri="{FF2B5EF4-FFF2-40B4-BE49-F238E27FC236}">
                <a16:creationId xmlns:a16="http://schemas.microsoft.com/office/drawing/2014/main" id="{AB0B63BD-D452-7DE3-118A-20EA963C75A9}"/>
              </a:ext>
            </a:extLst>
          </p:cNvPr>
          <p:cNvSpPr txBox="1"/>
          <p:nvPr/>
        </p:nvSpPr>
        <p:spPr>
          <a:xfrm>
            <a:off x="701824" y="760390"/>
            <a:ext cx="5886400" cy="369332"/>
          </a:xfrm>
          <a:prstGeom prst="rect">
            <a:avLst/>
          </a:prstGeom>
          <a:noFill/>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步骤</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dirty="0">
                <a:solidFill>
                  <a:srgbClr val="005DA2"/>
                </a:solidFill>
                <a:latin typeface="微软雅黑" panose="020B0503020204020204" pitchFamily="34" charset="-122"/>
                <a:ea typeface="微软雅黑" panose="020B0503020204020204" pitchFamily="34" charset="-122"/>
              </a:rPr>
              <a:t>：用一个现有类型作基类，在其基础上定义派生类</a:t>
            </a:r>
            <a:endParaRPr lang="zh-CN" altLang="en-US" dirty="0"/>
          </a:p>
        </p:txBody>
      </p:sp>
      <p:sp>
        <p:nvSpPr>
          <p:cNvPr id="9" name="文本框 8">
            <a:extLst>
              <a:ext uri="{FF2B5EF4-FFF2-40B4-BE49-F238E27FC236}">
                <a16:creationId xmlns:a16="http://schemas.microsoft.com/office/drawing/2014/main" id="{90C135B2-1643-F841-99E2-F5F2EAB07802}"/>
              </a:ext>
            </a:extLst>
          </p:cNvPr>
          <p:cNvSpPr txBox="1"/>
          <p:nvPr/>
        </p:nvSpPr>
        <p:spPr>
          <a:xfrm>
            <a:off x="1835696" y="1266576"/>
            <a:ext cx="4572000" cy="646331"/>
          </a:xfrm>
          <a:prstGeom prst="rect">
            <a:avLst/>
          </a:prstGeom>
          <a:noFill/>
        </p:spPr>
        <p:txBody>
          <a:bodyPr wrap="square">
            <a:spAutoFit/>
          </a:bodyPr>
          <a:lstStyle/>
          <a:p>
            <a:r>
              <a:rPr lang="en-US" altLang="zh-CN" dirty="0">
                <a:solidFill>
                  <a:srgbClr val="C00000"/>
                </a:solidFill>
                <a:latin typeface="微软雅黑" panose="020B0503020204020204" pitchFamily="34" charset="-122"/>
                <a:ea typeface="微软雅黑" panose="020B0503020204020204" pitchFamily="34" charset="-122"/>
              </a:rPr>
              <a:t>class</a:t>
            </a:r>
            <a:r>
              <a:rPr lang="zh-CN" altLang="en-US" dirty="0">
                <a:solidFill>
                  <a:srgbClr val="C00000"/>
                </a:solidFill>
                <a:latin typeface="微软雅黑" panose="020B0503020204020204" pitchFamily="34" charset="-122"/>
                <a:ea typeface="微软雅黑" panose="020B0503020204020204" pitchFamily="34" charset="-122"/>
              </a:rPr>
              <a:t> 派生类名 </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 访问限定符  基类名 </a:t>
            </a:r>
            <a:r>
              <a:rPr lang="en-US" altLang="zh-CN" dirty="0">
                <a:solidFill>
                  <a:srgbClr val="C00000"/>
                </a:solidFill>
                <a:latin typeface="微软雅黑" panose="020B0503020204020204" pitchFamily="34" charset="-122"/>
                <a:ea typeface="微软雅黑" panose="020B0503020204020204" pitchFamily="34" charset="-122"/>
              </a:rPr>
              <a:t>{</a:t>
            </a:r>
          </a:p>
          <a:p>
            <a:r>
              <a:rPr lang="en-US" altLang="zh-CN" dirty="0">
                <a:solidFill>
                  <a:srgbClr val="C00000"/>
                </a:solidFill>
                <a:latin typeface="微软雅黑" panose="020B0503020204020204" pitchFamily="34" charset="-122"/>
                <a:ea typeface="微软雅黑" panose="020B0503020204020204" pitchFamily="34" charset="-122"/>
              </a:rPr>
              <a:t>};</a:t>
            </a:r>
            <a:endParaRPr lang="zh-CN" altLang="en-US" dirty="0">
              <a:solidFill>
                <a:srgbClr val="C00000"/>
              </a:solidFill>
            </a:endParaRPr>
          </a:p>
        </p:txBody>
      </p:sp>
      <p:grpSp>
        <p:nvGrpSpPr>
          <p:cNvPr id="10" name="组合 9">
            <a:extLst>
              <a:ext uri="{FF2B5EF4-FFF2-40B4-BE49-F238E27FC236}">
                <a16:creationId xmlns:a16="http://schemas.microsoft.com/office/drawing/2014/main" id="{08C0F439-EC02-B76D-EBC9-EDDF70D211F7}"/>
              </a:ext>
            </a:extLst>
          </p:cNvPr>
          <p:cNvGrpSpPr/>
          <p:nvPr/>
        </p:nvGrpSpPr>
        <p:grpSpPr>
          <a:xfrm>
            <a:off x="6145604" y="1216142"/>
            <a:ext cx="2818883" cy="810205"/>
            <a:chOff x="5813482" y="1421166"/>
            <a:chExt cx="2808312" cy="5585854"/>
          </a:xfrm>
          <a:solidFill>
            <a:srgbClr val="FEFFBE"/>
          </a:solidFill>
        </p:grpSpPr>
        <p:sp>
          <p:nvSpPr>
            <p:cNvPr id="11" name="矩形 10">
              <a:extLst>
                <a:ext uri="{FF2B5EF4-FFF2-40B4-BE49-F238E27FC236}">
                  <a16:creationId xmlns:a16="http://schemas.microsoft.com/office/drawing/2014/main" id="{1B03CA0C-7FCA-CF4D-ACB5-75A018F19DBE}"/>
                </a:ext>
              </a:extLst>
            </p:cNvPr>
            <p:cNvSpPr/>
            <p:nvPr/>
          </p:nvSpPr>
          <p:spPr>
            <a:xfrm>
              <a:off x="5813482" y="1421166"/>
              <a:ext cx="2808312" cy="5585854"/>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11549DC9-B2EB-3250-64DF-401858384372}"/>
                </a:ext>
              </a:extLst>
            </p:cNvPr>
            <p:cNvSpPr txBox="1"/>
            <p:nvPr/>
          </p:nvSpPr>
          <p:spPr>
            <a:xfrm>
              <a:off x="5860955" y="1550387"/>
              <a:ext cx="2713365" cy="4031656"/>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访问权限限定符：</a:t>
              </a:r>
              <a:br>
                <a:rPr lang="en-US" altLang="zh-CN" sz="1600" dirty="0">
                  <a:solidFill>
                    <a:srgbClr val="005DA2"/>
                  </a:solidFill>
                  <a:latin typeface="微软雅黑" panose="020B0503020204020204" pitchFamily="34" charset="-122"/>
                  <a:ea typeface="微软雅黑" panose="020B0503020204020204" pitchFamily="34" charset="-122"/>
                </a:rPr>
              </a:b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public/protected/private</a:t>
              </a:r>
            </a:p>
          </p:txBody>
        </p:sp>
      </p:grpSp>
      <p:grpSp>
        <p:nvGrpSpPr>
          <p:cNvPr id="13" name="组合 12">
            <a:extLst>
              <a:ext uri="{FF2B5EF4-FFF2-40B4-BE49-F238E27FC236}">
                <a16:creationId xmlns:a16="http://schemas.microsoft.com/office/drawing/2014/main" id="{C3E45DE0-7A9D-4ACD-B979-756776681132}"/>
              </a:ext>
            </a:extLst>
          </p:cNvPr>
          <p:cNvGrpSpPr/>
          <p:nvPr/>
        </p:nvGrpSpPr>
        <p:grpSpPr>
          <a:xfrm>
            <a:off x="5941760" y="3397383"/>
            <a:ext cx="2818883" cy="1190591"/>
            <a:chOff x="5813482" y="1421166"/>
            <a:chExt cx="2808312" cy="8208376"/>
          </a:xfrm>
          <a:solidFill>
            <a:srgbClr val="FEFFBE"/>
          </a:solidFill>
        </p:grpSpPr>
        <p:sp>
          <p:nvSpPr>
            <p:cNvPr id="14" name="矩形 13">
              <a:extLst>
                <a:ext uri="{FF2B5EF4-FFF2-40B4-BE49-F238E27FC236}">
                  <a16:creationId xmlns:a16="http://schemas.microsoft.com/office/drawing/2014/main" id="{529B278F-3892-43CD-9AAD-7D7F8A065794}"/>
                </a:ext>
              </a:extLst>
            </p:cNvPr>
            <p:cNvSpPr/>
            <p:nvPr/>
          </p:nvSpPr>
          <p:spPr>
            <a:xfrm>
              <a:off x="5813482" y="1421166"/>
              <a:ext cx="2808312" cy="8208376"/>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57EA4911-1BEB-418C-810C-366B01F19E3B}"/>
                </a:ext>
              </a:extLst>
            </p:cNvPr>
            <p:cNvSpPr txBox="1"/>
            <p:nvPr/>
          </p:nvSpPr>
          <p:spPr>
            <a:xfrm>
              <a:off x="5860955" y="1550387"/>
              <a:ext cx="2713365" cy="7426741"/>
            </a:xfrm>
            <a:prstGeom prst="rect">
              <a:avLst/>
            </a:prstGeom>
            <a:grpFill/>
          </p:spPr>
          <p:txBody>
            <a:bodyPr wrap="square" rtlCol="0">
              <a:spAutoFit/>
            </a:bodyPr>
            <a:lstStyle/>
            <a:p>
              <a:pPr>
                <a:spcAft>
                  <a:spcPts val="600"/>
                </a:spcAft>
              </a:pPr>
              <a:r>
                <a:rPr lang="en-US" altLang="zh-CN" sz="1600" dirty="0">
                  <a:solidFill>
                    <a:srgbClr val="005DA2"/>
                  </a:solidFill>
                  <a:latin typeface="微软雅黑" panose="020B0503020204020204" pitchFamily="34" charset="-122"/>
                  <a:ea typeface="微软雅黑" panose="020B0503020204020204" pitchFamily="34" charset="-122"/>
                </a:rPr>
                <a:t>NOTE</a:t>
              </a:r>
              <a:r>
                <a:rPr lang="zh-CN" altLang="en-US" sz="1600" dirty="0">
                  <a:solidFill>
                    <a:srgbClr val="005DA2"/>
                  </a:solidFill>
                  <a:latin typeface="微软雅黑" panose="020B0503020204020204" pitchFamily="34" charset="-122"/>
                  <a:ea typeface="微软雅黑" panose="020B0503020204020204" pitchFamily="34" charset="-122"/>
                </a:rPr>
                <a:t>：</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派生类通常定义在单独的头文件和源文件中，也可以和基类定义在一起</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9555078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继承示例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AB0B63BD-D452-7DE3-118A-20EA963C75A9}"/>
              </a:ext>
            </a:extLst>
          </p:cNvPr>
          <p:cNvSpPr txBox="1"/>
          <p:nvPr/>
        </p:nvSpPr>
        <p:spPr>
          <a:xfrm>
            <a:off x="701824" y="760390"/>
            <a:ext cx="4572000" cy="369332"/>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派生类的声明方式如下：</a:t>
            </a:r>
            <a:endParaRPr lang="zh-CN" altLang="en-US" dirty="0"/>
          </a:p>
        </p:txBody>
      </p:sp>
      <p:sp>
        <p:nvSpPr>
          <p:cNvPr id="9" name="文本框 8">
            <a:extLst>
              <a:ext uri="{FF2B5EF4-FFF2-40B4-BE49-F238E27FC236}">
                <a16:creationId xmlns:a16="http://schemas.microsoft.com/office/drawing/2014/main" id="{90C135B2-1643-F841-99E2-F5F2EAB07802}"/>
              </a:ext>
            </a:extLst>
          </p:cNvPr>
          <p:cNvSpPr txBox="1"/>
          <p:nvPr/>
        </p:nvSpPr>
        <p:spPr>
          <a:xfrm>
            <a:off x="1835696" y="1266576"/>
            <a:ext cx="4572000" cy="646331"/>
          </a:xfrm>
          <a:prstGeom prst="rect">
            <a:avLst/>
          </a:prstGeom>
          <a:noFill/>
        </p:spPr>
        <p:txBody>
          <a:bodyPr wrap="square">
            <a:spAutoFit/>
          </a:bodyPr>
          <a:lstStyle/>
          <a:p>
            <a:r>
              <a:rPr lang="en-US" altLang="zh-CN" dirty="0">
                <a:solidFill>
                  <a:srgbClr val="C00000"/>
                </a:solidFill>
                <a:latin typeface="微软雅黑" panose="020B0503020204020204" pitchFamily="34" charset="-122"/>
                <a:ea typeface="微软雅黑" panose="020B0503020204020204" pitchFamily="34" charset="-122"/>
              </a:rPr>
              <a:t>class</a:t>
            </a:r>
            <a:r>
              <a:rPr lang="zh-CN" altLang="en-US" dirty="0">
                <a:solidFill>
                  <a:srgbClr val="C00000"/>
                </a:solidFill>
                <a:latin typeface="微软雅黑" panose="020B0503020204020204" pitchFamily="34" charset="-122"/>
                <a:ea typeface="微软雅黑" panose="020B0503020204020204" pitchFamily="34" charset="-122"/>
              </a:rPr>
              <a:t> 派生类名 </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 访问限定符  基类名 </a:t>
            </a:r>
            <a:r>
              <a:rPr lang="en-US" altLang="zh-CN" dirty="0">
                <a:solidFill>
                  <a:srgbClr val="C00000"/>
                </a:solidFill>
                <a:latin typeface="微软雅黑" panose="020B0503020204020204" pitchFamily="34" charset="-122"/>
                <a:ea typeface="微软雅黑" panose="020B0503020204020204" pitchFamily="34" charset="-122"/>
              </a:rPr>
              <a:t>{</a:t>
            </a:r>
          </a:p>
          <a:p>
            <a:r>
              <a:rPr lang="en-US" altLang="zh-CN" dirty="0">
                <a:solidFill>
                  <a:srgbClr val="C00000"/>
                </a:solidFill>
                <a:latin typeface="微软雅黑" panose="020B0503020204020204" pitchFamily="34" charset="-122"/>
                <a:ea typeface="微软雅黑" panose="020B0503020204020204" pitchFamily="34" charset="-122"/>
              </a:rPr>
              <a:t>};</a:t>
            </a:r>
            <a:endParaRPr lang="zh-CN" altLang="en-US" dirty="0">
              <a:solidFill>
                <a:srgbClr val="C00000"/>
              </a:solidFill>
            </a:endParaRPr>
          </a:p>
        </p:txBody>
      </p:sp>
      <p:grpSp>
        <p:nvGrpSpPr>
          <p:cNvPr id="10" name="组合 9">
            <a:extLst>
              <a:ext uri="{FF2B5EF4-FFF2-40B4-BE49-F238E27FC236}">
                <a16:creationId xmlns:a16="http://schemas.microsoft.com/office/drawing/2014/main" id="{08C0F439-EC02-B76D-EBC9-EDDF70D211F7}"/>
              </a:ext>
            </a:extLst>
          </p:cNvPr>
          <p:cNvGrpSpPr/>
          <p:nvPr/>
        </p:nvGrpSpPr>
        <p:grpSpPr>
          <a:xfrm>
            <a:off x="6145604" y="1216142"/>
            <a:ext cx="2818883" cy="810205"/>
            <a:chOff x="5813482" y="1421166"/>
            <a:chExt cx="2808312" cy="5585854"/>
          </a:xfrm>
          <a:solidFill>
            <a:srgbClr val="FEFFBE"/>
          </a:solidFill>
        </p:grpSpPr>
        <p:sp>
          <p:nvSpPr>
            <p:cNvPr id="11" name="矩形 10">
              <a:extLst>
                <a:ext uri="{FF2B5EF4-FFF2-40B4-BE49-F238E27FC236}">
                  <a16:creationId xmlns:a16="http://schemas.microsoft.com/office/drawing/2014/main" id="{1B03CA0C-7FCA-CF4D-ACB5-75A018F19DBE}"/>
                </a:ext>
              </a:extLst>
            </p:cNvPr>
            <p:cNvSpPr/>
            <p:nvPr/>
          </p:nvSpPr>
          <p:spPr>
            <a:xfrm>
              <a:off x="5813482" y="1421166"/>
              <a:ext cx="2808312" cy="5585854"/>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11549DC9-B2EB-3250-64DF-401858384372}"/>
                </a:ext>
              </a:extLst>
            </p:cNvPr>
            <p:cNvSpPr txBox="1"/>
            <p:nvPr/>
          </p:nvSpPr>
          <p:spPr>
            <a:xfrm>
              <a:off x="5860955" y="1550387"/>
              <a:ext cx="2713365" cy="4031656"/>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访问权限限定符：</a:t>
              </a:r>
              <a:br>
                <a:rPr lang="en-US" altLang="zh-CN" sz="1600" dirty="0">
                  <a:solidFill>
                    <a:srgbClr val="005DA2"/>
                  </a:solidFill>
                  <a:latin typeface="微软雅黑" panose="020B0503020204020204" pitchFamily="34" charset="-122"/>
                  <a:ea typeface="微软雅黑" panose="020B0503020204020204" pitchFamily="34" charset="-122"/>
                </a:rPr>
              </a:b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public/private/protected</a:t>
              </a:r>
            </a:p>
          </p:txBody>
        </p:sp>
      </p:grpSp>
      <p:sp>
        <p:nvSpPr>
          <p:cNvPr id="13" name="文本框 12">
            <a:extLst>
              <a:ext uri="{FF2B5EF4-FFF2-40B4-BE49-F238E27FC236}">
                <a16:creationId xmlns:a16="http://schemas.microsoft.com/office/drawing/2014/main" id="{8CDF0AF8-1DC0-4211-9024-FE8B4A7A4431}"/>
              </a:ext>
            </a:extLst>
          </p:cNvPr>
          <p:cNvSpPr txBox="1"/>
          <p:nvPr/>
        </p:nvSpPr>
        <p:spPr>
          <a:xfrm>
            <a:off x="749476" y="2516989"/>
            <a:ext cx="5443780" cy="1200329"/>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根据不同的访问限定符，</a:t>
            </a: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的继承可以分为三类：</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公有继承</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私有继承</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保护继承</a:t>
            </a:r>
            <a:endParaRPr lang="zh-CN" altLang="en-US" dirty="0"/>
          </a:p>
        </p:txBody>
      </p:sp>
    </p:spTree>
    <p:extLst>
      <p:ext uri="{BB962C8B-B14F-4D97-AF65-F5344CB8AC3E}">
        <p14:creationId xmlns:p14="http://schemas.microsoft.com/office/powerpoint/2010/main" val="368968886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继承示例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8CDF0AF8-1DC0-4211-9024-FE8B4A7A4431}"/>
              </a:ext>
            </a:extLst>
          </p:cNvPr>
          <p:cNvSpPr txBox="1"/>
          <p:nvPr/>
        </p:nvSpPr>
        <p:spPr>
          <a:xfrm>
            <a:off x="683568" y="771550"/>
            <a:ext cx="7848872" cy="2862322"/>
          </a:xfrm>
          <a:prstGeom prst="rect">
            <a:avLst/>
          </a:prstGeom>
          <a:noFill/>
        </p:spPr>
        <p:txBody>
          <a:bodyPr wrap="square">
            <a:spAutoFit/>
          </a:bodyPr>
          <a:lstStyle/>
          <a:p>
            <a:pPr marL="285750" indent="-285750">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公有继承（</a:t>
            </a:r>
            <a:r>
              <a:rPr lang="en-US" altLang="zh-CN" dirty="0">
                <a:solidFill>
                  <a:srgbClr val="005DA2"/>
                </a:solidFill>
                <a:latin typeface="微软雅黑" panose="020B0503020204020204" pitchFamily="34" charset="-122"/>
                <a:ea typeface="微软雅黑" panose="020B0503020204020204" pitchFamily="34" charset="-122"/>
              </a:rPr>
              <a:t>public</a:t>
            </a:r>
            <a:r>
              <a:rPr lang="zh-CN" altLang="en-US" dirty="0">
                <a:solidFill>
                  <a:srgbClr val="005DA2"/>
                </a:solidFill>
                <a:latin typeface="微软雅黑" panose="020B0503020204020204" pitchFamily="34" charset="-122"/>
                <a:ea typeface="微软雅黑" panose="020B0503020204020204" pitchFamily="34" charset="-122"/>
              </a:rPr>
              <a:t>）</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基类的公有成员和保护成员作为派生类的成员时，它们都保持原有的状态，而基类的私有成员仍然是私有的，不能被这个派生类的子类所访问</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私有继承（</a:t>
            </a:r>
            <a:r>
              <a:rPr lang="en-US" altLang="zh-CN" dirty="0">
                <a:solidFill>
                  <a:srgbClr val="005DA2"/>
                </a:solidFill>
                <a:latin typeface="微软雅黑" panose="020B0503020204020204" pitchFamily="34" charset="-122"/>
                <a:ea typeface="微软雅黑" panose="020B0503020204020204" pitchFamily="34" charset="-122"/>
              </a:rPr>
              <a:t>private</a:t>
            </a:r>
            <a:r>
              <a:rPr lang="zh-CN" altLang="en-US" dirty="0">
                <a:solidFill>
                  <a:srgbClr val="005DA2"/>
                </a:solidFill>
                <a:latin typeface="微软雅黑" panose="020B0503020204020204" pitchFamily="34" charset="-122"/>
                <a:ea typeface="微软雅黑" panose="020B0503020204020204" pitchFamily="34" charset="-122"/>
              </a:rPr>
              <a:t>）</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基类的公有成员和保护成员都作为派生类的私有成员，并且不能被这个派生类的子类所访问</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保护继承（</a:t>
            </a:r>
            <a:r>
              <a:rPr lang="en-US" altLang="zh-CN" dirty="0">
                <a:solidFill>
                  <a:srgbClr val="005DA2"/>
                </a:solidFill>
                <a:latin typeface="微软雅黑" panose="020B0503020204020204" pitchFamily="34" charset="-122"/>
                <a:ea typeface="微软雅黑" panose="020B0503020204020204" pitchFamily="34" charset="-122"/>
              </a:rPr>
              <a:t>protected</a:t>
            </a:r>
            <a:r>
              <a:rPr lang="zh-CN" altLang="en-US" dirty="0">
                <a:solidFill>
                  <a:srgbClr val="005DA2"/>
                </a:solidFill>
                <a:latin typeface="微软雅黑" panose="020B0503020204020204" pitchFamily="34" charset="-122"/>
                <a:ea typeface="微软雅黑" panose="020B0503020204020204" pitchFamily="34" charset="-122"/>
              </a:rPr>
              <a:t>）</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基类的所有公有成员和保护成员都成为派生类的保护成员，并且只能被它的派生类成员函数或友元访问，基类的私有成员仍然是私有的</a:t>
            </a:r>
          </a:p>
        </p:txBody>
      </p:sp>
    </p:spTree>
    <p:extLst>
      <p:ext uri="{BB962C8B-B14F-4D97-AF65-F5344CB8AC3E}">
        <p14:creationId xmlns:p14="http://schemas.microsoft.com/office/powerpoint/2010/main" val="302609254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继承示例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表格 2">
            <a:extLst>
              <a:ext uri="{FF2B5EF4-FFF2-40B4-BE49-F238E27FC236}">
                <a16:creationId xmlns:a16="http://schemas.microsoft.com/office/drawing/2014/main" id="{264A89EE-5AAD-4799-8136-8892F09880BA}"/>
              </a:ext>
            </a:extLst>
          </p:cNvPr>
          <p:cNvGraphicFramePr>
            <a:graphicFrameLocks noGrp="1"/>
          </p:cNvGraphicFramePr>
          <p:nvPr>
            <p:extLst>
              <p:ext uri="{D42A27DB-BD31-4B8C-83A1-F6EECF244321}">
                <p14:modId xmlns:p14="http://schemas.microsoft.com/office/powerpoint/2010/main" val="2962365998"/>
              </p:ext>
            </p:extLst>
          </p:nvPr>
        </p:nvGraphicFramePr>
        <p:xfrm>
          <a:off x="1524000" y="2067694"/>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671520436"/>
                    </a:ext>
                  </a:extLst>
                </a:gridCol>
                <a:gridCol w="1524000">
                  <a:extLst>
                    <a:ext uri="{9D8B030D-6E8A-4147-A177-3AD203B41FA5}">
                      <a16:colId xmlns:a16="http://schemas.microsoft.com/office/drawing/2014/main" val="3899385240"/>
                    </a:ext>
                  </a:extLst>
                </a:gridCol>
                <a:gridCol w="1524000">
                  <a:extLst>
                    <a:ext uri="{9D8B030D-6E8A-4147-A177-3AD203B41FA5}">
                      <a16:colId xmlns:a16="http://schemas.microsoft.com/office/drawing/2014/main" val="2761984934"/>
                    </a:ext>
                  </a:extLst>
                </a:gridCol>
                <a:gridCol w="1524000">
                  <a:extLst>
                    <a:ext uri="{9D8B030D-6E8A-4147-A177-3AD203B41FA5}">
                      <a16:colId xmlns:a16="http://schemas.microsoft.com/office/drawing/2014/main" val="21595005"/>
                    </a:ext>
                  </a:extLst>
                </a:gridCol>
              </a:tblGrid>
              <a:tr h="370840">
                <a:tc>
                  <a:txBody>
                    <a:bodyPr/>
                    <a:lstStyle/>
                    <a:p>
                      <a:endParaRPr lang="zh-CN" altLang="en-US" dirty="0"/>
                    </a:p>
                  </a:txBody>
                  <a:tcPr/>
                </a:tc>
                <a:tc>
                  <a:txBody>
                    <a:bodyPr/>
                    <a:lstStyle/>
                    <a:p>
                      <a:r>
                        <a:rPr lang="en-US" altLang="zh-CN" dirty="0"/>
                        <a:t>public</a:t>
                      </a:r>
                      <a:endParaRPr lang="zh-CN" altLang="en-US" dirty="0"/>
                    </a:p>
                  </a:txBody>
                  <a:tcPr/>
                </a:tc>
                <a:tc>
                  <a:txBody>
                    <a:bodyPr/>
                    <a:lstStyle/>
                    <a:p>
                      <a:r>
                        <a:rPr lang="en-US" altLang="zh-CN" dirty="0"/>
                        <a:t>protected</a:t>
                      </a:r>
                      <a:endParaRPr lang="zh-CN" altLang="en-US" dirty="0"/>
                    </a:p>
                  </a:txBody>
                  <a:tcPr/>
                </a:tc>
                <a:tc>
                  <a:txBody>
                    <a:bodyPr/>
                    <a:lstStyle/>
                    <a:p>
                      <a:r>
                        <a:rPr lang="en-US" altLang="zh-CN" dirty="0"/>
                        <a:t>private</a:t>
                      </a:r>
                      <a:endParaRPr lang="zh-CN" altLang="en-US" dirty="0"/>
                    </a:p>
                  </a:txBody>
                  <a:tcPr/>
                </a:tc>
                <a:extLst>
                  <a:ext uri="{0D108BD9-81ED-4DB2-BD59-A6C34878D82A}">
                    <a16:rowId xmlns:a16="http://schemas.microsoft.com/office/drawing/2014/main" val="726178038"/>
                  </a:ext>
                </a:extLst>
              </a:tr>
              <a:tr h="370840">
                <a:tc>
                  <a:txBody>
                    <a:bodyPr/>
                    <a:lstStyle/>
                    <a:p>
                      <a:r>
                        <a:rPr lang="zh-CN" altLang="en-US" dirty="0"/>
                        <a:t>公有继承</a:t>
                      </a:r>
                    </a:p>
                  </a:txBody>
                  <a:tcPr/>
                </a:tc>
                <a:tc>
                  <a:txBody>
                    <a:bodyPr/>
                    <a:lstStyle/>
                    <a:p>
                      <a:r>
                        <a:rPr lang="en-US" altLang="zh-CN" dirty="0"/>
                        <a:t>public</a:t>
                      </a:r>
                      <a:endParaRPr lang="zh-CN" altLang="en-US" dirty="0"/>
                    </a:p>
                  </a:txBody>
                  <a:tcPr/>
                </a:tc>
                <a:tc>
                  <a:txBody>
                    <a:bodyPr/>
                    <a:lstStyle/>
                    <a:p>
                      <a:r>
                        <a:rPr lang="en-US" altLang="zh-CN" dirty="0"/>
                        <a:t>protected</a:t>
                      </a:r>
                      <a:endParaRPr lang="zh-CN" altLang="en-US" dirty="0"/>
                    </a:p>
                  </a:txBody>
                  <a:tcPr/>
                </a:tc>
                <a:tc>
                  <a:txBody>
                    <a:bodyPr/>
                    <a:lstStyle/>
                    <a:p>
                      <a:r>
                        <a:rPr lang="zh-CN" altLang="en-US" dirty="0"/>
                        <a:t>不可见</a:t>
                      </a:r>
                    </a:p>
                  </a:txBody>
                  <a:tcPr/>
                </a:tc>
                <a:extLst>
                  <a:ext uri="{0D108BD9-81ED-4DB2-BD59-A6C34878D82A}">
                    <a16:rowId xmlns:a16="http://schemas.microsoft.com/office/drawing/2014/main" val="2439846406"/>
                  </a:ext>
                </a:extLst>
              </a:tr>
              <a:tr h="370840">
                <a:tc>
                  <a:txBody>
                    <a:bodyPr/>
                    <a:lstStyle/>
                    <a:p>
                      <a:r>
                        <a:rPr lang="zh-CN" altLang="en-US" dirty="0"/>
                        <a:t>私有继承</a:t>
                      </a:r>
                    </a:p>
                  </a:txBody>
                  <a:tcPr/>
                </a:tc>
                <a:tc>
                  <a:txBody>
                    <a:bodyPr/>
                    <a:lstStyle/>
                    <a:p>
                      <a:r>
                        <a:rPr lang="en-US" altLang="zh-CN" dirty="0"/>
                        <a:t>private</a:t>
                      </a:r>
                      <a:endParaRPr lang="zh-CN" altLang="en-US" dirty="0"/>
                    </a:p>
                  </a:txBody>
                  <a:tcPr/>
                </a:tc>
                <a:tc>
                  <a:txBody>
                    <a:bodyPr/>
                    <a:lstStyle/>
                    <a:p>
                      <a:r>
                        <a:rPr lang="en-US" altLang="zh-CN" dirty="0"/>
                        <a:t>private</a:t>
                      </a:r>
                      <a:endParaRPr lang="zh-CN" altLang="en-US" dirty="0"/>
                    </a:p>
                  </a:txBody>
                  <a:tcPr/>
                </a:tc>
                <a:tc>
                  <a:txBody>
                    <a:bodyPr/>
                    <a:lstStyle/>
                    <a:p>
                      <a:r>
                        <a:rPr lang="zh-CN" altLang="en-US" dirty="0"/>
                        <a:t>不可见</a:t>
                      </a:r>
                    </a:p>
                  </a:txBody>
                  <a:tcPr/>
                </a:tc>
                <a:extLst>
                  <a:ext uri="{0D108BD9-81ED-4DB2-BD59-A6C34878D82A}">
                    <a16:rowId xmlns:a16="http://schemas.microsoft.com/office/drawing/2014/main" val="2504288071"/>
                  </a:ext>
                </a:extLst>
              </a:tr>
              <a:tr h="370840">
                <a:tc>
                  <a:txBody>
                    <a:bodyPr/>
                    <a:lstStyle/>
                    <a:p>
                      <a:r>
                        <a:rPr lang="zh-CN" altLang="en-US" dirty="0"/>
                        <a:t>保护继承</a:t>
                      </a:r>
                    </a:p>
                  </a:txBody>
                  <a:tcPr/>
                </a:tc>
                <a:tc>
                  <a:txBody>
                    <a:bodyPr/>
                    <a:lstStyle/>
                    <a:p>
                      <a:r>
                        <a:rPr lang="en-US" altLang="zh-CN" dirty="0"/>
                        <a:t>protected</a:t>
                      </a:r>
                      <a:endParaRPr lang="zh-CN" altLang="en-US" dirty="0"/>
                    </a:p>
                  </a:txBody>
                  <a:tcPr/>
                </a:tc>
                <a:tc>
                  <a:txBody>
                    <a:bodyPr/>
                    <a:lstStyle/>
                    <a:p>
                      <a:r>
                        <a:rPr lang="en-US" altLang="zh-CN" dirty="0"/>
                        <a:t>protected</a:t>
                      </a:r>
                      <a:endParaRPr lang="zh-CN" altLang="en-US" dirty="0"/>
                    </a:p>
                  </a:txBody>
                  <a:tcPr/>
                </a:tc>
                <a:tc>
                  <a:txBody>
                    <a:bodyPr/>
                    <a:lstStyle/>
                    <a:p>
                      <a:r>
                        <a:rPr lang="zh-CN" altLang="en-US" dirty="0"/>
                        <a:t>不可见</a:t>
                      </a:r>
                    </a:p>
                  </a:txBody>
                  <a:tcPr/>
                </a:tc>
                <a:extLst>
                  <a:ext uri="{0D108BD9-81ED-4DB2-BD59-A6C34878D82A}">
                    <a16:rowId xmlns:a16="http://schemas.microsoft.com/office/drawing/2014/main" val="3189266992"/>
                  </a:ext>
                </a:extLst>
              </a:tr>
            </a:tbl>
          </a:graphicData>
        </a:graphic>
      </p:graphicFrame>
    </p:spTree>
    <p:extLst>
      <p:ext uri="{BB962C8B-B14F-4D97-AF65-F5344CB8AC3E}">
        <p14:creationId xmlns:p14="http://schemas.microsoft.com/office/powerpoint/2010/main" val="126333851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继承示例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937D6E6-6AF7-4E69-9DF2-C6D823F29A6E}"/>
              </a:ext>
            </a:extLst>
          </p:cNvPr>
          <p:cNvSpPr txBox="1"/>
          <p:nvPr/>
        </p:nvSpPr>
        <p:spPr>
          <a:xfrm>
            <a:off x="1475656" y="2067694"/>
            <a:ext cx="6660232" cy="646331"/>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不同类型的继承访问限定符主要决定的是派生类的对外可见性，与派生类对基类成员的访问权限无关</a:t>
            </a:r>
            <a:endParaRPr lang="zh-CN" altLang="en-US" dirty="0"/>
          </a:p>
        </p:txBody>
      </p:sp>
    </p:spTree>
    <p:extLst>
      <p:ext uri="{BB962C8B-B14F-4D97-AF65-F5344CB8AC3E}">
        <p14:creationId xmlns:p14="http://schemas.microsoft.com/office/powerpoint/2010/main" val="289194248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继承示例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937D6E6-6AF7-4E69-9DF2-C6D823F29A6E}"/>
              </a:ext>
            </a:extLst>
          </p:cNvPr>
          <p:cNvSpPr txBox="1"/>
          <p:nvPr/>
        </p:nvSpPr>
        <p:spPr>
          <a:xfrm>
            <a:off x="1403648" y="1779662"/>
            <a:ext cx="6660232" cy="1508105"/>
          </a:xfrm>
          <a:prstGeom prst="rect">
            <a:avLst/>
          </a:prstGeom>
          <a:noFill/>
        </p:spPr>
        <p:txBody>
          <a:bodyPr wrap="square">
            <a:spAutoFit/>
          </a:bodyPr>
          <a:lstStyle/>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如果省略继承的访问权限限定符，默认是</a:t>
            </a:r>
            <a:r>
              <a:rPr lang="en-US" altLang="zh-CN" dirty="0">
                <a:solidFill>
                  <a:srgbClr val="005DA2"/>
                </a:solidFill>
                <a:latin typeface="微软雅黑" panose="020B0503020204020204" pitchFamily="34" charset="-122"/>
                <a:ea typeface="微软雅黑" panose="020B0503020204020204" pitchFamily="34" charset="-122"/>
              </a:rPr>
              <a:t>private</a:t>
            </a:r>
            <a:r>
              <a:rPr lang="zh-CN" altLang="en-US" dirty="0">
                <a:solidFill>
                  <a:srgbClr val="005DA2"/>
                </a:solidFill>
                <a:latin typeface="微软雅黑" panose="020B0503020204020204" pitchFamily="34" charset="-122"/>
                <a:ea typeface="微软雅黑" panose="020B0503020204020204" pitchFamily="34" charset="-122"/>
              </a:rPr>
              <a:t>继承</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public</a:t>
            </a:r>
            <a:r>
              <a:rPr lang="zh-CN" altLang="en-US" dirty="0">
                <a:solidFill>
                  <a:srgbClr val="005DA2"/>
                </a:solidFill>
                <a:latin typeface="微软雅黑" panose="020B0503020204020204" pitchFamily="34" charset="-122"/>
                <a:ea typeface="微软雅黑" panose="020B0503020204020204" pitchFamily="34" charset="-122"/>
              </a:rPr>
              <a:t>继承能够满足绝大部分的场景需求，慎用</a:t>
            </a:r>
            <a:r>
              <a:rPr lang="en-US" altLang="zh-CN" dirty="0">
                <a:solidFill>
                  <a:srgbClr val="005DA2"/>
                </a:solidFill>
                <a:latin typeface="微软雅黑" panose="020B0503020204020204" pitchFamily="34" charset="-122"/>
                <a:ea typeface="微软雅黑" panose="020B0503020204020204" pitchFamily="34" charset="-122"/>
              </a:rPr>
              <a:t>protected</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a:solidFill>
                  <a:srgbClr val="005DA2"/>
                </a:solidFill>
                <a:latin typeface="微软雅黑" panose="020B0503020204020204" pitchFamily="34" charset="-122"/>
                <a:ea typeface="微软雅黑" panose="020B0503020204020204" pitchFamily="34" charset="-122"/>
              </a:rPr>
              <a:t>private</a:t>
            </a:r>
            <a:r>
              <a:rPr lang="zh-CN" altLang="en-US" dirty="0">
                <a:solidFill>
                  <a:srgbClr val="005DA2"/>
                </a:solidFill>
                <a:latin typeface="微软雅黑" panose="020B0503020204020204" pitchFamily="34" charset="-122"/>
                <a:ea typeface="微软雅黑" panose="020B0503020204020204" pitchFamily="34" charset="-122"/>
              </a:rPr>
              <a:t>继承</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struct</a:t>
            </a:r>
            <a:r>
              <a:rPr lang="zh-CN" altLang="en-US" dirty="0">
                <a:solidFill>
                  <a:srgbClr val="005DA2"/>
                </a:solidFill>
                <a:latin typeface="微软雅黑" panose="020B0503020204020204" pitchFamily="34" charset="-122"/>
                <a:ea typeface="微软雅黑" panose="020B0503020204020204" pitchFamily="34" charset="-122"/>
              </a:rPr>
              <a:t>继承的默认访问权限是</a:t>
            </a:r>
            <a:r>
              <a:rPr lang="en-US" altLang="zh-CN" dirty="0">
                <a:solidFill>
                  <a:srgbClr val="005DA2"/>
                </a:solidFill>
                <a:latin typeface="微软雅黑" panose="020B0503020204020204" pitchFamily="34" charset="-122"/>
                <a:ea typeface="微软雅黑" panose="020B0503020204020204" pitchFamily="34" charset="-122"/>
              </a:rPr>
              <a:t>public</a:t>
            </a:r>
            <a:endParaRPr lang="zh-CN" altLang="en-US" dirty="0"/>
          </a:p>
        </p:txBody>
      </p:sp>
    </p:spTree>
    <p:extLst>
      <p:ext uri="{BB962C8B-B14F-4D97-AF65-F5344CB8AC3E}">
        <p14:creationId xmlns:p14="http://schemas.microsoft.com/office/powerpoint/2010/main" val="367779360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继承示例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87A1828E-B413-4D57-9FA7-030C0F1142C7}"/>
              </a:ext>
            </a:extLst>
          </p:cNvPr>
          <p:cNvGrpSpPr/>
          <p:nvPr/>
        </p:nvGrpSpPr>
        <p:grpSpPr>
          <a:xfrm>
            <a:off x="755576" y="1203598"/>
            <a:ext cx="8064896" cy="3888432"/>
            <a:chOff x="5813482" y="1421168"/>
            <a:chExt cx="2808312" cy="1314146"/>
          </a:xfrm>
          <a:solidFill>
            <a:srgbClr val="FDFDFD"/>
          </a:solidFill>
        </p:grpSpPr>
        <p:sp>
          <p:nvSpPr>
            <p:cNvPr id="9" name="矩形 8">
              <a:extLst>
                <a:ext uri="{FF2B5EF4-FFF2-40B4-BE49-F238E27FC236}">
                  <a16:creationId xmlns:a16="http://schemas.microsoft.com/office/drawing/2014/main" id="{CACF9C33-8354-4E16-9FE8-0F6308B4503E}"/>
                </a:ext>
              </a:extLst>
            </p:cNvPr>
            <p:cNvSpPr/>
            <p:nvPr/>
          </p:nvSpPr>
          <p:spPr>
            <a:xfrm>
              <a:off x="5813482" y="1421168"/>
              <a:ext cx="2808312" cy="1314146"/>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87C39AC7-7271-4C6E-83AC-C82E2F8996CF}"/>
                </a:ext>
              </a:extLst>
            </p:cNvPr>
            <p:cNvSpPr txBox="1"/>
            <p:nvPr/>
          </p:nvSpPr>
          <p:spPr>
            <a:xfrm>
              <a:off x="5855146" y="1449821"/>
              <a:ext cx="2724982" cy="1248205"/>
            </a:xfrm>
            <a:prstGeom prst="rect">
              <a:avLst/>
            </a:prstGeom>
            <a:grpFill/>
          </p:spPr>
          <p:txBody>
            <a:bodyPr wrap="square" rtlCol="0">
              <a:spAutoFit/>
            </a:bodyPr>
            <a:lstStyle/>
            <a:p>
              <a:r>
                <a:rPr lang="en-US" altLang="zh-CN" dirty="0">
                  <a:solidFill>
                    <a:srgbClr val="005DA2"/>
                  </a:solidFill>
                  <a:latin typeface="微软雅黑" panose="020B0503020204020204" pitchFamily="34" charset="-122"/>
                  <a:ea typeface="微软雅黑" panose="020B0503020204020204" pitchFamily="34" charset="-122"/>
                </a:rPr>
                <a:t>#include “</a:t>
              </a:r>
              <a:r>
                <a:rPr lang="en-US" altLang="zh-CN" dirty="0" err="1">
                  <a:solidFill>
                    <a:srgbClr val="005DA2"/>
                  </a:solidFill>
                  <a:latin typeface="微软雅黑" panose="020B0503020204020204" pitchFamily="34" charset="-122"/>
                  <a:ea typeface="微软雅黑" panose="020B0503020204020204" pitchFamily="34" charset="-122"/>
                </a:rPr>
                <a:t>table_tennis_player.h</a:t>
              </a:r>
              <a:r>
                <a:rPr lang="en-US" altLang="zh-CN" dirty="0">
                  <a:solidFill>
                    <a:srgbClr val="005DA2"/>
                  </a:solidFill>
                  <a:latin typeface="微软雅黑" panose="020B0503020204020204" pitchFamily="34" charset="-122"/>
                  <a:ea typeface="微软雅黑" panose="020B0503020204020204" pitchFamily="34" charset="-122"/>
                </a:rPr>
                <a:t>”</a:t>
              </a:r>
            </a:p>
            <a:p>
              <a:r>
                <a:rPr lang="en-US" altLang="zh-CN" dirty="0">
                  <a:solidFill>
                    <a:srgbClr val="005DA2"/>
                  </a:solidFill>
                  <a:latin typeface="微软雅黑" panose="020B0503020204020204" pitchFamily="34" charset="-122"/>
                  <a:ea typeface="微软雅黑" panose="020B0503020204020204" pitchFamily="34" charset="-122"/>
                </a:rPr>
                <a:t>class</a:t>
              </a:r>
              <a:r>
                <a:rPr lang="zh-CN" altLang="en-US" dirty="0">
                  <a:solidFill>
                    <a:srgbClr val="005DA2"/>
                  </a:solidFill>
                  <a:latin typeface="微软雅黑" panose="020B0503020204020204" pitchFamily="34" charset="-122"/>
                  <a:ea typeface="微软雅黑" panose="020B0503020204020204" pitchFamily="34" charset="-122"/>
                </a:rPr>
                <a:t> </a:t>
              </a:r>
              <a:r>
                <a:rPr lang="en-US" altLang="zh-CN" dirty="0" err="1">
                  <a:solidFill>
                    <a:srgbClr val="C00000"/>
                  </a:solidFill>
                  <a:latin typeface="微软雅黑" panose="020B0503020204020204" pitchFamily="34" charset="-122"/>
                  <a:ea typeface="微软雅黑" panose="020B0503020204020204" pitchFamily="34" charset="-122"/>
                </a:rPr>
                <a:t>RatedPlayer</a:t>
              </a:r>
              <a:r>
                <a:rPr lang="zh-CN" altLang="en-US" dirty="0">
                  <a:solidFill>
                    <a:srgbClr val="C00000"/>
                  </a:solidFill>
                  <a:latin typeface="微软雅黑" panose="020B0503020204020204" pitchFamily="34" charset="-122"/>
                  <a:ea typeface="微软雅黑" panose="020B0503020204020204" pitchFamily="34" charset="-122"/>
                </a:rPr>
                <a:t> </a:t>
              </a:r>
              <a:r>
                <a:rPr lang="en-US" altLang="zh-CN" dirty="0">
                  <a:solidFill>
                    <a:srgbClr val="C00000"/>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rgbClr val="00B050"/>
                  </a:solidFill>
                  <a:latin typeface="微软雅黑" panose="020B0503020204020204" pitchFamily="34" charset="-122"/>
                  <a:ea typeface="微软雅黑" panose="020B0503020204020204" pitchFamily="34" charset="-122"/>
                </a:rPr>
                <a:t>public</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rgbClr val="C00000"/>
                  </a:solidFill>
                  <a:latin typeface="微软雅黑" panose="020B0503020204020204" pitchFamily="34" charset="-122"/>
                  <a:ea typeface="微软雅黑" panose="020B0503020204020204" pitchFamily="34" charset="-122"/>
                </a:rPr>
                <a:t>TableTennisPlayer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rgbClr val="005DA2"/>
                  </a:solidFill>
                  <a:latin typeface="微软雅黑" panose="020B0503020204020204" pitchFamily="34" charset="-122"/>
                  <a:ea typeface="微软雅黑" panose="020B0503020204020204" pitchFamily="34" charset="-122"/>
                </a:rPr>
                <a:t>public</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rgbClr val="005DA2"/>
                  </a:solidFill>
                  <a:latin typeface="微软雅黑" panose="020B0503020204020204" pitchFamily="34" charset="-122"/>
                  <a:ea typeface="微软雅黑" panose="020B0503020204020204" pitchFamily="34" charset="-122"/>
                </a:rPr>
                <a:t>    // </a:t>
              </a:r>
              <a:r>
                <a:rPr lang="zh-CN" altLang="en-US" dirty="0">
                  <a:solidFill>
                    <a:srgbClr val="005DA2"/>
                  </a:solidFill>
                  <a:latin typeface="微软雅黑" panose="020B0503020204020204" pitchFamily="34" charset="-122"/>
                  <a:ea typeface="微软雅黑" panose="020B0503020204020204" pitchFamily="34" charset="-122"/>
                </a:rPr>
                <a:t>派生类新添加的构造函数</a:t>
              </a:r>
              <a:endParaRPr lang="en-US" altLang="zh-CN" dirty="0">
                <a:solidFill>
                  <a:srgbClr val="005DA2"/>
                </a:solidFill>
                <a:latin typeface="微软雅黑" panose="020B0503020204020204" pitchFamily="34" charset="-122"/>
                <a:ea typeface="微软雅黑" panose="020B0503020204020204" pitchFamily="34" charset="-122"/>
              </a:endParaRP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RatedPlayer</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(uint32_t r, const string&amp;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fn</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const string&amp; ln, bool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ht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RatedPlayer</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(uint32_t r, const TableTennisPlayer &amp;</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tp</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rgbClr val="005DA2"/>
                  </a:solidFill>
                  <a:latin typeface="微软雅黑" panose="020B0503020204020204" pitchFamily="34" charset="-122"/>
                  <a:ea typeface="微软雅黑" panose="020B0503020204020204" pitchFamily="34" charset="-122"/>
                </a:rPr>
                <a:t>    // </a:t>
              </a:r>
              <a:r>
                <a:rPr lang="zh-CN" altLang="en-US" dirty="0">
                  <a:solidFill>
                    <a:srgbClr val="005DA2"/>
                  </a:solidFill>
                  <a:latin typeface="微软雅黑" panose="020B0503020204020204" pitchFamily="34" charset="-122"/>
                  <a:ea typeface="微软雅黑" panose="020B0503020204020204" pitchFamily="34" charset="-122"/>
                </a:rPr>
                <a:t>派生类新添加的成员函数</a:t>
              </a:r>
              <a:endParaRPr lang="en-US" altLang="zh-CN" dirty="0">
                <a:solidFill>
                  <a:srgbClr val="005DA2"/>
                </a:solidFill>
                <a:latin typeface="微软雅黑" panose="020B0503020204020204" pitchFamily="34" charset="-122"/>
                <a:ea typeface="微软雅黑" panose="020B0503020204020204" pitchFamily="34" charset="-122"/>
              </a:endParaRPr>
            </a:p>
            <a:p>
              <a:r>
                <a:rPr lang="en-US" altLang="zh-CN" dirty="0">
                  <a:solidFill>
                    <a:srgbClr val="00B050"/>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uint32_t Rating() const {return rating_;}</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void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ResetRating</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(uint32_t r) { rating_ = r;}</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private:</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uint32_t rating_;</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sp>
        <p:nvSpPr>
          <p:cNvPr id="14" name="文本框 13">
            <a:extLst>
              <a:ext uri="{FF2B5EF4-FFF2-40B4-BE49-F238E27FC236}">
                <a16:creationId xmlns:a16="http://schemas.microsoft.com/office/drawing/2014/main" id="{7761CEEB-95A5-499D-88D9-EEFC12A58A81}"/>
              </a:ext>
            </a:extLst>
          </p:cNvPr>
          <p:cNvSpPr txBox="1"/>
          <p:nvPr/>
        </p:nvSpPr>
        <p:spPr>
          <a:xfrm>
            <a:off x="701824" y="760390"/>
            <a:ext cx="4572000" cy="369332"/>
          </a:xfrm>
          <a:prstGeom prst="rect">
            <a:avLst/>
          </a:prstGeom>
          <a:noFill/>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步骤</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dirty="0">
                <a:solidFill>
                  <a:srgbClr val="005DA2"/>
                </a:solidFill>
                <a:latin typeface="微软雅黑" panose="020B0503020204020204" pitchFamily="34" charset="-122"/>
                <a:ea typeface="微软雅黑" panose="020B0503020204020204" pitchFamily="34" charset="-122"/>
              </a:rPr>
              <a:t>：添加新的功能（成员函数 成员变量）</a:t>
            </a:r>
            <a:endParaRPr lang="zh-CN" altLang="en-US" dirty="0"/>
          </a:p>
        </p:txBody>
      </p:sp>
    </p:spTree>
    <p:extLst>
      <p:ext uri="{BB962C8B-B14F-4D97-AF65-F5344CB8AC3E}">
        <p14:creationId xmlns:p14="http://schemas.microsoft.com/office/powerpoint/2010/main" val="352455067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继承示例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937D6E6-6AF7-4E69-9DF2-C6D823F29A6E}"/>
              </a:ext>
            </a:extLst>
          </p:cNvPr>
          <p:cNvSpPr txBox="1"/>
          <p:nvPr/>
        </p:nvSpPr>
        <p:spPr>
          <a:xfrm>
            <a:off x="611560" y="771550"/>
            <a:ext cx="7056784" cy="1661993"/>
          </a:xfrm>
          <a:prstGeom prst="rect">
            <a:avLst/>
          </a:prstGeom>
          <a:noFill/>
        </p:spPr>
        <p:txBody>
          <a:bodyPr wrap="square">
            <a:spAutoFit/>
          </a:bodyPr>
          <a:lstStyle/>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声明派生类时只需声明新加入的成员，无需重写基类成员</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派生类新加入的成员函数只能访问基类的</a:t>
            </a:r>
            <a:r>
              <a:rPr lang="en-US" altLang="zh-CN" dirty="0">
                <a:solidFill>
                  <a:srgbClr val="005DA2"/>
                </a:solidFill>
                <a:latin typeface="微软雅黑" panose="020B0503020204020204" pitchFamily="34" charset="-122"/>
                <a:ea typeface="微软雅黑" panose="020B0503020204020204" pitchFamily="34" charset="-122"/>
              </a:rPr>
              <a:t>public</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a:solidFill>
                  <a:srgbClr val="005DA2"/>
                </a:solidFill>
                <a:latin typeface="微软雅黑" panose="020B0503020204020204" pitchFamily="34" charset="-122"/>
                <a:ea typeface="微软雅黑" panose="020B0503020204020204" pitchFamily="34" charset="-122"/>
              </a:rPr>
              <a:t>protected</a:t>
            </a:r>
            <a:r>
              <a:rPr lang="zh-CN" altLang="en-US" dirty="0">
                <a:solidFill>
                  <a:srgbClr val="005DA2"/>
                </a:solidFill>
                <a:latin typeface="微软雅黑" panose="020B0503020204020204" pitchFamily="34" charset="-122"/>
                <a:ea typeface="微软雅黑" panose="020B0503020204020204" pitchFamily="34" charset="-122"/>
              </a:rPr>
              <a:t>成员</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新加入的成员函数签名不能和基类相同，变量名也不能冲突</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endParaRPr lang="zh-CN" altLang="en-US" dirty="0"/>
          </a:p>
        </p:txBody>
      </p:sp>
      <p:grpSp>
        <p:nvGrpSpPr>
          <p:cNvPr id="4" name="组合 3">
            <a:extLst>
              <a:ext uri="{FF2B5EF4-FFF2-40B4-BE49-F238E27FC236}">
                <a16:creationId xmlns:a16="http://schemas.microsoft.com/office/drawing/2014/main" id="{92595E24-4315-4005-87F3-E07922F1C205}"/>
              </a:ext>
            </a:extLst>
          </p:cNvPr>
          <p:cNvGrpSpPr/>
          <p:nvPr/>
        </p:nvGrpSpPr>
        <p:grpSpPr>
          <a:xfrm>
            <a:off x="6012160" y="2859782"/>
            <a:ext cx="2818883" cy="648072"/>
            <a:chOff x="5813482" y="1421166"/>
            <a:chExt cx="2808312" cy="5585854"/>
          </a:xfrm>
          <a:solidFill>
            <a:srgbClr val="FEFFBE"/>
          </a:solidFill>
        </p:grpSpPr>
        <p:sp>
          <p:nvSpPr>
            <p:cNvPr id="6" name="矩形 5">
              <a:extLst>
                <a:ext uri="{FF2B5EF4-FFF2-40B4-BE49-F238E27FC236}">
                  <a16:creationId xmlns:a16="http://schemas.microsoft.com/office/drawing/2014/main" id="{FD64C652-B916-43C7-BD89-7B04D535DE35}"/>
                </a:ext>
              </a:extLst>
            </p:cNvPr>
            <p:cNvSpPr/>
            <p:nvPr/>
          </p:nvSpPr>
          <p:spPr>
            <a:xfrm>
              <a:off x="5813482" y="1421166"/>
              <a:ext cx="2808312" cy="5585854"/>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97300AC1-8640-4299-A65D-352FF2F4FBB8}"/>
                </a:ext>
              </a:extLst>
            </p:cNvPr>
            <p:cNvSpPr txBox="1"/>
            <p:nvPr/>
          </p:nvSpPr>
          <p:spPr>
            <a:xfrm>
              <a:off x="5860955" y="1550387"/>
              <a:ext cx="2713365" cy="4031656"/>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复习知识点：</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函数签名</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4572124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继承示例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0DDDC0-2EC0-4FCC-8AF3-4893F48D6753}"/>
              </a:ext>
            </a:extLst>
          </p:cNvPr>
          <p:cNvSpPr txBox="1"/>
          <p:nvPr/>
        </p:nvSpPr>
        <p:spPr>
          <a:xfrm>
            <a:off x="701824" y="760390"/>
            <a:ext cx="7254552" cy="923330"/>
          </a:xfrm>
          <a:prstGeom prst="rect">
            <a:avLst/>
          </a:prstGeom>
          <a:noFill/>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步骤</a:t>
            </a:r>
            <a:r>
              <a:rPr lang="en-US" altLang="zh-CN" b="1" dirty="0">
                <a:solidFill>
                  <a:srgbClr val="C00000"/>
                </a:solidFill>
                <a:latin typeface="微软雅黑" panose="020B0503020204020204" pitchFamily="34" charset="-122"/>
                <a:ea typeface="微软雅黑" panose="020B0503020204020204" pitchFamily="34" charset="-122"/>
              </a:rPr>
              <a:t>3</a:t>
            </a:r>
            <a:r>
              <a:rPr lang="zh-CN" altLang="en-US" dirty="0">
                <a:solidFill>
                  <a:srgbClr val="005DA2"/>
                </a:solidFill>
                <a:latin typeface="微软雅黑" panose="020B0503020204020204" pitchFamily="34" charset="-122"/>
                <a:ea typeface="微软雅黑" panose="020B0503020204020204" pitchFamily="34" charset="-122"/>
              </a:rPr>
              <a:t>：如果有需求，可以重写（覆盖 </a:t>
            </a:r>
            <a:r>
              <a:rPr lang="en-US" altLang="zh-CN" dirty="0">
                <a:solidFill>
                  <a:srgbClr val="005DA2"/>
                </a:solidFill>
                <a:latin typeface="微软雅黑" panose="020B0503020204020204" pitchFamily="34" charset="-122"/>
                <a:ea typeface="微软雅黑" panose="020B0503020204020204" pitchFamily="34" charset="-122"/>
              </a:rPr>
              <a:t>override</a:t>
            </a:r>
            <a:r>
              <a:rPr lang="zh-CN" altLang="en-US" dirty="0">
                <a:solidFill>
                  <a:srgbClr val="005DA2"/>
                </a:solidFill>
                <a:latin typeface="微软雅黑" panose="020B0503020204020204" pitchFamily="34" charset="-122"/>
                <a:ea typeface="微软雅黑" panose="020B0503020204020204" pitchFamily="34" charset="-122"/>
              </a:rPr>
              <a:t>）基类成员函数</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通常不推荐覆盖成员函数，而是通过</a:t>
            </a:r>
            <a:r>
              <a:rPr lang="zh-CN" altLang="en-US" dirty="0">
                <a:solidFill>
                  <a:srgbClr val="00B0F0"/>
                </a:solidFill>
                <a:latin typeface="微软雅黑" panose="020B0503020204020204" pitchFamily="34" charset="-122"/>
                <a:ea typeface="微软雅黑" panose="020B0503020204020204" pitchFamily="34" charset="-122"/>
              </a:rPr>
              <a:t>虚函数</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实现</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成员变量覆盖的应用场景极少，不推荐这样做</a:t>
            </a:r>
          </a:p>
        </p:txBody>
      </p:sp>
      <p:grpSp>
        <p:nvGrpSpPr>
          <p:cNvPr id="9" name="组合 8">
            <a:extLst>
              <a:ext uri="{FF2B5EF4-FFF2-40B4-BE49-F238E27FC236}">
                <a16:creationId xmlns:a16="http://schemas.microsoft.com/office/drawing/2014/main" id="{FFA2C203-D6F4-437E-AE04-64451F4739DD}"/>
              </a:ext>
            </a:extLst>
          </p:cNvPr>
          <p:cNvGrpSpPr/>
          <p:nvPr/>
        </p:nvGrpSpPr>
        <p:grpSpPr>
          <a:xfrm>
            <a:off x="755576" y="1635646"/>
            <a:ext cx="8064896" cy="3563447"/>
            <a:chOff x="5813482" y="1421168"/>
            <a:chExt cx="2808312" cy="1387957"/>
          </a:xfrm>
          <a:solidFill>
            <a:srgbClr val="FDFDFD"/>
          </a:solidFill>
        </p:grpSpPr>
        <p:sp>
          <p:nvSpPr>
            <p:cNvPr id="10" name="矩形 9">
              <a:extLst>
                <a:ext uri="{FF2B5EF4-FFF2-40B4-BE49-F238E27FC236}">
                  <a16:creationId xmlns:a16="http://schemas.microsoft.com/office/drawing/2014/main" id="{DBC80B9F-5666-487A-ACA1-6109407E4892}"/>
                </a:ext>
              </a:extLst>
            </p:cNvPr>
            <p:cNvSpPr/>
            <p:nvPr/>
          </p:nvSpPr>
          <p:spPr>
            <a:xfrm>
              <a:off x="5813482" y="1421168"/>
              <a:ext cx="2808312" cy="1387957"/>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8EF8DFF2-275E-451A-9437-98BFE65F3C68}"/>
                </a:ext>
              </a:extLst>
            </p:cNvPr>
            <p:cNvSpPr txBox="1"/>
            <p:nvPr/>
          </p:nvSpPr>
          <p:spPr>
            <a:xfrm>
              <a:off x="5855146" y="1449821"/>
              <a:ext cx="2724982" cy="1330651"/>
            </a:xfrm>
            <a:prstGeom prst="rect">
              <a:avLst/>
            </a:prstGeom>
            <a:grpFill/>
          </p:spPr>
          <p:txBody>
            <a:bodyPr wrap="square" rtlCol="0">
              <a:spAutoFit/>
            </a:bodyPr>
            <a:lstStyle/>
            <a:p>
              <a:r>
                <a:rPr lang="en-US" altLang="zh-CN" dirty="0">
                  <a:solidFill>
                    <a:srgbClr val="005DA2"/>
                  </a:solidFill>
                  <a:latin typeface="微软雅黑" panose="020B0503020204020204" pitchFamily="34" charset="-122"/>
                  <a:ea typeface="微软雅黑" panose="020B0503020204020204" pitchFamily="34" charset="-122"/>
                </a:rPr>
                <a:t>class</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TableTennisPlayer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rgbClr val="005DA2"/>
                  </a:solidFill>
                  <a:latin typeface="微软雅黑" panose="020B0503020204020204" pitchFamily="34" charset="-122"/>
                  <a:ea typeface="微软雅黑" panose="020B0503020204020204" pitchFamily="34" charset="-122"/>
                </a:rPr>
                <a:t>public</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rgbClr val="C00000"/>
                  </a:solidFill>
                  <a:latin typeface="微软雅黑" panose="020B0503020204020204" pitchFamily="34" charset="-122"/>
                  <a:ea typeface="微软雅黑" panose="020B0503020204020204" pitchFamily="34" charset="-122"/>
                </a:rPr>
                <a:t>    void Name() const {</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cout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&lt;&lt;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lastname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_ &lt;&lt; “,”&lt;&lt;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firstname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_ &lt;&lt;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endl</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rgbClr val="005DA2"/>
                  </a:solidFill>
                  <a:latin typeface="微软雅黑" panose="020B0503020204020204" pitchFamily="34" charset="-122"/>
                  <a:ea typeface="微软雅黑" panose="020B0503020204020204" pitchFamily="34" charset="-122"/>
                </a:rPr>
                <a:t>class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RatedPlayer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rgbClr val="005DA2"/>
                  </a:solidFill>
                  <a:latin typeface="微软雅黑" panose="020B0503020204020204" pitchFamily="34" charset="-122"/>
                  <a:ea typeface="微软雅黑" panose="020B0503020204020204" pitchFamily="34" charset="-122"/>
                </a:rPr>
                <a:t>public</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TableTennisPlayer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rgbClr val="005DA2"/>
                  </a:solidFill>
                  <a:latin typeface="微软雅黑" panose="020B0503020204020204" pitchFamily="34" charset="-122"/>
                  <a:ea typeface="微软雅黑" panose="020B0503020204020204" pitchFamily="34" charset="-122"/>
                </a:rPr>
                <a:t>public</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rgbClr val="C00000"/>
                  </a:solidFill>
                  <a:latin typeface="微软雅黑" panose="020B0503020204020204" pitchFamily="34" charset="-122"/>
                  <a:ea typeface="微软雅黑" panose="020B0503020204020204" pitchFamily="34" charset="-122"/>
                </a:rPr>
                <a:t>    void Name() const {</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cout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&lt;&lt;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lastname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_ &lt;&lt; “,”&lt;&lt; rating_ &lt;&lt;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endl</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spTree>
    <p:extLst>
      <p:ext uri="{BB962C8B-B14F-4D97-AF65-F5344CB8AC3E}">
        <p14:creationId xmlns:p14="http://schemas.microsoft.com/office/powerpoint/2010/main" val="364373116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继承示例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0DDDC0-2EC0-4FCC-8AF3-4893F48D6753}"/>
              </a:ext>
            </a:extLst>
          </p:cNvPr>
          <p:cNvSpPr txBox="1"/>
          <p:nvPr/>
        </p:nvSpPr>
        <p:spPr>
          <a:xfrm>
            <a:off x="701824" y="760390"/>
            <a:ext cx="7254552" cy="923330"/>
          </a:xfrm>
          <a:prstGeom prst="rect">
            <a:avLst/>
          </a:prstGeom>
          <a:noFill/>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步骤</a:t>
            </a:r>
            <a:r>
              <a:rPr lang="en-US" altLang="zh-CN" b="1" dirty="0">
                <a:solidFill>
                  <a:srgbClr val="C00000"/>
                </a:solidFill>
                <a:latin typeface="微软雅黑" panose="020B0503020204020204" pitchFamily="34" charset="-122"/>
                <a:ea typeface="微软雅黑" panose="020B0503020204020204" pitchFamily="34" charset="-122"/>
              </a:rPr>
              <a:t>3</a:t>
            </a:r>
            <a:r>
              <a:rPr lang="zh-CN" altLang="en-US" dirty="0">
                <a:solidFill>
                  <a:srgbClr val="005DA2"/>
                </a:solidFill>
                <a:latin typeface="微软雅黑" panose="020B0503020204020204" pitchFamily="34" charset="-122"/>
                <a:ea typeface="微软雅黑" panose="020B0503020204020204" pitchFamily="34" charset="-122"/>
              </a:rPr>
              <a:t>：如果有需求，可以重写（覆盖 </a:t>
            </a:r>
            <a:r>
              <a:rPr lang="en-US" altLang="zh-CN" dirty="0">
                <a:solidFill>
                  <a:srgbClr val="005DA2"/>
                </a:solidFill>
                <a:latin typeface="微软雅黑" panose="020B0503020204020204" pitchFamily="34" charset="-122"/>
                <a:ea typeface="微软雅黑" panose="020B0503020204020204" pitchFamily="34" charset="-122"/>
              </a:rPr>
              <a:t>override</a:t>
            </a:r>
            <a:r>
              <a:rPr lang="zh-CN" altLang="en-US" dirty="0">
                <a:solidFill>
                  <a:srgbClr val="005DA2"/>
                </a:solidFill>
                <a:latin typeface="微软雅黑" panose="020B0503020204020204" pitchFamily="34" charset="-122"/>
                <a:ea typeface="微软雅黑" panose="020B0503020204020204" pitchFamily="34" charset="-122"/>
              </a:rPr>
              <a:t>）基类成员函数</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通常不推荐覆盖成员函数，而是通过</a:t>
            </a:r>
            <a:r>
              <a:rPr lang="zh-CN" altLang="en-US" dirty="0">
                <a:solidFill>
                  <a:srgbClr val="00B0F0"/>
                </a:solidFill>
                <a:latin typeface="微软雅黑" panose="020B0503020204020204" pitchFamily="34" charset="-122"/>
                <a:ea typeface="微软雅黑" panose="020B0503020204020204" pitchFamily="34" charset="-122"/>
              </a:rPr>
              <a:t>虚函数</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实现</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成员变量覆盖的应用场景极少，不推荐这样做</a:t>
            </a:r>
          </a:p>
        </p:txBody>
      </p:sp>
      <p:grpSp>
        <p:nvGrpSpPr>
          <p:cNvPr id="9" name="组合 8">
            <a:extLst>
              <a:ext uri="{FF2B5EF4-FFF2-40B4-BE49-F238E27FC236}">
                <a16:creationId xmlns:a16="http://schemas.microsoft.com/office/drawing/2014/main" id="{FFA2C203-D6F4-437E-AE04-64451F4739DD}"/>
              </a:ext>
            </a:extLst>
          </p:cNvPr>
          <p:cNvGrpSpPr/>
          <p:nvPr/>
        </p:nvGrpSpPr>
        <p:grpSpPr>
          <a:xfrm>
            <a:off x="755576" y="2067694"/>
            <a:ext cx="7848872" cy="2244657"/>
            <a:chOff x="5813482" y="1421168"/>
            <a:chExt cx="2808312" cy="1387957"/>
          </a:xfrm>
          <a:solidFill>
            <a:srgbClr val="FDFDFD"/>
          </a:solidFill>
        </p:grpSpPr>
        <p:sp>
          <p:nvSpPr>
            <p:cNvPr id="10" name="矩形 9">
              <a:extLst>
                <a:ext uri="{FF2B5EF4-FFF2-40B4-BE49-F238E27FC236}">
                  <a16:creationId xmlns:a16="http://schemas.microsoft.com/office/drawing/2014/main" id="{DBC80B9F-5666-487A-ACA1-6109407E4892}"/>
                </a:ext>
              </a:extLst>
            </p:cNvPr>
            <p:cNvSpPr/>
            <p:nvPr/>
          </p:nvSpPr>
          <p:spPr>
            <a:xfrm>
              <a:off x="5813482" y="1421168"/>
              <a:ext cx="2808312" cy="1387957"/>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8EF8DFF2-275E-451A-9437-98BFE65F3C68}"/>
                </a:ext>
              </a:extLst>
            </p:cNvPr>
            <p:cNvSpPr txBox="1"/>
            <p:nvPr/>
          </p:nvSpPr>
          <p:spPr>
            <a:xfrm>
              <a:off x="5855146" y="1449821"/>
              <a:ext cx="2724982" cy="605863"/>
            </a:xfrm>
            <a:prstGeom prst="rect">
              <a:avLst/>
            </a:prstGeom>
            <a:grpFill/>
          </p:spPr>
          <p:txBody>
            <a:bodyPr wrap="square" rtlCol="0">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TableTennisPlayer player1(“Mike”, “Smith”, true);</a:t>
              </a: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RatedPlayer</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player2(1000, “John”, “Smith”, false);</a:t>
              </a:r>
            </a:p>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cout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&lt;&lt; player1.Name();	//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调用基类的</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Name</a:t>
              </a:r>
            </a:p>
            <a:p>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cout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&lt;&lt; player2.Name();	// </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调用派生类的</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Name</a:t>
              </a:r>
            </a:p>
          </p:txBody>
        </p:sp>
      </p:grpSp>
    </p:spTree>
    <p:extLst>
      <p:ext uri="{BB962C8B-B14F-4D97-AF65-F5344CB8AC3E}">
        <p14:creationId xmlns:p14="http://schemas.microsoft.com/office/powerpoint/2010/main" val="132138131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10</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977976" y="2046770"/>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类的继承</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2977976" y="2698179"/>
            <a:ext cx="5686822" cy="315473"/>
          </a:xfrm>
          <a:prstGeom prst="rect">
            <a:avLst/>
          </a:prstGeom>
          <a:noFill/>
        </p:spPr>
        <p:txBody>
          <a:bodyPr wrap="square" lIns="68584" tIns="34291" rIns="68584" bIns="34291" rtlCol="0">
            <a:spAutoFit/>
          </a:bodyPr>
          <a:lstStyle/>
          <a:p>
            <a:pPr eaLnBrk="0" hangingPunct="0"/>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继承、保护访问限定符、构造函数和初始列表、基类和派生类</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继承示例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0DDDC0-2EC0-4FCC-8AF3-4893F48D6753}"/>
              </a:ext>
            </a:extLst>
          </p:cNvPr>
          <p:cNvSpPr txBox="1"/>
          <p:nvPr/>
        </p:nvSpPr>
        <p:spPr>
          <a:xfrm>
            <a:off x="701824" y="760390"/>
            <a:ext cx="7254552" cy="2862322"/>
          </a:xfrm>
          <a:prstGeom prst="rect">
            <a:avLst/>
          </a:prstGeom>
          <a:noFill/>
        </p:spPr>
        <p:txBody>
          <a:bodyPr wrap="square">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函数覆盖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overriding</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vs.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函数重载（</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overloading</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函数覆盖：</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发生在派生过程中</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派生类和基类函数签名相同会隐藏基类的函数</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派生类的</a:t>
            </a:r>
            <a:r>
              <a:rPr lang="zh-CN" altLang="en-US" dirty="0">
                <a:solidFill>
                  <a:srgbClr val="C00000"/>
                </a:solidFill>
                <a:latin typeface="微软雅黑" panose="020B0503020204020204" pitchFamily="34" charset="-122"/>
                <a:ea typeface="微软雅黑" panose="020B0503020204020204" pitchFamily="34" charset="-122"/>
              </a:rPr>
              <a:t>同名函数（非同签名）也</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会隐藏基类函数</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函数重载：</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函数签名不同（函数名相同，参数不同）</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同一个类中的多个同名函数可以重载</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428163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继承示例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0DDDC0-2EC0-4FCC-8AF3-4893F48D6753}"/>
              </a:ext>
            </a:extLst>
          </p:cNvPr>
          <p:cNvSpPr txBox="1"/>
          <p:nvPr/>
        </p:nvSpPr>
        <p:spPr>
          <a:xfrm>
            <a:off x="701824" y="760390"/>
            <a:ext cx="7542584" cy="369332"/>
          </a:xfrm>
          <a:prstGeom prst="rect">
            <a:avLst/>
          </a:prstGeom>
          <a:noFill/>
        </p:spPr>
        <p:txBody>
          <a:bodyPr wrap="square">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函数覆盖的优先级高于函数重载，所以基类里的所有同名函数都会被隐藏</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B48E4C31-6F9C-4392-B07D-9502BA9E5148}"/>
              </a:ext>
            </a:extLst>
          </p:cNvPr>
          <p:cNvGrpSpPr/>
          <p:nvPr/>
        </p:nvGrpSpPr>
        <p:grpSpPr>
          <a:xfrm>
            <a:off x="755576" y="1203599"/>
            <a:ext cx="8064896" cy="3672408"/>
            <a:chOff x="5813482" y="1421168"/>
            <a:chExt cx="2808312" cy="1387957"/>
          </a:xfrm>
          <a:solidFill>
            <a:srgbClr val="FDFDFD"/>
          </a:solidFill>
        </p:grpSpPr>
        <p:sp>
          <p:nvSpPr>
            <p:cNvPr id="5" name="矩形 4">
              <a:extLst>
                <a:ext uri="{FF2B5EF4-FFF2-40B4-BE49-F238E27FC236}">
                  <a16:creationId xmlns:a16="http://schemas.microsoft.com/office/drawing/2014/main" id="{29438F3E-2662-4E37-B133-B680B1B75ECF}"/>
                </a:ext>
              </a:extLst>
            </p:cNvPr>
            <p:cNvSpPr/>
            <p:nvPr/>
          </p:nvSpPr>
          <p:spPr>
            <a:xfrm>
              <a:off x="5813482" y="1421168"/>
              <a:ext cx="2808312" cy="1387957"/>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D2BDFFF1-4A8F-42EB-B227-8ED72672F420}"/>
                </a:ext>
              </a:extLst>
            </p:cNvPr>
            <p:cNvSpPr txBox="1"/>
            <p:nvPr/>
          </p:nvSpPr>
          <p:spPr>
            <a:xfrm>
              <a:off x="5855146" y="1449821"/>
              <a:ext cx="2724982" cy="1186763"/>
            </a:xfrm>
            <a:prstGeom prst="rect">
              <a:avLst/>
            </a:prstGeom>
            <a:grpFill/>
          </p:spPr>
          <p:txBody>
            <a:bodyPr wrap="square" rtlCol="0">
              <a:spAutoFit/>
            </a:bodyPr>
            <a:lstStyle/>
            <a:p>
              <a:r>
                <a:rPr lang="en-US" altLang="zh-CN" dirty="0">
                  <a:solidFill>
                    <a:srgbClr val="005DA2"/>
                  </a:solidFill>
                  <a:latin typeface="微软雅黑" panose="020B0503020204020204" pitchFamily="34" charset="-122"/>
                  <a:ea typeface="微软雅黑" panose="020B0503020204020204" pitchFamily="34" charset="-122"/>
                </a:rPr>
                <a:t>class</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TableTennisPlayer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rgbClr val="005DA2"/>
                  </a:solidFill>
                  <a:latin typeface="微软雅黑" panose="020B0503020204020204" pitchFamily="34" charset="-122"/>
                  <a:ea typeface="微软雅黑" panose="020B0503020204020204" pitchFamily="34" charset="-122"/>
                </a:rPr>
                <a:t>public</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rgbClr val="C00000"/>
                  </a:solidFill>
                  <a:latin typeface="微软雅黑" panose="020B0503020204020204" pitchFamily="34" charset="-122"/>
                  <a:ea typeface="微软雅黑" panose="020B0503020204020204" pitchFamily="34" charset="-122"/>
                </a:rPr>
                <a:t>    void Name() const {</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cout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&lt;&lt;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lastname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_ &lt;&lt; “,”&lt;&lt;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firstname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_ &lt;&lt;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endl</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rgbClr val="005DA2"/>
                  </a:solidFill>
                  <a:latin typeface="微软雅黑" panose="020B0503020204020204" pitchFamily="34" charset="-122"/>
                  <a:ea typeface="微软雅黑" panose="020B0503020204020204" pitchFamily="34" charset="-122"/>
                </a:rPr>
                <a:t>class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RatedPlayer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rgbClr val="005DA2"/>
                  </a:solidFill>
                  <a:latin typeface="微软雅黑" panose="020B0503020204020204" pitchFamily="34" charset="-122"/>
                  <a:ea typeface="微软雅黑" panose="020B0503020204020204" pitchFamily="34" charset="-122"/>
                </a:rPr>
                <a:t>public</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TableTennisPlayer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rgbClr val="005DA2"/>
                  </a:solidFill>
                  <a:latin typeface="微软雅黑" panose="020B0503020204020204" pitchFamily="34" charset="-122"/>
                  <a:ea typeface="微软雅黑" panose="020B0503020204020204" pitchFamily="34" charset="-122"/>
                </a:rPr>
                <a:t>public</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rgbClr val="C00000"/>
                  </a:solidFill>
                  <a:latin typeface="微软雅黑" panose="020B0503020204020204" pitchFamily="34" charset="-122"/>
                  <a:ea typeface="微软雅黑" panose="020B0503020204020204" pitchFamily="34" charset="-122"/>
                </a:rPr>
                <a:t>    void Name(int </a:t>
              </a:r>
              <a:r>
                <a:rPr lang="en-US" altLang="zh-CN" dirty="0" err="1">
                  <a:solidFill>
                    <a:srgbClr val="C00000"/>
                  </a:solidFill>
                  <a:latin typeface="微软雅黑" panose="020B0503020204020204" pitchFamily="34" charset="-122"/>
                  <a:ea typeface="微软雅黑" panose="020B0503020204020204" pitchFamily="34" charset="-122"/>
                </a:rPr>
                <a:t>i</a:t>
              </a:r>
              <a:r>
                <a:rPr lang="en-US" altLang="zh-CN" dirty="0">
                  <a:solidFill>
                    <a:srgbClr val="C00000"/>
                  </a:solidFill>
                  <a:latin typeface="微软雅黑" panose="020B0503020204020204" pitchFamily="34" charset="-122"/>
                  <a:ea typeface="微软雅黑" panose="020B0503020204020204" pitchFamily="34" charset="-122"/>
                </a:rPr>
                <a:t>) const {</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cout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&lt;&lt;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lastname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_ &lt;&lt; “,”&lt;&lt;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i</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&lt;&lt;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endl</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grpSp>
        <p:nvGrpSpPr>
          <p:cNvPr id="7" name="组合 6">
            <a:extLst>
              <a:ext uri="{FF2B5EF4-FFF2-40B4-BE49-F238E27FC236}">
                <a16:creationId xmlns:a16="http://schemas.microsoft.com/office/drawing/2014/main" id="{91A74C86-ABCE-439D-8CDA-65A40703AD45}"/>
              </a:ext>
            </a:extLst>
          </p:cNvPr>
          <p:cNvGrpSpPr/>
          <p:nvPr/>
        </p:nvGrpSpPr>
        <p:grpSpPr>
          <a:xfrm>
            <a:off x="5292080" y="4155926"/>
            <a:ext cx="2818883" cy="915566"/>
            <a:chOff x="5813482" y="1421166"/>
            <a:chExt cx="2808312" cy="7891435"/>
          </a:xfrm>
          <a:solidFill>
            <a:srgbClr val="FEFFBE"/>
          </a:solidFill>
        </p:grpSpPr>
        <p:sp>
          <p:nvSpPr>
            <p:cNvPr id="9" name="矩形 8">
              <a:extLst>
                <a:ext uri="{FF2B5EF4-FFF2-40B4-BE49-F238E27FC236}">
                  <a16:creationId xmlns:a16="http://schemas.microsoft.com/office/drawing/2014/main" id="{3CCD611F-DC95-4F47-8979-1980631527F1}"/>
                </a:ext>
              </a:extLst>
            </p:cNvPr>
            <p:cNvSpPr/>
            <p:nvPr/>
          </p:nvSpPr>
          <p:spPr>
            <a:xfrm>
              <a:off x="5813482" y="1421166"/>
              <a:ext cx="2808312" cy="7891435"/>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8A31E002-DBFB-4E71-92B4-A902E19FAD51}"/>
                </a:ext>
              </a:extLst>
            </p:cNvPr>
            <p:cNvSpPr txBox="1"/>
            <p:nvPr/>
          </p:nvSpPr>
          <p:spPr>
            <a:xfrm>
              <a:off x="5860955" y="1550385"/>
              <a:ext cx="2713365" cy="7162519"/>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注意：</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基类中的同名函数依然会被隐藏</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8491030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继承示例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0DDDC0-2EC0-4FCC-8AF3-4893F48D6753}"/>
              </a:ext>
            </a:extLst>
          </p:cNvPr>
          <p:cNvSpPr txBox="1"/>
          <p:nvPr/>
        </p:nvSpPr>
        <p:spPr>
          <a:xfrm>
            <a:off x="701824" y="760390"/>
            <a:ext cx="7542584" cy="369332"/>
          </a:xfrm>
          <a:prstGeom prst="rect">
            <a:avLst/>
          </a:prstGeom>
          <a:noFill/>
        </p:spPr>
        <p:txBody>
          <a:bodyPr wrap="square">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派生类中可以通过 </a:t>
            </a:r>
            <a:r>
              <a:rPr lang="zh-CN" altLang="en-US" dirty="0">
                <a:solidFill>
                  <a:srgbClr val="C00000"/>
                </a:solidFill>
                <a:latin typeface="微软雅黑" panose="020B0503020204020204" pitchFamily="34" charset="-122"/>
                <a:ea typeface="微软雅黑" panose="020B0503020204020204" pitchFamily="34" charset="-122"/>
              </a:rPr>
              <a:t>基类名</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函数名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的方式调用被覆盖的基类函数</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B48E4C31-6F9C-4392-B07D-9502BA9E5148}"/>
              </a:ext>
            </a:extLst>
          </p:cNvPr>
          <p:cNvGrpSpPr/>
          <p:nvPr/>
        </p:nvGrpSpPr>
        <p:grpSpPr>
          <a:xfrm>
            <a:off x="755576" y="1203599"/>
            <a:ext cx="8064896" cy="3672408"/>
            <a:chOff x="5813482" y="1421168"/>
            <a:chExt cx="2808312" cy="1387957"/>
          </a:xfrm>
          <a:solidFill>
            <a:srgbClr val="FDFDFD"/>
          </a:solidFill>
        </p:grpSpPr>
        <p:sp>
          <p:nvSpPr>
            <p:cNvPr id="5" name="矩形 4">
              <a:extLst>
                <a:ext uri="{FF2B5EF4-FFF2-40B4-BE49-F238E27FC236}">
                  <a16:creationId xmlns:a16="http://schemas.microsoft.com/office/drawing/2014/main" id="{29438F3E-2662-4E37-B133-B680B1B75ECF}"/>
                </a:ext>
              </a:extLst>
            </p:cNvPr>
            <p:cNvSpPr/>
            <p:nvPr/>
          </p:nvSpPr>
          <p:spPr>
            <a:xfrm>
              <a:off x="5813482" y="1421168"/>
              <a:ext cx="2808312" cy="1387957"/>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D2BDFFF1-4A8F-42EB-B227-8ED72672F420}"/>
                </a:ext>
              </a:extLst>
            </p:cNvPr>
            <p:cNvSpPr txBox="1"/>
            <p:nvPr/>
          </p:nvSpPr>
          <p:spPr>
            <a:xfrm>
              <a:off x="5855146" y="1449821"/>
              <a:ext cx="2724982" cy="1291171"/>
            </a:xfrm>
            <a:prstGeom prst="rect">
              <a:avLst/>
            </a:prstGeom>
            <a:grpFill/>
          </p:spPr>
          <p:txBody>
            <a:bodyPr wrap="square" rtlCol="0">
              <a:spAutoFit/>
            </a:bodyPr>
            <a:lstStyle/>
            <a:p>
              <a:r>
                <a:rPr lang="en-US" altLang="zh-CN" dirty="0">
                  <a:solidFill>
                    <a:srgbClr val="005DA2"/>
                  </a:solidFill>
                  <a:latin typeface="微软雅黑" panose="020B0503020204020204" pitchFamily="34" charset="-122"/>
                  <a:ea typeface="微软雅黑" panose="020B0503020204020204" pitchFamily="34" charset="-122"/>
                </a:rPr>
                <a:t>class</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TableTennisPlayer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rgbClr val="005DA2"/>
                  </a:solidFill>
                  <a:latin typeface="微软雅黑" panose="020B0503020204020204" pitchFamily="34" charset="-122"/>
                  <a:ea typeface="微软雅黑" panose="020B0503020204020204" pitchFamily="34" charset="-122"/>
                </a:rPr>
                <a:t>public</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void Name() const {</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cout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&lt;&lt;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lastname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_ &lt;&lt; “,”&lt;&lt;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firstname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_ &lt;&lt;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endl</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rgbClr val="005DA2"/>
                  </a:solidFill>
                  <a:latin typeface="微软雅黑" panose="020B0503020204020204" pitchFamily="34" charset="-122"/>
                  <a:ea typeface="微软雅黑" panose="020B0503020204020204" pitchFamily="34" charset="-122"/>
                </a:rPr>
                <a:t>class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RatedPlayer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rgbClr val="005DA2"/>
                  </a:solidFill>
                  <a:latin typeface="微软雅黑" panose="020B0503020204020204" pitchFamily="34" charset="-122"/>
                  <a:ea typeface="微软雅黑" panose="020B0503020204020204" pitchFamily="34" charset="-122"/>
                </a:rPr>
                <a:t>public</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TableTennisPlayer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rgbClr val="005DA2"/>
                  </a:solidFill>
                  <a:latin typeface="微软雅黑" panose="020B0503020204020204" pitchFamily="34" charset="-122"/>
                  <a:ea typeface="微软雅黑" panose="020B0503020204020204" pitchFamily="34" charset="-122"/>
                </a:rPr>
                <a:t>public</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void Name(int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i</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const {</a:t>
              </a:r>
            </a:p>
            <a:p>
              <a:r>
                <a:rPr lang="en-US" altLang="zh-CN" dirty="0">
                  <a:solidFill>
                    <a:srgbClr val="C00000"/>
                  </a:solidFill>
                  <a:latin typeface="微软雅黑" panose="020B0503020204020204" pitchFamily="34" charset="-122"/>
                  <a:ea typeface="微软雅黑" panose="020B0503020204020204" pitchFamily="34" charset="-122"/>
                </a:rPr>
                <a:t>        TableTennisPlayer::Name();	// </a:t>
              </a:r>
              <a:r>
                <a:rPr lang="zh-CN" altLang="en-US" dirty="0">
                  <a:solidFill>
                    <a:srgbClr val="C00000"/>
                  </a:solidFill>
                  <a:latin typeface="微软雅黑" panose="020B0503020204020204" pitchFamily="34" charset="-122"/>
                  <a:ea typeface="微软雅黑" panose="020B0503020204020204" pitchFamily="34" charset="-122"/>
                </a:rPr>
                <a:t>调用基类函数</a:t>
              </a:r>
              <a:endParaRPr lang="en-US" altLang="zh-CN" dirty="0">
                <a:solidFill>
                  <a:srgbClr val="C00000"/>
                </a:solidFill>
                <a:latin typeface="微软雅黑" panose="020B0503020204020204" pitchFamily="34" charset="-122"/>
                <a:ea typeface="微软雅黑" panose="020B0503020204020204" pitchFamily="34" charset="-122"/>
              </a:endParaRPr>
            </a:p>
            <a:p>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spTree>
    <p:extLst>
      <p:ext uri="{BB962C8B-B14F-4D97-AF65-F5344CB8AC3E}">
        <p14:creationId xmlns:p14="http://schemas.microsoft.com/office/powerpoint/2010/main" val="418357481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继承示例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0DDDC0-2EC0-4FCC-8AF3-4893F48D6753}"/>
              </a:ext>
            </a:extLst>
          </p:cNvPr>
          <p:cNvSpPr txBox="1"/>
          <p:nvPr/>
        </p:nvSpPr>
        <p:spPr>
          <a:xfrm>
            <a:off x="3059832" y="2499742"/>
            <a:ext cx="4032448" cy="369332"/>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派生对象的创建和销毁</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51075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899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派生对象的创建和销毁</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0DDDC0-2EC0-4FCC-8AF3-4893F48D6753}"/>
              </a:ext>
            </a:extLst>
          </p:cNvPr>
          <p:cNvSpPr txBox="1"/>
          <p:nvPr/>
        </p:nvSpPr>
        <p:spPr>
          <a:xfrm>
            <a:off x="683568" y="699542"/>
            <a:ext cx="4032448" cy="369332"/>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派生类对象的内存结构：</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CC07517F-19F2-44AB-AD88-70851E434BFE}"/>
              </a:ext>
            </a:extLst>
          </p:cNvPr>
          <p:cNvGrpSpPr/>
          <p:nvPr/>
        </p:nvGrpSpPr>
        <p:grpSpPr>
          <a:xfrm>
            <a:off x="3275856" y="1733305"/>
            <a:ext cx="1728192" cy="2206597"/>
            <a:chOff x="3275856" y="1401041"/>
            <a:chExt cx="1728192" cy="2206597"/>
          </a:xfrm>
        </p:grpSpPr>
        <p:sp>
          <p:nvSpPr>
            <p:cNvPr id="2" name="矩形 1">
              <a:extLst>
                <a:ext uri="{FF2B5EF4-FFF2-40B4-BE49-F238E27FC236}">
                  <a16:creationId xmlns:a16="http://schemas.microsoft.com/office/drawing/2014/main" id="{64F80A3D-EA65-42B3-96D8-66F629D51CFB}"/>
                </a:ext>
              </a:extLst>
            </p:cNvPr>
            <p:cNvSpPr/>
            <p:nvPr/>
          </p:nvSpPr>
          <p:spPr>
            <a:xfrm>
              <a:off x="3275856" y="1401041"/>
              <a:ext cx="1656184" cy="369332"/>
            </a:xfrm>
            <a:prstGeom prst="rect">
              <a:avLst/>
            </a:prstGeom>
            <a:solidFill>
              <a:srgbClr val="FFFF00"/>
            </a:solidFill>
            <a:ln>
              <a:solidFill>
                <a:srgbClr val="005DA2"/>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6" name="文本框 5">
              <a:extLst>
                <a:ext uri="{FF2B5EF4-FFF2-40B4-BE49-F238E27FC236}">
                  <a16:creationId xmlns:a16="http://schemas.microsoft.com/office/drawing/2014/main" id="{596B6815-DEC7-4BF6-A86A-F234FF612CCF}"/>
                </a:ext>
              </a:extLst>
            </p:cNvPr>
            <p:cNvSpPr txBox="1"/>
            <p:nvPr/>
          </p:nvSpPr>
          <p:spPr>
            <a:xfrm>
              <a:off x="3347864" y="1447207"/>
              <a:ext cx="1656184" cy="276999"/>
            </a:xfrm>
            <a:prstGeom prst="rect">
              <a:avLst/>
            </a:prstGeom>
            <a:noFill/>
          </p:spPr>
          <p:txBody>
            <a:bodyPr wrap="square">
              <a:spAutoFit/>
            </a:bodyPr>
            <a:lstStyle/>
            <a:p>
              <a:r>
                <a:rPr lang="en-US" altLang="zh-CN" sz="1200" dirty="0">
                  <a:solidFill>
                    <a:srgbClr val="005DA2"/>
                  </a:solidFill>
                  <a:latin typeface="微软雅黑" panose="020B0503020204020204" pitchFamily="34" charset="-122"/>
                  <a:ea typeface="微软雅黑" panose="020B0503020204020204" pitchFamily="34" charset="-122"/>
                </a:rPr>
                <a:t>TableTennisPlayer</a:t>
              </a:r>
              <a:endParaRPr lang="zh-CN" altLang="en-US" sz="1200" dirty="0">
                <a:solidFill>
                  <a:srgbClr val="005DA2"/>
                </a:solidFill>
              </a:endParaRPr>
            </a:p>
          </p:txBody>
        </p:sp>
        <p:sp>
          <p:nvSpPr>
            <p:cNvPr id="7" name="矩形 6">
              <a:extLst>
                <a:ext uri="{FF2B5EF4-FFF2-40B4-BE49-F238E27FC236}">
                  <a16:creationId xmlns:a16="http://schemas.microsoft.com/office/drawing/2014/main" id="{B0EA9831-1E2A-4184-AFDB-F9D11289D39B}"/>
                </a:ext>
              </a:extLst>
            </p:cNvPr>
            <p:cNvSpPr/>
            <p:nvPr/>
          </p:nvSpPr>
          <p:spPr>
            <a:xfrm>
              <a:off x="3275856" y="1761081"/>
              <a:ext cx="1656184" cy="369332"/>
            </a:xfrm>
            <a:prstGeom prst="rect">
              <a:avLst/>
            </a:prstGeom>
            <a:solidFill>
              <a:srgbClr val="FFFF00"/>
            </a:solidFill>
            <a:ln>
              <a:solidFill>
                <a:srgbClr val="005DA2"/>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9" name="文本框 8">
              <a:extLst>
                <a:ext uri="{FF2B5EF4-FFF2-40B4-BE49-F238E27FC236}">
                  <a16:creationId xmlns:a16="http://schemas.microsoft.com/office/drawing/2014/main" id="{1DCEACC5-C3C2-4A61-BE6D-C6713CA253F7}"/>
                </a:ext>
              </a:extLst>
            </p:cNvPr>
            <p:cNvSpPr txBox="1"/>
            <p:nvPr/>
          </p:nvSpPr>
          <p:spPr>
            <a:xfrm>
              <a:off x="3347864" y="1807247"/>
              <a:ext cx="1656184" cy="276999"/>
            </a:xfrm>
            <a:prstGeom prst="rect">
              <a:avLst/>
            </a:prstGeom>
            <a:noFill/>
          </p:spPr>
          <p:txBody>
            <a:bodyPr wrap="square">
              <a:spAutoFit/>
            </a:bodyPr>
            <a:lstStyle/>
            <a:p>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firstname</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_</a:t>
              </a:r>
              <a:endParaRPr lang="zh-CN" altLang="en-US" sz="1200" dirty="0"/>
            </a:p>
          </p:txBody>
        </p:sp>
        <p:sp>
          <p:nvSpPr>
            <p:cNvPr id="10" name="矩形 9">
              <a:extLst>
                <a:ext uri="{FF2B5EF4-FFF2-40B4-BE49-F238E27FC236}">
                  <a16:creationId xmlns:a16="http://schemas.microsoft.com/office/drawing/2014/main" id="{4D6B4226-3912-4336-B256-F921BA68EFDF}"/>
                </a:ext>
              </a:extLst>
            </p:cNvPr>
            <p:cNvSpPr/>
            <p:nvPr/>
          </p:nvSpPr>
          <p:spPr>
            <a:xfrm>
              <a:off x="3275856" y="2130412"/>
              <a:ext cx="1656184" cy="369332"/>
            </a:xfrm>
            <a:prstGeom prst="rect">
              <a:avLst/>
            </a:prstGeom>
            <a:solidFill>
              <a:srgbClr val="FFFF00"/>
            </a:solidFill>
            <a:ln>
              <a:solidFill>
                <a:srgbClr val="005DA2"/>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1" name="文本框 10">
              <a:extLst>
                <a:ext uri="{FF2B5EF4-FFF2-40B4-BE49-F238E27FC236}">
                  <a16:creationId xmlns:a16="http://schemas.microsoft.com/office/drawing/2014/main" id="{EE3EE47C-44A7-4D1B-910F-6E1ACAB0069B}"/>
                </a:ext>
              </a:extLst>
            </p:cNvPr>
            <p:cNvSpPr txBox="1"/>
            <p:nvPr/>
          </p:nvSpPr>
          <p:spPr>
            <a:xfrm>
              <a:off x="3347864" y="2176578"/>
              <a:ext cx="1656184" cy="276999"/>
            </a:xfrm>
            <a:prstGeom prst="rect">
              <a:avLst/>
            </a:prstGeom>
            <a:noFill/>
          </p:spPr>
          <p:txBody>
            <a:bodyPr wrap="square">
              <a:spAutoFit/>
            </a:bodyPr>
            <a:lstStyle/>
            <a:p>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lastname</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_</a:t>
              </a:r>
              <a:endParaRPr lang="zh-CN" altLang="en-US" sz="1200" dirty="0"/>
            </a:p>
          </p:txBody>
        </p:sp>
        <p:sp>
          <p:nvSpPr>
            <p:cNvPr id="12" name="矩形 11">
              <a:extLst>
                <a:ext uri="{FF2B5EF4-FFF2-40B4-BE49-F238E27FC236}">
                  <a16:creationId xmlns:a16="http://schemas.microsoft.com/office/drawing/2014/main" id="{A0BF066A-04BA-4596-ABD3-41AE8F257556}"/>
                </a:ext>
              </a:extLst>
            </p:cNvPr>
            <p:cNvSpPr/>
            <p:nvPr/>
          </p:nvSpPr>
          <p:spPr>
            <a:xfrm>
              <a:off x="3275856" y="2499742"/>
              <a:ext cx="1656184" cy="369332"/>
            </a:xfrm>
            <a:prstGeom prst="rect">
              <a:avLst/>
            </a:prstGeom>
            <a:solidFill>
              <a:srgbClr val="FFFF00"/>
            </a:solidFill>
            <a:ln>
              <a:solidFill>
                <a:srgbClr val="005DA2"/>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3" name="文本框 12">
              <a:extLst>
                <a:ext uri="{FF2B5EF4-FFF2-40B4-BE49-F238E27FC236}">
                  <a16:creationId xmlns:a16="http://schemas.microsoft.com/office/drawing/2014/main" id="{B748C904-3680-47BB-B9F2-86209C593D77}"/>
                </a:ext>
              </a:extLst>
            </p:cNvPr>
            <p:cNvSpPr txBox="1"/>
            <p:nvPr/>
          </p:nvSpPr>
          <p:spPr>
            <a:xfrm>
              <a:off x="3347864" y="2527327"/>
              <a:ext cx="1656184" cy="276999"/>
            </a:xfrm>
            <a:prstGeom prst="rect">
              <a:avLst/>
            </a:prstGeom>
            <a:noFill/>
          </p:spPr>
          <p:txBody>
            <a:bodyPr wrap="square">
              <a:spAutoFit/>
            </a:bodyPr>
            <a:lstStyle/>
            <a:p>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hastable</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_</a:t>
              </a:r>
              <a:endParaRPr lang="zh-CN" altLang="en-US" sz="1200" dirty="0"/>
            </a:p>
          </p:txBody>
        </p:sp>
        <p:sp>
          <p:nvSpPr>
            <p:cNvPr id="14" name="矩形 13">
              <a:extLst>
                <a:ext uri="{FF2B5EF4-FFF2-40B4-BE49-F238E27FC236}">
                  <a16:creationId xmlns:a16="http://schemas.microsoft.com/office/drawing/2014/main" id="{2F9DC90E-D705-4F30-BFEC-C70C136CCA15}"/>
                </a:ext>
              </a:extLst>
            </p:cNvPr>
            <p:cNvSpPr/>
            <p:nvPr/>
          </p:nvSpPr>
          <p:spPr>
            <a:xfrm>
              <a:off x="3275856" y="2875884"/>
              <a:ext cx="1656184" cy="369332"/>
            </a:xfrm>
            <a:prstGeom prst="rect">
              <a:avLst/>
            </a:prstGeom>
            <a:solidFill>
              <a:srgbClr val="DCDEE0"/>
            </a:solidFill>
            <a:ln>
              <a:solidFill>
                <a:srgbClr val="005DA2"/>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5" name="文本框 14">
              <a:extLst>
                <a:ext uri="{FF2B5EF4-FFF2-40B4-BE49-F238E27FC236}">
                  <a16:creationId xmlns:a16="http://schemas.microsoft.com/office/drawing/2014/main" id="{79D637D4-3FF0-44BC-BE67-58C7B1FA8656}"/>
                </a:ext>
              </a:extLst>
            </p:cNvPr>
            <p:cNvSpPr txBox="1"/>
            <p:nvPr/>
          </p:nvSpPr>
          <p:spPr>
            <a:xfrm>
              <a:off x="3347864" y="2910158"/>
              <a:ext cx="1656184" cy="276999"/>
            </a:xfrm>
            <a:prstGeom prst="rect">
              <a:avLst/>
            </a:prstGeom>
            <a:noFill/>
          </p:spPr>
          <p:txBody>
            <a:bodyPr wrap="square">
              <a:spAutoFit/>
            </a:bodyPr>
            <a:lstStyle/>
            <a:p>
              <a:r>
                <a:rPr lang="en-US" altLang="zh-CN" sz="1200" dirty="0" err="1">
                  <a:solidFill>
                    <a:srgbClr val="005DA2"/>
                  </a:solidFill>
                  <a:latin typeface="微软雅黑" panose="020B0503020204020204" pitchFamily="34" charset="-122"/>
                  <a:ea typeface="微软雅黑" panose="020B0503020204020204" pitchFamily="34" charset="-122"/>
                </a:rPr>
                <a:t>RatedPlayer</a:t>
              </a:r>
              <a:endParaRPr lang="zh-CN" altLang="en-US" sz="1200" dirty="0">
                <a:solidFill>
                  <a:srgbClr val="005DA2"/>
                </a:solidFill>
              </a:endParaRPr>
            </a:p>
          </p:txBody>
        </p:sp>
        <p:sp>
          <p:nvSpPr>
            <p:cNvPr id="16" name="矩形 15">
              <a:extLst>
                <a:ext uri="{FF2B5EF4-FFF2-40B4-BE49-F238E27FC236}">
                  <a16:creationId xmlns:a16="http://schemas.microsoft.com/office/drawing/2014/main" id="{7D6A71CB-BADA-4350-804A-D4E99D4ABD7E}"/>
                </a:ext>
              </a:extLst>
            </p:cNvPr>
            <p:cNvSpPr/>
            <p:nvPr/>
          </p:nvSpPr>
          <p:spPr>
            <a:xfrm>
              <a:off x="3275856" y="3238306"/>
              <a:ext cx="1656184" cy="369332"/>
            </a:xfrm>
            <a:prstGeom prst="rect">
              <a:avLst/>
            </a:prstGeom>
            <a:solidFill>
              <a:srgbClr val="DCDEE0"/>
            </a:solidFill>
            <a:ln>
              <a:solidFill>
                <a:srgbClr val="005DA2"/>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9" name="文本框 18">
              <a:extLst>
                <a:ext uri="{FF2B5EF4-FFF2-40B4-BE49-F238E27FC236}">
                  <a16:creationId xmlns:a16="http://schemas.microsoft.com/office/drawing/2014/main" id="{7F8701E1-032B-40A4-9FD5-FEE5A1A7C349}"/>
                </a:ext>
              </a:extLst>
            </p:cNvPr>
            <p:cNvSpPr txBox="1"/>
            <p:nvPr/>
          </p:nvSpPr>
          <p:spPr>
            <a:xfrm>
              <a:off x="3347864" y="3291830"/>
              <a:ext cx="1656184" cy="276999"/>
            </a:xfrm>
            <a:prstGeom prst="rect">
              <a:avLst/>
            </a:prstGeom>
            <a:noFill/>
          </p:spPr>
          <p:txBody>
            <a:bodyPr wrap="square">
              <a:spAutoFit/>
            </a:bodyPr>
            <a:lstStyle/>
            <a:p>
              <a:r>
                <a:rPr lang="en-US" altLang="zh-CN" sz="1200" dirty="0">
                  <a:solidFill>
                    <a:srgbClr val="005DA2"/>
                  </a:solidFill>
                  <a:latin typeface="微软雅黑" panose="020B0503020204020204" pitchFamily="34" charset="-122"/>
                  <a:ea typeface="微软雅黑" panose="020B0503020204020204" pitchFamily="34" charset="-122"/>
                </a:rPr>
                <a:t>rating_</a:t>
              </a:r>
              <a:endParaRPr lang="zh-CN" altLang="en-US" sz="1200" dirty="0">
                <a:solidFill>
                  <a:srgbClr val="005DA2"/>
                </a:solidFill>
              </a:endParaRPr>
            </a:p>
          </p:txBody>
        </p:sp>
      </p:grpSp>
      <p:sp>
        <p:nvSpPr>
          <p:cNvPr id="5" name="左大括号 4">
            <a:extLst>
              <a:ext uri="{FF2B5EF4-FFF2-40B4-BE49-F238E27FC236}">
                <a16:creationId xmlns:a16="http://schemas.microsoft.com/office/drawing/2014/main" id="{8BA33D6D-FEBB-47C1-B8CF-23BD43CC5066}"/>
              </a:ext>
            </a:extLst>
          </p:cNvPr>
          <p:cNvSpPr/>
          <p:nvPr/>
        </p:nvSpPr>
        <p:spPr>
          <a:xfrm flipH="1">
            <a:off x="5004048" y="1779471"/>
            <a:ext cx="144016" cy="1428677"/>
          </a:xfrm>
          <a:prstGeom prst="leftBrace">
            <a:avLst>
              <a:gd name="adj1" fmla="val 3540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左大括号 20">
            <a:extLst>
              <a:ext uri="{FF2B5EF4-FFF2-40B4-BE49-F238E27FC236}">
                <a16:creationId xmlns:a16="http://schemas.microsoft.com/office/drawing/2014/main" id="{FD28DA54-2A2E-4C69-BB09-8DA8EF139CB5}"/>
              </a:ext>
            </a:extLst>
          </p:cNvPr>
          <p:cNvSpPr/>
          <p:nvPr/>
        </p:nvSpPr>
        <p:spPr>
          <a:xfrm flipH="1">
            <a:off x="5004048" y="3270698"/>
            <a:ext cx="144016" cy="630395"/>
          </a:xfrm>
          <a:prstGeom prst="leftBrace">
            <a:avLst>
              <a:gd name="adj1" fmla="val 3540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2BC2381D-28B8-45CD-A87C-4024451D0284}"/>
              </a:ext>
            </a:extLst>
          </p:cNvPr>
          <p:cNvSpPr txBox="1"/>
          <p:nvPr/>
        </p:nvSpPr>
        <p:spPr>
          <a:xfrm>
            <a:off x="5160660" y="2324532"/>
            <a:ext cx="845840" cy="338554"/>
          </a:xfrm>
          <a:prstGeom prst="rect">
            <a:avLst/>
          </a:prstGeom>
          <a:noFill/>
        </p:spPr>
        <p:txBody>
          <a:bodyPr wrap="square">
            <a:spAutoFit/>
          </a:bodyPr>
          <a:lstStyle/>
          <a:p>
            <a:r>
              <a:rPr lang="zh-CN" altLang="en-US" sz="1600" dirty="0">
                <a:solidFill>
                  <a:srgbClr val="005DA2"/>
                </a:solidFill>
                <a:latin typeface="微软雅黑" panose="020B0503020204020204" pitchFamily="34" charset="-122"/>
                <a:ea typeface="微软雅黑" panose="020B0503020204020204" pitchFamily="34" charset="-122"/>
              </a:rPr>
              <a:t>基类</a:t>
            </a:r>
            <a:endParaRPr lang="zh-CN" altLang="en-US" sz="1600" dirty="0"/>
          </a:p>
        </p:txBody>
      </p:sp>
      <p:sp>
        <p:nvSpPr>
          <p:cNvPr id="24" name="文本框 23">
            <a:extLst>
              <a:ext uri="{FF2B5EF4-FFF2-40B4-BE49-F238E27FC236}">
                <a16:creationId xmlns:a16="http://schemas.microsoft.com/office/drawing/2014/main" id="{B2E65ADD-5162-483B-94C3-37368A7A2E0A}"/>
              </a:ext>
            </a:extLst>
          </p:cNvPr>
          <p:cNvSpPr txBox="1"/>
          <p:nvPr/>
        </p:nvSpPr>
        <p:spPr>
          <a:xfrm>
            <a:off x="5160660" y="3361262"/>
            <a:ext cx="845840" cy="338554"/>
          </a:xfrm>
          <a:prstGeom prst="rect">
            <a:avLst/>
          </a:prstGeom>
          <a:noFill/>
        </p:spPr>
        <p:txBody>
          <a:bodyPr wrap="square">
            <a:spAutoFit/>
          </a:bodyPr>
          <a:lstStyle/>
          <a:p>
            <a:r>
              <a:rPr lang="zh-CN" altLang="en-US" sz="1600" dirty="0">
                <a:solidFill>
                  <a:srgbClr val="005DA2"/>
                </a:solidFill>
                <a:latin typeface="微软雅黑" panose="020B0503020204020204" pitchFamily="34" charset="-122"/>
                <a:ea typeface="微软雅黑" panose="020B0503020204020204" pitchFamily="34" charset="-122"/>
              </a:rPr>
              <a:t>派生类</a:t>
            </a:r>
            <a:endParaRPr lang="zh-CN" altLang="en-US" sz="1600" dirty="0"/>
          </a:p>
        </p:txBody>
      </p:sp>
      <p:grpSp>
        <p:nvGrpSpPr>
          <p:cNvPr id="25" name="组合 24">
            <a:extLst>
              <a:ext uri="{FF2B5EF4-FFF2-40B4-BE49-F238E27FC236}">
                <a16:creationId xmlns:a16="http://schemas.microsoft.com/office/drawing/2014/main" id="{1258B07A-04F2-4B20-B85A-D8979982C1E0}"/>
              </a:ext>
            </a:extLst>
          </p:cNvPr>
          <p:cNvGrpSpPr/>
          <p:nvPr/>
        </p:nvGrpSpPr>
        <p:grpSpPr>
          <a:xfrm>
            <a:off x="5796136" y="4047932"/>
            <a:ext cx="2818883" cy="700120"/>
            <a:chOff x="5813482" y="1421166"/>
            <a:chExt cx="2808312" cy="7891435"/>
          </a:xfrm>
          <a:solidFill>
            <a:srgbClr val="FEFFBE"/>
          </a:solidFill>
        </p:grpSpPr>
        <p:sp>
          <p:nvSpPr>
            <p:cNvPr id="26" name="矩形 25">
              <a:extLst>
                <a:ext uri="{FF2B5EF4-FFF2-40B4-BE49-F238E27FC236}">
                  <a16:creationId xmlns:a16="http://schemas.microsoft.com/office/drawing/2014/main" id="{21E14035-CA23-4CBD-BADD-4BB01636DF75}"/>
                </a:ext>
              </a:extLst>
            </p:cNvPr>
            <p:cNvSpPr/>
            <p:nvPr/>
          </p:nvSpPr>
          <p:spPr>
            <a:xfrm>
              <a:off x="5813482" y="1421166"/>
              <a:ext cx="2808312" cy="7891435"/>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a:extLst>
                <a:ext uri="{FF2B5EF4-FFF2-40B4-BE49-F238E27FC236}">
                  <a16:creationId xmlns:a16="http://schemas.microsoft.com/office/drawing/2014/main" id="{DD6583E4-9FE3-4F6E-9F6D-C5C9772CFC39}"/>
                </a:ext>
              </a:extLst>
            </p:cNvPr>
            <p:cNvSpPr txBox="1"/>
            <p:nvPr/>
          </p:nvSpPr>
          <p:spPr>
            <a:xfrm>
              <a:off x="5860955" y="1550385"/>
              <a:ext cx="2713365" cy="5040285"/>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知识点：</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基类成员先于派生类初始化</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0079711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派生对象的创建和销毁</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0DDDC0-2EC0-4FCC-8AF3-4893F48D6753}"/>
              </a:ext>
            </a:extLst>
          </p:cNvPr>
          <p:cNvSpPr txBox="1"/>
          <p:nvPr/>
        </p:nvSpPr>
        <p:spPr>
          <a:xfrm>
            <a:off x="683568" y="699542"/>
            <a:ext cx="4032448" cy="369332"/>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派生类的初始化流程：</a:t>
            </a:r>
            <a:endParaRPr lang="en-US" altLang="zh-CN" dirty="0">
              <a:solidFill>
                <a:srgbClr val="005DA2"/>
              </a:solidFill>
              <a:latin typeface="微软雅黑" panose="020B0503020204020204" pitchFamily="34" charset="-122"/>
              <a:ea typeface="微软雅黑" panose="020B0503020204020204" pitchFamily="34" charset="-122"/>
            </a:endParaRPr>
          </a:p>
        </p:txBody>
      </p:sp>
      <p:sp>
        <p:nvSpPr>
          <p:cNvPr id="3" name="矩形: 圆角 2">
            <a:extLst>
              <a:ext uri="{FF2B5EF4-FFF2-40B4-BE49-F238E27FC236}">
                <a16:creationId xmlns:a16="http://schemas.microsoft.com/office/drawing/2014/main" id="{382FEFC1-6CE9-4641-AA3F-B6AC7F1F2948}"/>
              </a:ext>
            </a:extLst>
          </p:cNvPr>
          <p:cNvSpPr/>
          <p:nvPr/>
        </p:nvSpPr>
        <p:spPr>
          <a:xfrm>
            <a:off x="2956972" y="1419622"/>
            <a:ext cx="194421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基类构造函数</a:t>
            </a:r>
          </a:p>
        </p:txBody>
      </p:sp>
      <p:sp>
        <p:nvSpPr>
          <p:cNvPr id="28" name="矩形: 圆角 27">
            <a:extLst>
              <a:ext uri="{FF2B5EF4-FFF2-40B4-BE49-F238E27FC236}">
                <a16:creationId xmlns:a16="http://schemas.microsoft.com/office/drawing/2014/main" id="{653833E1-89C2-4158-BAF6-B5647C9A34FC}"/>
              </a:ext>
            </a:extLst>
          </p:cNvPr>
          <p:cNvSpPr/>
          <p:nvPr/>
        </p:nvSpPr>
        <p:spPr>
          <a:xfrm>
            <a:off x="2956972" y="2283718"/>
            <a:ext cx="1944216" cy="432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基类成员初始化</a:t>
            </a:r>
          </a:p>
        </p:txBody>
      </p:sp>
      <p:cxnSp>
        <p:nvCxnSpPr>
          <p:cNvPr id="18" name="直接箭头连接符 17">
            <a:extLst>
              <a:ext uri="{FF2B5EF4-FFF2-40B4-BE49-F238E27FC236}">
                <a16:creationId xmlns:a16="http://schemas.microsoft.com/office/drawing/2014/main" id="{AB54FBAF-6A9D-4593-976A-10C6D3D673E4}"/>
              </a:ext>
            </a:extLst>
          </p:cNvPr>
          <p:cNvCxnSpPr>
            <a:stCxn id="3" idx="2"/>
            <a:endCxn id="28" idx="0"/>
          </p:cNvCxnSpPr>
          <p:nvPr/>
        </p:nvCxnSpPr>
        <p:spPr>
          <a:xfrm>
            <a:off x="3929080" y="1851670"/>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圆角 28">
            <a:extLst>
              <a:ext uri="{FF2B5EF4-FFF2-40B4-BE49-F238E27FC236}">
                <a16:creationId xmlns:a16="http://schemas.microsoft.com/office/drawing/2014/main" id="{57CF5EC4-6B4A-42DC-8F98-2F25782BE073}"/>
              </a:ext>
            </a:extLst>
          </p:cNvPr>
          <p:cNvSpPr/>
          <p:nvPr/>
        </p:nvSpPr>
        <p:spPr>
          <a:xfrm>
            <a:off x="2956972" y="3147814"/>
            <a:ext cx="194421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派生类构造函数</a:t>
            </a:r>
          </a:p>
        </p:txBody>
      </p:sp>
      <p:cxnSp>
        <p:nvCxnSpPr>
          <p:cNvPr id="30" name="直接箭头连接符 29">
            <a:extLst>
              <a:ext uri="{FF2B5EF4-FFF2-40B4-BE49-F238E27FC236}">
                <a16:creationId xmlns:a16="http://schemas.microsoft.com/office/drawing/2014/main" id="{857A74DB-BBBF-4D46-AC50-85F8E15CBA69}"/>
              </a:ext>
            </a:extLst>
          </p:cNvPr>
          <p:cNvCxnSpPr>
            <a:cxnSpLocks/>
            <a:stCxn id="28" idx="2"/>
            <a:endCxn id="29" idx="0"/>
          </p:cNvCxnSpPr>
          <p:nvPr/>
        </p:nvCxnSpPr>
        <p:spPr>
          <a:xfrm>
            <a:off x="3929080" y="2715766"/>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圆角 33">
            <a:extLst>
              <a:ext uri="{FF2B5EF4-FFF2-40B4-BE49-F238E27FC236}">
                <a16:creationId xmlns:a16="http://schemas.microsoft.com/office/drawing/2014/main" id="{FC370C38-9EB4-4723-95D6-3F81470B359F}"/>
              </a:ext>
            </a:extLst>
          </p:cNvPr>
          <p:cNvSpPr/>
          <p:nvPr/>
        </p:nvSpPr>
        <p:spPr>
          <a:xfrm>
            <a:off x="2956972" y="4011910"/>
            <a:ext cx="1944216" cy="4320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新增成员初始化</a:t>
            </a:r>
          </a:p>
        </p:txBody>
      </p:sp>
      <p:cxnSp>
        <p:nvCxnSpPr>
          <p:cNvPr id="36" name="直接箭头连接符 35">
            <a:extLst>
              <a:ext uri="{FF2B5EF4-FFF2-40B4-BE49-F238E27FC236}">
                <a16:creationId xmlns:a16="http://schemas.microsoft.com/office/drawing/2014/main" id="{06B2BE24-025E-4CA2-A659-BBC42461C897}"/>
              </a:ext>
            </a:extLst>
          </p:cNvPr>
          <p:cNvCxnSpPr>
            <a:cxnSpLocks/>
            <a:stCxn id="29" idx="2"/>
            <a:endCxn id="34" idx="0"/>
          </p:cNvCxnSpPr>
          <p:nvPr/>
        </p:nvCxnSpPr>
        <p:spPr>
          <a:xfrm>
            <a:off x="3929080" y="3579862"/>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8" name="组合 37">
            <a:extLst>
              <a:ext uri="{FF2B5EF4-FFF2-40B4-BE49-F238E27FC236}">
                <a16:creationId xmlns:a16="http://schemas.microsoft.com/office/drawing/2014/main" id="{4D2A8479-5AE7-48A8-94AB-AF2E98FB1E13}"/>
              </a:ext>
            </a:extLst>
          </p:cNvPr>
          <p:cNvGrpSpPr/>
          <p:nvPr/>
        </p:nvGrpSpPr>
        <p:grpSpPr>
          <a:xfrm>
            <a:off x="5194313" y="2221690"/>
            <a:ext cx="2818883" cy="926124"/>
            <a:chOff x="5813482" y="1421166"/>
            <a:chExt cx="2808312" cy="10438849"/>
          </a:xfrm>
          <a:solidFill>
            <a:srgbClr val="FEFFBE"/>
          </a:solidFill>
        </p:grpSpPr>
        <p:sp>
          <p:nvSpPr>
            <p:cNvPr id="39" name="矩形 38">
              <a:extLst>
                <a:ext uri="{FF2B5EF4-FFF2-40B4-BE49-F238E27FC236}">
                  <a16:creationId xmlns:a16="http://schemas.microsoft.com/office/drawing/2014/main" id="{9E850565-D611-4563-9C8E-6E381EA4CFB2}"/>
                </a:ext>
              </a:extLst>
            </p:cNvPr>
            <p:cNvSpPr/>
            <p:nvPr/>
          </p:nvSpPr>
          <p:spPr>
            <a:xfrm>
              <a:off x="5813482" y="1421166"/>
              <a:ext cx="2808312" cy="10438849"/>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39">
              <a:extLst>
                <a:ext uri="{FF2B5EF4-FFF2-40B4-BE49-F238E27FC236}">
                  <a16:creationId xmlns:a16="http://schemas.microsoft.com/office/drawing/2014/main" id="{CDFEE823-73ED-4C8C-8A10-7B9F649D0AEE}"/>
                </a:ext>
              </a:extLst>
            </p:cNvPr>
            <p:cNvSpPr txBox="1"/>
            <p:nvPr/>
          </p:nvSpPr>
          <p:spPr>
            <a:xfrm>
              <a:off x="5860955" y="1681753"/>
              <a:ext cx="2632494" cy="9366621"/>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最佳实践：</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不要用派生类构造函数直接初始化基类成员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8802237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派生对象的创建和销毁</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A2295718-0E02-4B8A-B340-D5F764982903}"/>
              </a:ext>
            </a:extLst>
          </p:cNvPr>
          <p:cNvGrpSpPr/>
          <p:nvPr/>
        </p:nvGrpSpPr>
        <p:grpSpPr>
          <a:xfrm>
            <a:off x="755576" y="1555617"/>
            <a:ext cx="7920880" cy="3456385"/>
            <a:chOff x="5813482" y="1417947"/>
            <a:chExt cx="2808312" cy="1387957"/>
          </a:xfrm>
          <a:solidFill>
            <a:srgbClr val="FDFDFD"/>
          </a:solidFill>
        </p:grpSpPr>
        <p:sp>
          <p:nvSpPr>
            <p:cNvPr id="15" name="矩形 14">
              <a:extLst>
                <a:ext uri="{FF2B5EF4-FFF2-40B4-BE49-F238E27FC236}">
                  <a16:creationId xmlns:a16="http://schemas.microsoft.com/office/drawing/2014/main" id="{D1735806-8DE0-4BA8-8B2E-25D2D6269047}"/>
                </a:ext>
              </a:extLst>
            </p:cNvPr>
            <p:cNvSpPr/>
            <p:nvPr/>
          </p:nvSpPr>
          <p:spPr>
            <a:xfrm>
              <a:off x="5813482" y="1417947"/>
              <a:ext cx="2808312" cy="1387957"/>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BB42DFD8-E416-437C-8096-22C367EE042C}"/>
                </a:ext>
              </a:extLst>
            </p:cNvPr>
            <p:cNvSpPr txBox="1"/>
            <p:nvPr/>
          </p:nvSpPr>
          <p:spPr>
            <a:xfrm>
              <a:off x="5855146" y="1449821"/>
              <a:ext cx="2724982" cy="1149403"/>
            </a:xfrm>
            <a:prstGeom prst="rect">
              <a:avLst/>
            </a:prstGeom>
            <a:grpFill/>
          </p:spPr>
          <p:txBody>
            <a:bodyPr wrap="square" rtlCol="0">
              <a:spAutoFit/>
            </a:bodyPr>
            <a:lstStyle/>
            <a:p>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RatedPlayer</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RatedPlayer</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(uint32_t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string&amp;</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firstName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const string&amp;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lastName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bool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hasTab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 rating_(r), </a:t>
              </a:r>
              <a:r>
                <a:rPr lang="en-US" altLang="zh-CN" dirty="0" err="1">
                  <a:solidFill>
                    <a:srgbClr val="C00000"/>
                  </a:solidFill>
                  <a:latin typeface="微软雅黑" panose="020B0503020204020204" pitchFamily="34" charset="-122"/>
                  <a:ea typeface="微软雅黑" panose="020B0503020204020204" pitchFamily="34" charset="-122"/>
                </a:rPr>
                <a:t>firstname</a:t>
              </a:r>
              <a:r>
                <a:rPr lang="en-US" altLang="zh-CN" dirty="0">
                  <a:solidFill>
                    <a:srgbClr val="C00000"/>
                  </a:solidFill>
                  <a:latin typeface="微软雅黑" panose="020B0503020204020204" pitchFamily="34" charset="-122"/>
                  <a:ea typeface="微软雅黑" panose="020B0503020204020204" pitchFamily="34" charset="-122"/>
                </a:rPr>
                <a:t>_(</a:t>
              </a:r>
              <a:r>
                <a:rPr lang="en-US" altLang="zh-CN" dirty="0" err="1">
                  <a:solidFill>
                    <a:srgbClr val="C00000"/>
                  </a:solidFill>
                  <a:latin typeface="微软雅黑" panose="020B0503020204020204" pitchFamily="34" charset="-122"/>
                  <a:ea typeface="微软雅黑" panose="020B0503020204020204" pitchFamily="34" charset="-122"/>
                </a:rPr>
                <a:t>firstName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solidFill>
                    <a:srgbClr val="C00000"/>
                  </a:solidFill>
                  <a:latin typeface="微软雅黑" panose="020B0503020204020204" pitchFamily="34" charset="-122"/>
                  <a:ea typeface="微软雅黑" panose="020B0503020204020204" pitchFamily="34" charset="-122"/>
                </a:rPr>
                <a:t>lastname</a:t>
              </a:r>
              <a:r>
                <a:rPr lang="en-US" altLang="zh-CN" dirty="0">
                  <a:solidFill>
                    <a:srgbClr val="C00000"/>
                  </a:solidFill>
                  <a:latin typeface="微软雅黑" panose="020B0503020204020204" pitchFamily="34" charset="-122"/>
                  <a:ea typeface="微软雅黑" panose="020B0503020204020204" pitchFamily="34" charset="-122"/>
                </a:rPr>
                <a:t>_(</a:t>
              </a:r>
              <a:r>
                <a:rPr lang="en-US" altLang="zh-CN" dirty="0" err="1">
                  <a:solidFill>
                    <a:srgbClr val="C00000"/>
                  </a:solidFill>
                  <a:latin typeface="微软雅黑" panose="020B0503020204020204" pitchFamily="34" charset="-122"/>
                  <a:ea typeface="微软雅黑" panose="020B0503020204020204" pitchFamily="34" charset="-122"/>
                </a:rPr>
                <a:t>lastName</a:t>
              </a:r>
              <a:r>
                <a:rPr lang="en-US" altLang="zh-CN" dirty="0">
                  <a:solidFill>
                    <a:srgbClr val="C00000"/>
                  </a:solidFill>
                  <a:latin typeface="微软雅黑" panose="020B0503020204020204" pitchFamily="34" charset="-122"/>
                  <a:ea typeface="微软雅黑" panose="020B0503020204020204" pitchFamily="34" charset="-122"/>
                </a:rPr>
                <a:t>),</a:t>
              </a:r>
            </a:p>
            <a:p>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solidFill>
                    <a:srgbClr val="C00000"/>
                  </a:solidFill>
                  <a:latin typeface="微软雅黑" panose="020B0503020204020204" pitchFamily="34" charset="-122"/>
                  <a:ea typeface="微软雅黑" panose="020B0503020204020204" pitchFamily="34" charset="-122"/>
                </a:rPr>
                <a:t>hasTable</a:t>
              </a:r>
              <a:r>
                <a:rPr lang="en-US" altLang="zh-CN" dirty="0">
                  <a:solidFill>
                    <a:srgbClr val="C00000"/>
                  </a:solidFill>
                  <a:latin typeface="微软雅黑" panose="020B0503020204020204" pitchFamily="34" charset="-122"/>
                  <a:ea typeface="微软雅黑" panose="020B0503020204020204" pitchFamily="34" charset="-122"/>
                </a:rPr>
                <a:t>_(</a:t>
              </a:r>
              <a:r>
                <a:rPr lang="en-US" altLang="zh-CN" dirty="0" err="1">
                  <a:solidFill>
                    <a:srgbClr val="C00000"/>
                  </a:solidFill>
                  <a:latin typeface="微软雅黑" panose="020B0503020204020204" pitchFamily="34" charset="-122"/>
                  <a:ea typeface="微软雅黑" panose="020B0503020204020204" pitchFamily="34" charset="-122"/>
                </a:rPr>
                <a:t>hasTaB</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b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b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RatedPlayer</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RatedPlayer</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(uint32_t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string&amp;</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firstName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const string&amp;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lastName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bool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hasTab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  </a:t>
              </a:r>
              <a:r>
                <a:rPr lang="en-US" altLang="zh-CN" dirty="0">
                  <a:solidFill>
                    <a:srgbClr val="00B050"/>
                  </a:solidFill>
                  <a:latin typeface="微软雅黑" panose="020B0503020204020204" pitchFamily="34" charset="-122"/>
                  <a:ea typeface="微软雅黑" panose="020B0503020204020204" pitchFamily="34" charset="-122"/>
                </a:rPr>
                <a:t>TableTennisPlayer(</a:t>
              </a:r>
              <a:r>
                <a:rPr lang="en-US" altLang="zh-CN" dirty="0" err="1">
                  <a:solidFill>
                    <a:srgbClr val="00B050"/>
                  </a:solidFill>
                  <a:latin typeface="微软雅黑" panose="020B0503020204020204" pitchFamily="34" charset="-122"/>
                  <a:ea typeface="微软雅黑" panose="020B0503020204020204" pitchFamily="34" charset="-122"/>
                </a:rPr>
                <a:t>firstName</a:t>
              </a:r>
              <a:r>
                <a:rPr lang="en-US" altLang="zh-CN" dirty="0">
                  <a:solidFill>
                    <a:srgbClr val="00B050"/>
                  </a:solidFill>
                  <a:latin typeface="微软雅黑" panose="020B0503020204020204" pitchFamily="34" charset="-122"/>
                  <a:ea typeface="微软雅黑" panose="020B0503020204020204" pitchFamily="34" charset="-122"/>
                </a:rPr>
                <a:t>, </a:t>
              </a:r>
              <a:r>
                <a:rPr lang="en-US" altLang="zh-CN" dirty="0" err="1">
                  <a:solidFill>
                    <a:srgbClr val="00B050"/>
                  </a:solidFill>
                  <a:latin typeface="微软雅黑" panose="020B0503020204020204" pitchFamily="34" charset="-122"/>
                  <a:ea typeface="微软雅黑" panose="020B0503020204020204" pitchFamily="34" charset="-122"/>
                </a:rPr>
                <a:t>lastName</a:t>
              </a:r>
              <a:r>
                <a:rPr lang="en-US" altLang="zh-CN" dirty="0">
                  <a:solidFill>
                    <a:srgbClr val="00B050"/>
                  </a:solidFill>
                  <a:latin typeface="微软雅黑" panose="020B0503020204020204" pitchFamily="34" charset="-122"/>
                  <a:ea typeface="微软雅黑" panose="020B0503020204020204" pitchFamily="34" charset="-122"/>
                </a:rPr>
                <a:t>, </a:t>
              </a:r>
              <a:r>
                <a:rPr lang="en-US" altLang="zh-CN" dirty="0" err="1">
                  <a:solidFill>
                    <a:srgbClr val="00B050"/>
                  </a:solidFill>
                  <a:latin typeface="微软雅黑" panose="020B0503020204020204" pitchFamily="34" charset="-122"/>
                  <a:ea typeface="微软雅黑" panose="020B0503020204020204" pitchFamily="34" charset="-122"/>
                </a:rPr>
                <a:t>hasTab</a:t>
              </a:r>
              <a:r>
                <a:rPr lang="en-US" altLang="zh-CN" dirty="0">
                  <a:solidFill>
                    <a:srgbClr val="00B050"/>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rating_(r) {</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pic>
        <p:nvPicPr>
          <p:cNvPr id="4" name="图片 3">
            <a:extLst>
              <a:ext uri="{FF2B5EF4-FFF2-40B4-BE49-F238E27FC236}">
                <a16:creationId xmlns:a16="http://schemas.microsoft.com/office/drawing/2014/main" id="{F0548878-3A52-4EC8-8CB7-4F218E614AAD}"/>
              </a:ext>
            </a:extLst>
          </p:cNvPr>
          <p:cNvPicPr>
            <a:picLocks noChangeAspect="1"/>
          </p:cNvPicPr>
          <p:nvPr/>
        </p:nvPicPr>
        <p:blipFill>
          <a:blip r:embed="rId3"/>
          <a:stretch>
            <a:fillRect/>
          </a:stretch>
        </p:blipFill>
        <p:spPr>
          <a:xfrm>
            <a:off x="7520005" y="2283718"/>
            <a:ext cx="720080" cy="734876"/>
          </a:xfrm>
          <a:prstGeom prst="rect">
            <a:avLst/>
          </a:prstGeom>
        </p:spPr>
      </p:pic>
      <p:pic>
        <p:nvPicPr>
          <p:cNvPr id="6" name="图片 5">
            <a:extLst>
              <a:ext uri="{FF2B5EF4-FFF2-40B4-BE49-F238E27FC236}">
                <a16:creationId xmlns:a16="http://schemas.microsoft.com/office/drawing/2014/main" id="{C6BC5736-262C-4D68-AA36-6B45641BBC0D}"/>
              </a:ext>
            </a:extLst>
          </p:cNvPr>
          <p:cNvPicPr>
            <a:picLocks noChangeAspect="1"/>
          </p:cNvPicPr>
          <p:nvPr/>
        </p:nvPicPr>
        <p:blipFill>
          <a:blip r:embed="rId4"/>
          <a:stretch>
            <a:fillRect/>
          </a:stretch>
        </p:blipFill>
        <p:spPr>
          <a:xfrm>
            <a:off x="7560922" y="4129876"/>
            <a:ext cx="683486" cy="734876"/>
          </a:xfrm>
          <a:prstGeom prst="rect">
            <a:avLst/>
          </a:prstGeom>
        </p:spPr>
      </p:pic>
      <p:sp>
        <p:nvSpPr>
          <p:cNvPr id="21" name="文本框 20">
            <a:extLst>
              <a:ext uri="{FF2B5EF4-FFF2-40B4-BE49-F238E27FC236}">
                <a16:creationId xmlns:a16="http://schemas.microsoft.com/office/drawing/2014/main" id="{AC219EA1-AC86-4D7D-B158-17771F073978}"/>
              </a:ext>
            </a:extLst>
          </p:cNvPr>
          <p:cNvSpPr txBox="1"/>
          <p:nvPr/>
        </p:nvSpPr>
        <p:spPr>
          <a:xfrm>
            <a:off x="683567" y="834266"/>
            <a:ext cx="6836437" cy="369332"/>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在派生类构造函数的初始化列表中直接调用基类的构造函数</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053864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派生对象的创建和销毁</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AC219EA1-AC86-4D7D-B158-17771F073978}"/>
              </a:ext>
            </a:extLst>
          </p:cNvPr>
          <p:cNvSpPr txBox="1"/>
          <p:nvPr/>
        </p:nvSpPr>
        <p:spPr>
          <a:xfrm>
            <a:off x="683568" y="699542"/>
            <a:ext cx="7632848" cy="923330"/>
          </a:xfrm>
          <a:prstGeom prst="rect">
            <a:avLst/>
          </a:prstGeom>
          <a:noFill/>
        </p:spPr>
        <p:txBody>
          <a:bodyPr wrap="square">
            <a:spAutoFit/>
          </a:bodyPr>
          <a:lstStyle/>
          <a:p>
            <a:pPr marL="285750" indent="-285750">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在派生类构造函数的初始化列表中，基类构造函数一定要</a:t>
            </a:r>
            <a:r>
              <a:rPr lang="zh-CN" altLang="en-US" dirty="0">
                <a:solidFill>
                  <a:srgbClr val="C00000"/>
                </a:solidFill>
                <a:latin typeface="微软雅黑" panose="020B0503020204020204" pitchFamily="34" charset="-122"/>
                <a:ea typeface="微软雅黑" panose="020B0503020204020204" pitchFamily="34" charset="-122"/>
              </a:rPr>
              <a:t>放在最前面</a:t>
            </a:r>
            <a:endParaRPr lang="en-US" altLang="zh-CN" dirty="0">
              <a:solidFill>
                <a:srgbClr val="C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如果派生类构造函数列表里没有基类构造函数，则调用基类的默认构造函数（如果基类不存在默认构造函数，编译错误）</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CE068DA0-430F-4B60-8365-E2F0BE482BF9}"/>
              </a:ext>
            </a:extLst>
          </p:cNvPr>
          <p:cNvGrpSpPr/>
          <p:nvPr/>
        </p:nvGrpSpPr>
        <p:grpSpPr>
          <a:xfrm>
            <a:off x="755576" y="2571750"/>
            <a:ext cx="7920880" cy="2240269"/>
            <a:chOff x="5813482" y="1417947"/>
            <a:chExt cx="2808312" cy="1387957"/>
          </a:xfrm>
          <a:solidFill>
            <a:srgbClr val="FDFDFD"/>
          </a:solidFill>
        </p:grpSpPr>
        <p:sp>
          <p:nvSpPr>
            <p:cNvPr id="10" name="矩形 9">
              <a:extLst>
                <a:ext uri="{FF2B5EF4-FFF2-40B4-BE49-F238E27FC236}">
                  <a16:creationId xmlns:a16="http://schemas.microsoft.com/office/drawing/2014/main" id="{5C8C2B07-5A92-454B-8DC9-D976249AB1EA}"/>
                </a:ext>
              </a:extLst>
            </p:cNvPr>
            <p:cNvSpPr/>
            <p:nvPr/>
          </p:nvSpPr>
          <p:spPr>
            <a:xfrm>
              <a:off x="5813482" y="1417947"/>
              <a:ext cx="2808312" cy="1387957"/>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7B48034B-34B4-4D5C-8B54-D852908ED5B1}"/>
                </a:ext>
              </a:extLst>
            </p:cNvPr>
            <p:cNvSpPr txBox="1"/>
            <p:nvPr/>
          </p:nvSpPr>
          <p:spPr>
            <a:xfrm>
              <a:off x="5855146" y="1449821"/>
              <a:ext cx="2724982" cy="743663"/>
            </a:xfrm>
            <a:prstGeom prst="rect">
              <a:avLst/>
            </a:prstGeom>
            <a:grpFill/>
          </p:spPr>
          <p:txBody>
            <a:bodyPr wrap="square" rtlCol="0">
              <a:spAutoFit/>
            </a:bodyPr>
            <a:lstStyle/>
            <a:p>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RatedPlayer</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RatedPlayer</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(uint32_t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string&amp;</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firstName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const string&amp;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lastName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bool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hasTab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  </a:t>
              </a:r>
              <a:r>
                <a:rPr lang="en-US" altLang="zh-CN" strike="sngStrike" dirty="0">
                  <a:solidFill>
                    <a:srgbClr val="C00000"/>
                  </a:solidFill>
                  <a:latin typeface="微软雅黑" panose="020B0503020204020204" pitchFamily="34" charset="-122"/>
                  <a:ea typeface="微软雅黑" panose="020B0503020204020204" pitchFamily="34" charset="-122"/>
                </a:rPr>
                <a:t>TableTennisPlayer(</a:t>
              </a:r>
              <a:r>
                <a:rPr lang="en-US" altLang="zh-CN" strike="sngStrike" dirty="0" err="1">
                  <a:solidFill>
                    <a:srgbClr val="C00000"/>
                  </a:solidFill>
                  <a:latin typeface="微软雅黑" panose="020B0503020204020204" pitchFamily="34" charset="-122"/>
                  <a:ea typeface="微软雅黑" panose="020B0503020204020204" pitchFamily="34" charset="-122"/>
                </a:rPr>
                <a:t>firstName</a:t>
              </a:r>
              <a:r>
                <a:rPr lang="en-US" altLang="zh-CN" strike="sngStrike" dirty="0">
                  <a:solidFill>
                    <a:srgbClr val="C00000"/>
                  </a:solidFill>
                  <a:latin typeface="微软雅黑" panose="020B0503020204020204" pitchFamily="34" charset="-122"/>
                  <a:ea typeface="微软雅黑" panose="020B0503020204020204" pitchFamily="34" charset="-122"/>
                </a:rPr>
                <a:t>, </a:t>
              </a:r>
              <a:r>
                <a:rPr lang="en-US" altLang="zh-CN" strike="sngStrike" dirty="0" err="1">
                  <a:solidFill>
                    <a:srgbClr val="C00000"/>
                  </a:solidFill>
                  <a:latin typeface="微软雅黑" panose="020B0503020204020204" pitchFamily="34" charset="-122"/>
                  <a:ea typeface="微软雅黑" panose="020B0503020204020204" pitchFamily="34" charset="-122"/>
                </a:rPr>
                <a:t>lastName</a:t>
              </a:r>
              <a:r>
                <a:rPr lang="en-US" altLang="zh-CN" strike="sngStrike" dirty="0">
                  <a:solidFill>
                    <a:srgbClr val="C00000"/>
                  </a:solidFill>
                  <a:latin typeface="微软雅黑" panose="020B0503020204020204" pitchFamily="34" charset="-122"/>
                  <a:ea typeface="微软雅黑" panose="020B0503020204020204" pitchFamily="34" charset="-122"/>
                </a:rPr>
                <a:t>, </a:t>
              </a:r>
              <a:r>
                <a:rPr lang="en-US" altLang="zh-CN" strike="sngStrike" dirty="0" err="1">
                  <a:solidFill>
                    <a:srgbClr val="C00000"/>
                  </a:solidFill>
                  <a:latin typeface="微软雅黑" panose="020B0503020204020204" pitchFamily="34" charset="-122"/>
                  <a:ea typeface="微软雅黑" panose="020B0503020204020204" pitchFamily="34" charset="-122"/>
                </a:rPr>
                <a:t>hasTab</a:t>
              </a:r>
              <a:r>
                <a:rPr lang="en-US" altLang="zh-CN" strike="sngStrike" dirty="0">
                  <a:solidFill>
                    <a:srgbClr val="C00000"/>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rating_(r) {</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编译错误，基类没有默认构造函数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2" name="组合 11">
            <a:extLst>
              <a:ext uri="{FF2B5EF4-FFF2-40B4-BE49-F238E27FC236}">
                <a16:creationId xmlns:a16="http://schemas.microsoft.com/office/drawing/2014/main" id="{3E7EEBD7-8C0B-4921-A4AB-B9B96A27D32F}"/>
              </a:ext>
            </a:extLst>
          </p:cNvPr>
          <p:cNvGrpSpPr/>
          <p:nvPr/>
        </p:nvGrpSpPr>
        <p:grpSpPr>
          <a:xfrm>
            <a:off x="5364088" y="4083918"/>
            <a:ext cx="2818883" cy="926124"/>
            <a:chOff x="5813482" y="1421166"/>
            <a:chExt cx="2808312" cy="10438849"/>
          </a:xfrm>
          <a:solidFill>
            <a:srgbClr val="FEFFBE"/>
          </a:solidFill>
        </p:grpSpPr>
        <p:sp>
          <p:nvSpPr>
            <p:cNvPr id="13" name="矩形 12">
              <a:extLst>
                <a:ext uri="{FF2B5EF4-FFF2-40B4-BE49-F238E27FC236}">
                  <a16:creationId xmlns:a16="http://schemas.microsoft.com/office/drawing/2014/main" id="{39059314-94F3-459A-8857-56B6A86596C2}"/>
                </a:ext>
              </a:extLst>
            </p:cNvPr>
            <p:cNvSpPr/>
            <p:nvPr/>
          </p:nvSpPr>
          <p:spPr>
            <a:xfrm>
              <a:off x="5813482" y="1421166"/>
              <a:ext cx="2808312" cy="10438849"/>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393C2523-72E2-436F-8AD2-698FF590B97C}"/>
                </a:ext>
              </a:extLst>
            </p:cNvPr>
            <p:cNvSpPr txBox="1"/>
            <p:nvPr/>
          </p:nvSpPr>
          <p:spPr>
            <a:xfrm>
              <a:off x="5860955" y="1681753"/>
              <a:ext cx="2632494" cy="9366621"/>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知识点回顾：</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什么情况下没有默认构造函数？</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 name="组合 1">
            <a:extLst>
              <a:ext uri="{FF2B5EF4-FFF2-40B4-BE49-F238E27FC236}">
                <a16:creationId xmlns:a16="http://schemas.microsoft.com/office/drawing/2014/main" id="{29A4F39C-1E1E-5F57-BF3A-2EF1A020CC32}"/>
              </a:ext>
            </a:extLst>
          </p:cNvPr>
          <p:cNvGrpSpPr/>
          <p:nvPr/>
        </p:nvGrpSpPr>
        <p:grpSpPr>
          <a:xfrm>
            <a:off x="5364089" y="1597066"/>
            <a:ext cx="3672408" cy="923330"/>
            <a:chOff x="5813482" y="1421166"/>
            <a:chExt cx="2808312" cy="14924901"/>
          </a:xfrm>
          <a:solidFill>
            <a:srgbClr val="FEFFBE"/>
          </a:solidFill>
        </p:grpSpPr>
        <p:sp>
          <p:nvSpPr>
            <p:cNvPr id="3" name="矩形 2">
              <a:extLst>
                <a:ext uri="{FF2B5EF4-FFF2-40B4-BE49-F238E27FC236}">
                  <a16:creationId xmlns:a16="http://schemas.microsoft.com/office/drawing/2014/main" id="{0C396E03-5B0C-8797-0E90-0E6009AB77BF}"/>
                </a:ext>
              </a:extLst>
            </p:cNvPr>
            <p:cNvSpPr/>
            <p:nvPr/>
          </p:nvSpPr>
          <p:spPr>
            <a:xfrm>
              <a:off x="5813482" y="1421166"/>
              <a:ext cx="2808312" cy="14924901"/>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3AC28ED3-5D59-C288-CD21-C2E7C07F794B}"/>
                </a:ext>
              </a:extLst>
            </p:cNvPr>
            <p:cNvSpPr txBox="1"/>
            <p:nvPr/>
          </p:nvSpPr>
          <p:spPr>
            <a:xfrm>
              <a:off x="5860955" y="1681749"/>
              <a:ext cx="2632494" cy="13432411"/>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注意：</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即便基类构造函数不放在初始值类别最前面，也会最先被调用</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5894381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派生对象的创建和销毁</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AC219EA1-AC86-4D7D-B158-17771F073978}"/>
              </a:ext>
            </a:extLst>
          </p:cNvPr>
          <p:cNvSpPr txBox="1"/>
          <p:nvPr/>
        </p:nvSpPr>
        <p:spPr>
          <a:xfrm>
            <a:off x="683568" y="1779662"/>
            <a:ext cx="7632848" cy="2062103"/>
          </a:xfrm>
          <a:prstGeom prst="rect">
            <a:avLst/>
          </a:prstGeom>
          <a:noFill/>
        </p:spPr>
        <p:txBody>
          <a:bodyPr wrap="square">
            <a:spAutoFit/>
          </a:bodyPr>
          <a:lstStyle/>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派生对象的销毁过程与创建正好相反：先销毁派生类新添加的成员，再销毁基类的成员</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派生对象析构时先调用派生类的析构函数，再自动调用基类的析构函数，无需人工干预</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派生类的析构函数只需要释放派生类新增的资源，基类申请的资源由基类的析构函数自动释放</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763129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派生类的使用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7D62238C-12F8-4102-9CB0-866290B25D30}"/>
              </a:ext>
            </a:extLst>
          </p:cNvPr>
          <p:cNvGrpSpPr/>
          <p:nvPr/>
        </p:nvGrpSpPr>
        <p:grpSpPr>
          <a:xfrm>
            <a:off x="539552" y="-20538"/>
            <a:ext cx="8064896" cy="5236047"/>
            <a:chOff x="5813482" y="1421168"/>
            <a:chExt cx="2808312" cy="1578875"/>
          </a:xfrm>
          <a:solidFill>
            <a:srgbClr val="FDFDFD"/>
          </a:solidFill>
        </p:grpSpPr>
        <p:sp>
          <p:nvSpPr>
            <p:cNvPr id="9" name="矩形 8">
              <a:extLst>
                <a:ext uri="{FF2B5EF4-FFF2-40B4-BE49-F238E27FC236}">
                  <a16:creationId xmlns:a16="http://schemas.microsoft.com/office/drawing/2014/main" id="{6E67096F-3DB1-497A-95CB-CBD9F8DACC41}"/>
                </a:ext>
              </a:extLst>
            </p:cNvPr>
            <p:cNvSpPr/>
            <p:nvPr/>
          </p:nvSpPr>
          <p:spPr>
            <a:xfrm>
              <a:off x="5813482" y="1421168"/>
              <a:ext cx="2808312" cy="1578875"/>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BD752398-AC78-4B08-A779-7B792B128B49}"/>
                </a:ext>
              </a:extLst>
            </p:cNvPr>
            <p:cNvSpPr txBox="1"/>
            <p:nvPr/>
          </p:nvSpPr>
          <p:spPr>
            <a:xfrm>
              <a:off x="5855146" y="1449821"/>
              <a:ext cx="2724982" cy="1512751"/>
            </a:xfrm>
            <a:prstGeom prst="rect">
              <a:avLst/>
            </a:prstGeom>
            <a:grpFill/>
          </p:spPr>
          <p:txBody>
            <a:bodyPr wrap="square" rtlCol="0">
              <a:spAutoFit/>
            </a:bodyPr>
            <a:lstStyle/>
            <a:p>
              <a:r>
                <a:rPr lang="en-US" altLang="zh-CN" sz="1600" dirty="0">
                  <a:solidFill>
                    <a:srgbClr val="005DA2"/>
                  </a:solidFill>
                  <a:latin typeface="微软雅黑" panose="020B0503020204020204" pitchFamily="34" charset="-122"/>
                  <a:ea typeface="微软雅黑" panose="020B0503020204020204" pitchFamily="34" charset="-122"/>
                </a:rPr>
                <a:t>class</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TableTennisPlayer</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sz="1600" dirty="0">
                  <a:solidFill>
                    <a:srgbClr val="005DA2"/>
                  </a:solidFill>
                  <a:latin typeface="微软雅黑" panose="020B0503020204020204" pitchFamily="34" charset="-122"/>
                  <a:ea typeface="微软雅黑" panose="020B0503020204020204" pitchFamily="34" charset="-122"/>
                </a:rPr>
                <a:t>public</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TableTennisPlayer (const string &amp;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fn</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const string &amp; ln, bool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ht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void Name() const;</a:t>
              </a: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bool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HasTable</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const { return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hasTable</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_; };</a:t>
              </a: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void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ResetTable</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(bool v) {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hasTable</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_ = v; };</a:t>
              </a:r>
            </a:p>
            <a:p>
              <a:r>
                <a:rPr lang="en-US" altLang="zh-CN" sz="1600" dirty="0">
                  <a:solidFill>
                    <a:srgbClr val="005DA2"/>
                  </a:solidFill>
                  <a:latin typeface="微软雅黑" panose="020B0503020204020204" pitchFamily="34" charset="-122"/>
                  <a:ea typeface="微软雅黑" panose="020B0503020204020204" pitchFamily="34" charset="-122"/>
                </a:rPr>
                <a:t>private</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string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firstname</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_;</a:t>
              </a: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string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lastname</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_;</a:t>
              </a: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bool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hasTable</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_;</a:t>
              </a: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sz="1600" dirty="0">
                  <a:solidFill>
                    <a:srgbClr val="005DA2"/>
                  </a:solidFill>
                  <a:latin typeface="微软雅黑" panose="020B0503020204020204" pitchFamily="34" charset="-122"/>
                  <a:ea typeface="微软雅黑" panose="020B0503020204020204" pitchFamily="34" charset="-122"/>
                </a:rPr>
                <a:t>class</a:t>
              </a:r>
              <a:r>
                <a:rPr lang="zh-CN" altLang="en-US" sz="1600" dirty="0">
                  <a:solidFill>
                    <a:srgbClr val="005DA2"/>
                  </a:solidFill>
                  <a:latin typeface="微软雅黑" panose="020B0503020204020204" pitchFamily="34" charset="-122"/>
                  <a:ea typeface="微软雅黑" panose="020B0503020204020204" pitchFamily="34" charset="-122"/>
                </a:rPr>
                <a:t> </a:t>
              </a:r>
              <a:r>
                <a:rPr lang="en-US" altLang="zh-CN" sz="1600" dirty="0" err="1">
                  <a:solidFill>
                    <a:srgbClr val="C00000"/>
                  </a:solidFill>
                  <a:latin typeface="微软雅黑" panose="020B0503020204020204" pitchFamily="34" charset="-122"/>
                  <a:ea typeface="微软雅黑" panose="020B0503020204020204" pitchFamily="34" charset="-122"/>
                </a:rPr>
                <a:t>RatedPlayer</a:t>
              </a:r>
              <a:r>
                <a:rPr lang="zh-CN" altLang="en-US" sz="1600" dirty="0">
                  <a:solidFill>
                    <a:srgbClr val="C00000"/>
                  </a:solidFill>
                  <a:latin typeface="微软雅黑" panose="020B0503020204020204" pitchFamily="34" charset="-122"/>
                  <a:ea typeface="微软雅黑" panose="020B0503020204020204" pitchFamily="34" charset="-122"/>
                </a:rPr>
                <a:t> </a:t>
              </a:r>
              <a:r>
                <a:rPr lang="en-US" altLang="zh-CN" sz="1600" dirty="0">
                  <a:solidFill>
                    <a:srgbClr val="C00000"/>
                  </a:solidFill>
                  <a:latin typeface="微软雅黑" panose="020B0503020204020204" pitchFamily="34" charset="-122"/>
                  <a:ea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a:solidFill>
                    <a:srgbClr val="00B050"/>
                  </a:solidFill>
                  <a:latin typeface="微软雅黑" panose="020B0503020204020204" pitchFamily="34" charset="-122"/>
                  <a:ea typeface="微软雅黑" panose="020B0503020204020204" pitchFamily="34" charset="-122"/>
                </a:rPr>
                <a:t>public</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a:solidFill>
                    <a:srgbClr val="C00000"/>
                  </a:solidFill>
                  <a:latin typeface="微软雅黑" panose="020B0503020204020204" pitchFamily="34" charset="-122"/>
                  <a:ea typeface="微软雅黑" panose="020B0503020204020204" pitchFamily="34" charset="-122"/>
                </a:rPr>
                <a:t>TableTennisPlayer</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sz="1600" dirty="0">
                  <a:solidFill>
                    <a:srgbClr val="005DA2"/>
                  </a:solidFill>
                  <a:latin typeface="微软雅黑" panose="020B0503020204020204" pitchFamily="34" charset="-122"/>
                  <a:ea typeface="微软雅黑" panose="020B0503020204020204" pitchFamily="34" charset="-122"/>
                </a:rPr>
                <a:t>public</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RatedPlayer</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(uint32_t r, const string&amp;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fn</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const string&amp; ln, bool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ht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RatedPlayer</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(uint32_t r, const TableTennisPlayer &amp;</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tp</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uint32_t Rating() const {return rating_;}</a:t>
              </a: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void</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ResetRating</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(uint32_t r) { rating_ = r;}</a:t>
              </a:r>
            </a:p>
            <a:p>
              <a:r>
                <a:rPr lang="en-US" altLang="zh-CN" sz="1600" dirty="0">
                  <a:solidFill>
                    <a:srgbClr val="005DA2"/>
                  </a:solidFill>
                  <a:latin typeface="微软雅黑" panose="020B0503020204020204" pitchFamily="34" charset="-122"/>
                  <a:ea typeface="微软雅黑" panose="020B0503020204020204" pitchFamily="34" charset="-122"/>
                </a:rPr>
                <a:t>private</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uint32_t rating_;</a:t>
              </a: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spTree>
    <p:extLst>
      <p:ext uri="{BB962C8B-B14F-4D97-AF65-F5344CB8AC3E}">
        <p14:creationId xmlns:p14="http://schemas.microsoft.com/office/powerpoint/2010/main" val="183835292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2389332" y="1707654"/>
            <a:ext cx="827482"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4" y="1952311"/>
              <a:ext cx="1066800"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2389332" y="2409502"/>
            <a:ext cx="827482"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4" y="3018134"/>
              <a:ext cx="1066800"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63" name="组合 62"/>
          <p:cNvGrpSpPr/>
          <p:nvPr/>
        </p:nvGrpSpPr>
        <p:grpSpPr>
          <a:xfrm>
            <a:off x="3068584" y="1735504"/>
            <a:ext cx="3569218" cy="45969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什么是继承</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3068584" y="2429656"/>
            <a:ext cx="3569218" cy="45969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继承和访问限定符</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 name="组合 1">
            <a:extLst>
              <a:ext uri="{FF2B5EF4-FFF2-40B4-BE49-F238E27FC236}">
                <a16:creationId xmlns:a16="http://schemas.microsoft.com/office/drawing/2014/main" id="{5B0FCA92-E8AF-B260-0578-062126184592}"/>
              </a:ext>
            </a:extLst>
          </p:cNvPr>
          <p:cNvGrpSpPr/>
          <p:nvPr/>
        </p:nvGrpSpPr>
        <p:grpSpPr>
          <a:xfrm>
            <a:off x="2389332" y="3113437"/>
            <a:ext cx="827482" cy="523220"/>
            <a:chOff x="2215144" y="3018134"/>
            <a:chExt cx="1244730" cy="959255"/>
          </a:xfrm>
        </p:grpSpPr>
        <p:sp>
          <p:nvSpPr>
            <p:cNvPr id="3" name="平行四边形 2">
              <a:extLst>
                <a:ext uri="{FF2B5EF4-FFF2-40B4-BE49-F238E27FC236}">
                  <a16:creationId xmlns:a16="http://schemas.microsoft.com/office/drawing/2014/main" id="{CED8A6DA-FE88-8BDB-4697-A0DBC7255944}"/>
                </a:ext>
              </a:extLst>
            </p:cNvPr>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 name="文本框 11">
              <a:extLst>
                <a:ext uri="{FF2B5EF4-FFF2-40B4-BE49-F238E27FC236}">
                  <a16:creationId xmlns:a16="http://schemas.microsoft.com/office/drawing/2014/main" id="{AA5F245D-077E-64E4-8F6E-D07FDD1C07B0}"/>
                </a:ext>
              </a:extLst>
            </p:cNvPr>
            <p:cNvSpPr txBox="1"/>
            <p:nvPr/>
          </p:nvSpPr>
          <p:spPr>
            <a:xfrm>
              <a:off x="2393074" y="3018134"/>
              <a:ext cx="1066800"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 name="组合 4">
            <a:extLst>
              <a:ext uri="{FF2B5EF4-FFF2-40B4-BE49-F238E27FC236}">
                <a16:creationId xmlns:a16="http://schemas.microsoft.com/office/drawing/2014/main" id="{D9DB47D2-4B6B-46B9-6F13-F1C1087EAA79}"/>
              </a:ext>
            </a:extLst>
          </p:cNvPr>
          <p:cNvGrpSpPr/>
          <p:nvPr/>
        </p:nvGrpSpPr>
        <p:grpSpPr>
          <a:xfrm>
            <a:off x="3068584" y="3145202"/>
            <a:ext cx="3569218" cy="459690"/>
            <a:chOff x="4315150" y="2341731"/>
            <a:chExt cx="3857250" cy="540057"/>
          </a:xfrm>
        </p:grpSpPr>
        <p:sp>
          <p:nvSpPr>
            <p:cNvPr id="6" name="矩形 5">
              <a:extLst>
                <a:ext uri="{FF2B5EF4-FFF2-40B4-BE49-F238E27FC236}">
                  <a16:creationId xmlns:a16="http://schemas.microsoft.com/office/drawing/2014/main" id="{75CE388E-9302-78FB-A313-97EE860CD139}"/>
                </a:ext>
              </a:extLst>
            </p:cNvPr>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继承类的构造</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平行四边形 6">
              <a:extLst>
                <a:ext uri="{FF2B5EF4-FFF2-40B4-BE49-F238E27FC236}">
                  <a16:creationId xmlns:a16="http://schemas.microsoft.com/office/drawing/2014/main" id="{AB2FAE45-0AE2-DE34-013A-3A8C3CD1BD07}"/>
                </a:ext>
              </a:extLst>
            </p:cNvPr>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8" name="组合 7">
            <a:extLst>
              <a:ext uri="{FF2B5EF4-FFF2-40B4-BE49-F238E27FC236}">
                <a16:creationId xmlns:a16="http://schemas.microsoft.com/office/drawing/2014/main" id="{3CC92750-7E52-E1CE-12AA-AA5D41FA80DF}"/>
              </a:ext>
            </a:extLst>
          </p:cNvPr>
          <p:cNvGrpSpPr/>
          <p:nvPr/>
        </p:nvGrpSpPr>
        <p:grpSpPr>
          <a:xfrm>
            <a:off x="2389332" y="3844815"/>
            <a:ext cx="827482" cy="523220"/>
            <a:chOff x="2215144" y="3018134"/>
            <a:chExt cx="1244730" cy="959255"/>
          </a:xfrm>
        </p:grpSpPr>
        <p:sp>
          <p:nvSpPr>
            <p:cNvPr id="9" name="平行四边形 8">
              <a:extLst>
                <a:ext uri="{FF2B5EF4-FFF2-40B4-BE49-F238E27FC236}">
                  <a16:creationId xmlns:a16="http://schemas.microsoft.com/office/drawing/2014/main" id="{A2FF31E4-CF65-7011-95E2-030D112E3A1F}"/>
                </a:ext>
              </a:extLst>
            </p:cNvPr>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10" name="文本框 11">
              <a:extLst>
                <a:ext uri="{FF2B5EF4-FFF2-40B4-BE49-F238E27FC236}">
                  <a16:creationId xmlns:a16="http://schemas.microsoft.com/office/drawing/2014/main" id="{EB23FFB2-0FEB-15CD-F6A7-F002CBFE296B}"/>
                </a:ext>
              </a:extLst>
            </p:cNvPr>
            <p:cNvSpPr txBox="1"/>
            <p:nvPr/>
          </p:nvSpPr>
          <p:spPr>
            <a:xfrm>
              <a:off x="2393074" y="3018134"/>
              <a:ext cx="1066800"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11" name="组合 10">
            <a:extLst>
              <a:ext uri="{FF2B5EF4-FFF2-40B4-BE49-F238E27FC236}">
                <a16:creationId xmlns:a16="http://schemas.microsoft.com/office/drawing/2014/main" id="{F45E0599-3FC0-49AE-A03D-6460BB2EB715}"/>
              </a:ext>
            </a:extLst>
          </p:cNvPr>
          <p:cNvGrpSpPr/>
          <p:nvPr/>
        </p:nvGrpSpPr>
        <p:grpSpPr>
          <a:xfrm>
            <a:off x="3068584" y="3876580"/>
            <a:ext cx="3569218" cy="459690"/>
            <a:chOff x="4315150" y="2341731"/>
            <a:chExt cx="3857250" cy="540057"/>
          </a:xfrm>
        </p:grpSpPr>
        <p:sp>
          <p:nvSpPr>
            <p:cNvPr id="12" name="矩形 11">
              <a:extLst>
                <a:ext uri="{FF2B5EF4-FFF2-40B4-BE49-F238E27FC236}">
                  <a16:creationId xmlns:a16="http://schemas.microsoft.com/office/drawing/2014/main" id="{974B0E04-AB26-4BD6-43BC-26DF278A1375}"/>
                </a:ext>
              </a:extLst>
            </p:cNvPr>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基类和派生类</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平行四边形 12">
              <a:extLst>
                <a:ext uri="{FF2B5EF4-FFF2-40B4-BE49-F238E27FC236}">
                  <a16:creationId xmlns:a16="http://schemas.microsoft.com/office/drawing/2014/main" id="{1131BE72-FED8-3B68-E91C-18538DB54DA1}"/>
                </a:ext>
              </a:extLst>
            </p:cNvPr>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extLst>
      <p:ext uri="{BB962C8B-B14F-4D97-AF65-F5344CB8AC3E}">
        <p14:creationId xmlns:p14="http://schemas.microsoft.com/office/powerpoint/2010/main" val="46516855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2300"/>
                            </p:stCondLst>
                            <p:childTnLst>
                              <p:par>
                                <p:cTn id="39" presetID="2" presetClass="entr" presetSubtype="8" fill="hold" nodeType="after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additive="base">
                                        <p:cTn id="41" dur="500" fill="hold"/>
                                        <p:tgtEl>
                                          <p:spTgt spid="48"/>
                                        </p:tgtEl>
                                        <p:attrNameLst>
                                          <p:attrName>ppt_x</p:attrName>
                                        </p:attrNameLst>
                                      </p:cBhvr>
                                      <p:tavLst>
                                        <p:tav tm="0">
                                          <p:val>
                                            <p:strVal val="0-#ppt_w/2"/>
                                          </p:val>
                                        </p:tav>
                                        <p:tav tm="100000">
                                          <p:val>
                                            <p:strVal val="#ppt_x"/>
                                          </p:val>
                                        </p:tav>
                                      </p:tavLst>
                                    </p:anim>
                                    <p:anim calcmode="lin" valueType="num">
                                      <p:cBhvr additive="base">
                                        <p:cTn id="42" dur="500" fill="hold"/>
                                        <p:tgtEl>
                                          <p:spTgt spid="48"/>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3"/>
                                        </p:tgtEl>
                                        <p:attrNameLst>
                                          <p:attrName>style.visibility</p:attrName>
                                        </p:attrNameLst>
                                      </p:cBhvr>
                                      <p:to>
                                        <p:strVal val="visible"/>
                                      </p:to>
                                    </p:set>
                                    <p:anim calcmode="lin" valueType="num">
                                      <p:cBhvr additive="base">
                                        <p:cTn id="45" dur="500" fill="hold"/>
                                        <p:tgtEl>
                                          <p:spTgt spid="63"/>
                                        </p:tgtEl>
                                        <p:attrNameLst>
                                          <p:attrName>ppt_x</p:attrName>
                                        </p:attrNameLst>
                                      </p:cBhvr>
                                      <p:tavLst>
                                        <p:tav tm="0">
                                          <p:val>
                                            <p:strVal val="1+#ppt_w/2"/>
                                          </p:val>
                                        </p:tav>
                                        <p:tav tm="100000">
                                          <p:val>
                                            <p:strVal val="#ppt_x"/>
                                          </p:val>
                                        </p:tav>
                                      </p:tavLst>
                                    </p:anim>
                                    <p:anim calcmode="lin" valueType="num">
                                      <p:cBhvr additive="base">
                                        <p:cTn id="46" dur="500" fill="hold"/>
                                        <p:tgtEl>
                                          <p:spTgt spid="63"/>
                                        </p:tgtEl>
                                        <p:attrNameLst>
                                          <p:attrName>ppt_y</p:attrName>
                                        </p:attrNameLst>
                                      </p:cBhvr>
                                      <p:tavLst>
                                        <p:tav tm="0">
                                          <p:val>
                                            <p:strVal val="#ppt_y"/>
                                          </p:val>
                                        </p:tav>
                                        <p:tav tm="100000">
                                          <p:val>
                                            <p:strVal val="#ppt_y"/>
                                          </p:val>
                                        </p:tav>
                                      </p:tavLst>
                                    </p:anim>
                                  </p:childTnLst>
                                </p:cTn>
                              </p:par>
                            </p:childTnLst>
                          </p:cTn>
                        </p:par>
                        <p:par>
                          <p:cTn id="47" fill="hold">
                            <p:stCondLst>
                              <p:cond delay="2800"/>
                            </p:stCondLst>
                            <p:childTnLst>
                              <p:par>
                                <p:cTn id="48" presetID="2" presetClass="entr" presetSubtype="8" fill="hold" nodeType="after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500" fill="hold"/>
                                        <p:tgtEl>
                                          <p:spTgt spid="51"/>
                                        </p:tgtEl>
                                        <p:attrNameLst>
                                          <p:attrName>ppt_x</p:attrName>
                                        </p:attrNameLst>
                                      </p:cBhvr>
                                      <p:tavLst>
                                        <p:tav tm="0">
                                          <p:val>
                                            <p:strVal val="0-#ppt_w/2"/>
                                          </p:val>
                                        </p:tav>
                                        <p:tav tm="100000">
                                          <p:val>
                                            <p:strVal val="#ppt_x"/>
                                          </p:val>
                                        </p:tav>
                                      </p:tavLst>
                                    </p:anim>
                                    <p:anim calcmode="lin" valueType="num">
                                      <p:cBhvr additive="base">
                                        <p:cTn id="51" dur="500" fill="hold"/>
                                        <p:tgtEl>
                                          <p:spTgt spid="51"/>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6"/>
                                        </p:tgtEl>
                                        <p:attrNameLst>
                                          <p:attrName>style.visibility</p:attrName>
                                        </p:attrNameLst>
                                      </p:cBhvr>
                                      <p:to>
                                        <p:strVal val="visible"/>
                                      </p:to>
                                    </p:set>
                                    <p:anim calcmode="lin" valueType="num">
                                      <p:cBhvr additive="base">
                                        <p:cTn id="54" dur="500" fill="hold"/>
                                        <p:tgtEl>
                                          <p:spTgt spid="66"/>
                                        </p:tgtEl>
                                        <p:attrNameLst>
                                          <p:attrName>ppt_x</p:attrName>
                                        </p:attrNameLst>
                                      </p:cBhvr>
                                      <p:tavLst>
                                        <p:tav tm="0">
                                          <p:val>
                                            <p:strVal val="1+#ppt_w/2"/>
                                          </p:val>
                                        </p:tav>
                                        <p:tav tm="100000">
                                          <p:val>
                                            <p:strVal val="#ppt_x"/>
                                          </p:val>
                                        </p:tav>
                                      </p:tavLst>
                                    </p:anim>
                                    <p:anim calcmode="lin" valueType="num">
                                      <p:cBhvr additive="base">
                                        <p:cTn id="55" dur="500" fill="hold"/>
                                        <p:tgtEl>
                                          <p:spTgt spid="66"/>
                                        </p:tgtEl>
                                        <p:attrNameLst>
                                          <p:attrName>ppt_y</p:attrName>
                                        </p:attrNameLst>
                                      </p:cBhvr>
                                      <p:tavLst>
                                        <p:tav tm="0">
                                          <p:val>
                                            <p:strVal val="#ppt_y"/>
                                          </p:val>
                                        </p:tav>
                                        <p:tav tm="100000">
                                          <p:val>
                                            <p:strVal val="#ppt_y"/>
                                          </p:val>
                                        </p:tav>
                                      </p:tavLst>
                                    </p:anim>
                                  </p:childTnLst>
                                </p:cTn>
                              </p:par>
                            </p:childTnLst>
                          </p:cTn>
                        </p:par>
                        <p:par>
                          <p:cTn id="56" fill="hold">
                            <p:stCondLst>
                              <p:cond delay="3300"/>
                            </p:stCondLst>
                            <p:childTnLst>
                              <p:par>
                                <p:cTn id="57" presetID="2" presetClass="entr" presetSubtype="8" fill="hold" nodeType="after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additive="base">
                                        <p:cTn id="59" dur="500" fill="hold"/>
                                        <p:tgtEl>
                                          <p:spTgt spid="2"/>
                                        </p:tgtEl>
                                        <p:attrNameLst>
                                          <p:attrName>ppt_x</p:attrName>
                                        </p:attrNameLst>
                                      </p:cBhvr>
                                      <p:tavLst>
                                        <p:tav tm="0">
                                          <p:val>
                                            <p:strVal val="0-#ppt_w/2"/>
                                          </p:val>
                                        </p:tav>
                                        <p:tav tm="100000">
                                          <p:val>
                                            <p:strVal val="#ppt_x"/>
                                          </p:val>
                                        </p:tav>
                                      </p:tavLst>
                                    </p:anim>
                                    <p:anim calcmode="lin" valueType="num">
                                      <p:cBhvr additive="base">
                                        <p:cTn id="60" dur="500" fill="hold"/>
                                        <p:tgtEl>
                                          <p:spTgt spid="2"/>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1+#ppt_w/2"/>
                                          </p:val>
                                        </p:tav>
                                        <p:tav tm="100000">
                                          <p:val>
                                            <p:strVal val="#ppt_x"/>
                                          </p:val>
                                        </p:tav>
                                      </p:tavLst>
                                    </p:anim>
                                    <p:anim calcmode="lin" valueType="num">
                                      <p:cBhvr additive="base">
                                        <p:cTn id="64" dur="500" fill="hold"/>
                                        <p:tgtEl>
                                          <p:spTgt spid="5"/>
                                        </p:tgtEl>
                                        <p:attrNameLst>
                                          <p:attrName>ppt_y</p:attrName>
                                        </p:attrNameLst>
                                      </p:cBhvr>
                                      <p:tavLst>
                                        <p:tav tm="0">
                                          <p:val>
                                            <p:strVal val="#ppt_y"/>
                                          </p:val>
                                        </p:tav>
                                        <p:tav tm="100000">
                                          <p:val>
                                            <p:strVal val="#ppt_y"/>
                                          </p:val>
                                        </p:tav>
                                      </p:tavLst>
                                    </p:anim>
                                  </p:childTnLst>
                                </p:cTn>
                              </p:par>
                            </p:childTnLst>
                          </p:cTn>
                        </p:par>
                        <p:par>
                          <p:cTn id="65" fill="hold">
                            <p:stCondLst>
                              <p:cond delay="3800"/>
                            </p:stCondLst>
                            <p:childTnLst>
                              <p:par>
                                <p:cTn id="66" presetID="2" presetClass="entr" presetSubtype="8" fill="hold" nodeType="afterEffect">
                                  <p:stCondLst>
                                    <p:cond delay="0"/>
                                  </p:stCondLst>
                                  <p:childTnLst>
                                    <p:set>
                                      <p:cBhvr>
                                        <p:cTn id="67" dur="1" fill="hold">
                                          <p:stCondLst>
                                            <p:cond delay="0"/>
                                          </p:stCondLst>
                                        </p:cTn>
                                        <p:tgtEl>
                                          <p:spTgt spid="8"/>
                                        </p:tgtEl>
                                        <p:attrNameLst>
                                          <p:attrName>style.visibility</p:attrName>
                                        </p:attrNameLst>
                                      </p:cBhvr>
                                      <p:to>
                                        <p:strVal val="visible"/>
                                      </p:to>
                                    </p:set>
                                    <p:anim calcmode="lin" valueType="num">
                                      <p:cBhvr additive="base">
                                        <p:cTn id="68" dur="500" fill="hold"/>
                                        <p:tgtEl>
                                          <p:spTgt spid="8"/>
                                        </p:tgtEl>
                                        <p:attrNameLst>
                                          <p:attrName>ppt_x</p:attrName>
                                        </p:attrNameLst>
                                      </p:cBhvr>
                                      <p:tavLst>
                                        <p:tav tm="0">
                                          <p:val>
                                            <p:strVal val="0-#ppt_w/2"/>
                                          </p:val>
                                        </p:tav>
                                        <p:tav tm="100000">
                                          <p:val>
                                            <p:strVal val="#ppt_x"/>
                                          </p:val>
                                        </p:tav>
                                      </p:tavLst>
                                    </p:anim>
                                    <p:anim calcmode="lin" valueType="num">
                                      <p:cBhvr additive="base">
                                        <p:cTn id="69" dur="500" fill="hold"/>
                                        <p:tgtEl>
                                          <p:spTgt spid="8"/>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additive="base">
                                        <p:cTn id="72" dur="500" fill="hold"/>
                                        <p:tgtEl>
                                          <p:spTgt spid="11"/>
                                        </p:tgtEl>
                                        <p:attrNameLst>
                                          <p:attrName>ppt_x</p:attrName>
                                        </p:attrNameLst>
                                      </p:cBhvr>
                                      <p:tavLst>
                                        <p:tav tm="0">
                                          <p:val>
                                            <p:strVal val="1+#ppt_w/2"/>
                                          </p:val>
                                        </p:tav>
                                        <p:tav tm="100000">
                                          <p:val>
                                            <p:strVal val="#ppt_x"/>
                                          </p:val>
                                        </p:tav>
                                      </p:tavLst>
                                    </p:anim>
                                    <p:anim calcmode="lin" valueType="num">
                                      <p:cBhvr additive="base">
                                        <p:cTn id="7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派生类的使用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7D62238C-12F8-4102-9CB0-866290B25D30}"/>
              </a:ext>
            </a:extLst>
          </p:cNvPr>
          <p:cNvGrpSpPr/>
          <p:nvPr/>
        </p:nvGrpSpPr>
        <p:grpSpPr>
          <a:xfrm>
            <a:off x="539552" y="843558"/>
            <a:ext cx="8064896" cy="3960440"/>
            <a:chOff x="5813482" y="1421168"/>
            <a:chExt cx="2808312" cy="1578875"/>
          </a:xfrm>
          <a:solidFill>
            <a:srgbClr val="FDFDFD"/>
          </a:solidFill>
        </p:grpSpPr>
        <p:sp>
          <p:nvSpPr>
            <p:cNvPr id="9" name="矩形 8">
              <a:extLst>
                <a:ext uri="{FF2B5EF4-FFF2-40B4-BE49-F238E27FC236}">
                  <a16:creationId xmlns:a16="http://schemas.microsoft.com/office/drawing/2014/main" id="{6E67096F-3DB1-497A-95CB-CBD9F8DACC41}"/>
                </a:ext>
              </a:extLst>
            </p:cNvPr>
            <p:cNvSpPr/>
            <p:nvPr/>
          </p:nvSpPr>
          <p:spPr>
            <a:xfrm>
              <a:off x="5813482" y="1421168"/>
              <a:ext cx="2808312" cy="1578875"/>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BD752398-AC78-4B08-A779-7B792B128B49}"/>
                </a:ext>
              </a:extLst>
            </p:cNvPr>
            <p:cNvSpPr txBox="1"/>
            <p:nvPr/>
          </p:nvSpPr>
          <p:spPr>
            <a:xfrm>
              <a:off x="5855146" y="1449821"/>
              <a:ext cx="2724982" cy="1214717"/>
            </a:xfrm>
            <a:prstGeom prst="rect">
              <a:avLst/>
            </a:prstGeom>
            <a:grpFill/>
          </p:spPr>
          <p:txBody>
            <a:bodyPr wrap="square" rtlCol="0">
              <a:spAutoFit/>
            </a:bodyPr>
            <a:lstStyle/>
            <a:p>
              <a:r>
                <a:rPr lang="en-US" altLang="zh-CN" sz="1600" dirty="0">
                  <a:solidFill>
                    <a:srgbClr val="005DA2"/>
                  </a:solidFill>
                  <a:latin typeface="微软雅黑" panose="020B0503020204020204" pitchFamily="34" charset="-122"/>
                  <a:ea typeface="微软雅黑" panose="020B0503020204020204" pitchFamily="34" charset="-122"/>
                </a:rPr>
                <a:t>int main () {</a:t>
              </a: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TableTennisPlayer player1(“Mike”, “Smith”, true);</a:t>
              </a: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RatedPlayer</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player2(1000, “John”, “Smith”, false);</a:t>
              </a:r>
            </a:p>
            <a:p>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cout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&lt;&lt; player1.Name();	//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调用基类的</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Name</a:t>
              </a: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cout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&lt;&lt; player2.Name();	//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调用派生类的</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Name</a:t>
              </a:r>
            </a:p>
            <a:p>
              <a:r>
                <a:rPr lang="en-US" altLang="zh-CN" sz="1600" dirty="0">
                  <a:solidFill>
                    <a:srgbClr val="C00000"/>
                  </a:solidFill>
                  <a:latin typeface="微软雅黑" panose="020B0503020204020204" pitchFamily="34" charset="-122"/>
                  <a:ea typeface="微软雅黑" panose="020B0503020204020204" pitchFamily="34" charset="-122"/>
                </a:rPr>
                <a:t>    </a:t>
              </a:r>
              <a:r>
                <a:rPr lang="en-US" altLang="zh-CN" sz="1600" dirty="0" err="1">
                  <a:solidFill>
                    <a:srgbClr val="C00000"/>
                  </a:solidFill>
                  <a:latin typeface="微软雅黑" panose="020B0503020204020204" pitchFamily="34" charset="-122"/>
                  <a:ea typeface="微软雅黑" panose="020B0503020204020204" pitchFamily="34" charset="-122"/>
                </a:rPr>
                <a:t>cout</a:t>
              </a:r>
              <a:r>
                <a:rPr lang="en-US" altLang="zh-CN" sz="1600" dirty="0">
                  <a:solidFill>
                    <a:srgbClr val="C00000"/>
                  </a:solidFill>
                  <a:latin typeface="微软雅黑" panose="020B0503020204020204" pitchFamily="34" charset="-122"/>
                  <a:ea typeface="微软雅黑" panose="020B0503020204020204" pitchFamily="34" charset="-122"/>
                </a:rPr>
                <a:t> &lt;&lt; player2.TableTennisPlayer::Name();	//</a:t>
              </a:r>
              <a:r>
                <a:rPr lang="zh-CN" altLang="en-US" sz="1600" dirty="0">
                  <a:solidFill>
                    <a:srgbClr val="C00000"/>
                  </a:solidFill>
                  <a:latin typeface="微软雅黑" panose="020B0503020204020204" pitchFamily="34" charset="-122"/>
                  <a:ea typeface="微软雅黑" panose="020B0503020204020204" pitchFamily="34" charset="-122"/>
                </a:rPr>
                <a:t> 调用基类</a:t>
              </a:r>
              <a:r>
                <a:rPr lang="en-US" altLang="zh-CN" sz="1600" dirty="0">
                  <a:solidFill>
                    <a:srgbClr val="C00000"/>
                  </a:solidFill>
                  <a:latin typeface="微软雅黑" panose="020B0503020204020204" pitchFamily="34" charset="-122"/>
                  <a:ea typeface="微软雅黑" panose="020B0503020204020204" pitchFamily="34" charset="-122"/>
                </a:rPr>
                <a:t>Name</a:t>
              </a:r>
            </a:p>
            <a:p>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cout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&lt;&lt; player2.Rating();		//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调用派生类新增函数</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cout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&lt;&lt; player2.HasTable();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调用基类成员函数</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cout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&lt;&lt; player1.HasTable();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调用基类成员函数</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dirty="0">
                  <a:solidFill>
                    <a:srgbClr val="005DA2"/>
                  </a:solidFill>
                  <a:latin typeface="微软雅黑" panose="020B0503020204020204" pitchFamily="34" charset="-122"/>
                  <a:ea typeface="微软雅黑" panose="020B0503020204020204" pitchFamily="34" charset="-122"/>
                </a:rPr>
                <a:t>}</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1726441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派生类的使用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object 3">
            <a:extLst>
              <a:ext uri="{FF2B5EF4-FFF2-40B4-BE49-F238E27FC236}">
                <a16:creationId xmlns:a16="http://schemas.microsoft.com/office/drawing/2014/main" id="{1EDAFB6E-FD62-CC46-9D2F-CADBD8121C8C}"/>
              </a:ext>
            </a:extLst>
          </p:cNvPr>
          <p:cNvSpPr/>
          <p:nvPr/>
        </p:nvSpPr>
        <p:spPr>
          <a:xfrm>
            <a:off x="3491880" y="1491630"/>
            <a:ext cx="4735455" cy="3355093"/>
          </a:xfrm>
          <a:custGeom>
            <a:avLst/>
            <a:gdLst/>
            <a:ahLst/>
            <a:cxnLst/>
            <a:rect l="l" t="t" r="r" b="b"/>
            <a:pathLst>
              <a:path w="6553200" h="4041775">
                <a:moveTo>
                  <a:pt x="0" y="2020824"/>
                </a:moveTo>
                <a:lnTo>
                  <a:pt x="10861" y="1855084"/>
                </a:lnTo>
                <a:lnTo>
                  <a:pt x="42884" y="1693034"/>
                </a:lnTo>
                <a:lnTo>
                  <a:pt x="95226" y="1535194"/>
                </a:lnTo>
                <a:lnTo>
                  <a:pt x="167042" y="1382085"/>
                </a:lnTo>
                <a:lnTo>
                  <a:pt x="257490" y="1234225"/>
                </a:lnTo>
                <a:lnTo>
                  <a:pt x="365726" y="1092136"/>
                </a:lnTo>
                <a:lnTo>
                  <a:pt x="490908" y="956337"/>
                </a:lnTo>
                <a:lnTo>
                  <a:pt x="632191" y="827349"/>
                </a:lnTo>
                <a:lnTo>
                  <a:pt x="788733" y="705691"/>
                </a:lnTo>
                <a:lnTo>
                  <a:pt x="959691" y="591883"/>
                </a:lnTo>
                <a:lnTo>
                  <a:pt x="1144221" y="486446"/>
                </a:lnTo>
                <a:lnTo>
                  <a:pt x="1341479" y="389900"/>
                </a:lnTo>
                <a:lnTo>
                  <a:pt x="1550623" y="302764"/>
                </a:lnTo>
                <a:lnTo>
                  <a:pt x="1770810" y="225559"/>
                </a:lnTo>
                <a:lnTo>
                  <a:pt x="2001196" y="158805"/>
                </a:lnTo>
                <a:lnTo>
                  <a:pt x="2240938" y="103022"/>
                </a:lnTo>
                <a:lnTo>
                  <a:pt x="2489192" y="58730"/>
                </a:lnTo>
                <a:lnTo>
                  <a:pt x="2745116" y="26449"/>
                </a:lnTo>
                <a:lnTo>
                  <a:pt x="3007866" y="6698"/>
                </a:lnTo>
                <a:lnTo>
                  <a:pt x="3276600" y="0"/>
                </a:lnTo>
                <a:lnTo>
                  <a:pt x="3545333" y="6698"/>
                </a:lnTo>
                <a:lnTo>
                  <a:pt x="3808083" y="26449"/>
                </a:lnTo>
                <a:lnTo>
                  <a:pt x="4064007" y="58730"/>
                </a:lnTo>
                <a:lnTo>
                  <a:pt x="4312261" y="103022"/>
                </a:lnTo>
                <a:lnTo>
                  <a:pt x="4552003" y="158805"/>
                </a:lnTo>
                <a:lnTo>
                  <a:pt x="4782389" y="225559"/>
                </a:lnTo>
                <a:lnTo>
                  <a:pt x="5002576" y="302764"/>
                </a:lnTo>
                <a:lnTo>
                  <a:pt x="5211720" y="389900"/>
                </a:lnTo>
                <a:lnTo>
                  <a:pt x="5408978" y="486446"/>
                </a:lnTo>
                <a:lnTo>
                  <a:pt x="5593508" y="591883"/>
                </a:lnTo>
                <a:lnTo>
                  <a:pt x="5764466" y="705691"/>
                </a:lnTo>
                <a:lnTo>
                  <a:pt x="5921008" y="827349"/>
                </a:lnTo>
                <a:lnTo>
                  <a:pt x="6062291" y="956337"/>
                </a:lnTo>
                <a:lnTo>
                  <a:pt x="6187473" y="1092136"/>
                </a:lnTo>
                <a:lnTo>
                  <a:pt x="6295709" y="1234225"/>
                </a:lnTo>
                <a:lnTo>
                  <a:pt x="6386157" y="1382085"/>
                </a:lnTo>
                <a:lnTo>
                  <a:pt x="6457973" y="1535194"/>
                </a:lnTo>
                <a:lnTo>
                  <a:pt x="6510315" y="1693034"/>
                </a:lnTo>
                <a:lnTo>
                  <a:pt x="6542338" y="1855084"/>
                </a:lnTo>
                <a:lnTo>
                  <a:pt x="6553200" y="2020824"/>
                </a:lnTo>
                <a:lnTo>
                  <a:pt x="6542338" y="2186581"/>
                </a:lnTo>
                <a:lnTo>
                  <a:pt x="6510315" y="2348647"/>
                </a:lnTo>
                <a:lnTo>
                  <a:pt x="6457973" y="2506502"/>
                </a:lnTo>
                <a:lnTo>
                  <a:pt x="6386157" y="2659624"/>
                </a:lnTo>
                <a:lnTo>
                  <a:pt x="6295709" y="2807495"/>
                </a:lnTo>
                <a:lnTo>
                  <a:pt x="6187473" y="2949594"/>
                </a:lnTo>
                <a:lnTo>
                  <a:pt x="6062291" y="3085402"/>
                </a:lnTo>
                <a:lnTo>
                  <a:pt x="5921008" y="3214398"/>
                </a:lnTo>
                <a:lnTo>
                  <a:pt x="5764466" y="3336062"/>
                </a:lnTo>
                <a:lnTo>
                  <a:pt x="5593508" y="3449875"/>
                </a:lnTo>
                <a:lnTo>
                  <a:pt x="5408978" y="3555316"/>
                </a:lnTo>
                <a:lnTo>
                  <a:pt x="5211720" y="3651866"/>
                </a:lnTo>
                <a:lnTo>
                  <a:pt x="5002576" y="3739005"/>
                </a:lnTo>
                <a:lnTo>
                  <a:pt x="4782389" y="3816211"/>
                </a:lnTo>
                <a:lnTo>
                  <a:pt x="4552003" y="3882967"/>
                </a:lnTo>
                <a:lnTo>
                  <a:pt x="4312261" y="3938751"/>
                </a:lnTo>
                <a:lnTo>
                  <a:pt x="4064007" y="3983044"/>
                </a:lnTo>
                <a:lnTo>
                  <a:pt x="3808083" y="4015325"/>
                </a:lnTo>
                <a:lnTo>
                  <a:pt x="3545333" y="4035076"/>
                </a:lnTo>
                <a:lnTo>
                  <a:pt x="3276600" y="4041775"/>
                </a:lnTo>
                <a:lnTo>
                  <a:pt x="3007866" y="4035076"/>
                </a:lnTo>
                <a:lnTo>
                  <a:pt x="2745116" y="4015325"/>
                </a:lnTo>
                <a:lnTo>
                  <a:pt x="2489192" y="3983044"/>
                </a:lnTo>
                <a:lnTo>
                  <a:pt x="2240938" y="3938751"/>
                </a:lnTo>
                <a:lnTo>
                  <a:pt x="2001196" y="3882967"/>
                </a:lnTo>
                <a:lnTo>
                  <a:pt x="1770810" y="3816211"/>
                </a:lnTo>
                <a:lnTo>
                  <a:pt x="1550623" y="3739005"/>
                </a:lnTo>
                <a:lnTo>
                  <a:pt x="1341479" y="3651866"/>
                </a:lnTo>
                <a:lnTo>
                  <a:pt x="1144221" y="3555316"/>
                </a:lnTo>
                <a:lnTo>
                  <a:pt x="959691" y="3449875"/>
                </a:lnTo>
                <a:lnTo>
                  <a:pt x="788733" y="3336062"/>
                </a:lnTo>
                <a:lnTo>
                  <a:pt x="632191" y="3214398"/>
                </a:lnTo>
                <a:lnTo>
                  <a:pt x="490908" y="3085402"/>
                </a:lnTo>
                <a:lnTo>
                  <a:pt x="365726" y="2949594"/>
                </a:lnTo>
                <a:lnTo>
                  <a:pt x="257490" y="2807495"/>
                </a:lnTo>
                <a:lnTo>
                  <a:pt x="167042" y="2659624"/>
                </a:lnTo>
                <a:lnTo>
                  <a:pt x="95226" y="2506502"/>
                </a:lnTo>
                <a:lnTo>
                  <a:pt x="42884" y="2348647"/>
                </a:lnTo>
                <a:lnTo>
                  <a:pt x="10861" y="2186581"/>
                </a:lnTo>
                <a:lnTo>
                  <a:pt x="0" y="2020824"/>
                </a:lnTo>
                <a:close/>
              </a:path>
            </a:pathLst>
          </a:custGeom>
          <a:ln w="25400">
            <a:solidFill>
              <a:srgbClr val="385D89"/>
            </a:solidFill>
          </a:ln>
        </p:spPr>
        <p:txBody>
          <a:bodyPr wrap="square" lIns="0" tIns="0" rIns="0" bIns="0" rtlCol="0"/>
          <a:lstStyle/>
          <a:p>
            <a:endParaRPr>
              <a:solidFill>
                <a:srgbClr val="005DA2"/>
              </a:solidFill>
            </a:endParaRPr>
          </a:p>
        </p:txBody>
      </p:sp>
      <p:sp>
        <p:nvSpPr>
          <p:cNvPr id="3" name="object 4">
            <a:extLst>
              <a:ext uri="{FF2B5EF4-FFF2-40B4-BE49-F238E27FC236}">
                <a16:creationId xmlns:a16="http://schemas.microsoft.com/office/drawing/2014/main" id="{9E39F5F8-E1EE-1D50-A403-AD27A0245B06}"/>
              </a:ext>
            </a:extLst>
          </p:cNvPr>
          <p:cNvSpPr/>
          <p:nvPr/>
        </p:nvSpPr>
        <p:spPr>
          <a:xfrm>
            <a:off x="1369335" y="1468052"/>
            <a:ext cx="4254500" cy="3378671"/>
          </a:xfrm>
          <a:custGeom>
            <a:avLst/>
            <a:gdLst/>
            <a:ahLst/>
            <a:cxnLst/>
            <a:rect l="l" t="t" r="r" b="b"/>
            <a:pathLst>
              <a:path w="4705350" h="4064000">
                <a:moveTo>
                  <a:pt x="0" y="2032000"/>
                </a:moveTo>
                <a:lnTo>
                  <a:pt x="7799" y="1865336"/>
                </a:lnTo>
                <a:lnTo>
                  <a:pt x="30792" y="1702385"/>
                </a:lnTo>
                <a:lnTo>
                  <a:pt x="68375" y="1543668"/>
                </a:lnTo>
                <a:lnTo>
                  <a:pt x="119941" y="1389709"/>
                </a:lnTo>
                <a:lnTo>
                  <a:pt x="184886" y="1241030"/>
                </a:lnTo>
                <a:lnTo>
                  <a:pt x="262603" y="1098154"/>
                </a:lnTo>
                <a:lnTo>
                  <a:pt x="352487" y="961604"/>
                </a:lnTo>
                <a:lnTo>
                  <a:pt x="453932" y="831902"/>
                </a:lnTo>
                <a:lnTo>
                  <a:pt x="566334" y="709573"/>
                </a:lnTo>
                <a:lnTo>
                  <a:pt x="689086" y="595137"/>
                </a:lnTo>
                <a:lnTo>
                  <a:pt x="821583" y="489119"/>
                </a:lnTo>
                <a:lnTo>
                  <a:pt x="963219" y="392041"/>
                </a:lnTo>
                <a:lnTo>
                  <a:pt x="1113390" y="304426"/>
                </a:lnTo>
                <a:lnTo>
                  <a:pt x="1271489" y="226797"/>
                </a:lnTo>
                <a:lnTo>
                  <a:pt x="1436911" y="159676"/>
                </a:lnTo>
                <a:lnTo>
                  <a:pt x="1609051" y="103587"/>
                </a:lnTo>
                <a:lnTo>
                  <a:pt x="1787303" y="59052"/>
                </a:lnTo>
                <a:lnTo>
                  <a:pt x="1971061" y="26593"/>
                </a:lnTo>
                <a:lnTo>
                  <a:pt x="2159720" y="6735"/>
                </a:lnTo>
                <a:lnTo>
                  <a:pt x="2352675" y="0"/>
                </a:lnTo>
                <a:lnTo>
                  <a:pt x="2545629" y="6735"/>
                </a:lnTo>
                <a:lnTo>
                  <a:pt x="2734288" y="26593"/>
                </a:lnTo>
                <a:lnTo>
                  <a:pt x="2918046" y="59052"/>
                </a:lnTo>
                <a:lnTo>
                  <a:pt x="3096298" y="103587"/>
                </a:lnTo>
                <a:lnTo>
                  <a:pt x="3268438" y="159676"/>
                </a:lnTo>
                <a:lnTo>
                  <a:pt x="3433860" y="226797"/>
                </a:lnTo>
                <a:lnTo>
                  <a:pt x="3591959" y="304426"/>
                </a:lnTo>
                <a:lnTo>
                  <a:pt x="3742130" y="392041"/>
                </a:lnTo>
                <a:lnTo>
                  <a:pt x="3883766" y="489119"/>
                </a:lnTo>
                <a:lnTo>
                  <a:pt x="4016263" y="595137"/>
                </a:lnTo>
                <a:lnTo>
                  <a:pt x="4139015" y="709573"/>
                </a:lnTo>
                <a:lnTo>
                  <a:pt x="4251417" y="831902"/>
                </a:lnTo>
                <a:lnTo>
                  <a:pt x="4352862" y="961604"/>
                </a:lnTo>
                <a:lnTo>
                  <a:pt x="4442746" y="1098154"/>
                </a:lnTo>
                <a:lnTo>
                  <a:pt x="4520463" y="1241030"/>
                </a:lnTo>
                <a:lnTo>
                  <a:pt x="4585408" y="1389709"/>
                </a:lnTo>
                <a:lnTo>
                  <a:pt x="4636974" y="1543668"/>
                </a:lnTo>
                <a:lnTo>
                  <a:pt x="4674557" y="1702385"/>
                </a:lnTo>
                <a:lnTo>
                  <a:pt x="4697550" y="1865336"/>
                </a:lnTo>
                <a:lnTo>
                  <a:pt x="4705350" y="2032000"/>
                </a:lnTo>
                <a:lnTo>
                  <a:pt x="4697550" y="2198663"/>
                </a:lnTo>
                <a:lnTo>
                  <a:pt x="4674557" y="2361614"/>
                </a:lnTo>
                <a:lnTo>
                  <a:pt x="4636974" y="2520331"/>
                </a:lnTo>
                <a:lnTo>
                  <a:pt x="4585408" y="2674290"/>
                </a:lnTo>
                <a:lnTo>
                  <a:pt x="4520463" y="2822969"/>
                </a:lnTo>
                <a:lnTo>
                  <a:pt x="4442746" y="2965845"/>
                </a:lnTo>
                <a:lnTo>
                  <a:pt x="4352862" y="3102395"/>
                </a:lnTo>
                <a:lnTo>
                  <a:pt x="4251417" y="3232097"/>
                </a:lnTo>
                <a:lnTo>
                  <a:pt x="4139015" y="3354426"/>
                </a:lnTo>
                <a:lnTo>
                  <a:pt x="4016263" y="3468862"/>
                </a:lnTo>
                <a:lnTo>
                  <a:pt x="3883766" y="3574880"/>
                </a:lnTo>
                <a:lnTo>
                  <a:pt x="3742130" y="3671958"/>
                </a:lnTo>
                <a:lnTo>
                  <a:pt x="3591959" y="3759573"/>
                </a:lnTo>
                <a:lnTo>
                  <a:pt x="3433860" y="3837202"/>
                </a:lnTo>
                <a:lnTo>
                  <a:pt x="3268438" y="3904323"/>
                </a:lnTo>
                <a:lnTo>
                  <a:pt x="3096298" y="3960412"/>
                </a:lnTo>
                <a:lnTo>
                  <a:pt x="2918046" y="4004947"/>
                </a:lnTo>
                <a:lnTo>
                  <a:pt x="2734288" y="4037406"/>
                </a:lnTo>
                <a:lnTo>
                  <a:pt x="2545629" y="4057264"/>
                </a:lnTo>
                <a:lnTo>
                  <a:pt x="2352675" y="4064000"/>
                </a:lnTo>
                <a:lnTo>
                  <a:pt x="2159720" y="4057264"/>
                </a:lnTo>
                <a:lnTo>
                  <a:pt x="1971061" y="4037406"/>
                </a:lnTo>
                <a:lnTo>
                  <a:pt x="1787303" y="4004947"/>
                </a:lnTo>
                <a:lnTo>
                  <a:pt x="1609051" y="3960412"/>
                </a:lnTo>
                <a:lnTo>
                  <a:pt x="1436911" y="3904323"/>
                </a:lnTo>
                <a:lnTo>
                  <a:pt x="1271489" y="3837202"/>
                </a:lnTo>
                <a:lnTo>
                  <a:pt x="1113390" y="3759573"/>
                </a:lnTo>
                <a:lnTo>
                  <a:pt x="963219" y="3671958"/>
                </a:lnTo>
                <a:lnTo>
                  <a:pt x="821583" y="3574880"/>
                </a:lnTo>
                <a:lnTo>
                  <a:pt x="689086" y="3468862"/>
                </a:lnTo>
                <a:lnTo>
                  <a:pt x="566334" y="3354426"/>
                </a:lnTo>
                <a:lnTo>
                  <a:pt x="453932" y="3232097"/>
                </a:lnTo>
                <a:lnTo>
                  <a:pt x="352487" y="3102395"/>
                </a:lnTo>
                <a:lnTo>
                  <a:pt x="262603" y="2965845"/>
                </a:lnTo>
                <a:lnTo>
                  <a:pt x="184886" y="2822969"/>
                </a:lnTo>
                <a:lnTo>
                  <a:pt x="119941" y="2674290"/>
                </a:lnTo>
                <a:lnTo>
                  <a:pt x="68375" y="2520331"/>
                </a:lnTo>
                <a:lnTo>
                  <a:pt x="30792" y="2361614"/>
                </a:lnTo>
                <a:lnTo>
                  <a:pt x="7799" y="2198663"/>
                </a:lnTo>
                <a:lnTo>
                  <a:pt x="0" y="2032000"/>
                </a:lnTo>
                <a:close/>
              </a:path>
            </a:pathLst>
          </a:custGeom>
          <a:ln w="25400">
            <a:solidFill>
              <a:srgbClr val="385D89"/>
            </a:solidFill>
          </a:ln>
        </p:spPr>
        <p:txBody>
          <a:bodyPr wrap="square" lIns="0" tIns="0" rIns="0" bIns="0" rtlCol="0"/>
          <a:lstStyle/>
          <a:p>
            <a:endParaRPr>
              <a:solidFill>
                <a:srgbClr val="005DA2"/>
              </a:solidFill>
            </a:endParaRPr>
          </a:p>
        </p:txBody>
      </p:sp>
      <p:sp>
        <p:nvSpPr>
          <p:cNvPr id="4" name="object 5">
            <a:extLst>
              <a:ext uri="{FF2B5EF4-FFF2-40B4-BE49-F238E27FC236}">
                <a16:creationId xmlns:a16="http://schemas.microsoft.com/office/drawing/2014/main" id="{AD079140-D436-1B64-7723-AEBF4B57C4B3}"/>
              </a:ext>
            </a:extLst>
          </p:cNvPr>
          <p:cNvSpPr txBox="1"/>
          <p:nvPr/>
        </p:nvSpPr>
        <p:spPr>
          <a:xfrm>
            <a:off x="2195588" y="1008641"/>
            <a:ext cx="1775239" cy="369332"/>
          </a:xfrm>
          <a:prstGeom prst="rect">
            <a:avLst/>
          </a:prstGeom>
        </p:spPr>
        <p:txBody>
          <a:bodyPr vert="horz" wrap="square" lIns="0" tIns="0" rIns="0" bIns="0" rtlCol="0">
            <a:spAutoFit/>
          </a:bodyPr>
          <a:lstStyle/>
          <a:p>
            <a:pPr marL="12700"/>
            <a:r>
              <a:rPr lang="en-US" sz="2400" spc="-5" dirty="0" err="1">
                <a:solidFill>
                  <a:srgbClr val="005DA2"/>
                </a:solidFill>
                <a:latin typeface="Calibri"/>
                <a:cs typeface="Calibri"/>
              </a:rPr>
              <a:t>RatedPlayer</a:t>
            </a:r>
            <a:endParaRPr sz="2400" dirty="0">
              <a:solidFill>
                <a:srgbClr val="005DA2"/>
              </a:solidFill>
              <a:latin typeface="Calibri"/>
              <a:cs typeface="Calibri"/>
            </a:endParaRPr>
          </a:p>
        </p:txBody>
      </p:sp>
      <p:sp>
        <p:nvSpPr>
          <p:cNvPr id="5" name="object 6">
            <a:extLst>
              <a:ext uri="{FF2B5EF4-FFF2-40B4-BE49-F238E27FC236}">
                <a16:creationId xmlns:a16="http://schemas.microsoft.com/office/drawing/2014/main" id="{D5308869-3A00-B3A9-1E4D-EE111A660BEF}"/>
              </a:ext>
            </a:extLst>
          </p:cNvPr>
          <p:cNvSpPr txBox="1"/>
          <p:nvPr/>
        </p:nvSpPr>
        <p:spPr>
          <a:xfrm>
            <a:off x="5623834" y="1656478"/>
            <a:ext cx="2449521" cy="2492990"/>
          </a:xfrm>
          <a:prstGeom prst="rect">
            <a:avLst/>
          </a:prstGeom>
        </p:spPr>
        <p:txBody>
          <a:bodyPr vert="horz" wrap="square" lIns="0" tIns="0" rIns="0" bIns="0" rtlCol="0">
            <a:spAutoFit/>
          </a:bodyPr>
          <a:lstStyle/>
          <a:p>
            <a:pPr marL="12700">
              <a:tabLst>
                <a:tab pos="355600" algn="l"/>
              </a:tabLst>
            </a:pPr>
            <a:endParaRPr lang="en-US" sz="1800" dirty="0">
              <a:solidFill>
                <a:srgbClr val="005DA2"/>
              </a:solidFill>
              <a:latin typeface="Calibri"/>
              <a:cs typeface="Calibri"/>
            </a:endParaRPr>
          </a:p>
          <a:p>
            <a:pPr marL="12700">
              <a:tabLst>
                <a:tab pos="355600" algn="l"/>
              </a:tabLst>
            </a:pPr>
            <a:endParaRPr lang="en-US" sz="1800" dirty="0">
              <a:solidFill>
                <a:srgbClr val="005DA2"/>
              </a:solidFill>
              <a:latin typeface="Calibri"/>
              <a:cs typeface="Calibri"/>
            </a:endParaRPr>
          </a:p>
          <a:p>
            <a:pPr marL="12700">
              <a:tabLst>
                <a:tab pos="355600" algn="l"/>
              </a:tabLst>
            </a:pPr>
            <a:endParaRPr lang="en-US" sz="1800" dirty="0">
              <a:solidFill>
                <a:srgbClr val="005DA2"/>
              </a:solidFill>
              <a:latin typeface="Calibri"/>
              <a:cs typeface="Calibri"/>
            </a:endParaRPr>
          </a:p>
          <a:p>
            <a:pPr marL="12700">
              <a:tabLst>
                <a:tab pos="355600" algn="l"/>
              </a:tabLst>
            </a:pPr>
            <a:endParaRPr lang="en-US" sz="1800" dirty="0">
              <a:solidFill>
                <a:srgbClr val="005DA2"/>
              </a:solidFill>
              <a:latin typeface="Calibri"/>
              <a:cs typeface="Calibri"/>
            </a:endParaRPr>
          </a:p>
          <a:p>
            <a:pPr marL="12700">
              <a:tabLst>
                <a:tab pos="355600" algn="l"/>
              </a:tabLst>
            </a:pPr>
            <a:r>
              <a:rPr lang="en-US" sz="1800" dirty="0">
                <a:solidFill>
                  <a:srgbClr val="005DA2"/>
                </a:solidFill>
                <a:latin typeface="Calibri"/>
                <a:cs typeface="Calibri"/>
              </a:rPr>
              <a:t>public:</a:t>
            </a:r>
          </a:p>
          <a:p>
            <a:pPr marL="12700">
              <a:tabLst>
                <a:tab pos="355600" algn="l"/>
              </a:tabLst>
            </a:pPr>
            <a:r>
              <a:rPr lang="en-US" sz="1800" dirty="0">
                <a:solidFill>
                  <a:srgbClr val="005DA2"/>
                </a:solidFill>
                <a:latin typeface="Calibri"/>
                <a:cs typeface="Calibri"/>
              </a:rPr>
              <a:t>    copy constructor</a:t>
            </a:r>
          </a:p>
          <a:p>
            <a:pPr marL="12700">
              <a:tabLst>
                <a:tab pos="355600" algn="l"/>
              </a:tabLst>
            </a:pPr>
            <a:r>
              <a:rPr lang="en-US" sz="1800" dirty="0">
                <a:solidFill>
                  <a:srgbClr val="005DA2"/>
                </a:solidFill>
                <a:latin typeface="Calibri"/>
                <a:cs typeface="Calibri"/>
              </a:rPr>
              <a:t>    assignment operator</a:t>
            </a:r>
          </a:p>
          <a:p>
            <a:pPr marL="12700">
              <a:tabLst>
                <a:tab pos="355600" algn="l"/>
              </a:tabLst>
            </a:pPr>
            <a:r>
              <a:rPr lang="en-US" sz="1800" dirty="0">
                <a:solidFill>
                  <a:srgbClr val="005DA2"/>
                </a:solidFill>
                <a:latin typeface="Calibri"/>
                <a:cs typeface="Calibri"/>
              </a:rPr>
              <a:t>    constructor</a:t>
            </a:r>
          </a:p>
          <a:p>
            <a:pPr marL="12700">
              <a:tabLst>
                <a:tab pos="355600" algn="l"/>
              </a:tabLst>
            </a:pPr>
            <a:r>
              <a:rPr lang="en-US" sz="1800" dirty="0">
                <a:solidFill>
                  <a:srgbClr val="005DA2"/>
                </a:solidFill>
                <a:latin typeface="Calibri"/>
                <a:cs typeface="Calibri"/>
              </a:rPr>
              <a:t>    destructor</a:t>
            </a:r>
            <a:endParaRPr sz="1800" dirty="0">
              <a:solidFill>
                <a:srgbClr val="005DA2"/>
              </a:solidFill>
              <a:latin typeface="Calibri"/>
              <a:cs typeface="Calibri"/>
            </a:endParaRPr>
          </a:p>
        </p:txBody>
      </p:sp>
      <p:sp>
        <p:nvSpPr>
          <p:cNvPr id="7" name="object 7">
            <a:extLst>
              <a:ext uri="{FF2B5EF4-FFF2-40B4-BE49-F238E27FC236}">
                <a16:creationId xmlns:a16="http://schemas.microsoft.com/office/drawing/2014/main" id="{DEC5173E-56C7-BC65-FA0E-67F1FB1320E8}"/>
              </a:ext>
            </a:extLst>
          </p:cNvPr>
          <p:cNvSpPr txBox="1"/>
          <p:nvPr/>
        </p:nvSpPr>
        <p:spPr>
          <a:xfrm>
            <a:off x="5436966" y="985063"/>
            <a:ext cx="2173605" cy="369332"/>
          </a:xfrm>
          <a:prstGeom prst="rect">
            <a:avLst/>
          </a:prstGeom>
        </p:spPr>
        <p:txBody>
          <a:bodyPr vert="horz" wrap="square" lIns="0" tIns="0" rIns="0" bIns="0" rtlCol="0">
            <a:spAutoFit/>
          </a:bodyPr>
          <a:lstStyle/>
          <a:p>
            <a:pPr marL="12700"/>
            <a:r>
              <a:rPr lang="en-US" sz="2400" spc="-170" dirty="0" err="1">
                <a:solidFill>
                  <a:srgbClr val="005DA2"/>
                </a:solidFill>
                <a:latin typeface="Calibri"/>
                <a:cs typeface="Calibri"/>
              </a:rPr>
              <a:t>TableTennisPlayer</a:t>
            </a:r>
            <a:endParaRPr sz="2400" dirty="0">
              <a:solidFill>
                <a:srgbClr val="005DA2"/>
              </a:solidFill>
              <a:latin typeface="Calibri"/>
              <a:cs typeface="Calibri"/>
            </a:endParaRPr>
          </a:p>
        </p:txBody>
      </p:sp>
      <p:sp>
        <p:nvSpPr>
          <p:cNvPr id="8" name="object 8">
            <a:extLst>
              <a:ext uri="{FF2B5EF4-FFF2-40B4-BE49-F238E27FC236}">
                <a16:creationId xmlns:a16="http://schemas.microsoft.com/office/drawing/2014/main" id="{FB82E768-4714-B10A-1A0C-82A24C5AD40D}"/>
              </a:ext>
            </a:extLst>
          </p:cNvPr>
          <p:cNvSpPr txBox="1"/>
          <p:nvPr/>
        </p:nvSpPr>
        <p:spPr>
          <a:xfrm>
            <a:off x="1830083" y="2283542"/>
            <a:ext cx="1723389" cy="1661993"/>
          </a:xfrm>
          <a:prstGeom prst="rect">
            <a:avLst/>
          </a:prstGeom>
        </p:spPr>
        <p:txBody>
          <a:bodyPr vert="horz" wrap="square" lIns="0" tIns="0" rIns="0" bIns="0" rtlCol="0">
            <a:spAutoFit/>
          </a:bodyPr>
          <a:lstStyle/>
          <a:p>
            <a:pPr marL="12700" marR="114935" algn="just">
              <a:tabLst>
                <a:tab pos="356235" algn="l"/>
              </a:tabLst>
            </a:pPr>
            <a:r>
              <a:rPr lang="en-US" sz="1800" dirty="0">
                <a:solidFill>
                  <a:srgbClr val="005DA2"/>
                </a:solidFill>
                <a:latin typeface="Calibri"/>
                <a:cs typeface="Calibri"/>
              </a:rPr>
              <a:t>private:</a:t>
            </a:r>
          </a:p>
          <a:p>
            <a:pPr marL="12700" marR="114935" algn="just">
              <a:tabLst>
                <a:tab pos="356235" algn="l"/>
              </a:tabLst>
            </a:pPr>
            <a:r>
              <a:rPr lang="en-US" sz="1800" dirty="0">
                <a:solidFill>
                  <a:srgbClr val="005DA2"/>
                </a:solidFill>
                <a:latin typeface="Calibri"/>
                <a:cs typeface="Calibri"/>
              </a:rPr>
              <a:t>    </a:t>
            </a:r>
            <a:r>
              <a:rPr lang="en-US" sz="1800" dirty="0" err="1">
                <a:solidFill>
                  <a:srgbClr val="005DA2"/>
                </a:solidFill>
                <a:latin typeface="Calibri"/>
                <a:cs typeface="Calibri"/>
              </a:rPr>
              <a:t>int</a:t>
            </a:r>
            <a:r>
              <a:rPr lang="en-US" sz="1800" dirty="0">
                <a:solidFill>
                  <a:srgbClr val="005DA2"/>
                </a:solidFill>
                <a:latin typeface="Calibri"/>
                <a:cs typeface="Calibri"/>
              </a:rPr>
              <a:t> rating; </a:t>
            </a:r>
          </a:p>
          <a:p>
            <a:pPr marL="12700" marR="114935" algn="just">
              <a:tabLst>
                <a:tab pos="356235" algn="l"/>
              </a:tabLst>
            </a:pPr>
            <a:endParaRPr lang="en-US" sz="1800" dirty="0">
              <a:solidFill>
                <a:srgbClr val="005DA2"/>
              </a:solidFill>
              <a:latin typeface="Calibri"/>
              <a:cs typeface="Calibri"/>
            </a:endParaRPr>
          </a:p>
          <a:p>
            <a:pPr marL="12700" marR="114935" algn="just">
              <a:tabLst>
                <a:tab pos="356235" algn="l"/>
              </a:tabLst>
            </a:pPr>
            <a:r>
              <a:rPr lang="en-US" sz="1800" dirty="0">
                <a:solidFill>
                  <a:srgbClr val="005DA2"/>
                </a:solidFill>
                <a:latin typeface="Calibri"/>
                <a:cs typeface="Calibri"/>
              </a:rPr>
              <a:t>public:</a:t>
            </a:r>
          </a:p>
          <a:p>
            <a:pPr marL="12700" marR="114935" algn="just">
              <a:tabLst>
                <a:tab pos="356235" algn="l"/>
              </a:tabLst>
            </a:pPr>
            <a:r>
              <a:rPr lang="en-US" sz="1800" dirty="0">
                <a:solidFill>
                  <a:srgbClr val="005DA2"/>
                </a:solidFill>
                <a:latin typeface="Calibri"/>
                <a:cs typeface="Calibri"/>
              </a:rPr>
              <a:t>   </a:t>
            </a:r>
            <a:r>
              <a:rPr lang="en-US" sz="1800" dirty="0" err="1">
                <a:solidFill>
                  <a:srgbClr val="005DA2"/>
                </a:solidFill>
                <a:latin typeface="Calibri"/>
                <a:cs typeface="Calibri"/>
              </a:rPr>
              <a:t>RatedPlayer</a:t>
            </a:r>
            <a:r>
              <a:rPr lang="en-US" sz="1800" dirty="0">
                <a:solidFill>
                  <a:srgbClr val="005DA2"/>
                </a:solidFill>
                <a:latin typeface="Calibri"/>
                <a:cs typeface="Calibri"/>
              </a:rPr>
              <a:t>();</a:t>
            </a:r>
          </a:p>
          <a:p>
            <a:pPr marL="12700" marR="114935" algn="just">
              <a:tabLst>
                <a:tab pos="356235" algn="l"/>
              </a:tabLst>
            </a:pPr>
            <a:r>
              <a:rPr lang="en-US" sz="1800" dirty="0">
                <a:solidFill>
                  <a:srgbClr val="005DA2"/>
                </a:solidFill>
                <a:latin typeface="Calibri"/>
                <a:cs typeface="Calibri"/>
              </a:rPr>
              <a:t>   </a:t>
            </a:r>
            <a:r>
              <a:rPr lang="en-US" sz="1800" dirty="0" err="1">
                <a:solidFill>
                  <a:srgbClr val="005DA2"/>
                </a:solidFill>
                <a:latin typeface="Calibri"/>
                <a:cs typeface="Calibri"/>
              </a:rPr>
              <a:t>int</a:t>
            </a:r>
            <a:r>
              <a:rPr lang="en-US" sz="1800" dirty="0">
                <a:solidFill>
                  <a:srgbClr val="005DA2"/>
                </a:solidFill>
                <a:latin typeface="Calibri"/>
                <a:cs typeface="Calibri"/>
              </a:rPr>
              <a:t> Rating();</a:t>
            </a:r>
          </a:p>
        </p:txBody>
      </p:sp>
      <p:sp>
        <p:nvSpPr>
          <p:cNvPr id="9" name="矩形 8">
            <a:extLst>
              <a:ext uri="{FF2B5EF4-FFF2-40B4-BE49-F238E27FC236}">
                <a16:creationId xmlns:a16="http://schemas.microsoft.com/office/drawing/2014/main" id="{4B0187AC-E7D4-1A0E-CD47-29E8274A64D5}"/>
              </a:ext>
            </a:extLst>
          </p:cNvPr>
          <p:cNvSpPr/>
          <p:nvPr/>
        </p:nvSpPr>
        <p:spPr>
          <a:xfrm>
            <a:off x="3767266" y="2205837"/>
            <a:ext cx="1908751" cy="1569660"/>
          </a:xfrm>
          <a:prstGeom prst="rect">
            <a:avLst/>
          </a:prstGeom>
        </p:spPr>
        <p:txBody>
          <a:bodyPr wrap="square">
            <a:spAutoFit/>
          </a:bodyPr>
          <a:lstStyle/>
          <a:p>
            <a:pPr marL="12700">
              <a:tabLst>
                <a:tab pos="355600" algn="l"/>
              </a:tabLst>
            </a:pPr>
            <a:r>
              <a:rPr lang="en-US" altLang="zh-CN" sz="1600" dirty="0">
                <a:solidFill>
                  <a:srgbClr val="005DA2"/>
                </a:solidFill>
                <a:latin typeface="Calibri"/>
                <a:cs typeface="Calibri"/>
              </a:rPr>
              <a:t>Protected:</a:t>
            </a:r>
          </a:p>
          <a:p>
            <a:pPr marL="12700">
              <a:tabLst>
                <a:tab pos="355600" algn="l"/>
              </a:tabLst>
            </a:pPr>
            <a:r>
              <a:rPr lang="en-US" altLang="zh-CN" sz="1600" dirty="0">
                <a:solidFill>
                  <a:srgbClr val="005DA2"/>
                </a:solidFill>
                <a:latin typeface="Calibri"/>
                <a:cs typeface="Calibri"/>
              </a:rPr>
              <a:t>    bool </a:t>
            </a:r>
            <a:r>
              <a:rPr lang="en-US" altLang="zh-CN" sz="1600" dirty="0" err="1">
                <a:solidFill>
                  <a:srgbClr val="005DA2"/>
                </a:solidFill>
                <a:latin typeface="Calibri"/>
                <a:cs typeface="Calibri"/>
              </a:rPr>
              <a:t>hasTable</a:t>
            </a:r>
            <a:r>
              <a:rPr lang="en-US" altLang="zh-CN" sz="1600" dirty="0">
                <a:solidFill>
                  <a:srgbClr val="005DA2"/>
                </a:solidFill>
                <a:latin typeface="Calibri"/>
                <a:cs typeface="Calibri"/>
              </a:rPr>
              <a:t>;</a:t>
            </a:r>
          </a:p>
          <a:p>
            <a:pPr marL="12700">
              <a:tabLst>
                <a:tab pos="355600" algn="l"/>
              </a:tabLst>
            </a:pPr>
            <a:r>
              <a:rPr lang="en-US" altLang="zh-CN" sz="1600" dirty="0">
                <a:solidFill>
                  <a:srgbClr val="005DA2"/>
                </a:solidFill>
                <a:latin typeface="Calibri"/>
                <a:cs typeface="Calibri"/>
              </a:rPr>
              <a:t>public:</a:t>
            </a:r>
          </a:p>
          <a:p>
            <a:pPr marL="12700">
              <a:tabLst>
                <a:tab pos="355600" algn="l"/>
              </a:tabLst>
            </a:pPr>
            <a:r>
              <a:rPr lang="en-US" altLang="zh-CN" sz="1600" dirty="0">
                <a:solidFill>
                  <a:srgbClr val="005DA2"/>
                </a:solidFill>
                <a:latin typeface="Calibri"/>
                <a:cs typeface="Calibri"/>
              </a:rPr>
              <a:t>    void Name() </a:t>
            </a:r>
            <a:r>
              <a:rPr lang="en-US" altLang="zh-CN" sz="1600" dirty="0" err="1">
                <a:solidFill>
                  <a:srgbClr val="005DA2"/>
                </a:solidFill>
                <a:latin typeface="Calibri"/>
                <a:cs typeface="Calibri"/>
              </a:rPr>
              <a:t>const</a:t>
            </a:r>
            <a:r>
              <a:rPr lang="en-US" altLang="zh-CN" sz="1600" dirty="0">
                <a:solidFill>
                  <a:srgbClr val="005DA2"/>
                </a:solidFill>
                <a:latin typeface="Calibri"/>
                <a:cs typeface="Calibri"/>
              </a:rPr>
              <a:t>;</a:t>
            </a:r>
          </a:p>
          <a:p>
            <a:pPr marL="12700">
              <a:tabLst>
                <a:tab pos="355600" algn="l"/>
              </a:tabLst>
            </a:pPr>
            <a:r>
              <a:rPr lang="en-US" altLang="zh-CN" sz="1600" dirty="0">
                <a:solidFill>
                  <a:srgbClr val="005DA2"/>
                </a:solidFill>
                <a:latin typeface="Calibri"/>
                <a:cs typeface="Calibri"/>
              </a:rPr>
              <a:t>private:</a:t>
            </a:r>
          </a:p>
          <a:p>
            <a:pPr marL="12700">
              <a:tabLst>
                <a:tab pos="355600" algn="l"/>
              </a:tabLst>
            </a:pPr>
            <a:r>
              <a:rPr lang="en-US" altLang="zh-CN" sz="1600" dirty="0">
                <a:solidFill>
                  <a:srgbClr val="005DA2"/>
                </a:solidFill>
                <a:latin typeface="Calibri"/>
                <a:cs typeface="Calibri"/>
              </a:rPr>
              <a:t>    string </a:t>
            </a:r>
            <a:r>
              <a:rPr lang="en-US" altLang="zh-CN" sz="1600" dirty="0" err="1">
                <a:solidFill>
                  <a:srgbClr val="005DA2"/>
                </a:solidFill>
                <a:latin typeface="Calibri"/>
                <a:cs typeface="Calibri"/>
              </a:rPr>
              <a:t>firstname</a:t>
            </a:r>
            <a:r>
              <a:rPr lang="en-US" altLang="zh-CN" sz="1600" dirty="0">
                <a:solidFill>
                  <a:srgbClr val="005DA2"/>
                </a:solidFill>
                <a:latin typeface="Calibri"/>
                <a:cs typeface="Calibri"/>
              </a:rPr>
              <a:t>;</a:t>
            </a:r>
          </a:p>
        </p:txBody>
      </p:sp>
    </p:spTree>
    <p:extLst>
      <p:ext uri="{BB962C8B-B14F-4D97-AF65-F5344CB8AC3E}">
        <p14:creationId xmlns:p14="http://schemas.microsoft.com/office/powerpoint/2010/main" val="355084768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派生类的使用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04BD7B-5EB4-41DB-8E35-E874D6DF6F06}"/>
              </a:ext>
            </a:extLst>
          </p:cNvPr>
          <p:cNvSpPr txBox="1"/>
          <p:nvPr/>
        </p:nvSpPr>
        <p:spPr>
          <a:xfrm>
            <a:off x="683568" y="1419622"/>
            <a:ext cx="7632848" cy="2369880"/>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小结：</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派生类可以直接访问基类中的</a:t>
            </a:r>
            <a:r>
              <a:rPr lang="en-US" altLang="zh-CN" dirty="0">
                <a:solidFill>
                  <a:srgbClr val="005DA2"/>
                </a:solidFill>
                <a:latin typeface="微软雅黑" panose="020B0503020204020204" pitchFamily="34" charset="-122"/>
                <a:ea typeface="微软雅黑" panose="020B0503020204020204" pitchFamily="34" charset="-122"/>
              </a:rPr>
              <a:t>public</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a:solidFill>
                  <a:srgbClr val="005DA2"/>
                </a:solidFill>
                <a:latin typeface="微软雅黑" panose="020B0503020204020204" pitchFamily="34" charset="-122"/>
                <a:ea typeface="微软雅黑" panose="020B0503020204020204" pitchFamily="34" charset="-122"/>
              </a:rPr>
              <a:t>protected</a:t>
            </a:r>
            <a:r>
              <a:rPr lang="zh-CN" altLang="en-US" dirty="0">
                <a:solidFill>
                  <a:srgbClr val="005DA2"/>
                </a:solidFill>
                <a:latin typeface="微软雅黑" panose="020B0503020204020204" pitchFamily="34" charset="-122"/>
                <a:ea typeface="微软雅黑" panose="020B0503020204020204" pitchFamily="34" charset="-122"/>
              </a:rPr>
              <a:t>成员</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派生类的构造函数需要显式调用基类的构造函数</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派生类的析构函数只需释放派生类新增的成员</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外部使用派生类时，成员的可见性取决于派生类和基类的访问限定符以及派生类的派生限定方式（</a:t>
            </a:r>
            <a:r>
              <a:rPr lang="en-US" altLang="zh-CN" dirty="0">
                <a:solidFill>
                  <a:srgbClr val="005DA2"/>
                </a:solidFill>
                <a:latin typeface="微软雅黑" panose="020B0503020204020204" pitchFamily="34" charset="-122"/>
                <a:ea typeface="微软雅黑" panose="020B0503020204020204" pitchFamily="34" charset="-122"/>
              </a:rPr>
              <a:t>public/private/protected</a:t>
            </a:r>
            <a:r>
              <a:rPr lang="zh-CN" altLang="en-US" dirty="0">
                <a:solidFill>
                  <a:srgbClr val="005DA2"/>
                </a:solidFill>
                <a:latin typeface="微软雅黑" panose="020B0503020204020204" pitchFamily="34" charset="-122"/>
                <a:ea typeface="微软雅黑" panose="020B0503020204020204" pitchFamily="34" charset="-122"/>
              </a:rPr>
              <a:t>）</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756495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派生类的使用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04BD7B-5EB4-41DB-8E35-E874D6DF6F06}"/>
              </a:ext>
            </a:extLst>
          </p:cNvPr>
          <p:cNvSpPr txBox="1"/>
          <p:nvPr/>
        </p:nvSpPr>
        <p:spPr>
          <a:xfrm>
            <a:off x="683568" y="699542"/>
            <a:ext cx="7848872" cy="1508105"/>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派生类是基类的功能扩展，它和基类的联系不仅仅体现在代码复用层面，更重要的是体现在多态性方面</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派生类的地址能够赋值给指向基类的指针</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派生类能够初始化基类类型的引用</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91381A41-B7B0-F8D8-4648-86D4131A7374}"/>
              </a:ext>
            </a:extLst>
          </p:cNvPr>
          <p:cNvGrpSpPr/>
          <p:nvPr/>
        </p:nvGrpSpPr>
        <p:grpSpPr>
          <a:xfrm>
            <a:off x="683568" y="2371448"/>
            <a:ext cx="7992888" cy="2232248"/>
            <a:chOff x="5813482" y="1421168"/>
            <a:chExt cx="2808312" cy="1578875"/>
          </a:xfrm>
          <a:solidFill>
            <a:srgbClr val="FDFDFD"/>
          </a:solidFill>
        </p:grpSpPr>
        <p:sp>
          <p:nvSpPr>
            <p:cNvPr id="3" name="矩形 2">
              <a:extLst>
                <a:ext uri="{FF2B5EF4-FFF2-40B4-BE49-F238E27FC236}">
                  <a16:creationId xmlns:a16="http://schemas.microsoft.com/office/drawing/2014/main" id="{476C5855-4347-BEB3-3327-9C0810756B92}"/>
                </a:ext>
              </a:extLst>
            </p:cNvPr>
            <p:cNvSpPr/>
            <p:nvPr/>
          </p:nvSpPr>
          <p:spPr>
            <a:xfrm>
              <a:off x="5813482" y="1421168"/>
              <a:ext cx="2808312" cy="1578875"/>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70B128C9-0A9D-AA11-A3A4-145545333C36}"/>
                </a:ext>
              </a:extLst>
            </p:cNvPr>
            <p:cNvSpPr txBox="1"/>
            <p:nvPr/>
          </p:nvSpPr>
          <p:spPr>
            <a:xfrm>
              <a:off x="5855146" y="1449821"/>
              <a:ext cx="2724982" cy="1458531"/>
            </a:xfrm>
            <a:prstGeom prst="rect">
              <a:avLst/>
            </a:prstGeom>
            <a:grpFill/>
          </p:spPr>
          <p:txBody>
            <a:bodyPr wrap="square" rtlCol="0">
              <a:spAutoFit/>
            </a:bodyPr>
            <a:lstStyle/>
            <a:p>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RatedPlayer</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player</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“john”,</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“cart”,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false);</a:t>
              </a:r>
            </a:p>
            <a:p>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TableTennisPlayer</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p = &amp;player;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基类指针赋值</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TableTennisPlayer</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&amp; r = player;	//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基类引用初始化</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p-&gt;Name();			//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基类</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Name</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函数</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r.Name</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基类</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Name</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函数</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dirty="0" err="1">
                  <a:solidFill>
                    <a:srgbClr val="C00000"/>
                  </a:solidFill>
                  <a:latin typeface="微软雅黑" panose="020B0503020204020204" pitchFamily="34" charset="-122"/>
                  <a:ea typeface="微软雅黑" panose="020B0503020204020204" pitchFamily="34" charset="-122"/>
                </a:rPr>
                <a:t>r.Rating</a:t>
              </a:r>
              <a:r>
                <a:rPr lang="en-US" altLang="zh-CN" sz="1600" dirty="0">
                  <a:solidFill>
                    <a:srgbClr val="C00000"/>
                  </a:solidFill>
                  <a:latin typeface="微软雅黑" panose="020B0503020204020204" pitchFamily="34" charset="-122"/>
                  <a:ea typeface="微软雅黑" panose="020B0503020204020204" pitchFamily="34" charset="-122"/>
                </a:rPr>
                <a:t>();			//</a:t>
              </a:r>
              <a:r>
                <a:rPr lang="zh-CN" altLang="en-US" sz="1600" dirty="0">
                  <a:solidFill>
                    <a:srgbClr val="C00000"/>
                  </a:solidFill>
                  <a:latin typeface="微软雅黑" panose="020B0503020204020204" pitchFamily="34" charset="-122"/>
                  <a:ea typeface="微软雅黑" panose="020B0503020204020204" pitchFamily="34" charset="-122"/>
                </a:rPr>
                <a:t> 错误</a:t>
              </a:r>
              <a:endParaRPr lang="en-US" altLang="zh-CN" sz="1600"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17993440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派生类的使用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04BD7B-5EB4-41DB-8E35-E874D6DF6F06}"/>
              </a:ext>
            </a:extLst>
          </p:cNvPr>
          <p:cNvSpPr txBox="1"/>
          <p:nvPr/>
        </p:nvSpPr>
        <p:spPr>
          <a:xfrm>
            <a:off x="683568" y="699542"/>
            <a:ext cx="7848872" cy="1508105"/>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派生类是基类的功能扩展，它和基类的联系不仅仅体现在代码复用层面，更重要的是体现在多态性方面</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派生类的地址能够赋值给指向基类的指针</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派生类能够初始化基类类型的引用</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8D62D04B-CB71-A587-2EE4-0C35F1718BB6}"/>
              </a:ext>
            </a:extLst>
          </p:cNvPr>
          <p:cNvGrpSpPr/>
          <p:nvPr/>
        </p:nvGrpSpPr>
        <p:grpSpPr>
          <a:xfrm>
            <a:off x="2510152" y="2474517"/>
            <a:ext cx="1728192" cy="2206597"/>
            <a:chOff x="3275856" y="1401041"/>
            <a:chExt cx="1728192" cy="2206597"/>
          </a:xfrm>
        </p:grpSpPr>
        <p:sp>
          <p:nvSpPr>
            <p:cNvPr id="7" name="矩形 6">
              <a:extLst>
                <a:ext uri="{FF2B5EF4-FFF2-40B4-BE49-F238E27FC236}">
                  <a16:creationId xmlns:a16="http://schemas.microsoft.com/office/drawing/2014/main" id="{C09D08D8-4EB6-2BCD-9144-B339E7BE5DB1}"/>
                </a:ext>
              </a:extLst>
            </p:cNvPr>
            <p:cNvSpPr/>
            <p:nvPr/>
          </p:nvSpPr>
          <p:spPr>
            <a:xfrm>
              <a:off x="3275856" y="1401041"/>
              <a:ext cx="1656184" cy="369332"/>
            </a:xfrm>
            <a:prstGeom prst="rect">
              <a:avLst/>
            </a:prstGeom>
            <a:solidFill>
              <a:srgbClr val="FFFF00"/>
            </a:solidFill>
            <a:ln>
              <a:solidFill>
                <a:srgbClr val="005DA2"/>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8" name="文本框 7">
              <a:extLst>
                <a:ext uri="{FF2B5EF4-FFF2-40B4-BE49-F238E27FC236}">
                  <a16:creationId xmlns:a16="http://schemas.microsoft.com/office/drawing/2014/main" id="{3A306F52-E109-55B0-476D-F3097879978E}"/>
                </a:ext>
              </a:extLst>
            </p:cNvPr>
            <p:cNvSpPr txBox="1"/>
            <p:nvPr/>
          </p:nvSpPr>
          <p:spPr>
            <a:xfrm>
              <a:off x="3347864" y="1447207"/>
              <a:ext cx="1656184" cy="276999"/>
            </a:xfrm>
            <a:prstGeom prst="rect">
              <a:avLst/>
            </a:prstGeom>
            <a:noFill/>
          </p:spPr>
          <p:txBody>
            <a:bodyPr wrap="square">
              <a:spAutoFit/>
            </a:bodyPr>
            <a:lstStyle/>
            <a:p>
              <a:r>
                <a:rPr lang="en-US" altLang="zh-CN" sz="1200" dirty="0">
                  <a:solidFill>
                    <a:srgbClr val="005DA2"/>
                  </a:solidFill>
                  <a:latin typeface="微软雅黑" panose="020B0503020204020204" pitchFamily="34" charset="-122"/>
                  <a:ea typeface="微软雅黑" panose="020B0503020204020204" pitchFamily="34" charset="-122"/>
                </a:rPr>
                <a:t>TableTennisPlayer</a:t>
              </a:r>
              <a:endParaRPr lang="zh-CN" altLang="en-US" sz="1200" dirty="0">
                <a:solidFill>
                  <a:srgbClr val="005DA2"/>
                </a:solidFill>
              </a:endParaRPr>
            </a:p>
          </p:txBody>
        </p:sp>
        <p:sp>
          <p:nvSpPr>
            <p:cNvPr id="9" name="矩形 8">
              <a:extLst>
                <a:ext uri="{FF2B5EF4-FFF2-40B4-BE49-F238E27FC236}">
                  <a16:creationId xmlns:a16="http://schemas.microsoft.com/office/drawing/2014/main" id="{21DAB869-116B-B12E-3008-065AB8181D43}"/>
                </a:ext>
              </a:extLst>
            </p:cNvPr>
            <p:cNvSpPr/>
            <p:nvPr/>
          </p:nvSpPr>
          <p:spPr>
            <a:xfrm>
              <a:off x="3275856" y="1761081"/>
              <a:ext cx="1656184" cy="369332"/>
            </a:xfrm>
            <a:prstGeom prst="rect">
              <a:avLst/>
            </a:prstGeom>
            <a:solidFill>
              <a:srgbClr val="FFFF00"/>
            </a:solidFill>
            <a:ln>
              <a:solidFill>
                <a:srgbClr val="005DA2"/>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0" name="文本框 9">
              <a:extLst>
                <a:ext uri="{FF2B5EF4-FFF2-40B4-BE49-F238E27FC236}">
                  <a16:creationId xmlns:a16="http://schemas.microsoft.com/office/drawing/2014/main" id="{E5D84665-3588-7DB3-7562-FC874A1C850C}"/>
                </a:ext>
              </a:extLst>
            </p:cNvPr>
            <p:cNvSpPr txBox="1"/>
            <p:nvPr/>
          </p:nvSpPr>
          <p:spPr>
            <a:xfrm>
              <a:off x="3347864" y="1807247"/>
              <a:ext cx="1656184" cy="276999"/>
            </a:xfrm>
            <a:prstGeom prst="rect">
              <a:avLst/>
            </a:prstGeom>
            <a:noFill/>
          </p:spPr>
          <p:txBody>
            <a:bodyPr wrap="square">
              <a:spAutoFit/>
            </a:bodyPr>
            <a:lstStyle/>
            <a:p>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firstname</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_</a:t>
              </a:r>
              <a:endParaRPr lang="zh-CN" altLang="en-US" sz="1200" dirty="0"/>
            </a:p>
          </p:txBody>
        </p:sp>
        <p:sp>
          <p:nvSpPr>
            <p:cNvPr id="11" name="矩形 10">
              <a:extLst>
                <a:ext uri="{FF2B5EF4-FFF2-40B4-BE49-F238E27FC236}">
                  <a16:creationId xmlns:a16="http://schemas.microsoft.com/office/drawing/2014/main" id="{9F00CE27-5F88-F0FF-B233-F443427A5A15}"/>
                </a:ext>
              </a:extLst>
            </p:cNvPr>
            <p:cNvSpPr/>
            <p:nvPr/>
          </p:nvSpPr>
          <p:spPr>
            <a:xfrm>
              <a:off x="3275856" y="2130412"/>
              <a:ext cx="1656184" cy="369332"/>
            </a:xfrm>
            <a:prstGeom prst="rect">
              <a:avLst/>
            </a:prstGeom>
            <a:solidFill>
              <a:srgbClr val="FFFF00"/>
            </a:solidFill>
            <a:ln>
              <a:solidFill>
                <a:srgbClr val="005DA2"/>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2" name="文本框 11">
              <a:extLst>
                <a:ext uri="{FF2B5EF4-FFF2-40B4-BE49-F238E27FC236}">
                  <a16:creationId xmlns:a16="http://schemas.microsoft.com/office/drawing/2014/main" id="{FC8E1A51-6B91-3E86-D934-17BE2A4D9A7D}"/>
                </a:ext>
              </a:extLst>
            </p:cNvPr>
            <p:cNvSpPr txBox="1"/>
            <p:nvPr/>
          </p:nvSpPr>
          <p:spPr>
            <a:xfrm>
              <a:off x="3347864" y="2176578"/>
              <a:ext cx="1656184" cy="276999"/>
            </a:xfrm>
            <a:prstGeom prst="rect">
              <a:avLst/>
            </a:prstGeom>
            <a:noFill/>
          </p:spPr>
          <p:txBody>
            <a:bodyPr wrap="square">
              <a:spAutoFit/>
            </a:bodyPr>
            <a:lstStyle/>
            <a:p>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lastname</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_</a:t>
              </a:r>
              <a:endParaRPr lang="zh-CN" altLang="en-US" sz="1200" dirty="0"/>
            </a:p>
          </p:txBody>
        </p:sp>
        <p:sp>
          <p:nvSpPr>
            <p:cNvPr id="13" name="矩形 12">
              <a:extLst>
                <a:ext uri="{FF2B5EF4-FFF2-40B4-BE49-F238E27FC236}">
                  <a16:creationId xmlns:a16="http://schemas.microsoft.com/office/drawing/2014/main" id="{168C6F08-4B14-31EF-9AE0-77FA7831460A}"/>
                </a:ext>
              </a:extLst>
            </p:cNvPr>
            <p:cNvSpPr/>
            <p:nvPr/>
          </p:nvSpPr>
          <p:spPr>
            <a:xfrm>
              <a:off x="3275856" y="2499742"/>
              <a:ext cx="1656184" cy="369332"/>
            </a:xfrm>
            <a:prstGeom prst="rect">
              <a:avLst/>
            </a:prstGeom>
            <a:solidFill>
              <a:srgbClr val="FFFF00"/>
            </a:solidFill>
            <a:ln>
              <a:solidFill>
                <a:srgbClr val="005DA2"/>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4" name="文本框 13">
              <a:extLst>
                <a:ext uri="{FF2B5EF4-FFF2-40B4-BE49-F238E27FC236}">
                  <a16:creationId xmlns:a16="http://schemas.microsoft.com/office/drawing/2014/main" id="{6E7F89EF-86B7-5515-016B-7FC14B72F477}"/>
                </a:ext>
              </a:extLst>
            </p:cNvPr>
            <p:cNvSpPr txBox="1"/>
            <p:nvPr/>
          </p:nvSpPr>
          <p:spPr>
            <a:xfrm>
              <a:off x="3347864" y="2527327"/>
              <a:ext cx="1656184" cy="276999"/>
            </a:xfrm>
            <a:prstGeom prst="rect">
              <a:avLst/>
            </a:prstGeom>
            <a:noFill/>
          </p:spPr>
          <p:txBody>
            <a:bodyPr wrap="square">
              <a:spAutoFit/>
            </a:bodyPr>
            <a:lstStyle/>
            <a:p>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hastable</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_</a:t>
              </a:r>
              <a:endParaRPr lang="zh-CN" altLang="en-US" sz="1200" dirty="0"/>
            </a:p>
          </p:txBody>
        </p:sp>
        <p:sp>
          <p:nvSpPr>
            <p:cNvPr id="15" name="矩形 14">
              <a:extLst>
                <a:ext uri="{FF2B5EF4-FFF2-40B4-BE49-F238E27FC236}">
                  <a16:creationId xmlns:a16="http://schemas.microsoft.com/office/drawing/2014/main" id="{B1048CFA-972A-B6B9-D8B4-3522798552A9}"/>
                </a:ext>
              </a:extLst>
            </p:cNvPr>
            <p:cNvSpPr/>
            <p:nvPr/>
          </p:nvSpPr>
          <p:spPr>
            <a:xfrm>
              <a:off x="3275856" y="2875884"/>
              <a:ext cx="1656184" cy="369332"/>
            </a:xfrm>
            <a:prstGeom prst="rect">
              <a:avLst/>
            </a:prstGeom>
            <a:solidFill>
              <a:srgbClr val="DCDEE0"/>
            </a:solidFill>
            <a:ln>
              <a:solidFill>
                <a:srgbClr val="005DA2"/>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6" name="文本框 15">
              <a:extLst>
                <a:ext uri="{FF2B5EF4-FFF2-40B4-BE49-F238E27FC236}">
                  <a16:creationId xmlns:a16="http://schemas.microsoft.com/office/drawing/2014/main" id="{AA5DA362-9E94-6D2A-35B0-F1B3D71DD82D}"/>
                </a:ext>
              </a:extLst>
            </p:cNvPr>
            <p:cNvSpPr txBox="1"/>
            <p:nvPr/>
          </p:nvSpPr>
          <p:spPr>
            <a:xfrm>
              <a:off x="3347864" y="2910158"/>
              <a:ext cx="1656184" cy="276999"/>
            </a:xfrm>
            <a:prstGeom prst="rect">
              <a:avLst/>
            </a:prstGeom>
            <a:noFill/>
          </p:spPr>
          <p:txBody>
            <a:bodyPr wrap="square">
              <a:spAutoFit/>
            </a:bodyPr>
            <a:lstStyle/>
            <a:p>
              <a:r>
                <a:rPr lang="en-US" altLang="zh-CN" sz="1200" dirty="0" err="1">
                  <a:solidFill>
                    <a:srgbClr val="005DA2"/>
                  </a:solidFill>
                  <a:latin typeface="微软雅黑" panose="020B0503020204020204" pitchFamily="34" charset="-122"/>
                  <a:ea typeface="微软雅黑" panose="020B0503020204020204" pitchFamily="34" charset="-122"/>
                </a:rPr>
                <a:t>RatedPlayer</a:t>
              </a:r>
              <a:endParaRPr lang="zh-CN" altLang="en-US" sz="1200" dirty="0">
                <a:solidFill>
                  <a:srgbClr val="005DA2"/>
                </a:solidFill>
              </a:endParaRPr>
            </a:p>
          </p:txBody>
        </p:sp>
        <p:sp>
          <p:nvSpPr>
            <p:cNvPr id="17" name="矩形 16">
              <a:extLst>
                <a:ext uri="{FF2B5EF4-FFF2-40B4-BE49-F238E27FC236}">
                  <a16:creationId xmlns:a16="http://schemas.microsoft.com/office/drawing/2014/main" id="{8A6B03C8-B9F6-5DCC-6139-DE061E49D215}"/>
                </a:ext>
              </a:extLst>
            </p:cNvPr>
            <p:cNvSpPr/>
            <p:nvPr/>
          </p:nvSpPr>
          <p:spPr>
            <a:xfrm>
              <a:off x="3275856" y="3238306"/>
              <a:ext cx="1656184" cy="369332"/>
            </a:xfrm>
            <a:prstGeom prst="rect">
              <a:avLst/>
            </a:prstGeom>
            <a:solidFill>
              <a:srgbClr val="DCDEE0"/>
            </a:solidFill>
            <a:ln>
              <a:solidFill>
                <a:srgbClr val="005DA2"/>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8" name="文本框 17">
              <a:extLst>
                <a:ext uri="{FF2B5EF4-FFF2-40B4-BE49-F238E27FC236}">
                  <a16:creationId xmlns:a16="http://schemas.microsoft.com/office/drawing/2014/main" id="{95219FB5-95FE-6C3B-3FD3-731890295251}"/>
                </a:ext>
              </a:extLst>
            </p:cNvPr>
            <p:cNvSpPr txBox="1"/>
            <p:nvPr/>
          </p:nvSpPr>
          <p:spPr>
            <a:xfrm>
              <a:off x="3347864" y="3291830"/>
              <a:ext cx="1656184" cy="276999"/>
            </a:xfrm>
            <a:prstGeom prst="rect">
              <a:avLst/>
            </a:prstGeom>
            <a:noFill/>
          </p:spPr>
          <p:txBody>
            <a:bodyPr wrap="square">
              <a:spAutoFit/>
            </a:bodyPr>
            <a:lstStyle/>
            <a:p>
              <a:r>
                <a:rPr lang="en-US" altLang="zh-CN" sz="1200" dirty="0">
                  <a:solidFill>
                    <a:srgbClr val="005DA2"/>
                  </a:solidFill>
                  <a:latin typeface="微软雅黑" panose="020B0503020204020204" pitchFamily="34" charset="-122"/>
                  <a:ea typeface="微软雅黑" panose="020B0503020204020204" pitchFamily="34" charset="-122"/>
                </a:rPr>
                <a:t>rating_</a:t>
              </a:r>
              <a:endParaRPr lang="zh-CN" altLang="en-US" sz="1200" dirty="0">
                <a:solidFill>
                  <a:srgbClr val="005DA2"/>
                </a:solidFill>
              </a:endParaRPr>
            </a:p>
          </p:txBody>
        </p:sp>
      </p:grpSp>
      <p:sp>
        <p:nvSpPr>
          <p:cNvPr id="19" name="左大括号 18">
            <a:extLst>
              <a:ext uri="{FF2B5EF4-FFF2-40B4-BE49-F238E27FC236}">
                <a16:creationId xmlns:a16="http://schemas.microsoft.com/office/drawing/2014/main" id="{2C646921-882B-7119-60CD-07C39113414B}"/>
              </a:ext>
            </a:extLst>
          </p:cNvPr>
          <p:cNvSpPr/>
          <p:nvPr/>
        </p:nvSpPr>
        <p:spPr>
          <a:xfrm flipH="1">
            <a:off x="4238344" y="2520683"/>
            <a:ext cx="144016" cy="1428677"/>
          </a:xfrm>
          <a:prstGeom prst="leftBrace">
            <a:avLst>
              <a:gd name="adj1" fmla="val 3540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左大括号 19">
            <a:extLst>
              <a:ext uri="{FF2B5EF4-FFF2-40B4-BE49-F238E27FC236}">
                <a16:creationId xmlns:a16="http://schemas.microsoft.com/office/drawing/2014/main" id="{B43F6D86-66BC-DD8A-C78A-5C1240A99BA2}"/>
              </a:ext>
            </a:extLst>
          </p:cNvPr>
          <p:cNvSpPr/>
          <p:nvPr/>
        </p:nvSpPr>
        <p:spPr>
          <a:xfrm flipH="1">
            <a:off x="4238344" y="4011910"/>
            <a:ext cx="144016" cy="630395"/>
          </a:xfrm>
          <a:prstGeom prst="leftBrace">
            <a:avLst>
              <a:gd name="adj1" fmla="val 3540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48DE1F5A-D6A2-3890-212E-3787E2D7FA72}"/>
              </a:ext>
            </a:extLst>
          </p:cNvPr>
          <p:cNvSpPr txBox="1"/>
          <p:nvPr/>
        </p:nvSpPr>
        <p:spPr>
          <a:xfrm>
            <a:off x="4394956" y="3065744"/>
            <a:ext cx="845840" cy="338554"/>
          </a:xfrm>
          <a:prstGeom prst="rect">
            <a:avLst/>
          </a:prstGeom>
          <a:noFill/>
        </p:spPr>
        <p:txBody>
          <a:bodyPr wrap="square">
            <a:spAutoFit/>
          </a:bodyPr>
          <a:lstStyle/>
          <a:p>
            <a:r>
              <a:rPr lang="zh-CN" altLang="en-US" sz="1600" dirty="0">
                <a:solidFill>
                  <a:srgbClr val="005DA2"/>
                </a:solidFill>
                <a:latin typeface="微软雅黑" panose="020B0503020204020204" pitchFamily="34" charset="-122"/>
                <a:ea typeface="微软雅黑" panose="020B0503020204020204" pitchFamily="34" charset="-122"/>
              </a:rPr>
              <a:t>基类</a:t>
            </a:r>
            <a:endParaRPr lang="zh-CN" altLang="en-US" sz="1600" dirty="0"/>
          </a:p>
        </p:txBody>
      </p:sp>
      <p:sp>
        <p:nvSpPr>
          <p:cNvPr id="22" name="文本框 21">
            <a:extLst>
              <a:ext uri="{FF2B5EF4-FFF2-40B4-BE49-F238E27FC236}">
                <a16:creationId xmlns:a16="http://schemas.microsoft.com/office/drawing/2014/main" id="{229446D4-C042-2861-48DF-D1D43F863E66}"/>
              </a:ext>
            </a:extLst>
          </p:cNvPr>
          <p:cNvSpPr txBox="1"/>
          <p:nvPr/>
        </p:nvSpPr>
        <p:spPr>
          <a:xfrm>
            <a:off x="4394956" y="4102474"/>
            <a:ext cx="845840" cy="338554"/>
          </a:xfrm>
          <a:prstGeom prst="rect">
            <a:avLst/>
          </a:prstGeom>
          <a:noFill/>
        </p:spPr>
        <p:txBody>
          <a:bodyPr wrap="square">
            <a:spAutoFit/>
          </a:bodyPr>
          <a:lstStyle/>
          <a:p>
            <a:r>
              <a:rPr lang="zh-CN" altLang="en-US" sz="1600" dirty="0">
                <a:solidFill>
                  <a:srgbClr val="005DA2"/>
                </a:solidFill>
                <a:latin typeface="微软雅黑" panose="020B0503020204020204" pitchFamily="34" charset="-122"/>
                <a:ea typeface="微软雅黑" panose="020B0503020204020204" pitchFamily="34" charset="-122"/>
              </a:rPr>
              <a:t>派生类</a:t>
            </a:r>
            <a:endParaRPr lang="zh-CN" altLang="en-US" sz="1600" dirty="0"/>
          </a:p>
        </p:txBody>
      </p:sp>
      <p:cxnSp>
        <p:nvCxnSpPr>
          <p:cNvPr id="24" name="直线箭头连接符 23">
            <a:extLst>
              <a:ext uri="{FF2B5EF4-FFF2-40B4-BE49-F238E27FC236}">
                <a16:creationId xmlns:a16="http://schemas.microsoft.com/office/drawing/2014/main" id="{E77BB7A7-4CA7-4B46-4449-A42197B816C5}"/>
              </a:ext>
            </a:extLst>
          </p:cNvPr>
          <p:cNvCxnSpPr/>
          <p:nvPr/>
        </p:nvCxnSpPr>
        <p:spPr>
          <a:xfrm>
            <a:off x="1646056" y="2499742"/>
            <a:ext cx="72008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099B904B-1DB0-A449-B0D6-132BE8C04521}"/>
              </a:ext>
            </a:extLst>
          </p:cNvPr>
          <p:cNvSpPr txBox="1"/>
          <p:nvPr/>
        </p:nvSpPr>
        <p:spPr>
          <a:xfrm>
            <a:off x="1619672" y="2552397"/>
            <a:ext cx="845840" cy="338554"/>
          </a:xfrm>
          <a:prstGeom prst="rect">
            <a:avLst/>
          </a:prstGeom>
          <a:noFill/>
        </p:spPr>
        <p:txBody>
          <a:bodyPr wrap="square">
            <a:spAutoFit/>
          </a:bodyPr>
          <a:lstStyle/>
          <a:p>
            <a:r>
              <a:rPr lang="zh-CN" altLang="en-US" sz="1600" dirty="0">
                <a:solidFill>
                  <a:srgbClr val="C00000"/>
                </a:solidFill>
                <a:latin typeface="微软雅黑" panose="020B0503020204020204" pitchFamily="34" charset="-122"/>
                <a:ea typeface="微软雅黑" panose="020B0503020204020204" pitchFamily="34" charset="-122"/>
              </a:rPr>
              <a:t>指针</a:t>
            </a:r>
            <a:endParaRPr lang="zh-CN" altLang="en-US" sz="1600" dirty="0">
              <a:solidFill>
                <a:srgbClr val="C00000"/>
              </a:solidFill>
            </a:endParaRPr>
          </a:p>
        </p:txBody>
      </p:sp>
      <p:grpSp>
        <p:nvGrpSpPr>
          <p:cNvPr id="2" name="组合 1">
            <a:extLst>
              <a:ext uri="{FF2B5EF4-FFF2-40B4-BE49-F238E27FC236}">
                <a16:creationId xmlns:a16="http://schemas.microsoft.com/office/drawing/2014/main" id="{2FF78BD1-8914-354D-A3FE-4A35C6B15DEE}"/>
              </a:ext>
            </a:extLst>
          </p:cNvPr>
          <p:cNvGrpSpPr/>
          <p:nvPr/>
        </p:nvGrpSpPr>
        <p:grpSpPr>
          <a:xfrm>
            <a:off x="5364088" y="2615441"/>
            <a:ext cx="2818883" cy="1180446"/>
            <a:chOff x="5813482" y="1421155"/>
            <a:chExt cx="2808312" cy="14228760"/>
          </a:xfrm>
          <a:solidFill>
            <a:srgbClr val="FEFFBE"/>
          </a:solidFill>
        </p:grpSpPr>
        <p:sp>
          <p:nvSpPr>
            <p:cNvPr id="3" name="矩形 2">
              <a:extLst>
                <a:ext uri="{FF2B5EF4-FFF2-40B4-BE49-F238E27FC236}">
                  <a16:creationId xmlns:a16="http://schemas.microsoft.com/office/drawing/2014/main" id="{FD34868E-15F3-482A-0760-49161371B5E6}"/>
                </a:ext>
              </a:extLst>
            </p:cNvPr>
            <p:cNvSpPr/>
            <p:nvPr/>
          </p:nvSpPr>
          <p:spPr>
            <a:xfrm>
              <a:off x="5813482" y="1421155"/>
              <a:ext cx="2808312" cy="14228760"/>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60A2C644-E529-0CE6-9F7D-3BA2A55B130A}"/>
                </a:ext>
              </a:extLst>
            </p:cNvPr>
            <p:cNvSpPr txBox="1"/>
            <p:nvPr/>
          </p:nvSpPr>
          <p:spPr>
            <a:xfrm>
              <a:off x="5860955" y="1681753"/>
              <a:ext cx="2632494" cy="12141912"/>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知识点：</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基类类型的指针只能访问基类的成员变量，并且只能调用基类的成员函数</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4761980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派生类的使用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04BD7B-5EB4-41DB-8E35-E874D6DF6F06}"/>
              </a:ext>
            </a:extLst>
          </p:cNvPr>
          <p:cNvSpPr txBox="1"/>
          <p:nvPr/>
        </p:nvSpPr>
        <p:spPr>
          <a:xfrm>
            <a:off x="683568" y="699542"/>
            <a:ext cx="7848872" cy="1231106"/>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我们把这种特性称为基类和派生类的</a:t>
            </a:r>
            <a:r>
              <a:rPr lang="zh-CN" altLang="en-US" dirty="0">
                <a:solidFill>
                  <a:srgbClr val="C00000"/>
                </a:solidFill>
                <a:latin typeface="微软雅黑" panose="020B0503020204020204" pitchFamily="34" charset="-122"/>
                <a:ea typeface="微软雅黑" panose="020B0503020204020204" pitchFamily="34" charset="-122"/>
              </a:rPr>
              <a:t>引用兼容性</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引用兼容性是</a:t>
            </a:r>
            <a:r>
              <a:rPr lang="zh-CN" altLang="en-US" dirty="0">
                <a:solidFill>
                  <a:srgbClr val="C00000"/>
                </a:solidFill>
                <a:latin typeface="微软雅黑" panose="020B0503020204020204" pitchFamily="34" charset="-122"/>
                <a:ea typeface="微软雅黑" panose="020B0503020204020204" pitchFamily="34" charset="-122"/>
              </a:rPr>
              <a:t>单向的</a:t>
            </a:r>
            <a:r>
              <a:rPr lang="zh-CN" altLang="en-US" dirty="0">
                <a:solidFill>
                  <a:srgbClr val="005DA2"/>
                </a:solidFill>
                <a:latin typeface="微软雅黑" panose="020B0503020204020204" pitchFamily="34" charset="-122"/>
                <a:ea typeface="微软雅黑" panose="020B0503020204020204" pitchFamily="34" charset="-122"/>
              </a:rPr>
              <a:t>，派生类型的指针或者引用不允许指向基类对象</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引用兼容性</a:t>
            </a:r>
            <a:r>
              <a:rPr lang="zh-CN" altLang="en-US" dirty="0">
                <a:solidFill>
                  <a:srgbClr val="C00000"/>
                </a:solidFill>
                <a:latin typeface="微软雅黑" panose="020B0503020204020204" pitchFamily="34" charset="-122"/>
                <a:ea typeface="微软雅黑" panose="020B0503020204020204" pitchFamily="34" charset="-122"/>
              </a:rPr>
              <a:t>只对公有继承有效</a:t>
            </a:r>
            <a:r>
              <a:rPr lang="zh-CN" altLang="en-US" dirty="0">
                <a:solidFill>
                  <a:srgbClr val="005DA2"/>
                </a:solidFill>
                <a:latin typeface="微软雅黑" panose="020B0503020204020204" pitchFamily="34" charset="-122"/>
                <a:ea typeface="微软雅黑" panose="020B0503020204020204" pitchFamily="34" charset="-122"/>
              </a:rPr>
              <a:t>，私有继承和保护继承是无效的</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8D62D04B-CB71-A587-2EE4-0C35F1718BB6}"/>
              </a:ext>
            </a:extLst>
          </p:cNvPr>
          <p:cNvGrpSpPr/>
          <p:nvPr/>
        </p:nvGrpSpPr>
        <p:grpSpPr>
          <a:xfrm>
            <a:off x="2510152" y="2474517"/>
            <a:ext cx="1728192" cy="2206597"/>
            <a:chOff x="3275856" y="1401041"/>
            <a:chExt cx="1728192" cy="2206597"/>
          </a:xfrm>
        </p:grpSpPr>
        <p:sp>
          <p:nvSpPr>
            <p:cNvPr id="7" name="矩形 6">
              <a:extLst>
                <a:ext uri="{FF2B5EF4-FFF2-40B4-BE49-F238E27FC236}">
                  <a16:creationId xmlns:a16="http://schemas.microsoft.com/office/drawing/2014/main" id="{C09D08D8-4EB6-2BCD-9144-B339E7BE5DB1}"/>
                </a:ext>
              </a:extLst>
            </p:cNvPr>
            <p:cNvSpPr/>
            <p:nvPr/>
          </p:nvSpPr>
          <p:spPr>
            <a:xfrm>
              <a:off x="3275856" y="1401041"/>
              <a:ext cx="1656184" cy="369332"/>
            </a:xfrm>
            <a:prstGeom prst="rect">
              <a:avLst/>
            </a:prstGeom>
            <a:solidFill>
              <a:srgbClr val="FFFF00"/>
            </a:solidFill>
            <a:ln>
              <a:solidFill>
                <a:srgbClr val="005DA2"/>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8" name="文本框 7">
              <a:extLst>
                <a:ext uri="{FF2B5EF4-FFF2-40B4-BE49-F238E27FC236}">
                  <a16:creationId xmlns:a16="http://schemas.microsoft.com/office/drawing/2014/main" id="{3A306F52-E109-55B0-476D-F3097879978E}"/>
                </a:ext>
              </a:extLst>
            </p:cNvPr>
            <p:cNvSpPr txBox="1"/>
            <p:nvPr/>
          </p:nvSpPr>
          <p:spPr>
            <a:xfrm>
              <a:off x="3347864" y="1447207"/>
              <a:ext cx="1656184" cy="276999"/>
            </a:xfrm>
            <a:prstGeom prst="rect">
              <a:avLst/>
            </a:prstGeom>
            <a:noFill/>
          </p:spPr>
          <p:txBody>
            <a:bodyPr wrap="square">
              <a:spAutoFit/>
            </a:bodyPr>
            <a:lstStyle/>
            <a:p>
              <a:r>
                <a:rPr lang="en-US" altLang="zh-CN" sz="1200" dirty="0">
                  <a:solidFill>
                    <a:srgbClr val="005DA2"/>
                  </a:solidFill>
                  <a:latin typeface="微软雅黑" panose="020B0503020204020204" pitchFamily="34" charset="-122"/>
                  <a:ea typeface="微软雅黑" panose="020B0503020204020204" pitchFamily="34" charset="-122"/>
                </a:rPr>
                <a:t>TableTennisPlayer</a:t>
              </a:r>
              <a:endParaRPr lang="zh-CN" altLang="en-US" sz="1200" dirty="0">
                <a:solidFill>
                  <a:srgbClr val="005DA2"/>
                </a:solidFill>
              </a:endParaRPr>
            </a:p>
          </p:txBody>
        </p:sp>
        <p:sp>
          <p:nvSpPr>
            <p:cNvPr id="9" name="矩形 8">
              <a:extLst>
                <a:ext uri="{FF2B5EF4-FFF2-40B4-BE49-F238E27FC236}">
                  <a16:creationId xmlns:a16="http://schemas.microsoft.com/office/drawing/2014/main" id="{21DAB869-116B-B12E-3008-065AB8181D43}"/>
                </a:ext>
              </a:extLst>
            </p:cNvPr>
            <p:cNvSpPr/>
            <p:nvPr/>
          </p:nvSpPr>
          <p:spPr>
            <a:xfrm>
              <a:off x="3275856" y="1761081"/>
              <a:ext cx="1656184" cy="369332"/>
            </a:xfrm>
            <a:prstGeom prst="rect">
              <a:avLst/>
            </a:prstGeom>
            <a:solidFill>
              <a:srgbClr val="FFFF00"/>
            </a:solidFill>
            <a:ln>
              <a:solidFill>
                <a:srgbClr val="005DA2"/>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0" name="文本框 9">
              <a:extLst>
                <a:ext uri="{FF2B5EF4-FFF2-40B4-BE49-F238E27FC236}">
                  <a16:creationId xmlns:a16="http://schemas.microsoft.com/office/drawing/2014/main" id="{E5D84665-3588-7DB3-7562-FC874A1C850C}"/>
                </a:ext>
              </a:extLst>
            </p:cNvPr>
            <p:cNvSpPr txBox="1"/>
            <p:nvPr/>
          </p:nvSpPr>
          <p:spPr>
            <a:xfrm>
              <a:off x="3347864" y="1807247"/>
              <a:ext cx="1656184" cy="276999"/>
            </a:xfrm>
            <a:prstGeom prst="rect">
              <a:avLst/>
            </a:prstGeom>
            <a:noFill/>
          </p:spPr>
          <p:txBody>
            <a:bodyPr wrap="square">
              <a:spAutoFit/>
            </a:bodyPr>
            <a:lstStyle/>
            <a:p>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firstname</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_</a:t>
              </a:r>
              <a:endParaRPr lang="zh-CN" altLang="en-US" sz="1200" dirty="0"/>
            </a:p>
          </p:txBody>
        </p:sp>
        <p:sp>
          <p:nvSpPr>
            <p:cNvPr id="11" name="矩形 10">
              <a:extLst>
                <a:ext uri="{FF2B5EF4-FFF2-40B4-BE49-F238E27FC236}">
                  <a16:creationId xmlns:a16="http://schemas.microsoft.com/office/drawing/2014/main" id="{9F00CE27-5F88-F0FF-B233-F443427A5A15}"/>
                </a:ext>
              </a:extLst>
            </p:cNvPr>
            <p:cNvSpPr/>
            <p:nvPr/>
          </p:nvSpPr>
          <p:spPr>
            <a:xfrm>
              <a:off x="3275856" y="2130412"/>
              <a:ext cx="1656184" cy="369332"/>
            </a:xfrm>
            <a:prstGeom prst="rect">
              <a:avLst/>
            </a:prstGeom>
            <a:solidFill>
              <a:srgbClr val="FFFF00"/>
            </a:solidFill>
            <a:ln>
              <a:solidFill>
                <a:srgbClr val="005DA2"/>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2" name="文本框 11">
              <a:extLst>
                <a:ext uri="{FF2B5EF4-FFF2-40B4-BE49-F238E27FC236}">
                  <a16:creationId xmlns:a16="http://schemas.microsoft.com/office/drawing/2014/main" id="{FC8E1A51-6B91-3E86-D934-17BE2A4D9A7D}"/>
                </a:ext>
              </a:extLst>
            </p:cNvPr>
            <p:cNvSpPr txBox="1"/>
            <p:nvPr/>
          </p:nvSpPr>
          <p:spPr>
            <a:xfrm>
              <a:off x="3347864" y="2176578"/>
              <a:ext cx="1656184" cy="276999"/>
            </a:xfrm>
            <a:prstGeom prst="rect">
              <a:avLst/>
            </a:prstGeom>
            <a:noFill/>
          </p:spPr>
          <p:txBody>
            <a:bodyPr wrap="square">
              <a:spAutoFit/>
            </a:bodyPr>
            <a:lstStyle/>
            <a:p>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lastname</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_</a:t>
              </a:r>
              <a:endParaRPr lang="zh-CN" altLang="en-US" sz="1200" dirty="0"/>
            </a:p>
          </p:txBody>
        </p:sp>
        <p:sp>
          <p:nvSpPr>
            <p:cNvPr id="13" name="矩形 12">
              <a:extLst>
                <a:ext uri="{FF2B5EF4-FFF2-40B4-BE49-F238E27FC236}">
                  <a16:creationId xmlns:a16="http://schemas.microsoft.com/office/drawing/2014/main" id="{168C6F08-4B14-31EF-9AE0-77FA7831460A}"/>
                </a:ext>
              </a:extLst>
            </p:cNvPr>
            <p:cNvSpPr/>
            <p:nvPr/>
          </p:nvSpPr>
          <p:spPr>
            <a:xfrm>
              <a:off x="3275856" y="2499742"/>
              <a:ext cx="1656184" cy="369332"/>
            </a:xfrm>
            <a:prstGeom prst="rect">
              <a:avLst/>
            </a:prstGeom>
            <a:solidFill>
              <a:srgbClr val="FFFF00"/>
            </a:solidFill>
            <a:ln>
              <a:solidFill>
                <a:srgbClr val="005DA2"/>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4" name="文本框 13">
              <a:extLst>
                <a:ext uri="{FF2B5EF4-FFF2-40B4-BE49-F238E27FC236}">
                  <a16:creationId xmlns:a16="http://schemas.microsoft.com/office/drawing/2014/main" id="{6E7F89EF-86B7-5515-016B-7FC14B72F477}"/>
                </a:ext>
              </a:extLst>
            </p:cNvPr>
            <p:cNvSpPr txBox="1"/>
            <p:nvPr/>
          </p:nvSpPr>
          <p:spPr>
            <a:xfrm>
              <a:off x="3347864" y="2527327"/>
              <a:ext cx="1656184" cy="276999"/>
            </a:xfrm>
            <a:prstGeom prst="rect">
              <a:avLst/>
            </a:prstGeom>
            <a:noFill/>
          </p:spPr>
          <p:txBody>
            <a:bodyPr wrap="square">
              <a:spAutoFit/>
            </a:bodyPr>
            <a:lstStyle/>
            <a:p>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hastable</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_</a:t>
              </a:r>
              <a:endParaRPr lang="zh-CN" altLang="en-US" sz="1200" dirty="0"/>
            </a:p>
          </p:txBody>
        </p:sp>
        <p:sp>
          <p:nvSpPr>
            <p:cNvPr id="15" name="矩形 14">
              <a:extLst>
                <a:ext uri="{FF2B5EF4-FFF2-40B4-BE49-F238E27FC236}">
                  <a16:creationId xmlns:a16="http://schemas.microsoft.com/office/drawing/2014/main" id="{B1048CFA-972A-B6B9-D8B4-3522798552A9}"/>
                </a:ext>
              </a:extLst>
            </p:cNvPr>
            <p:cNvSpPr/>
            <p:nvPr/>
          </p:nvSpPr>
          <p:spPr>
            <a:xfrm>
              <a:off x="3275856" y="2875884"/>
              <a:ext cx="1656184" cy="369332"/>
            </a:xfrm>
            <a:prstGeom prst="rect">
              <a:avLst/>
            </a:prstGeom>
            <a:solidFill>
              <a:srgbClr val="DCDEE0"/>
            </a:solidFill>
            <a:ln>
              <a:solidFill>
                <a:srgbClr val="005DA2"/>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6" name="文本框 15">
              <a:extLst>
                <a:ext uri="{FF2B5EF4-FFF2-40B4-BE49-F238E27FC236}">
                  <a16:creationId xmlns:a16="http://schemas.microsoft.com/office/drawing/2014/main" id="{AA5DA362-9E94-6D2A-35B0-F1B3D71DD82D}"/>
                </a:ext>
              </a:extLst>
            </p:cNvPr>
            <p:cNvSpPr txBox="1"/>
            <p:nvPr/>
          </p:nvSpPr>
          <p:spPr>
            <a:xfrm>
              <a:off x="3347864" y="2910158"/>
              <a:ext cx="1656184" cy="276999"/>
            </a:xfrm>
            <a:prstGeom prst="rect">
              <a:avLst/>
            </a:prstGeom>
            <a:noFill/>
          </p:spPr>
          <p:txBody>
            <a:bodyPr wrap="square">
              <a:spAutoFit/>
            </a:bodyPr>
            <a:lstStyle/>
            <a:p>
              <a:r>
                <a:rPr lang="en-US" altLang="zh-CN" sz="1200" dirty="0" err="1">
                  <a:solidFill>
                    <a:srgbClr val="005DA2"/>
                  </a:solidFill>
                  <a:latin typeface="微软雅黑" panose="020B0503020204020204" pitchFamily="34" charset="-122"/>
                  <a:ea typeface="微软雅黑" panose="020B0503020204020204" pitchFamily="34" charset="-122"/>
                </a:rPr>
                <a:t>RatedPlayer</a:t>
              </a:r>
              <a:endParaRPr lang="zh-CN" altLang="en-US" sz="1200" dirty="0">
                <a:solidFill>
                  <a:srgbClr val="005DA2"/>
                </a:solidFill>
              </a:endParaRPr>
            </a:p>
          </p:txBody>
        </p:sp>
        <p:sp>
          <p:nvSpPr>
            <p:cNvPr id="17" name="矩形 16">
              <a:extLst>
                <a:ext uri="{FF2B5EF4-FFF2-40B4-BE49-F238E27FC236}">
                  <a16:creationId xmlns:a16="http://schemas.microsoft.com/office/drawing/2014/main" id="{8A6B03C8-B9F6-5DCC-6139-DE061E49D215}"/>
                </a:ext>
              </a:extLst>
            </p:cNvPr>
            <p:cNvSpPr/>
            <p:nvPr/>
          </p:nvSpPr>
          <p:spPr>
            <a:xfrm>
              <a:off x="3275856" y="3238306"/>
              <a:ext cx="1656184" cy="369332"/>
            </a:xfrm>
            <a:prstGeom prst="rect">
              <a:avLst/>
            </a:prstGeom>
            <a:solidFill>
              <a:srgbClr val="DCDEE0"/>
            </a:solidFill>
            <a:ln>
              <a:solidFill>
                <a:srgbClr val="005DA2"/>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8" name="文本框 17">
              <a:extLst>
                <a:ext uri="{FF2B5EF4-FFF2-40B4-BE49-F238E27FC236}">
                  <a16:creationId xmlns:a16="http://schemas.microsoft.com/office/drawing/2014/main" id="{95219FB5-95FE-6C3B-3FD3-731890295251}"/>
                </a:ext>
              </a:extLst>
            </p:cNvPr>
            <p:cNvSpPr txBox="1"/>
            <p:nvPr/>
          </p:nvSpPr>
          <p:spPr>
            <a:xfrm>
              <a:off x="3347864" y="3291830"/>
              <a:ext cx="1656184" cy="276999"/>
            </a:xfrm>
            <a:prstGeom prst="rect">
              <a:avLst/>
            </a:prstGeom>
            <a:noFill/>
          </p:spPr>
          <p:txBody>
            <a:bodyPr wrap="square">
              <a:spAutoFit/>
            </a:bodyPr>
            <a:lstStyle/>
            <a:p>
              <a:r>
                <a:rPr lang="en-US" altLang="zh-CN" sz="1200" dirty="0">
                  <a:solidFill>
                    <a:srgbClr val="005DA2"/>
                  </a:solidFill>
                  <a:latin typeface="微软雅黑" panose="020B0503020204020204" pitchFamily="34" charset="-122"/>
                  <a:ea typeface="微软雅黑" panose="020B0503020204020204" pitchFamily="34" charset="-122"/>
                </a:rPr>
                <a:t>rating_</a:t>
              </a:r>
              <a:endParaRPr lang="zh-CN" altLang="en-US" sz="1200" dirty="0">
                <a:solidFill>
                  <a:srgbClr val="005DA2"/>
                </a:solidFill>
              </a:endParaRPr>
            </a:p>
          </p:txBody>
        </p:sp>
      </p:grpSp>
      <p:sp>
        <p:nvSpPr>
          <p:cNvPr id="19" name="左大括号 18">
            <a:extLst>
              <a:ext uri="{FF2B5EF4-FFF2-40B4-BE49-F238E27FC236}">
                <a16:creationId xmlns:a16="http://schemas.microsoft.com/office/drawing/2014/main" id="{2C646921-882B-7119-60CD-07C39113414B}"/>
              </a:ext>
            </a:extLst>
          </p:cNvPr>
          <p:cNvSpPr/>
          <p:nvPr/>
        </p:nvSpPr>
        <p:spPr>
          <a:xfrm flipH="1">
            <a:off x="4238344" y="2520683"/>
            <a:ext cx="144016" cy="1428677"/>
          </a:xfrm>
          <a:prstGeom prst="leftBrace">
            <a:avLst>
              <a:gd name="adj1" fmla="val 3540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左大括号 19">
            <a:extLst>
              <a:ext uri="{FF2B5EF4-FFF2-40B4-BE49-F238E27FC236}">
                <a16:creationId xmlns:a16="http://schemas.microsoft.com/office/drawing/2014/main" id="{B43F6D86-66BC-DD8A-C78A-5C1240A99BA2}"/>
              </a:ext>
            </a:extLst>
          </p:cNvPr>
          <p:cNvSpPr/>
          <p:nvPr/>
        </p:nvSpPr>
        <p:spPr>
          <a:xfrm flipH="1">
            <a:off x="4238344" y="4011910"/>
            <a:ext cx="144016" cy="630395"/>
          </a:xfrm>
          <a:prstGeom prst="leftBrace">
            <a:avLst>
              <a:gd name="adj1" fmla="val 3540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48DE1F5A-D6A2-3890-212E-3787E2D7FA72}"/>
              </a:ext>
            </a:extLst>
          </p:cNvPr>
          <p:cNvSpPr txBox="1"/>
          <p:nvPr/>
        </p:nvSpPr>
        <p:spPr>
          <a:xfrm>
            <a:off x="4394956" y="3065744"/>
            <a:ext cx="845840" cy="338554"/>
          </a:xfrm>
          <a:prstGeom prst="rect">
            <a:avLst/>
          </a:prstGeom>
          <a:noFill/>
        </p:spPr>
        <p:txBody>
          <a:bodyPr wrap="square">
            <a:spAutoFit/>
          </a:bodyPr>
          <a:lstStyle/>
          <a:p>
            <a:r>
              <a:rPr lang="zh-CN" altLang="en-US" sz="1600" dirty="0">
                <a:solidFill>
                  <a:srgbClr val="005DA2"/>
                </a:solidFill>
                <a:latin typeface="微软雅黑" panose="020B0503020204020204" pitchFamily="34" charset="-122"/>
                <a:ea typeface="微软雅黑" panose="020B0503020204020204" pitchFamily="34" charset="-122"/>
              </a:rPr>
              <a:t>基类</a:t>
            </a:r>
            <a:endParaRPr lang="zh-CN" altLang="en-US" sz="1600" dirty="0"/>
          </a:p>
        </p:txBody>
      </p:sp>
      <p:sp>
        <p:nvSpPr>
          <p:cNvPr id="22" name="文本框 21">
            <a:extLst>
              <a:ext uri="{FF2B5EF4-FFF2-40B4-BE49-F238E27FC236}">
                <a16:creationId xmlns:a16="http://schemas.microsoft.com/office/drawing/2014/main" id="{229446D4-C042-2861-48DF-D1D43F863E66}"/>
              </a:ext>
            </a:extLst>
          </p:cNvPr>
          <p:cNvSpPr txBox="1"/>
          <p:nvPr/>
        </p:nvSpPr>
        <p:spPr>
          <a:xfrm>
            <a:off x="4394956" y="4102474"/>
            <a:ext cx="845840" cy="338554"/>
          </a:xfrm>
          <a:prstGeom prst="rect">
            <a:avLst/>
          </a:prstGeom>
          <a:noFill/>
        </p:spPr>
        <p:txBody>
          <a:bodyPr wrap="square">
            <a:spAutoFit/>
          </a:bodyPr>
          <a:lstStyle/>
          <a:p>
            <a:r>
              <a:rPr lang="zh-CN" altLang="en-US" sz="1600" dirty="0">
                <a:solidFill>
                  <a:srgbClr val="005DA2"/>
                </a:solidFill>
                <a:latin typeface="微软雅黑" panose="020B0503020204020204" pitchFamily="34" charset="-122"/>
                <a:ea typeface="微软雅黑" panose="020B0503020204020204" pitchFamily="34" charset="-122"/>
              </a:rPr>
              <a:t>派生类</a:t>
            </a:r>
            <a:endParaRPr lang="zh-CN" altLang="en-US" sz="1600" dirty="0"/>
          </a:p>
        </p:txBody>
      </p:sp>
      <p:cxnSp>
        <p:nvCxnSpPr>
          <p:cNvPr id="24" name="直线箭头连接符 23">
            <a:extLst>
              <a:ext uri="{FF2B5EF4-FFF2-40B4-BE49-F238E27FC236}">
                <a16:creationId xmlns:a16="http://schemas.microsoft.com/office/drawing/2014/main" id="{E77BB7A7-4CA7-4B46-4449-A42197B816C5}"/>
              </a:ext>
            </a:extLst>
          </p:cNvPr>
          <p:cNvCxnSpPr/>
          <p:nvPr/>
        </p:nvCxnSpPr>
        <p:spPr>
          <a:xfrm>
            <a:off x="1646056" y="2499742"/>
            <a:ext cx="72008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099B904B-1DB0-A449-B0D6-132BE8C04521}"/>
              </a:ext>
            </a:extLst>
          </p:cNvPr>
          <p:cNvSpPr txBox="1"/>
          <p:nvPr/>
        </p:nvSpPr>
        <p:spPr>
          <a:xfrm>
            <a:off x="1619672" y="2552397"/>
            <a:ext cx="845840" cy="338554"/>
          </a:xfrm>
          <a:prstGeom prst="rect">
            <a:avLst/>
          </a:prstGeom>
          <a:noFill/>
        </p:spPr>
        <p:txBody>
          <a:bodyPr wrap="square">
            <a:spAutoFit/>
          </a:bodyPr>
          <a:lstStyle/>
          <a:p>
            <a:r>
              <a:rPr lang="zh-CN" altLang="en-US" sz="1600" dirty="0">
                <a:solidFill>
                  <a:srgbClr val="C00000"/>
                </a:solidFill>
                <a:latin typeface="微软雅黑" panose="020B0503020204020204" pitchFamily="34" charset="-122"/>
                <a:ea typeface="微软雅黑" panose="020B0503020204020204" pitchFamily="34" charset="-122"/>
              </a:rPr>
              <a:t>指针</a:t>
            </a:r>
            <a:endParaRPr lang="zh-CN" altLang="en-US" sz="1600" dirty="0">
              <a:solidFill>
                <a:srgbClr val="C00000"/>
              </a:solidFill>
            </a:endParaRPr>
          </a:p>
        </p:txBody>
      </p:sp>
      <p:grpSp>
        <p:nvGrpSpPr>
          <p:cNvPr id="23" name="组合 22">
            <a:extLst>
              <a:ext uri="{FF2B5EF4-FFF2-40B4-BE49-F238E27FC236}">
                <a16:creationId xmlns:a16="http://schemas.microsoft.com/office/drawing/2014/main" id="{D04CC7EF-C09F-EB47-118D-AEE5314CEB1C}"/>
              </a:ext>
            </a:extLst>
          </p:cNvPr>
          <p:cNvGrpSpPr/>
          <p:nvPr/>
        </p:nvGrpSpPr>
        <p:grpSpPr>
          <a:xfrm>
            <a:off x="5364088" y="2615441"/>
            <a:ext cx="2818883" cy="911612"/>
            <a:chOff x="5813482" y="1421155"/>
            <a:chExt cx="2808312" cy="14228760"/>
          </a:xfrm>
          <a:solidFill>
            <a:srgbClr val="FEFFBE"/>
          </a:solidFill>
        </p:grpSpPr>
        <p:sp>
          <p:nvSpPr>
            <p:cNvPr id="26" name="矩形 25">
              <a:extLst>
                <a:ext uri="{FF2B5EF4-FFF2-40B4-BE49-F238E27FC236}">
                  <a16:creationId xmlns:a16="http://schemas.microsoft.com/office/drawing/2014/main" id="{17B51D89-E057-10D0-D546-BBF077CDE218}"/>
                </a:ext>
              </a:extLst>
            </p:cNvPr>
            <p:cNvSpPr/>
            <p:nvPr/>
          </p:nvSpPr>
          <p:spPr>
            <a:xfrm>
              <a:off x="5813482" y="1421155"/>
              <a:ext cx="2808312" cy="14228760"/>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a:extLst>
                <a:ext uri="{FF2B5EF4-FFF2-40B4-BE49-F238E27FC236}">
                  <a16:creationId xmlns:a16="http://schemas.microsoft.com/office/drawing/2014/main" id="{859CB358-BADB-99C7-198E-45035660BCC1}"/>
                </a:ext>
              </a:extLst>
            </p:cNvPr>
            <p:cNvSpPr txBox="1"/>
            <p:nvPr/>
          </p:nvSpPr>
          <p:spPr>
            <a:xfrm>
              <a:off x="5860955" y="1681752"/>
              <a:ext cx="2632494" cy="12970493"/>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思考：</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为什么对私有继承和保护继承无效？</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8570727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派生类的使用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04BD7B-5EB4-41DB-8E35-E874D6DF6F06}"/>
              </a:ext>
            </a:extLst>
          </p:cNvPr>
          <p:cNvSpPr txBox="1"/>
          <p:nvPr/>
        </p:nvSpPr>
        <p:spPr>
          <a:xfrm>
            <a:off x="683568" y="699542"/>
            <a:ext cx="7848872" cy="1231106"/>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引用兼容性的使用场景：</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基类指针作为函数参数参数，统一函数接口</a:t>
            </a:r>
            <a:endParaRPr lang="en-US" altLang="zh-CN" dirty="0">
              <a:solidFill>
                <a:srgbClr val="C00000"/>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用派生类对象初始化基类对象</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C7739C61-A973-95FB-847B-F622C277A8DF}"/>
              </a:ext>
            </a:extLst>
          </p:cNvPr>
          <p:cNvGrpSpPr/>
          <p:nvPr/>
        </p:nvGrpSpPr>
        <p:grpSpPr>
          <a:xfrm>
            <a:off x="683568" y="1979964"/>
            <a:ext cx="7992888" cy="2896042"/>
            <a:chOff x="5813482" y="1421168"/>
            <a:chExt cx="2808312" cy="1578875"/>
          </a:xfrm>
          <a:solidFill>
            <a:srgbClr val="FDFDFD"/>
          </a:solidFill>
        </p:grpSpPr>
        <p:sp>
          <p:nvSpPr>
            <p:cNvPr id="3" name="矩形 2">
              <a:extLst>
                <a:ext uri="{FF2B5EF4-FFF2-40B4-BE49-F238E27FC236}">
                  <a16:creationId xmlns:a16="http://schemas.microsoft.com/office/drawing/2014/main" id="{69EFCB79-43B8-1491-00BE-A1A211487DC8}"/>
                </a:ext>
              </a:extLst>
            </p:cNvPr>
            <p:cNvSpPr/>
            <p:nvPr/>
          </p:nvSpPr>
          <p:spPr>
            <a:xfrm>
              <a:off x="5813482" y="1421168"/>
              <a:ext cx="2808312" cy="1578875"/>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A8F77201-E50B-9B82-64CF-F58036DB8AA9}"/>
                </a:ext>
              </a:extLst>
            </p:cNvPr>
            <p:cNvSpPr txBox="1"/>
            <p:nvPr/>
          </p:nvSpPr>
          <p:spPr>
            <a:xfrm>
              <a:off x="5855146" y="1449821"/>
              <a:ext cx="2724982" cy="1258461"/>
            </a:xfrm>
            <a:prstGeom prst="rect">
              <a:avLst/>
            </a:prstGeom>
            <a:grpFill/>
          </p:spPr>
          <p:txBody>
            <a:bodyPr wrap="square" rtlCol="0">
              <a:spAutoFit/>
            </a:bodyPr>
            <a:lstStyle/>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void</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SetTable</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err="1">
                  <a:solidFill>
                    <a:srgbClr val="C00000"/>
                  </a:solidFill>
                  <a:latin typeface="微软雅黑" panose="020B0503020204020204" pitchFamily="34" charset="-122"/>
                  <a:ea typeface="微软雅黑" panose="020B0503020204020204" pitchFamily="34" charset="-122"/>
                </a:rPr>
                <a:t>TableTennisPlayer</a:t>
              </a:r>
              <a:r>
                <a:rPr lang="en-US" altLang="zh-CN" sz="1600" dirty="0">
                  <a:solidFill>
                    <a:srgbClr val="C00000"/>
                  </a:solidFill>
                  <a:latin typeface="微软雅黑" panose="020B0503020204020204" pitchFamily="34" charset="-122"/>
                  <a:ea typeface="微软雅黑" panose="020B0503020204020204" pitchFamily="34" charset="-122"/>
                </a:rPr>
                <a:t>&amp;</a:t>
              </a:r>
              <a:r>
                <a:rPr lang="zh-CN" altLang="en-US" sz="1600" dirty="0">
                  <a:solidFill>
                    <a:srgbClr val="C00000"/>
                  </a:solidFill>
                  <a:latin typeface="微软雅黑" panose="020B0503020204020204" pitchFamily="34" charset="-122"/>
                  <a:ea typeface="微软雅黑" panose="020B0503020204020204" pitchFamily="34" charset="-122"/>
                </a:rPr>
                <a:t> </a:t>
              </a:r>
              <a:r>
                <a:rPr lang="en-US" altLang="zh-CN" sz="1600" dirty="0">
                  <a:solidFill>
                    <a:srgbClr val="C00000"/>
                  </a:solidFill>
                  <a:latin typeface="微软雅黑" panose="020B0503020204020204" pitchFamily="34" charset="-122"/>
                  <a:ea typeface="微软雅黑" panose="020B0503020204020204" pitchFamily="34" charset="-122"/>
                </a:rPr>
                <a:t>player</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bool</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isTrue</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player.ResetTable</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isTrue</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p>
            <a:p>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TableTennisPlayer</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player1(“Jack”, “Sparrow”, false);</a:t>
              </a:r>
            </a:p>
            <a:p>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RatedPlayer</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player2(100,“Mac”, “donna”, true);</a:t>
              </a:r>
            </a:p>
            <a:p>
              <a:endParaRPr lang="en-US" altLang="zh-CN" sz="1600" dirty="0">
                <a:solidFill>
                  <a:srgbClr val="005DA2"/>
                </a:solidFill>
                <a:latin typeface="微软雅黑" panose="020B0503020204020204" pitchFamily="34" charset="-122"/>
                <a:ea typeface="微软雅黑" panose="020B0503020204020204" pitchFamily="34" charset="-122"/>
              </a:endParaRPr>
            </a:p>
            <a:p>
              <a:r>
                <a:rPr lang="en-US" altLang="zh-CN" sz="1600" dirty="0" err="1">
                  <a:solidFill>
                    <a:srgbClr val="005DA2"/>
                  </a:solidFill>
                  <a:latin typeface="微软雅黑" panose="020B0503020204020204" pitchFamily="34" charset="-122"/>
                  <a:ea typeface="微软雅黑" panose="020B0503020204020204" pitchFamily="34" charset="-122"/>
                </a:rPr>
                <a:t>SetTable</a:t>
              </a:r>
              <a:r>
                <a:rPr lang="en-US" altLang="zh-CN" sz="1600" dirty="0">
                  <a:solidFill>
                    <a:srgbClr val="005DA2"/>
                  </a:solidFill>
                  <a:latin typeface="微软雅黑" panose="020B0503020204020204" pitchFamily="34" charset="-122"/>
                  <a:ea typeface="微软雅黑" panose="020B0503020204020204" pitchFamily="34" charset="-122"/>
                </a:rPr>
                <a:t>(player1, true);	// </a:t>
              </a:r>
              <a:r>
                <a:rPr lang="zh-CN" altLang="en-US" sz="1600" dirty="0">
                  <a:solidFill>
                    <a:srgbClr val="005DA2"/>
                  </a:solidFill>
                  <a:latin typeface="微软雅黑" panose="020B0503020204020204" pitchFamily="34" charset="-122"/>
                  <a:ea typeface="微软雅黑" panose="020B0503020204020204" pitchFamily="34" charset="-122"/>
                </a:rPr>
                <a:t>基类引用参数传递</a:t>
              </a:r>
              <a:endParaRPr lang="en-US" altLang="zh-CN" sz="1600" dirty="0">
                <a:solidFill>
                  <a:srgbClr val="005DA2"/>
                </a:solidFill>
                <a:latin typeface="微软雅黑" panose="020B0503020204020204" pitchFamily="34" charset="-122"/>
                <a:ea typeface="微软雅黑" panose="020B0503020204020204" pitchFamily="34" charset="-122"/>
              </a:endParaRPr>
            </a:p>
            <a:p>
              <a:r>
                <a:rPr lang="en-US" altLang="zh-CN" sz="1600" dirty="0" err="1">
                  <a:solidFill>
                    <a:srgbClr val="005DA2"/>
                  </a:solidFill>
                  <a:latin typeface="微软雅黑" panose="020B0503020204020204" pitchFamily="34" charset="-122"/>
                  <a:ea typeface="微软雅黑" panose="020B0503020204020204" pitchFamily="34" charset="-122"/>
                </a:rPr>
                <a:t>SetTable</a:t>
              </a:r>
              <a:r>
                <a:rPr lang="en-US" altLang="zh-CN" sz="1600" dirty="0">
                  <a:solidFill>
                    <a:srgbClr val="005DA2"/>
                  </a:solidFill>
                  <a:latin typeface="微软雅黑" panose="020B0503020204020204" pitchFamily="34" charset="-122"/>
                  <a:ea typeface="微软雅黑" panose="020B0503020204020204" pitchFamily="34" charset="-122"/>
                </a:rPr>
                <a:t>(player2, false);	//</a:t>
              </a:r>
              <a:r>
                <a:rPr lang="zh-CN" altLang="en-US" sz="1600" dirty="0">
                  <a:solidFill>
                    <a:srgbClr val="005DA2"/>
                  </a:solidFill>
                  <a:latin typeface="微软雅黑" panose="020B0503020204020204" pitchFamily="34" charset="-122"/>
                  <a:ea typeface="微软雅黑" panose="020B0503020204020204" pitchFamily="34" charset="-122"/>
                </a:rPr>
                <a:t> 基类引用参数传递</a:t>
              </a:r>
              <a:endParaRPr lang="en-US" altLang="zh-CN" sz="1600" dirty="0">
                <a:solidFill>
                  <a:srgbClr val="005DA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777444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派生类的使用</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04BD7B-5EB4-41DB-8E35-E874D6DF6F06}"/>
              </a:ext>
            </a:extLst>
          </p:cNvPr>
          <p:cNvSpPr txBox="1"/>
          <p:nvPr/>
        </p:nvSpPr>
        <p:spPr>
          <a:xfrm>
            <a:off x="683568" y="699542"/>
            <a:ext cx="7848872" cy="1231106"/>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引用兼容性的使用场景：</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基类指针作为函数参数参数，统一函数接口</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用派生类对象初始化基类对象</a:t>
            </a:r>
            <a:endParaRPr lang="en-US" altLang="zh-CN" dirty="0">
              <a:solidFill>
                <a:srgbClr val="C00000"/>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C7739C61-A973-95FB-847B-F622C277A8DF}"/>
              </a:ext>
            </a:extLst>
          </p:cNvPr>
          <p:cNvGrpSpPr/>
          <p:nvPr/>
        </p:nvGrpSpPr>
        <p:grpSpPr>
          <a:xfrm>
            <a:off x="755576" y="2051972"/>
            <a:ext cx="7920880" cy="2896042"/>
            <a:chOff x="5813482" y="1421168"/>
            <a:chExt cx="2808312" cy="1578875"/>
          </a:xfrm>
          <a:solidFill>
            <a:srgbClr val="FDFDFD"/>
          </a:solidFill>
        </p:grpSpPr>
        <p:sp>
          <p:nvSpPr>
            <p:cNvPr id="3" name="矩形 2">
              <a:extLst>
                <a:ext uri="{FF2B5EF4-FFF2-40B4-BE49-F238E27FC236}">
                  <a16:creationId xmlns:a16="http://schemas.microsoft.com/office/drawing/2014/main" id="{69EFCB79-43B8-1491-00BE-A1A211487DC8}"/>
                </a:ext>
              </a:extLst>
            </p:cNvPr>
            <p:cNvSpPr/>
            <p:nvPr/>
          </p:nvSpPr>
          <p:spPr>
            <a:xfrm>
              <a:off x="5813482" y="1421168"/>
              <a:ext cx="2808312" cy="1578875"/>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A8F77201-E50B-9B82-64CF-F58036DB8AA9}"/>
                </a:ext>
              </a:extLst>
            </p:cNvPr>
            <p:cNvSpPr txBox="1"/>
            <p:nvPr/>
          </p:nvSpPr>
          <p:spPr>
            <a:xfrm>
              <a:off x="5855146" y="1449821"/>
              <a:ext cx="2724982" cy="1124225"/>
            </a:xfrm>
            <a:prstGeom prst="rect">
              <a:avLst/>
            </a:prstGeom>
            <a:grpFill/>
          </p:spPr>
          <p:txBody>
            <a:bodyPr wrap="square" rtlCol="0">
              <a:spAutoFit/>
            </a:bodyPr>
            <a:lstStyle/>
            <a:p>
              <a:r>
                <a:rPr lang="en-US" altLang="zh-CN" sz="1600" dirty="0">
                  <a:solidFill>
                    <a:srgbClr val="005DA2"/>
                  </a:solidFill>
                  <a:latin typeface="微软雅黑" panose="020B0503020204020204" pitchFamily="34" charset="-122"/>
                  <a:ea typeface="微软雅黑" panose="020B0503020204020204" pitchFamily="34" charset="-122"/>
                </a:rPr>
                <a:t>class</a:t>
              </a:r>
              <a:r>
                <a:rPr lang="zh-CN" altLang="en-US" sz="1600" dirty="0">
                  <a:solidFill>
                    <a:srgbClr val="005DA2"/>
                  </a:solidFill>
                  <a:latin typeface="微软雅黑" panose="020B0503020204020204" pitchFamily="34" charset="-122"/>
                  <a:ea typeface="微软雅黑" panose="020B0503020204020204" pitchFamily="34" charset="-122"/>
                </a:rPr>
                <a:t> </a:t>
              </a:r>
              <a:r>
                <a:rPr lang="en-US" altLang="zh-CN" sz="1600" dirty="0" err="1">
                  <a:solidFill>
                    <a:srgbClr val="005DA2"/>
                  </a:solidFill>
                  <a:latin typeface="微软雅黑" panose="020B0503020204020204" pitchFamily="34" charset="-122"/>
                  <a:ea typeface="微软雅黑" panose="020B0503020204020204" pitchFamily="34" charset="-122"/>
                </a:rPr>
                <a:t>TableTennisPlayer</a:t>
              </a:r>
              <a:r>
                <a:rPr lang="zh-CN" altLang="en-US" sz="1600" dirty="0">
                  <a:solidFill>
                    <a:srgbClr val="005DA2"/>
                  </a:solidFill>
                  <a:latin typeface="微软雅黑" panose="020B0503020204020204" pitchFamily="34" charset="-122"/>
                  <a:ea typeface="微软雅黑" panose="020B0503020204020204" pitchFamily="34" charset="-122"/>
                </a:rPr>
                <a:t> </a:t>
              </a:r>
              <a:r>
                <a:rPr lang="en-US" altLang="zh-CN" sz="1600" dirty="0">
                  <a:solidFill>
                    <a:srgbClr val="005DA2"/>
                  </a:solidFill>
                  <a:latin typeface="微软雅黑" panose="020B0503020204020204" pitchFamily="34" charset="-122"/>
                  <a:ea typeface="微软雅黑" panose="020B0503020204020204" pitchFamily="34" charset="-122"/>
                </a:rPr>
                <a:t>{</a:t>
              </a:r>
            </a:p>
            <a:p>
              <a:r>
                <a:rPr lang="en-US" altLang="zh-CN" sz="1600" dirty="0">
                  <a:solidFill>
                    <a:srgbClr val="005DA2"/>
                  </a:solidFill>
                  <a:latin typeface="微软雅黑" panose="020B0503020204020204" pitchFamily="34" charset="-122"/>
                  <a:ea typeface="微软雅黑" panose="020B0503020204020204" pitchFamily="34" charset="-122"/>
                </a:rPr>
                <a:t>public:</a:t>
              </a:r>
            </a:p>
            <a:p>
              <a:r>
                <a:rPr lang="zh-CN" altLang="en-US" sz="1600" dirty="0">
                  <a:solidFill>
                    <a:srgbClr val="005DA2"/>
                  </a:solidFill>
                  <a:latin typeface="微软雅黑" panose="020B0503020204020204" pitchFamily="34" charset="-122"/>
                  <a:ea typeface="微软雅黑" panose="020B0503020204020204" pitchFamily="34" charset="-122"/>
                </a:rPr>
                <a:t>    </a:t>
              </a:r>
              <a:r>
                <a:rPr lang="en-US" altLang="zh-CN" sz="1600" dirty="0" err="1">
                  <a:solidFill>
                    <a:srgbClr val="005DA2"/>
                  </a:solidFill>
                  <a:latin typeface="微软雅黑" panose="020B0503020204020204" pitchFamily="34" charset="-122"/>
                  <a:ea typeface="微软雅黑" panose="020B0503020204020204" pitchFamily="34" charset="-122"/>
                </a:rPr>
                <a:t>TableTennisPlayer</a:t>
              </a:r>
              <a:r>
                <a:rPr lang="en-US" altLang="zh-CN" sz="1600" dirty="0">
                  <a:solidFill>
                    <a:srgbClr val="005DA2"/>
                  </a:solidFill>
                  <a:latin typeface="微软雅黑" panose="020B0503020204020204" pitchFamily="34" charset="-122"/>
                  <a:ea typeface="微软雅黑" panose="020B0503020204020204" pitchFamily="34" charset="-122"/>
                </a:rPr>
                <a:t>(</a:t>
              </a:r>
              <a:r>
                <a:rPr lang="en-US" altLang="zh-CN" sz="1600" dirty="0">
                  <a:solidFill>
                    <a:srgbClr val="C00000"/>
                  </a:solidFill>
                  <a:latin typeface="微软雅黑" panose="020B0503020204020204" pitchFamily="34" charset="-122"/>
                  <a:ea typeface="微软雅黑" panose="020B0503020204020204" pitchFamily="34" charset="-122"/>
                </a:rPr>
                <a:t>const</a:t>
              </a:r>
              <a:r>
                <a:rPr lang="zh-CN" altLang="en-US" sz="1600" dirty="0">
                  <a:solidFill>
                    <a:srgbClr val="C00000"/>
                  </a:solidFill>
                  <a:latin typeface="微软雅黑" panose="020B0503020204020204" pitchFamily="34" charset="-122"/>
                  <a:ea typeface="微软雅黑" panose="020B0503020204020204" pitchFamily="34" charset="-122"/>
                </a:rPr>
                <a:t> </a:t>
              </a:r>
              <a:r>
                <a:rPr lang="en-US" altLang="zh-CN" sz="1600" dirty="0" err="1">
                  <a:solidFill>
                    <a:srgbClr val="C00000"/>
                  </a:solidFill>
                  <a:latin typeface="微软雅黑" panose="020B0503020204020204" pitchFamily="34" charset="-122"/>
                  <a:ea typeface="微软雅黑" panose="020B0503020204020204" pitchFamily="34" charset="-122"/>
                </a:rPr>
                <a:t>TableTennisPlayer</a:t>
              </a:r>
              <a:r>
                <a:rPr lang="en-US" altLang="zh-CN" sz="1600" dirty="0">
                  <a:solidFill>
                    <a:srgbClr val="C00000"/>
                  </a:solidFill>
                  <a:latin typeface="微软雅黑" panose="020B0503020204020204" pitchFamily="34" charset="-122"/>
                  <a:ea typeface="微软雅黑" panose="020B0503020204020204" pitchFamily="34" charset="-122"/>
                </a:rPr>
                <a:t>&amp;</a:t>
              </a:r>
              <a:r>
                <a:rPr lang="zh-CN" altLang="en-US" sz="1600" dirty="0">
                  <a:solidFill>
                    <a:srgbClr val="C00000"/>
                  </a:solidFill>
                  <a:latin typeface="微软雅黑" panose="020B0503020204020204" pitchFamily="34" charset="-122"/>
                  <a:ea typeface="微软雅黑" panose="020B0503020204020204" pitchFamily="34" charset="-122"/>
                </a:rPr>
                <a:t> </a:t>
              </a:r>
              <a:r>
                <a:rPr lang="en-US" altLang="zh-CN" sz="1600" dirty="0" err="1">
                  <a:solidFill>
                    <a:srgbClr val="C00000"/>
                  </a:solidFill>
                  <a:latin typeface="微软雅黑" panose="020B0503020204020204" pitchFamily="34" charset="-122"/>
                  <a:ea typeface="微软雅黑" panose="020B0503020204020204" pitchFamily="34" charset="-122"/>
                </a:rPr>
                <a:t>tp</a:t>
              </a:r>
              <a:r>
                <a:rPr lang="en-US" altLang="zh-CN" sz="1600" dirty="0">
                  <a:solidFill>
                    <a:srgbClr val="005DA2"/>
                  </a:solidFill>
                  <a:latin typeface="微软雅黑" panose="020B0503020204020204" pitchFamily="34" charset="-122"/>
                  <a:ea typeface="微软雅黑" panose="020B0503020204020204" pitchFamily="34" charset="-122"/>
                </a:rPr>
                <a:t>);</a:t>
              </a:r>
            </a:p>
            <a:p>
              <a:r>
                <a:rPr lang="en-US" altLang="zh-CN" sz="1600" dirty="0">
                  <a:solidFill>
                    <a:srgbClr val="005DA2"/>
                  </a:solidFill>
                  <a:latin typeface="微软雅黑" panose="020B0503020204020204" pitchFamily="34" charset="-122"/>
                  <a:ea typeface="微软雅黑" panose="020B0503020204020204" pitchFamily="34" charset="-122"/>
                </a:rPr>
                <a:t>};</a:t>
              </a:r>
            </a:p>
            <a:p>
              <a:endParaRPr lang="en-US" altLang="zh-CN" sz="1600" dirty="0">
                <a:solidFill>
                  <a:srgbClr val="005DA2"/>
                </a:solidFill>
                <a:latin typeface="微软雅黑" panose="020B0503020204020204" pitchFamily="34" charset="-122"/>
                <a:ea typeface="微软雅黑" panose="020B0503020204020204" pitchFamily="34" charset="-122"/>
              </a:endParaRPr>
            </a:p>
            <a:p>
              <a:r>
                <a:rPr lang="en-US" altLang="zh-CN" sz="1600" dirty="0" err="1">
                  <a:solidFill>
                    <a:srgbClr val="005DA2"/>
                  </a:solidFill>
                  <a:latin typeface="微软雅黑" panose="020B0503020204020204" pitchFamily="34" charset="-122"/>
                  <a:ea typeface="微软雅黑" panose="020B0503020204020204" pitchFamily="34" charset="-122"/>
                </a:rPr>
                <a:t>RatedPlayer</a:t>
              </a:r>
              <a:r>
                <a:rPr lang="zh-CN" altLang="en-US" sz="1600" dirty="0">
                  <a:solidFill>
                    <a:srgbClr val="005DA2"/>
                  </a:solidFill>
                  <a:latin typeface="微软雅黑" panose="020B0503020204020204" pitchFamily="34" charset="-122"/>
                  <a:ea typeface="微软雅黑" panose="020B0503020204020204" pitchFamily="34" charset="-122"/>
                </a:rPr>
                <a:t> </a:t>
              </a:r>
              <a:r>
                <a:rPr lang="en-US" altLang="zh-CN" sz="1600" dirty="0">
                  <a:solidFill>
                    <a:srgbClr val="005DA2"/>
                  </a:solidFill>
                  <a:latin typeface="微软雅黑" panose="020B0503020204020204" pitchFamily="34" charset="-122"/>
                  <a:ea typeface="微软雅黑" panose="020B0503020204020204" pitchFamily="34" charset="-122"/>
                </a:rPr>
                <a:t>player1(212,</a:t>
              </a:r>
              <a:r>
                <a:rPr lang="zh-CN" altLang="en-US" sz="1600" dirty="0">
                  <a:solidFill>
                    <a:srgbClr val="005DA2"/>
                  </a:solidFill>
                  <a:latin typeface="微软雅黑" panose="020B0503020204020204" pitchFamily="34" charset="-122"/>
                  <a:ea typeface="微软雅黑" panose="020B0503020204020204" pitchFamily="34" charset="-122"/>
                </a:rPr>
                <a:t> </a:t>
              </a:r>
              <a:r>
                <a:rPr lang="en-US" altLang="zh-CN" sz="1600" dirty="0">
                  <a:solidFill>
                    <a:srgbClr val="005DA2"/>
                  </a:solidFill>
                  <a:latin typeface="微软雅黑" panose="020B0503020204020204" pitchFamily="34" charset="-122"/>
                  <a:ea typeface="微软雅黑" panose="020B0503020204020204" pitchFamily="34" charset="-122"/>
                </a:rPr>
                <a:t>“Jane”,</a:t>
              </a:r>
              <a:r>
                <a:rPr lang="zh-CN" altLang="en-US" sz="1600" dirty="0">
                  <a:solidFill>
                    <a:srgbClr val="005DA2"/>
                  </a:solidFill>
                  <a:latin typeface="微软雅黑" panose="020B0503020204020204" pitchFamily="34" charset="-122"/>
                  <a:ea typeface="微软雅黑" panose="020B0503020204020204" pitchFamily="34" charset="-122"/>
                </a:rPr>
                <a:t> </a:t>
              </a:r>
              <a:r>
                <a:rPr lang="en-US" altLang="zh-CN" sz="1600" dirty="0">
                  <a:solidFill>
                    <a:srgbClr val="005DA2"/>
                  </a:solidFill>
                  <a:latin typeface="微软雅黑" panose="020B0503020204020204" pitchFamily="34" charset="-122"/>
                  <a:ea typeface="微软雅黑" panose="020B0503020204020204" pitchFamily="34" charset="-122"/>
                </a:rPr>
                <a:t>“Eyre”,</a:t>
              </a:r>
              <a:r>
                <a:rPr lang="zh-CN" altLang="en-US" sz="1600" dirty="0">
                  <a:solidFill>
                    <a:srgbClr val="005DA2"/>
                  </a:solidFill>
                  <a:latin typeface="微软雅黑" panose="020B0503020204020204" pitchFamily="34" charset="-122"/>
                  <a:ea typeface="微软雅黑" panose="020B0503020204020204" pitchFamily="34" charset="-122"/>
                </a:rPr>
                <a:t> </a:t>
              </a:r>
              <a:r>
                <a:rPr lang="en-US" altLang="zh-CN" sz="1600" dirty="0">
                  <a:solidFill>
                    <a:srgbClr val="005DA2"/>
                  </a:solidFill>
                  <a:latin typeface="微软雅黑" panose="020B0503020204020204" pitchFamily="34" charset="-122"/>
                  <a:ea typeface="微软雅黑" panose="020B0503020204020204" pitchFamily="34" charset="-122"/>
                </a:rPr>
                <a:t>false);	//</a:t>
              </a:r>
              <a:r>
                <a:rPr lang="zh-CN" altLang="en-US" sz="1600" dirty="0">
                  <a:solidFill>
                    <a:srgbClr val="005DA2"/>
                  </a:solidFill>
                  <a:latin typeface="微软雅黑" panose="020B0503020204020204" pitchFamily="34" charset="-122"/>
                  <a:ea typeface="微软雅黑" panose="020B0503020204020204" pitchFamily="34" charset="-122"/>
                </a:rPr>
                <a:t> 派生类对象</a:t>
              </a:r>
              <a:endParaRPr lang="en-US" altLang="zh-CN" sz="1600" dirty="0">
                <a:solidFill>
                  <a:srgbClr val="005DA2"/>
                </a:solidFill>
                <a:latin typeface="微软雅黑" panose="020B0503020204020204" pitchFamily="34" charset="-122"/>
                <a:ea typeface="微软雅黑" panose="020B0503020204020204" pitchFamily="34" charset="-122"/>
              </a:endParaRPr>
            </a:p>
            <a:p>
              <a:r>
                <a:rPr lang="en-US" altLang="zh-CN" sz="1600" dirty="0" err="1">
                  <a:solidFill>
                    <a:srgbClr val="C00000"/>
                  </a:solidFill>
                  <a:latin typeface="微软雅黑" panose="020B0503020204020204" pitchFamily="34" charset="-122"/>
                  <a:ea typeface="微软雅黑" panose="020B0503020204020204" pitchFamily="34" charset="-122"/>
                </a:rPr>
                <a:t>TableTennisPlayer</a:t>
              </a:r>
              <a:r>
                <a:rPr lang="zh-CN" altLang="en-US" sz="1600" dirty="0">
                  <a:solidFill>
                    <a:srgbClr val="C00000"/>
                  </a:solidFill>
                  <a:latin typeface="微软雅黑" panose="020B0503020204020204" pitchFamily="34" charset="-122"/>
                  <a:ea typeface="微软雅黑" panose="020B0503020204020204" pitchFamily="34" charset="-122"/>
                </a:rPr>
                <a:t> </a:t>
              </a:r>
              <a:r>
                <a:rPr lang="en-US" altLang="zh-CN" sz="1600" dirty="0">
                  <a:solidFill>
                    <a:srgbClr val="C00000"/>
                  </a:solidFill>
                  <a:latin typeface="微软雅黑" panose="020B0503020204020204" pitchFamily="34" charset="-122"/>
                  <a:ea typeface="微软雅黑" panose="020B0503020204020204" pitchFamily="34" charset="-122"/>
                </a:rPr>
                <a:t>player2</a:t>
              </a:r>
              <a:r>
                <a:rPr lang="en-US" altLang="zh-CN" sz="1600">
                  <a:solidFill>
                    <a:srgbClr val="C00000"/>
                  </a:solidFill>
                  <a:latin typeface="微软雅黑" panose="020B0503020204020204" pitchFamily="34" charset="-122"/>
                  <a:ea typeface="微软雅黑" panose="020B0503020204020204" pitchFamily="34" charset="-122"/>
                </a:rPr>
                <a:t>(player1);</a:t>
              </a:r>
              <a:r>
                <a:rPr lang="en-US" altLang="zh-CN" sz="1600" dirty="0">
                  <a:solidFill>
                    <a:srgbClr val="C00000"/>
                  </a:solidFill>
                  <a:latin typeface="微软雅黑" panose="020B0503020204020204" pitchFamily="34" charset="-122"/>
                  <a:ea typeface="微软雅黑" panose="020B0503020204020204" pitchFamily="34" charset="-122"/>
                </a:rPr>
                <a:t>	//</a:t>
              </a:r>
              <a:r>
                <a:rPr lang="zh-CN" altLang="en-US" sz="1600" dirty="0">
                  <a:solidFill>
                    <a:srgbClr val="C00000"/>
                  </a:solidFill>
                  <a:latin typeface="微软雅黑" panose="020B0503020204020204" pitchFamily="34" charset="-122"/>
                  <a:ea typeface="微软雅黑" panose="020B0503020204020204" pitchFamily="34" charset="-122"/>
                </a:rPr>
                <a:t> 用派生类对象初始化基类对象</a:t>
              </a:r>
              <a:endParaRPr lang="en-US" altLang="zh-CN" sz="1600" dirty="0">
                <a:solidFill>
                  <a:srgbClr val="C00000"/>
                </a:solidFill>
                <a:latin typeface="微软雅黑" panose="020B0503020204020204" pitchFamily="34" charset="-122"/>
                <a:ea typeface="微软雅黑" panose="020B0503020204020204" pitchFamily="34" charset="-122"/>
              </a:endParaRPr>
            </a:p>
            <a:p>
              <a:endParaRPr lang="en-US" altLang="zh-CN" sz="1600" dirty="0">
                <a:solidFill>
                  <a:srgbClr val="005DA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6074437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公有继承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04BD7B-5EB4-41DB-8E35-E874D6DF6F06}"/>
              </a:ext>
            </a:extLst>
          </p:cNvPr>
          <p:cNvSpPr txBox="1"/>
          <p:nvPr/>
        </p:nvSpPr>
        <p:spPr>
          <a:xfrm>
            <a:off x="683568" y="699542"/>
            <a:ext cx="7848872" cy="1077218"/>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再论</a:t>
            </a:r>
            <a:r>
              <a:rPr lang="zh-CN" altLang="en-US" dirty="0">
                <a:solidFill>
                  <a:srgbClr val="C00000"/>
                </a:solidFill>
                <a:latin typeface="微软雅黑" panose="020B0503020204020204" pitchFamily="34" charset="-122"/>
                <a:ea typeface="微软雅黑" panose="020B0503020204020204" pitchFamily="34" charset="-122"/>
              </a:rPr>
              <a:t>公有继承</a:t>
            </a:r>
            <a:endParaRPr lang="en-US" altLang="zh-CN" dirty="0">
              <a:solidFill>
                <a:srgbClr val="C00000"/>
              </a:solidFill>
              <a:latin typeface="微软雅黑" panose="020B0503020204020204" pitchFamily="34" charset="-122"/>
              <a:ea typeface="微软雅黑" panose="020B0503020204020204" pitchFamily="34" charset="-122"/>
            </a:endParaRPr>
          </a:p>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公有继承是最常见的继承模式，它描述的是“</a:t>
            </a:r>
            <a:r>
              <a:rPr lang="en-US" altLang="zh-CN" dirty="0">
                <a:solidFill>
                  <a:srgbClr val="C00000"/>
                </a:solidFill>
                <a:latin typeface="微软雅黑" panose="020B0503020204020204" pitchFamily="34" charset="-122"/>
                <a:ea typeface="微软雅黑" panose="020B0503020204020204" pitchFamily="34" charset="-122"/>
              </a:rPr>
              <a:t>is-a</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关系，</a:t>
            </a:r>
            <a:r>
              <a:rPr lang="en-US" altLang="zh-CN" dirty="0">
                <a:solidFill>
                  <a:srgbClr val="005DA2"/>
                </a:solidFill>
                <a:latin typeface="微软雅黑" panose="020B0503020204020204" pitchFamily="34" charset="-122"/>
                <a:ea typeface="微软雅黑" panose="020B0503020204020204" pitchFamily="34" charset="-122"/>
              </a:rPr>
              <a:t>e.g.</a:t>
            </a:r>
            <a:r>
              <a:rPr lang="zh-CN" altLang="en-US" dirty="0">
                <a:solidFill>
                  <a:srgbClr val="005DA2"/>
                </a:solidFill>
                <a:latin typeface="微软雅黑" panose="020B0503020204020204" pitchFamily="34" charset="-122"/>
                <a:ea typeface="微软雅黑" panose="020B0503020204020204" pitchFamily="34" charset="-122"/>
              </a:rPr>
              <a:t> 燕子是一种鸟，香蕉是一种水果</a:t>
            </a:r>
            <a:endParaRPr lang="en-US" altLang="zh-CN" dirty="0">
              <a:solidFill>
                <a:srgbClr val="C00000"/>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966B0DB4-DAA2-9BBD-3BC5-9787C4AF0DA5}"/>
              </a:ext>
            </a:extLst>
          </p:cNvPr>
          <p:cNvGrpSpPr/>
          <p:nvPr/>
        </p:nvGrpSpPr>
        <p:grpSpPr>
          <a:xfrm>
            <a:off x="5364088" y="3435846"/>
            <a:ext cx="3600400" cy="1252453"/>
            <a:chOff x="5813482" y="1421139"/>
            <a:chExt cx="2808312" cy="19548726"/>
          </a:xfrm>
          <a:solidFill>
            <a:srgbClr val="FEFFBE"/>
          </a:solidFill>
        </p:grpSpPr>
        <p:sp>
          <p:nvSpPr>
            <p:cNvPr id="7" name="矩形 6">
              <a:extLst>
                <a:ext uri="{FF2B5EF4-FFF2-40B4-BE49-F238E27FC236}">
                  <a16:creationId xmlns:a16="http://schemas.microsoft.com/office/drawing/2014/main" id="{1C2EBA36-E12F-29EA-3438-F683194A5B9B}"/>
                </a:ext>
              </a:extLst>
            </p:cNvPr>
            <p:cNvSpPr/>
            <p:nvPr/>
          </p:nvSpPr>
          <p:spPr>
            <a:xfrm>
              <a:off x="5813482" y="1421139"/>
              <a:ext cx="2808312" cy="19548726"/>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2E61FC3A-12FB-B129-8CCB-3CCDA76197C3}"/>
                </a:ext>
              </a:extLst>
            </p:cNvPr>
            <p:cNvSpPr txBox="1"/>
            <p:nvPr/>
          </p:nvSpPr>
          <p:spPr>
            <a:xfrm>
              <a:off x="5860955" y="1681752"/>
              <a:ext cx="2632494" cy="18014566"/>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知识点：</a:t>
              </a:r>
              <a:br>
                <a:rPr lang="en-US" altLang="zh-CN" sz="1600" dirty="0">
                  <a:solidFill>
                    <a:srgbClr val="005DA2"/>
                  </a:solidFill>
                  <a:latin typeface="微软雅黑" panose="020B0503020204020204" pitchFamily="34" charset="-122"/>
                  <a:ea typeface="微软雅黑" panose="020B0503020204020204" pitchFamily="34" charset="-122"/>
                </a:rPr>
              </a:b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is-a</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关系：代表狭义个体与广义类别之间的关系</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spcAft>
                  <a:spcPts val="600"/>
                </a:spcAft>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其他关系：</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has-a</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is-like-a</a:t>
              </a:r>
            </a:p>
          </p:txBody>
        </p:sp>
      </p:grpSp>
      <p:sp>
        <p:nvSpPr>
          <p:cNvPr id="9" name="文本框 8">
            <a:extLst>
              <a:ext uri="{FF2B5EF4-FFF2-40B4-BE49-F238E27FC236}">
                <a16:creationId xmlns:a16="http://schemas.microsoft.com/office/drawing/2014/main" id="{08D5E778-7856-90C8-3320-8CD2CF0B844F}"/>
              </a:ext>
            </a:extLst>
          </p:cNvPr>
          <p:cNvSpPr txBox="1"/>
          <p:nvPr/>
        </p:nvSpPr>
        <p:spPr>
          <a:xfrm>
            <a:off x="683568" y="1972754"/>
            <a:ext cx="7848872" cy="1231106"/>
          </a:xfrm>
          <a:prstGeom prst="rect">
            <a:avLst/>
          </a:prstGeom>
          <a:noFill/>
        </p:spPr>
        <p:txBody>
          <a:bodyPr wrap="square">
            <a:spAutoFit/>
          </a:bodyPr>
          <a:lstStyle/>
          <a:p>
            <a:pPr>
              <a:spcAft>
                <a:spcPts val="1200"/>
              </a:spcAft>
            </a:pPr>
            <a:r>
              <a:rPr lang="en-US" altLang="zh-CN" dirty="0">
                <a:solidFill>
                  <a:srgbClr val="005DA2"/>
                </a:solidFill>
                <a:latin typeface="微软雅黑" panose="020B0503020204020204" pitchFamily="34" charset="-122"/>
                <a:ea typeface="微软雅黑" panose="020B0503020204020204" pitchFamily="34" charset="-122"/>
              </a:rPr>
              <a:t>is-a</a:t>
            </a:r>
            <a:r>
              <a:rPr lang="zh-CN" altLang="en-US" dirty="0">
                <a:solidFill>
                  <a:srgbClr val="005DA2"/>
                </a:solidFill>
                <a:latin typeface="微软雅黑" panose="020B0503020204020204" pitchFamily="34" charset="-122"/>
                <a:ea typeface="微软雅黑" panose="020B0503020204020204" pitchFamily="34" charset="-122"/>
              </a:rPr>
              <a:t>关系的两重含义：</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一个派生类对象同时也是一个基类对象（燕子也是一种鸟）</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基类所包含的功能（属性），派生类也包含</a:t>
            </a:r>
            <a:endParaRPr lang="en-US" altLang="zh-CN" dirty="0">
              <a:solidFill>
                <a:srgbClr val="C00000"/>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B8ACE4DB-6ED0-D5BE-1778-60FCFE9D1440}"/>
              </a:ext>
            </a:extLst>
          </p:cNvPr>
          <p:cNvSpPr txBox="1"/>
          <p:nvPr/>
        </p:nvSpPr>
        <p:spPr>
          <a:xfrm>
            <a:off x="700517" y="3503366"/>
            <a:ext cx="4168907" cy="923330"/>
          </a:xfrm>
          <a:prstGeom prst="rect">
            <a:avLst/>
          </a:prstGeom>
          <a:noFill/>
        </p:spPr>
        <p:txBody>
          <a:bodyPr wrap="square">
            <a:spAutoFit/>
          </a:bodyPr>
          <a:lstStyle/>
          <a:p>
            <a:pPr algn="just"/>
            <a:r>
              <a:rPr lang="zh-CN" altLang="en-US" dirty="0">
                <a:solidFill>
                  <a:srgbClr val="005DA2"/>
                </a:solidFill>
                <a:latin typeface="微软雅黑" panose="020B0503020204020204" pitchFamily="34" charset="-122"/>
                <a:ea typeface="微软雅黑" panose="020B0503020204020204" pitchFamily="34" charset="-122"/>
              </a:rPr>
              <a:t>我们也可以将基类和派生类的关系描述为</a:t>
            </a:r>
            <a:r>
              <a:rPr lang="en-US" altLang="zh-CN" dirty="0">
                <a:solidFill>
                  <a:srgbClr val="C00000"/>
                </a:solidFill>
                <a:latin typeface="微软雅黑" panose="020B0503020204020204" pitchFamily="34" charset="-122"/>
                <a:ea typeface="微软雅黑" panose="020B0503020204020204" pitchFamily="34" charset="-122"/>
              </a:rPr>
              <a:t>is-a-kind-of</a:t>
            </a:r>
            <a:r>
              <a:rPr lang="zh-CN" altLang="en-US" dirty="0">
                <a:solidFill>
                  <a:srgbClr val="005DA2"/>
                </a:solidFill>
                <a:latin typeface="微软雅黑" panose="020B0503020204020204" pitchFamily="34" charset="-122"/>
                <a:ea typeface="微软雅黑" panose="020B0503020204020204" pitchFamily="34" charset="-122"/>
              </a:rPr>
              <a:t>关系，因为派生类通常是会在基类的基础上添加新功能（属性）</a:t>
            </a:r>
            <a:endParaRPr lang="zh-CN" altLang="en-US" dirty="0"/>
          </a:p>
        </p:txBody>
      </p:sp>
    </p:spTree>
    <p:extLst>
      <p:ext uri="{BB962C8B-B14F-4D97-AF65-F5344CB8AC3E}">
        <p14:creationId xmlns:p14="http://schemas.microsoft.com/office/powerpoint/2010/main" val="13951201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公有继承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04BD7B-5EB4-41DB-8E35-E874D6DF6F06}"/>
              </a:ext>
            </a:extLst>
          </p:cNvPr>
          <p:cNvSpPr txBox="1"/>
          <p:nvPr/>
        </p:nvSpPr>
        <p:spPr>
          <a:xfrm>
            <a:off x="683568" y="699542"/>
            <a:ext cx="7848872" cy="1231106"/>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公有继承的适用范围：</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公有继承并不能表征</a:t>
            </a:r>
            <a:r>
              <a:rPr lang="zh-CN" altLang="en-US" dirty="0">
                <a:solidFill>
                  <a:srgbClr val="C00000"/>
                </a:solidFill>
                <a:latin typeface="微软雅黑" panose="020B0503020204020204" pitchFamily="34" charset="-122"/>
                <a:ea typeface="微软雅黑" panose="020B0503020204020204" pitchFamily="34" charset="-122"/>
              </a:rPr>
              <a:t>全部</a:t>
            </a:r>
            <a:r>
              <a:rPr lang="en-US" altLang="zh-CN" dirty="0">
                <a:solidFill>
                  <a:srgbClr val="C00000"/>
                </a:solidFill>
                <a:latin typeface="微软雅黑" panose="020B0503020204020204" pitchFamily="34" charset="-122"/>
                <a:ea typeface="微软雅黑" panose="020B0503020204020204" pitchFamily="34" charset="-122"/>
              </a:rPr>
              <a:t>is-a</a:t>
            </a:r>
            <a:r>
              <a:rPr lang="zh-CN" altLang="en-US" dirty="0">
                <a:solidFill>
                  <a:srgbClr val="005DA2"/>
                </a:solidFill>
                <a:latin typeface="微软雅黑" panose="020B0503020204020204" pitchFamily="34" charset="-122"/>
                <a:ea typeface="微软雅黑" panose="020B0503020204020204" pitchFamily="34" charset="-122"/>
              </a:rPr>
              <a:t>关系</a:t>
            </a:r>
            <a:endParaRPr lang="en-US" altLang="zh-CN" dirty="0">
              <a:solidFill>
                <a:srgbClr val="005DA2"/>
              </a:solidFill>
              <a:latin typeface="微软雅黑" panose="020B0503020204020204" pitchFamily="34" charset="-122"/>
              <a:ea typeface="微软雅黑" panose="020B0503020204020204" pitchFamily="34" charset="-122"/>
            </a:endParaRPr>
          </a:p>
          <a:p>
            <a:pPr>
              <a:spcAft>
                <a:spcPts val="1200"/>
              </a:spcAft>
            </a:pPr>
            <a:r>
              <a:rPr lang="en-US" altLang="zh-CN" dirty="0">
                <a:solidFill>
                  <a:srgbClr val="005DA2"/>
                </a:solidFill>
                <a:latin typeface="微软雅黑" panose="020B0503020204020204" pitchFamily="34" charset="-122"/>
                <a:ea typeface="微软雅黑" panose="020B0503020204020204" pitchFamily="34" charset="-122"/>
              </a:rPr>
              <a:t>e.g.</a:t>
            </a:r>
            <a:r>
              <a:rPr lang="zh-CN" altLang="en-US" dirty="0">
                <a:solidFill>
                  <a:srgbClr val="005DA2"/>
                </a:solidFill>
                <a:latin typeface="微软雅黑" panose="020B0503020204020204" pitchFamily="34" charset="-122"/>
                <a:ea typeface="微软雅黑" panose="020B0503020204020204" pitchFamily="34" charset="-122"/>
              </a:rPr>
              <a:t> 圆形属于椭圆，但是并不适合将圆形作为椭圆的派生类</a:t>
            </a:r>
            <a:endParaRPr lang="en-US" altLang="zh-CN" dirty="0">
              <a:solidFill>
                <a:srgbClr val="005DA2"/>
              </a:solidFill>
              <a:latin typeface="微软雅黑" panose="020B0503020204020204" pitchFamily="34" charset="-122"/>
              <a:ea typeface="微软雅黑" panose="020B0503020204020204" pitchFamily="34" charset="-122"/>
            </a:endParaRPr>
          </a:p>
        </p:txBody>
      </p:sp>
      <p:sp>
        <p:nvSpPr>
          <p:cNvPr id="2" name="圆角矩形 1">
            <a:extLst>
              <a:ext uri="{FF2B5EF4-FFF2-40B4-BE49-F238E27FC236}">
                <a16:creationId xmlns:a16="http://schemas.microsoft.com/office/drawing/2014/main" id="{1DFFC6A8-A0FC-A173-B18B-DAE0F99BE641}"/>
              </a:ext>
            </a:extLst>
          </p:cNvPr>
          <p:cNvSpPr/>
          <p:nvPr/>
        </p:nvSpPr>
        <p:spPr>
          <a:xfrm>
            <a:off x="4335004" y="2194530"/>
            <a:ext cx="1368152" cy="72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4109519F-328C-81B6-7FC7-AD58A865F60A}"/>
              </a:ext>
            </a:extLst>
          </p:cNvPr>
          <p:cNvSpPr txBox="1"/>
          <p:nvPr/>
        </p:nvSpPr>
        <p:spPr>
          <a:xfrm>
            <a:off x="4772858" y="2194530"/>
            <a:ext cx="492443" cy="276999"/>
          </a:xfrm>
          <a:prstGeom prst="rect">
            <a:avLst/>
          </a:prstGeom>
          <a:noFill/>
        </p:spPr>
        <p:txBody>
          <a:bodyPr wrap="none" rtlCol="0">
            <a:spAutoFit/>
          </a:bodyPr>
          <a:lstStyle/>
          <a:p>
            <a:r>
              <a:rPr kumimoji="1" lang="zh-CN" altLang="en-US" sz="1200" b="1" dirty="0">
                <a:solidFill>
                  <a:srgbClr val="005DA2"/>
                </a:solidFill>
                <a:latin typeface="微软雅黑" panose="020B0503020204020204" pitchFamily="34" charset="-122"/>
                <a:ea typeface="微软雅黑" panose="020B0503020204020204" pitchFamily="34" charset="-122"/>
              </a:rPr>
              <a:t>圆形</a:t>
            </a:r>
          </a:p>
        </p:txBody>
      </p:sp>
      <p:sp>
        <p:nvSpPr>
          <p:cNvPr id="4" name="文本框 3">
            <a:extLst>
              <a:ext uri="{FF2B5EF4-FFF2-40B4-BE49-F238E27FC236}">
                <a16:creationId xmlns:a16="http://schemas.microsoft.com/office/drawing/2014/main" id="{E452AAC8-D260-C705-E5FA-0327F9654DD4}"/>
              </a:ext>
            </a:extLst>
          </p:cNvPr>
          <p:cNvSpPr txBox="1"/>
          <p:nvPr/>
        </p:nvSpPr>
        <p:spPr>
          <a:xfrm>
            <a:off x="4772858" y="2554570"/>
            <a:ext cx="492443" cy="276999"/>
          </a:xfrm>
          <a:prstGeom prst="rect">
            <a:avLst/>
          </a:prstGeom>
          <a:noFill/>
        </p:spPr>
        <p:txBody>
          <a:bodyPr wrap="none" rtlCol="0">
            <a:spAutoFit/>
          </a:bodyPr>
          <a:lstStyle/>
          <a:p>
            <a:r>
              <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直径</a:t>
            </a:r>
          </a:p>
        </p:txBody>
      </p:sp>
      <p:sp>
        <p:nvSpPr>
          <p:cNvPr id="10" name="圆角矩形 9">
            <a:extLst>
              <a:ext uri="{FF2B5EF4-FFF2-40B4-BE49-F238E27FC236}">
                <a16:creationId xmlns:a16="http://schemas.microsoft.com/office/drawing/2014/main" id="{92A085D8-5921-9F48-071C-1820329C0F20}"/>
              </a:ext>
            </a:extLst>
          </p:cNvPr>
          <p:cNvSpPr/>
          <p:nvPr/>
        </p:nvSpPr>
        <p:spPr>
          <a:xfrm>
            <a:off x="2072694" y="2787774"/>
            <a:ext cx="1368152" cy="72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A0DED93D-407D-E6F2-B22A-FF230BD6C42C}"/>
              </a:ext>
            </a:extLst>
          </p:cNvPr>
          <p:cNvSpPr txBox="1"/>
          <p:nvPr/>
        </p:nvSpPr>
        <p:spPr>
          <a:xfrm>
            <a:off x="2434475" y="2787774"/>
            <a:ext cx="646331" cy="276999"/>
          </a:xfrm>
          <a:prstGeom prst="rect">
            <a:avLst/>
          </a:prstGeom>
          <a:noFill/>
        </p:spPr>
        <p:txBody>
          <a:bodyPr wrap="none" rtlCol="0">
            <a:spAutoFit/>
          </a:bodyPr>
          <a:lstStyle/>
          <a:p>
            <a:r>
              <a:rPr kumimoji="1" lang="zh-CN" altLang="en-US" sz="1200" b="1" dirty="0">
                <a:solidFill>
                  <a:srgbClr val="005DA2"/>
                </a:solidFill>
                <a:latin typeface="微软雅黑" panose="020B0503020204020204" pitchFamily="34" charset="-122"/>
                <a:ea typeface="微软雅黑" panose="020B0503020204020204" pitchFamily="34" charset="-122"/>
              </a:rPr>
              <a:t>椭圆形</a:t>
            </a:r>
          </a:p>
        </p:txBody>
      </p:sp>
      <p:sp>
        <p:nvSpPr>
          <p:cNvPr id="13" name="文本框 12">
            <a:extLst>
              <a:ext uri="{FF2B5EF4-FFF2-40B4-BE49-F238E27FC236}">
                <a16:creationId xmlns:a16="http://schemas.microsoft.com/office/drawing/2014/main" id="{4193937C-7020-2FBA-7108-9489749E0064}"/>
              </a:ext>
            </a:extLst>
          </p:cNvPr>
          <p:cNvSpPr txBox="1"/>
          <p:nvPr/>
        </p:nvSpPr>
        <p:spPr>
          <a:xfrm>
            <a:off x="2360726" y="3158847"/>
            <a:ext cx="845103" cy="276999"/>
          </a:xfrm>
          <a:prstGeom prst="rect">
            <a:avLst/>
          </a:prstGeom>
          <a:noFill/>
        </p:spPr>
        <p:txBody>
          <a:bodyPr wrap="none" rtlCol="0">
            <a:spAutoFit/>
          </a:bodyPr>
          <a:lstStyle/>
          <a:p>
            <a:r>
              <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长轴 短轴</a:t>
            </a:r>
          </a:p>
        </p:txBody>
      </p:sp>
      <p:sp>
        <p:nvSpPr>
          <p:cNvPr id="17" name="圆角矩形 16">
            <a:extLst>
              <a:ext uri="{FF2B5EF4-FFF2-40B4-BE49-F238E27FC236}">
                <a16:creationId xmlns:a16="http://schemas.microsoft.com/office/drawing/2014/main" id="{4A209AAF-6A7D-B8EC-3DA7-34E6A4F2104E}"/>
              </a:ext>
            </a:extLst>
          </p:cNvPr>
          <p:cNvSpPr/>
          <p:nvPr/>
        </p:nvSpPr>
        <p:spPr>
          <a:xfrm>
            <a:off x="4335004" y="3435846"/>
            <a:ext cx="1368152" cy="72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a:extLst>
              <a:ext uri="{FF2B5EF4-FFF2-40B4-BE49-F238E27FC236}">
                <a16:creationId xmlns:a16="http://schemas.microsoft.com/office/drawing/2014/main" id="{0B095AA0-47EC-8D41-05B7-2239C8499119}"/>
              </a:ext>
            </a:extLst>
          </p:cNvPr>
          <p:cNvSpPr txBox="1"/>
          <p:nvPr/>
        </p:nvSpPr>
        <p:spPr>
          <a:xfrm>
            <a:off x="4799637" y="3435846"/>
            <a:ext cx="492443" cy="276999"/>
          </a:xfrm>
          <a:prstGeom prst="rect">
            <a:avLst/>
          </a:prstGeom>
          <a:noFill/>
        </p:spPr>
        <p:txBody>
          <a:bodyPr wrap="none" rtlCol="0">
            <a:spAutoFit/>
          </a:bodyPr>
          <a:lstStyle/>
          <a:p>
            <a:r>
              <a:rPr kumimoji="1" lang="zh-CN" altLang="en-US" sz="1200" b="1" dirty="0">
                <a:solidFill>
                  <a:srgbClr val="005DA2"/>
                </a:solidFill>
                <a:latin typeface="微软雅黑" panose="020B0503020204020204" pitchFamily="34" charset="-122"/>
                <a:ea typeface="微软雅黑" panose="020B0503020204020204" pitchFamily="34" charset="-122"/>
              </a:rPr>
              <a:t>圆形</a:t>
            </a:r>
          </a:p>
        </p:txBody>
      </p:sp>
      <p:sp>
        <p:nvSpPr>
          <p:cNvPr id="19" name="文本框 18">
            <a:extLst>
              <a:ext uri="{FF2B5EF4-FFF2-40B4-BE49-F238E27FC236}">
                <a16:creationId xmlns:a16="http://schemas.microsoft.com/office/drawing/2014/main" id="{D08A35A6-FE48-5E86-30B0-97EEFF85AA96}"/>
              </a:ext>
            </a:extLst>
          </p:cNvPr>
          <p:cNvSpPr txBox="1"/>
          <p:nvPr/>
        </p:nvSpPr>
        <p:spPr>
          <a:xfrm>
            <a:off x="4644008" y="3657386"/>
            <a:ext cx="845103" cy="276999"/>
          </a:xfrm>
          <a:prstGeom prst="rect">
            <a:avLst/>
          </a:prstGeom>
          <a:noFill/>
        </p:spPr>
        <p:txBody>
          <a:bodyPr wrap="none" rtlCol="0">
            <a:spAutoFit/>
          </a:bodyPr>
          <a:lstStyle/>
          <a:p>
            <a:r>
              <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长轴 短轴</a:t>
            </a:r>
          </a:p>
        </p:txBody>
      </p:sp>
      <p:sp>
        <p:nvSpPr>
          <p:cNvPr id="20" name="文本框 19">
            <a:extLst>
              <a:ext uri="{FF2B5EF4-FFF2-40B4-BE49-F238E27FC236}">
                <a16:creationId xmlns:a16="http://schemas.microsoft.com/office/drawing/2014/main" id="{81E2BF6C-7CF7-0492-2BA3-D2C56F35E0DD}"/>
              </a:ext>
            </a:extLst>
          </p:cNvPr>
          <p:cNvSpPr txBox="1"/>
          <p:nvPr/>
        </p:nvSpPr>
        <p:spPr>
          <a:xfrm>
            <a:off x="4499992" y="3878927"/>
            <a:ext cx="1117614" cy="276999"/>
          </a:xfrm>
          <a:prstGeom prst="rect">
            <a:avLst/>
          </a:prstGeom>
          <a:noFill/>
        </p:spPr>
        <p:txBody>
          <a:bodyPr wrap="none" rtlCol="0">
            <a:spAutoFit/>
          </a:bodyPr>
          <a:lstStyle/>
          <a:p>
            <a:r>
              <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长轴 </a:t>
            </a:r>
            <a:r>
              <a:rPr kumimoji="1"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 短轴</a:t>
            </a:r>
          </a:p>
        </p:txBody>
      </p:sp>
      <p:cxnSp>
        <p:nvCxnSpPr>
          <p:cNvPr id="22" name="直线箭头连接符 21">
            <a:extLst>
              <a:ext uri="{FF2B5EF4-FFF2-40B4-BE49-F238E27FC236}">
                <a16:creationId xmlns:a16="http://schemas.microsoft.com/office/drawing/2014/main" id="{7F6B5261-9153-D34F-E851-D2B6645CB79F}"/>
              </a:ext>
            </a:extLst>
          </p:cNvPr>
          <p:cNvCxnSpPr>
            <a:stCxn id="10" idx="3"/>
            <a:endCxn id="2" idx="1"/>
          </p:cNvCxnSpPr>
          <p:nvPr/>
        </p:nvCxnSpPr>
        <p:spPr>
          <a:xfrm flipV="1">
            <a:off x="3440846" y="2554570"/>
            <a:ext cx="894158" cy="593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3A123596-8420-0473-52EF-1A327264A0E5}"/>
              </a:ext>
            </a:extLst>
          </p:cNvPr>
          <p:cNvCxnSpPr>
            <a:cxnSpLocks/>
            <a:stCxn id="10" idx="3"/>
            <a:endCxn id="17" idx="1"/>
          </p:cNvCxnSpPr>
          <p:nvPr/>
        </p:nvCxnSpPr>
        <p:spPr>
          <a:xfrm>
            <a:off x="3440846" y="3147814"/>
            <a:ext cx="894158"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9359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继承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1403648" y="2067694"/>
            <a:ext cx="6408711" cy="923330"/>
          </a:xfrm>
          <a:prstGeom prst="rect">
            <a:avLst/>
          </a:prstGeom>
          <a:noFill/>
        </p:spPr>
        <p:txBody>
          <a:bodyPr wrap="square" rtlCol="0">
            <a:spAutoFit/>
          </a:bodyPr>
          <a:lstStyle/>
          <a:p>
            <a:pPr algn="just">
              <a:spcAft>
                <a:spcPts val="600"/>
              </a:spcAft>
            </a:pPr>
            <a:r>
              <a:rPr lang="zh-CN" altLang="en-US" dirty="0">
                <a:solidFill>
                  <a:srgbClr val="005DA2"/>
                </a:solidFill>
                <a:latin typeface="微软雅黑" panose="020B0503020204020204" pitchFamily="34" charset="-122"/>
                <a:ea typeface="微软雅黑" panose="020B0503020204020204" pitchFamily="34" charset="-122"/>
              </a:rPr>
              <a:t>继承是</a:t>
            </a: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面向对象的重要特性，继承允许用户在原始类的基础上构建新类。通过继承，开发者能够实现</a:t>
            </a:r>
            <a:r>
              <a:rPr lang="zh-CN" altLang="en-US" dirty="0">
                <a:solidFill>
                  <a:srgbClr val="C00000"/>
                </a:solidFill>
                <a:latin typeface="微软雅黑" panose="020B0503020204020204" pitchFamily="34" charset="-122"/>
                <a:ea typeface="微软雅黑" panose="020B0503020204020204" pitchFamily="34" charset="-122"/>
              </a:rPr>
              <a:t>代码</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功能复用</a:t>
            </a:r>
            <a:r>
              <a:rPr lang="zh-CN" altLang="en-US" dirty="0">
                <a:solidFill>
                  <a:srgbClr val="005DA2"/>
                </a:solidFill>
                <a:latin typeface="微软雅黑" panose="020B0503020204020204" pitchFamily="34" charset="-122"/>
                <a:ea typeface="微软雅黑" panose="020B0503020204020204" pitchFamily="34" charset="-122"/>
              </a:rPr>
              <a:t>，以及</a:t>
            </a:r>
            <a:r>
              <a:rPr lang="zh-CN" altLang="en-US" dirty="0">
                <a:solidFill>
                  <a:srgbClr val="C00000"/>
                </a:solidFill>
                <a:latin typeface="微软雅黑" panose="020B0503020204020204" pitchFamily="34" charset="-122"/>
                <a:ea typeface="微软雅黑" panose="020B0503020204020204" pitchFamily="34" charset="-122"/>
              </a:rPr>
              <a:t>多态</a:t>
            </a:r>
            <a:endParaRPr lang="en-US" altLang="zh-CN"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495479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公有继承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04BD7B-5EB4-41DB-8E35-E874D6DF6F06}"/>
              </a:ext>
            </a:extLst>
          </p:cNvPr>
          <p:cNvSpPr txBox="1"/>
          <p:nvPr/>
        </p:nvSpPr>
        <p:spPr>
          <a:xfrm>
            <a:off x="683568" y="699542"/>
            <a:ext cx="7848872" cy="800219"/>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公有继承的适用范围：</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公有继承不适用于表征</a:t>
            </a:r>
            <a:r>
              <a:rPr lang="en-US" altLang="zh-CN" dirty="0">
                <a:solidFill>
                  <a:srgbClr val="C00000"/>
                </a:solidFill>
                <a:latin typeface="微软雅黑" panose="020B0503020204020204" pitchFamily="34" charset="-122"/>
                <a:ea typeface="微软雅黑" panose="020B0503020204020204" pitchFamily="34" charset="-122"/>
              </a:rPr>
              <a:t>has-a</a:t>
            </a:r>
            <a:r>
              <a:rPr lang="zh-CN" altLang="en-US" dirty="0">
                <a:solidFill>
                  <a:srgbClr val="005DA2"/>
                </a:solidFill>
                <a:latin typeface="微软雅黑" panose="020B0503020204020204" pitchFamily="34" charset="-122"/>
                <a:ea typeface="微软雅黑" panose="020B0503020204020204" pitchFamily="34" charset="-122"/>
              </a:rPr>
              <a:t>关系</a:t>
            </a:r>
            <a:endParaRPr lang="en-US" altLang="zh-CN" dirty="0">
              <a:solidFill>
                <a:srgbClr val="005DA2"/>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5D002C0-95D1-FE27-6ADE-C6325D1D395A}"/>
              </a:ext>
            </a:extLst>
          </p:cNvPr>
          <p:cNvSpPr txBox="1"/>
          <p:nvPr/>
        </p:nvSpPr>
        <p:spPr>
          <a:xfrm>
            <a:off x="1475656" y="3795886"/>
            <a:ext cx="2304256" cy="338554"/>
          </a:xfrm>
          <a:prstGeom prst="rect">
            <a:avLst/>
          </a:prstGeom>
          <a:noFill/>
        </p:spPr>
        <p:txBody>
          <a:bodyPr wrap="square">
            <a:spAutoFit/>
          </a:bodyPr>
          <a:lstStyle/>
          <a:p>
            <a:r>
              <a:rPr lang="en-US" altLang="zh-CN" sz="1600" dirty="0">
                <a:solidFill>
                  <a:srgbClr val="005DA2"/>
                </a:solidFill>
                <a:latin typeface="Microsoft YaHei" panose="020B0503020204020204" pitchFamily="34" charset="-122"/>
                <a:ea typeface="Microsoft YaHei" panose="020B0503020204020204" pitchFamily="34" charset="-122"/>
              </a:rPr>
              <a:t>phone</a:t>
            </a:r>
            <a:endParaRPr lang="zh-CN" altLang="en-US" sz="1600" dirty="0">
              <a:solidFill>
                <a:srgbClr val="005DA2"/>
              </a:solidFill>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2AC045FA-35DD-6A47-73A3-4C1692C6ED45}"/>
              </a:ext>
            </a:extLst>
          </p:cNvPr>
          <p:cNvSpPr txBox="1"/>
          <p:nvPr/>
        </p:nvSpPr>
        <p:spPr>
          <a:xfrm>
            <a:off x="4644008" y="2114441"/>
            <a:ext cx="2304256" cy="338554"/>
          </a:xfrm>
          <a:prstGeom prst="rect">
            <a:avLst/>
          </a:prstGeom>
          <a:noFill/>
        </p:spPr>
        <p:txBody>
          <a:bodyPr wrap="square">
            <a:spAutoFit/>
          </a:bodyPr>
          <a:lstStyle/>
          <a:p>
            <a:r>
              <a:rPr lang="en-US" altLang="zh-CN" sz="1600" dirty="0">
                <a:solidFill>
                  <a:srgbClr val="005DA2"/>
                </a:solidFill>
                <a:latin typeface="Microsoft YaHei" panose="020B0503020204020204" pitchFamily="34" charset="-122"/>
                <a:ea typeface="Microsoft YaHei" panose="020B0503020204020204" pitchFamily="34" charset="-122"/>
              </a:rPr>
              <a:t>Screen</a:t>
            </a:r>
          </a:p>
        </p:txBody>
      </p:sp>
      <p:pic>
        <p:nvPicPr>
          <p:cNvPr id="15" name="Picture 4" descr="iPhone 13 review: The one to get?">
            <a:extLst>
              <a:ext uri="{FF2B5EF4-FFF2-40B4-BE49-F238E27FC236}">
                <a16:creationId xmlns:a16="http://schemas.microsoft.com/office/drawing/2014/main" id="{B29AB9A6-8499-8D87-4C69-AE6229AB60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318" y="2114515"/>
            <a:ext cx="2340260" cy="1560173"/>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20">
            <a:extLst>
              <a:ext uri="{FF2B5EF4-FFF2-40B4-BE49-F238E27FC236}">
                <a16:creationId xmlns:a16="http://schemas.microsoft.com/office/drawing/2014/main" id="{639CD42C-6C8B-9F18-3FCB-08B790280934}"/>
              </a:ext>
            </a:extLst>
          </p:cNvPr>
          <p:cNvSpPr txBox="1"/>
          <p:nvPr/>
        </p:nvSpPr>
        <p:spPr>
          <a:xfrm>
            <a:off x="3347864" y="2715766"/>
            <a:ext cx="936104" cy="369332"/>
          </a:xfrm>
          <a:prstGeom prst="rect">
            <a:avLst/>
          </a:prstGeom>
          <a:noFill/>
        </p:spPr>
        <p:txBody>
          <a:bodyPr wrap="square">
            <a:spAutoFit/>
          </a:bodyPr>
          <a:lstStyle/>
          <a:p>
            <a:r>
              <a:rPr lang="en-US" altLang="zh-CN" b="1" dirty="0">
                <a:solidFill>
                  <a:srgbClr val="C00000"/>
                </a:solidFill>
                <a:latin typeface="微软雅黑" panose="020B0503020204020204" pitchFamily="34" charset="-122"/>
                <a:ea typeface="微软雅黑" panose="020B0503020204020204" pitchFamily="34" charset="-122"/>
              </a:rPr>
              <a:t>has-a</a:t>
            </a:r>
            <a:endParaRPr lang="zh-CN" altLang="en-US" b="1" dirty="0"/>
          </a:p>
        </p:txBody>
      </p:sp>
      <p:sp>
        <p:nvSpPr>
          <p:cNvPr id="24" name="左大括号 23">
            <a:extLst>
              <a:ext uri="{FF2B5EF4-FFF2-40B4-BE49-F238E27FC236}">
                <a16:creationId xmlns:a16="http://schemas.microsoft.com/office/drawing/2014/main" id="{4255356B-7065-BBEA-1365-08ED2DBB6B21}"/>
              </a:ext>
            </a:extLst>
          </p:cNvPr>
          <p:cNvSpPr/>
          <p:nvPr/>
        </p:nvSpPr>
        <p:spPr>
          <a:xfrm>
            <a:off x="4283968" y="2283718"/>
            <a:ext cx="288032" cy="1296144"/>
          </a:xfrm>
          <a:prstGeom prst="leftBrace">
            <a:avLst>
              <a:gd name="adj1" fmla="val 3767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4030295F-494D-C85D-691E-5EF6A8B3DEF0}"/>
              </a:ext>
            </a:extLst>
          </p:cNvPr>
          <p:cNvSpPr txBox="1"/>
          <p:nvPr/>
        </p:nvSpPr>
        <p:spPr>
          <a:xfrm>
            <a:off x="4644008" y="2546489"/>
            <a:ext cx="2304256" cy="338554"/>
          </a:xfrm>
          <a:prstGeom prst="rect">
            <a:avLst/>
          </a:prstGeom>
          <a:noFill/>
        </p:spPr>
        <p:txBody>
          <a:bodyPr wrap="square">
            <a:spAutoFit/>
          </a:bodyPr>
          <a:lstStyle/>
          <a:p>
            <a:r>
              <a:rPr lang="en-US" altLang="zh-CN" sz="1600" dirty="0">
                <a:solidFill>
                  <a:srgbClr val="005DA2"/>
                </a:solidFill>
                <a:latin typeface="Microsoft YaHei" panose="020B0503020204020204" pitchFamily="34" charset="-122"/>
                <a:ea typeface="Microsoft YaHei" panose="020B0503020204020204" pitchFamily="34" charset="-122"/>
              </a:rPr>
              <a:t>Speaker</a:t>
            </a:r>
          </a:p>
        </p:txBody>
      </p:sp>
      <p:sp>
        <p:nvSpPr>
          <p:cNvPr id="26" name="文本框 25">
            <a:extLst>
              <a:ext uri="{FF2B5EF4-FFF2-40B4-BE49-F238E27FC236}">
                <a16:creationId xmlns:a16="http://schemas.microsoft.com/office/drawing/2014/main" id="{4E0D66A1-6D30-7FC9-5E3A-3A034F4B9FEF}"/>
              </a:ext>
            </a:extLst>
          </p:cNvPr>
          <p:cNvSpPr txBox="1"/>
          <p:nvPr/>
        </p:nvSpPr>
        <p:spPr>
          <a:xfrm>
            <a:off x="4644008" y="2953276"/>
            <a:ext cx="2304256" cy="338554"/>
          </a:xfrm>
          <a:prstGeom prst="rect">
            <a:avLst/>
          </a:prstGeom>
          <a:noFill/>
        </p:spPr>
        <p:txBody>
          <a:bodyPr wrap="square">
            <a:spAutoFit/>
          </a:bodyPr>
          <a:lstStyle/>
          <a:p>
            <a:r>
              <a:rPr lang="en-US" altLang="zh-CN" sz="1600" dirty="0">
                <a:solidFill>
                  <a:srgbClr val="005DA2"/>
                </a:solidFill>
                <a:latin typeface="Microsoft YaHei" panose="020B0503020204020204" pitchFamily="34" charset="-122"/>
                <a:ea typeface="Microsoft YaHei" panose="020B0503020204020204" pitchFamily="34" charset="-122"/>
              </a:rPr>
              <a:t>microphone</a:t>
            </a:r>
          </a:p>
        </p:txBody>
      </p:sp>
      <p:sp>
        <p:nvSpPr>
          <p:cNvPr id="27" name="文本框 26">
            <a:extLst>
              <a:ext uri="{FF2B5EF4-FFF2-40B4-BE49-F238E27FC236}">
                <a16:creationId xmlns:a16="http://schemas.microsoft.com/office/drawing/2014/main" id="{6E0CA680-CF48-B9E9-5468-AA365ABFE1F5}"/>
              </a:ext>
            </a:extLst>
          </p:cNvPr>
          <p:cNvSpPr txBox="1"/>
          <p:nvPr/>
        </p:nvSpPr>
        <p:spPr>
          <a:xfrm>
            <a:off x="4644008" y="3435846"/>
            <a:ext cx="2304256" cy="338554"/>
          </a:xfrm>
          <a:prstGeom prst="rect">
            <a:avLst/>
          </a:prstGeom>
          <a:noFill/>
        </p:spPr>
        <p:txBody>
          <a:bodyPr wrap="square">
            <a:spAutoFit/>
          </a:bodyPr>
          <a:lstStyle/>
          <a:p>
            <a:r>
              <a:rPr lang="en-US" altLang="zh-CN" sz="1600" dirty="0">
                <a:solidFill>
                  <a:srgbClr val="005DA2"/>
                </a:solidFill>
                <a:latin typeface="Microsoft YaHei" panose="020B0503020204020204" pitchFamily="34" charset="-122"/>
                <a:ea typeface="Microsoft YaHei" panose="020B0503020204020204" pitchFamily="34" charset="-122"/>
              </a:rPr>
              <a:t>CPU</a:t>
            </a:r>
          </a:p>
        </p:txBody>
      </p:sp>
    </p:spTree>
    <p:extLst>
      <p:ext uri="{BB962C8B-B14F-4D97-AF65-F5344CB8AC3E}">
        <p14:creationId xmlns:p14="http://schemas.microsoft.com/office/powerpoint/2010/main" val="269882603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公有继承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04BD7B-5EB4-41DB-8E35-E874D6DF6F06}"/>
              </a:ext>
            </a:extLst>
          </p:cNvPr>
          <p:cNvSpPr txBox="1"/>
          <p:nvPr/>
        </p:nvSpPr>
        <p:spPr>
          <a:xfrm>
            <a:off x="683568" y="699542"/>
            <a:ext cx="7848872" cy="800219"/>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公有继承的适用范围：</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公有继承不适用于描述</a:t>
            </a:r>
            <a:r>
              <a:rPr lang="en-US" altLang="zh-CN" dirty="0">
                <a:solidFill>
                  <a:srgbClr val="C00000"/>
                </a:solidFill>
                <a:latin typeface="微软雅黑" panose="020B0503020204020204" pitchFamily="34" charset="-122"/>
                <a:ea typeface="微软雅黑" panose="020B0503020204020204" pitchFamily="34" charset="-122"/>
              </a:rPr>
              <a:t>is-like-a</a:t>
            </a:r>
            <a:r>
              <a:rPr lang="zh-CN" altLang="en-US" dirty="0">
                <a:solidFill>
                  <a:srgbClr val="005DA2"/>
                </a:solidFill>
                <a:latin typeface="微软雅黑" panose="020B0503020204020204" pitchFamily="34" charset="-122"/>
                <a:ea typeface="微软雅黑" panose="020B0503020204020204" pitchFamily="34" charset="-122"/>
              </a:rPr>
              <a:t>关系</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16DC1276-BA22-3B17-0F33-45764D5D4D62}"/>
              </a:ext>
            </a:extLst>
          </p:cNvPr>
          <p:cNvGrpSpPr/>
          <p:nvPr/>
        </p:nvGrpSpPr>
        <p:grpSpPr>
          <a:xfrm>
            <a:off x="5292080" y="1183993"/>
            <a:ext cx="3312368" cy="955710"/>
            <a:chOff x="5813482" y="1421139"/>
            <a:chExt cx="2808312" cy="19548726"/>
          </a:xfrm>
          <a:solidFill>
            <a:srgbClr val="FEFFBE"/>
          </a:solidFill>
        </p:grpSpPr>
        <p:sp>
          <p:nvSpPr>
            <p:cNvPr id="3" name="矩形 2">
              <a:extLst>
                <a:ext uri="{FF2B5EF4-FFF2-40B4-BE49-F238E27FC236}">
                  <a16:creationId xmlns:a16="http://schemas.microsoft.com/office/drawing/2014/main" id="{121BB669-3E13-F5B9-7731-CB46E57F9965}"/>
                </a:ext>
              </a:extLst>
            </p:cNvPr>
            <p:cNvSpPr/>
            <p:nvPr/>
          </p:nvSpPr>
          <p:spPr>
            <a:xfrm>
              <a:off x="5813482" y="1421139"/>
              <a:ext cx="2808312" cy="19548726"/>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CB75AFD0-F2C8-378B-1C47-798DD351A263}"/>
                </a:ext>
              </a:extLst>
            </p:cNvPr>
            <p:cNvSpPr txBox="1"/>
            <p:nvPr/>
          </p:nvSpPr>
          <p:spPr>
            <a:xfrm>
              <a:off x="5860955" y="1681752"/>
              <a:ext cx="2632494" cy="12970493"/>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知识点：</a:t>
              </a:r>
              <a:br>
                <a:rPr lang="en-US" altLang="zh-CN" sz="1600" dirty="0">
                  <a:solidFill>
                    <a:srgbClr val="005DA2"/>
                  </a:solidFill>
                  <a:latin typeface="微软雅黑" panose="020B0503020204020204" pitchFamily="34" charset="-122"/>
                  <a:ea typeface="微软雅黑" panose="020B0503020204020204" pitchFamily="34" charset="-122"/>
                </a:rPr>
              </a:b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is-like-a</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关系描述不同的对象具有类似的行为模式</a:t>
              </a:r>
            </a:p>
          </p:txBody>
        </p:sp>
      </p:grpSp>
      <p:pic>
        <p:nvPicPr>
          <p:cNvPr id="1026" name="Picture 2" descr="Apple MacBook Air M2 Review – TechCrunch - Planetnewspost">
            <a:extLst>
              <a:ext uri="{FF2B5EF4-FFF2-40B4-BE49-F238E27FC236}">
                <a16:creationId xmlns:a16="http://schemas.microsoft.com/office/drawing/2014/main" id="{1ED59591-C1F4-2C0B-E096-9DC632246D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2427734"/>
            <a:ext cx="2016224" cy="13441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Phone 13 review: The one to get?">
            <a:extLst>
              <a:ext uri="{FF2B5EF4-FFF2-40B4-BE49-F238E27FC236}">
                <a16:creationId xmlns:a16="http://schemas.microsoft.com/office/drawing/2014/main" id="{AC9DAB75-F5DE-B8CA-7AEB-2643847528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427734"/>
            <a:ext cx="2016224" cy="134414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B23EBDA1-60CC-325E-DA45-2AF730D959B9}"/>
              </a:ext>
            </a:extLst>
          </p:cNvPr>
          <p:cNvSpPr txBox="1"/>
          <p:nvPr/>
        </p:nvSpPr>
        <p:spPr>
          <a:xfrm>
            <a:off x="2967073" y="2883010"/>
            <a:ext cx="1100871" cy="369332"/>
          </a:xfrm>
          <a:prstGeom prst="rect">
            <a:avLst/>
          </a:prstGeom>
          <a:noFill/>
        </p:spPr>
        <p:txBody>
          <a:bodyPr wrap="square">
            <a:spAutoFit/>
          </a:bodyPr>
          <a:lstStyle/>
          <a:p>
            <a:r>
              <a:rPr lang="en-US" altLang="zh-CN" b="1" dirty="0">
                <a:solidFill>
                  <a:srgbClr val="C00000"/>
                </a:solidFill>
                <a:latin typeface="微软雅黑" panose="020B0503020204020204" pitchFamily="34" charset="-122"/>
                <a:ea typeface="微软雅黑" panose="020B0503020204020204" pitchFamily="34" charset="-122"/>
              </a:rPr>
              <a:t>is-like-a</a:t>
            </a:r>
            <a:endParaRPr lang="zh-CN" altLang="en-US" b="1" dirty="0"/>
          </a:p>
        </p:txBody>
      </p:sp>
      <p:sp>
        <p:nvSpPr>
          <p:cNvPr id="13" name="文本框 12">
            <a:extLst>
              <a:ext uri="{FF2B5EF4-FFF2-40B4-BE49-F238E27FC236}">
                <a16:creationId xmlns:a16="http://schemas.microsoft.com/office/drawing/2014/main" id="{A33BD790-AEF0-3094-A52D-7432D69B2991}"/>
              </a:ext>
            </a:extLst>
          </p:cNvPr>
          <p:cNvSpPr txBox="1"/>
          <p:nvPr/>
        </p:nvSpPr>
        <p:spPr>
          <a:xfrm>
            <a:off x="899592" y="3939902"/>
            <a:ext cx="2145092" cy="830997"/>
          </a:xfrm>
          <a:prstGeom prst="rect">
            <a:avLst/>
          </a:prstGeom>
          <a:noFill/>
        </p:spPr>
        <p:txBody>
          <a:bodyPr wrap="square">
            <a:spAutoFit/>
          </a:bodyPr>
          <a:lstStyle/>
          <a:p>
            <a:pPr marL="285750" indent="-285750">
              <a:buFont typeface="Arial" panose="020B0604020202020204" pitchFamily="34" charset="0"/>
              <a:buChar char="•"/>
            </a:pPr>
            <a:r>
              <a:rPr lang="en-US" altLang="zh-CN" sz="1600" dirty="0" err="1">
                <a:solidFill>
                  <a:srgbClr val="005DA2"/>
                </a:solidFill>
                <a:latin typeface="微软雅黑" panose="020B0503020204020204" pitchFamily="34" charset="-122"/>
                <a:ea typeface="微软雅黑" panose="020B0503020204020204" pitchFamily="34" charset="-122"/>
              </a:rPr>
              <a:t>WebBrowsing</a:t>
            </a:r>
            <a:endParaRPr lang="en-US" altLang="zh-CN" sz="1600" dirty="0">
              <a:solidFill>
                <a:srgbClr val="005DA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err="1">
                <a:solidFill>
                  <a:srgbClr val="005DA2"/>
                </a:solidFill>
                <a:latin typeface="微软雅黑" panose="020B0503020204020204" pitchFamily="34" charset="-122"/>
                <a:ea typeface="微软雅黑" panose="020B0503020204020204" pitchFamily="34" charset="-122"/>
              </a:rPr>
              <a:t>PlayGame</a:t>
            </a:r>
            <a:endParaRPr lang="en-US" altLang="zh-CN" sz="1600" dirty="0">
              <a:solidFill>
                <a:srgbClr val="005DA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err="1">
                <a:solidFill>
                  <a:srgbClr val="005DA2"/>
                </a:solidFill>
                <a:latin typeface="微软雅黑" panose="020B0503020204020204" pitchFamily="34" charset="-122"/>
                <a:ea typeface="微软雅黑" panose="020B0503020204020204" pitchFamily="34" charset="-122"/>
              </a:rPr>
              <a:t>WatchMovie</a:t>
            </a:r>
            <a:endParaRPr lang="zh-CN" altLang="en-US" sz="1600" dirty="0"/>
          </a:p>
        </p:txBody>
      </p:sp>
      <p:sp>
        <p:nvSpPr>
          <p:cNvPr id="14" name="文本框 13">
            <a:extLst>
              <a:ext uri="{FF2B5EF4-FFF2-40B4-BE49-F238E27FC236}">
                <a16:creationId xmlns:a16="http://schemas.microsoft.com/office/drawing/2014/main" id="{AB6E7846-B79C-EB70-DCC2-A20B16DA0E2F}"/>
              </a:ext>
            </a:extLst>
          </p:cNvPr>
          <p:cNvSpPr txBox="1"/>
          <p:nvPr/>
        </p:nvSpPr>
        <p:spPr>
          <a:xfrm>
            <a:off x="4155559" y="3939902"/>
            <a:ext cx="2145092" cy="830997"/>
          </a:xfrm>
          <a:prstGeom prst="rect">
            <a:avLst/>
          </a:prstGeom>
          <a:noFill/>
        </p:spPr>
        <p:txBody>
          <a:bodyPr wrap="square">
            <a:spAutoFit/>
          </a:bodyPr>
          <a:lstStyle/>
          <a:p>
            <a:pPr marL="285750" indent="-285750">
              <a:buFont typeface="Arial" panose="020B0604020202020204" pitchFamily="34" charset="0"/>
              <a:buChar char="•"/>
            </a:pPr>
            <a:r>
              <a:rPr lang="en-US" altLang="zh-CN" sz="1600" dirty="0" err="1">
                <a:solidFill>
                  <a:srgbClr val="005DA2"/>
                </a:solidFill>
                <a:latin typeface="微软雅黑" panose="020B0503020204020204" pitchFamily="34" charset="-122"/>
                <a:ea typeface="微软雅黑" panose="020B0503020204020204" pitchFamily="34" charset="-122"/>
              </a:rPr>
              <a:t>WebBrowsing</a:t>
            </a:r>
            <a:endParaRPr lang="en-US" altLang="zh-CN" sz="1600" dirty="0">
              <a:solidFill>
                <a:srgbClr val="005DA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err="1">
                <a:solidFill>
                  <a:srgbClr val="005DA2"/>
                </a:solidFill>
                <a:latin typeface="微软雅黑" panose="020B0503020204020204" pitchFamily="34" charset="-122"/>
                <a:ea typeface="微软雅黑" panose="020B0503020204020204" pitchFamily="34" charset="-122"/>
              </a:rPr>
              <a:t>PlayGame</a:t>
            </a:r>
            <a:endParaRPr lang="en-US" altLang="zh-CN" sz="1600" dirty="0">
              <a:solidFill>
                <a:srgbClr val="005DA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err="1">
                <a:solidFill>
                  <a:srgbClr val="005DA2"/>
                </a:solidFill>
                <a:latin typeface="微软雅黑" panose="020B0503020204020204" pitchFamily="34" charset="-122"/>
                <a:ea typeface="微软雅黑" panose="020B0503020204020204" pitchFamily="34" charset="-122"/>
              </a:rPr>
              <a:t>WatchMovie</a:t>
            </a:r>
            <a:endParaRPr lang="zh-CN" altLang="en-US" sz="1600" dirty="0"/>
          </a:p>
        </p:txBody>
      </p:sp>
      <p:grpSp>
        <p:nvGrpSpPr>
          <p:cNvPr id="15" name="组合 14">
            <a:extLst>
              <a:ext uri="{FF2B5EF4-FFF2-40B4-BE49-F238E27FC236}">
                <a16:creationId xmlns:a16="http://schemas.microsoft.com/office/drawing/2014/main" id="{C1211C82-63D6-81E3-A8C1-98153A7C08B1}"/>
              </a:ext>
            </a:extLst>
          </p:cNvPr>
          <p:cNvGrpSpPr/>
          <p:nvPr/>
        </p:nvGrpSpPr>
        <p:grpSpPr>
          <a:xfrm>
            <a:off x="6372200" y="3755068"/>
            <a:ext cx="2520280" cy="955710"/>
            <a:chOff x="5813482" y="1421139"/>
            <a:chExt cx="2808312" cy="19548726"/>
          </a:xfrm>
          <a:solidFill>
            <a:srgbClr val="FEFFBE"/>
          </a:solidFill>
        </p:grpSpPr>
        <p:sp>
          <p:nvSpPr>
            <p:cNvPr id="16" name="矩形 15">
              <a:extLst>
                <a:ext uri="{FF2B5EF4-FFF2-40B4-BE49-F238E27FC236}">
                  <a16:creationId xmlns:a16="http://schemas.microsoft.com/office/drawing/2014/main" id="{EB1F241A-BC51-1914-59DF-FB73E66F4E05}"/>
                </a:ext>
              </a:extLst>
            </p:cNvPr>
            <p:cNvSpPr/>
            <p:nvPr/>
          </p:nvSpPr>
          <p:spPr>
            <a:xfrm>
              <a:off x="5813482" y="1421139"/>
              <a:ext cx="2808312" cy="19548726"/>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A340A4D5-BD1D-19CC-7608-FADA2FA67EA9}"/>
                </a:ext>
              </a:extLst>
            </p:cNvPr>
            <p:cNvSpPr txBox="1"/>
            <p:nvPr/>
          </p:nvSpPr>
          <p:spPr>
            <a:xfrm>
              <a:off x="5860955" y="1681752"/>
              <a:ext cx="2632494" cy="16997764"/>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知识点：</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适合描述</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is-like-a</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的数据结构：</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interface</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1827827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公有继承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04BD7B-5EB4-41DB-8E35-E874D6DF6F06}"/>
              </a:ext>
            </a:extLst>
          </p:cNvPr>
          <p:cNvSpPr txBox="1"/>
          <p:nvPr/>
        </p:nvSpPr>
        <p:spPr>
          <a:xfrm>
            <a:off x="683568" y="699542"/>
            <a:ext cx="7848872" cy="1231106"/>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公有继承的适用范围：</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公有继承不适用于描述</a:t>
            </a:r>
            <a:r>
              <a:rPr lang="en-US" altLang="zh-CN" dirty="0">
                <a:solidFill>
                  <a:srgbClr val="C00000"/>
                </a:solidFill>
                <a:latin typeface="微软雅黑" panose="020B0503020204020204" pitchFamily="34" charset="-122"/>
                <a:ea typeface="微软雅黑" panose="020B0503020204020204" pitchFamily="34" charset="-122"/>
              </a:rPr>
              <a:t>is-implemented-as</a:t>
            </a:r>
            <a:r>
              <a:rPr lang="zh-CN" altLang="en-US" dirty="0">
                <a:solidFill>
                  <a:srgbClr val="005DA2"/>
                </a:solidFill>
                <a:latin typeface="微软雅黑" panose="020B0503020204020204" pitchFamily="34" charset="-122"/>
                <a:ea typeface="微软雅黑" panose="020B0503020204020204" pitchFamily="34" charset="-122"/>
              </a:rPr>
              <a:t>关系</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公有继承不适用于描述</a:t>
            </a:r>
            <a:r>
              <a:rPr lang="en-US" altLang="zh-CN" dirty="0">
                <a:solidFill>
                  <a:srgbClr val="C00000"/>
                </a:solidFill>
                <a:latin typeface="微软雅黑" panose="020B0503020204020204" pitchFamily="34" charset="-122"/>
                <a:ea typeface="微软雅黑" panose="020B0503020204020204" pitchFamily="34" charset="-122"/>
              </a:rPr>
              <a:t>use-a</a:t>
            </a:r>
            <a:r>
              <a:rPr lang="zh-CN" altLang="en-US" dirty="0">
                <a:solidFill>
                  <a:srgbClr val="005DA2"/>
                </a:solidFill>
                <a:latin typeface="微软雅黑" panose="020B0503020204020204" pitchFamily="34" charset="-122"/>
                <a:ea typeface="微软雅黑" panose="020B0503020204020204" pitchFamily="34" charset="-122"/>
              </a:rPr>
              <a:t>关系</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331876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公有继承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04BD7B-5EB4-41DB-8E35-E874D6DF6F06}"/>
              </a:ext>
            </a:extLst>
          </p:cNvPr>
          <p:cNvSpPr txBox="1"/>
          <p:nvPr/>
        </p:nvSpPr>
        <p:spPr>
          <a:xfrm>
            <a:off x="683568" y="699542"/>
            <a:ext cx="7848872" cy="1938992"/>
          </a:xfrm>
          <a:prstGeom prst="rect">
            <a:avLst/>
          </a:prstGeom>
          <a:noFill/>
        </p:spPr>
        <p:txBody>
          <a:bodyPr wrap="square">
            <a:spAutoFit/>
          </a:bodyPr>
          <a:lstStyle/>
          <a:p>
            <a:pPr>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小结：什么时候使用（公有）继承？</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基类和派生类在语义上描述了</a:t>
            </a:r>
            <a:r>
              <a:rPr lang="zh-CN" altLang="en-US" dirty="0">
                <a:solidFill>
                  <a:srgbClr val="C00000"/>
                </a:solidFill>
                <a:latin typeface="微软雅黑" panose="020B0503020204020204" pitchFamily="34" charset="-122"/>
                <a:ea typeface="微软雅黑" panose="020B0503020204020204" pitchFamily="34" charset="-122"/>
              </a:rPr>
              <a:t>同一类</a:t>
            </a:r>
            <a:r>
              <a:rPr lang="zh-CN" altLang="en-US" dirty="0">
                <a:solidFill>
                  <a:srgbClr val="005DA2"/>
                </a:solidFill>
                <a:latin typeface="微软雅黑" panose="020B0503020204020204" pitchFamily="34" charset="-122"/>
                <a:ea typeface="微软雅黑" panose="020B0503020204020204" pitchFamily="34" charset="-122"/>
              </a:rPr>
              <a:t>事物</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基类描述的事物较为宽泛，派生类是基类的某种</a:t>
            </a:r>
            <a:r>
              <a:rPr lang="zh-CN" altLang="en-US" dirty="0">
                <a:solidFill>
                  <a:srgbClr val="C00000"/>
                </a:solidFill>
                <a:latin typeface="微软雅黑" panose="020B0503020204020204" pitchFamily="34" charset="-122"/>
                <a:ea typeface="微软雅黑" panose="020B0503020204020204" pitchFamily="34" charset="-122"/>
              </a:rPr>
              <a:t>特化</a:t>
            </a:r>
            <a:endParaRPr lang="en-US" altLang="zh-CN" dirty="0">
              <a:solidFill>
                <a:srgbClr val="C00000"/>
              </a:solidFill>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派生类应该保持基类的全部特性，并在此基础上做出功能性的变化或者添加新的特性</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E4AD1090-6D63-3169-000C-673F115CDDDD}"/>
              </a:ext>
            </a:extLst>
          </p:cNvPr>
          <p:cNvGrpSpPr/>
          <p:nvPr/>
        </p:nvGrpSpPr>
        <p:grpSpPr>
          <a:xfrm>
            <a:off x="6084168" y="771550"/>
            <a:ext cx="2448272" cy="720080"/>
            <a:chOff x="5813482" y="1421139"/>
            <a:chExt cx="2808312" cy="19548726"/>
          </a:xfrm>
          <a:solidFill>
            <a:srgbClr val="FEFFBE"/>
          </a:solidFill>
        </p:grpSpPr>
        <p:sp>
          <p:nvSpPr>
            <p:cNvPr id="3" name="矩形 2">
              <a:extLst>
                <a:ext uri="{FF2B5EF4-FFF2-40B4-BE49-F238E27FC236}">
                  <a16:creationId xmlns:a16="http://schemas.microsoft.com/office/drawing/2014/main" id="{CF86147D-F509-0241-3C45-839E82081C56}"/>
                </a:ext>
              </a:extLst>
            </p:cNvPr>
            <p:cNvSpPr/>
            <p:nvPr/>
          </p:nvSpPr>
          <p:spPr>
            <a:xfrm>
              <a:off x="5813482" y="1421139"/>
              <a:ext cx="2808312" cy="19548726"/>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0EB7369A-5D87-E50C-4515-62255A125B1E}"/>
                </a:ext>
              </a:extLst>
            </p:cNvPr>
            <p:cNvSpPr txBox="1"/>
            <p:nvPr/>
          </p:nvSpPr>
          <p:spPr>
            <a:xfrm>
              <a:off x="5860955" y="1681752"/>
              <a:ext cx="2632494" cy="11961376"/>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知识点：</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派生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vs</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组合</a:t>
              </a:r>
            </a:p>
          </p:txBody>
        </p:sp>
      </p:grpSp>
      <p:sp>
        <p:nvSpPr>
          <p:cNvPr id="5" name="圆角矩形 4">
            <a:extLst>
              <a:ext uri="{FF2B5EF4-FFF2-40B4-BE49-F238E27FC236}">
                <a16:creationId xmlns:a16="http://schemas.microsoft.com/office/drawing/2014/main" id="{4177B0A2-EC76-FF98-D7C4-41FE0449F77A}"/>
              </a:ext>
            </a:extLst>
          </p:cNvPr>
          <p:cNvSpPr/>
          <p:nvPr/>
        </p:nvSpPr>
        <p:spPr>
          <a:xfrm>
            <a:off x="947320" y="3414360"/>
            <a:ext cx="1368152"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0A332282-A3E3-6E86-41F6-29983C5EB13A}"/>
              </a:ext>
            </a:extLst>
          </p:cNvPr>
          <p:cNvSpPr txBox="1"/>
          <p:nvPr/>
        </p:nvSpPr>
        <p:spPr>
          <a:xfrm>
            <a:off x="1195924" y="3435846"/>
            <a:ext cx="870944" cy="338554"/>
          </a:xfrm>
          <a:prstGeom prst="rect">
            <a:avLst/>
          </a:prstGeom>
          <a:noFill/>
        </p:spPr>
        <p:txBody>
          <a:bodyPr wrap="none" rtlCol="0">
            <a:spAutoFit/>
          </a:bodyPr>
          <a:lstStyle/>
          <a:p>
            <a:r>
              <a:rPr kumimoji="1"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Reader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圆角矩形 7">
            <a:extLst>
              <a:ext uri="{FF2B5EF4-FFF2-40B4-BE49-F238E27FC236}">
                <a16:creationId xmlns:a16="http://schemas.microsoft.com/office/drawing/2014/main" id="{21A29BA9-E993-D808-FA61-77BE7FED2B3D}"/>
              </a:ext>
            </a:extLst>
          </p:cNvPr>
          <p:cNvSpPr/>
          <p:nvPr/>
        </p:nvSpPr>
        <p:spPr>
          <a:xfrm>
            <a:off x="3059832" y="3075806"/>
            <a:ext cx="1368152"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20F0F69E-DD27-A2B1-ED05-14B4BD0E4502}"/>
              </a:ext>
            </a:extLst>
          </p:cNvPr>
          <p:cNvSpPr txBox="1"/>
          <p:nvPr/>
        </p:nvSpPr>
        <p:spPr>
          <a:xfrm>
            <a:off x="3044665" y="3097292"/>
            <a:ext cx="1411477" cy="338554"/>
          </a:xfrm>
          <a:prstGeom prst="rect">
            <a:avLst/>
          </a:prstGeom>
          <a:noFill/>
        </p:spPr>
        <p:txBody>
          <a:bodyPr wrap="none" rtlCol="0">
            <a:spAutoFit/>
          </a:bodyPr>
          <a:lstStyle/>
          <a:p>
            <a:r>
              <a:rPr kumimoji="1"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HDFSReader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a:extLst>
              <a:ext uri="{FF2B5EF4-FFF2-40B4-BE49-F238E27FC236}">
                <a16:creationId xmlns:a16="http://schemas.microsoft.com/office/drawing/2014/main" id="{796C25F3-7AF8-FA45-6F8E-7B027287BA9F}"/>
              </a:ext>
            </a:extLst>
          </p:cNvPr>
          <p:cNvSpPr/>
          <p:nvPr/>
        </p:nvSpPr>
        <p:spPr>
          <a:xfrm>
            <a:off x="3059832" y="3701229"/>
            <a:ext cx="1368152"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E99D2996-F4F9-08A9-048D-BAFD8134C4FA}"/>
              </a:ext>
            </a:extLst>
          </p:cNvPr>
          <p:cNvSpPr txBox="1"/>
          <p:nvPr/>
        </p:nvSpPr>
        <p:spPr>
          <a:xfrm>
            <a:off x="3044665" y="3722715"/>
            <a:ext cx="1377493" cy="338554"/>
          </a:xfrm>
          <a:prstGeom prst="rect">
            <a:avLst/>
          </a:prstGeom>
          <a:noFill/>
        </p:spPr>
        <p:txBody>
          <a:bodyPr wrap="none" rtlCol="0">
            <a:spAutoFit/>
          </a:bodyPr>
          <a:lstStyle/>
          <a:p>
            <a:r>
              <a:rPr kumimoji="1"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LocalReader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3" name="直线箭头连接符 12">
            <a:extLst>
              <a:ext uri="{FF2B5EF4-FFF2-40B4-BE49-F238E27FC236}">
                <a16:creationId xmlns:a16="http://schemas.microsoft.com/office/drawing/2014/main" id="{6C113683-896D-800B-A6FB-EAEB6133B636}"/>
              </a:ext>
            </a:extLst>
          </p:cNvPr>
          <p:cNvCxnSpPr>
            <a:stCxn id="5" idx="3"/>
            <a:endCxn id="9" idx="1"/>
          </p:cNvCxnSpPr>
          <p:nvPr/>
        </p:nvCxnSpPr>
        <p:spPr>
          <a:xfrm flipV="1">
            <a:off x="2315472" y="3266569"/>
            <a:ext cx="729193" cy="363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E0E46FE2-549A-31D6-2DE0-718C761F34CF}"/>
              </a:ext>
            </a:extLst>
          </p:cNvPr>
          <p:cNvCxnSpPr>
            <a:cxnSpLocks/>
            <a:stCxn id="5" idx="3"/>
            <a:endCxn id="11" idx="1"/>
          </p:cNvCxnSpPr>
          <p:nvPr/>
        </p:nvCxnSpPr>
        <p:spPr>
          <a:xfrm>
            <a:off x="2315472" y="3630384"/>
            <a:ext cx="729193" cy="261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圆角矩形 17">
            <a:extLst>
              <a:ext uri="{FF2B5EF4-FFF2-40B4-BE49-F238E27FC236}">
                <a16:creationId xmlns:a16="http://schemas.microsoft.com/office/drawing/2014/main" id="{A92289CF-C2ED-32C3-BE22-E611D022E50B}"/>
              </a:ext>
            </a:extLst>
          </p:cNvPr>
          <p:cNvSpPr/>
          <p:nvPr/>
        </p:nvSpPr>
        <p:spPr>
          <a:xfrm>
            <a:off x="5240428" y="3003798"/>
            <a:ext cx="1601173"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87DB7C89-0258-8C36-F9A3-95DF504070F6}"/>
              </a:ext>
            </a:extLst>
          </p:cNvPr>
          <p:cNvSpPr txBox="1"/>
          <p:nvPr/>
        </p:nvSpPr>
        <p:spPr>
          <a:xfrm>
            <a:off x="5204905" y="3037935"/>
            <a:ext cx="1616340" cy="338554"/>
          </a:xfrm>
          <a:prstGeom prst="rect">
            <a:avLst/>
          </a:prstGeom>
          <a:noFill/>
        </p:spPr>
        <p:txBody>
          <a:bodyPr wrap="none" rtlCol="0">
            <a:spAutoFit/>
          </a:bodyPr>
          <a:lstStyle/>
          <a:p>
            <a:r>
              <a:rPr kumimoji="1"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HDFSOperator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E53AD0B8-3D91-E577-09C0-9137C205CCA7}"/>
              </a:ext>
            </a:extLst>
          </p:cNvPr>
          <p:cNvSpPr txBox="1"/>
          <p:nvPr/>
        </p:nvSpPr>
        <p:spPr>
          <a:xfrm>
            <a:off x="1056960" y="3917253"/>
            <a:ext cx="1224136" cy="307777"/>
          </a:xfrm>
          <a:prstGeom prst="rect">
            <a:avLst/>
          </a:prstGeom>
          <a:noFill/>
        </p:spPr>
        <p:txBody>
          <a:bodyPr wrap="square">
            <a:spAutoFit/>
          </a:bodyPr>
          <a:lstStyle/>
          <a:p>
            <a:r>
              <a:rPr lang="en-US" altLang="zh-CN" sz="1400" dirty="0"/>
              <a:t>bool</a:t>
            </a:r>
            <a:r>
              <a:rPr lang="zh-CN" altLang="en-US" sz="1400" dirty="0"/>
              <a:t> </a:t>
            </a:r>
            <a:r>
              <a:rPr lang="en-US" altLang="zh-CN" sz="1400" dirty="0"/>
              <a:t>read(…)</a:t>
            </a:r>
            <a:endParaRPr lang="zh-CN" altLang="en-US" sz="1400" dirty="0"/>
          </a:p>
        </p:txBody>
      </p:sp>
      <p:sp>
        <p:nvSpPr>
          <p:cNvPr id="22" name="文本框 21">
            <a:extLst>
              <a:ext uri="{FF2B5EF4-FFF2-40B4-BE49-F238E27FC236}">
                <a16:creationId xmlns:a16="http://schemas.microsoft.com/office/drawing/2014/main" id="{7B44641B-487B-6FB5-B017-7ED3DE03F08C}"/>
              </a:ext>
            </a:extLst>
          </p:cNvPr>
          <p:cNvSpPr txBox="1"/>
          <p:nvPr/>
        </p:nvSpPr>
        <p:spPr>
          <a:xfrm>
            <a:off x="3121343" y="4172763"/>
            <a:ext cx="1224136" cy="307777"/>
          </a:xfrm>
          <a:prstGeom prst="rect">
            <a:avLst/>
          </a:prstGeom>
          <a:noFill/>
        </p:spPr>
        <p:txBody>
          <a:bodyPr wrap="square">
            <a:spAutoFit/>
          </a:bodyPr>
          <a:lstStyle/>
          <a:p>
            <a:r>
              <a:rPr lang="en-US" altLang="zh-CN" sz="1400" dirty="0"/>
              <a:t>bool</a:t>
            </a:r>
            <a:r>
              <a:rPr lang="zh-CN" altLang="en-US" sz="1400" dirty="0"/>
              <a:t> </a:t>
            </a:r>
            <a:r>
              <a:rPr lang="en-US" altLang="zh-CN" sz="1400" dirty="0"/>
              <a:t>read(…)</a:t>
            </a:r>
            <a:endParaRPr lang="zh-CN" altLang="en-US" sz="1400" dirty="0"/>
          </a:p>
        </p:txBody>
      </p:sp>
      <p:cxnSp>
        <p:nvCxnSpPr>
          <p:cNvPr id="23" name="直线箭头连接符 22">
            <a:extLst>
              <a:ext uri="{FF2B5EF4-FFF2-40B4-BE49-F238E27FC236}">
                <a16:creationId xmlns:a16="http://schemas.microsoft.com/office/drawing/2014/main" id="{024CC694-5F20-757E-740A-6B333D18DBCD}"/>
              </a:ext>
            </a:extLst>
          </p:cNvPr>
          <p:cNvCxnSpPr>
            <a:cxnSpLocks/>
            <a:stCxn id="9" idx="3"/>
            <a:endCxn id="18" idx="1"/>
          </p:cNvCxnSpPr>
          <p:nvPr/>
        </p:nvCxnSpPr>
        <p:spPr>
          <a:xfrm flipV="1">
            <a:off x="4456142" y="3219822"/>
            <a:ext cx="784286" cy="4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AA645E4D-D93D-35C8-0942-462C53EAEFC9}"/>
              </a:ext>
            </a:extLst>
          </p:cNvPr>
          <p:cNvSpPr txBox="1"/>
          <p:nvPr/>
        </p:nvSpPr>
        <p:spPr>
          <a:xfrm>
            <a:off x="5401007" y="3479704"/>
            <a:ext cx="1224136" cy="523220"/>
          </a:xfrm>
          <a:prstGeom prst="rect">
            <a:avLst/>
          </a:prstGeom>
          <a:noFill/>
        </p:spPr>
        <p:txBody>
          <a:bodyPr wrap="square">
            <a:spAutoFit/>
          </a:bodyPr>
          <a:lstStyle/>
          <a:p>
            <a:r>
              <a:rPr lang="en-US" altLang="zh-CN" sz="1400" dirty="0"/>
              <a:t>bool</a:t>
            </a:r>
            <a:r>
              <a:rPr lang="zh-CN" altLang="en-US" sz="1400" dirty="0"/>
              <a:t> </a:t>
            </a:r>
            <a:r>
              <a:rPr lang="en-US" altLang="zh-CN" sz="1400" dirty="0"/>
              <a:t>read(…)</a:t>
            </a:r>
          </a:p>
          <a:p>
            <a:r>
              <a:rPr lang="en-US" altLang="zh-CN" sz="1400" dirty="0">
                <a:solidFill>
                  <a:srgbClr val="C00000"/>
                </a:solidFill>
              </a:rPr>
              <a:t>bool</a:t>
            </a:r>
            <a:r>
              <a:rPr lang="zh-CN" altLang="en-US" sz="1400" dirty="0">
                <a:solidFill>
                  <a:srgbClr val="C00000"/>
                </a:solidFill>
              </a:rPr>
              <a:t> </a:t>
            </a:r>
            <a:r>
              <a:rPr lang="en-US" altLang="zh-CN" sz="1400" dirty="0">
                <a:solidFill>
                  <a:srgbClr val="C00000"/>
                </a:solidFill>
              </a:rPr>
              <a:t>write(…)</a:t>
            </a:r>
            <a:endParaRPr lang="zh-CN" altLang="en-US" sz="1400" dirty="0">
              <a:solidFill>
                <a:srgbClr val="C00000"/>
              </a:solidFill>
            </a:endParaRPr>
          </a:p>
        </p:txBody>
      </p:sp>
      <p:sp>
        <p:nvSpPr>
          <p:cNvPr id="28" name="文本框 27">
            <a:extLst>
              <a:ext uri="{FF2B5EF4-FFF2-40B4-BE49-F238E27FC236}">
                <a16:creationId xmlns:a16="http://schemas.microsoft.com/office/drawing/2014/main" id="{1AA47F36-E5B0-CCAB-9B05-3A2923021EB0}"/>
              </a:ext>
            </a:extLst>
          </p:cNvPr>
          <p:cNvSpPr txBox="1"/>
          <p:nvPr/>
        </p:nvSpPr>
        <p:spPr>
          <a:xfrm>
            <a:off x="2423927" y="3928866"/>
            <a:ext cx="729193" cy="307777"/>
          </a:xfrm>
          <a:prstGeom prst="rect">
            <a:avLst/>
          </a:prstGeom>
          <a:noFill/>
        </p:spPr>
        <p:txBody>
          <a:bodyPr wrap="square">
            <a:spAutoFit/>
          </a:bodyPr>
          <a:lstStyle/>
          <a:p>
            <a:r>
              <a:rPr lang="zh-CN" altLang="en-US" sz="1400" b="1" dirty="0">
                <a:solidFill>
                  <a:srgbClr val="00B050"/>
                </a:solidFill>
                <a:latin typeface="Microsoft YaHei" panose="020B0503020204020204" pitchFamily="34" charset="-122"/>
                <a:ea typeface="Microsoft YaHei" panose="020B0503020204020204" pitchFamily="34" charset="-122"/>
              </a:rPr>
              <a:t>派生</a:t>
            </a:r>
          </a:p>
        </p:txBody>
      </p:sp>
      <p:sp>
        <p:nvSpPr>
          <p:cNvPr id="29" name="文本框 28">
            <a:extLst>
              <a:ext uri="{FF2B5EF4-FFF2-40B4-BE49-F238E27FC236}">
                <a16:creationId xmlns:a16="http://schemas.microsoft.com/office/drawing/2014/main" id="{A035BE78-08C9-FCF4-80B3-794FF8F85CFE}"/>
              </a:ext>
            </a:extLst>
          </p:cNvPr>
          <p:cNvSpPr txBox="1"/>
          <p:nvPr/>
        </p:nvSpPr>
        <p:spPr>
          <a:xfrm>
            <a:off x="4601835" y="3291830"/>
            <a:ext cx="729193" cy="307777"/>
          </a:xfrm>
          <a:prstGeom prst="rect">
            <a:avLst/>
          </a:prstGeom>
          <a:noFill/>
        </p:spPr>
        <p:txBody>
          <a:bodyPr wrap="square">
            <a:spAutoFit/>
          </a:bodyPr>
          <a:lstStyle/>
          <a:p>
            <a:r>
              <a:rPr lang="zh-CN" altLang="en-US" sz="1400" b="1" dirty="0">
                <a:solidFill>
                  <a:srgbClr val="C00000"/>
                </a:solidFill>
                <a:latin typeface="Microsoft YaHei" panose="020B0503020204020204" pitchFamily="34" charset="-122"/>
                <a:ea typeface="Microsoft YaHei" panose="020B0503020204020204" pitchFamily="34" charset="-122"/>
              </a:rPr>
              <a:t>派生</a:t>
            </a:r>
          </a:p>
        </p:txBody>
      </p:sp>
    </p:spTree>
    <p:extLst>
      <p:ext uri="{BB962C8B-B14F-4D97-AF65-F5344CB8AC3E}">
        <p14:creationId xmlns:p14="http://schemas.microsoft.com/office/powerpoint/2010/main" val="35818236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公有继承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E4AD1090-6D63-3169-000C-673F115CDDDD}"/>
              </a:ext>
            </a:extLst>
          </p:cNvPr>
          <p:cNvGrpSpPr/>
          <p:nvPr/>
        </p:nvGrpSpPr>
        <p:grpSpPr>
          <a:xfrm>
            <a:off x="4860032" y="1500447"/>
            <a:ext cx="2039718" cy="682706"/>
            <a:chOff x="5813482" y="1421139"/>
            <a:chExt cx="2808312" cy="19548726"/>
          </a:xfrm>
          <a:solidFill>
            <a:srgbClr val="FEFFBE"/>
          </a:solidFill>
        </p:grpSpPr>
        <p:sp>
          <p:nvSpPr>
            <p:cNvPr id="3" name="矩形 2">
              <a:extLst>
                <a:ext uri="{FF2B5EF4-FFF2-40B4-BE49-F238E27FC236}">
                  <a16:creationId xmlns:a16="http://schemas.microsoft.com/office/drawing/2014/main" id="{CF86147D-F509-0241-3C45-839E82081C56}"/>
                </a:ext>
              </a:extLst>
            </p:cNvPr>
            <p:cNvSpPr/>
            <p:nvPr/>
          </p:nvSpPr>
          <p:spPr>
            <a:xfrm>
              <a:off x="5813482" y="1421139"/>
              <a:ext cx="2808312" cy="19548726"/>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0EB7369A-5D87-E50C-4515-62255A125B1E}"/>
                </a:ext>
              </a:extLst>
            </p:cNvPr>
            <p:cNvSpPr txBox="1"/>
            <p:nvPr/>
          </p:nvSpPr>
          <p:spPr>
            <a:xfrm>
              <a:off x="5860955" y="1681767"/>
              <a:ext cx="2632494" cy="16744552"/>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最佳实践：</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组合优于继承</a:t>
              </a:r>
            </a:p>
          </p:txBody>
        </p:sp>
      </p:grpSp>
      <p:sp>
        <p:nvSpPr>
          <p:cNvPr id="8" name="圆角矩形 7">
            <a:extLst>
              <a:ext uri="{FF2B5EF4-FFF2-40B4-BE49-F238E27FC236}">
                <a16:creationId xmlns:a16="http://schemas.microsoft.com/office/drawing/2014/main" id="{21A29BA9-E993-D808-FA61-77BE7FED2B3D}"/>
              </a:ext>
            </a:extLst>
          </p:cNvPr>
          <p:cNvSpPr/>
          <p:nvPr/>
        </p:nvSpPr>
        <p:spPr>
          <a:xfrm>
            <a:off x="1598482" y="1651207"/>
            <a:ext cx="1268423"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20F0F69E-DD27-A2B1-ED05-14B4BD0E4502}"/>
              </a:ext>
            </a:extLst>
          </p:cNvPr>
          <p:cNvSpPr txBox="1"/>
          <p:nvPr/>
        </p:nvSpPr>
        <p:spPr>
          <a:xfrm>
            <a:off x="1608227" y="1655146"/>
            <a:ext cx="1258678"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HDFSReader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a:extLst>
              <a:ext uri="{FF2B5EF4-FFF2-40B4-BE49-F238E27FC236}">
                <a16:creationId xmlns:a16="http://schemas.microsoft.com/office/drawing/2014/main" id="{A92289CF-C2ED-32C3-BE22-E611D022E50B}"/>
              </a:ext>
            </a:extLst>
          </p:cNvPr>
          <p:cNvSpPr/>
          <p:nvPr/>
        </p:nvSpPr>
        <p:spPr>
          <a:xfrm>
            <a:off x="1463496" y="1216416"/>
            <a:ext cx="1601173" cy="1354913"/>
          </a:xfrm>
          <a:prstGeom prst="roundRect">
            <a:avLst>
              <a:gd name="adj" fmla="val 81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87DB7C89-0258-8C36-F9A3-95DF504070F6}"/>
              </a:ext>
            </a:extLst>
          </p:cNvPr>
          <p:cNvSpPr txBox="1"/>
          <p:nvPr/>
        </p:nvSpPr>
        <p:spPr>
          <a:xfrm>
            <a:off x="1474388" y="1229136"/>
            <a:ext cx="1616340" cy="338554"/>
          </a:xfrm>
          <a:prstGeom prst="rect">
            <a:avLst/>
          </a:prstGeom>
          <a:noFill/>
        </p:spPr>
        <p:txBody>
          <a:bodyPr wrap="none" rtlCol="0">
            <a:spAutoFit/>
          </a:bodyPr>
          <a:lstStyle/>
          <a:p>
            <a:r>
              <a:rPr kumimoji="1"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HDFSOperator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A645E4D-D93D-35C8-0942-462C53EAEFC9}"/>
              </a:ext>
            </a:extLst>
          </p:cNvPr>
          <p:cNvSpPr txBox="1"/>
          <p:nvPr/>
        </p:nvSpPr>
        <p:spPr>
          <a:xfrm>
            <a:off x="3173036" y="1691961"/>
            <a:ext cx="1224136" cy="307777"/>
          </a:xfrm>
          <a:prstGeom prst="rect">
            <a:avLst/>
          </a:prstGeom>
          <a:noFill/>
        </p:spPr>
        <p:txBody>
          <a:bodyPr wrap="square">
            <a:spAutoFit/>
          </a:bodyPr>
          <a:lstStyle/>
          <a:p>
            <a:r>
              <a:rPr lang="en-US" altLang="zh-CN" sz="1400" dirty="0"/>
              <a:t>bool</a:t>
            </a:r>
            <a:r>
              <a:rPr lang="zh-CN" altLang="en-US" sz="1400" dirty="0"/>
              <a:t> </a:t>
            </a:r>
            <a:r>
              <a:rPr lang="en-US" altLang="zh-CN" sz="1400" dirty="0"/>
              <a:t>read(…)</a:t>
            </a:r>
          </a:p>
        </p:txBody>
      </p:sp>
      <p:sp>
        <p:nvSpPr>
          <p:cNvPr id="28" name="文本框 27">
            <a:extLst>
              <a:ext uri="{FF2B5EF4-FFF2-40B4-BE49-F238E27FC236}">
                <a16:creationId xmlns:a16="http://schemas.microsoft.com/office/drawing/2014/main" id="{1AA47F36-E5B0-CCAB-9B05-3A2923021EB0}"/>
              </a:ext>
            </a:extLst>
          </p:cNvPr>
          <p:cNvSpPr txBox="1"/>
          <p:nvPr/>
        </p:nvSpPr>
        <p:spPr>
          <a:xfrm>
            <a:off x="878319" y="1855722"/>
            <a:ext cx="729193" cy="307777"/>
          </a:xfrm>
          <a:prstGeom prst="rect">
            <a:avLst/>
          </a:prstGeom>
          <a:noFill/>
        </p:spPr>
        <p:txBody>
          <a:bodyPr wrap="square">
            <a:spAutoFit/>
          </a:bodyPr>
          <a:lstStyle/>
          <a:p>
            <a:r>
              <a:rPr lang="zh-CN" altLang="en-US" sz="1400" b="1" dirty="0">
                <a:solidFill>
                  <a:srgbClr val="00B050"/>
                </a:solidFill>
                <a:latin typeface="Microsoft YaHei" panose="020B0503020204020204" pitchFamily="34" charset="-122"/>
                <a:ea typeface="Microsoft YaHei" panose="020B0503020204020204" pitchFamily="34" charset="-122"/>
              </a:rPr>
              <a:t>组合</a:t>
            </a:r>
          </a:p>
        </p:txBody>
      </p:sp>
      <p:sp>
        <p:nvSpPr>
          <p:cNvPr id="16" name="圆角矩形 15">
            <a:extLst>
              <a:ext uri="{FF2B5EF4-FFF2-40B4-BE49-F238E27FC236}">
                <a16:creationId xmlns:a16="http://schemas.microsoft.com/office/drawing/2014/main" id="{A98335A9-6E58-785B-0BEB-0C3809E4D886}"/>
              </a:ext>
            </a:extLst>
          </p:cNvPr>
          <p:cNvSpPr/>
          <p:nvPr/>
        </p:nvSpPr>
        <p:spPr>
          <a:xfrm>
            <a:off x="1598482" y="2104000"/>
            <a:ext cx="1268423"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C7E50C6D-425F-DE12-09B7-20BBE742E354}"/>
              </a:ext>
            </a:extLst>
          </p:cNvPr>
          <p:cNvSpPr txBox="1"/>
          <p:nvPr/>
        </p:nvSpPr>
        <p:spPr>
          <a:xfrm>
            <a:off x="1621257" y="2127363"/>
            <a:ext cx="1195327"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HDFSWriter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595C3C9A-BCCC-06AE-462B-027F27B7574D}"/>
              </a:ext>
            </a:extLst>
          </p:cNvPr>
          <p:cNvSpPr txBox="1"/>
          <p:nvPr/>
        </p:nvSpPr>
        <p:spPr>
          <a:xfrm>
            <a:off x="3173036" y="2124009"/>
            <a:ext cx="1224136" cy="307777"/>
          </a:xfrm>
          <a:prstGeom prst="rect">
            <a:avLst/>
          </a:prstGeom>
          <a:noFill/>
        </p:spPr>
        <p:txBody>
          <a:bodyPr wrap="square">
            <a:spAutoFit/>
          </a:bodyPr>
          <a:lstStyle/>
          <a:p>
            <a:r>
              <a:rPr lang="en-US" altLang="zh-CN" sz="1400" dirty="0"/>
              <a:t>bool</a:t>
            </a:r>
            <a:r>
              <a:rPr lang="zh-CN" altLang="en-US" sz="1400" dirty="0"/>
              <a:t> </a:t>
            </a:r>
            <a:r>
              <a:rPr lang="en-US" altLang="zh-CN" sz="1400" dirty="0"/>
              <a:t>write(…)</a:t>
            </a:r>
          </a:p>
        </p:txBody>
      </p:sp>
      <p:sp>
        <p:nvSpPr>
          <p:cNvPr id="25" name="文本框 24">
            <a:extLst>
              <a:ext uri="{FF2B5EF4-FFF2-40B4-BE49-F238E27FC236}">
                <a16:creationId xmlns:a16="http://schemas.microsoft.com/office/drawing/2014/main" id="{7841574E-E528-677F-BC93-61D57704AE50}"/>
              </a:ext>
            </a:extLst>
          </p:cNvPr>
          <p:cNvSpPr txBox="1"/>
          <p:nvPr/>
        </p:nvSpPr>
        <p:spPr>
          <a:xfrm>
            <a:off x="906442" y="2971306"/>
            <a:ext cx="7193950" cy="923330"/>
          </a:xfrm>
          <a:prstGeom prst="rect">
            <a:avLst/>
          </a:prstGeom>
          <a:noFill/>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原因</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与组合相比，继承的父类和子类之间耦合性较强。派生类可以访问并修改基类的保护成员，某种意义上破坏了基类的封装（</a:t>
            </a:r>
            <a:r>
              <a:rPr lang="en-US" altLang="zh-CN" dirty="0">
                <a:solidFill>
                  <a:srgbClr val="005DA2"/>
                </a:solidFill>
                <a:latin typeface="微软雅黑" panose="020B0503020204020204" pitchFamily="34" charset="-122"/>
                <a:ea typeface="微软雅黑" panose="020B0503020204020204" pitchFamily="34" charset="-122"/>
              </a:rPr>
              <a:t>private</a:t>
            </a:r>
            <a:r>
              <a:rPr lang="zh-CN" altLang="en-US" dirty="0">
                <a:solidFill>
                  <a:srgbClr val="005DA2"/>
                </a:solidFill>
                <a:latin typeface="微软雅黑" panose="020B0503020204020204" pitchFamily="34" charset="-122"/>
                <a:ea typeface="微软雅黑" panose="020B0503020204020204" pitchFamily="34" charset="-122"/>
              </a:rPr>
              <a:t>成员改</a:t>
            </a:r>
            <a:r>
              <a:rPr lang="en-US" altLang="zh-CN" dirty="0">
                <a:solidFill>
                  <a:srgbClr val="005DA2"/>
                </a:solidFill>
                <a:latin typeface="微软雅黑" panose="020B0503020204020204" pitchFamily="34" charset="-122"/>
                <a:ea typeface="微软雅黑" panose="020B0503020204020204" pitchFamily="34" charset="-122"/>
              </a:rPr>
              <a:t>protected</a:t>
            </a:r>
            <a:r>
              <a:rPr lang="zh-CN" altLang="en-US" dirty="0">
                <a:solidFill>
                  <a:srgbClr val="005DA2"/>
                </a:solidFill>
                <a:latin typeface="微软雅黑" panose="020B0503020204020204" pitchFamily="34" charset="-122"/>
                <a:ea typeface="微软雅黑" panose="020B0503020204020204" pitchFamily="34" charset="-122"/>
              </a:rPr>
              <a:t>成员）。强耦合也会削弱代码的扩展性。</a:t>
            </a:r>
            <a:endParaRPr lang="zh-CN" altLang="en-US" dirty="0"/>
          </a:p>
        </p:txBody>
      </p:sp>
    </p:spTree>
    <p:extLst>
      <p:ext uri="{BB962C8B-B14F-4D97-AF65-F5344CB8AC3E}">
        <p14:creationId xmlns:p14="http://schemas.microsoft.com/office/powerpoint/2010/main" val="127393968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公有继承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圆角矩形 7">
            <a:extLst>
              <a:ext uri="{FF2B5EF4-FFF2-40B4-BE49-F238E27FC236}">
                <a16:creationId xmlns:a16="http://schemas.microsoft.com/office/drawing/2014/main" id="{21A29BA9-E993-D808-FA61-77BE7FED2B3D}"/>
              </a:ext>
            </a:extLst>
          </p:cNvPr>
          <p:cNvSpPr/>
          <p:nvPr/>
        </p:nvSpPr>
        <p:spPr>
          <a:xfrm>
            <a:off x="1250602" y="2222948"/>
            <a:ext cx="1268423"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20F0F69E-DD27-A2B1-ED05-14B4BD0E4502}"/>
              </a:ext>
            </a:extLst>
          </p:cNvPr>
          <p:cNvSpPr txBox="1"/>
          <p:nvPr/>
        </p:nvSpPr>
        <p:spPr>
          <a:xfrm>
            <a:off x="1260347" y="2226887"/>
            <a:ext cx="1258678"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HDFSReader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a:extLst>
              <a:ext uri="{FF2B5EF4-FFF2-40B4-BE49-F238E27FC236}">
                <a16:creationId xmlns:a16="http://schemas.microsoft.com/office/drawing/2014/main" id="{A92289CF-C2ED-32C3-BE22-E611D022E50B}"/>
              </a:ext>
            </a:extLst>
          </p:cNvPr>
          <p:cNvSpPr/>
          <p:nvPr/>
        </p:nvSpPr>
        <p:spPr>
          <a:xfrm>
            <a:off x="1115616" y="1788157"/>
            <a:ext cx="1601173" cy="2291438"/>
          </a:xfrm>
          <a:prstGeom prst="roundRect">
            <a:avLst>
              <a:gd name="adj" fmla="val 81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87DB7C89-0258-8C36-F9A3-95DF504070F6}"/>
              </a:ext>
            </a:extLst>
          </p:cNvPr>
          <p:cNvSpPr txBox="1"/>
          <p:nvPr/>
        </p:nvSpPr>
        <p:spPr>
          <a:xfrm>
            <a:off x="1126508" y="1800877"/>
            <a:ext cx="1293944" cy="338554"/>
          </a:xfrm>
          <a:prstGeom prst="rect">
            <a:avLst/>
          </a:prstGeom>
          <a:noFill/>
        </p:spPr>
        <p:txBody>
          <a:bodyPr wrap="none" rtlCol="0">
            <a:spAutoFit/>
          </a:bodyPr>
          <a:lstStyle/>
          <a:p>
            <a:r>
              <a:rPr kumimoji="1"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IOManager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1AA47F36-E5B0-CCAB-9B05-3A2923021EB0}"/>
              </a:ext>
            </a:extLst>
          </p:cNvPr>
          <p:cNvSpPr txBox="1"/>
          <p:nvPr/>
        </p:nvSpPr>
        <p:spPr>
          <a:xfrm>
            <a:off x="1551605" y="1327177"/>
            <a:ext cx="729193" cy="369332"/>
          </a:xfrm>
          <a:prstGeom prst="rect">
            <a:avLst/>
          </a:prstGeom>
          <a:noFill/>
        </p:spPr>
        <p:txBody>
          <a:bodyPr wrap="square">
            <a:spAutoFit/>
          </a:bodyPr>
          <a:lstStyle/>
          <a:p>
            <a:r>
              <a:rPr lang="zh-CN" altLang="en-US" b="1" dirty="0">
                <a:solidFill>
                  <a:srgbClr val="00B050"/>
                </a:solidFill>
                <a:latin typeface="Microsoft YaHei" panose="020B0503020204020204" pitchFamily="34" charset="-122"/>
                <a:ea typeface="Microsoft YaHei" panose="020B0503020204020204" pitchFamily="34" charset="-122"/>
              </a:rPr>
              <a:t>组合</a:t>
            </a:r>
          </a:p>
        </p:txBody>
      </p:sp>
      <p:sp>
        <p:nvSpPr>
          <p:cNvPr id="16" name="圆角矩形 15">
            <a:extLst>
              <a:ext uri="{FF2B5EF4-FFF2-40B4-BE49-F238E27FC236}">
                <a16:creationId xmlns:a16="http://schemas.microsoft.com/office/drawing/2014/main" id="{A98335A9-6E58-785B-0BEB-0C3809E4D886}"/>
              </a:ext>
            </a:extLst>
          </p:cNvPr>
          <p:cNvSpPr/>
          <p:nvPr/>
        </p:nvSpPr>
        <p:spPr>
          <a:xfrm>
            <a:off x="1250602" y="2675741"/>
            <a:ext cx="1268423"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C7E50C6D-425F-DE12-09B7-20BBE742E354}"/>
              </a:ext>
            </a:extLst>
          </p:cNvPr>
          <p:cNvSpPr txBox="1"/>
          <p:nvPr/>
        </p:nvSpPr>
        <p:spPr>
          <a:xfrm>
            <a:off x="1273377" y="2699104"/>
            <a:ext cx="1195327"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HDFSWriter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圆角矩形 4">
            <a:extLst>
              <a:ext uri="{FF2B5EF4-FFF2-40B4-BE49-F238E27FC236}">
                <a16:creationId xmlns:a16="http://schemas.microsoft.com/office/drawing/2014/main" id="{2195C29F-FB68-15C5-24EE-E35DE964EBA4}"/>
              </a:ext>
            </a:extLst>
          </p:cNvPr>
          <p:cNvSpPr/>
          <p:nvPr/>
        </p:nvSpPr>
        <p:spPr>
          <a:xfrm>
            <a:off x="1250602" y="3121893"/>
            <a:ext cx="1268423"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14DC83B0-E95F-6068-F7C3-6CD5CFDFF797}"/>
              </a:ext>
            </a:extLst>
          </p:cNvPr>
          <p:cNvSpPr txBox="1"/>
          <p:nvPr/>
        </p:nvSpPr>
        <p:spPr>
          <a:xfrm>
            <a:off x="1260347" y="3125832"/>
            <a:ext cx="1227580"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LocalReader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圆角矩形 6">
            <a:extLst>
              <a:ext uri="{FF2B5EF4-FFF2-40B4-BE49-F238E27FC236}">
                <a16:creationId xmlns:a16="http://schemas.microsoft.com/office/drawing/2014/main" id="{3B39798A-E94F-5CBC-5B3E-7A6E64E6D078}"/>
              </a:ext>
            </a:extLst>
          </p:cNvPr>
          <p:cNvSpPr/>
          <p:nvPr/>
        </p:nvSpPr>
        <p:spPr>
          <a:xfrm>
            <a:off x="1273377" y="3593345"/>
            <a:ext cx="1268423"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50832D93-5003-40CB-85B1-BE60ABFBB180}"/>
              </a:ext>
            </a:extLst>
          </p:cNvPr>
          <p:cNvSpPr txBox="1"/>
          <p:nvPr/>
        </p:nvSpPr>
        <p:spPr>
          <a:xfrm>
            <a:off x="1273377" y="3598049"/>
            <a:ext cx="1164229"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LocalWriter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C28D8F9C-002B-149E-C2FF-4CD5611AB6AB}"/>
              </a:ext>
            </a:extLst>
          </p:cNvPr>
          <p:cNvSpPr txBox="1"/>
          <p:nvPr/>
        </p:nvSpPr>
        <p:spPr>
          <a:xfrm>
            <a:off x="3131840" y="2038282"/>
            <a:ext cx="5328592" cy="1477328"/>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采用组合的设计思想，代码结构简单清晰易懂，添加新模块或者替换现有模块更加容易。由于类型之间只存在公开接口的调用，不涉及更深层的耦合（基类成员变量访问），只需做简单的类型替换讲课（</a:t>
            </a:r>
            <a:r>
              <a:rPr lang="en-US" altLang="zh-CN" dirty="0">
                <a:solidFill>
                  <a:srgbClr val="005DA2"/>
                </a:solidFill>
                <a:latin typeface="微软雅黑" panose="020B0503020204020204" pitchFamily="34" charset="-122"/>
                <a:ea typeface="微软雅黑" panose="020B0503020204020204" pitchFamily="34" charset="-122"/>
              </a:rPr>
              <a:t>e.g.</a:t>
            </a:r>
            <a:r>
              <a:rPr lang="zh-CN" altLang="en-US" dirty="0">
                <a:solidFill>
                  <a:srgbClr val="005DA2"/>
                </a:solidFill>
                <a:latin typeface="微软雅黑" panose="020B0503020204020204" pitchFamily="34" charset="-122"/>
                <a:ea typeface="微软雅黑" panose="020B0503020204020204" pitchFamily="34" charset="-122"/>
              </a:rPr>
              <a:t> 把</a:t>
            </a:r>
            <a:r>
              <a:rPr lang="en-US" altLang="zh-CN" dirty="0" err="1">
                <a:solidFill>
                  <a:srgbClr val="005DA2"/>
                </a:solidFill>
                <a:latin typeface="微软雅黑" panose="020B0503020204020204" pitchFamily="34" charset="-122"/>
                <a:ea typeface="微软雅黑" panose="020B0503020204020204" pitchFamily="34" charset="-122"/>
              </a:rPr>
              <a:t>LocalReader</a:t>
            </a:r>
            <a:r>
              <a:rPr lang="zh-CN" altLang="en-US" dirty="0">
                <a:solidFill>
                  <a:srgbClr val="005DA2"/>
                </a:solidFill>
                <a:latin typeface="微软雅黑" panose="020B0503020204020204" pitchFamily="34" charset="-122"/>
                <a:ea typeface="微软雅黑" panose="020B0503020204020204" pitchFamily="34" charset="-122"/>
              </a:rPr>
              <a:t>替换成</a:t>
            </a:r>
            <a:r>
              <a:rPr lang="en-US" altLang="zh-CN" dirty="0" err="1">
                <a:solidFill>
                  <a:srgbClr val="005DA2"/>
                </a:solidFill>
                <a:latin typeface="微软雅黑" panose="020B0503020204020204" pitchFamily="34" charset="-122"/>
                <a:ea typeface="微软雅黑" panose="020B0503020204020204" pitchFamily="34" charset="-122"/>
              </a:rPr>
              <a:t>NetDiskReader</a:t>
            </a:r>
            <a:endParaRPr lang="zh-CN" altLang="en-US" dirty="0"/>
          </a:p>
        </p:txBody>
      </p:sp>
    </p:spTree>
    <p:extLst>
      <p:ext uri="{BB962C8B-B14F-4D97-AF65-F5344CB8AC3E}">
        <p14:creationId xmlns:p14="http://schemas.microsoft.com/office/powerpoint/2010/main" val="336203855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公有继承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1AA47F36-E5B0-CCAB-9B05-3A2923021EB0}"/>
              </a:ext>
            </a:extLst>
          </p:cNvPr>
          <p:cNvSpPr txBox="1"/>
          <p:nvPr/>
        </p:nvSpPr>
        <p:spPr>
          <a:xfrm>
            <a:off x="755576" y="1078350"/>
            <a:ext cx="729193" cy="369332"/>
          </a:xfrm>
          <a:prstGeom prst="rect">
            <a:avLst/>
          </a:prstGeom>
          <a:noFill/>
        </p:spPr>
        <p:txBody>
          <a:bodyPr wrap="square">
            <a:spAutoFit/>
          </a:bodyPr>
          <a:lstStyle/>
          <a:p>
            <a:r>
              <a:rPr lang="zh-CN" altLang="en-US" b="1" dirty="0">
                <a:solidFill>
                  <a:srgbClr val="C00000"/>
                </a:solidFill>
                <a:latin typeface="Microsoft YaHei" panose="020B0503020204020204" pitchFamily="34" charset="-122"/>
                <a:ea typeface="Microsoft YaHei" panose="020B0503020204020204" pitchFamily="34" charset="-122"/>
              </a:rPr>
              <a:t>继承</a:t>
            </a:r>
          </a:p>
        </p:txBody>
      </p:sp>
      <p:sp>
        <p:nvSpPr>
          <p:cNvPr id="22" name="圆角矩形 21">
            <a:extLst>
              <a:ext uri="{FF2B5EF4-FFF2-40B4-BE49-F238E27FC236}">
                <a16:creationId xmlns:a16="http://schemas.microsoft.com/office/drawing/2014/main" id="{1EC176E1-EDB1-969D-ABC6-26BC0D61AA4C}"/>
              </a:ext>
            </a:extLst>
          </p:cNvPr>
          <p:cNvSpPr/>
          <p:nvPr/>
        </p:nvSpPr>
        <p:spPr>
          <a:xfrm>
            <a:off x="2907081" y="1872972"/>
            <a:ext cx="1268423"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22">
            <a:extLst>
              <a:ext uri="{FF2B5EF4-FFF2-40B4-BE49-F238E27FC236}">
                <a16:creationId xmlns:a16="http://schemas.microsoft.com/office/drawing/2014/main" id="{C79996C2-A4C7-CA03-4C0C-A40DD4273473}"/>
              </a:ext>
            </a:extLst>
          </p:cNvPr>
          <p:cNvSpPr txBox="1"/>
          <p:nvPr/>
        </p:nvSpPr>
        <p:spPr>
          <a:xfrm>
            <a:off x="2916826" y="1876911"/>
            <a:ext cx="1258678"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HDFSReader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圆角矩形 23">
            <a:extLst>
              <a:ext uri="{FF2B5EF4-FFF2-40B4-BE49-F238E27FC236}">
                <a16:creationId xmlns:a16="http://schemas.microsoft.com/office/drawing/2014/main" id="{791C07CC-166A-798A-7AA0-F5C594A7A36D}"/>
              </a:ext>
            </a:extLst>
          </p:cNvPr>
          <p:cNvSpPr/>
          <p:nvPr/>
        </p:nvSpPr>
        <p:spPr>
          <a:xfrm>
            <a:off x="2907081" y="2325765"/>
            <a:ext cx="1268423"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204DC25A-B5FB-748C-B289-24C867A731D3}"/>
              </a:ext>
            </a:extLst>
          </p:cNvPr>
          <p:cNvSpPr txBox="1"/>
          <p:nvPr/>
        </p:nvSpPr>
        <p:spPr>
          <a:xfrm>
            <a:off x="2929856" y="2349128"/>
            <a:ext cx="1195327"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HDFSWriter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a:extLst>
              <a:ext uri="{FF2B5EF4-FFF2-40B4-BE49-F238E27FC236}">
                <a16:creationId xmlns:a16="http://schemas.microsoft.com/office/drawing/2014/main" id="{6076643F-5D19-B985-0A35-1E81D2ACF229}"/>
              </a:ext>
            </a:extLst>
          </p:cNvPr>
          <p:cNvSpPr/>
          <p:nvPr/>
        </p:nvSpPr>
        <p:spPr>
          <a:xfrm>
            <a:off x="2907081" y="3070822"/>
            <a:ext cx="1268423"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文本框 29">
            <a:extLst>
              <a:ext uri="{FF2B5EF4-FFF2-40B4-BE49-F238E27FC236}">
                <a16:creationId xmlns:a16="http://schemas.microsoft.com/office/drawing/2014/main" id="{C124A3B6-24AE-EECC-C42F-5676C2D457F4}"/>
              </a:ext>
            </a:extLst>
          </p:cNvPr>
          <p:cNvSpPr txBox="1"/>
          <p:nvPr/>
        </p:nvSpPr>
        <p:spPr>
          <a:xfrm>
            <a:off x="2916826" y="3074761"/>
            <a:ext cx="1227580"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LocalReader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圆角矩形 30">
            <a:extLst>
              <a:ext uri="{FF2B5EF4-FFF2-40B4-BE49-F238E27FC236}">
                <a16:creationId xmlns:a16="http://schemas.microsoft.com/office/drawing/2014/main" id="{C311BAA9-7E8B-ED41-DB07-E88CCF14BC92}"/>
              </a:ext>
            </a:extLst>
          </p:cNvPr>
          <p:cNvSpPr/>
          <p:nvPr/>
        </p:nvSpPr>
        <p:spPr>
          <a:xfrm>
            <a:off x="2907081" y="3523615"/>
            <a:ext cx="1268423"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框 31">
            <a:extLst>
              <a:ext uri="{FF2B5EF4-FFF2-40B4-BE49-F238E27FC236}">
                <a16:creationId xmlns:a16="http://schemas.microsoft.com/office/drawing/2014/main" id="{C4AF75AD-F823-C8C4-CFE8-840B72EB6B4F}"/>
              </a:ext>
            </a:extLst>
          </p:cNvPr>
          <p:cNvSpPr txBox="1"/>
          <p:nvPr/>
        </p:nvSpPr>
        <p:spPr>
          <a:xfrm>
            <a:off x="2929856" y="3546978"/>
            <a:ext cx="1164229"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LocalWriter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圆角矩形 32">
            <a:extLst>
              <a:ext uri="{FF2B5EF4-FFF2-40B4-BE49-F238E27FC236}">
                <a16:creationId xmlns:a16="http://schemas.microsoft.com/office/drawing/2014/main" id="{A3D01932-DC92-6A08-A281-0526D8E0116F}"/>
              </a:ext>
            </a:extLst>
          </p:cNvPr>
          <p:cNvSpPr/>
          <p:nvPr/>
        </p:nvSpPr>
        <p:spPr>
          <a:xfrm>
            <a:off x="4573010" y="2097106"/>
            <a:ext cx="1438984"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文本框 33">
            <a:extLst>
              <a:ext uri="{FF2B5EF4-FFF2-40B4-BE49-F238E27FC236}">
                <a16:creationId xmlns:a16="http://schemas.microsoft.com/office/drawing/2014/main" id="{287D83EE-F514-7AA2-B20A-2F6EEDDE859E}"/>
              </a:ext>
            </a:extLst>
          </p:cNvPr>
          <p:cNvSpPr txBox="1"/>
          <p:nvPr/>
        </p:nvSpPr>
        <p:spPr>
          <a:xfrm>
            <a:off x="4577882" y="2133625"/>
            <a:ext cx="1438984"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HDFSOperator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7" name="直线箭头连接符 36">
            <a:extLst>
              <a:ext uri="{FF2B5EF4-FFF2-40B4-BE49-F238E27FC236}">
                <a16:creationId xmlns:a16="http://schemas.microsoft.com/office/drawing/2014/main" id="{5C98DD36-BACD-6608-B1AF-417CECDD0A50}"/>
              </a:ext>
            </a:extLst>
          </p:cNvPr>
          <p:cNvCxnSpPr>
            <a:stCxn id="23" idx="3"/>
            <a:endCxn id="34" idx="1"/>
          </p:cNvCxnSpPr>
          <p:nvPr/>
        </p:nvCxnSpPr>
        <p:spPr>
          <a:xfrm>
            <a:off x="4175504" y="2030800"/>
            <a:ext cx="402378" cy="256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0E013D64-CC62-B3F7-F20E-4EB1B29D9771}"/>
              </a:ext>
            </a:extLst>
          </p:cNvPr>
          <p:cNvCxnSpPr>
            <a:cxnSpLocks/>
            <a:stCxn id="24" idx="3"/>
            <a:endCxn id="34" idx="1"/>
          </p:cNvCxnSpPr>
          <p:nvPr/>
        </p:nvCxnSpPr>
        <p:spPr>
          <a:xfrm flipV="1">
            <a:off x="4175504" y="2287514"/>
            <a:ext cx="402378" cy="215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a:extLst>
              <a:ext uri="{FF2B5EF4-FFF2-40B4-BE49-F238E27FC236}">
                <a16:creationId xmlns:a16="http://schemas.microsoft.com/office/drawing/2014/main" id="{5B4CEDAC-7D0D-D3DE-6962-362596EB502D}"/>
              </a:ext>
            </a:extLst>
          </p:cNvPr>
          <p:cNvCxnSpPr>
            <a:cxnSpLocks/>
            <a:stCxn id="29" idx="3"/>
            <a:endCxn id="46" idx="1"/>
          </p:cNvCxnSpPr>
          <p:nvPr/>
        </p:nvCxnSpPr>
        <p:spPr>
          <a:xfrm>
            <a:off x="4175504" y="3248074"/>
            <a:ext cx="407250" cy="22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圆角矩形 44">
            <a:extLst>
              <a:ext uri="{FF2B5EF4-FFF2-40B4-BE49-F238E27FC236}">
                <a16:creationId xmlns:a16="http://schemas.microsoft.com/office/drawing/2014/main" id="{6F7B0439-220A-4E7A-D07A-9E36FB1C5F9D}"/>
              </a:ext>
            </a:extLst>
          </p:cNvPr>
          <p:cNvSpPr/>
          <p:nvPr/>
        </p:nvSpPr>
        <p:spPr>
          <a:xfrm>
            <a:off x="4577882" y="3284249"/>
            <a:ext cx="1438984"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文本框 45">
            <a:extLst>
              <a:ext uri="{FF2B5EF4-FFF2-40B4-BE49-F238E27FC236}">
                <a16:creationId xmlns:a16="http://schemas.microsoft.com/office/drawing/2014/main" id="{D6829062-6F02-ACE0-EBBB-EA75632EBCC1}"/>
              </a:ext>
            </a:extLst>
          </p:cNvPr>
          <p:cNvSpPr txBox="1"/>
          <p:nvPr/>
        </p:nvSpPr>
        <p:spPr>
          <a:xfrm>
            <a:off x="4582754" y="3320768"/>
            <a:ext cx="1407886"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LocalOperator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0" name="直线箭头连接符 49">
            <a:extLst>
              <a:ext uri="{FF2B5EF4-FFF2-40B4-BE49-F238E27FC236}">
                <a16:creationId xmlns:a16="http://schemas.microsoft.com/office/drawing/2014/main" id="{5738384D-392C-30B7-BBF0-C97D3800D842}"/>
              </a:ext>
            </a:extLst>
          </p:cNvPr>
          <p:cNvCxnSpPr>
            <a:cxnSpLocks/>
            <a:stCxn id="31" idx="3"/>
            <a:endCxn id="46" idx="1"/>
          </p:cNvCxnSpPr>
          <p:nvPr/>
        </p:nvCxnSpPr>
        <p:spPr>
          <a:xfrm flipV="1">
            <a:off x="4175504" y="3474657"/>
            <a:ext cx="407250" cy="22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圆角矩形 54">
            <a:extLst>
              <a:ext uri="{FF2B5EF4-FFF2-40B4-BE49-F238E27FC236}">
                <a16:creationId xmlns:a16="http://schemas.microsoft.com/office/drawing/2014/main" id="{9AA02775-FC10-6F72-7FDB-AEB5F4055DB4}"/>
              </a:ext>
            </a:extLst>
          </p:cNvPr>
          <p:cNvSpPr/>
          <p:nvPr/>
        </p:nvSpPr>
        <p:spPr>
          <a:xfrm>
            <a:off x="6517226" y="2715766"/>
            <a:ext cx="1438984"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文本框 55">
            <a:extLst>
              <a:ext uri="{FF2B5EF4-FFF2-40B4-BE49-F238E27FC236}">
                <a16:creationId xmlns:a16="http://schemas.microsoft.com/office/drawing/2014/main" id="{D6A35834-B781-E9CB-10BC-F588EF47072D}"/>
              </a:ext>
            </a:extLst>
          </p:cNvPr>
          <p:cNvSpPr txBox="1"/>
          <p:nvPr/>
        </p:nvSpPr>
        <p:spPr>
          <a:xfrm>
            <a:off x="6522098" y="2752285"/>
            <a:ext cx="1154483"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IOManager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7" name="直线箭头连接符 56">
            <a:extLst>
              <a:ext uri="{FF2B5EF4-FFF2-40B4-BE49-F238E27FC236}">
                <a16:creationId xmlns:a16="http://schemas.microsoft.com/office/drawing/2014/main" id="{5F37FFAF-5321-3532-A1CF-856C5748C665}"/>
              </a:ext>
            </a:extLst>
          </p:cNvPr>
          <p:cNvCxnSpPr>
            <a:cxnSpLocks/>
            <a:stCxn id="34" idx="3"/>
            <a:endCxn id="56" idx="1"/>
          </p:cNvCxnSpPr>
          <p:nvPr/>
        </p:nvCxnSpPr>
        <p:spPr>
          <a:xfrm>
            <a:off x="6016866" y="2287514"/>
            <a:ext cx="505232" cy="618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a:extLst>
              <a:ext uri="{FF2B5EF4-FFF2-40B4-BE49-F238E27FC236}">
                <a16:creationId xmlns:a16="http://schemas.microsoft.com/office/drawing/2014/main" id="{071AF88B-8AF7-DEDE-744D-0A20FCD33B5E}"/>
              </a:ext>
            </a:extLst>
          </p:cNvPr>
          <p:cNvCxnSpPr>
            <a:cxnSpLocks/>
            <a:stCxn id="45" idx="3"/>
            <a:endCxn id="56" idx="1"/>
          </p:cNvCxnSpPr>
          <p:nvPr/>
        </p:nvCxnSpPr>
        <p:spPr>
          <a:xfrm flipV="1">
            <a:off x="6016866" y="2906174"/>
            <a:ext cx="505232" cy="555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圆角矩形 67">
            <a:extLst>
              <a:ext uri="{FF2B5EF4-FFF2-40B4-BE49-F238E27FC236}">
                <a16:creationId xmlns:a16="http://schemas.microsoft.com/office/drawing/2014/main" id="{A69687EA-F620-35C9-5E8C-2CB838D3A647}"/>
              </a:ext>
            </a:extLst>
          </p:cNvPr>
          <p:cNvSpPr/>
          <p:nvPr/>
        </p:nvSpPr>
        <p:spPr>
          <a:xfrm>
            <a:off x="848502" y="2715766"/>
            <a:ext cx="1268423"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文本框 69">
            <a:extLst>
              <a:ext uri="{FF2B5EF4-FFF2-40B4-BE49-F238E27FC236}">
                <a16:creationId xmlns:a16="http://schemas.microsoft.com/office/drawing/2014/main" id="{2B242C55-C75D-A76A-CFE8-1CC9CDD016F4}"/>
              </a:ext>
            </a:extLst>
          </p:cNvPr>
          <p:cNvSpPr txBox="1"/>
          <p:nvPr/>
        </p:nvSpPr>
        <p:spPr>
          <a:xfrm>
            <a:off x="1090137" y="2749311"/>
            <a:ext cx="785151" cy="307777"/>
          </a:xfrm>
          <a:prstGeom prst="rect">
            <a:avLst/>
          </a:prstGeom>
          <a:noFill/>
        </p:spPr>
        <p:txBody>
          <a:bodyPr wrap="none" rtlCol="0">
            <a:spAutoFit/>
          </a:bodyPr>
          <a:lstStyle/>
          <a:p>
            <a:r>
              <a:rPr kumimoji="1"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Reader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71" name="直线箭头连接符 70">
            <a:extLst>
              <a:ext uri="{FF2B5EF4-FFF2-40B4-BE49-F238E27FC236}">
                <a16:creationId xmlns:a16="http://schemas.microsoft.com/office/drawing/2014/main" id="{4E43771E-342D-7CF5-7525-1B4CBFEBF5A0}"/>
              </a:ext>
            </a:extLst>
          </p:cNvPr>
          <p:cNvCxnSpPr>
            <a:cxnSpLocks/>
            <a:stCxn id="68" idx="3"/>
            <a:endCxn id="23" idx="1"/>
          </p:cNvCxnSpPr>
          <p:nvPr/>
        </p:nvCxnSpPr>
        <p:spPr>
          <a:xfrm flipV="1">
            <a:off x="2116925" y="2030800"/>
            <a:ext cx="799901" cy="86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线箭头连接符 73">
            <a:extLst>
              <a:ext uri="{FF2B5EF4-FFF2-40B4-BE49-F238E27FC236}">
                <a16:creationId xmlns:a16="http://schemas.microsoft.com/office/drawing/2014/main" id="{34444327-9B8F-1192-E69D-2C931BEF4D72}"/>
              </a:ext>
            </a:extLst>
          </p:cNvPr>
          <p:cNvCxnSpPr>
            <a:cxnSpLocks/>
            <a:stCxn id="68" idx="3"/>
            <a:endCxn id="27" idx="1"/>
          </p:cNvCxnSpPr>
          <p:nvPr/>
        </p:nvCxnSpPr>
        <p:spPr>
          <a:xfrm flipV="1">
            <a:off x="2116925" y="2503017"/>
            <a:ext cx="812931" cy="390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a:extLst>
              <a:ext uri="{FF2B5EF4-FFF2-40B4-BE49-F238E27FC236}">
                <a16:creationId xmlns:a16="http://schemas.microsoft.com/office/drawing/2014/main" id="{1DD1B67F-61E1-9E68-16E5-E16BE1D78AF4}"/>
              </a:ext>
            </a:extLst>
          </p:cNvPr>
          <p:cNvCxnSpPr>
            <a:cxnSpLocks/>
            <a:stCxn id="68" idx="3"/>
            <a:endCxn id="29" idx="1"/>
          </p:cNvCxnSpPr>
          <p:nvPr/>
        </p:nvCxnSpPr>
        <p:spPr>
          <a:xfrm>
            <a:off x="2116925" y="2893018"/>
            <a:ext cx="790156" cy="355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线箭头连接符 79">
            <a:extLst>
              <a:ext uri="{FF2B5EF4-FFF2-40B4-BE49-F238E27FC236}">
                <a16:creationId xmlns:a16="http://schemas.microsoft.com/office/drawing/2014/main" id="{D3D3DEB8-5451-33A5-313A-3A429358CFCB}"/>
              </a:ext>
            </a:extLst>
          </p:cNvPr>
          <p:cNvCxnSpPr>
            <a:cxnSpLocks/>
            <a:stCxn id="68" idx="3"/>
            <a:endCxn id="32" idx="1"/>
          </p:cNvCxnSpPr>
          <p:nvPr/>
        </p:nvCxnSpPr>
        <p:spPr>
          <a:xfrm>
            <a:off x="2116925" y="2893018"/>
            <a:ext cx="812931" cy="807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BBE93576-A8D3-6C30-9E52-1EC7E27DA0F4}"/>
              </a:ext>
            </a:extLst>
          </p:cNvPr>
          <p:cNvSpPr txBox="1"/>
          <p:nvPr/>
        </p:nvSpPr>
        <p:spPr>
          <a:xfrm>
            <a:off x="2195736" y="910288"/>
            <a:ext cx="6297731" cy="646331"/>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要考虑底层成员是否被其他类修改，考虑成员变量和成员函数是否在派生树结构中被覆盖等问题，灵活性差</a:t>
            </a:r>
            <a:endParaRPr lang="zh-CN" altLang="en-US" dirty="0"/>
          </a:p>
        </p:txBody>
      </p:sp>
    </p:spTree>
    <p:extLst>
      <p:ext uri="{BB962C8B-B14F-4D97-AF65-F5344CB8AC3E}">
        <p14:creationId xmlns:p14="http://schemas.microsoft.com/office/powerpoint/2010/main" val="377272704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公有继承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1AA47F36-E5B0-CCAB-9B05-3A2923021EB0}"/>
              </a:ext>
            </a:extLst>
          </p:cNvPr>
          <p:cNvSpPr txBox="1"/>
          <p:nvPr/>
        </p:nvSpPr>
        <p:spPr>
          <a:xfrm>
            <a:off x="683568" y="751240"/>
            <a:ext cx="729193" cy="369332"/>
          </a:xfrm>
          <a:prstGeom prst="rect">
            <a:avLst/>
          </a:prstGeom>
          <a:noFill/>
        </p:spPr>
        <p:txBody>
          <a:bodyPr wrap="square">
            <a:spAutoFit/>
          </a:bodyPr>
          <a:lstStyle/>
          <a:p>
            <a:r>
              <a:rPr lang="zh-CN" altLang="en-US" b="1" dirty="0">
                <a:solidFill>
                  <a:srgbClr val="C00000"/>
                </a:solidFill>
                <a:latin typeface="Microsoft YaHei" panose="020B0503020204020204" pitchFamily="34" charset="-122"/>
                <a:ea typeface="Microsoft YaHei" panose="020B0503020204020204" pitchFamily="34" charset="-122"/>
              </a:rPr>
              <a:t>继承</a:t>
            </a:r>
          </a:p>
        </p:txBody>
      </p:sp>
      <p:sp>
        <p:nvSpPr>
          <p:cNvPr id="22" name="圆角矩形 21">
            <a:extLst>
              <a:ext uri="{FF2B5EF4-FFF2-40B4-BE49-F238E27FC236}">
                <a16:creationId xmlns:a16="http://schemas.microsoft.com/office/drawing/2014/main" id="{1EC176E1-EDB1-969D-ABC6-26BC0D61AA4C}"/>
              </a:ext>
            </a:extLst>
          </p:cNvPr>
          <p:cNvSpPr/>
          <p:nvPr/>
        </p:nvSpPr>
        <p:spPr>
          <a:xfrm>
            <a:off x="2896327" y="816177"/>
            <a:ext cx="1268423"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22">
            <a:extLst>
              <a:ext uri="{FF2B5EF4-FFF2-40B4-BE49-F238E27FC236}">
                <a16:creationId xmlns:a16="http://schemas.microsoft.com/office/drawing/2014/main" id="{C79996C2-A4C7-CA03-4C0C-A40DD4273473}"/>
              </a:ext>
            </a:extLst>
          </p:cNvPr>
          <p:cNvSpPr txBox="1"/>
          <p:nvPr/>
        </p:nvSpPr>
        <p:spPr>
          <a:xfrm>
            <a:off x="2906072" y="820116"/>
            <a:ext cx="1258678"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HDFSReader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圆角矩形 23">
            <a:extLst>
              <a:ext uri="{FF2B5EF4-FFF2-40B4-BE49-F238E27FC236}">
                <a16:creationId xmlns:a16="http://schemas.microsoft.com/office/drawing/2014/main" id="{791C07CC-166A-798A-7AA0-F5C594A7A36D}"/>
              </a:ext>
            </a:extLst>
          </p:cNvPr>
          <p:cNvSpPr/>
          <p:nvPr/>
        </p:nvSpPr>
        <p:spPr>
          <a:xfrm>
            <a:off x="2896327" y="1268970"/>
            <a:ext cx="1268423"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204DC25A-B5FB-748C-B289-24C867A731D3}"/>
              </a:ext>
            </a:extLst>
          </p:cNvPr>
          <p:cNvSpPr txBox="1"/>
          <p:nvPr/>
        </p:nvSpPr>
        <p:spPr>
          <a:xfrm>
            <a:off x="2919102" y="1292333"/>
            <a:ext cx="1195327"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HDFSWriter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a:extLst>
              <a:ext uri="{FF2B5EF4-FFF2-40B4-BE49-F238E27FC236}">
                <a16:creationId xmlns:a16="http://schemas.microsoft.com/office/drawing/2014/main" id="{6076643F-5D19-B985-0A35-1E81D2ACF229}"/>
              </a:ext>
            </a:extLst>
          </p:cNvPr>
          <p:cNvSpPr/>
          <p:nvPr/>
        </p:nvSpPr>
        <p:spPr>
          <a:xfrm>
            <a:off x="2896327" y="2014027"/>
            <a:ext cx="1268423"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文本框 29">
            <a:extLst>
              <a:ext uri="{FF2B5EF4-FFF2-40B4-BE49-F238E27FC236}">
                <a16:creationId xmlns:a16="http://schemas.microsoft.com/office/drawing/2014/main" id="{C124A3B6-24AE-EECC-C42F-5676C2D457F4}"/>
              </a:ext>
            </a:extLst>
          </p:cNvPr>
          <p:cNvSpPr txBox="1"/>
          <p:nvPr/>
        </p:nvSpPr>
        <p:spPr>
          <a:xfrm>
            <a:off x="2906072" y="2017966"/>
            <a:ext cx="1227580"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LocalReader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圆角矩形 30">
            <a:extLst>
              <a:ext uri="{FF2B5EF4-FFF2-40B4-BE49-F238E27FC236}">
                <a16:creationId xmlns:a16="http://schemas.microsoft.com/office/drawing/2014/main" id="{C311BAA9-7E8B-ED41-DB07-E88CCF14BC92}"/>
              </a:ext>
            </a:extLst>
          </p:cNvPr>
          <p:cNvSpPr/>
          <p:nvPr/>
        </p:nvSpPr>
        <p:spPr>
          <a:xfrm>
            <a:off x="2896327" y="2466820"/>
            <a:ext cx="1268423"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框 31">
            <a:extLst>
              <a:ext uri="{FF2B5EF4-FFF2-40B4-BE49-F238E27FC236}">
                <a16:creationId xmlns:a16="http://schemas.microsoft.com/office/drawing/2014/main" id="{C4AF75AD-F823-C8C4-CFE8-840B72EB6B4F}"/>
              </a:ext>
            </a:extLst>
          </p:cNvPr>
          <p:cNvSpPr txBox="1"/>
          <p:nvPr/>
        </p:nvSpPr>
        <p:spPr>
          <a:xfrm>
            <a:off x="2919102" y="2490183"/>
            <a:ext cx="1164229"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LocalWriter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圆角矩形 32">
            <a:extLst>
              <a:ext uri="{FF2B5EF4-FFF2-40B4-BE49-F238E27FC236}">
                <a16:creationId xmlns:a16="http://schemas.microsoft.com/office/drawing/2014/main" id="{A3D01932-DC92-6A08-A281-0526D8E0116F}"/>
              </a:ext>
            </a:extLst>
          </p:cNvPr>
          <p:cNvSpPr/>
          <p:nvPr/>
        </p:nvSpPr>
        <p:spPr>
          <a:xfrm>
            <a:off x="4562256" y="1040311"/>
            <a:ext cx="1438984"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文本框 33">
            <a:extLst>
              <a:ext uri="{FF2B5EF4-FFF2-40B4-BE49-F238E27FC236}">
                <a16:creationId xmlns:a16="http://schemas.microsoft.com/office/drawing/2014/main" id="{287D83EE-F514-7AA2-B20A-2F6EEDDE859E}"/>
              </a:ext>
            </a:extLst>
          </p:cNvPr>
          <p:cNvSpPr txBox="1"/>
          <p:nvPr/>
        </p:nvSpPr>
        <p:spPr>
          <a:xfrm>
            <a:off x="4567128" y="1076830"/>
            <a:ext cx="1438984"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HDFSOperator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7" name="直线箭头连接符 36">
            <a:extLst>
              <a:ext uri="{FF2B5EF4-FFF2-40B4-BE49-F238E27FC236}">
                <a16:creationId xmlns:a16="http://schemas.microsoft.com/office/drawing/2014/main" id="{5C98DD36-BACD-6608-B1AF-417CECDD0A50}"/>
              </a:ext>
            </a:extLst>
          </p:cNvPr>
          <p:cNvCxnSpPr>
            <a:stCxn id="23" idx="3"/>
            <a:endCxn id="34" idx="1"/>
          </p:cNvCxnSpPr>
          <p:nvPr/>
        </p:nvCxnSpPr>
        <p:spPr>
          <a:xfrm>
            <a:off x="4164750" y="974005"/>
            <a:ext cx="402378" cy="256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0E013D64-CC62-B3F7-F20E-4EB1B29D9771}"/>
              </a:ext>
            </a:extLst>
          </p:cNvPr>
          <p:cNvCxnSpPr>
            <a:cxnSpLocks/>
            <a:stCxn id="24" idx="3"/>
            <a:endCxn id="34" idx="1"/>
          </p:cNvCxnSpPr>
          <p:nvPr/>
        </p:nvCxnSpPr>
        <p:spPr>
          <a:xfrm flipV="1">
            <a:off x="4164750" y="1230719"/>
            <a:ext cx="402378" cy="215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a:extLst>
              <a:ext uri="{FF2B5EF4-FFF2-40B4-BE49-F238E27FC236}">
                <a16:creationId xmlns:a16="http://schemas.microsoft.com/office/drawing/2014/main" id="{5B4CEDAC-7D0D-D3DE-6962-362596EB502D}"/>
              </a:ext>
            </a:extLst>
          </p:cNvPr>
          <p:cNvCxnSpPr>
            <a:cxnSpLocks/>
            <a:stCxn id="29" idx="3"/>
            <a:endCxn id="46" idx="1"/>
          </p:cNvCxnSpPr>
          <p:nvPr/>
        </p:nvCxnSpPr>
        <p:spPr>
          <a:xfrm>
            <a:off x="4164750" y="2191279"/>
            <a:ext cx="407250" cy="22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圆角矩形 44">
            <a:extLst>
              <a:ext uri="{FF2B5EF4-FFF2-40B4-BE49-F238E27FC236}">
                <a16:creationId xmlns:a16="http://schemas.microsoft.com/office/drawing/2014/main" id="{6F7B0439-220A-4E7A-D07A-9E36FB1C5F9D}"/>
              </a:ext>
            </a:extLst>
          </p:cNvPr>
          <p:cNvSpPr/>
          <p:nvPr/>
        </p:nvSpPr>
        <p:spPr>
          <a:xfrm>
            <a:off x="4567128" y="2227454"/>
            <a:ext cx="1438984"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文本框 45">
            <a:extLst>
              <a:ext uri="{FF2B5EF4-FFF2-40B4-BE49-F238E27FC236}">
                <a16:creationId xmlns:a16="http://schemas.microsoft.com/office/drawing/2014/main" id="{D6829062-6F02-ACE0-EBBB-EA75632EBCC1}"/>
              </a:ext>
            </a:extLst>
          </p:cNvPr>
          <p:cNvSpPr txBox="1"/>
          <p:nvPr/>
        </p:nvSpPr>
        <p:spPr>
          <a:xfrm>
            <a:off x="4572000" y="2263973"/>
            <a:ext cx="1407886"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LocalOperator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0" name="直线箭头连接符 49">
            <a:extLst>
              <a:ext uri="{FF2B5EF4-FFF2-40B4-BE49-F238E27FC236}">
                <a16:creationId xmlns:a16="http://schemas.microsoft.com/office/drawing/2014/main" id="{5738384D-392C-30B7-BBF0-C97D3800D842}"/>
              </a:ext>
            </a:extLst>
          </p:cNvPr>
          <p:cNvCxnSpPr>
            <a:cxnSpLocks/>
            <a:stCxn id="31" idx="3"/>
            <a:endCxn id="46" idx="1"/>
          </p:cNvCxnSpPr>
          <p:nvPr/>
        </p:nvCxnSpPr>
        <p:spPr>
          <a:xfrm flipV="1">
            <a:off x="4164750" y="2417862"/>
            <a:ext cx="407250" cy="22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圆角矩形 54">
            <a:extLst>
              <a:ext uri="{FF2B5EF4-FFF2-40B4-BE49-F238E27FC236}">
                <a16:creationId xmlns:a16="http://schemas.microsoft.com/office/drawing/2014/main" id="{9AA02775-FC10-6F72-7FDB-AEB5F4055DB4}"/>
              </a:ext>
            </a:extLst>
          </p:cNvPr>
          <p:cNvSpPr/>
          <p:nvPr/>
        </p:nvSpPr>
        <p:spPr>
          <a:xfrm>
            <a:off x="6506472" y="1658971"/>
            <a:ext cx="1438984"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文本框 55">
            <a:extLst>
              <a:ext uri="{FF2B5EF4-FFF2-40B4-BE49-F238E27FC236}">
                <a16:creationId xmlns:a16="http://schemas.microsoft.com/office/drawing/2014/main" id="{D6A35834-B781-E9CB-10BC-F588EF47072D}"/>
              </a:ext>
            </a:extLst>
          </p:cNvPr>
          <p:cNvSpPr txBox="1"/>
          <p:nvPr/>
        </p:nvSpPr>
        <p:spPr>
          <a:xfrm>
            <a:off x="6511344" y="1695490"/>
            <a:ext cx="1154483"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IOManager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7" name="直线箭头连接符 56">
            <a:extLst>
              <a:ext uri="{FF2B5EF4-FFF2-40B4-BE49-F238E27FC236}">
                <a16:creationId xmlns:a16="http://schemas.microsoft.com/office/drawing/2014/main" id="{5F37FFAF-5321-3532-A1CF-856C5748C665}"/>
              </a:ext>
            </a:extLst>
          </p:cNvPr>
          <p:cNvCxnSpPr>
            <a:cxnSpLocks/>
            <a:stCxn id="34" idx="3"/>
            <a:endCxn id="56" idx="1"/>
          </p:cNvCxnSpPr>
          <p:nvPr/>
        </p:nvCxnSpPr>
        <p:spPr>
          <a:xfrm>
            <a:off x="6006112" y="1230719"/>
            <a:ext cx="505232" cy="618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a:extLst>
              <a:ext uri="{FF2B5EF4-FFF2-40B4-BE49-F238E27FC236}">
                <a16:creationId xmlns:a16="http://schemas.microsoft.com/office/drawing/2014/main" id="{071AF88B-8AF7-DEDE-744D-0A20FCD33B5E}"/>
              </a:ext>
            </a:extLst>
          </p:cNvPr>
          <p:cNvCxnSpPr>
            <a:cxnSpLocks/>
            <a:stCxn id="45" idx="3"/>
            <a:endCxn id="56" idx="1"/>
          </p:cNvCxnSpPr>
          <p:nvPr/>
        </p:nvCxnSpPr>
        <p:spPr>
          <a:xfrm flipV="1">
            <a:off x="6006112" y="1849379"/>
            <a:ext cx="505232" cy="555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圆角矩形 67">
            <a:extLst>
              <a:ext uri="{FF2B5EF4-FFF2-40B4-BE49-F238E27FC236}">
                <a16:creationId xmlns:a16="http://schemas.microsoft.com/office/drawing/2014/main" id="{A69687EA-F620-35C9-5E8C-2CB838D3A647}"/>
              </a:ext>
            </a:extLst>
          </p:cNvPr>
          <p:cNvSpPr/>
          <p:nvPr/>
        </p:nvSpPr>
        <p:spPr>
          <a:xfrm>
            <a:off x="837748" y="1658971"/>
            <a:ext cx="1268423"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文本框 69">
            <a:extLst>
              <a:ext uri="{FF2B5EF4-FFF2-40B4-BE49-F238E27FC236}">
                <a16:creationId xmlns:a16="http://schemas.microsoft.com/office/drawing/2014/main" id="{2B242C55-C75D-A76A-CFE8-1CC9CDD016F4}"/>
              </a:ext>
            </a:extLst>
          </p:cNvPr>
          <p:cNvSpPr txBox="1"/>
          <p:nvPr/>
        </p:nvSpPr>
        <p:spPr>
          <a:xfrm>
            <a:off x="1079383" y="1692516"/>
            <a:ext cx="785151" cy="307777"/>
          </a:xfrm>
          <a:prstGeom prst="rect">
            <a:avLst/>
          </a:prstGeom>
          <a:noFill/>
        </p:spPr>
        <p:txBody>
          <a:bodyPr wrap="none" rtlCol="0">
            <a:spAutoFit/>
          </a:bodyPr>
          <a:lstStyle/>
          <a:p>
            <a:r>
              <a:rPr kumimoji="1"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Reader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71" name="直线箭头连接符 70">
            <a:extLst>
              <a:ext uri="{FF2B5EF4-FFF2-40B4-BE49-F238E27FC236}">
                <a16:creationId xmlns:a16="http://schemas.microsoft.com/office/drawing/2014/main" id="{4E43771E-342D-7CF5-7525-1B4CBFEBF5A0}"/>
              </a:ext>
            </a:extLst>
          </p:cNvPr>
          <p:cNvCxnSpPr>
            <a:cxnSpLocks/>
            <a:stCxn id="68" idx="3"/>
            <a:endCxn id="23" idx="1"/>
          </p:cNvCxnSpPr>
          <p:nvPr/>
        </p:nvCxnSpPr>
        <p:spPr>
          <a:xfrm flipV="1">
            <a:off x="2106171" y="974005"/>
            <a:ext cx="799901" cy="86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线箭头连接符 73">
            <a:extLst>
              <a:ext uri="{FF2B5EF4-FFF2-40B4-BE49-F238E27FC236}">
                <a16:creationId xmlns:a16="http://schemas.microsoft.com/office/drawing/2014/main" id="{34444327-9B8F-1192-E69D-2C931BEF4D72}"/>
              </a:ext>
            </a:extLst>
          </p:cNvPr>
          <p:cNvCxnSpPr>
            <a:cxnSpLocks/>
            <a:stCxn id="68" idx="3"/>
            <a:endCxn id="27" idx="1"/>
          </p:cNvCxnSpPr>
          <p:nvPr/>
        </p:nvCxnSpPr>
        <p:spPr>
          <a:xfrm flipV="1">
            <a:off x="2106171" y="1446222"/>
            <a:ext cx="812931" cy="390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a:extLst>
              <a:ext uri="{FF2B5EF4-FFF2-40B4-BE49-F238E27FC236}">
                <a16:creationId xmlns:a16="http://schemas.microsoft.com/office/drawing/2014/main" id="{1DD1B67F-61E1-9E68-16E5-E16BE1D78AF4}"/>
              </a:ext>
            </a:extLst>
          </p:cNvPr>
          <p:cNvCxnSpPr>
            <a:cxnSpLocks/>
            <a:stCxn id="68" idx="3"/>
            <a:endCxn id="29" idx="1"/>
          </p:cNvCxnSpPr>
          <p:nvPr/>
        </p:nvCxnSpPr>
        <p:spPr>
          <a:xfrm>
            <a:off x="2106171" y="1836223"/>
            <a:ext cx="790156" cy="355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线箭头连接符 79">
            <a:extLst>
              <a:ext uri="{FF2B5EF4-FFF2-40B4-BE49-F238E27FC236}">
                <a16:creationId xmlns:a16="http://schemas.microsoft.com/office/drawing/2014/main" id="{D3D3DEB8-5451-33A5-313A-3A429358CFCB}"/>
              </a:ext>
            </a:extLst>
          </p:cNvPr>
          <p:cNvCxnSpPr>
            <a:cxnSpLocks/>
            <a:stCxn id="68" idx="3"/>
            <a:endCxn id="32" idx="1"/>
          </p:cNvCxnSpPr>
          <p:nvPr/>
        </p:nvCxnSpPr>
        <p:spPr>
          <a:xfrm>
            <a:off x="2106171" y="1836223"/>
            <a:ext cx="812931" cy="807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圆角矩形 1">
            <a:extLst>
              <a:ext uri="{FF2B5EF4-FFF2-40B4-BE49-F238E27FC236}">
                <a16:creationId xmlns:a16="http://schemas.microsoft.com/office/drawing/2014/main" id="{353D5CE4-F519-4418-212B-8A9108CC2C0D}"/>
              </a:ext>
            </a:extLst>
          </p:cNvPr>
          <p:cNvSpPr/>
          <p:nvPr/>
        </p:nvSpPr>
        <p:spPr>
          <a:xfrm>
            <a:off x="6586159" y="3029905"/>
            <a:ext cx="1268423"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0FB152B4-5964-670A-FA1E-E5D24EF706B9}"/>
              </a:ext>
            </a:extLst>
          </p:cNvPr>
          <p:cNvSpPr txBox="1"/>
          <p:nvPr/>
        </p:nvSpPr>
        <p:spPr>
          <a:xfrm>
            <a:off x="6595904" y="3033844"/>
            <a:ext cx="1258678"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HDFSReader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圆角矩形 3">
            <a:extLst>
              <a:ext uri="{FF2B5EF4-FFF2-40B4-BE49-F238E27FC236}">
                <a16:creationId xmlns:a16="http://schemas.microsoft.com/office/drawing/2014/main" id="{C9987F53-EEF0-F26F-E489-648083EE7E77}"/>
              </a:ext>
            </a:extLst>
          </p:cNvPr>
          <p:cNvSpPr/>
          <p:nvPr/>
        </p:nvSpPr>
        <p:spPr>
          <a:xfrm>
            <a:off x="6451173" y="2595114"/>
            <a:ext cx="1601173" cy="2291438"/>
          </a:xfrm>
          <a:prstGeom prst="roundRect">
            <a:avLst>
              <a:gd name="adj" fmla="val 81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03A9EDDF-2BC6-37C9-EACD-D4D0C36C7833}"/>
              </a:ext>
            </a:extLst>
          </p:cNvPr>
          <p:cNvSpPr txBox="1"/>
          <p:nvPr/>
        </p:nvSpPr>
        <p:spPr>
          <a:xfrm>
            <a:off x="6462065" y="2607834"/>
            <a:ext cx="1293944" cy="338554"/>
          </a:xfrm>
          <a:prstGeom prst="rect">
            <a:avLst/>
          </a:prstGeom>
          <a:noFill/>
        </p:spPr>
        <p:txBody>
          <a:bodyPr wrap="none" rtlCol="0">
            <a:spAutoFit/>
          </a:bodyPr>
          <a:lstStyle/>
          <a:p>
            <a:r>
              <a:rPr kumimoji="1"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IOManager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0C81AA48-B857-D1FC-8CC6-3DD4D031904D}"/>
              </a:ext>
            </a:extLst>
          </p:cNvPr>
          <p:cNvSpPr txBox="1"/>
          <p:nvPr/>
        </p:nvSpPr>
        <p:spPr>
          <a:xfrm>
            <a:off x="5436582" y="3543449"/>
            <a:ext cx="729193" cy="369332"/>
          </a:xfrm>
          <a:prstGeom prst="rect">
            <a:avLst/>
          </a:prstGeom>
          <a:noFill/>
        </p:spPr>
        <p:txBody>
          <a:bodyPr wrap="square">
            <a:spAutoFit/>
          </a:bodyPr>
          <a:lstStyle/>
          <a:p>
            <a:r>
              <a:rPr lang="zh-CN" altLang="en-US" b="1" dirty="0">
                <a:solidFill>
                  <a:srgbClr val="00B050"/>
                </a:solidFill>
                <a:latin typeface="Microsoft YaHei" panose="020B0503020204020204" pitchFamily="34" charset="-122"/>
                <a:ea typeface="Microsoft YaHei" panose="020B0503020204020204" pitchFamily="34" charset="-122"/>
              </a:rPr>
              <a:t>组合</a:t>
            </a:r>
          </a:p>
        </p:txBody>
      </p:sp>
      <p:sp>
        <p:nvSpPr>
          <p:cNvPr id="7" name="圆角矩形 6">
            <a:extLst>
              <a:ext uri="{FF2B5EF4-FFF2-40B4-BE49-F238E27FC236}">
                <a16:creationId xmlns:a16="http://schemas.microsoft.com/office/drawing/2014/main" id="{2A23EDDA-4D11-7659-C058-AA5D8BD2601D}"/>
              </a:ext>
            </a:extLst>
          </p:cNvPr>
          <p:cNvSpPr/>
          <p:nvPr/>
        </p:nvSpPr>
        <p:spPr>
          <a:xfrm>
            <a:off x="6586159" y="3482698"/>
            <a:ext cx="1268423"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61FD2362-3FB4-D362-B0FB-851DE5986CA4}"/>
              </a:ext>
            </a:extLst>
          </p:cNvPr>
          <p:cNvSpPr txBox="1"/>
          <p:nvPr/>
        </p:nvSpPr>
        <p:spPr>
          <a:xfrm>
            <a:off x="6608934" y="3506061"/>
            <a:ext cx="1195327"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HDFSWriter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a:extLst>
              <a:ext uri="{FF2B5EF4-FFF2-40B4-BE49-F238E27FC236}">
                <a16:creationId xmlns:a16="http://schemas.microsoft.com/office/drawing/2014/main" id="{1A2CA4FE-1AE5-EA74-9A44-E4977FECFF01}"/>
              </a:ext>
            </a:extLst>
          </p:cNvPr>
          <p:cNvSpPr/>
          <p:nvPr/>
        </p:nvSpPr>
        <p:spPr>
          <a:xfrm>
            <a:off x="6586159" y="3928850"/>
            <a:ext cx="1268423"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11CD2818-C4AC-1F93-F978-AF93D4A7C0C7}"/>
              </a:ext>
            </a:extLst>
          </p:cNvPr>
          <p:cNvSpPr txBox="1"/>
          <p:nvPr/>
        </p:nvSpPr>
        <p:spPr>
          <a:xfrm>
            <a:off x="6595904" y="3932789"/>
            <a:ext cx="1227580"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LocalReader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a:extLst>
              <a:ext uri="{FF2B5EF4-FFF2-40B4-BE49-F238E27FC236}">
                <a16:creationId xmlns:a16="http://schemas.microsoft.com/office/drawing/2014/main" id="{D06E9960-E025-CE75-A799-E7635776E0BE}"/>
              </a:ext>
            </a:extLst>
          </p:cNvPr>
          <p:cNvSpPr/>
          <p:nvPr/>
        </p:nvSpPr>
        <p:spPr>
          <a:xfrm>
            <a:off x="6608934" y="4400302"/>
            <a:ext cx="1268423" cy="3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C5213965-82CD-42F8-FD4B-5B4964FCC1A4}"/>
              </a:ext>
            </a:extLst>
          </p:cNvPr>
          <p:cNvSpPr txBox="1"/>
          <p:nvPr/>
        </p:nvSpPr>
        <p:spPr>
          <a:xfrm>
            <a:off x="6608934" y="4405006"/>
            <a:ext cx="1164229" cy="307777"/>
          </a:xfrm>
          <a:prstGeom prst="rect">
            <a:avLst/>
          </a:prstGeom>
          <a:noFill/>
        </p:spPr>
        <p:txBody>
          <a:bodyPr wrap="none" rtlCol="0">
            <a:spAutoFit/>
          </a:bodyPr>
          <a:lstStyle/>
          <a:p>
            <a:r>
              <a:rPr kumimoji="1"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LocalWriter</a:t>
            </a:r>
            <a:endParaRPr kumimoji="1"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D09320B2-225D-D262-467C-4F2512B09A15}"/>
              </a:ext>
            </a:extLst>
          </p:cNvPr>
          <p:cNvGrpSpPr/>
          <p:nvPr/>
        </p:nvGrpSpPr>
        <p:grpSpPr>
          <a:xfrm>
            <a:off x="837748" y="3384409"/>
            <a:ext cx="3227044" cy="1236586"/>
            <a:chOff x="5813482" y="1421139"/>
            <a:chExt cx="2808312" cy="35408624"/>
          </a:xfrm>
          <a:solidFill>
            <a:srgbClr val="FEFFBE"/>
          </a:solidFill>
        </p:grpSpPr>
        <p:sp>
          <p:nvSpPr>
            <p:cNvPr id="14" name="矩形 13">
              <a:extLst>
                <a:ext uri="{FF2B5EF4-FFF2-40B4-BE49-F238E27FC236}">
                  <a16:creationId xmlns:a16="http://schemas.microsoft.com/office/drawing/2014/main" id="{00797D3F-9E82-9027-6046-D20FD98814BD}"/>
                </a:ext>
              </a:extLst>
            </p:cNvPr>
            <p:cNvSpPr/>
            <p:nvPr/>
          </p:nvSpPr>
          <p:spPr>
            <a:xfrm>
              <a:off x="5813482" y="1421139"/>
              <a:ext cx="2808312" cy="35408624"/>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3F016A9D-3C42-E5DA-54F5-23DB077B1C30}"/>
                </a:ext>
              </a:extLst>
            </p:cNvPr>
            <p:cNvSpPr txBox="1"/>
            <p:nvPr/>
          </p:nvSpPr>
          <p:spPr>
            <a:xfrm>
              <a:off x="5860955" y="1681767"/>
              <a:ext cx="2632494" cy="33048480"/>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思考：</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造成这两种模式的灵活性差异的根源是什么？</a:t>
              </a:r>
            </a:p>
            <a:p>
              <a:pPr>
                <a:spcAft>
                  <a:spcPts val="600"/>
                </a:spcAft>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提示：存储</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3048519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公有继承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8BBF5BD1-C6E8-9C72-AED5-3CF024C57BB4}"/>
              </a:ext>
            </a:extLst>
          </p:cNvPr>
          <p:cNvSpPr txBox="1"/>
          <p:nvPr/>
        </p:nvSpPr>
        <p:spPr>
          <a:xfrm>
            <a:off x="683568" y="843558"/>
            <a:ext cx="7632848" cy="923330"/>
          </a:xfrm>
          <a:prstGeom prst="rect">
            <a:avLst/>
          </a:prstGeom>
          <a:noFill/>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原因</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在继承体系中，派生类应该具有基类的所有特性，但是在工作中我们很少遇到这类“干净”的案例，经常需要通过添加派生层级来保证派生类和基类“干净”的扩展关系，很容易造成继承结构过度复杂化</a:t>
            </a:r>
            <a:endParaRPr lang="zh-CN" altLang="en-US" dirty="0">
              <a:solidFill>
                <a:srgbClr val="005DA2"/>
              </a:solidFill>
            </a:endParaRPr>
          </a:p>
        </p:txBody>
      </p:sp>
      <p:pic>
        <p:nvPicPr>
          <p:cNvPr id="9218" name="Picture 2">
            <a:extLst>
              <a:ext uri="{FF2B5EF4-FFF2-40B4-BE49-F238E27FC236}">
                <a16:creationId xmlns:a16="http://schemas.microsoft.com/office/drawing/2014/main" id="{09C1886C-816D-E02A-F95E-CC5049382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312" y="1911513"/>
            <a:ext cx="5508104" cy="2985469"/>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93663C4A-55CA-C230-FD9F-51842AA45D26}"/>
              </a:ext>
            </a:extLst>
          </p:cNvPr>
          <p:cNvSpPr txBox="1"/>
          <p:nvPr/>
        </p:nvSpPr>
        <p:spPr>
          <a:xfrm>
            <a:off x="683568" y="2283718"/>
            <a:ext cx="1944216" cy="1754326"/>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例：鸵鸟不会飞，所以必须抽象出单独的</a:t>
            </a:r>
            <a:r>
              <a:rPr lang="en-US" altLang="zh-CN" dirty="0" err="1">
                <a:solidFill>
                  <a:srgbClr val="005DA2"/>
                </a:solidFill>
                <a:latin typeface="微软雅黑" panose="020B0503020204020204" pitchFamily="34" charset="-122"/>
                <a:ea typeface="微软雅黑" panose="020B0503020204020204" pitchFamily="34" charset="-122"/>
              </a:rPr>
              <a:t>FlyableBird</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err="1">
                <a:solidFill>
                  <a:srgbClr val="005DA2"/>
                </a:solidFill>
                <a:latin typeface="微软雅黑" panose="020B0503020204020204" pitchFamily="34" charset="-122"/>
                <a:ea typeface="微软雅黑" panose="020B0503020204020204" pitchFamily="34" charset="-122"/>
              </a:rPr>
              <a:t>UnFlyableBird</a:t>
            </a:r>
            <a:r>
              <a:rPr lang="zh-CN" altLang="en-US" dirty="0">
                <a:solidFill>
                  <a:srgbClr val="005DA2"/>
                </a:solidFill>
                <a:latin typeface="微软雅黑" panose="020B0503020204020204" pitchFamily="34" charset="-122"/>
                <a:ea typeface="微软雅黑" panose="020B0503020204020204" pitchFamily="34" charset="-122"/>
              </a:rPr>
              <a:t>两个抽象类</a:t>
            </a:r>
            <a:endParaRPr lang="zh-CN" altLang="en-US" dirty="0"/>
          </a:p>
        </p:txBody>
      </p:sp>
    </p:spTree>
    <p:extLst>
      <p:ext uri="{BB962C8B-B14F-4D97-AF65-F5344CB8AC3E}">
        <p14:creationId xmlns:p14="http://schemas.microsoft.com/office/powerpoint/2010/main" val="33902972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公有继承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93663C4A-55CA-C230-FD9F-51842AA45D26}"/>
              </a:ext>
            </a:extLst>
          </p:cNvPr>
          <p:cNvSpPr txBox="1"/>
          <p:nvPr/>
        </p:nvSpPr>
        <p:spPr>
          <a:xfrm>
            <a:off x="683568" y="817424"/>
            <a:ext cx="7632848" cy="369332"/>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考虑到某些鸟不会叫，派生层级会变的更加复杂：</a:t>
            </a:r>
            <a:endParaRPr lang="zh-CN" altLang="en-US" dirty="0"/>
          </a:p>
        </p:txBody>
      </p:sp>
      <p:pic>
        <p:nvPicPr>
          <p:cNvPr id="9220" name="Picture 4">
            <a:extLst>
              <a:ext uri="{FF2B5EF4-FFF2-40B4-BE49-F238E27FC236}">
                <a16:creationId xmlns:a16="http://schemas.microsoft.com/office/drawing/2014/main" id="{DAB1119C-2D53-5612-9E0F-B22F91B9E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79662"/>
            <a:ext cx="9144000" cy="2770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8085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继承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1367644" y="915566"/>
            <a:ext cx="6408711" cy="646331"/>
          </a:xfrm>
          <a:prstGeom prst="rect">
            <a:avLst/>
          </a:prstGeom>
          <a:noFill/>
        </p:spPr>
        <p:txBody>
          <a:bodyPr wrap="square" rtlCol="0">
            <a:spAutoFit/>
          </a:bodyPr>
          <a:lstStyle/>
          <a:p>
            <a:pPr algn="just">
              <a:spcAft>
                <a:spcPts val="600"/>
              </a:spcAft>
            </a:pPr>
            <a:r>
              <a:rPr lang="zh-CN" altLang="en-US" dirty="0">
                <a:solidFill>
                  <a:srgbClr val="005DA2"/>
                </a:solidFill>
                <a:latin typeface="微软雅黑" panose="020B0503020204020204" pitchFamily="34" charset="-122"/>
                <a:ea typeface="微软雅黑" panose="020B0503020204020204" pitchFamily="34" charset="-122"/>
              </a:rPr>
              <a:t>当我们通过继承的方法从一个旧类上获得一个新类时，旧类和新类的几种称呼：</a:t>
            </a:r>
            <a:endParaRPr lang="en-US" altLang="zh-CN" dirty="0">
              <a:solidFill>
                <a:srgbClr val="C00000"/>
              </a:solidFill>
              <a:latin typeface="微软雅黑" panose="020B0503020204020204" pitchFamily="34" charset="-122"/>
              <a:ea typeface="微软雅黑" panose="020B0503020204020204" pitchFamily="34" charset="-122"/>
            </a:endParaRPr>
          </a:p>
        </p:txBody>
      </p:sp>
      <p:graphicFrame>
        <p:nvGraphicFramePr>
          <p:cNvPr id="2" name="表格 2">
            <a:extLst>
              <a:ext uri="{FF2B5EF4-FFF2-40B4-BE49-F238E27FC236}">
                <a16:creationId xmlns:a16="http://schemas.microsoft.com/office/drawing/2014/main" id="{2B0399E8-1874-C60B-10DF-B249885ED5DD}"/>
              </a:ext>
            </a:extLst>
          </p:cNvPr>
          <p:cNvGraphicFramePr>
            <a:graphicFrameLocks noGrp="1"/>
          </p:cNvGraphicFramePr>
          <p:nvPr>
            <p:extLst>
              <p:ext uri="{D42A27DB-BD31-4B8C-83A1-F6EECF244321}">
                <p14:modId xmlns:p14="http://schemas.microsoft.com/office/powerpoint/2010/main" val="1802545985"/>
              </p:ext>
            </p:extLst>
          </p:nvPr>
        </p:nvGraphicFramePr>
        <p:xfrm>
          <a:off x="1523999" y="1779662"/>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99295852"/>
                    </a:ext>
                  </a:extLst>
                </a:gridCol>
                <a:gridCol w="3048000">
                  <a:extLst>
                    <a:ext uri="{9D8B030D-6E8A-4147-A177-3AD203B41FA5}">
                      <a16:colId xmlns:a16="http://schemas.microsoft.com/office/drawing/2014/main" val="1223673479"/>
                    </a:ext>
                  </a:extLst>
                </a:gridCol>
              </a:tblGrid>
              <a:tr h="370840">
                <a:tc>
                  <a:txBody>
                    <a:bodyPr/>
                    <a:lstStyle/>
                    <a:p>
                      <a:r>
                        <a:rPr lang="zh-CN" altLang="en-US" dirty="0"/>
                        <a:t>旧类</a:t>
                      </a:r>
                    </a:p>
                  </a:txBody>
                  <a:tcPr/>
                </a:tc>
                <a:tc>
                  <a:txBody>
                    <a:bodyPr/>
                    <a:lstStyle/>
                    <a:p>
                      <a:r>
                        <a:rPr lang="zh-CN" altLang="en-US" dirty="0"/>
                        <a:t>新类</a:t>
                      </a:r>
                    </a:p>
                  </a:txBody>
                  <a:tcPr/>
                </a:tc>
                <a:extLst>
                  <a:ext uri="{0D108BD9-81ED-4DB2-BD59-A6C34878D82A}">
                    <a16:rowId xmlns:a16="http://schemas.microsoft.com/office/drawing/2014/main" val="2290454299"/>
                  </a:ext>
                </a:extLst>
              </a:tr>
              <a:tr h="370840">
                <a:tc>
                  <a:txBody>
                    <a:bodyPr/>
                    <a:lstStyle/>
                    <a:p>
                      <a:r>
                        <a:rPr lang="zh-CN" altLang="en-US" dirty="0"/>
                        <a:t>基类</a:t>
                      </a:r>
                      <a:r>
                        <a:rPr lang="en-US" altLang="zh-CN" dirty="0"/>
                        <a:t>(base</a:t>
                      </a:r>
                      <a:r>
                        <a:rPr lang="zh-CN" altLang="en-US" dirty="0"/>
                        <a:t> </a:t>
                      </a:r>
                      <a:r>
                        <a:rPr lang="en-US" altLang="zh-CN" dirty="0"/>
                        <a:t>class)</a:t>
                      </a:r>
                      <a:endParaRPr lang="zh-CN" altLang="en-US" dirty="0"/>
                    </a:p>
                  </a:txBody>
                  <a:tcPr/>
                </a:tc>
                <a:tc>
                  <a:txBody>
                    <a:bodyPr/>
                    <a:lstStyle/>
                    <a:p>
                      <a:r>
                        <a:rPr lang="zh-CN" altLang="en-US" dirty="0"/>
                        <a:t>派生类</a:t>
                      </a:r>
                      <a:r>
                        <a:rPr lang="en-US" altLang="zh-CN" dirty="0"/>
                        <a:t>(derived</a:t>
                      </a:r>
                      <a:r>
                        <a:rPr lang="zh-CN" altLang="en-US" dirty="0"/>
                        <a:t> </a:t>
                      </a:r>
                      <a:r>
                        <a:rPr lang="en-US" altLang="zh-CN" dirty="0"/>
                        <a:t>class)</a:t>
                      </a:r>
                      <a:endParaRPr lang="zh-CN" altLang="en-US" dirty="0"/>
                    </a:p>
                  </a:txBody>
                  <a:tcPr/>
                </a:tc>
                <a:extLst>
                  <a:ext uri="{0D108BD9-81ED-4DB2-BD59-A6C34878D82A}">
                    <a16:rowId xmlns:a16="http://schemas.microsoft.com/office/drawing/2014/main" val="3892592987"/>
                  </a:ext>
                </a:extLst>
              </a:tr>
              <a:tr h="370840">
                <a:tc>
                  <a:txBody>
                    <a:bodyPr/>
                    <a:lstStyle/>
                    <a:p>
                      <a:r>
                        <a:rPr lang="zh-CN" altLang="en-US" dirty="0"/>
                        <a:t>父类</a:t>
                      </a:r>
                      <a:r>
                        <a:rPr lang="en-US" altLang="zh-CN" dirty="0"/>
                        <a:t>(parent</a:t>
                      </a:r>
                      <a:r>
                        <a:rPr lang="zh-CN" altLang="en-US" dirty="0"/>
                        <a:t> </a:t>
                      </a:r>
                      <a:r>
                        <a:rPr lang="en-US" altLang="zh-CN" dirty="0"/>
                        <a:t>class)</a:t>
                      </a:r>
                      <a:endParaRPr lang="zh-CN" altLang="en-US" dirty="0"/>
                    </a:p>
                  </a:txBody>
                  <a:tcPr/>
                </a:tc>
                <a:tc>
                  <a:txBody>
                    <a:bodyPr/>
                    <a:lstStyle/>
                    <a:p>
                      <a:r>
                        <a:rPr lang="zh-CN" altLang="en-US" dirty="0"/>
                        <a:t>子类</a:t>
                      </a:r>
                      <a:r>
                        <a:rPr lang="en-US" altLang="zh-CN" dirty="0"/>
                        <a:t>(child</a:t>
                      </a:r>
                      <a:r>
                        <a:rPr lang="zh-CN" altLang="en-US" dirty="0"/>
                        <a:t> </a:t>
                      </a:r>
                      <a:r>
                        <a:rPr lang="en-US" altLang="zh-CN" dirty="0"/>
                        <a:t>class)</a:t>
                      </a:r>
                      <a:endParaRPr lang="zh-CN" altLang="en-US" dirty="0"/>
                    </a:p>
                  </a:txBody>
                  <a:tcPr/>
                </a:tc>
                <a:extLst>
                  <a:ext uri="{0D108BD9-81ED-4DB2-BD59-A6C34878D82A}">
                    <a16:rowId xmlns:a16="http://schemas.microsoft.com/office/drawing/2014/main" val="2537527143"/>
                  </a:ext>
                </a:extLst>
              </a:tr>
              <a:tr h="370840">
                <a:tc>
                  <a:txBody>
                    <a:bodyPr/>
                    <a:lstStyle/>
                    <a:p>
                      <a:r>
                        <a:rPr lang="zh-CN" altLang="en-US" dirty="0"/>
                        <a:t>超类</a:t>
                      </a:r>
                      <a:r>
                        <a:rPr lang="en-US" altLang="zh-CN" dirty="0"/>
                        <a:t>(superclass)</a:t>
                      </a:r>
                      <a:endParaRPr lang="zh-CN" altLang="en-US" dirty="0"/>
                    </a:p>
                  </a:txBody>
                  <a:tcPr/>
                </a:tc>
                <a:tc>
                  <a:txBody>
                    <a:bodyPr/>
                    <a:lstStyle/>
                    <a:p>
                      <a:r>
                        <a:rPr lang="zh-CN" altLang="en-US" dirty="0"/>
                        <a:t>子类</a:t>
                      </a:r>
                      <a:r>
                        <a:rPr lang="en-US" altLang="zh-CN" dirty="0"/>
                        <a:t>(subclass)</a:t>
                      </a:r>
                      <a:endParaRPr lang="zh-CN" altLang="en-US" dirty="0"/>
                    </a:p>
                  </a:txBody>
                  <a:tcPr/>
                </a:tc>
                <a:extLst>
                  <a:ext uri="{0D108BD9-81ED-4DB2-BD59-A6C34878D82A}">
                    <a16:rowId xmlns:a16="http://schemas.microsoft.com/office/drawing/2014/main" val="2353273472"/>
                  </a:ext>
                </a:extLst>
              </a:tr>
            </a:tbl>
          </a:graphicData>
        </a:graphic>
      </p:graphicFrame>
    </p:spTree>
    <p:extLst>
      <p:ext uri="{BB962C8B-B14F-4D97-AF65-F5344CB8AC3E}">
        <p14:creationId xmlns:p14="http://schemas.microsoft.com/office/powerpoint/2010/main" val="285003686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41797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公有继承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93663C4A-55CA-C230-FD9F-51842AA45D26}"/>
              </a:ext>
            </a:extLst>
          </p:cNvPr>
          <p:cNvSpPr txBox="1"/>
          <p:nvPr/>
        </p:nvSpPr>
        <p:spPr>
          <a:xfrm>
            <a:off x="683568" y="817424"/>
            <a:ext cx="7632848" cy="923330"/>
          </a:xfrm>
          <a:prstGeom prst="rect">
            <a:avLst/>
          </a:prstGeom>
          <a:noFill/>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原因</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dirty="0">
                <a:solidFill>
                  <a:srgbClr val="005DA2"/>
                </a:solidFill>
                <a:latin typeface="微软雅黑" panose="020B0503020204020204" pitchFamily="34" charset="-122"/>
                <a:ea typeface="微软雅黑" panose="020B0503020204020204" pitchFamily="34" charset="-122"/>
              </a:rPr>
              <a:t>：不同的设计模式（组合</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继承）也同时影响了基类</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组件类的接口设计。当使用组合代替继承时，基础组件的设计也会更加趋向于高内聚低</a:t>
            </a:r>
            <a:r>
              <a:rPr lang="zh-CN" altLang="en-US">
                <a:solidFill>
                  <a:srgbClr val="005DA2"/>
                </a:solidFill>
                <a:latin typeface="微软雅黑" panose="020B0503020204020204" pitchFamily="34" charset="-122"/>
                <a:ea typeface="微软雅黑" panose="020B0503020204020204" pitchFamily="34" charset="-122"/>
              </a:rPr>
              <a:t>耦合的特性。</a:t>
            </a:r>
            <a:endParaRPr lang="zh-CN" altLang="en-US" dirty="0"/>
          </a:p>
        </p:txBody>
      </p:sp>
    </p:spTree>
    <p:extLst>
      <p:ext uri="{BB962C8B-B14F-4D97-AF65-F5344CB8AC3E}">
        <p14:creationId xmlns:p14="http://schemas.microsoft.com/office/powerpoint/2010/main" val="378214389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4001" cy="5143500"/>
          </a:xfrm>
          <a:prstGeom prst="rect">
            <a:avLst/>
          </a:prstGeom>
        </p:spPr>
      </p:pic>
      <p:sp>
        <p:nvSpPr>
          <p:cNvPr id="11" name="Rectangle 3"/>
          <p:cNvSpPr txBox="1">
            <a:spLocks noChangeArrowheads="1"/>
          </p:cNvSpPr>
          <p:nvPr/>
        </p:nvSpPr>
        <p:spPr>
          <a:xfrm>
            <a:off x="3491880" y="1901035"/>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200" b="1" dirty="0">
                <a:solidFill>
                  <a:schemeClr val="accent1"/>
                </a:solidFill>
                <a:latin typeface="微软雅黑" panose="020B0503020204020204" pitchFamily="34" charset="-122"/>
                <a:ea typeface="微软雅黑" panose="020B0503020204020204" pitchFamily="34" charset="-122"/>
              </a:rPr>
              <a:t>感谢观看</a:t>
            </a:r>
          </a:p>
        </p:txBody>
      </p:sp>
      <p:sp>
        <p:nvSpPr>
          <p:cNvPr id="12" name="Rectangle 4"/>
          <p:cNvSpPr txBox="1">
            <a:spLocks noChangeArrowheads="1"/>
          </p:cNvSpPr>
          <p:nvPr/>
        </p:nvSpPr>
        <p:spPr>
          <a:xfrm>
            <a:off x="3826314" y="2569318"/>
            <a:ext cx="4807056" cy="32265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3"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9"/>
          <p:cNvSpPr>
            <a:spLocks noChangeArrowheads="1"/>
          </p:cNvSpPr>
          <p:nvPr/>
        </p:nvSpPr>
        <p:spPr bwMode="auto">
          <a:xfrm>
            <a:off x="8727444" y="1898129"/>
            <a:ext cx="416556" cy="1609725"/>
          </a:xfrm>
          <a:prstGeom prst="rect">
            <a:avLst/>
          </a:prstGeom>
          <a:solidFill>
            <a:schemeClr val="accent1"/>
          </a:solidFill>
          <a:ln>
            <a:noFill/>
          </a:ln>
        </p:spPr>
        <p:txBody>
          <a:bodyPr lIns="68557" tIns="34279" rIns="68557" bIns="3427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8120850" y="3071925"/>
            <a:ext cx="432048" cy="432834"/>
            <a:chOff x="6084168" y="1274820"/>
            <a:chExt cx="432048" cy="432834"/>
          </a:xfrm>
        </p:grpSpPr>
        <p:sp>
          <p:nvSpPr>
            <p:cNvPr id="2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7" name="组合 26"/>
          <p:cNvGrpSpPr/>
          <p:nvPr/>
        </p:nvGrpSpPr>
        <p:grpSpPr>
          <a:xfrm>
            <a:off x="6824706" y="3072318"/>
            <a:ext cx="432048" cy="432048"/>
            <a:chOff x="4788024" y="1275213"/>
            <a:chExt cx="432048" cy="432048"/>
          </a:xfrm>
        </p:grpSpPr>
        <p:sp>
          <p:nvSpPr>
            <p:cNvPr id="2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0" name="组合 29"/>
          <p:cNvGrpSpPr/>
          <p:nvPr/>
        </p:nvGrpSpPr>
        <p:grpSpPr>
          <a:xfrm>
            <a:off x="7472778" y="3071925"/>
            <a:ext cx="432833" cy="432834"/>
            <a:chOff x="5436096" y="1274820"/>
            <a:chExt cx="432833" cy="432834"/>
          </a:xfrm>
        </p:grpSpPr>
        <p:sp>
          <p:nvSpPr>
            <p:cNvPr id="3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5528562" y="3071925"/>
            <a:ext cx="432833" cy="432834"/>
            <a:chOff x="3491880" y="1274820"/>
            <a:chExt cx="432833" cy="432834"/>
          </a:xfrm>
        </p:grpSpPr>
        <p:sp>
          <p:nvSpPr>
            <p:cNvPr id="34"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6176634" y="3071925"/>
            <a:ext cx="432833" cy="432834"/>
            <a:chOff x="4139952" y="1274820"/>
            <a:chExt cx="432833" cy="432834"/>
          </a:xfrm>
        </p:grpSpPr>
        <p:sp>
          <p:nvSpPr>
            <p:cNvPr id="37"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127177224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继承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683568" y="771550"/>
            <a:ext cx="6408711" cy="1431161"/>
          </a:xfrm>
          <a:prstGeom prst="rect">
            <a:avLst/>
          </a:prstGeom>
          <a:noFill/>
        </p:spPr>
        <p:txBody>
          <a:bodyPr wrap="square" rtlCol="0">
            <a:spAutoFit/>
          </a:bodyPr>
          <a:lstStyle/>
          <a:p>
            <a:pPr algn="just">
              <a:spcAft>
                <a:spcPts val="600"/>
              </a:spcAft>
            </a:pPr>
            <a:r>
              <a:rPr lang="zh-CN" altLang="en-US" dirty="0">
                <a:solidFill>
                  <a:srgbClr val="005DA2"/>
                </a:solidFill>
                <a:latin typeface="微软雅黑" panose="020B0503020204020204" pitchFamily="34" charset="-122"/>
                <a:ea typeface="微软雅黑" panose="020B0503020204020204" pitchFamily="34" charset="-122"/>
              </a:rPr>
              <a:t>当添加一个派生类时，通常会包含以下三种操作：</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6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步骤</a:t>
            </a:r>
            <a:r>
              <a:rPr lang="en-US" altLang="zh-CN" dirty="0">
                <a:solidFill>
                  <a:srgbClr val="005DA2"/>
                </a:solidFill>
                <a:latin typeface="微软雅黑" panose="020B0503020204020204" pitchFamily="34" charset="-122"/>
                <a:ea typeface="微软雅黑" panose="020B0503020204020204" pitchFamily="34" charset="-122"/>
              </a:rPr>
              <a:t>1</a:t>
            </a:r>
            <a:r>
              <a:rPr lang="zh-CN" altLang="en-US" dirty="0">
                <a:solidFill>
                  <a:srgbClr val="005DA2"/>
                </a:solidFill>
                <a:latin typeface="微软雅黑" panose="020B0503020204020204" pitchFamily="34" charset="-122"/>
                <a:ea typeface="微软雅黑" panose="020B0503020204020204" pitchFamily="34" charset="-122"/>
              </a:rPr>
              <a:t>：用一个已有的类型作为基类</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6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步骤</a:t>
            </a:r>
            <a:r>
              <a:rPr lang="en-US" altLang="zh-CN" dirty="0">
                <a:solidFill>
                  <a:srgbClr val="005DA2"/>
                </a:solidFill>
                <a:latin typeface="微软雅黑" panose="020B0503020204020204" pitchFamily="34" charset="-122"/>
                <a:ea typeface="微软雅黑" panose="020B0503020204020204" pitchFamily="34" charset="-122"/>
              </a:rPr>
              <a:t>2</a:t>
            </a:r>
            <a:r>
              <a:rPr lang="zh-CN" altLang="en-US" dirty="0">
                <a:solidFill>
                  <a:srgbClr val="005DA2"/>
                </a:solidFill>
                <a:latin typeface="微软雅黑" panose="020B0503020204020204" pitchFamily="34" charset="-122"/>
                <a:ea typeface="微软雅黑" panose="020B0503020204020204" pitchFamily="34" charset="-122"/>
              </a:rPr>
              <a:t>：添加新的成员函数</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变量</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6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步骤</a:t>
            </a:r>
            <a:r>
              <a:rPr lang="en-US" altLang="zh-CN" dirty="0">
                <a:solidFill>
                  <a:srgbClr val="005DA2"/>
                </a:solidFill>
                <a:latin typeface="微软雅黑" panose="020B0503020204020204" pitchFamily="34" charset="-122"/>
                <a:ea typeface="微软雅黑" panose="020B0503020204020204" pitchFamily="34" charset="-122"/>
              </a:rPr>
              <a:t>3</a:t>
            </a:r>
            <a:r>
              <a:rPr lang="zh-CN" altLang="en-US" dirty="0">
                <a:solidFill>
                  <a:srgbClr val="005DA2"/>
                </a:solidFill>
                <a:latin typeface="微软雅黑" panose="020B0503020204020204" pitchFamily="34" charset="-122"/>
                <a:ea typeface="微软雅黑" panose="020B0503020204020204" pitchFamily="34" charset="-122"/>
              </a:rPr>
              <a:t>：改写基类已有的成员函数（可选）</a:t>
            </a:r>
            <a:endParaRPr lang="en-US" altLang="zh-CN"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334293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继承示例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1EC4F0-5235-A107-DB2C-1B88DA113D84}"/>
              </a:ext>
            </a:extLst>
          </p:cNvPr>
          <p:cNvSpPr txBox="1"/>
          <p:nvPr/>
        </p:nvSpPr>
        <p:spPr>
          <a:xfrm>
            <a:off x="1475656" y="2387084"/>
            <a:ext cx="6408711" cy="369332"/>
          </a:xfrm>
          <a:prstGeom prst="rect">
            <a:avLst/>
          </a:prstGeom>
          <a:noFill/>
        </p:spPr>
        <p:txBody>
          <a:bodyPr wrap="square" rtlCol="0">
            <a:spAutoFit/>
          </a:bodyPr>
          <a:lstStyle/>
          <a:p>
            <a:pPr algn="just">
              <a:spcAft>
                <a:spcPts val="600"/>
              </a:spcAft>
            </a:pPr>
            <a:r>
              <a:rPr lang="zh-CN" altLang="en-US" dirty="0">
                <a:solidFill>
                  <a:srgbClr val="005DA2"/>
                </a:solidFill>
                <a:latin typeface="微软雅黑" panose="020B0503020204020204" pitchFamily="34" charset="-122"/>
                <a:ea typeface="微软雅黑" panose="020B0503020204020204" pitchFamily="34" charset="-122"/>
              </a:rPr>
              <a:t>乒乓球俱乐部需要设计一个</a:t>
            </a:r>
            <a:r>
              <a:rPr lang="en-US" altLang="zh-CN" dirty="0">
                <a:solidFill>
                  <a:srgbClr val="005DA2"/>
                </a:solidFill>
                <a:latin typeface="微软雅黑" panose="020B0503020204020204" pitchFamily="34" charset="-122"/>
                <a:ea typeface="微软雅黑" panose="020B0503020204020204" pitchFamily="34" charset="-122"/>
              </a:rPr>
              <a:t>class</a:t>
            </a:r>
            <a:r>
              <a:rPr lang="zh-CN" altLang="en-US" dirty="0">
                <a:solidFill>
                  <a:srgbClr val="005DA2"/>
                </a:solidFill>
                <a:latin typeface="微软雅黑" panose="020B0503020204020204" pitchFamily="34" charset="-122"/>
                <a:ea typeface="微软雅黑" panose="020B0503020204020204" pitchFamily="34" charset="-122"/>
              </a:rPr>
              <a:t>来记录自己的会员信息</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090520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继承示例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0A1C1078-FA59-19B2-3987-14C2D53702F9}"/>
              </a:ext>
            </a:extLst>
          </p:cNvPr>
          <p:cNvGrpSpPr/>
          <p:nvPr/>
        </p:nvGrpSpPr>
        <p:grpSpPr>
          <a:xfrm>
            <a:off x="755576" y="699542"/>
            <a:ext cx="8064896" cy="4358122"/>
            <a:chOff x="5813482" y="1421168"/>
            <a:chExt cx="2808312" cy="1314146"/>
          </a:xfrm>
          <a:solidFill>
            <a:srgbClr val="FDFDFD"/>
          </a:solidFill>
        </p:grpSpPr>
        <p:sp>
          <p:nvSpPr>
            <p:cNvPr id="3" name="矩形 2">
              <a:extLst>
                <a:ext uri="{FF2B5EF4-FFF2-40B4-BE49-F238E27FC236}">
                  <a16:creationId xmlns:a16="http://schemas.microsoft.com/office/drawing/2014/main" id="{27534A28-D4C8-8D27-4051-04E09D142FCB}"/>
                </a:ext>
              </a:extLst>
            </p:cNvPr>
            <p:cNvSpPr/>
            <p:nvPr/>
          </p:nvSpPr>
          <p:spPr>
            <a:xfrm>
              <a:off x="5813482" y="1421168"/>
              <a:ext cx="2808312" cy="1314146"/>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873C726C-E2C4-0AAA-B35D-558E889380E1}"/>
                </a:ext>
              </a:extLst>
            </p:cNvPr>
            <p:cNvSpPr txBox="1"/>
            <p:nvPr/>
          </p:nvSpPr>
          <p:spPr>
            <a:xfrm>
              <a:off x="5855146" y="1449821"/>
              <a:ext cx="2724982" cy="1030155"/>
            </a:xfrm>
            <a:prstGeom prst="rect">
              <a:avLst/>
            </a:prstGeom>
            <a:grpFill/>
          </p:spPr>
          <p:txBody>
            <a:bodyPr wrap="square" rtlCol="0">
              <a:spAutoFit/>
            </a:bodyPr>
            <a:lstStyle/>
            <a:p>
              <a:r>
                <a:rPr lang="en-US" altLang="zh-CN" dirty="0">
                  <a:solidFill>
                    <a:srgbClr val="005DA2"/>
                  </a:solidFill>
                  <a:latin typeface="微软雅黑" panose="020B0503020204020204" pitchFamily="34" charset="-122"/>
                  <a:ea typeface="微软雅黑" panose="020B0503020204020204" pitchFamily="34" charset="-122"/>
                </a:rPr>
                <a:t>class</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TableTennisPlayer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rgbClr val="005DA2"/>
                  </a:solidFill>
                  <a:latin typeface="微软雅黑" panose="020B0503020204020204" pitchFamily="34" charset="-122"/>
                  <a:ea typeface="微软雅黑" panose="020B0503020204020204" pitchFamily="34" charset="-122"/>
                </a:rPr>
                <a:t>public</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TableTennisPlayer (const string &amp;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fn</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const string &amp; ln, bool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ht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void Name() const;</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bool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HasTable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const { return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hasTable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_; };</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void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ResetTable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(bool v) {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hasTable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_ = v; };</a:t>
              </a:r>
            </a:p>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dirty="0">
                  <a:solidFill>
                    <a:srgbClr val="005DA2"/>
                  </a:solidFill>
                  <a:latin typeface="微软雅黑" panose="020B0503020204020204" pitchFamily="34" charset="-122"/>
                  <a:ea typeface="微软雅黑" panose="020B0503020204020204" pitchFamily="34" charset="-122"/>
                </a:rPr>
                <a:t>private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string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firstname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_;</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string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lastname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_;</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bool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hasTable</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_;</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spTree>
    <p:extLst>
      <p:ext uri="{BB962C8B-B14F-4D97-AF65-F5344CB8AC3E}">
        <p14:creationId xmlns:p14="http://schemas.microsoft.com/office/powerpoint/2010/main" val="137418786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继承示例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3CDB7B18-BAAB-785B-57AA-908AF85CBC05}"/>
              </a:ext>
            </a:extLst>
          </p:cNvPr>
          <p:cNvSpPr txBox="1"/>
          <p:nvPr/>
        </p:nvSpPr>
        <p:spPr>
          <a:xfrm>
            <a:off x="1475656" y="2110085"/>
            <a:ext cx="6408711" cy="646331"/>
          </a:xfrm>
          <a:prstGeom prst="rect">
            <a:avLst/>
          </a:prstGeom>
          <a:noFill/>
        </p:spPr>
        <p:txBody>
          <a:bodyPr wrap="square" rtlCol="0">
            <a:spAutoFit/>
          </a:bodyPr>
          <a:lstStyle/>
          <a:p>
            <a:pPr algn="just">
              <a:spcAft>
                <a:spcPts val="600"/>
              </a:spcAft>
            </a:pPr>
            <a:r>
              <a:rPr lang="zh-CN" altLang="en-US" dirty="0">
                <a:solidFill>
                  <a:srgbClr val="005DA2"/>
                </a:solidFill>
                <a:latin typeface="微软雅黑" panose="020B0503020204020204" pitchFamily="34" charset="-122"/>
                <a:ea typeface="微软雅黑" panose="020B0503020204020204" pitchFamily="34" charset="-122"/>
              </a:rPr>
              <a:t>需求：一部分专业的会员会参加积分比赛，所以需要为这些人提供积分记录的功能，我们用派生类实现该功能</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230821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9545</TotalTime>
  <Words>3501</Words>
  <Application>Microsoft Macintosh PowerPoint</Application>
  <PresentationFormat>全屏显示(16:9)</PresentationFormat>
  <Paragraphs>571</Paragraphs>
  <Slides>51</Slides>
  <Notes>51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51</vt:i4>
      </vt:variant>
    </vt:vector>
  </HeadingPairs>
  <TitlesOfParts>
    <vt:vector size="60" baseType="lpstr">
      <vt:lpstr>Microsoft YaHei</vt:lpstr>
      <vt:lpstr>Microsoft YaHei</vt:lpstr>
      <vt:lpstr>微软雅黑 Light</vt:lpstr>
      <vt:lpstr>Arial</vt:lpstr>
      <vt:lpstr>Calibri</vt:lpstr>
      <vt:lpstr>Impact</vt:lpstr>
      <vt:lpstr>Roboto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Your Title Here</dc:title>
  <dc:subject/>
  <dc:creator>李培俊</dc:creator>
  <cp:keywords/>
  <dc:description/>
  <cp:lastModifiedBy>T127794</cp:lastModifiedBy>
  <cp:revision>1318</cp:revision>
  <dcterms:created xsi:type="dcterms:W3CDTF">2015-12-11T17:46:00Z</dcterms:created>
  <dcterms:modified xsi:type="dcterms:W3CDTF">2022-11-05T03:33:12Z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