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7" r:id="rId2"/>
    <p:sldId id="309" r:id="rId3"/>
    <p:sldId id="319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5" r:id="rId17"/>
    <p:sldId id="506" r:id="rId18"/>
    <p:sldId id="504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521" r:id="rId33"/>
    <p:sldId id="520" r:id="rId34"/>
    <p:sldId id="522" r:id="rId35"/>
    <p:sldId id="523" r:id="rId36"/>
    <p:sldId id="524" r:id="rId37"/>
    <p:sldId id="525" r:id="rId38"/>
    <p:sldId id="526" r:id="rId39"/>
    <p:sldId id="527" r:id="rId40"/>
    <p:sldId id="531" r:id="rId41"/>
    <p:sldId id="528" r:id="rId42"/>
    <p:sldId id="529" r:id="rId43"/>
    <p:sldId id="530" r:id="rId44"/>
    <p:sldId id="532" r:id="rId45"/>
    <p:sldId id="534" r:id="rId46"/>
    <p:sldId id="535" r:id="rId47"/>
    <p:sldId id="533" r:id="rId48"/>
    <p:sldId id="302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3992DB"/>
    <a:srgbClr val="DCDEE0"/>
    <a:srgbClr val="F79600"/>
    <a:srgbClr val="FEFFBE"/>
    <a:srgbClr val="FDFDFD"/>
    <a:srgbClr val="FFFF00"/>
    <a:srgbClr val="0F183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523" autoAdjust="0"/>
  </p:normalViewPr>
  <p:slideViewPr>
    <p:cSldViewPr>
      <p:cViewPr varScale="1">
        <p:scale>
          <a:sx n="171" d="100"/>
          <a:sy n="171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6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6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18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8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6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4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1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19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4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1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03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36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42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00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35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9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88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87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4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3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61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9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00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8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09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07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01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498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8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22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2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11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4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6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4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1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86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：代码复用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组合，私有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保护继承，多继承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valarray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的常用成员函数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A5C6A0-06A6-2E11-A164-D60422E7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4" y="1068874"/>
            <a:ext cx="7772400" cy="38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示例：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类的两个成员都是对象类型而非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内置变量类型，拥有各自的成员函数和构造函数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F1DC44-2693-EC09-E42F-46D8E1A1736C}"/>
              </a:ext>
            </a:extLst>
          </p:cNvPr>
          <p:cNvGrpSpPr/>
          <p:nvPr/>
        </p:nvGrpSpPr>
        <p:grpSpPr>
          <a:xfrm>
            <a:off x="755576" y="1989972"/>
            <a:ext cx="7920880" cy="244827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575333-FF88-A284-5BA1-5929F68F5F58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2ADF84-8361-17A5-BB2D-D1B8CCFAC3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8566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初始化成员对象：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构造函数的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初始值列表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初始化成员对象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F1DC44-2693-EC09-E42F-46D8E1A1736C}"/>
              </a:ext>
            </a:extLst>
          </p:cNvPr>
          <p:cNvGrpSpPr/>
          <p:nvPr/>
        </p:nvGrpSpPr>
        <p:grpSpPr>
          <a:xfrm>
            <a:off x="755576" y="1989972"/>
            <a:ext cx="7920880" cy="244827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575333-FF88-A284-5BA1-5929F68F5F58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2ADF84-8361-17A5-BB2D-D1B8CCFAC3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385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name_(str),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scores_(pd,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04BF99-4017-FD5C-45AB-C39AC1A25FD7}"/>
              </a:ext>
            </a:extLst>
          </p:cNvPr>
          <p:cNvGrpSpPr/>
          <p:nvPr/>
        </p:nvGrpSpPr>
        <p:grpSpPr>
          <a:xfrm>
            <a:off x="4315554" y="3651870"/>
            <a:ext cx="4464496" cy="936104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B8ADE5-821E-C869-FDE7-FA72988D4667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932284-B42A-0D73-F243-D4EE08F9AFB1}"/>
                </a:ext>
              </a:extLst>
            </p:cNvPr>
            <p:cNvSpPr txBox="1"/>
            <p:nvPr/>
          </p:nvSpPr>
          <p:spPr>
            <a:xfrm>
              <a:off x="5860955" y="1550381"/>
              <a:ext cx="2713365" cy="12954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如果省略初始化列表，编译器会自动调用成员类型的默认构造函数进行初始化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3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初始化成员对象：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构造函数的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初始值列表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初始化成员对象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F1DC44-2693-EC09-E42F-46D8E1A1736C}"/>
              </a:ext>
            </a:extLst>
          </p:cNvPr>
          <p:cNvGrpSpPr/>
          <p:nvPr/>
        </p:nvGrpSpPr>
        <p:grpSpPr>
          <a:xfrm>
            <a:off x="755576" y="1989972"/>
            <a:ext cx="7920880" cy="244827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575333-FF88-A284-5BA1-5929F68F5F58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2ADF84-8361-17A5-BB2D-D1B8CCFAC3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385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name_(str),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scores_(pd,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04BF99-4017-FD5C-45AB-C39AC1A25FD7}"/>
              </a:ext>
            </a:extLst>
          </p:cNvPr>
          <p:cNvGrpSpPr/>
          <p:nvPr/>
        </p:nvGrpSpPr>
        <p:grpSpPr>
          <a:xfrm>
            <a:off x="4315554" y="3651870"/>
            <a:ext cx="4464496" cy="936104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B8ADE5-821E-C869-FDE7-FA72988D4667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932284-B42A-0D73-F243-D4EE08F9AFB1}"/>
                </a:ext>
              </a:extLst>
            </p:cNvPr>
            <p:cNvSpPr txBox="1"/>
            <p:nvPr/>
          </p:nvSpPr>
          <p:spPr>
            <a:xfrm>
              <a:off x="5860955" y="1550381"/>
              <a:ext cx="2713365" cy="12954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成员对象的初始化顺序是按照成员在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类中定义的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顺序进行的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6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类内成员函数可以复用成员变量（对象）提供的成员函数，如计算各科平均分：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F1DC44-2693-EC09-E42F-46D8E1A1736C}"/>
              </a:ext>
            </a:extLst>
          </p:cNvPr>
          <p:cNvGrpSpPr/>
          <p:nvPr/>
        </p:nvGrpSpPr>
        <p:grpSpPr>
          <a:xfrm>
            <a:off x="683568" y="1275606"/>
            <a:ext cx="7920880" cy="3818165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6575333-FF88-A284-5BA1-5929F68F5F58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2ADF84-8361-17A5-BB2D-D1B8CCFAC3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21416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name_(str),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scores_(pd,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scores_.size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scores_.sum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scores.size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else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0;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5E4414-C403-3564-90F0-BCEEBF37255F}"/>
              </a:ext>
            </a:extLst>
          </p:cNvPr>
          <p:cNvGrpSpPr/>
          <p:nvPr/>
        </p:nvGrpSpPr>
        <p:grpSpPr>
          <a:xfrm>
            <a:off x="4315554" y="3651870"/>
            <a:ext cx="3712830" cy="720080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FF7B5-CBD9-AD75-AD7F-09B59188C751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6CDA26-12D1-3B30-85FA-D3EBAD143C8C}"/>
                </a:ext>
              </a:extLst>
            </p:cNvPr>
            <p:cNvSpPr txBox="1"/>
            <p:nvPr/>
          </p:nvSpPr>
          <p:spPr>
            <a:xfrm>
              <a:off x="5860955" y="1550381"/>
              <a:ext cx="2713365" cy="91158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声明成员函数时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关键字的作用？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77155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多层组合：构建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类型，每个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对象中包含多个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226320-899B-BA4A-DCAB-265043F852AA}"/>
              </a:ext>
            </a:extLst>
          </p:cNvPr>
          <p:cNvGrpSpPr/>
          <p:nvPr/>
        </p:nvGrpSpPr>
        <p:grpSpPr>
          <a:xfrm>
            <a:off x="683568" y="1275606"/>
            <a:ext cx="7920880" cy="3667695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1B6F7E-6784-A04A-7A44-7DC46F7A4477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0A444D-CC15-5E4C-09C7-D2597844CB4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262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std::map&lt;string,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2B4CDE-7006-C058-F7D4-DEC852B12E0E}"/>
              </a:ext>
            </a:extLst>
          </p:cNvPr>
          <p:cNvGrpSpPr/>
          <p:nvPr/>
        </p:nvGrpSpPr>
        <p:grpSpPr>
          <a:xfrm>
            <a:off x="2987824" y="3401863"/>
            <a:ext cx="4464496" cy="1152128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0D5EF3-C8D6-79A0-3BF6-2A00193623D0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02685C7-7C9D-9755-B40E-F74906B7D7E2}"/>
                </a:ext>
              </a:extLst>
            </p:cNvPr>
            <p:cNvSpPr txBox="1"/>
            <p:nvPr/>
          </p:nvSpPr>
          <p:spPr>
            <a:xfrm>
              <a:off x="5860955" y="1550383"/>
              <a:ext cx="2713365" cy="136438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std::map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C++STL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中最常用的字典数据结构，基于红黑树实现，另一常用字典结构为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unordered_map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，基于哈希表实现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7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77155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多层组合：构建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类型，每个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对象中包含多个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226320-899B-BA4A-DCAB-265043F852AA}"/>
              </a:ext>
            </a:extLst>
          </p:cNvPr>
          <p:cNvGrpSpPr/>
          <p:nvPr/>
        </p:nvGrpSpPr>
        <p:grpSpPr>
          <a:xfrm>
            <a:off x="683568" y="1275606"/>
            <a:ext cx="7920880" cy="3667695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1B6F7E-6784-A04A-7A44-7DC46F7A4477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0A444D-CC15-5E4C-09C7-D2597844CB4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934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School::Average(const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std::map&lt;string,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Student&gt;::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const_iterator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students_.find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(name);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students_.end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0.0;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it-&gt;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second.Average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77155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多层组合：构建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类型，每个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对象中包含多个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226320-899B-BA4A-DCAB-265043F852AA}"/>
              </a:ext>
            </a:extLst>
          </p:cNvPr>
          <p:cNvGrpSpPr/>
          <p:nvPr/>
        </p:nvGrpSpPr>
        <p:grpSpPr>
          <a:xfrm>
            <a:off x="683568" y="1275606"/>
            <a:ext cx="7920880" cy="3667695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1B6F7E-6784-A04A-7A44-7DC46F7A4477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0A444D-CC15-5E4C-09C7-D2597844CB4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934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School::Average(const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students_.find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(name);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students_.end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0.0;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it-&gt;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second.Average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65EB1B-D4BD-0E53-8A5A-65C168577B10}"/>
              </a:ext>
            </a:extLst>
          </p:cNvPr>
          <p:cNvGrpSpPr/>
          <p:nvPr/>
        </p:nvGrpSpPr>
        <p:grpSpPr>
          <a:xfrm>
            <a:off x="3347864" y="3507854"/>
            <a:ext cx="4536504" cy="1008112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C7CBF3-EDE6-810E-857D-B4307F8D096F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47B719A-7B6B-BAAD-1ACE-2EA7679256F2}"/>
                </a:ext>
              </a:extLst>
            </p:cNvPr>
            <p:cNvSpPr txBox="1"/>
            <p:nvPr/>
          </p:nvSpPr>
          <p:spPr>
            <a:xfrm>
              <a:off x="5860955" y="1550383"/>
              <a:ext cx="2713365" cy="10525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关键字，可以从右值类型推导出左值的类型，通常用于简化代码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4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1619672" y="2355726"/>
            <a:ext cx="575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小结：组合是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代码复用中最基础也是最常见的方式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合理设计组合层级能够写出高质量的代码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9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3C1A6A-1D71-78A2-6261-423A0ED38893}"/>
              </a:ext>
            </a:extLst>
          </p:cNvPr>
          <p:cNvSpPr txBox="1"/>
          <p:nvPr/>
        </p:nvSpPr>
        <p:spPr>
          <a:xfrm>
            <a:off x="683568" y="915566"/>
            <a:ext cx="784887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公有继承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常用来描述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私有继承基类的所有成员都将变为派生类的私有成员，无法外部访问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私有继承的基类成员只能被派生类使用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4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12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代码复用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6097342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组合，私有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保护继承，多继承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EE2542-DF58-F303-E19D-C67DB3C38AC0}"/>
              </a:ext>
            </a:extLst>
          </p:cNvPr>
          <p:cNvGrpSpPr/>
          <p:nvPr/>
        </p:nvGrpSpPr>
        <p:grpSpPr>
          <a:xfrm>
            <a:off x="2054198" y="1923678"/>
            <a:ext cx="1337856" cy="1800200"/>
            <a:chOff x="1691680" y="1419622"/>
            <a:chExt cx="1337856" cy="18002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A793BAE-35E5-A6B7-3612-3EB159719C45}"/>
                </a:ext>
              </a:extLst>
            </p:cNvPr>
            <p:cNvSpPr/>
            <p:nvPr/>
          </p:nvSpPr>
          <p:spPr>
            <a:xfrm>
              <a:off x="1691680" y="1419622"/>
              <a:ext cx="13378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5D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基类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A9BE9-4B15-DB02-3455-AD7F6310FFD2}"/>
                </a:ext>
              </a:extLst>
            </p:cNvPr>
            <p:cNvSpPr/>
            <p:nvPr/>
          </p:nvSpPr>
          <p:spPr>
            <a:xfrm>
              <a:off x="1691680" y="1779662"/>
              <a:ext cx="13378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3992D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func1</a:t>
              </a:r>
              <a:endParaRPr kumimoji="1" lang="zh-CN" altLang="en-US" dirty="0">
                <a:solidFill>
                  <a:srgbClr val="3992D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B15D5F-FBCA-CA05-CF4A-F3162F9EB4D2}"/>
                </a:ext>
              </a:extLst>
            </p:cNvPr>
            <p:cNvSpPr/>
            <p:nvPr/>
          </p:nvSpPr>
          <p:spPr>
            <a:xfrm>
              <a:off x="1691680" y="2139702"/>
              <a:ext cx="133785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3992D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func2</a:t>
              </a:r>
              <a:endParaRPr kumimoji="1" lang="zh-CN" altLang="en-US" dirty="0">
                <a:solidFill>
                  <a:srgbClr val="3992D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22356B-A2BD-CCBA-6465-F9181FBD984C}"/>
                </a:ext>
              </a:extLst>
            </p:cNvPr>
            <p:cNvSpPr/>
            <p:nvPr/>
          </p:nvSpPr>
          <p:spPr>
            <a:xfrm>
              <a:off x="1691680" y="2499742"/>
              <a:ext cx="133785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派生类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61EC23-B6F8-1B40-61F0-3056A4C40B2C}"/>
                </a:ext>
              </a:extLst>
            </p:cNvPr>
            <p:cNvSpPr/>
            <p:nvPr/>
          </p:nvSpPr>
          <p:spPr>
            <a:xfrm>
              <a:off x="1691680" y="2859782"/>
              <a:ext cx="1337856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func3</a:t>
              </a:r>
              <a:endParaRPr kumimoji="1"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23B1AC2-45A2-B11E-7D67-3F57146B1BAE}"/>
              </a:ext>
            </a:extLst>
          </p:cNvPr>
          <p:cNvSpPr/>
          <p:nvPr/>
        </p:nvSpPr>
        <p:spPr>
          <a:xfrm>
            <a:off x="4644008" y="1923678"/>
            <a:ext cx="13378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C2805E-1FCC-8526-2077-70DDE1EB1390}"/>
              </a:ext>
            </a:extLst>
          </p:cNvPr>
          <p:cNvSpPr/>
          <p:nvPr/>
        </p:nvSpPr>
        <p:spPr>
          <a:xfrm>
            <a:off x="4644008" y="2283718"/>
            <a:ext cx="13378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992D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func1</a:t>
            </a:r>
            <a:endParaRPr kumimoji="1" lang="zh-CN" altLang="en-US" dirty="0">
              <a:solidFill>
                <a:srgbClr val="3992D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637474-F79C-DEDD-5F25-F57E1CECDC1E}"/>
              </a:ext>
            </a:extLst>
          </p:cNvPr>
          <p:cNvSpPr/>
          <p:nvPr/>
        </p:nvSpPr>
        <p:spPr>
          <a:xfrm>
            <a:off x="4644008" y="2643758"/>
            <a:ext cx="13378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3992D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func2</a:t>
            </a:r>
            <a:endParaRPr kumimoji="1" lang="zh-CN" altLang="en-US" dirty="0">
              <a:solidFill>
                <a:srgbClr val="3992D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BD6152-9106-A3EF-8422-06ACC5085B07}"/>
              </a:ext>
            </a:extLst>
          </p:cNvPr>
          <p:cNvSpPr/>
          <p:nvPr/>
        </p:nvSpPr>
        <p:spPr>
          <a:xfrm>
            <a:off x="4443795" y="1563638"/>
            <a:ext cx="1738282" cy="23283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9A81CC-F7F6-7DEF-01CD-81708F042AC8}"/>
              </a:ext>
            </a:extLst>
          </p:cNvPr>
          <p:cNvSpPr/>
          <p:nvPr/>
        </p:nvSpPr>
        <p:spPr>
          <a:xfrm>
            <a:off x="4443795" y="3531972"/>
            <a:ext cx="1738281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func4</a:t>
            </a:r>
            <a:endParaRPr kumimoji="1" lang="zh-CN" altLang="en-US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22D73A-3699-B576-CCDA-C66CB32A6AA9}"/>
              </a:ext>
            </a:extLst>
          </p:cNvPr>
          <p:cNvSpPr txBox="1"/>
          <p:nvPr/>
        </p:nvSpPr>
        <p:spPr>
          <a:xfrm>
            <a:off x="3026936" y="15708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派生类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8E3EDF-3AB0-BA64-6824-60113EBE5175}"/>
              </a:ext>
            </a:extLst>
          </p:cNvPr>
          <p:cNvSpPr/>
          <p:nvPr/>
        </p:nvSpPr>
        <p:spPr>
          <a:xfrm>
            <a:off x="4443795" y="3171932"/>
            <a:ext cx="1738281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func3</a:t>
            </a:r>
            <a:endParaRPr kumimoji="1" lang="zh-CN" altLang="en-US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F97635-B531-44A5-5FDE-CAD1B0355A2A}"/>
              </a:ext>
            </a:extLst>
          </p:cNvPr>
          <p:cNvSpPr txBox="1"/>
          <p:nvPr/>
        </p:nvSpPr>
        <p:spPr>
          <a:xfrm>
            <a:off x="2131853" y="1013260"/>
            <a:ext cx="1182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公有继承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83F500-3510-DA3B-D10E-80AA8DE71EAA}"/>
              </a:ext>
            </a:extLst>
          </p:cNvPr>
          <p:cNvSpPr txBox="1"/>
          <p:nvPr/>
        </p:nvSpPr>
        <p:spPr>
          <a:xfrm>
            <a:off x="4644008" y="1013260"/>
            <a:ext cx="1182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</a:t>
            </a:r>
          </a:p>
        </p:txBody>
      </p:sp>
    </p:spTree>
    <p:extLst>
      <p:ext uri="{BB962C8B-B14F-4D97-AF65-F5344CB8AC3E}">
        <p14:creationId xmlns:p14="http://schemas.microsoft.com/office/powerpoint/2010/main" val="22998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3C1A6A-1D71-78A2-6261-423A0ED38893}"/>
              </a:ext>
            </a:extLst>
          </p:cNvPr>
          <p:cNvSpPr txBox="1"/>
          <p:nvPr/>
        </p:nvSpPr>
        <p:spPr>
          <a:xfrm>
            <a:off x="647564" y="843558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继续采用上节组合中的例子：构建包含用户名和分数的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A66159F-5ABF-D4E9-19CB-3076FB2410B8}"/>
              </a:ext>
            </a:extLst>
          </p:cNvPr>
          <p:cNvSpPr/>
          <p:nvPr/>
        </p:nvSpPr>
        <p:spPr>
          <a:xfrm>
            <a:off x="4932040" y="2655112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E5792-8516-0810-FC80-C3D4E69671E5}"/>
              </a:ext>
            </a:extLst>
          </p:cNvPr>
          <p:cNvSpPr txBox="1"/>
          <p:nvPr/>
        </p:nvSpPr>
        <p:spPr>
          <a:xfrm>
            <a:off x="5266859" y="2693864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C89F4BE-11D5-FDBD-E0F0-BAFE09FE6AE1}"/>
              </a:ext>
            </a:extLst>
          </p:cNvPr>
          <p:cNvSpPr/>
          <p:nvPr/>
        </p:nvSpPr>
        <p:spPr>
          <a:xfrm>
            <a:off x="6509470" y="2655112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FA88DD-0C42-ACCE-0049-243E31201CBB}"/>
              </a:ext>
            </a:extLst>
          </p:cNvPr>
          <p:cNvSpPr txBox="1"/>
          <p:nvPr/>
        </p:nvSpPr>
        <p:spPr>
          <a:xfrm>
            <a:off x="6769990" y="2693864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valarray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BA6C8E5-9F3C-3D83-D9EE-8BF38D25D285}"/>
              </a:ext>
            </a:extLst>
          </p:cNvPr>
          <p:cNvSpPr/>
          <p:nvPr/>
        </p:nvSpPr>
        <p:spPr>
          <a:xfrm>
            <a:off x="5762087" y="3375192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B3A25-C50E-A2C8-1CA3-9D1FCA86523E}"/>
              </a:ext>
            </a:extLst>
          </p:cNvPr>
          <p:cNvSpPr txBox="1"/>
          <p:nvPr/>
        </p:nvSpPr>
        <p:spPr>
          <a:xfrm>
            <a:off x="6013564" y="339935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9556F0F-93A2-BB74-6518-D120BC0BC13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566252" y="3009616"/>
            <a:ext cx="830047" cy="3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4356D17-7FF1-A6C4-70A2-9F77900EF37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396299" y="3009616"/>
            <a:ext cx="747383" cy="3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F356FCE-E195-30F2-9422-CA63545A8BFA}"/>
              </a:ext>
            </a:extLst>
          </p:cNvPr>
          <p:cNvSpPr txBox="1"/>
          <p:nvPr/>
        </p:nvSpPr>
        <p:spPr>
          <a:xfrm>
            <a:off x="4628452" y="2117446"/>
            <a:ext cx="1685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E3DD80-0655-E117-5F34-E420AC61CF57}"/>
              </a:ext>
            </a:extLst>
          </p:cNvPr>
          <p:cNvGrpSpPr/>
          <p:nvPr/>
        </p:nvGrpSpPr>
        <p:grpSpPr>
          <a:xfrm>
            <a:off x="1559389" y="2382553"/>
            <a:ext cx="1685592" cy="1560427"/>
            <a:chOff x="5348617" y="2643758"/>
            <a:chExt cx="1685592" cy="1560427"/>
          </a:xfrm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A179042-9AC5-98C7-1E8E-CB5CBB2B9C39}"/>
                </a:ext>
              </a:extLst>
            </p:cNvPr>
            <p:cNvSpPr/>
            <p:nvPr/>
          </p:nvSpPr>
          <p:spPr>
            <a:xfrm>
              <a:off x="5348617" y="2643758"/>
              <a:ext cx="1685592" cy="1560427"/>
            </a:xfrm>
            <a:prstGeom prst="roundRect">
              <a:avLst>
                <a:gd name="adj" fmla="val 746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A0D7E09-66FA-4EFC-A3FD-0BB14CB9117E}"/>
                </a:ext>
              </a:extLst>
            </p:cNvPr>
            <p:cNvSpPr txBox="1"/>
            <p:nvPr/>
          </p:nvSpPr>
          <p:spPr>
            <a:xfrm>
              <a:off x="5780665" y="2726799"/>
              <a:ext cx="7564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878FD5F-A3F4-C0D6-3480-BCF1F0BC956A}"/>
                </a:ext>
              </a:extLst>
            </p:cNvPr>
            <p:cNvSpPr/>
            <p:nvPr/>
          </p:nvSpPr>
          <p:spPr>
            <a:xfrm>
              <a:off x="5557203" y="3093569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B94FD1-FF5E-F04B-13D1-D98D25787CFF}"/>
                </a:ext>
              </a:extLst>
            </p:cNvPr>
            <p:cNvSpPr txBox="1"/>
            <p:nvPr/>
          </p:nvSpPr>
          <p:spPr>
            <a:xfrm>
              <a:off x="5855750" y="3132321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8B30DCC7-2932-C185-BE53-EA51B2006B19}"/>
                </a:ext>
              </a:extLst>
            </p:cNvPr>
            <p:cNvSpPr/>
            <p:nvPr/>
          </p:nvSpPr>
          <p:spPr>
            <a:xfrm>
              <a:off x="5557203" y="3636398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EC5986-E0FC-0EAE-3780-31AA7B2164D0}"/>
                </a:ext>
              </a:extLst>
            </p:cNvPr>
            <p:cNvSpPr txBox="1"/>
            <p:nvPr/>
          </p:nvSpPr>
          <p:spPr>
            <a:xfrm>
              <a:off x="5812046" y="3675150"/>
              <a:ext cx="758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5B0581-914F-C86E-8527-44F4919C395F}"/>
              </a:ext>
            </a:extLst>
          </p:cNvPr>
          <p:cNvSpPr txBox="1"/>
          <p:nvPr/>
        </p:nvSpPr>
        <p:spPr>
          <a:xfrm>
            <a:off x="844064" y="2139181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C03AB59D-41B4-3105-909D-541462BFC3DD}"/>
              </a:ext>
            </a:extLst>
          </p:cNvPr>
          <p:cNvSpPr/>
          <p:nvPr/>
        </p:nvSpPr>
        <p:spPr>
          <a:xfrm>
            <a:off x="3923928" y="2970863"/>
            <a:ext cx="432048" cy="40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1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6381CF-8E9D-9D4C-0ADB-3831136EACA6}"/>
              </a:ext>
            </a:extLst>
          </p:cNvPr>
          <p:cNvGrpSpPr/>
          <p:nvPr/>
        </p:nvGrpSpPr>
        <p:grpSpPr>
          <a:xfrm>
            <a:off x="683568" y="3075806"/>
            <a:ext cx="7920880" cy="1579463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E0A9957-3BD4-6518-A817-FD75CF20312A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54A4B9-9B92-1385-0D42-B85CC9D2070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825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646B91-2C08-D662-DF24-8C38ABDD1883}"/>
              </a:ext>
            </a:extLst>
          </p:cNvPr>
          <p:cNvGrpSpPr/>
          <p:nvPr/>
        </p:nvGrpSpPr>
        <p:grpSpPr>
          <a:xfrm>
            <a:off x="689337" y="1038009"/>
            <a:ext cx="7920880" cy="1579463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87B6E6-5D0A-F54A-C197-6F4854D1811E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3BA0B9-1262-651D-893B-EDBC74316A6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20708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D473A58-D47C-1AE8-8C7E-D424D6E0E8B6}"/>
              </a:ext>
            </a:extLst>
          </p:cNvPr>
          <p:cNvSpPr txBox="1"/>
          <p:nvPr/>
        </p:nvSpPr>
        <p:spPr>
          <a:xfrm>
            <a:off x="611560" y="677805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BC8A70-B9AD-0F59-CA75-D6D8EC317350}"/>
              </a:ext>
            </a:extLst>
          </p:cNvPr>
          <p:cNvSpPr txBox="1"/>
          <p:nvPr/>
        </p:nvSpPr>
        <p:spPr>
          <a:xfrm>
            <a:off x="611560" y="2727032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3EBDAC5-C926-5781-91E6-D22B9B61B4C1}"/>
              </a:ext>
            </a:extLst>
          </p:cNvPr>
          <p:cNvGrpSpPr/>
          <p:nvPr/>
        </p:nvGrpSpPr>
        <p:grpSpPr>
          <a:xfrm>
            <a:off x="5364087" y="1160084"/>
            <a:ext cx="3363644" cy="907610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3113828-4014-BF10-ED5E-403D209B5636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224C10A-2B10-70BD-4229-E30553B6E31C}"/>
                </a:ext>
              </a:extLst>
            </p:cNvPr>
            <p:cNvSpPr txBox="1"/>
            <p:nvPr/>
          </p:nvSpPr>
          <p:spPr>
            <a:xfrm>
              <a:off x="5860955" y="1550387"/>
              <a:ext cx="2713365" cy="12028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显式定义了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scores_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两个关键字作为成员变量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56B0117-DC9E-ACCC-3751-439FF0C0EC56}"/>
              </a:ext>
            </a:extLst>
          </p:cNvPr>
          <p:cNvGrpSpPr/>
          <p:nvPr/>
        </p:nvGrpSpPr>
        <p:grpSpPr>
          <a:xfrm>
            <a:off x="5364087" y="3535549"/>
            <a:ext cx="3363643" cy="907610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EDFDE1-EC70-DA99-60AC-FC73C174E7F9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F224AFB-8C08-13B7-4C2F-2A07130CB551}"/>
                </a:ext>
              </a:extLst>
            </p:cNvPr>
            <p:cNvSpPr txBox="1"/>
            <p:nvPr/>
          </p:nvSpPr>
          <p:spPr>
            <a:xfrm>
              <a:off x="5860955" y="1550386"/>
              <a:ext cx="2713365" cy="133608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隐式生成了两个匿名对象（基类对象）供派生类使用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0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42BC2-4DEB-2628-1046-508E3BF26295}"/>
              </a:ext>
            </a:extLst>
          </p:cNvPr>
          <p:cNvSpPr txBox="1"/>
          <p:nvPr/>
        </p:nvSpPr>
        <p:spPr>
          <a:xfrm>
            <a:off x="647564" y="699542"/>
            <a:ext cx="78488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私有继承时对象初始化：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和公有继承初始化的方法相同，在派生类构造函数列表中显式调用基类的构造函数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7A1285-3390-A4A7-63A5-DA8EB5668E54}"/>
              </a:ext>
            </a:extLst>
          </p:cNvPr>
          <p:cNvGrpSpPr/>
          <p:nvPr/>
        </p:nvGrpSpPr>
        <p:grpSpPr>
          <a:xfrm>
            <a:off x="755576" y="2499742"/>
            <a:ext cx="7920880" cy="1579463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AF18F0-9353-4D99-7B7E-0681E5B7050A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49CC4C-2820-011C-3BA1-E1B1D250696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825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Student::Student(const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score,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string(str),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&lt;double&gt;(score,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sz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42BC2-4DEB-2628-1046-508E3BF26295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访问基类的成员函数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直接访问基类成员函数：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this-&gt;size()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，多个基类容易造成函数签名冲突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通过基类名称访问：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string::size()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valarray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&lt;double&gt;::size();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7A1285-3390-A4A7-63A5-DA8EB5668E54}"/>
              </a:ext>
            </a:extLst>
          </p:cNvPr>
          <p:cNvGrpSpPr/>
          <p:nvPr/>
        </p:nvGrpSpPr>
        <p:grpSpPr>
          <a:xfrm>
            <a:off x="728648" y="2276748"/>
            <a:ext cx="7920880" cy="2160240"/>
            <a:chOff x="5813482" y="1421168"/>
            <a:chExt cx="2808312" cy="3028128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AF18F0-9353-4D99-7B7E-0681E5B7050A}"/>
                </a:ext>
              </a:extLst>
            </p:cNvPr>
            <p:cNvSpPr/>
            <p:nvPr/>
          </p:nvSpPr>
          <p:spPr>
            <a:xfrm>
              <a:off x="5813482" y="1421168"/>
              <a:ext cx="2808312" cy="302812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49CC4C-2820-011C-3BA1-E1B1D250696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28474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Student::Average()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&lt;double&gt;::size()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&lt;double&gt;::sum()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&lt;double&gt;::size();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6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42BC2-4DEB-2628-1046-508E3BF26295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获得基类的匿名对象：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用显式类型转换（向上转换 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upcasting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A45685-C137-C4DC-3E0C-E6B6B5C4D2EA}"/>
              </a:ext>
            </a:extLst>
          </p:cNvPr>
          <p:cNvGrpSpPr/>
          <p:nvPr/>
        </p:nvGrpSpPr>
        <p:grpSpPr>
          <a:xfrm>
            <a:off x="728648" y="2276748"/>
            <a:ext cx="7920880" cy="2160240"/>
            <a:chOff x="5813482" y="1421168"/>
            <a:chExt cx="2808312" cy="3028128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9805BF-03AE-CC1E-BEFB-2AD61731006D}"/>
                </a:ext>
              </a:extLst>
            </p:cNvPr>
            <p:cNvSpPr/>
            <p:nvPr/>
          </p:nvSpPr>
          <p:spPr>
            <a:xfrm>
              <a:off x="5813482" y="1421168"/>
              <a:ext cx="2808312" cy="302812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ABC09C8-1570-2419-53AA-EDB61F4BCE4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825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Student::Name()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string&amp;)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this;	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直接向上转换，避免重新生成对象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89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42BC2-4DEB-2628-1046-508E3BF26295}"/>
              </a:ext>
            </a:extLst>
          </p:cNvPr>
          <p:cNvSpPr txBox="1"/>
          <p:nvPr/>
        </p:nvSpPr>
        <p:spPr>
          <a:xfrm>
            <a:off x="647564" y="699542"/>
            <a:ext cx="784887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组合  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私有继承：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多数情况下组合更适用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组合相比私有继承更清晰易懂，私有继承对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关系表示的更为抽象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组合允许用户包含多个同类别的成员对象，而私有继承只能包含一个匿名的基类对象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当继承结构较复杂时，尤其是涉及到多继承时，私有继承容易引发新的问题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6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42BC2-4DEB-2628-1046-508E3BF26295}"/>
              </a:ext>
            </a:extLst>
          </p:cNvPr>
          <p:cNvSpPr txBox="1"/>
          <p:nvPr/>
        </p:nvSpPr>
        <p:spPr>
          <a:xfrm>
            <a:off x="647564" y="699542"/>
            <a:ext cx="78488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组合  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私有继承：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私有继承相较于组合的优势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私有继承能够访问基类的保护乘员，而组合不能访问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如果出现这类情况，需要考虑基类的访问限定是否合理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私有继承可以更方便地重定义基类的成员函数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组合也可以通过封装成员函数暴露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改写成员对象的接口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9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8B6317-8495-35A8-A5A2-51668E877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5912"/>
              </p:ext>
            </p:extLst>
          </p:nvPr>
        </p:nvGraphicFramePr>
        <p:xfrm>
          <a:off x="1475656" y="1347614"/>
          <a:ext cx="6754836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709">
                  <a:extLst>
                    <a:ext uri="{9D8B030D-6E8A-4147-A177-3AD203B41FA5}">
                      <a16:colId xmlns:a16="http://schemas.microsoft.com/office/drawing/2014/main" val="3213080942"/>
                    </a:ext>
                  </a:extLst>
                </a:gridCol>
                <a:gridCol w="1688709">
                  <a:extLst>
                    <a:ext uri="{9D8B030D-6E8A-4147-A177-3AD203B41FA5}">
                      <a16:colId xmlns:a16="http://schemas.microsoft.com/office/drawing/2014/main" val="1069307746"/>
                    </a:ext>
                  </a:extLst>
                </a:gridCol>
                <a:gridCol w="1658978">
                  <a:extLst>
                    <a:ext uri="{9D8B030D-6E8A-4147-A177-3AD203B41FA5}">
                      <a16:colId xmlns:a16="http://schemas.microsoft.com/office/drawing/2014/main" val="4054864321"/>
                    </a:ext>
                  </a:extLst>
                </a:gridCol>
                <a:gridCol w="1718440">
                  <a:extLst>
                    <a:ext uri="{9D8B030D-6E8A-4147-A177-3AD203B41FA5}">
                      <a16:colId xmlns:a16="http://schemas.microsoft.com/office/drawing/2014/main" val="284827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/>
                        <a:t>公有继承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/>
                        <a:t>保护继承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/>
                        <a:t>私有继承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公有成员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派生列的公有成员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派生类的保护成员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派生类的私有成员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4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保护成员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派生类的保护成员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派生类的保护成员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派生类的私有成员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私有成员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只能通过基类的公有接口访问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只能通过基类的公有接口访问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只能通过基类的公有接口访问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0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隐式向上转型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只能在派生类中隐式向上转型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3099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BD9BE-219C-F892-B962-3B364E564BF8}"/>
              </a:ext>
            </a:extLst>
          </p:cNvPr>
          <p:cNvCxnSpPr>
            <a:cxnSpLocks/>
          </p:cNvCxnSpPr>
          <p:nvPr/>
        </p:nvCxnSpPr>
        <p:spPr>
          <a:xfrm>
            <a:off x="1441191" y="1351031"/>
            <a:ext cx="1762657" cy="3351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027976-524D-674E-DC14-15DE9CA2CEF5}"/>
              </a:ext>
            </a:extLst>
          </p:cNvPr>
          <p:cNvSpPr txBox="1"/>
          <p:nvPr/>
        </p:nvSpPr>
        <p:spPr>
          <a:xfrm>
            <a:off x="2531667" y="1347614"/>
            <a:ext cx="851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派生类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9D0D36-312B-8646-5B83-B7271225CBAC}"/>
              </a:ext>
            </a:extLst>
          </p:cNvPr>
          <p:cNvSpPr/>
          <p:nvPr/>
        </p:nvSpPr>
        <p:spPr>
          <a:xfrm>
            <a:off x="1441191" y="143065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基类</a:t>
            </a:r>
          </a:p>
        </p:txBody>
      </p:sp>
    </p:spTree>
    <p:extLst>
      <p:ext uri="{BB962C8B-B14F-4D97-AF65-F5344CB8AC3E}">
        <p14:creationId xmlns:p14="http://schemas.microsoft.com/office/powerpoint/2010/main" val="33996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多继承指的是一个派生类拥有多个上层基类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EB24D9B-0A45-5353-BE16-5CAE7C3DC602}"/>
              </a:ext>
            </a:extLst>
          </p:cNvPr>
          <p:cNvSpPr/>
          <p:nvPr/>
        </p:nvSpPr>
        <p:spPr>
          <a:xfrm>
            <a:off x="1105378" y="1851670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036E27-2F5A-38B2-CF21-1EC4E37FE28D}"/>
              </a:ext>
            </a:extLst>
          </p:cNvPr>
          <p:cNvSpPr txBox="1"/>
          <p:nvPr/>
        </p:nvSpPr>
        <p:spPr>
          <a:xfrm>
            <a:off x="1440197" y="1890422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5A48BDD-B8EA-382C-2374-8B55A70CCD52}"/>
              </a:ext>
            </a:extLst>
          </p:cNvPr>
          <p:cNvSpPr/>
          <p:nvPr/>
        </p:nvSpPr>
        <p:spPr>
          <a:xfrm>
            <a:off x="2682808" y="1851670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FF49C-609A-DC9A-61D3-F7EEA124FE72}"/>
              </a:ext>
            </a:extLst>
          </p:cNvPr>
          <p:cNvSpPr txBox="1"/>
          <p:nvPr/>
        </p:nvSpPr>
        <p:spPr>
          <a:xfrm>
            <a:off x="2943328" y="1890422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valarray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F9C046B-2BC4-97B6-B8DB-BDA76D9DF013}"/>
              </a:ext>
            </a:extLst>
          </p:cNvPr>
          <p:cNvSpPr/>
          <p:nvPr/>
        </p:nvSpPr>
        <p:spPr>
          <a:xfrm>
            <a:off x="1935425" y="2571750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EF3BC2-6223-EF97-F681-B60D1DEF10CD}"/>
              </a:ext>
            </a:extLst>
          </p:cNvPr>
          <p:cNvSpPr txBox="1"/>
          <p:nvPr/>
        </p:nvSpPr>
        <p:spPr>
          <a:xfrm>
            <a:off x="2186902" y="2595914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D7C9AED-D175-7140-F5E5-6B7CCD7FF48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739590" y="2206174"/>
            <a:ext cx="830047" cy="3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72F5CFC-DF4B-19FA-FBBD-D03E7649A00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569637" y="2206174"/>
            <a:ext cx="747383" cy="36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D511C-877B-F6C1-DA95-E69975EAEB79}"/>
              </a:ext>
            </a:extLst>
          </p:cNvPr>
          <p:cNvSpPr txBox="1"/>
          <p:nvPr/>
        </p:nvSpPr>
        <p:spPr>
          <a:xfrm>
            <a:off x="801790" y="1314004"/>
            <a:ext cx="1685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1C25FA-F565-7893-7297-1DFC2F3B44A7}"/>
              </a:ext>
            </a:extLst>
          </p:cNvPr>
          <p:cNvGrpSpPr/>
          <p:nvPr/>
        </p:nvGrpSpPr>
        <p:grpSpPr>
          <a:xfrm>
            <a:off x="683568" y="3075806"/>
            <a:ext cx="7920880" cy="1579463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F683F48-567E-A5BB-778A-E0426FC342FE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E52A4E3-B534-049E-84EA-ADDACDEBD41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6825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string,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Student(const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80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89332" y="1391772"/>
            <a:ext cx="827482" cy="523220"/>
            <a:chOff x="2215144" y="1952311"/>
            <a:chExt cx="1244730" cy="959257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4" y="1952311"/>
              <a:ext cx="1066800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89332" y="2093620"/>
            <a:ext cx="827482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68584" y="1419622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68584" y="2113774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保护继承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0FCA92-E8AF-B260-0578-062126184592}"/>
              </a:ext>
            </a:extLst>
          </p:cNvPr>
          <p:cNvGrpSpPr/>
          <p:nvPr/>
        </p:nvGrpSpPr>
        <p:grpSpPr>
          <a:xfrm>
            <a:off x="2389332" y="2797555"/>
            <a:ext cx="827482" cy="523220"/>
            <a:chOff x="2215144" y="3018134"/>
            <a:chExt cx="1244730" cy="959255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CED8A6DA-FE88-8BDB-4697-A0DBC7255944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AA5F245D-077E-64E4-8F6E-D07FDD1C07B0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DB47D2-4B6B-46B9-6F13-F1C1087EAA79}"/>
              </a:ext>
            </a:extLst>
          </p:cNvPr>
          <p:cNvGrpSpPr/>
          <p:nvPr/>
        </p:nvGrpSpPr>
        <p:grpSpPr>
          <a:xfrm>
            <a:off x="3068584" y="2829320"/>
            <a:ext cx="3569218" cy="459690"/>
            <a:chOff x="4315150" y="2341731"/>
            <a:chExt cx="3857250" cy="5400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E388E-9302-78FB-A313-97EE860CD139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B2FAE45-0AE2-DE34-013A-3A8C3CD1BD07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公有多继承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和我们之前学习的公有继承一样，也可以用来描述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比如有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两个类，我们以这两个类作为基础派生出</a:t>
            </a:r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568A38-1B11-4302-AA68-815ABA20B155}"/>
              </a:ext>
            </a:extLst>
          </p:cNvPr>
          <p:cNvGrpSpPr/>
          <p:nvPr/>
        </p:nvGrpSpPr>
        <p:grpSpPr>
          <a:xfrm>
            <a:off x="647564" y="1896627"/>
            <a:ext cx="7920880" cy="1077218"/>
            <a:chOff x="5813482" y="1421168"/>
            <a:chExt cx="2808312" cy="2214021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E05884-9FC6-4C10-BDA8-5437DA8094BE}"/>
                </a:ext>
              </a:extLst>
            </p:cNvPr>
            <p:cNvSpPr/>
            <p:nvPr/>
          </p:nvSpPr>
          <p:spPr>
            <a:xfrm>
              <a:off x="5813482" y="1421168"/>
              <a:ext cx="2808312" cy="221402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1A0994-F30C-4B12-8E47-000EBE12966A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8977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Waiter,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AC3C3B-FBD1-4351-B568-2C4AAA14AE54}"/>
              </a:ext>
            </a:extLst>
          </p:cNvPr>
          <p:cNvSpPr txBox="1"/>
          <p:nvPr/>
        </p:nvSpPr>
        <p:spPr>
          <a:xfrm>
            <a:off x="648072" y="321982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符合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is Waiter</a:t>
            </a:r>
          </a:p>
          <a:p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is Singer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063990-08DF-46C6-B33E-3FF9697E968D}"/>
              </a:ext>
            </a:extLst>
          </p:cNvPr>
          <p:cNvGrpSpPr/>
          <p:nvPr/>
        </p:nvGrpSpPr>
        <p:grpSpPr>
          <a:xfrm>
            <a:off x="4283968" y="2678466"/>
            <a:ext cx="3672408" cy="648072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83C2C7-F324-4784-9742-E78FC2C13F0A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762907-8DC0-432A-8BB9-02BB026346A2}"/>
                </a:ext>
              </a:extLst>
            </p:cNvPr>
            <p:cNvSpPr txBox="1"/>
            <p:nvPr/>
          </p:nvSpPr>
          <p:spPr>
            <a:xfrm>
              <a:off x="5860955" y="1550391"/>
              <a:ext cx="2713365" cy="131674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多继承的默认继承方式也是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8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多继承是一种很受争议的技术，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社区中存在不少反对多继承的声音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程序模块设计要求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高内聚低耦合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，所以多继承表征的多重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问题在实际应用中很少出现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多继承在实际使用过程中很容易被滥用，并且触发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等问题，增加了代码的复杂度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多继承很容易出现多个基类成员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函数冲突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的问题，使用时容易混淆出错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1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多继承的多个同级基类派生于同一个基类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8CF991-EFF5-42AA-80E8-C7CCE38361AF}"/>
              </a:ext>
            </a:extLst>
          </p:cNvPr>
          <p:cNvGrpSpPr/>
          <p:nvPr/>
        </p:nvGrpSpPr>
        <p:grpSpPr>
          <a:xfrm>
            <a:off x="5177603" y="1038944"/>
            <a:ext cx="2845853" cy="1794664"/>
            <a:chOff x="1043608" y="2571750"/>
            <a:chExt cx="2845853" cy="1794664"/>
          </a:xfrm>
        </p:grpSpPr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A4242C2C-ADED-45C2-85E8-B30F3D84F422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8D5A1F5-0ED2-46B8-B834-FB6B799A4C1F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8">
              <a:extLst>
                <a:ext uri="{FF2B5EF4-FFF2-40B4-BE49-F238E27FC236}">
                  <a16:creationId xmlns:a16="http://schemas.microsoft.com/office/drawing/2014/main" id="{B805F982-EDB3-4427-99AF-4D8321ABA75E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02AA0E8-1121-4FFF-B137-5DF50B80CF14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31DA5B50-31AB-42CA-8FCC-A4CF88D3A3D2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772EEB-0C65-48E1-BCA9-4535B9D440A0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2">
              <a:extLst>
                <a:ext uri="{FF2B5EF4-FFF2-40B4-BE49-F238E27FC236}">
                  <a16:creationId xmlns:a16="http://schemas.microsoft.com/office/drawing/2014/main" id="{F982BDFF-94FE-4506-9241-A3BED72EB221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CB989C6-4BC3-4F2D-9686-D269F95C6C94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线箭头连接符 15">
              <a:extLst>
                <a:ext uri="{FF2B5EF4-FFF2-40B4-BE49-F238E27FC236}">
                  <a16:creationId xmlns:a16="http://schemas.microsoft.com/office/drawing/2014/main" id="{D9BF1114-7CB8-4067-A49B-78A95461607E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6">
              <a:extLst>
                <a:ext uri="{FF2B5EF4-FFF2-40B4-BE49-F238E27FC236}">
                  <a16:creationId xmlns:a16="http://schemas.microsoft.com/office/drawing/2014/main" id="{BBFB5D6A-4BCB-4464-A858-B40EB2B8EBD3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9">
              <a:extLst>
                <a:ext uri="{FF2B5EF4-FFF2-40B4-BE49-F238E27FC236}">
                  <a16:creationId xmlns:a16="http://schemas.microsoft.com/office/drawing/2014/main" id="{24BF3E29-9638-43A1-AA3F-A9A86E23AA19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23">
              <a:extLst>
                <a:ext uri="{FF2B5EF4-FFF2-40B4-BE49-F238E27FC236}">
                  <a16:creationId xmlns:a16="http://schemas.microsoft.com/office/drawing/2014/main" id="{AB8223AA-10C9-4664-A704-8CAB5E76CED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212E94-CF4B-4CDD-B63F-E30D58E19F5F}"/>
              </a:ext>
            </a:extLst>
          </p:cNvPr>
          <p:cNvGrpSpPr/>
          <p:nvPr/>
        </p:nvGrpSpPr>
        <p:grpSpPr>
          <a:xfrm>
            <a:off x="575556" y="3134091"/>
            <a:ext cx="7920880" cy="1708851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AC6E89-315F-4549-9333-F0C8FAE5E75C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40D446-B1A0-47DF-A61A-0F19100D14B7}"/>
                </a:ext>
              </a:extLst>
            </p:cNvPr>
            <p:cNvSpPr txBox="1"/>
            <p:nvPr/>
          </p:nvSpPr>
          <p:spPr>
            <a:xfrm>
              <a:off x="5855146" y="1449822"/>
              <a:ext cx="2724982" cy="30363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Singer : public Worker {};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Waiter : public Worker {};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Waiter,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0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：出现菱形继承时，派生类对象中包含了几个基类对象？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94FE5D-1F50-4B70-9C49-F202EFB7E9A8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25" name="圆角矩形 5">
              <a:extLst>
                <a:ext uri="{FF2B5EF4-FFF2-40B4-BE49-F238E27FC236}">
                  <a16:creationId xmlns:a16="http://schemas.microsoft.com/office/drawing/2014/main" id="{BD40B011-8471-453B-BCBD-E9D94D5219C0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E192B2-0D5A-46A2-A859-E2732725D373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8">
              <a:extLst>
                <a:ext uri="{FF2B5EF4-FFF2-40B4-BE49-F238E27FC236}">
                  <a16:creationId xmlns:a16="http://schemas.microsoft.com/office/drawing/2014/main" id="{50DC7626-190A-4EA2-A516-DC4617CD1FBF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E1DAFB-3692-490B-A3D5-D057B7F2EA1F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10">
              <a:extLst>
                <a:ext uri="{FF2B5EF4-FFF2-40B4-BE49-F238E27FC236}">
                  <a16:creationId xmlns:a16="http://schemas.microsoft.com/office/drawing/2014/main" id="{D44CF08C-4602-4CD2-9A50-E4CAC84A35F8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07DA005-C347-43DF-8EC4-FD2402BB022E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12">
              <a:extLst>
                <a:ext uri="{FF2B5EF4-FFF2-40B4-BE49-F238E27FC236}">
                  <a16:creationId xmlns:a16="http://schemas.microsoft.com/office/drawing/2014/main" id="{8DB499BA-A162-4F13-877A-0D3CC887D004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2E1CCE-7AD8-451A-81C5-DDCCA2BAD8F0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线箭头连接符 15">
              <a:extLst>
                <a:ext uri="{FF2B5EF4-FFF2-40B4-BE49-F238E27FC236}">
                  <a16:creationId xmlns:a16="http://schemas.microsoft.com/office/drawing/2014/main" id="{7920D853-DA1E-4EF8-A32F-121218CE1148}"/>
                </a:ext>
              </a:extLst>
            </p:cNvPr>
            <p:cNvCxnSpPr>
              <a:stCxn id="29" idx="2"/>
              <a:endCxn id="25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6">
              <a:extLst>
                <a:ext uri="{FF2B5EF4-FFF2-40B4-BE49-F238E27FC236}">
                  <a16:creationId xmlns:a16="http://schemas.microsoft.com/office/drawing/2014/main" id="{32D8F403-1FBD-4399-9691-8B7488C888B2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19">
              <a:extLst>
                <a:ext uri="{FF2B5EF4-FFF2-40B4-BE49-F238E27FC236}">
                  <a16:creationId xmlns:a16="http://schemas.microsoft.com/office/drawing/2014/main" id="{53E445D8-F034-4C49-B6E1-6308F1C3CC5D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23">
              <a:extLst>
                <a:ext uri="{FF2B5EF4-FFF2-40B4-BE49-F238E27FC236}">
                  <a16:creationId xmlns:a16="http://schemas.microsoft.com/office/drawing/2014/main" id="{019B54C4-334F-4DF0-AA78-0DE4753F6F64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10">
            <a:extLst>
              <a:ext uri="{FF2B5EF4-FFF2-40B4-BE49-F238E27FC236}">
                <a16:creationId xmlns:a16="http://schemas.microsoft.com/office/drawing/2014/main" id="{54EEE5CA-37F1-45D2-9143-06B7019EF50E}"/>
              </a:ext>
            </a:extLst>
          </p:cNvPr>
          <p:cNvSpPr/>
          <p:nvPr/>
        </p:nvSpPr>
        <p:spPr>
          <a:xfrm>
            <a:off x="4360912" y="2292354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32D22A-5359-4D9D-8D87-EAD68704CEE4}"/>
              </a:ext>
            </a:extLst>
          </p:cNvPr>
          <p:cNvSpPr txBox="1"/>
          <p:nvPr/>
        </p:nvSpPr>
        <p:spPr>
          <a:xfrm>
            <a:off x="4656267" y="2331106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81B41527-E326-4F1A-B87E-19B327FE919F}"/>
              </a:ext>
            </a:extLst>
          </p:cNvPr>
          <p:cNvSpPr/>
          <p:nvPr/>
        </p:nvSpPr>
        <p:spPr>
          <a:xfrm>
            <a:off x="4283968" y="2211710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A125FC-1C11-42B8-89F2-B0D25585D40B}"/>
              </a:ext>
            </a:extLst>
          </p:cNvPr>
          <p:cNvSpPr txBox="1"/>
          <p:nvPr/>
        </p:nvSpPr>
        <p:spPr>
          <a:xfrm>
            <a:off x="4656266" y="2727503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10">
            <a:extLst>
              <a:ext uri="{FF2B5EF4-FFF2-40B4-BE49-F238E27FC236}">
                <a16:creationId xmlns:a16="http://schemas.microsoft.com/office/drawing/2014/main" id="{813288E2-D7DE-416B-8032-30557D48BD7F}"/>
              </a:ext>
            </a:extLst>
          </p:cNvPr>
          <p:cNvSpPr/>
          <p:nvPr/>
        </p:nvSpPr>
        <p:spPr>
          <a:xfrm>
            <a:off x="4360912" y="3509364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B621A32-D456-4887-8F92-E0E236E2CD1F}"/>
              </a:ext>
            </a:extLst>
          </p:cNvPr>
          <p:cNvSpPr txBox="1"/>
          <p:nvPr/>
        </p:nvSpPr>
        <p:spPr>
          <a:xfrm>
            <a:off x="4656267" y="3548116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10">
            <a:extLst>
              <a:ext uri="{FF2B5EF4-FFF2-40B4-BE49-F238E27FC236}">
                <a16:creationId xmlns:a16="http://schemas.microsoft.com/office/drawing/2014/main" id="{4367A8AD-966A-4F72-8E7A-1E4434FD539F}"/>
              </a:ext>
            </a:extLst>
          </p:cNvPr>
          <p:cNvSpPr/>
          <p:nvPr/>
        </p:nvSpPr>
        <p:spPr>
          <a:xfrm>
            <a:off x="4283968" y="3428720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CE5E133-65F8-44FF-B7AF-18C1C3A4E032}"/>
              </a:ext>
            </a:extLst>
          </p:cNvPr>
          <p:cNvSpPr txBox="1"/>
          <p:nvPr/>
        </p:nvSpPr>
        <p:spPr>
          <a:xfrm>
            <a:off x="4656266" y="3944513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10">
            <a:extLst>
              <a:ext uri="{FF2B5EF4-FFF2-40B4-BE49-F238E27FC236}">
                <a16:creationId xmlns:a16="http://schemas.microsoft.com/office/drawing/2014/main" id="{9D50AF3D-7451-48D0-8857-0AE1C8DB6A32}"/>
              </a:ext>
            </a:extLst>
          </p:cNvPr>
          <p:cNvSpPr/>
          <p:nvPr/>
        </p:nvSpPr>
        <p:spPr>
          <a:xfrm>
            <a:off x="6768559" y="2286818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56C29F1-BE41-4A51-B769-C26685EA40DE}"/>
              </a:ext>
            </a:extLst>
          </p:cNvPr>
          <p:cNvSpPr txBox="1"/>
          <p:nvPr/>
        </p:nvSpPr>
        <p:spPr>
          <a:xfrm>
            <a:off x="7063914" y="2325570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241067AD-8C3A-49EA-AB11-1197F427CC65}"/>
              </a:ext>
            </a:extLst>
          </p:cNvPr>
          <p:cNvSpPr/>
          <p:nvPr/>
        </p:nvSpPr>
        <p:spPr>
          <a:xfrm>
            <a:off x="6691615" y="2206174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858226-7D6F-450B-9CFA-2E85E6051BB4}"/>
              </a:ext>
            </a:extLst>
          </p:cNvPr>
          <p:cNvSpPr txBox="1"/>
          <p:nvPr/>
        </p:nvSpPr>
        <p:spPr>
          <a:xfrm>
            <a:off x="7063913" y="2721967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10">
            <a:extLst>
              <a:ext uri="{FF2B5EF4-FFF2-40B4-BE49-F238E27FC236}">
                <a16:creationId xmlns:a16="http://schemas.microsoft.com/office/drawing/2014/main" id="{F15D8B8E-3750-40B3-9479-2BC6887FCBCD}"/>
              </a:ext>
            </a:extLst>
          </p:cNvPr>
          <p:cNvSpPr/>
          <p:nvPr/>
        </p:nvSpPr>
        <p:spPr>
          <a:xfrm>
            <a:off x="6768559" y="3366938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E5A86E-3F11-4ABE-B4BE-BA85FEBFE54B}"/>
              </a:ext>
            </a:extLst>
          </p:cNvPr>
          <p:cNvSpPr txBox="1"/>
          <p:nvPr/>
        </p:nvSpPr>
        <p:spPr>
          <a:xfrm>
            <a:off x="7063914" y="3405690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10">
            <a:extLst>
              <a:ext uri="{FF2B5EF4-FFF2-40B4-BE49-F238E27FC236}">
                <a16:creationId xmlns:a16="http://schemas.microsoft.com/office/drawing/2014/main" id="{2E1E2FA6-A123-4744-8DA8-E5547B336B66}"/>
              </a:ext>
            </a:extLst>
          </p:cNvPr>
          <p:cNvSpPr/>
          <p:nvPr/>
        </p:nvSpPr>
        <p:spPr>
          <a:xfrm>
            <a:off x="6691615" y="3286294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D4CCBC-8B85-4E5E-BF3B-5AB5B3E06E34}"/>
              </a:ext>
            </a:extLst>
          </p:cNvPr>
          <p:cNvSpPr txBox="1"/>
          <p:nvPr/>
        </p:nvSpPr>
        <p:spPr>
          <a:xfrm>
            <a:off x="7063913" y="3802087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10">
            <a:extLst>
              <a:ext uri="{FF2B5EF4-FFF2-40B4-BE49-F238E27FC236}">
                <a16:creationId xmlns:a16="http://schemas.microsoft.com/office/drawing/2014/main" id="{7AA04A0C-9C25-4A98-BE5A-E4A698209F72}"/>
              </a:ext>
            </a:extLst>
          </p:cNvPr>
          <p:cNvSpPr/>
          <p:nvPr/>
        </p:nvSpPr>
        <p:spPr>
          <a:xfrm>
            <a:off x="6525051" y="2069284"/>
            <a:ext cx="1764196" cy="2513154"/>
          </a:xfrm>
          <a:prstGeom prst="roundRect">
            <a:avLst>
              <a:gd name="adj" fmla="val 75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AE0EDB-E1C8-4F7D-A258-0BE630BFC056}"/>
              </a:ext>
            </a:extLst>
          </p:cNvPr>
          <p:cNvSpPr txBox="1"/>
          <p:nvPr/>
        </p:nvSpPr>
        <p:spPr>
          <a:xfrm>
            <a:off x="6874587" y="4233431"/>
            <a:ext cx="122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问号设计元素素材免费下载(图片编号:9347860)-六图网">
            <a:extLst>
              <a:ext uri="{FF2B5EF4-FFF2-40B4-BE49-F238E27FC236}">
                <a16:creationId xmlns:a16="http://schemas.microsoft.com/office/drawing/2014/main" id="{11D47219-2A77-4F60-95AD-396E5DDB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98" y="889858"/>
            <a:ext cx="1005249" cy="100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：出现菱形继承时，派生类对象中包含了几个基类对象？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10">
            <a:extLst>
              <a:ext uri="{FF2B5EF4-FFF2-40B4-BE49-F238E27FC236}">
                <a16:creationId xmlns:a16="http://schemas.microsoft.com/office/drawing/2014/main" id="{9D50AF3D-7451-48D0-8857-0AE1C8DB6A32}"/>
              </a:ext>
            </a:extLst>
          </p:cNvPr>
          <p:cNvSpPr/>
          <p:nvPr/>
        </p:nvSpPr>
        <p:spPr>
          <a:xfrm>
            <a:off x="1076955" y="2286818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56C29F1-BE41-4A51-B769-C26685EA40DE}"/>
              </a:ext>
            </a:extLst>
          </p:cNvPr>
          <p:cNvSpPr txBox="1"/>
          <p:nvPr/>
        </p:nvSpPr>
        <p:spPr>
          <a:xfrm>
            <a:off x="1372310" y="2325570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241067AD-8C3A-49EA-AB11-1197F427CC65}"/>
              </a:ext>
            </a:extLst>
          </p:cNvPr>
          <p:cNvSpPr/>
          <p:nvPr/>
        </p:nvSpPr>
        <p:spPr>
          <a:xfrm>
            <a:off x="1000011" y="2206174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858226-7D6F-450B-9CFA-2E85E6051BB4}"/>
              </a:ext>
            </a:extLst>
          </p:cNvPr>
          <p:cNvSpPr txBox="1"/>
          <p:nvPr/>
        </p:nvSpPr>
        <p:spPr>
          <a:xfrm>
            <a:off x="1372309" y="2721967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10">
            <a:extLst>
              <a:ext uri="{FF2B5EF4-FFF2-40B4-BE49-F238E27FC236}">
                <a16:creationId xmlns:a16="http://schemas.microsoft.com/office/drawing/2014/main" id="{F15D8B8E-3750-40B3-9479-2BC6887FCBCD}"/>
              </a:ext>
            </a:extLst>
          </p:cNvPr>
          <p:cNvSpPr/>
          <p:nvPr/>
        </p:nvSpPr>
        <p:spPr>
          <a:xfrm>
            <a:off x="1076955" y="3366938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E5A86E-3F11-4ABE-B4BE-BA85FEBFE54B}"/>
              </a:ext>
            </a:extLst>
          </p:cNvPr>
          <p:cNvSpPr txBox="1"/>
          <p:nvPr/>
        </p:nvSpPr>
        <p:spPr>
          <a:xfrm>
            <a:off x="1372310" y="3405690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10">
            <a:extLst>
              <a:ext uri="{FF2B5EF4-FFF2-40B4-BE49-F238E27FC236}">
                <a16:creationId xmlns:a16="http://schemas.microsoft.com/office/drawing/2014/main" id="{2E1E2FA6-A123-4744-8DA8-E5547B336B66}"/>
              </a:ext>
            </a:extLst>
          </p:cNvPr>
          <p:cNvSpPr/>
          <p:nvPr/>
        </p:nvSpPr>
        <p:spPr>
          <a:xfrm>
            <a:off x="1000011" y="3286294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D4CCBC-8B85-4E5E-BF3B-5AB5B3E06E34}"/>
              </a:ext>
            </a:extLst>
          </p:cNvPr>
          <p:cNvSpPr txBox="1"/>
          <p:nvPr/>
        </p:nvSpPr>
        <p:spPr>
          <a:xfrm>
            <a:off x="1372309" y="3802087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10">
            <a:extLst>
              <a:ext uri="{FF2B5EF4-FFF2-40B4-BE49-F238E27FC236}">
                <a16:creationId xmlns:a16="http://schemas.microsoft.com/office/drawing/2014/main" id="{7AA04A0C-9C25-4A98-BE5A-E4A698209F72}"/>
              </a:ext>
            </a:extLst>
          </p:cNvPr>
          <p:cNvSpPr/>
          <p:nvPr/>
        </p:nvSpPr>
        <p:spPr>
          <a:xfrm>
            <a:off x="833447" y="2069284"/>
            <a:ext cx="1764196" cy="2513154"/>
          </a:xfrm>
          <a:prstGeom prst="roundRect">
            <a:avLst>
              <a:gd name="adj" fmla="val 75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AE0EDB-E1C8-4F7D-A258-0BE630BFC056}"/>
              </a:ext>
            </a:extLst>
          </p:cNvPr>
          <p:cNvSpPr txBox="1"/>
          <p:nvPr/>
        </p:nvSpPr>
        <p:spPr>
          <a:xfrm>
            <a:off x="1182983" y="4233431"/>
            <a:ext cx="122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问号设计元素素材免费下载(图片编号:9347860)-六图网">
            <a:extLst>
              <a:ext uri="{FF2B5EF4-FFF2-40B4-BE49-F238E27FC236}">
                <a16:creationId xmlns:a16="http://schemas.microsoft.com/office/drawing/2014/main" id="{11D47219-2A77-4F60-95AD-396E5DDB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98" y="2065021"/>
            <a:ext cx="1005249" cy="100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F461850-6D5D-4173-A3E6-2652C53D1F4F}"/>
              </a:ext>
            </a:extLst>
          </p:cNvPr>
          <p:cNvSpPr txBox="1"/>
          <p:nvPr/>
        </p:nvSpPr>
        <p:spPr>
          <a:xfrm>
            <a:off x="4167738" y="1912973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如果派生类中包含多个基类对象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访问基类成员时，访问的是哪个基类对象的成员？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向上转型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upcasting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时基类指针指向哪个对象？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2746FE0-0131-4E2F-9F8E-0456524D14EC}"/>
              </a:ext>
            </a:extLst>
          </p:cNvPr>
          <p:cNvGrpSpPr/>
          <p:nvPr/>
        </p:nvGrpSpPr>
        <p:grpSpPr>
          <a:xfrm>
            <a:off x="4288609" y="3855219"/>
            <a:ext cx="3672408" cy="648072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A35DD6B-2D01-40F8-90E3-7BDFD9F5362C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E356068-2877-4FCF-B442-3AF55D3A5975}"/>
                </a:ext>
              </a:extLst>
            </p:cNvPr>
            <p:cNvSpPr txBox="1"/>
            <p:nvPr/>
          </p:nvSpPr>
          <p:spPr>
            <a:xfrm>
              <a:off x="5860955" y="2152475"/>
              <a:ext cx="2713365" cy="131674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虚继承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解决菱形继承的问题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虚继承保证在菱形继承时，派生类对象只包含一个基类对象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虚继承也采用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关键字，该关键字和虚函数没有关系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B747FD-A6B0-4248-B8A0-C541F9E2F85D}"/>
              </a:ext>
            </a:extLst>
          </p:cNvPr>
          <p:cNvGrpSpPr/>
          <p:nvPr/>
        </p:nvGrpSpPr>
        <p:grpSpPr>
          <a:xfrm>
            <a:off x="647564" y="2211710"/>
            <a:ext cx="7920880" cy="1708851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5A14DA-9C9D-44BC-AE63-4D6460671DB9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B9E722-E734-4A9E-A5EB-D304B87AF4C7}"/>
                </a:ext>
              </a:extLst>
            </p:cNvPr>
            <p:cNvSpPr txBox="1"/>
            <p:nvPr/>
          </p:nvSpPr>
          <p:spPr>
            <a:xfrm>
              <a:off x="5855146" y="1449822"/>
              <a:ext cx="2724982" cy="30363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Singer :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public Worker {};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Waiter : public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Worker {};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Waiter,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8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虚继承保证在菱形继承时，派生类对象只包含一个基类对象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圆角矩形 10">
            <a:extLst>
              <a:ext uri="{FF2B5EF4-FFF2-40B4-BE49-F238E27FC236}">
                <a16:creationId xmlns:a16="http://schemas.microsoft.com/office/drawing/2014/main" id="{9D50AF3D-7451-48D0-8857-0AE1C8DB6A32}"/>
              </a:ext>
            </a:extLst>
          </p:cNvPr>
          <p:cNvSpPr/>
          <p:nvPr/>
        </p:nvSpPr>
        <p:spPr>
          <a:xfrm>
            <a:off x="1359124" y="2118994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56C29F1-BE41-4A51-B769-C26685EA40DE}"/>
              </a:ext>
            </a:extLst>
          </p:cNvPr>
          <p:cNvSpPr txBox="1"/>
          <p:nvPr/>
        </p:nvSpPr>
        <p:spPr>
          <a:xfrm>
            <a:off x="1654479" y="2157746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241067AD-8C3A-49EA-AB11-1197F427CC65}"/>
              </a:ext>
            </a:extLst>
          </p:cNvPr>
          <p:cNvSpPr/>
          <p:nvPr/>
        </p:nvSpPr>
        <p:spPr>
          <a:xfrm>
            <a:off x="1282180" y="2038350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2858226-7D6F-450B-9CFA-2E85E6051BB4}"/>
              </a:ext>
            </a:extLst>
          </p:cNvPr>
          <p:cNvSpPr txBox="1"/>
          <p:nvPr/>
        </p:nvSpPr>
        <p:spPr>
          <a:xfrm>
            <a:off x="1654478" y="2554143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10">
            <a:extLst>
              <a:ext uri="{FF2B5EF4-FFF2-40B4-BE49-F238E27FC236}">
                <a16:creationId xmlns:a16="http://schemas.microsoft.com/office/drawing/2014/main" id="{F15D8B8E-3750-40B3-9479-2BC6887FCBCD}"/>
              </a:ext>
            </a:extLst>
          </p:cNvPr>
          <p:cNvSpPr/>
          <p:nvPr/>
        </p:nvSpPr>
        <p:spPr>
          <a:xfrm>
            <a:off x="1359124" y="3199114"/>
            <a:ext cx="1268423" cy="354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E5A86E-3F11-4ABE-B4BE-BA85FEBFE54B}"/>
              </a:ext>
            </a:extLst>
          </p:cNvPr>
          <p:cNvSpPr txBox="1"/>
          <p:nvPr/>
        </p:nvSpPr>
        <p:spPr>
          <a:xfrm>
            <a:off x="1654479" y="3237866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10">
            <a:extLst>
              <a:ext uri="{FF2B5EF4-FFF2-40B4-BE49-F238E27FC236}">
                <a16:creationId xmlns:a16="http://schemas.microsoft.com/office/drawing/2014/main" id="{2E1E2FA6-A123-4744-8DA8-E5547B336B66}"/>
              </a:ext>
            </a:extLst>
          </p:cNvPr>
          <p:cNvSpPr/>
          <p:nvPr/>
        </p:nvSpPr>
        <p:spPr>
          <a:xfrm>
            <a:off x="1282180" y="3118470"/>
            <a:ext cx="1422310" cy="864096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D4CCBC-8B85-4E5E-BF3B-5AB5B3E06E34}"/>
              </a:ext>
            </a:extLst>
          </p:cNvPr>
          <p:cNvSpPr txBox="1"/>
          <p:nvPr/>
        </p:nvSpPr>
        <p:spPr>
          <a:xfrm>
            <a:off x="1654478" y="3634263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10">
            <a:extLst>
              <a:ext uri="{FF2B5EF4-FFF2-40B4-BE49-F238E27FC236}">
                <a16:creationId xmlns:a16="http://schemas.microsoft.com/office/drawing/2014/main" id="{7AA04A0C-9C25-4A98-BE5A-E4A698209F72}"/>
              </a:ext>
            </a:extLst>
          </p:cNvPr>
          <p:cNvSpPr/>
          <p:nvPr/>
        </p:nvSpPr>
        <p:spPr>
          <a:xfrm>
            <a:off x="1115616" y="1901460"/>
            <a:ext cx="1764196" cy="2513154"/>
          </a:xfrm>
          <a:prstGeom prst="roundRect">
            <a:avLst>
              <a:gd name="adj" fmla="val 75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AE0EDB-E1C8-4F7D-A258-0BE630BFC056}"/>
              </a:ext>
            </a:extLst>
          </p:cNvPr>
          <p:cNvSpPr txBox="1"/>
          <p:nvPr/>
        </p:nvSpPr>
        <p:spPr>
          <a:xfrm>
            <a:off x="1465152" y="4065607"/>
            <a:ext cx="122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7EAA32-CF12-42F1-8110-3BF570DEBDBB}"/>
              </a:ext>
            </a:extLst>
          </p:cNvPr>
          <p:cNvSpPr txBox="1"/>
          <p:nvPr/>
        </p:nvSpPr>
        <p:spPr>
          <a:xfrm>
            <a:off x="6262872" y="2296245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10">
            <a:extLst>
              <a:ext uri="{FF2B5EF4-FFF2-40B4-BE49-F238E27FC236}">
                <a16:creationId xmlns:a16="http://schemas.microsoft.com/office/drawing/2014/main" id="{EA45A76B-C5F5-4234-B6ED-42CF1A6E1A35}"/>
              </a:ext>
            </a:extLst>
          </p:cNvPr>
          <p:cNvSpPr/>
          <p:nvPr/>
        </p:nvSpPr>
        <p:spPr>
          <a:xfrm>
            <a:off x="5912105" y="2859004"/>
            <a:ext cx="1422310" cy="467701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86F076-EEB6-43E5-BE21-8451A5BEC277}"/>
              </a:ext>
            </a:extLst>
          </p:cNvPr>
          <p:cNvSpPr txBox="1"/>
          <p:nvPr/>
        </p:nvSpPr>
        <p:spPr>
          <a:xfrm>
            <a:off x="6287801" y="2979970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10">
            <a:extLst>
              <a:ext uri="{FF2B5EF4-FFF2-40B4-BE49-F238E27FC236}">
                <a16:creationId xmlns:a16="http://schemas.microsoft.com/office/drawing/2014/main" id="{5F3708BC-D8C0-41C4-97AE-A03B8E434838}"/>
              </a:ext>
            </a:extLst>
          </p:cNvPr>
          <p:cNvSpPr/>
          <p:nvPr/>
        </p:nvSpPr>
        <p:spPr>
          <a:xfrm>
            <a:off x="5912105" y="3553618"/>
            <a:ext cx="1422310" cy="428948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2B0C12-205B-42AC-A626-B3DB0A22508F}"/>
              </a:ext>
            </a:extLst>
          </p:cNvPr>
          <p:cNvSpPr txBox="1"/>
          <p:nvPr/>
        </p:nvSpPr>
        <p:spPr>
          <a:xfrm>
            <a:off x="6284403" y="3634263"/>
            <a:ext cx="72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10">
            <a:extLst>
              <a:ext uri="{FF2B5EF4-FFF2-40B4-BE49-F238E27FC236}">
                <a16:creationId xmlns:a16="http://schemas.microsoft.com/office/drawing/2014/main" id="{F8D134CC-4699-44F1-A292-56089F94148E}"/>
              </a:ext>
            </a:extLst>
          </p:cNvPr>
          <p:cNvSpPr/>
          <p:nvPr/>
        </p:nvSpPr>
        <p:spPr>
          <a:xfrm>
            <a:off x="5745541" y="1901460"/>
            <a:ext cx="1764196" cy="2513154"/>
          </a:xfrm>
          <a:prstGeom prst="roundRect">
            <a:avLst>
              <a:gd name="adj" fmla="val 75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FF7F7C-E999-4453-8246-DDF0242B8565}"/>
              </a:ext>
            </a:extLst>
          </p:cNvPr>
          <p:cNvSpPr txBox="1"/>
          <p:nvPr/>
        </p:nvSpPr>
        <p:spPr>
          <a:xfrm>
            <a:off x="6095077" y="4065607"/>
            <a:ext cx="122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WaiterSinger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10">
            <a:extLst>
              <a:ext uri="{FF2B5EF4-FFF2-40B4-BE49-F238E27FC236}">
                <a16:creationId xmlns:a16="http://schemas.microsoft.com/office/drawing/2014/main" id="{CD59E6D5-3F5E-4D4F-A08E-010A709B4C20}"/>
              </a:ext>
            </a:extLst>
          </p:cNvPr>
          <p:cNvSpPr/>
          <p:nvPr/>
        </p:nvSpPr>
        <p:spPr>
          <a:xfrm>
            <a:off x="5912105" y="2211079"/>
            <a:ext cx="1422310" cy="467701"/>
          </a:xfrm>
          <a:prstGeom prst="roundRect">
            <a:avLst>
              <a:gd name="adj" fmla="val 757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3305FCE-F147-4634-8921-057AF39AC24E}"/>
              </a:ext>
            </a:extLst>
          </p:cNvPr>
          <p:cNvSpPr/>
          <p:nvPr/>
        </p:nvSpPr>
        <p:spPr>
          <a:xfrm>
            <a:off x="3923928" y="2733020"/>
            <a:ext cx="792088" cy="70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8D1A11-4C98-4E29-BBC5-B9428DEED042}"/>
              </a:ext>
            </a:extLst>
          </p:cNvPr>
          <p:cNvSpPr txBox="1"/>
          <p:nvPr/>
        </p:nvSpPr>
        <p:spPr>
          <a:xfrm>
            <a:off x="6167167" y="1508400"/>
            <a:ext cx="1081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虚继承派生类的构造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为了保证虚继承的基类构造函数只被调用一次，虚继承时基类的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非默认构造函数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必须由最终派生类显式调用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05544F9-EE85-46B2-85EA-BFCF935BFC10}"/>
              </a:ext>
            </a:extLst>
          </p:cNvPr>
          <p:cNvGrpSpPr/>
          <p:nvPr/>
        </p:nvGrpSpPr>
        <p:grpSpPr>
          <a:xfrm>
            <a:off x="879162" y="2090172"/>
            <a:ext cx="3672408" cy="963156"/>
            <a:chOff x="5813482" y="1421166"/>
            <a:chExt cx="2808312" cy="21687431"/>
          </a:xfrm>
          <a:solidFill>
            <a:srgbClr val="FEFFBE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12525BC-202F-4A26-9A8E-38E7D18BE6D8}"/>
                </a:ext>
              </a:extLst>
            </p:cNvPr>
            <p:cNvSpPr/>
            <p:nvPr/>
          </p:nvSpPr>
          <p:spPr>
            <a:xfrm>
              <a:off x="5813482" y="1421166"/>
              <a:ext cx="2808312" cy="216874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B4FE6D6-6FBE-4BAE-B200-9190DAF1F855}"/>
                </a:ext>
              </a:extLst>
            </p:cNvPr>
            <p:cNvSpPr txBox="1"/>
            <p:nvPr/>
          </p:nvSpPr>
          <p:spPr>
            <a:xfrm>
              <a:off x="5860955" y="2152475"/>
              <a:ext cx="2713365" cy="187116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正常情况下基类构造函数的调用过程是怎样的？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0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31DCD5D-FF73-4766-8807-FF12AD841AD7}"/>
              </a:ext>
            </a:extLst>
          </p:cNvPr>
          <p:cNvGrpSpPr/>
          <p:nvPr/>
        </p:nvGrpSpPr>
        <p:grpSpPr>
          <a:xfrm>
            <a:off x="870827" y="3434649"/>
            <a:ext cx="7920880" cy="1585373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2CDA27-B33D-4E49-A090-CC80D723CA63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419FA26-A20C-4DA1-ADE8-30267D4E0E6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30363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Waiter,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(const string&amp; name)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: </a:t>
              </a:r>
              <a:r>
                <a:rPr lang="en-US" altLang="zh-CN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Worker(name),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Waiter(name), Singer(name) 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CC9566-3976-425F-8B95-D4FDDB5D1EC0}"/>
              </a:ext>
            </a:extLst>
          </p:cNvPr>
          <p:cNvGrpSpPr/>
          <p:nvPr/>
        </p:nvGrpSpPr>
        <p:grpSpPr>
          <a:xfrm>
            <a:off x="866983" y="699543"/>
            <a:ext cx="7920880" cy="1296144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5DF647-8283-426A-91F6-D938ACF84B4E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6538F3-828F-474F-9CB6-F097FBB962FC}"/>
                </a:ext>
              </a:extLst>
            </p:cNvPr>
            <p:cNvSpPr txBox="1"/>
            <p:nvPr/>
          </p:nvSpPr>
          <p:spPr>
            <a:xfrm>
              <a:off x="5855146" y="1449822"/>
              <a:ext cx="2724982" cy="32525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Waiter: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Waiter(const string&amp; name) : </a:t>
              </a:r>
              <a:r>
                <a:rPr lang="en-US" altLang="zh-CN" strike="dblStrike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Worker(name)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C5B0B3-181A-4229-9D16-948FDEA5BF56}"/>
              </a:ext>
            </a:extLst>
          </p:cNvPr>
          <p:cNvGrpSpPr/>
          <p:nvPr/>
        </p:nvGrpSpPr>
        <p:grpSpPr>
          <a:xfrm>
            <a:off x="866983" y="2067694"/>
            <a:ext cx="7920880" cy="1296144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37EEC3-F001-4E3F-AB5D-EBDA80D51593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6055DF-14CE-4BD7-A21B-D2C3DD05E7F8}"/>
                </a:ext>
              </a:extLst>
            </p:cNvPr>
            <p:cNvSpPr txBox="1"/>
            <p:nvPr/>
          </p:nvSpPr>
          <p:spPr>
            <a:xfrm>
              <a:off x="5855146" y="1449822"/>
              <a:ext cx="2724982" cy="32525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Singer: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r>
                <a:rPr lang="zh-CN" altLang="en-US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Singer(const string&amp; name) : </a:t>
              </a:r>
              <a:r>
                <a:rPr lang="en-US" altLang="zh-CN" strike="dblStrike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Worker(name)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3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Case1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类都包含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536580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FBD5224-C2C8-42EE-982A-5DF53B182E1B}"/>
              </a:ext>
            </a:extLst>
          </p:cNvPr>
          <p:cNvSpPr txBox="1"/>
          <p:nvPr/>
        </p:nvSpPr>
        <p:spPr>
          <a:xfrm>
            <a:off x="2974005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585373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2728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6CFAE9C9-F94A-4C42-9B27-0C535D3C8A0B}"/>
              </a:ext>
            </a:extLst>
          </p:cNvPr>
          <p:cNvSpPr txBox="1"/>
          <p:nvPr/>
        </p:nvSpPr>
        <p:spPr>
          <a:xfrm>
            <a:off x="1068960" y="25107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8BB62AB-E300-4CA6-A374-2668BF9206F7}"/>
              </a:ext>
            </a:extLst>
          </p:cNvPr>
          <p:cNvSpPr txBox="1"/>
          <p:nvPr/>
        </p:nvSpPr>
        <p:spPr>
          <a:xfrm>
            <a:off x="2982185" y="249424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6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组合与继承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683568" y="843558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当我们需要复用部分功能性代码时，有两种选择：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继承：构建功能导向的基类，然后在此基础上构建派生体系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组合：将不同功能模块作为类的成员变量（对象）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60E549-0559-4ECF-6AD7-B416C92CAFE4}"/>
              </a:ext>
            </a:extLst>
          </p:cNvPr>
          <p:cNvGrpSpPr/>
          <p:nvPr/>
        </p:nvGrpSpPr>
        <p:grpSpPr>
          <a:xfrm>
            <a:off x="5357997" y="4284100"/>
            <a:ext cx="3468563" cy="648072"/>
            <a:chOff x="5813482" y="1421166"/>
            <a:chExt cx="2808312" cy="8208376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EC7A06-5F8F-F3F3-42C0-608D12EDB72C}"/>
                </a:ext>
              </a:extLst>
            </p:cNvPr>
            <p:cNvSpPr/>
            <p:nvPr/>
          </p:nvSpPr>
          <p:spPr>
            <a:xfrm>
              <a:off x="5813482" y="1421166"/>
              <a:ext cx="2808312" cy="82083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147A60B-8422-1D64-4B36-D366CD7112F8}"/>
                </a:ext>
              </a:extLst>
            </p:cNvPr>
            <p:cNvSpPr txBox="1"/>
            <p:nvPr/>
          </p:nvSpPr>
          <p:spPr>
            <a:xfrm>
              <a:off x="5860955" y="1550385"/>
              <a:ext cx="2713365" cy="39290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组合与继承的优劣以及适用场景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327DD6-3AE6-4AF2-0192-11D4EF37BCF0}"/>
              </a:ext>
            </a:extLst>
          </p:cNvPr>
          <p:cNvGrpSpPr/>
          <p:nvPr/>
        </p:nvGrpSpPr>
        <p:grpSpPr>
          <a:xfrm>
            <a:off x="899592" y="2511989"/>
            <a:ext cx="2845853" cy="1794664"/>
            <a:chOff x="1043608" y="2571750"/>
            <a:chExt cx="2845853" cy="179466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026C887-22D4-0753-2DBD-067482403987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0821DB-A1B1-8244-47CD-07D8E2F5904A}"/>
                </a:ext>
              </a:extLst>
            </p:cNvPr>
            <p:cNvSpPr txBox="1"/>
            <p:nvPr/>
          </p:nvSpPr>
          <p:spPr>
            <a:xfrm>
              <a:off x="1203618" y="3330582"/>
              <a:ext cx="948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B5BCCA0-25AE-0CE1-B7C5-404F30B2A16E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DDA14C-AB22-6433-9947-B39D2E6A755B}"/>
                </a:ext>
              </a:extLst>
            </p:cNvPr>
            <p:cNvSpPr txBox="1"/>
            <p:nvPr/>
          </p:nvSpPr>
          <p:spPr>
            <a:xfrm>
              <a:off x="2698430" y="3330582"/>
              <a:ext cx="1113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B35838-0667-A1F5-A48E-470D7C312DF9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6C3A8E-BF2E-D753-1861-5553D0BDB6B3}"/>
                </a:ext>
              </a:extLst>
            </p:cNvPr>
            <p:cNvSpPr txBox="1"/>
            <p:nvPr/>
          </p:nvSpPr>
          <p:spPr>
            <a:xfrm>
              <a:off x="1835696" y="2610502"/>
              <a:ext cx="1334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4A7A84C2-2EB6-B34B-2ECA-330891D42CC6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96E9E2-D010-2C0C-71B0-6F37C1DA7A00}"/>
                </a:ext>
              </a:extLst>
            </p:cNvPr>
            <p:cNvSpPr txBox="1"/>
            <p:nvPr/>
          </p:nvSpPr>
          <p:spPr>
            <a:xfrm>
              <a:off x="1926958" y="4036074"/>
              <a:ext cx="1204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C28D05E1-1D4F-5B66-BD47-43D8C24383D1}"/>
                </a:ext>
              </a:extLst>
            </p:cNvPr>
            <p:cNvCxnSpPr>
              <a:stCxn id="11" idx="2"/>
              <a:endCxn id="6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D36A8756-1A95-C73D-6E13-A38A549EC7A3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E3575B0-D022-3B6F-6E2B-3C630C7A4722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BD3904E-7FB6-8371-B415-9DCA923C479C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1218F01-C180-B563-694D-5162FE946F6F}"/>
              </a:ext>
            </a:extLst>
          </p:cNvPr>
          <p:cNvSpPr txBox="1"/>
          <p:nvPr/>
        </p:nvSpPr>
        <p:spPr>
          <a:xfrm>
            <a:off x="857880" y="2420522"/>
            <a:ext cx="1685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581EA99-B4F4-610D-C35E-F638DB79A1EF}"/>
              </a:ext>
            </a:extLst>
          </p:cNvPr>
          <p:cNvGrpSpPr/>
          <p:nvPr/>
        </p:nvGrpSpPr>
        <p:grpSpPr>
          <a:xfrm>
            <a:off x="5287325" y="2629106"/>
            <a:ext cx="1685592" cy="1560427"/>
            <a:chOff x="5348617" y="2643758"/>
            <a:chExt cx="1685592" cy="1560427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BDC1AD17-09FF-298D-E234-6DD690F29844}"/>
                </a:ext>
              </a:extLst>
            </p:cNvPr>
            <p:cNvSpPr/>
            <p:nvPr/>
          </p:nvSpPr>
          <p:spPr>
            <a:xfrm>
              <a:off x="5348617" y="2643758"/>
              <a:ext cx="1685592" cy="1560427"/>
            </a:xfrm>
            <a:prstGeom prst="roundRect">
              <a:avLst>
                <a:gd name="adj" fmla="val 746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792828-A8E2-EB9A-C6CC-4CDFABE074C0}"/>
                </a:ext>
              </a:extLst>
            </p:cNvPr>
            <p:cNvSpPr txBox="1"/>
            <p:nvPr/>
          </p:nvSpPr>
          <p:spPr>
            <a:xfrm>
              <a:off x="5548079" y="2726799"/>
              <a:ext cx="1204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5145372A-48C1-1A24-D8EE-A1F7C560486F}"/>
                </a:ext>
              </a:extLst>
            </p:cNvPr>
            <p:cNvSpPr/>
            <p:nvPr/>
          </p:nvSpPr>
          <p:spPr>
            <a:xfrm>
              <a:off x="5557203" y="3093569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E170-7242-B6F5-4B7B-1BE7B0C26225}"/>
                </a:ext>
              </a:extLst>
            </p:cNvPr>
            <p:cNvSpPr txBox="1"/>
            <p:nvPr/>
          </p:nvSpPr>
          <p:spPr>
            <a:xfrm>
              <a:off x="5651682" y="3132321"/>
              <a:ext cx="1079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SqlOperator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09C2A05-14D0-1DD4-DD88-A59BFEE0BB86}"/>
                </a:ext>
              </a:extLst>
            </p:cNvPr>
            <p:cNvSpPr/>
            <p:nvPr/>
          </p:nvSpPr>
          <p:spPr>
            <a:xfrm>
              <a:off x="5557203" y="3636398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14F615-0F84-F484-ADF7-1535CA4E08F7}"/>
                </a:ext>
              </a:extLst>
            </p:cNvPr>
            <p:cNvSpPr txBox="1"/>
            <p:nvPr/>
          </p:nvSpPr>
          <p:spPr>
            <a:xfrm>
              <a:off x="5589878" y="3675150"/>
              <a:ext cx="1286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RedisOperator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E75AE6C-2AE2-4689-6F3A-2A94CC302345}"/>
              </a:ext>
            </a:extLst>
          </p:cNvPr>
          <p:cNvSpPr txBox="1"/>
          <p:nvPr/>
        </p:nvSpPr>
        <p:spPr>
          <a:xfrm>
            <a:off x="4572000" y="2385734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类都包含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536580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FBD5224-C2C8-42EE-982A-5DF53B182E1B}"/>
              </a:ext>
            </a:extLst>
          </p:cNvPr>
          <p:cNvSpPr txBox="1"/>
          <p:nvPr/>
        </p:nvSpPr>
        <p:spPr>
          <a:xfrm>
            <a:off x="2974005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585373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2728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6CFAE9C9-F94A-4C42-9B27-0C535D3C8A0B}"/>
              </a:ext>
            </a:extLst>
          </p:cNvPr>
          <p:cNvSpPr txBox="1"/>
          <p:nvPr/>
        </p:nvSpPr>
        <p:spPr>
          <a:xfrm>
            <a:off x="1068960" y="25107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8BB62AB-E300-4CA6-A374-2668BF9206F7}"/>
              </a:ext>
            </a:extLst>
          </p:cNvPr>
          <p:cNvSpPr txBox="1"/>
          <p:nvPr/>
        </p:nvSpPr>
        <p:spPr>
          <a:xfrm>
            <a:off x="2982185" y="249424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02D34A-F8B5-4660-89CB-42FCAF7C1F22}"/>
              </a:ext>
            </a:extLst>
          </p:cNvPr>
          <p:cNvSpPr txBox="1"/>
          <p:nvPr/>
        </p:nvSpPr>
        <p:spPr>
          <a:xfrm>
            <a:off x="686777" y="3727301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3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Case3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：基类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非虚继承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1805490" y="2006718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833456"/>
            <a:chOff x="5813482" y="1421166"/>
            <a:chExt cx="2808312" cy="4061826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406182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8865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obj.Worker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4B4306E-E746-4EBA-85A8-E4DB0BBE50E6}"/>
              </a:ext>
            </a:extLst>
          </p:cNvPr>
          <p:cNvSpPr txBox="1"/>
          <p:nvPr/>
        </p:nvSpPr>
        <p:spPr>
          <a:xfrm>
            <a:off x="1061367" y="254954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3EACA5-03DA-479D-97A0-7C503E600494}"/>
              </a:ext>
            </a:extLst>
          </p:cNvPr>
          <p:cNvSpPr txBox="1"/>
          <p:nvPr/>
        </p:nvSpPr>
        <p:spPr>
          <a:xfrm>
            <a:off x="2956350" y="251909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Case3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：基类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非虚继承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833456"/>
            <a:chOff x="5813482" y="1421166"/>
            <a:chExt cx="2808312" cy="4061826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406182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8865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obj.Worker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87F465-BB11-40CB-BAD5-01BF9A208271}"/>
              </a:ext>
            </a:extLst>
          </p:cNvPr>
          <p:cNvGrpSpPr/>
          <p:nvPr/>
        </p:nvGrpSpPr>
        <p:grpSpPr>
          <a:xfrm>
            <a:off x="1115616" y="2002812"/>
            <a:ext cx="1764196" cy="2513154"/>
            <a:chOff x="1115616" y="1901460"/>
            <a:chExt cx="1764196" cy="2513154"/>
          </a:xfrm>
        </p:grpSpPr>
        <p:sp>
          <p:nvSpPr>
            <p:cNvPr id="24" name="圆角矩形 10">
              <a:extLst>
                <a:ext uri="{FF2B5EF4-FFF2-40B4-BE49-F238E27FC236}">
                  <a16:creationId xmlns:a16="http://schemas.microsoft.com/office/drawing/2014/main" id="{0370FFA9-4949-4B3A-8A57-C96298F67FE9}"/>
                </a:ext>
              </a:extLst>
            </p:cNvPr>
            <p:cNvSpPr/>
            <p:nvPr/>
          </p:nvSpPr>
          <p:spPr>
            <a:xfrm>
              <a:off x="1359124" y="2118994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B018AF2-E031-44E9-B7B5-C49B23B33A30}"/>
                </a:ext>
              </a:extLst>
            </p:cNvPr>
            <p:cNvSpPr txBox="1"/>
            <p:nvPr/>
          </p:nvSpPr>
          <p:spPr>
            <a:xfrm>
              <a:off x="1403648" y="2157746"/>
              <a:ext cx="12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Worker::</a:t>
              </a:r>
              <a:r>
                <a:rPr kumimoji="1" lang="en-US" altLang="zh-CN" sz="1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</a:t>
              </a:r>
              <a:endPara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10">
              <a:extLst>
                <a:ext uri="{FF2B5EF4-FFF2-40B4-BE49-F238E27FC236}">
                  <a16:creationId xmlns:a16="http://schemas.microsoft.com/office/drawing/2014/main" id="{83F4011B-7B63-442C-A36E-1B65E7A25076}"/>
                </a:ext>
              </a:extLst>
            </p:cNvPr>
            <p:cNvSpPr/>
            <p:nvPr/>
          </p:nvSpPr>
          <p:spPr>
            <a:xfrm>
              <a:off x="1282180" y="2038350"/>
              <a:ext cx="1422310" cy="864096"/>
            </a:xfrm>
            <a:prstGeom prst="roundRect">
              <a:avLst>
                <a:gd name="adj" fmla="val 757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A8A3B6-A4A4-4768-8B16-D5BFD5528CCC}"/>
                </a:ext>
              </a:extLst>
            </p:cNvPr>
            <p:cNvSpPr txBox="1"/>
            <p:nvPr/>
          </p:nvSpPr>
          <p:spPr>
            <a:xfrm>
              <a:off x="1654478" y="2554143"/>
              <a:ext cx="720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10">
              <a:extLst>
                <a:ext uri="{FF2B5EF4-FFF2-40B4-BE49-F238E27FC236}">
                  <a16:creationId xmlns:a16="http://schemas.microsoft.com/office/drawing/2014/main" id="{D2EC1B73-4426-4FA6-B78A-29AFB56E3A1A}"/>
                </a:ext>
              </a:extLst>
            </p:cNvPr>
            <p:cNvSpPr/>
            <p:nvPr/>
          </p:nvSpPr>
          <p:spPr>
            <a:xfrm>
              <a:off x="1359124" y="3199114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42E4E28-AEE5-4865-BD5C-B96EF4E60440}"/>
                </a:ext>
              </a:extLst>
            </p:cNvPr>
            <p:cNvSpPr txBox="1"/>
            <p:nvPr/>
          </p:nvSpPr>
          <p:spPr>
            <a:xfrm>
              <a:off x="1403648" y="3237866"/>
              <a:ext cx="121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Worker::</a:t>
              </a:r>
              <a:r>
                <a:rPr kumimoji="1" lang="en-US" altLang="zh-CN" sz="1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</a:t>
              </a:r>
              <a:endParaRPr kumimoji="1"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10">
              <a:extLst>
                <a:ext uri="{FF2B5EF4-FFF2-40B4-BE49-F238E27FC236}">
                  <a16:creationId xmlns:a16="http://schemas.microsoft.com/office/drawing/2014/main" id="{B8132E46-C482-450B-8288-FF11AF7BD5AA}"/>
                </a:ext>
              </a:extLst>
            </p:cNvPr>
            <p:cNvSpPr/>
            <p:nvPr/>
          </p:nvSpPr>
          <p:spPr>
            <a:xfrm>
              <a:off x="1282180" y="3118470"/>
              <a:ext cx="1422310" cy="864096"/>
            </a:xfrm>
            <a:prstGeom prst="roundRect">
              <a:avLst>
                <a:gd name="adj" fmla="val 757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5ADEF19-7569-4743-B85E-FB195C12434A}"/>
                </a:ext>
              </a:extLst>
            </p:cNvPr>
            <p:cNvSpPr txBox="1"/>
            <p:nvPr/>
          </p:nvSpPr>
          <p:spPr>
            <a:xfrm>
              <a:off x="1654478" y="3634263"/>
              <a:ext cx="720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10">
              <a:extLst>
                <a:ext uri="{FF2B5EF4-FFF2-40B4-BE49-F238E27FC236}">
                  <a16:creationId xmlns:a16="http://schemas.microsoft.com/office/drawing/2014/main" id="{50C548CF-562B-47FC-99F7-0EAAA071EF2B}"/>
                </a:ext>
              </a:extLst>
            </p:cNvPr>
            <p:cNvSpPr/>
            <p:nvPr/>
          </p:nvSpPr>
          <p:spPr>
            <a:xfrm>
              <a:off x="1115616" y="1901460"/>
              <a:ext cx="1764196" cy="2513154"/>
            </a:xfrm>
            <a:prstGeom prst="roundRect">
              <a:avLst>
                <a:gd name="adj" fmla="val 7574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6E75CAC-A640-4481-B366-D0CEC7794D1C}"/>
                </a:ext>
              </a:extLst>
            </p:cNvPr>
            <p:cNvSpPr txBox="1"/>
            <p:nvPr/>
          </p:nvSpPr>
          <p:spPr>
            <a:xfrm>
              <a:off x="1465152" y="4065607"/>
              <a:ext cx="1225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Case4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为虚函数，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都重写该函数，并且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为虚继承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571750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1572144" y="2294750"/>
            <a:ext cx="1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147455" y="2610502"/>
            <a:ext cx="4853301" cy="1833456"/>
            <a:chOff x="5813482" y="1421166"/>
            <a:chExt cx="2808312" cy="4061826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406182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8865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 = new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p-&gt;show();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p-&gt;Singer::show();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p-&gt;Waiter::show();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p-&gt;Worker::show();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4B4306E-E746-4EBA-85A8-E4DB0BBE50E6}"/>
              </a:ext>
            </a:extLst>
          </p:cNvPr>
          <p:cNvSpPr txBox="1"/>
          <p:nvPr/>
        </p:nvSpPr>
        <p:spPr>
          <a:xfrm>
            <a:off x="641706" y="2837578"/>
            <a:ext cx="1180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3EACA5-03DA-479D-97A0-7C503E600494}"/>
              </a:ext>
            </a:extLst>
          </p:cNvPr>
          <p:cNvSpPr txBox="1"/>
          <p:nvPr/>
        </p:nvSpPr>
        <p:spPr>
          <a:xfrm>
            <a:off x="2956350" y="2807131"/>
            <a:ext cx="1180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C7542E-6480-4050-992B-8A36745C1615}"/>
              </a:ext>
            </a:extLst>
          </p:cNvPr>
          <p:cNvSpPr txBox="1"/>
          <p:nvPr/>
        </p:nvSpPr>
        <p:spPr>
          <a:xfrm>
            <a:off x="370352" y="3015763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B0ECC53-83FA-422C-956B-0C74A8632405}"/>
              </a:ext>
            </a:extLst>
          </p:cNvPr>
          <p:cNvSpPr txBox="1"/>
          <p:nvPr/>
        </p:nvSpPr>
        <p:spPr>
          <a:xfrm>
            <a:off x="2964963" y="3015763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BEFD27-A880-4C56-9552-86F3961BB736}"/>
              </a:ext>
            </a:extLst>
          </p:cNvPr>
          <p:cNvSpPr txBox="1"/>
          <p:nvPr/>
        </p:nvSpPr>
        <p:spPr>
          <a:xfrm>
            <a:off x="702415" y="4073135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Case4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为虚函数，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都重写该函数，并且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为虚继承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147455" y="2610502"/>
            <a:ext cx="4853301" cy="1833456"/>
            <a:chOff x="5813482" y="1421166"/>
            <a:chExt cx="2808312" cy="4061826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406182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8865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 = new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p-&gt;show();	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p-&gt;Singer::show();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p-&gt;Waiter::show();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p-&gt;Worker::show();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27E044-A7CB-4CD8-85F8-F17568F2299E}"/>
              </a:ext>
            </a:extLst>
          </p:cNvPr>
          <p:cNvSpPr txBox="1"/>
          <p:nvPr/>
        </p:nvSpPr>
        <p:spPr>
          <a:xfrm>
            <a:off x="1467819" y="2824932"/>
            <a:ext cx="123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Worker::show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26115A0F-D67C-47F1-9202-62A982B982B6}"/>
              </a:ext>
            </a:extLst>
          </p:cNvPr>
          <p:cNvSpPr/>
          <p:nvPr/>
        </p:nvSpPr>
        <p:spPr>
          <a:xfrm>
            <a:off x="1354188" y="3387691"/>
            <a:ext cx="1422310" cy="467701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7EE70-34C4-4393-90E3-D0E10C260A1A}"/>
              </a:ext>
            </a:extLst>
          </p:cNvPr>
          <p:cNvSpPr txBox="1"/>
          <p:nvPr/>
        </p:nvSpPr>
        <p:spPr>
          <a:xfrm>
            <a:off x="1536496" y="3508657"/>
            <a:ext cx="121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Singer::show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0">
            <a:extLst>
              <a:ext uri="{FF2B5EF4-FFF2-40B4-BE49-F238E27FC236}">
                <a16:creationId xmlns:a16="http://schemas.microsoft.com/office/drawing/2014/main" id="{A3DDF935-3E4E-4960-A1D7-D7AC8AFB5D6B}"/>
              </a:ext>
            </a:extLst>
          </p:cNvPr>
          <p:cNvSpPr/>
          <p:nvPr/>
        </p:nvSpPr>
        <p:spPr>
          <a:xfrm>
            <a:off x="1354188" y="4082305"/>
            <a:ext cx="1422310" cy="428948"/>
          </a:xfrm>
          <a:prstGeom prst="roundRect">
            <a:avLst>
              <a:gd name="adj" fmla="val 7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1544CE-F002-4C25-A9E3-08598E19A176}"/>
              </a:ext>
            </a:extLst>
          </p:cNvPr>
          <p:cNvSpPr txBox="1"/>
          <p:nvPr/>
        </p:nvSpPr>
        <p:spPr>
          <a:xfrm>
            <a:off x="1504335" y="4162950"/>
            <a:ext cx="112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Waiter::show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9631C4F2-33C3-4AAA-BAD6-E1676BA04D53}"/>
              </a:ext>
            </a:extLst>
          </p:cNvPr>
          <p:cNvSpPr/>
          <p:nvPr/>
        </p:nvSpPr>
        <p:spPr>
          <a:xfrm>
            <a:off x="1187624" y="2430147"/>
            <a:ext cx="1764196" cy="2513154"/>
          </a:xfrm>
          <a:prstGeom prst="roundRect">
            <a:avLst>
              <a:gd name="adj" fmla="val 757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734FF0-D61E-4E8A-8923-4AD67C79626C}"/>
              </a:ext>
            </a:extLst>
          </p:cNvPr>
          <p:cNvSpPr txBox="1"/>
          <p:nvPr/>
        </p:nvSpPr>
        <p:spPr>
          <a:xfrm>
            <a:off x="1268002" y="4594294"/>
            <a:ext cx="159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WaiterSinger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::show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0">
            <a:extLst>
              <a:ext uri="{FF2B5EF4-FFF2-40B4-BE49-F238E27FC236}">
                <a16:creationId xmlns:a16="http://schemas.microsoft.com/office/drawing/2014/main" id="{5D102C48-F6F4-4A17-B89B-0419D5602B98}"/>
              </a:ext>
            </a:extLst>
          </p:cNvPr>
          <p:cNvSpPr/>
          <p:nvPr/>
        </p:nvSpPr>
        <p:spPr>
          <a:xfrm>
            <a:off x="1354188" y="2739766"/>
            <a:ext cx="1422310" cy="467701"/>
          </a:xfrm>
          <a:prstGeom prst="roundRect">
            <a:avLst>
              <a:gd name="adj" fmla="val 757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Case5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类都包含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函数，但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函数参数不同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250271" y="2787774"/>
            <a:ext cx="131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show(int </a:t>
            </a:r>
            <a:r>
              <a:rPr kumimoji="1"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FBD5224-C2C8-42EE-982A-5DF53B182E1B}"/>
              </a:ext>
            </a:extLst>
          </p:cNvPr>
          <p:cNvSpPr txBox="1"/>
          <p:nvPr/>
        </p:nvSpPr>
        <p:spPr>
          <a:xfrm>
            <a:off x="2974005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585373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2728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(1);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::show(1);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6CFAE9C9-F94A-4C42-9B27-0C535D3C8A0B}"/>
              </a:ext>
            </a:extLst>
          </p:cNvPr>
          <p:cNvSpPr txBox="1"/>
          <p:nvPr/>
        </p:nvSpPr>
        <p:spPr>
          <a:xfrm>
            <a:off x="1068960" y="25107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8BB62AB-E300-4CA6-A374-2668BF9206F7}"/>
              </a:ext>
            </a:extLst>
          </p:cNvPr>
          <p:cNvSpPr txBox="1"/>
          <p:nvPr/>
        </p:nvSpPr>
        <p:spPr>
          <a:xfrm>
            <a:off x="2982185" y="249424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8C29DA-49AC-5654-F6C7-46AA82ECBCA4}"/>
              </a:ext>
            </a:extLst>
          </p:cNvPr>
          <p:cNvSpPr txBox="1"/>
          <p:nvPr/>
        </p:nvSpPr>
        <p:spPr>
          <a:xfrm>
            <a:off x="647564" y="699542"/>
            <a:ext cx="78488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多继承和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菱形继承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：出现菱形继承时，基类出现同名函数应该如何处理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Case5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Waiter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Singer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类都包含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函数，但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函数参数不同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BFEE76-2559-4555-8585-AF4C0B0290F1}"/>
              </a:ext>
            </a:extLst>
          </p:cNvPr>
          <p:cNvGrpSpPr/>
          <p:nvPr/>
        </p:nvGrpSpPr>
        <p:grpSpPr>
          <a:xfrm>
            <a:off x="857880" y="2283718"/>
            <a:ext cx="2845853" cy="1794664"/>
            <a:chOff x="1043608" y="2571750"/>
            <a:chExt cx="2845853" cy="1794664"/>
          </a:xfrm>
        </p:grpSpPr>
        <p:sp>
          <p:nvSpPr>
            <p:cNvPr id="39" name="圆角矩形 5">
              <a:extLst>
                <a:ext uri="{FF2B5EF4-FFF2-40B4-BE49-F238E27FC236}">
                  <a16:creationId xmlns:a16="http://schemas.microsoft.com/office/drawing/2014/main" id="{504B3812-936C-4C18-874D-D1FC1F2E2479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68830FC-58AD-4C9F-AFA3-C473D037E086}"/>
                </a:ext>
              </a:extLst>
            </p:cNvPr>
            <p:cNvSpPr txBox="1"/>
            <p:nvPr/>
          </p:nvSpPr>
          <p:spPr>
            <a:xfrm>
              <a:off x="1357640" y="3330582"/>
              <a:ext cx="66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8">
              <a:extLst>
                <a:ext uri="{FF2B5EF4-FFF2-40B4-BE49-F238E27FC236}">
                  <a16:creationId xmlns:a16="http://schemas.microsoft.com/office/drawing/2014/main" id="{6F9BE700-48EC-416E-AD0A-A9A587D9BE53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68E97C-55BE-44D6-930A-B0CC2461C4CA}"/>
                </a:ext>
              </a:extLst>
            </p:cNvPr>
            <p:cNvSpPr txBox="1"/>
            <p:nvPr/>
          </p:nvSpPr>
          <p:spPr>
            <a:xfrm>
              <a:off x="2881606" y="333058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10">
              <a:extLst>
                <a:ext uri="{FF2B5EF4-FFF2-40B4-BE49-F238E27FC236}">
                  <a16:creationId xmlns:a16="http://schemas.microsoft.com/office/drawing/2014/main" id="{F30E2730-594D-4CD9-ADBC-EE05EF55B0D0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0BF4ED5-91CE-4AFB-B81B-0B84C33A924F}"/>
                </a:ext>
              </a:extLst>
            </p:cNvPr>
            <p:cNvSpPr txBox="1"/>
            <p:nvPr/>
          </p:nvSpPr>
          <p:spPr>
            <a:xfrm>
              <a:off x="2169011" y="2610502"/>
              <a:ext cx="720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12">
              <a:extLst>
                <a:ext uri="{FF2B5EF4-FFF2-40B4-BE49-F238E27FC236}">
                  <a16:creationId xmlns:a16="http://schemas.microsoft.com/office/drawing/2014/main" id="{598ACAF6-C4B8-4AA3-845E-624C06D5FC0D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A15325E-C54E-4D0E-9B59-DB28EF83E31C}"/>
                </a:ext>
              </a:extLst>
            </p:cNvPr>
            <p:cNvSpPr txBox="1"/>
            <p:nvPr/>
          </p:nvSpPr>
          <p:spPr>
            <a:xfrm>
              <a:off x="1926958" y="4036074"/>
              <a:ext cx="113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线箭头连接符 15">
              <a:extLst>
                <a:ext uri="{FF2B5EF4-FFF2-40B4-BE49-F238E27FC236}">
                  <a16:creationId xmlns:a16="http://schemas.microsoft.com/office/drawing/2014/main" id="{3ECEE0FC-42E5-4A28-8EEB-B20F2E16464B}"/>
                </a:ext>
              </a:extLst>
            </p:cNvPr>
            <p:cNvCxnSpPr>
              <a:stCxn id="45" idx="2"/>
              <a:endCxn id="39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16">
              <a:extLst>
                <a:ext uri="{FF2B5EF4-FFF2-40B4-BE49-F238E27FC236}">
                  <a16:creationId xmlns:a16="http://schemas.microsoft.com/office/drawing/2014/main" id="{1BC28C2A-FB14-4D6A-B308-165968FE4F3F}"/>
                </a:ext>
              </a:extLst>
            </p:cNvPr>
            <p:cNvCxnSpPr>
              <a:cxnSpLocks/>
              <a:stCxn id="45" idx="2"/>
              <a:endCxn id="41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19">
              <a:extLst>
                <a:ext uri="{FF2B5EF4-FFF2-40B4-BE49-F238E27FC236}">
                  <a16:creationId xmlns:a16="http://schemas.microsoft.com/office/drawing/2014/main" id="{97694D02-FA1E-4D9E-987B-BBF2D4E9CFEE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23">
              <a:extLst>
                <a:ext uri="{FF2B5EF4-FFF2-40B4-BE49-F238E27FC236}">
                  <a16:creationId xmlns:a16="http://schemas.microsoft.com/office/drawing/2014/main" id="{9835EF8E-1BD7-428C-A1C7-7E6A4D402993}"/>
                </a:ext>
              </a:extLst>
            </p:cNvPr>
            <p:cNvCxnSpPr>
              <a:cxnSpLocks/>
              <a:stCxn id="41" idx="2"/>
              <a:endCxn id="47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82A2F-BC70-4FCB-9E6A-6A035E642FD3}"/>
              </a:ext>
            </a:extLst>
          </p:cNvPr>
          <p:cNvSpPr txBox="1"/>
          <p:nvPr/>
        </p:nvSpPr>
        <p:spPr>
          <a:xfrm>
            <a:off x="250271" y="2787774"/>
            <a:ext cx="131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show(int </a:t>
            </a:r>
            <a:r>
              <a:rPr kumimoji="1"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FBD5224-C2C8-42EE-982A-5DF53B182E1B}"/>
              </a:ext>
            </a:extLst>
          </p:cNvPr>
          <p:cNvSpPr txBox="1"/>
          <p:nvPr/>
        </p:nvSpPr>
        <p:spPr>
          <a:xfrm>
            <a:off x="2974005" y="2787774"/>
            <a:ext cx="1033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show()</a:t>
            </a:r>
            <a:endParaRPr kumimoji="1"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4934338-ED48-4A24-B643-7A4F7969EBB1}"/>
              </a:ext>
            </a:extLst>
          </p:cNvPr>
          <p:cNvGrpSpPr/>
          <p:nvPr/>
        </p:nvGrpSpPr>
        <p:grpSpPr>
          <a:xfrm>
            <a:off x="4046010" y="2322470"/>
            <a:ext cx="4853301" cy="1585373"/>
            <a:chOff x="5813482" y="1421166"/>
            <a:chExt cx="2808312" cy="3512225"/>
          </a:xfrm>
          <a:solidFill>
            <a:srgbClr val="FDFDFD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A1A3F90-7CAB-4705-A710-23171E57ACAC}"/>
                </a:ext>
              </a:extLst>
            </p:cNvPr>
            <p:cNvSpPr/>
            <p:nvPr/>
          </p:nvSpPr>
          <p:spPr>
            <a:xfrm>
              <a:off x="5813482" y="1421166"/>
              <a:ext cx="2808312" cy="351222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859D45-CE63-4615-9931-397592A31DA8}"/>
                </a:ext>
              </a:extLst>
            </p:cNvPr>
            <p:cNvSpPr txBox="1"/>
            <p:nvPr/>
          </p:nvSpPr>
          <p:spPr>
            <a:xfrm>
              <a:off x="5855146" y="1449820"/>
              <a:ext cx="2724982" cy="32728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WaiterSinger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obj;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obj.show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(1);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obj.Singer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obj.Waiter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::show(1);	// 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6CFAE9C9-F94A-4C42-9B27-0C535D3C8A0B}"/>
              </a:ext>
            </a:extLst>
          </p:cNvPr>
          <p:cNvSpPr txBox="1"/>
          <p:nvPr/>
        </p:nvSpPr>
        <p:spPr>
          <a:xfrm>
            <a:off x="1068960" y="25107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8BB62AB-E300-4CA6-A374-2668BF9206F7}"/>
              </a:ext>
            </a:extLst>
          </p:cNvPr>
          <p:cNvSpPr txBox="1"/>
          <p:nvPr/>
        </p:nvSpPr>
        <p:spPr>
          <a:xfrm>
            <a:off x="2982185" y="249424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kumimoji="1" lang="zh-CN" altLang="en-US" sz="12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3A2484-C048-44EF-ABE8-89A434F1F938}"/>
              </a:ext>
            </a:extLst>
          </p:cNvPr>
          <p:cNvGrpSpPr/>
          <p:nvPr/>
        </p:nvGrpSpPr>
        <p:grpSpPr>
          <a:xfrm>
            <a:off x="4351448" y="3962380"/>
            <a:ext cx="2668824" cy="697602"/>
            <a:chOff x="5813482" y="1421166"/>
            <a:chExt cx="2808312" cy="21687431"/>
          </a:xfrm>
          <a:solidFill>
            <a:srgbClr val="FEFFBE"/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B8FD12B-4921-4EE0-99D8-F3F6D2D06C95}"/>
                </a:ext>
              </a:extLst>
            </p:cNvPr>
            <p:cNvSpPr/>
            <p:nvPr/>
          </p:nvSpPr>
          <p:spPr>
            <a:xfrm>
              <a:off x="5813482" y="1421166"/>
              <a:ext cx="2808312" cy="216874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5C1985E-7F15-443C-89A5-693F0D6A0BA2}"/>
                </a:ext>
              </a:extLst>
            </p:cNvPr>
            <p:cNvSpPr txBox="1"/>
            <p:nvPr/>
          </p:nvSpPr>
          <p:spPr>
            <a:xfrm>
              <a:off x="5860955" y="2152475"/>
              <a:ext cx="2713365" cy="131674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知识点回顾：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函数覆盖优先于函数重载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8789E0-77F8-4AB4-AC57-0DF30FA87DB1}"/>
              </a:ext>
            </a:extLst>
          </p:cNvPr>
          <p:cNvSpPr txBox="1"/>
          <p:nvPr/>
        </p:nvSpPr>
        <p:spPr>
          <a:xfrm>
            <a:off x="611560" y="843558"/>
            <a:ext cx="79208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小结：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多继承可以用来描述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关系，但是在真实场景中较少遇到此类场景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多继承可能造成菱形继承，需要引入虚继承解决菱形继承中派生类包含多个基类对象的问题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多继承中同一层级的多个基类可能出现成员函数签名冲突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多继承在</a:t>
            </a:r>
            <a:r>
              <a:rPr lang="en-US" altLang="zh-CN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社区中存在较大的争议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BFFBC5-037C-4E4B-AFAD-F7880E41D2FA}"/>
              </a:ext>
            </a:extLst>
          </p:cNvPr>
          <p:cNvGrpSpPr/>
          <p:nvPr/>
        </p:nvGrpSpPr>
        <p:grpSpPr>
          <a:xfrm>
            <a:off x="4788024" y="3477320"/>
            <a:ext cx="2668824" cy="913626"/>
            <a:chOff x="5813482" y="1421166"/>
            <a:chExt cx="2808312" cy="28403303"/>
          </a:xfrm>
          <a:solidFill>
            <a:srgbClr val="FEFFBE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173E8A-B496-44C2-97B8-31F54EA88515}"/>
                </a:ext>
              </a:extLst>
            </p:cNvPr>
            <p:cNvSpPr/>
            <p:nvPr/>
          </p:nvSpPr>
          <p:spPr>
            <a:xfrm>
              <a:off x="5813482" y="1421166"/>
              <a:ext cx="2808312" cy="2840330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1BF639-9DD8-433D-9E3D-BE54EDDED463}"/>
                </a:ext>
              </a:extLst>
            </p:cNvPr>
            <p:cNvSpPr txBox="1"/>
            <p:nvPr/>
          </p:nvSpPr>
          <p:spPr>
            <a:xfrm>
              <a:off x="5860955" y="2152462"/>
              <a:ext cx="2713365" cy="258344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尽量使用分层组合等设计模式，避免使用多继承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2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组合与继承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683568" y="843558"/>
            <a:ext cx="6408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什么是代码复用问题？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绝大多数情况下，代码复用问题通常可以转化为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通常情况组合更适合描述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327DD6-3AE6-4AF2-0192-11D4EF37BCF0}"/>
              </a:ext>
            </a:extLst>
          </p:cNvPr>
          <p:cNvGrpSpPr/>
          <p:nvPr/>
        </p:nvGrpSpPr>
        <p:grpSpPr>
          <a:xfrm>
            <a:off x="899592" y="2511989"/>
            <a:ext cx="2845853" cy="1794664"/>
            <a:chOff x="1043608" y="2571750"/>
            <a:chExt cx="2845853" cy="179466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026C887-22D4-0753-2DBD-067482403987}"/>
                </a:ext>
              </a:extLst>
            </p:cNvPr>
            <p:cNvSpPr/>
            <p:nvPr/>
          </p:nvSpPr>
          <p:spPr>
            <a:xfrm>
              <a:off x="104360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0821DB-A1B1-8244-47CD-07D8E2F5904A}"/>
                </a:ext>
              </a:extLst>
            </p:cNvPr>
            <p:cNvSpPr txBox="1"/>
            <p:nvPr/>
          </p:nvSpPr>
          <p:spPr>
            <a:xfrm>
              <a:off x="1203618" y="3330582"/>
              <a:ext cx="948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B5BCCA0-25AE-0CE1-B7C5-404F30B2A16E}"/>
                </a:ext>
              </a:extLst>
            </p:cNvPr>
            <p:cNvSpPr/>
            <p:nvPr/>
          </p:nvSpPr>
          <p:spPr>
            <a:xfrm>
              <a:off x="2621038" y="329183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DDA14C-AB22-6433-9947-B39D2E6A755B}"/>
                </a:ext>
              </a:extLst>
            </p:cNvPr>
            <p:cNvSpPr txBox="1"/>
            <p:nvPr/>
          </p:nvSpPr>
          <p:spPr>
            <a:xfrm>
              <a:off x="2698430" y="3330582"/>
              <a:ext cx="1113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8B35838-0667-A1F5-A48E-470D7C312DF9}"/>
                </a:ext>
              </a:extLst>
            </p:cNvPr>
            <p:cNvSpPr/>
            <p:nvPr/>
          </p:nvSpPr>
          <p:spPr>
            <a:xfrm>
              <a:off x="1873656" y="257175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6C3A8E-BF2E-D753-1861-5553D0BDB6B3}"/>
                </a:ext>
              </a:extLst>
            </p:cNvPr>
            <p:cNvSpPr txBox="1"/>
            <p:nvPr/>
          </p:nvSpPr>
          <p:spPr>
            <a:xfrm>
              <a:off x="1835696" y="2610502"/>
              <a:ext cx="1334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AbstractWorker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4A7A84C2-2EB6-B34B-2ECA-330891D42CC6}"/>
                </a:ext>
              </a:extLst>
            </p:cNvPr>
            <p:cNvSpPr/>
            <p:nvPr/>
          </p:nvSpPr>
          <p:spPr>
            <a:xfrm>
              <a:off x="1873655" y="4011910"/>
              <a:ext cx="1268423" cy="354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96E9E2-D010-2C0C-71B0-6F37C1DA7A00}"/>
                </a:ext>
              </a:extLst>
            </p:cNvPr>
            <p:cNvSpPr txBox="1"/>
            <p:nvPr/>
          </p:nvSpPr>
          <p:spPr>
            <a:xfrm>
              <a:off x="1926958" y="4036074"/>
              <a:ext cx="1204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C28D05E1-1D4F-5B66-BD47-43D8C24383D1}"/>
                </a:ext>
              </a:extLst>
            </p:cNvPr>
            <p:cNvCxnSpPr>
              <a:stCxn id="11" idx="2"/>
              <a:endCxn id="6" idx="0"/>
            </p:cNvCxnSpPr>
            <p:nvPr/>
          </p:nvCxnSpPr>
          <p:spPr>
            <a:xfrm flipH="1">
              <a:off x="1677820" y="2926254"/>
              <a:ext cx="830048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D36A8756-1A95-C73D-6E13-A38A549EC7A3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2507868" y="2926254"/>
              <a:ext cx="747382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0E3575B0-D022-3B6F-6E2B-3C630C7A4722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1677820" y="3646334"/>
              <a:ext cx="830047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BD3904E-7FB6-8371-B415-9DCA923C479C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2507867" y="3646334"/>
              <a:ext cx="747383" cy="36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1218F01-C180-B563-694D-5162FE946F6F}"/>
              </a:ext>
            </a:extLst>
          </p:cNvPr>
          <p:cNvSpPr txBox="1"/>
          <p:nvPr/>
        </p:nvSpPr>
        <p:spPr>
          <a:xfrm>
            <a:off x="857880" y="2420522"/>
            <a:ext cx="1685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581EA99-B4F4-610D-C35E-F638DB79A1EF}"/>
              </a:ext>
            </a:extLst>
          </p:cNvPr>
          <p:cNvGrpSpPr/>
          <p:nvPr/>
        </p:nvGrpSpPr>
        <p:grpSpPr>
          <a:xfrm>
            <a:off x="5287325" y="2629106"/>
            <a:ext cx="1685592" cy="1560427"/>
            <a:chOff x="5348617" y="2643758"/>
            <a:chExt cx="1685592" cy="1560427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BDC1AD17-09FF-298D-E234-6DD690F29844}"/>
                </a:ext>
              </a:extLst>
            </p:cNvPr>
            <p:cNvSpPr/>
            <p:nvPr/>
          </p:nvSpPr>
          <p:spPr>
            <a:xfrm>
              <a:off x="5348617" y="2643758"/>
              <a:ext cx="1685592" cy="1560427"/>
            </a:xfrm>
            <a:prstGeom prst="roundRect">
              <a:avLst>
                <a:gd name="adj" fmla="val 746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792828-A8E2-EB9A-C6CC-4CDFABE074C0}"/>
                </a:ext>
              </a:extLst>
            </p:cNvPr>
            <p:cNvSpPr txBox="1"/>
            <p:nvPr/>
          </p:nvSpPr>
          <p:spPr>
            <a:xfrm>
              <a:off x="5548079" y="2726799"/>
              <a:ext cx="1204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OnlineWorker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5145372A-48C1-1A24-D8EE-A1F7C560486F}"/>
                </a:ext>
              </a:extLst>
            </p:cNvPr>
            <p:cNvSpPr/>
            <p:nvPr/>
          </p:nvSpPr>
          <p:spPr>
            <a:xfrm>
              <a:off x="5557203" y="3093569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E170-7242-B6F5-4B7B-1BE7B0C26225}"/>
                </a:ext>
              </a:extLst>
            </p:cNvPr>
            <p:cNvSpPr txBox="1"/>
            <p:nvPr/>
          </p:nvSpPr>
          <p:spPr>
            <a:xfrm>
              <a:off x="5651682" y="3132321"/>
              <a:ext cx="1079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SqlOperator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09C2A05-14D0-1DD4-DD88-A59BFEE0BB86}"/>
                </a:ext>
              </a:extLst>
            </p:cNvPr>
            <p:cNvSpPr/>
            <p:nvPr/>
          </p:nvSpPr>
          <p:spPr>
            <a:xfrm>
              <a:off x="5557203" y="3636398"/>
              <a:ext cx="1268423" cy="3545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14F615-0F84-F484-ADF7-1535CA4E08F7}"/>
                </a:ext>
              </a:extLst>
            </p:cNvPr>
            <p:cNvSpPr txBox="1"/>
            <p:nvPr/>
          </p:nvSpPr>
          <p:spPr>
            <a:xfrm>
              <a:off x="5589878" y="3675150"/>
              <a:ext cx="1286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RedisOperator</a:t>
              </a:r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E75AE6C-2AE2-4689-6F3A-2A94CC302345}"/>
              </a:ext>
            </a:extLst>
          </p:cNvPr>
          <p:cNvSpPr txBox="1"/>
          <p:nvPr/>
        </p:nvSpPr>
        <p:spPr>
          <a:xfrm>
            <a:off x="4572000" y="2385734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683568" y="843558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什么是组合（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将其他类型的对象作为当前类型的成员使用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也被称为分层（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），内含（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containment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），聚合（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2571750"/>
            <a:ext cx="532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构建一个类表示学生的姓名以及学生的考试成绩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构建一个类表示学生的姓名以及学生的考试成绩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类中包含两个成员：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std::string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类型的成员作为学生姓名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valarray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类型的成员存储学生的考试分数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8894CD-E9E7-E764-7D98-813164942B9C}"/>
              </a:ext>
            </a:extLst>
          </p:cNvPr>
          <p:cNvGrpSpPr/>
          <p:nvPr/>
        </p:nvGrpSpPr>
        <p:grpSpPr>
          <a:xfrm>
            <a:off x="755576" y="2931790"/>
            <a:ext cx="4464496" cy="1152128"/>
            <a:chOff x="5813482" y="1421166"/>
            <a:chExt cx="2808312" cy="14592669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8A7AC5-F538-4A3E-751D-84E0CF164256}"/>
                </a:ext>
              </a:extLst>
            </p:cNvPr>
            <p:cNvSpPr/>
            <p:nvPr/>
          </p:nvSpPr>
          <p:spPr>
            <a:xfrm>
              <a:off x="5813482" y="1421166"/>
              <a:ext cx="2808312" cy="145926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27A71B-9487-AF27-1A13-27E528E6632F}"/>
                </a:ext>
              </a:extLst>
            </p:cNvPr>
            <p:cNvSpPr txBox="1"/>
            <p:nvPr/>
          </p:nvSpPr>
          <p:spPr>
            <a:xfrm>
              <a:off x="5860955" y="1550383"/>
              <a:ext cx="2713365" cy="136438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sz="1600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标准模板库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中的容器类型，可以用来替代数组，并且支持将容器中的数据作为整体进行运算操作*（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、*、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2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valarray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简要示例：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FC8E8-82DB-EA73-8BBE-674E65006EAA}"/>
              </a:ext>
            </a:extLst>
          </p:cNvPr>
          <p:cNvGrpSpPr/>
          <p:nvPr/>
        </p:nvGrpSpPr>
        <p:grpSpPr>
          <a:xfrm>
            <a:off x="755576" y="1131590"/>
            <a:ext cx="8064896" cy="381171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5B3B69-E03C-183D-D51C-D35671325F06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0D184B-39AC-64DE-9EE1-DEE98A0602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692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类型数组，大小为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&lt;int&gt;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v2(8);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包含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元素的数组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&lt;int&gt;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v3(10,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包含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元素的数组，初始化为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[5]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{3.1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32.9};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&lt;double&gt;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v4(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根据已有数组的前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个元素初始化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valarray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&lt;int&gt;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{1,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6};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列表初始化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C++11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30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25CC1-4783-5ED8-9291-8BF18C22A8C7}"/>
              </a:ext>
            </a:extLst>
          </p:cNvPr>
          <p:cNvSpPr txBox="1"/>
          <p:nvPr/>
        </p:nvSpPr>
        <p:spPr>
          <a:xfrm>
            <a:off x="683568" y="699542"/>
            <a:ext cx="756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valarray</a:t>
            </a: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的常用成员函数</a:t>
            </a:r>
            <a:endParaRPr lang="en-US" altLang="zh-CN" dirty="0">
              <a:solidFill>
                <a:srgbClr val="005D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operator[]()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下标运算符根据下标随机访问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返回数组元素数量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返回数组元素之和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返回数组最大元素值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返回数组最小元素值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9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12258</TotalTime>
  <Words>3278</Words>
  <Application>Microsoft Macintosh PowerPoint</Application>
  <PresentationFormat>全屏显示(16:9)</PresentationFormat>
  <Paragraphs>599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Microsoft YaHei</vt:lpstr>
      <vt:lpstr>Microsoft YaHei</vt:lpstr>
      <vt:lpstr>微软雅黑 Light</vt:lpstr>
      <vt:lpstr>Arial</vt:lpstr>
      <vt:lpstr>Calibri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1957</cp:revision>
  <dcterms:created xsi:type="dcterms:W3CDTF">2015-12-11T17:46:00Z</dcterms:created>
  <dcterms:modified xsi:type="dcterms:W3CDTF">2022-11-19T04:47:37Z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