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handoutMasterIdLst>
    <p:handoutMasterId r:id="rId48"/>
  </p:handoutMasterIdLst>
  <p:sldIdLst>
    <p:sldId id="317" r:id="rId2"/>
    <p:sldId id="309" r:id="rId3"/>
    <p:sldId id="319" r:id="rId4"/>
    <p:sldId id="492" r:id="rId5"/>
    <p:sldId id="562" r:id="rId6"/>
    <p:sldId id="538" r:id="rId7"/>
    <p:sldId id="536" r:id="rId8"/>
    <p:sldId id="537" r:id="rId9"/>
    <p:sldId id="539" r:id="rId10"/>
    <p:sldId id="540" r:id="rId11"/>
    <p:sldId id="541" r:id="rId12"/>
    <p:sldId id="542" r:id="rId13"/>
    <p:sldId id="543" r:id="rId14"/>
    <p:sldId id="544" r:id="rId15"/>
    <p:sldId id="545" r:id="rId16"/>
    <p:sldId id="546" r:id="rId17"/>
    <p:sldId id="547" r:id="rId18"/>
    <p:sldId id="548" r:id="rId19"/>
    <p:sldId id="549" r:id="rId20"/>
    <p:sldId id="550" r:id="rId21"/>
    <p:sldId id="551" r:id="rId22"/>
    <p:sldId id="552" r:id="rId23"/>
    <p:sldId id="553" r:id="rId24"/>
    <p:sldId id="574" r:id="rId25"/>
    <p:sldId id="554" r:id="rId26"/>
    <p:sldId id="555" r:id="rId27"/>
    <p:sldId id="556" r:id="rId28"/>
    <p:sldId id="557" r:id="rId29"/>
    <p:sldId id="558" r:id="rId30"/>
    <p:sldId id="559" r:id="rId31"/>
    <p:sldId id="560" r:id="rId32"/>
    <p:sldId id="561" r:id="rId33"/>
    <p:sldId id="563" r:id="rId34"/>
    <p:sldId id="564" r:id="rId35"/>
    <p:sldId id="565" r:id="rId36"/>
    <p:sldId id="567" r:id="rId37"/>
    <p:sldId id="568" r:id="rId38"/>
    <p:sldId id="569" r:id="rId39"/>
    <p:sldId id="566" r:id="rId40"/>
    <p:sldId id="570" r:id="rId41"/>
    <p:sldId id="571" r:id="rId42"/>
    <p:sldId id="572" r:id="rId43"/>
    <p:sldId id="573" r:id="rId44"/>
    <p:sldId id="575" r:id="rId45"/>
    <p:sldId id="302" r:id="rId4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DA2"/>
    <a:srgbClr val="3992DB"/>
    <a:srgbClr val="DCDEE0"/>
    <a:srgbClr val="F79600"/>
    <a:srgbClr val="FEFFBE"/>
    <a:srgbClr val="FDFDFD"/>
    <a:srgbClr val="FFFF00"/>
    <a:srgbClr val="0F1836"/>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6" autoAdjust="0"/>
    <p:restoredTop sz="94523" autoAdjust="0"/>
  </p:normalViewPr>
  <p:slideViewPr>
    <p:cSldViewPr>
      <p:cViewPr varScale="1">
        <p:scale>
          <a:sx n="143" d="100"/>
          <a:sy n="143" d="100"/>
        </p:scale>
        <p:origin x="224" y="64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2022/11/19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2022/11/19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更多模板请关注：https://haosc.taobao.com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093959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4271242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1758949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940700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1698527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4166016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638220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664330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2556675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272883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3545520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1746248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1695759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1877654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562381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17827693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2306515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2423625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2292339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3338831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762713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22804007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7264830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479309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3888763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27053109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1899217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40108933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34277205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26682735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2237447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22792090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21991631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2319886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7766349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17039387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3011601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2571169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3007997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2919569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963831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531323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2754484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2022/11/19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5486"/>
            <a:ext cx="9144001" cy="5143500"/>
          </a:xfrm>
          <a:prstGeom prst="rect">
            <a:avLst/>
          </a:prstGeom>
        </p:spPr>
      </p:pic>
      <p:sp>
        <p:nvSpPr>
          <p:cNvPr id="43" name="Rectangle 3"/>
          <p:cNvSpPr txBox="1">
            <a:spLocks noChangeArrowheads="1"/>
          </p:cNvSpPr>
          <p:nvPr/>
        </p:nvSpPr>
        <p:spPr>
          <a:xfrm>
            <a:off x="3491880" y="1901035"/>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000" b="1" dirty="0">
                <a:solidFill>
                  <a:schemeClr val="accent1"/>
                </a:solidFill>
                <a:latin typeface="微软雅黑" panose="020B0503020204020204" pitchFamily="34" charset="-122"/>
                <a:ea typeface="微软雅黑" panose="020B0503020204020204" pitchFamily="34" charset="-122"/>
              </a:rPr>
              <a:t>课时</a:t>
            </a:r>
            <a:r>
              <a:rPr lang="en-US" altLang="zh-CN" sz="3000" b="1" dirty="0">
                <a:solidFill>
                  <a:schemeClr val="accent1"/>
                </a:solidFill>
                <a:latin typeface="微软雅黑" panose="020B0503020204020204" pitchFamily="34" charset="-122"/>
                <a:ea typeface="微软雅黑" panose="020B0503020204020204" pitchFamily="34" charset="-122"/>
              </a:rPr>
              <a:t>13</a:t>
            </a:r>
            <a:r>
              <a:rPr lang="zh-CN" altLang="en-US" sz="3000" b="1" dirty="0">
                <a:solidFill>
                  <a:schemeClr val="accent1"/>
                </a:solidFill>
                <a:latin typeface="微软雅黑" panose="020B0503020204020204" pitchFamily="34" charset="-122"/>
                <a:ea typeface="微软雅黑" panose="020B0503020204020204" pitchFamily="34" charset="-122"/>
              </a:rPr>
              <a:t>：文件操作</a:t>
            </a:r>
          </a:p>
        </p:txBody>
      </p:sp>
      <p:sp>
        <p:nvSpPr>
          <p:cNvPr id="44" name="Rectangle 4"/>
          <p:cNvSpPr txBox="1">
            <a:spLocks noChangeArrowheads="1"/>
          </p:cNvSpPr>
          <p:nvPr/>
        </p:nvSpPr>
        <p:spPr>
          <a:xfrm>
            <a:off x="3826314" y="2569318"/>
            <a:ext cx="4807056" cy="32265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文件输入输出</a:t>
            </a: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矩形 9"/>
          <p:cNvSpPr>
            <a:spLocks noChangeArrowheads="1"/>
          </p:cNvSpPr>
          <p:nvPr/>
        </p:nvSpPr>
        <p:spPr bwMode="auto">
          <a:xfrm>
            <a:off x="8763956" y="1898129"/>
            <a:ext cx="380044" cy="1609725"/>
          </a:xfrm>
          <a:prstGeom prst="rect">
            <a:avLst/>
          </a:prstGeom>
          <a:solidFill>
            <a:schemeClr val="accent1"/>
          </a:solidFill>
          <a:ln>
            <a:noFill/>
          </a:ln>
        </p:spPr>
        <p:txBody>
          <a:bodyPr lIns="68557" tIns="34279" rIns="68557" bIns="3427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8" name="矩形 47"/>
          <p:cNvSpPr/>
          <p:nvPr/>
        </p:nvSpPr>
        <p:spPr>
          <a:xfrm>
            <a:off x="2784933" y="738430"/>
            <a:ext cx="5857996" cy="1177235"/>
          </a:xfrm>
          <a:prstGeom prst="rect">
            <a:avLst/>
          </a:prstGeom>
        </p:spPr>
        <p:txBody>
          <a:bodyPr wrap="none" lIns="68571" tIns="34285" rIns="68571" bIns="34285">
            <a:spAutoFit/>
          </a:bodyPr>
          <a:lstStyle/>
          <a:p>
            <a:pPr algn="r"/>
            <a:r>
              <a:rPr lang="en-US" altLang="zh-CN" sz="7200" b="1" dirty="0">
                <a:solidFill>
                  <a:schemeClr val="accent1"/>
                </a:solidFill>
                <a:latin typeface="微软雅黑" panose="020B0503020204020204" pitchFamily="34" charset="-122"/>
                <a:ea typeface="微软雅黑" panose="020B0503020204020204" pitchFamily="34" charset="-122"/>
              </a:rPr>
              <a:t>C++</a:t>
            </a:r>
            <a:r>
              <a:rPr lang="zh-CN" altLang="en-US" sz="7200" b="1" dirty="0">
                <a:solidFill>
                  <a:schemeClr val="accent1"/>
                </a:solidFill>
                <a:latin typeface="微软雅黑" panose="020B0503020204020204" pitchFamily="34" charset="-122"/>
                <a:ea typeface="微软雅黑" panose="020B0503020204020204" pitchFamily="34" charset="-122"/>
              </a:rPr>
              <a:t>程序设计</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8120850" y="3071925"/>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6824706" y="3072318"/>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472778" y="3071925"/>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5528562" y="3071925"/>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176634" y="3071925"/>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写文件操作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683568" y="843558"/>
            <a:ext cx="7992888" cy="1938992"/>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利用</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进行文件写入操作</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创建一个</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对象</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C00000"/>
                </a:solidFill>
                <a:latin typeface="微软雅黑" panose="020B0503020204020204" pitchFamily="34" charset="-122"/>
                <a:ea typeface="微软雅黑" panose="020B0503020204020204" pitchFamily="34" charset="-122"/>
              </a:rPr>
              <a:t>将</a:t>
            </a:r>
            <a:r>
              <a:rPr lang="en-US" altLang="zh-CN" dirty="0" err="1">
                <a:solidFill>
                  <a:srgbClr val="C00000"/>
                </a:solidFill>
                <a:latin typeface="微软雅黑" panose="020B0503020204020204" pitchFamily="34" charset="-122"/>
                <a:ea typeface="微软雅黑" panose="020B0503020204020204" pitchFamily="34" charset="-122"/>
              </a:rPr>
              <a:t>ofstream</a:t>
            </a:r>
            <a:r>
              <a:rPr lang="zh-CN" altLang="en-US" dirty="0">
                <a:solidFill>
                  <a:srgbClr val="C00000"/>
                </a:solidFill>
                <a:latin typeface="微软雅黑" panose="020B0503020204020204" pitchFamily="34" charset="-122"/>
                <a:ea typeface="微软雅黑" panose="020B0503020204020204" pitchFamily="34" charset="-122"/>
              </a:rPr>
              <a:t>对象绑定到待写入文件</a:t>
            </a:r>
            <a:endParaRPr lang="en-US" altLang="zh-CN" dirty="0">
              <a:solidFill>
                <a:srgbClr val="C00000"/>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与使用</a:t>
            </a:r>
            <a:r>
              <a:rPr lang="en-US" altLang="zh-CN" dirty="0" err="1">
                <a:solidFill>
                  <a:srgbClr val="005DA2"/>
                </a:solidFill>
                <a:latin typeface="微软雅黑" panose="020B0503020204020204" pitchFamily="34" charset="-122"/>
                <a:ea typeface="微软雅黑" panose="020B0503020204020204" pitchFamily="34" charset="-122"/>
              </a:rPr>
              <a:t>cout</a:t>
            </a:r>
            <a:r>
              <a:rPr lang="zh-CN" altLang="en-US" dirty="0">
                <a:solidFill>
                  <a:srgbClr val="005DA2"/>
                </a:solidFill>
                <a:latin typeface="微软雅黑" panose="020B0503020204020204" pitchFamily="34" charset="-122"/>
                <a:ea typeface="微软雅黑" panose="020B0503020204020204" pitchFamily="34" charset="-122"/>
              </a:rPr>
              <a:t>的方式类似，用</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进行文件写入，区别在于</a:t>
            </a:r>
            <a:r>
              <a:rPr lang="en-US" altLang="zh-CN" dirty="0" err="1">
                <a:solidFill>
                  <a:srgbClr val="005DA2"/>
                </a:solidFill>
                <a:latin typeface="微软雅黑" panose="020B0503020204020204" pitchFamily="34" charset="-122"/>
                <a:ea typeface="微软雅黑" panose="020B0503020204020204" pitchFamily="34" charset="-122"/>
              </a:rPr>
              <a:t>cout</a:t>
            </a:r>
            <a:r>
              <a:rPr lang="zh-CN" altLang="en-US" dirty="0">
                <a:solidFill>
                  <a:srgbClr val="005DA2"/>
                </a:solidFill>
                <a:latin typeface="微软雅黑" panose="020B0503020204020204" pitchFamily="34" charset="-122"/>
                <a:ea typeface="微软雅黑" panose="020B0503020204020204" pitchFamily="34" charset="-122"/>
              </a:rPr>
              <a:t>将数据写入标准输出，</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将数据写入文件</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3AA8E1B0-6C7A-D856-8966-ED7EE2D95A24}"/>
              </a:ext>
            </a:extLst>
          </p:cNvPr>
          <p:cNvGrpSpPr/>
          <p:nvPr/>
        </p:nvGrpSpPr>
        <p:grpSpPr>
          <a:xfrm>
            <a:off x="686231" y="3060314"/>
            <a:ext cx="8064896" cy="1455652"/>
            <a:chOff x="5813482" y="1421167"/>
            <a:chExt cx="2808312" cy="1419668"/>
          </a:xfrm>
          <a:solidFill>
            <a:srgbClr val="FDFDFD"/>
          </a:solidFill>
        </p:grpSpPr>
        <p:sp>
          <p:nvSpPr>
            <p:cNvPr id="3" name="矩形 2">
              <a:extLst>
                <a:ext uri="{FF2B5EF4-FFF2-40B4-BE49-F238E27FC236}">
                  <a16:creationId xmlns:a16="http://schemas.microsoft.com/office/drawing/2014/main" id="{F0EAA46B-9EE8-BE42-47DD-AA6944D0B51E}"/>
                </a:ext>
              </a:extLst>
            </p:cNvPr>
            <p:cNvSpPr/>
            <p:nvPr/>
          </p:nvSpPr>
          <p:spPr>
            <a:xfrm>
              <a:off x="5813482" y="1421167"/>
              <a:ext cx="2808312" cy="1419668"/>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4BF6B633-E86B-4236-1C7D-B2E9C8A8D189}"/>
                </a:ext>
              </a:extLst>
            </p:cNvPr>
            <p:cNvSpPr txBox="1"/>
            <p:nvPr/>
          </p:nvSpPr>
          <p:spPr>
            <a:xfrm>
              <a:off x="5855146" y="1449821"/>
              <a:ext cx="2724982" cy="137557"/>
            </a:xfrm>
            <a:prstGeom prst="rect">
              <a:avLst/>
            </a:prstGeom>
            <a:grpFill/>
          </p:spPr>
          <p:txBody>
            <a:bodyPr wrap="square" rtlCol="0">
              <a:spAutoFit/>
            </a:bodyPr>
            <a:lstStyle/>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5" name="文本框 4">
            <a:extLst>
              <a:ext uri="{FF2B5EF4-FFF2-40B4-BE49-F238E27FC236}">
                <a16:creationId xmlns:a16="http://schemas.microsoft.com/office/drawing/2014/main" id="{9CB3A2C4-7AFB-2A35-FB50-6D0D00C78070}"/>
              </a:ext>
            </a:extLst>
          </p:cNvPr>
          <p:cNvSpPr txBox="1"/>
          <p:nvPr/>
        </p:nvSpPr>
        <p:spPr>
          <a:xfrm>
            <a:off x="772180" y="3153538"/>
            <a:ext cx="6433078" cy="1200329"/>
          </a:xfrm>
          <a:prstGeom prst="rect">
            <a:avLst/>
          </a:prstGeom>
          <a:noFill/>
        </p:spPr>
        <p:txBody>
          <a:bodyPr wrap="square">
            <a:spAutoFit/>
          </a:bodyPr>
          <a:lstStyle/>
          <a:p>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std::</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ofstream</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fout</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fout.open</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jar.txt</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用已有对象打开文件</a:t>
            </a:r>
            <a:endPar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std::</a:t>
            </a:r>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ofstream</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fout</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jar.txt</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创建对象时打开文件</a:t>
            </a:r>
            <a:endPar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28325772"/>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写文件操作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683568" y="843558"/>
            <a:ext cx="7992888" cy="1938992"/>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利用</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进行文件写入操作</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创建一个</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对象</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将</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对象绑定到待写入文件</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C00000"/>
                </a:solidFill>
                <a:latin typeface="微软雅黑" panose="020B0503020204020204" pitchFamily="34" charset="-122"/>
                <a:ea typeface="微软雅黑" panose="020B0503020204020204" pitchFamily="34" charset="-122"/>
              </a:rPr>
              <a:t>与使用</a:t>
            </a:r>
            <a:r>
              <a:rPr lang="en-US" altLang="zh-CN" dirty="0" err="1">
                <a:solidFill>
                  <a:srgbClr val="C00000"/>
                </a:solidFill>
                <a:latin typeface="微软雅黑" panose="020B0503020204020204" pitchFamily="34" charset="-122"/>
                <a:ea typeface="微软雅黑" panose="020B0503020204020204" pitchFamily="34" charset="-122"/>
              </a:rPr>
              <a:t>cout</a:t>
            </a:r>
            <a:r>
              <a:rPr lang="zh-CN" altLang="en-US" dirty="0">
                <a:solidFill>
                  <a:srgbClr val="C00000"/>
                </a:solidFill>
                <a:latin typeface="微软雅黑" panose="020B0503020204020204" pitchFamily="34" charset="-122"/>
                <a:ea typeface="微软雅黑" panose="020B0503020204020204" pitchFamily="34" charset="-122"/>
              </a:rPr>
              <a:t>的方式类似，用</a:t>
            </a:r>
            <a:r>
              <a:rPr lang="en-US" altLang="zh-CN" dirty="0" err="1">
                <a:solidFill>
                  <a:srgbClr val="C00000"/>
                </a:solidFill>
                <a:latin typeface="微软雅黑" panose="020B0503020204020204" pitchFamily="34" charset="-122"/>
                <a:ea typeface="微软雅黑" panose="020B0503020204020204" pitchFamily="34" charset="-122"/>
              </a:rPr>
              <a:t>ofstream</a:t>
            </a:r>
            <a:r>
              <a:rPr lang="zh-CN" altLang="en-US" dirty="0">
                <a:solidFill>
                  <a:srgbClr val="C00000"/>
                </a:solidFill>
                <a:latin typeface="微软雅黑" panose="020B0503020204020204" pitchFamily="34" charset="-122"/>
                <a:ea typeface="微软雅黑" panose="020B0503020204020204" pitchFamily="34" charset="-122"/>
              </a:rPr>
              <a:t>进行文件写入，区别在于</a:t>
            </a:r>
            <a:r>
              <a:rPr lang="en-US" altLang="zh-CN" dirty="0" err="1">
                <a:solidFill>
                  <a:srgbClr val="C00000"/>
                </a:solidFill>
                <a:latin typeface="微软雅黑" panose="020B0503020204020204" pitchFamily="34" charset="-122"/>
                <a:ea typeface="微软雅黑" panose="020B0503020204020204" pitchFamily="34" charset="-122"/>
              </a:rPr>
              <a:t>cout</a:t>
            </a:r>
            <a:r>
              <a:rPr lang="zh-CN" altLang="en-US" dirty="0">
                <a:solidFill>
                  <a:srgbClr val="C00000"/>
                </a:solidFill>
                <a:latin typeface="微软雅黑" panose="020B0503020204020204" pitchFamily="34" charset="-122"/>
                <a:ea typeface="微软雅黑" panose="020B0503020204020204" pitchFamily="34" charset="-122"/>
              </a:rPr>
              <a:t>将数据写入标准输出，</a:t>
            </a:r>
            <a:r>
              <a:rPr lang="en-US" altLang="zh-CN" dirty="0" err="1">
                <a:solidFill>
                  <a:srgbClr val="C00000"/>
                </a:solidFill>
                <a:latin typeface="微软雅黑" panose="020B0503020204020204" pitchFamily="34" charset="-122"/>
                <a:ea typeface="微软雅黑" panose="020B0503020204020204" pitchFamily="34" charset="-122"/>
              </a:rPr>
              <a:t>ofstream</a:t>
            </a:r>
            <a:r>
              <a:rPr lang="zh-CN" altLang="en-US" dirty="0">
                <a:solidFill>
                  <a:srgbClr val="C00000"/>
                </a:solidFill>
                <a:latin typeface="微软雅黑" panose="020B0503020204020204" pitchFamily="34" charset="-122"/>
                <a:ea typeface="微软雅黑" panose="020B0503020204020204" pitchFamily="34" charset="-122"/>
              </a:rPr>
              <a:t>将数据写入文件</a:t>
            </a:r>
            <a:endParaRPr lang="en-US" altLang="zh-CN" dirty="0">
              <a:solidFill>
                <a:srgbClr val="C00000"/>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3AA8E1B0-6C7A-D856-8966-ED7EE2D95A24}"/>
              </a:ext>
            </a:extLst>
          </p:cNvPr>
          <p:cNvGrpSpPr/>
          <p:nvPr/>
        </p:nvGrpSpPr>
        <p:grpSpPr>
          <a:xfrm>
            <a:off x="686231" y="3060314"/>
            <a:ext cx="8064896" cy="1455652"/>
            <a:chOff x="5813482" y="1421167"/>
            <a:chExt cx="2808312" cy="1419668"/>
          </a:xfrm>
          <a:solidFill>
            <a:srgbClr val="FDFDFD"/>
          </a:solidFill>
        </p:grpSpPr>
        <p:sp>
          <p:nvSpPr>
            <p:cNvPr id="3" name="矩形 2">
              <a:extLst>
                <a:ext uri="{FF2B5EF4-FFF2-40B4-BE49-F238E27FC236}">
                  <a16:creationId xmlns:a16="http://schemas.microsoft.com/office/drawing/2014/main" id="{F0EAA46B-9EE8-BE42-47DD-AA6944D0B51E}"/>
                </a:ext>
              </a:extLst>
            </p:cNvPr>
            <p:cNvSpPr/>
            <p:nvPr/>
          </p:nvSpPr>
          <p:spPr>
            <a:xfrm>
              <a:off x="5813482" y="1421167"/>
              <a:ext cx="2808312" cy="1419668"/>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4BF6B633-E86B-4236-1C7D-B2E9C8A8D189}"/>
                </a:ext>
              </a:extLst>
            </p:cNvPr>
            <p:cNvSpPr txBox="1"/>
            <p:nvPr/>
          </p:nvSpPr>
          <p:spPr>
            <a:xfrm>
              <a:off x="5855146" y="1449821"/>
              <a:ext cx="2724982" cy="137557"/>
            </a:xfrm>
            <a:prstGeom prst="rect">
              <a:avLst/>
            </a:prstGeom>
            <a:grpFill/>
          </p:spPr>
          <p:txBody>
            <a:bodyPr wrap="square" rtlCol="0">
              <a:spAutoFit/>
            </a:bodyPr>
            <a:lstStyle/>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5" name="文本框 4">
            <a:extLst>
              <a:ext uri="{FF2B5EF4-FFF2-40B4-BE49-F238E27FC236}">
                <a16:creationId xmlns:a16="http://schemas.microsoft.com/office/drawing/2014/main" id="{9CB3A2C4-7AFB-2A35-FB50-6D0D00C78070}"/>
              </a:ext>
            </a:extLst>
          </p:cNvPr>
          <p:cNvSpPr txBox="1"/>
          <p:nvPr/>
        </p:nvSpPr>
        <p:spPr>
          <a:xfrm>
            <a:off x="772180" y="3153538"/>
            <a:ext cx="6433078" cy="1200329"/>
          </a:xfrm>
          <a:prstGeom prst="rect">
            <a:avLst/>
          </a:prstGeom>
          <a:noFill/>
        </p:spPr>
        <p:txBody>
          <a:bodyPr wrap="square">
            <a:spAutoFit/>
          </a:bodyPr>
          <a:lstStyle/>
          <a:p>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std::</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ofstream</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fout</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fout.open</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jar.txt</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用已有对象打开文件</a:t>
            </a:r>
            <a:endPar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fout</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“Hello</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word”;</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将文本写入文件</a:t>
            </a:r>
            <a:endPar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84268074"/>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写文件操作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683568" y="843558"/>
            <a:ext cx="7992888" cy="1231106"/>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注意：</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如果打开的文件名不存在，则创建新文件</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如果文件名已存在，则</a:t>
            </a:r>
            <a:r>
              <a:rPr lang="zh-CN" altLang="en-US" dirty="0">
                <a:solidFill>
                  <a:srgbClr val="C00000"/>
                </a:solidFill>
                <a:latin typeface="微软雅黑" panose="020B0503020204020204" pitchFamily="34" charset="-122"/>
                <a:ea typeface="微软雅黑" panose="020B0503020204020204" pitchFamily="34" charset="-122"/>
              </a:rPr>
              <a:t>清空文件</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重新写入</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id="{2B5D0703-31D7-9554-846E-81ABFE57DF8B}"/>
              </a:ext>
            </a:extLst>
          </p:cNvPr>
          <p:cNvGrpSpPr/>
          <p:nvPr/>
        </p:nvGrpSpPr>
        <p:grpSpPr>
          <a:xfrm>
            <a:off x="686231" y="3060314"/>
            <a:ext cx="8064896" cy="1455652"/>
            <a:chOff x="5813482" y="1421167"/>
            <a:chExt cx="2808312" cy="1419668"/>
          </a:xfrm>
          <a:solidFill>
            <a:srgbClr val="FDFDFD"/>
          </a:solidFill>
        </p:grpSpPr>
        <p:sp>
          <p:nvSpPr>
            <p:cNvPr id="8" name="矩形 7">
              <a:extLst>
                <a:ext uri="{FF2B5EF4-FFF2-40B4-BE49-F238E27FC236}">
                  <a16:creationId xmlns:a16="http://schemas.microsoft.com/office/drawing/2014/main" id="{F876683E-FB05-B604-B9F6-1D5AB8539AD5}"/>
                </a:ext>
              </a:extLst>
            </p:cNvPr>
            <p:cNvSpPr/>
            <p:nvPr/>
          </p:nvSpPr>
          <p:spPr>
            <a:xfrm>
              <a:off x="5813482" y="1421167"/>
              <a:ext cx="2808312" cy="1419668"/>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B78AF939-D76A-1B59-788C-60A7BAED458B}"/>
                </a:ext>
              </a:extLst>
            </p:cNvPr>
            <p:cNvSpPr txBox="1"/>
            <p:nvPr/>
          </p:nvSpPr>
          <p:spPr>
            <a:xfrm>
              <a:off x="5855146" y="1449821"/>
              <a:ext cx="2724982" cy="137557"/>
            </a:xfrm>
            <a:prstGeom prst="rect">
              <a:avLst/>
            </a:prstGeom>
            <a:grpFill/>
          </p:spPr>
          <p:txBody>
            <a:bodyPr wrap="square" rtlCol="0">
              <a:spAutoFit/>
            </a:bodyPr>
            <a:lstStyle/>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文本框 9">
            <a:extLst>
              <a:ext uri="{FF2B5EF4-FFF2-40B4-BE49-F238E27FC236}">
                <a16:creationId xmlns:a16="http://schemas.microsoft.com/office/drawing/2014/main" id="{F78A0560-DD18-24CC-3E4A-7A9E72FACA4A}"/>
              </a:ext>
            </a:extLst>
          </p:cNvPr>
          <p:cNvSpPr txBox="1"/>
          <p:nvPr/>
        </p:nvSpPr>
        <p:spPr>
          <a:xfrm>
            <a:off x="772180" y="3153538"/>
            <a:ext cx="6433078" cy="1200329"/>
          </a:xfrm>
          <a:prstGeom prst="rect">
            <a:avLst/>
          </a:prstGeom>
          <a:noFill/>
        </p:spPr>
        <p:txBody>
          <a:bodyPr wrap="square">
            <a:spAutoFit/>
          </a:bodyPr>
          <a:lstStyle/>
          <a:p>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std::</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ofstream</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fout</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fout.open</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jar.txt</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用已有对象打开文件</a:t>
            </a:r>
            <a:endPar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fout</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“Hello</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word”;</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将文本写入文件</a:t>
            </a:r>
            <a:endPar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17820810"/>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读文件操作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683568" y="843558"/>
            <a:ext cx="7992888" cy="1661993"/>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读文件操作和写文件类似：</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创建</a:t>
            </a:r>
            <a:r>
              <a:rPr lang="en-US" altLang="zh-CN" dirty="0" err="1">
                <a:solidFill>
                  <a:srgbClr val="005DA2"/>
                </a:solidFill>
                <a:latin typeface="微软雅黑" panose="020B0503020204020204" pitchFamily="34" charset="-122"/>
                <a:ea typeface="微软雅黑" panose="020B0503020204020204" pitchFamily="34" charset="-122"/>
              </a:rPr>
              <a:t>ifstream</a:t>
            </a:r>
            <a:r>
              <a:rPr lang="zh-CN" altLang="en-US" dirty="0">
                <a:solidFill>
                  <a:srgbClr val="005DA2"/>
                </a:solidFill>
                <a:latin typeface="微软雅黑" panose="020B0503020204020204" pitchFamily="34" charset="-122"/>
                <a:ea typeface="微软雅黑" panose="020B0503020204020204" pitchFamily="34" charset="-122"/>
              </a:rPr>
              <a:t>文件输入流对象</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将</a:t>
            </a:r>
            <a:r>
              <a:rPr lang="en-US" altLang="zh-CN" dirty="0" err="1">
                <a:solidFill>
                  <a:srgbClr val="005DA2"/>
                </a:solidFill>
                <a:latin typeface="微软雅黑" panose="020B0503020204020204" pitchFamily="34" charset="-122"/>
                <a:ea typeface="微软雅黑" panose="020B0503020204020204" pitchFamily="34" charset="-122"/>
              </a:rPr>
              <a:t>ifstream</a:t>
            </a:r>
            <a:r>
              <a:rPr lang="zh-CN" altLang="en-US" dirty="0">
                <a:solidFill>
                  <a:srgbClr val="005DA2"/>
                </a:solidFill>
                <a:latin typeface="微软雅黑" panose="020B0503020204020204" pitchFamily="34" charset="-122"/>
                <a:ea typeface="微软雅黑" panose="020B0503020204020204" pitchFamily="34" charset="-122"/>
              </a:rPr>
              <a:t>对象关联到已有文件</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文件输入流使用方式和标准输入流对象</a:t>
            </a:r>
            <a:r>
              <a:rPr lang="en-US" altLang="zh-CN" dirty="0" err="1">
                <a:solidFill>
                  <a:srgbClr val="005DA2"/>
                </a:solidFill>
                <a:latin typeface="微软雅黑" panose="020B0503020204020204" pitchFamily="34" charset="-122"/>
                <a:ea typeface="微软雅黑" panose="020B0503020204020204" pitchFamily="34" charset="-122"/>
              </a:rPr>
              <a:t>cin</a:t>
            </a:r>
            <a:r>
              <a:rPr lang="zh-CN" altLang="en-US" dirty="0">
                <a:solidFill>
                  <a:srgbClr val="005DA2"/>
                </a:solidFill>
                <a:latin typeface="微软雅黑" panose="020B0503020204020204" pitchFamily="34" charset="-122"/>
                <a:ea typeface="微软雅黑" panose="020B0503020204020204" pitchFamily="34" charset="-122"/>
              </a:rPr>
              <a:t>类似，通过流提取操作符进行</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0377167"/>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读文件操作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683568" y="843558"/>
            <a:ext cx="7992888" cy="1661993"/>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读文件操作和写文件类似：</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C00000"/>
                </a:solidFill>
                <a:latin typeface="微软雅黑" panose="020B0503020204020204" pitchFamily="34" charset="-122"/>
                <a:ea typeface="微软雅黑" panose="020B0503020204020204" pitchFamily="34" charset="-122"/>
              </a:rPr>
              <a:t>创建</a:t>
            </a:r>
            <a:r>
              <a:rPr lang="en-US" altLang="zh-CN" dirty="0" err="1">
                <a:solidFill>
                  <a:srgbClr val="C00000"/>
                </a:solidFill>
                <a:latin typeface="微软雅黑" panose="020B0503020204020204" pitchFamily="34" charset="-122"/>
                <a:ea typeface="微软雅黑" panose="020B0503020204020204" pitchFamily="34" charset="-122"/>
              </a:rPr>
              <a:t>ifstream</a:t>
            </a:r>
            <a:r>
              <a:rPr lang="zh-CN" altLang="en-US" dirty="0">
                <a:solidFill>
                  <a:srgbClr val="C00000"/>
                </a:solidFill>
                <a:latin typeface="微软雅黑" panose="020B0503020204020204" pitchFamily="34" charset="-122"/>
                <a:ea typeface="微软雅黑" panose="020B0503020204020204" pitchFamily="34" charset="-122"/>
              </a:rPr>
              <a:t>文件输入流对象</a:t>
            </a:r>
            <a:endParaRPr lang="en-US" altLang="zh-CN" dirty="0">
              <a:solidFill>
                <a:srgbClr val="C00000"/>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将</a:t>
            </a:r>
            <a:r>
              <a:rPr lang="en-US" altLang="zh-CN" dirty="0" err="1">
                <a:solidFill>
                  <a:srgbClr val="005DA2"/>
                </a:solidFill>
                <a:latin typeface="微软雅黑" panose="020B0503020204020204" pitchFamily="34" charset="-122"/>
                <a:ea typeface="微软雅黑" panose="020B0503020204020204" pitchFamily="34" charset="-122"/>
              </a:rPr>
              <a:t>ifstream</a:t>
            </a:r>
            <a:r>
              <a:rPr lang="zh-CN" altLang="en-US" dirty="0">
                <a:solidFill>
                  <a:srgbClr val="005DA2"/>
                </a:solidFill>
                <a:latin typeface="微软雅黑" panose="020B0503020204020204" pitchFamily="34" charset="-122"/>
                <a:ea typeface="微软雅黑" panose="020B0503020204020204" pitchFamily="34" charset="-122"/>
              </a:rPr>
              <a:t>对象关联到已有文件</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文件输入流使用方式和标准输入流对象</a:t>
            </a:r>
            <a:r>
              <a:rPr lang="en-US" altLang="zh-CN" dirty="0" err="1">
                <a:solidFill>
                  <a:srgbClr val="005DA2"/>
                </a:solidFill>
                <a:latin typeface="微软雅黑" panose="020B0503020204020204" pitchFamily="34" charset="-122"/>
                <a:ea typeface="微软雅黑" panose="020B0503020204020204" pitchFamily="34" charset="-122"/>
              </a:rPr>
              <a:t>cin</a:t>
            </a:r>
            <a:r>
              <a:rPr lang="zh-CN" altLang="en-US" dirty="0">
                <a:solidFill>
                  <a:srgbClr val="005DA2"/>
                </a:solidFill>
                <a:latin typeface="微软雅黑" panose="020B0503020204020204" pitchFamily="34" charset="-122"/>
                <a:ea typeface="微软雅黑" panose="020B0503020204020204" pitchFamily="34" charset="-122"/>
              </a:rPr>
              <a:t>类似，通过流提取操作符进行</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4B9B757A-E788-4346-B181-01E7839C0038}"/>
              </a:ext>
            </a:extLst>
          </p:cNvPr>
          <p:cNvGrpSpPr/>
          <p:nvPr/>
        </p:nvGrpSpPr>
        <p:grpSpPr>
          <a:xfrm>
            <a:off x="686231" y="3060314"/>
            <a:ext cx="8064896" cy="1455652"/>
            <a:chOff x="686231" y="3060314"/>
            <a:chExt cx="8064896" cy="1455652"/>
          </a:xfrm>
        </p:grpSpPr>
        <p:grpSp>
          <p:nvGrpSpPr>
            <p:cNvPr id="3" name="组合 2">
              <a:extLst>
                <a:ext uri="{FF2B5EF4-FFF2-40B4-BE49-F238E27FC236}">
                  <a16:creationId xmlns:a16="http://schemas.microsoft.com/office/drawing/2014/main" id="{2404EC31-BDD8-EABF-3C5B-F505C5F6B21E}"/>
                </a:ext>
              </a:extLst>
            </p:cNvPr>
            <p:cNvGrpSpPr/>
            <p:nvPr/>
          </p:nvGrpSpPr>
          <p:grpSpPr>
            <a:xfrm>
              <a:off x="686231" y="3060314"/>
              <a:ext cx="8064896" cy="1455652"/>
              <a:chOff x="5813482" y="1421167"/>
              <a:chExt cx="2808312" cy="1419668"/>
            </a:xfrm>
            <a:solidFill>
              <a:srgbClr val="FDFDFD"/>
            </a:solidFill>
          </p:grpSpPr>
          <p:sp>
            <p:nvSpPr>
              <p:cNvPr id="5" name="矩形 4">
                <a:extLst>
                  <a:ext uri="{FF2B5EF4-FFF2-40B4-BE49-F238E27FC236}">
                    <a16:creationId xmlns:a16="http://schemas.microsoft.com/office/drawing/2014/main" id="{945D8C39-42C5-9EDA-A73F-3C99DD323C87}"/>
                  </a:ext>
                </a:extLst>
              </p:cNvPr>
              <p:cNvSpPr/>
              <p:nvPr/>
            </p:nvSpPr>
            <p:spPr>
              <a:xfrm>
                <a:off x="5813482" y="1421167"/>
                <a:ext cx="2808312" cy="1419668"/>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01B54AB8-1E82-043C-380D-FD9A9487726A}"/>
                  </a:ext>
                </a:extLst>
              </p:cNvPr>
              <p:cNvSpPr txBox="1"/>
              <p:nvPr/>
            </p:nvSpPr>
            <p:spPr>
              <a:xfrm>
                <a:off x="5855146" y="1449821"/>
                <a:ext cx="2724982" cy="137557"/>
              </a:xfrm>
              <a:prstGeom prst="rect">
                <a:avLst/>
              </a:prstGeom>
              <a:grpFill/>
            </p:spPr>
            <p:txBody>
              <a:bodyPr wrap="square" rtlCol="0">
                <a:spAutoFit/>
              </a:bodyPr>
              <a:lstStyle/>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668D3BC2-AA6D-EABE-9F7F-20CACAF833F1}"/>
                </a:ext>
              </a:extLst>
            </p:cNvPr>
            <p:cNvSpPr txBox="1"/>
            <p:nvPr/>
          </p:nvSpPr>
          <p:spPr>
            <a:xfrm>
              <a:off x="772180" y="3153538"/>
              <a:ext cx="7859290" cy="1200329"/>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#include</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fstream</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main()</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std::</a:t>
              </a:r>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ifstream</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fin;</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spTree>
    <p:extLst>
      <p:ext uri="{BB962C8B-B14F-4D97-AF65-F5344CB8AC3E}">
        <p14:creationId xmlns:p14="http://schemas.microsoft.com/office/powerpoint/2010/main" val="2653555385"/>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读文件操作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683568" y="843558"/>
            <a:ext cx="7992888" cy="1661993"/>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读文件操作和写文件类似：</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创建</a:t>
            </a:r>
            <a:r>
              <a:rPr lang="en-US" altLang="zh-CN" dirty="0" err="1">
                <a:solidFill>
                  <a:srgbClr val="005DA2"/>
                </a:solidFill>
                <a:latin typeface="微软雅黑" panose="020B0503020204020204" pitchFamily="34" charset="-122"/>
                <a:ea typeface="微软雅黑" panose="020B0503020204020204" pitchFamily="34" charset="-122"/>
              </a:rPr>
              <a:t>ifstream</a:t>
            </a:r>
            <a:r>
              <a:rPr lang="zh-CN" altLang="en-US" dirty="0">
                <a:solidFill>
                  <a:srgbClr val="005DA2"/>
                </a:solidFill>
                <a:latin typeface="微软雅黑" panose="020B0503020204020204" pitchFamily="34" charset="-122"/>
                <a:ea typeface="微软雅黑" panose="020B0503020204020204" pitchFamily="34" charset="-122"/>
              </a:rPr>
              <a:t>文件输入流对象</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C00000"/>
                </a:solidFill>
                <a:latin typeface="微软雅黑" panose="020B0503020204020204" pitchFamily="34" charset="-122"/>
                <a:ea typeface="微软雅黑" panose="020B0503020204020204" pitchFamily="34" charset="-122"/>
              </a:rPr>
              <a:t>将</a:t>
            </a:r>
            <a:r>
              <a:rPr lang="en-US" altLang="zh-CN" dirty="0" err="1">
                <a:solidFill>
                  <a:srgbClr val="C00000"/>
                </a:solidFill>
                <a:latin typeface="微软雅黑" panose="020B0503020204020204" pitchFamily="34" charset="-122"/>
                <a:ea typeface="微软雅黑" panose="020B0503020204020204" pitchFamily="34" charset="-122"/>
              </a:rPr>
              <a:t>ifstream</a:t>
            </a:r>
            <a:r>
              <a:rPr lang="zh-CN" altLang="en-US" dirty="0">
                <a:solidFill>
                  <a:srgbClr val="C00000"/>
                </a:solidFill>
                <a:latin typeface="微软雅黑" panose="020B0503020204020204" pitchFamily="34" charset="-122"/>
                <a:ea typeface="微软雅黑" panose="020B0503020204020204" pitchFamily="34" charset="-122"/>
              </a:rPr>
              <a:t>对象关联到已有文件</a:t>
            </a:r>
            <a:endParaRPr lang="en-US" altLang="zh-CN" dirty="0">
              <a:solidFill>
                <a:srgbClr val="C00000"/>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文件输入流使用方式和标准输入流对象</a:t>
            </a:r>
            <a:r>
              <a:rPr lang="en-US" altLang="zh-CN" dirty="0" err="1">
                <a:solidFill>
                  <a:srgbClr val="005DA2"/>
                </a:solidFill>
                <a:latin typeface="微软雅黑" panose="020B0503020204020204" pitchFamily="34" charset="-122"/>
                <a:ea typeface="微软雅黑" panose="020B0503020204020204" pitchFamily="34" charset="-122"/>
              </a:rPr>
              <a:t>cin</a:t>
            </a:r>
            <a:r>
              <a:rPr lang="zh-CN" altLang="en-US" dirty="0">
                <a:solidFill>
                  <a:srgbClr val="005DA2"/>
                </a:solidFill>
                <a:latin typeface="微软雅黑" panose="020B0503020204020204" pitchFamily="34" charset="-122"/>
                <a:ea typeface="微软雅黑" panose="020B0503020204020204" pitchFamily="34" charset="-122"/>
              </a:rPr>
              <a:t>类似，通过流提取操作符进行</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4B9B757A-E788-4346-B181-01E7839C0038}"/>
              </a:ext>
            </a:extLst>
          </p:cNvPr>
          <p:cNvGrpSpPr/>
          <p:nvPr/>
        </p:nvGrpSpPr>
        <p:grpSpPr>
          <a:xfrm>
            <a:off x="686231" y="3060314"/>
            <a:ext cx="8064896" cy="1455652"/>
            <a:chOff x="686231" y="3060314"/>
            <a:chExt cx="8064896" cy="1455652"/>
          </a:xfrm>
        </p:grpSpPr>
        <p:grpSp>
          <p:nvGrpSpPr>
            <p:cNvPr id="3" name="组合 2">
              <a:extLst>
                <a:ext uri="{FF2B5EF4-FFF2-40B4-BE49-F238E27FC236}">
                  <a16:creationId xmlns:a16="http://schemas.microsoft.com/office/drawing/2014/main" id="{2404EC31-BDD8-EABF-3C5B-F505C5F6B21E}"/>
                </a:ext>
              </a:extLst>
            </p:cNvPr>
            <p:cNvGrpSpPr/>
            <p:nvPr/>
          </p:nvGrpSpPr>
          <p:grpSpPr>
            <a:xfrm>
              <a:off x="686231" y="3060314"/>
              <a:ext cx="8064896" cy="1455652"/>
              <a:chOff x="5813482" y="1421167"/>
              <a:chExt cx="2808312" cy="1419668"/>
            </a:xfrm>
            <a:solidFill>
              <a:srgbClr val="FDFDFD"/>
            </a:solidFill>
          </p:grpSpPr>
          <p:sp>
            <p:nvSpPr>
              <p:cNvPr id="5" name="矩形 4">
                <a:extLst>
                  <a:ext uri="{FF2B5EF4-FFF2-40B4-BE49-F238E27FC236}">
                    <a16:creationId xmlns:a16="http://schemas.microsoft.com/office/drawing/2014/main" id="{945D8C39-42C5-9EDA-A73F-3C99DD323C87}"/>
                  </a:ext>
                </a:extLst>
              </p:cNvPr>
              <p:cNvSpPr/>
              <p:nvPr/>
            </p:nvSpPr>
            <p:spPr>
              <a:xfrm>
                <a:off x="5813482" y="1421167"/>
                <a:ext cx="2808312" cy="1419668"/>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01B54AB8-1E82-043C-380D-FD9A9487726A}"/>
                  </a:ext>
                </a:extLst>
              </p:cNvPr>
              <p:cNvSpPr txBox="1"/>
              <p:nvPr/>
            </p:nvSpPr>
            <p:spPr>
              <a:xfrm>
                <a:off x="5855146" y="1449821"/>
                <a:ext cx="2724982" cy="137557"/>
              </a:xfrm>
              <a:prstGeom prst="rect">
                <a:avLst/>
              </a:prstGeom>
              <a:grpFill/>
            </p:spPr>
            <p:txBody>
              <a:bodyPr wrap="square" rtlCol="0">
                <a:spAutoFit/>
              </a:bodyPr>
              <a:lstStyle/>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668D3BC2-AA6D-EABE-9F7F-20CACAF833F1}"/>
                </a:ext>
              </a:extLst>
            </p:cNvPr>
            <p:cNvSpPr txBox="1"/>
            <p:nvPr/>
          </p:nvSpPr>
          <p:spPr>
            <a:xfrm>
              <a:off x="772180" y="3153538"/>
              <a:ext cx="7859290" cy="1200329"/>
            </a:xfrm>
            <a:prstGeom prst="rect">
              <a:avLst/>
            </a:prstGeom>
            <a:noFill/>
          </p:spPr>
          <p:txBody>
            <a:bodyPr wrap="square">
              <a:spAutoFit/>
            </a:bodyPr>
            <a:lstStyle/>
            <a:p>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std::</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ifstream</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fin;</a:t>
              </a:r>
            </a:p>
            <a:p>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fin.open</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jar.txt</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通过已存在对象打开文件</a:t>
              </a:r>
              <a:endPar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std::</a:t>
              </a:r>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ifstream</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fin(“</a:t>
              </a:r>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jar.txt</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构造对象的同时打开文件</a:t>
              </a:r>
              <a:endPar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214033207"/>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读文件操作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683568" y="843558"/>
            <a:ext cx="7992888" cy="1661993"/>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读文件操作和写文件类似：</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创建</a:t>
            </a:r>
            <a:r>
              <a:rPr lang="en-US" altLang="zh-CN" dirty="0" err="1">
                <a:solidFill>
                  <a:srgbClr val="005DA2"/>
                </a:solidFill>
                <a:latin typeface="微软雅黑" panose="020B0503020204020204" pitchFamily="34" charset="-122"/>
                <a:ea typeface="微软雅黑" panose="020B0503020204020204" pitchFamily="34" charset="-122"/>
              </a:rPr>
              <a:t>ifstream</a:t>
            </a:r>
            <a:r>
              <a:rPr lang="zh-CN" altLang="en-US" dirty="0">
                <a:solidFill>
                  <a:srgbClr val="005DA2"/>
                </a:solidFill>
                <a:latin typeface="微软雅黑" panose="020B0503020204020204" pitchFamily="34" charset="-122"/>
                <a:ea typeface="微软雅黑" panose="020B0503020204020204" pitchFamily="34" charset="-122"/>
              </a:rPr>
              <a:t>文件输入流对象</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将</a:t>
            </a:r>
            <a:r>
              <a:rPr lang="en-US" altLang="zh-CN" dirty="0" err="1">
                <a:solidFill>
                  <a:srgbClr val="005DA2"/>
                </a:solidFill>
                <a:latin typeface="微软雅黑" panose="020B0503020204020204" pitchFamily="34" charset="-122"/>
                <a:ea typeface="微软雅黑" panose="020B0503020204020204" pitchFamily="34" charset="-122"/>
              </a:rPr>
              <a:t>ifstream</a:t>
            </a:r>
            <a:r>
              <a:rPr lang="zh-CN" altLang="en-US" dirty="0">
                <a:solidFill>
                  <a:srgbClr val="005DA2"/>
                </a:solidFill>
                <a:latin typeface="微软雅黑" panose="020B0503020204020204" pitchFamily="34" charset="-122"/>
                <a:ea typeface="微软雅黑" panose="020B0503020204020204" pitchFamily="34" charset="-122"/>
              </a:rPr>
              <a:t>对象关联到已有文件</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C00000"/>
                </a:solidFill>
                <a:latin typeface="微软雅黑" panose="020B0503020204020204" pitchFamily="34" charset="-122"/>
                <a:ea typeface="微软雅黑" panose="020B0503020204020204" pitchFamily="34" charset="-122"/>
              </a:rPr>
              <a:t>文件输入流使用方式和标准输入流对象</a:t>
            </a:r>
            <a:r>
              <a:rPr lang="en-US" altLang="zh-CN" dirty="0" err="1">
                <a:solidFill>
                  <a:srgbClr val="C00000"/>
                </a:solidFill>
                <a:latin typeface="微软雅黑" panose="020B0503020204020204" pitchFamily="34" charset="-122"/>
                <a:ea typeface="微软雅黑" panose="020B0503020204020204" pitchFamily="34" charset="-122"/>
              </a:rPr>
              <a:t>cin</a:t>
            </a:r>
            <a:r>
              <a:rPr lang="zh-CN" altLang="en-US" dirty="0">
                <a:solidFill>
                  <a:srgbClr val="C00000"/>
                </a:solidFill>
                <a:latin typeface="微软雅黑" panose="020B0503020204020204" pitchFamily="34" charset="-122"/>
                <a:ea typeface="微软雅黑" panose="020B0503020204020204" pitchFamily="34" charset="-122"/>
              </a:rPr>
              <a:t>类似，通过流提取操作符进行</a:t>
            </a:r>
            <a:endParaRPr lang="en-US" altLang="zh-CN" dirty="0">
              <a:solidFill>
                <a:srgbClr val="C00000"/>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4B9B757A-E788-4346-B181-01E7839C0038}"/>
              </a:ext>
            </a:extLst>
          </p:cNvPr>
          <p:cNvGrpSpPr/>
          <p:nvPr/>
        </p:nvGrpSpPr>
        <p:grpSpPr>
          <a:xfrm>
            <a:off x="686231" y="2505551"/>
            <a:ext cx="8064896" cy="2637949"/>
            <a:chOff x="686231" y="3060313"/>
            <a:chExt cx="8064896" cy="2637949"/>
          </a:xfrm>
        </p:grpSpPr>
        <p:grpSp>
          <p:nvGrpSpPr>
            <p:cNvPr id="3" name="组合 2">
              <a:extLst>
                <a:ext uri="{FF2B5EF4-FFF2-40B4-BE49-F238E27FC236}">
                  <a16:creationId xmlns:a16="http://schemas.microsoft.com/office/drawing/2014/main" id="{2404EC31-BDD8-EABF-3C5B-F505C5F6B21E}"/>
                </a:ext>
              </a:extLst>
            </p:cNvPr>
            <p:cNvGrpSpPr/>
            <p:nvPr/>
          </p:nvGrpSpPr>
          <p:grpSpPr>
            <a:xfrm>
              <a:off x="686231" y="3060313"/>
              <a:ext cx="8064896" cy="2637949"/>
              <a:chOff x="5813482" y="1421166"/>
              <a:chExt cx="2808312" cy="2572738"/>
            </a:xfrm>
            <a:solidFill>
              <a:srgbClr val="FDFDFD"/>
            </a:solidFill>
          </p:grpSpPr>
          <p:sp>
            <p:nvSpPr>
              <p:cNvPr id="5" name="矩形 4">
                <a:extLst>
                  <a:ext uri="{FF2B5EF4-FFF2-40B4-BE49-F238E27FC236}">
                    <a16:creationId xmlns:a16="http://schemas.microsoft.com/office/drawing/2014/main" id="{945D8C39-42C5-9EDA-A73F-3C99DD323C87}"/>
                  </a:ext>
                </a:extLst>
              </p:cNvPr>
              <p:cNvSpPr/>
              <p:nvPr/>
            </p:nvSpPr>
            <p:spPr>
              <a:xfrm>
                <a:off x="5813482" y="1421166"/>
                <a:ext cx="2808312" cy="2572738"/>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01B54AB8-1E82-043C-380D-FD9A9487726A}"/>
                  </a:ext>
                </a:extLst>
              </p:cNvPr>
              <p:cNvSpPr txBox="1"/>
              <p:nvPr/>
            </p:nvSpPr>
            <p:spPr>
              <a:xfrm>
                <a:off x="5855146" y="1449821"/>
                <a:ext cx="2724982" cy="137557"/>
              </a:xfrm>
              <a:prstGeom prst="rect">
                <a:avLst/>
              </a:prstGeom>
              <a:grpFill/>
            </p:spPr>
            <p:txBody>
              <a:bodyPr wrap="square" rtlCol="0">
                <a:spAutoFit/>
              </a:bodyPr>
              <a:lstStyle/>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668D3BC2-AA6D-EABE-9F7F-20CACAF833F1}"/>
                </a:ext>
              </a:extLst>
            </p:cNvPr>
            <p:cNvSpPr txBox="1"/>
            <p:nvPr/>
          </p:nvSpPr>
          <p:spPr>
            <a:xfrm>
              <a:off x="772180" y="3060313"/>
              <a:ext cx="7859290" cy="2585323"/>
            </a:xfrm>
            <a:prstGeom prst="rect">
              <a:avLst/>
            </a:prstGeom>
            <a:noFill/>
          </p:spPr>
          <p:txBody>
            <a:bodyPr wrap="square">
              <a:spAutoFit/>
            </a:bodyPr>
            <a:lstStyle/>
            <a:p>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std::</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ifstream</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fin;</a:t>
              </a:r>
            </a:p>
            <a:p>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fin.open</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jar.txt</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通过已存在对象打开文件</a:t>
              </a:r>
              <a:endPar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char</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ch</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fin</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&gt;&gt;</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ch</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读入一个</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char</a:t>
              </a:r>
            </a:p>
            <a:p>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char</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buf</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[90];</a:t>
              </a:r>
            </a:p>
            <a:p>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fin</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&gt;&gt;</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buf</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读入一个词</a:t>
              </a:r>
              <a:endPar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string</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line;</a:t>
              </a:r>
            </a:p>
            <a:p>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getline</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(fin,</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line);			//</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读入一行</a:t>
              </a:r>
              <a:endPar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060138690"/>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读文件操作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683568" y="843558"/>
            <a:ext cx="7992888" cy="1661993"/>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读文件操作需要注意：</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open</a:t>
            </a:r>
            <a:r>
              <a:rPr lang="zh-CN" altLang="en-US" dirty="0">
                <a:solidFill>
                  <a:srgbClr val="005DA2"/>
                </a:solidFill>
                <a:latin typeface="微软雅黑" panose="020B0503020204020204" pitchFamily="34" charset="-122"/>
                <a:ea typeface="微软雅黑" panose="020B0503020204020204" pitchFamily="34" charset="-122"/>
              </a:rPr>
              <a:t>的文件必须存在，如果文件不存在会报错</a:t>
            </a:r>
            <a:endParaRPr lang="en-US" altLang="zh-CN" dirty="0">
              <a:solidFill>
                <a:srgbClr val="C00000"/>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与</a:t>
            </a:r>
            <a:r>
              <a:rPr lang="en-US" altLang="zh-CN" dirty="0" err="1">
                <a:solidFill>
                  <a:srgbClr val="005DA2"/>
                </a:solidFill>
                <a:latin typeface="微软雅黑" panose="020B0503020204020204" pitchFamily="34" charset="-122"/>
                <a:ea typeface="微软雅黑" panose="020B0503020204020204" pitchFamily="34" charset="-122"/>
              </a:rPr>
              <a:t>cin</a:t>
            </a:r>
            <a:r>
              <a:rPr lang="zh-CN" altLang="en-US" dirty="0">
                <a:solidFill>
                  <a:srgbClr val="005DA2"/>
                </a:solidFill>
                <a:latin typeface="微软雅黑" panose="020B0503020204020204" pitchFamily="34" charset="-122"/>
                <a:ea typeface="微软雅黑" panose="020B0503020204020204" pitchFamily="34" charset="-122"/>
              </a:rPr>
              <a:t>相同，</a:t>
            </a:r>
            <a:r>
              <a:rPr lang="en-US" altLang="zh-CN" dirty="0" err="1">
                <a:solidFill>
                  <a:srgbClr val="005DA2"/>
                </a:solidFill>
                <a:latin typeface="微软雅黑" panose="020B0503020204020204" pitchFamily="34" charset="-122"/>
                <a:ea typeface="微软雅黑" panose="020B0503020204020204" pitchFamily="34" charset="-122"/>
              </a:rPr>
              <a:t>ifstream</a:t>
            </a:r>
            <a:r>
              <a:rPr lang="zh-CN" altLang="en-US" dirty="0">
                <a:solidFill>
                  <a:srgbClr val="005DA2"/>
                </a:solidFill>
                <a:latin typeface="微软雅黑" panose="020B0503020204020204" pitchFamily="34" charset="-122"/>
                <a:ea typeface="微软雅黑" panose="020B0503020204020204" pitchFamily="34" charset="-122"/>
              </a:rPr>
              <a:t>的流提取是以</a:t>
            </a:r>
            <a:r>
              <a:rPr lang="zh-CN" altLang="en-US" dirty="0">
                <a:solidFill>
                  <a:srgbClr val="C00000"/>
                </a:solidFill>
                <a:latin typeface="微软雅黑" panose="020B0503020204020204" pitchFamily="34" charset="-122"/>
                <a:ea typeface="微软雅黑" panose="020B0503020204020204" pitchFamily="34" charset="-122"/>
              </a:rPr>
              <a:t>空格</a:t>
            </a:r>
            <a:r>
              <a:rPr lang="zh-CN" altLang="en-US" dirty="0">
                <a:solidFill>
                  <a:srgbClr val="005DA2"/>
                </a:solidFill>
                <a:latin typeface="微软雅黑" panose="020B0503020204020204" pitchFamily="34" charset="-122"/>
                <a:ea typeface="微软雅黑" panose="020B0503020204020204" pitchFamily="34" charset="-122"/>
              </a:rPr>
              <a:t>和</a:t>
            </a:r>
            <a:r>
              <a:rPr lang="zh-CN" altLang="en-US" dirty="0">
                <a:solidFill>
                  <a:srgbClr val="C00000"/>
                </a:solidFill>
                <a:latin typeface="微软雅黑" panose="020B0503020204020204" pitchFamily="34" charset="-122"/>
                <a:ea typeface="微软雅黑" panose="020B0503020204020204" pitchFamily="34" charset="-122"/>
              </a:rPr>
              <a:t>换行符</a:t>
            </a:r>
            <a:r>
              <a:rPr lang="zh-CN" altLang="en-US" dirty="0">
                <a:solidFill>
                  <a:srgbClr val="005DA2"/>
                </a:solidFill>
                <a:latin typeface="微软雅黑" panose="020B0503020204020204" pitchFamily="34" charset="-122"/>
                <a:ea typeface="微软雅黑" panose="020B0503020204020204" pitchFamily="34" charset="-122"/>
              </a:rPr>
              <a:t>为间隔的</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err="1">
                <a:solidFill>
                  <a:srgbClr val="005DA2"/>
                </a:solidFill>
                <a:latin typeface="微软雅黑" panose="020B0503020204020204" pitchFamily="34" charset="-122"/>
                <a:ea typeface="微软雅黑" panose="020B0503020204020204" pitchFamily="34" charset="-122"/>
              </a:rPr>
              <a:t>geline</a:t>
            </a:r>
            <a:r>
              <a:rPr lang="zh-CN" altLang="en-US" dirty="0">
                <a:solidFill>
                  <a:srgbClr val="005DA2"/>
                </a:solidFill>
                <a:latin typeface="微软雅黑" panose="020B0503020204020204" pitchFamily="34" charset="-122"/>
                <a:ea typeface="微软雅黑" panose="020B0503020204020204" pitchFamily="34" charset="-122"/>
              </a:rPr>
              <a:t>函数每次读入一行数据，以换行符为间隔</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2489841"/>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读写文件操作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683568" y="843558"/>
            <a:ext cx="7992888" cy="1231106"/>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文件关闭</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当</a:t>
            </a:r>
            <a:r>
              <a:rPr lang="en-US" altLang="zh-CN" dirty="0" err="1">
                <a:solidFill>
                  <a:srgbClr val="005DA2"/>
                </a:solidFill>
                <a:latin typeface="微软雅黑" panose="020B0503020204020204" pitchFamily="34" charset="-122"/>
                <a:ea typeface="微软雅黑" panose="020B0503020204020204" pitchFamily="34" charset="-122"/>
              </a:rPr>
              <a:t>ifstream</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对象销毁（生命周期结束）时自动关闭文件句柄</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也可以用</a:t>
            </a:r>
            <a:r>
              <a:rPr lang="en-US" altLang="zh-CN" dirty="0">
                <a:solidFill>
                  <a:srgbClr val="005DA2"/>
                </a:solidFill>
                <a:latin typeface="微软雅黑" panose="020B0503020204020204" pitchFamily="34" charset="-122"/>
                <a:ea typeface="微软雅黑" panose="020B0503020204020204" pitchFamily="34" charset="-122"/>
              </a:rPr>
              <a:t>close</a:t>
            </a:r>
            <a:r>
              <a:rPr lang="zh-CN" altLang="en-US" dirty="0">
                <a:solidFill>
                  <a:srgbClr val="005DA2"/>
                </a:solidFill>
                <a:latin typeface="微软雅黑" panose="020B0503020204020204" pitchFamily="34" charset="-122"/>
                <a:ea typeface="微软雅黑" panose="020B0503020204020204" pitchFamily="34" charset="-122"/>
              </a:rPr>
              <a:t>函数手动关闭文件句柄，文件关闭后无法再写入或读取</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C6E187E0-4CE1-88F5-7AD5-FF1E40DF6CA0}"/>
              </a:ext>
            </a:extLst>
          </p:cNvPr>
          <p:cNvGrpSpPr/>
          <p:nvPr/>
        </p:nvGrpSpPr>
        <p:grpSpPr>
          <a:xfrm>
            <a:off x="721337" y="2542717"/>
            <a:ext cx="8064896" cy="2189273"/>
            <a:chOff x="686231" y="3060313"/>
            <a:chExt cx="8064896" cy="2127377"/>
          </a:xfrm>
        </p:grpSpPr>
        <p:grpSp>
          <p:nvGrpSpPr>
            <p:cNvPr id="3" name="组合 2">
              <a:extLst>
                <a:ext uri="{FF2B5EF4-FFF2-40B4-BE49-F238E27FC236}">
                  <a16:creationId xmlns:a16="http://schemas.microsoft.com/office/drawing/2014/main" id="{67189094-2FA3-A74C-48A5-D83577CDBD77}"/>
                </a:ext>
              </a:extLst>
            </p:cNvPr>
            <p:cNvGrpSpPr/>
            <p:nvPr/>
          </p:nvGrpSpPr>
          <p:grpSpPr>
            <a:xfrm>
              <a:off x="686231" y="3060313"/>
              <a:ext cx="8064896" cy="2127377"/>
              <a:chOff x="5813482" y="1421166"/>
              <a:chExt cx="2808312" cy="2074788"/>
            </a:xfrm>
            <a:solidFill>
              <a:srgbClr val="FDFDFD"/>
            </a:solidFill>
          </p:grpSpPr>
          <p:sp>
            <p:nvSpPr>
              <p:cNvPr id="5" name="矩形 4">
                <a:extLst>
                  <a:ext uri="{FF2B5EF4-FFF2-40B4-BE49-F238E27FC236}">
                    <a16:creationId xmlns:a16="http://schemas.microsoft.com/office/drawing/2014/main" id="{7E438C23-7175-88E8-0180-8754BB99DA8D}"/>
                  </a:ext>
                </a:extLst>
              </p:cNvPr>
              <p:cNvSpPr/>
              <p:nvPr/>
            </p:nvSpPr>
            <p:spPr>
              <a:xfrm>
                <a:off x="5813482" y="1421166"/>
                <a:ext cx="2808312" cy="2074788"/>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776079B7-19FE-31B0-BCF1-E0BBD66B6687}"/>
                  </a:ext>
                </a:extLst>
              </p:cNvPr>
              <p:cNvSpPr txBox="1"/>
              <p:nvPr/>
            </p:nvSpPr>
            <p:spPr>
              <a:xfrm>
                <a:off x="5855146" y="1449821"/>
                <a:ext cx="2724982" cy="137557"/>
              </a:xfrm>
              <a:prstGeom prst="rect">
                <a:avLst/>
              </a:prstGeom>
              <a:grpFill/>
            </p:spPr>
            <p:txBody>
              <a:bodyPr wrap="square" rtlCol="0">
                <a:spAutoFit/>
              </a:bodyPr>
              <a:lstStyle/>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DD236D01-5815-9C09-62FB-68A1258B2C88}"/>
                </a:ext>
              </a:extLst>
            </p:cNvPr>
            <p:cNvSpPr txBox="1"/>
            <p:nvPr/>
          </p:nvSpPr>
          <p:spPr>
            <a:xfrm>
              <a:off x="772180" y="3060313"/>
              <a:ext cx="7859290" cy="1973895"/>
            </a:xfrm>
            <a:prstGeom prst="rect">
              <a:avLst/>
            </a:prstGeom>
            <a:noFill/>
          </p:spPr>
          <p:txBody>
            <a:bodyPr wrap="square">
              <a:spAutoFit/>
            </a:bodyPr>
            <a:lstStyle/>
            <a:p>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std::</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ifstream</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fin(“</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jarin.txt</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std::</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ofstream</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fout</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jarout.txt</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a:t>
              </a:r>
            </a:p>
            <a:p>
              <a:endPar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fin.close</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手动关闭文件</a:t>
              </a:r>
              <a:endPar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fout.close</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手动关闭文件</a:t>
              </a:r>
              <a:endPar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fout</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“Hello”;	//</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错误</a:t>
              </a:r>
              <a:endPar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416811625"/>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读写文件操作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683568" y="843558"/>
            <a:ext cx="7992888" cy="1661993"/>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清空缓存</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为了提高文件写入效率，</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会进行磁盘写入缓存操作</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当程序需要立刻写入磁盘时，</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支持手动清空缓存</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对象销毁时自动进行</a:t>
            </a:r>
            <a:r>
              <a:rPr lang="en-US" altLang="zh-CN" dirty="0">
                <a:solidFill>
                  <a:srgbClr val="005DA2"/>
                </a:solidFill>
                <a:latin typeface="微软雅黑" panose="020B0503020204020204" pitchFamily="34" charset="-122"/>
                <a:ea typeface="微软雅黑" panose="020B0503020204020204" pitchFamily="34" charset="-122"/>
              </a:rPr>
              <a:t>flush</a:t>
            </a:r>
            <a:r>
              <a:rPr lang="zh-CN" altLang="en-US" dirty="0">
                <a:solidFill>
                  <a:srgbClr val="005DA2"/>
                </a:solidFill>
                <a:latin typeface="微软雅黑" panose="020B0503020204020204" pitchFamily="34" charset="-122"/>
                <a:ea typeface="微软雅黑" panose="020B0503020204020204" pitchFamily="34" charset="-122"/>
              </a:rPr>
              <a:t>操作</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F4860281-3349-4D8D-4EF0-458B83F6CE3F}"/>
              </a:ext>
            </a:extLst>
          </p:cNvPr>
          <p:cNvGrpSpPr/>
          <p:nvPr/>
        </p:nvGrpSpPr>
        <p:grpSpPr>
          <a:xfrm>
            <a:off x="721337" y="2542717"/>
            <a:ext cx="8064896" cy="2189273"/>
            <a:chOff x="686231" y="3060313"/>
            <a:chExt cx="8064896" cy="2127377"/>
          </a:xfrm>
        </p:grpSpPr>
        <p:grpSp>
          <p:nvGrpSpPr>
            <p:cNvPr id="9" name="组合 8">
              <a:extLst>
                <a:ext uri="{FF2B5EF4-FFF2-40B4-BE49-F238E27FC236}">
                  <a16:creationId xmlns:a16="http://schemas.microsoft.com/office/drawing/2014/main" id="{CAEAA222-03A3-6FBB-8FE5-E46FA51C4219}"/>
                </a:ext>
              </a:extLst>
            </p:cNvPr>
            <p:cNvGrpSpPr/>
            <p:nvPr/>
          </p:nvGrpSpPr>
          <p:grpSpPr>
            <a:xfrm>
              <a:off x="686231" y="3060313"/>
              <a:ext cx="8064896" cy="2127377"/>
              <a:chOff x="5813482" y="1421166"/>
              <a:chExt cx="2808312" cy="2074788"/>
            </a:xfrm>
            <a:solidFill>
              <a:srgbClr val="FDFDFD"/>
            </a:solidFill>
          </p:grpSpPr>
          <p:sp>
            <p:nvSpPr>
              <p:cNvPr id="11" name="矩形 10">
                <a:extLst>
                  <a:ext uri="{FF2B5EF4-FFF2-40B4-BE49-F238E27FC236}">
                    <a16:creationId xmlns:a16="http://schemas.microsoft.com/office/drawing/2014/main" id="{B2FEAA03-A22E-0C78-D749-0A42D302618C}"/>
                  </a:ext>
                </a:extLst>
              </p:cNvPr>
              <p:cNvSpPr/>
              <p:nvPr/>
            </p:nvSpPr>
            <p:spPr>
              <a:xfrm>
                <a:off x="5813482" y="1421166"/>
                <a:ext cx="2808312" cy="2074788"/>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5BC3F5AC-9A02-976D-89F7-F68DE98C44AD}"/>
                  </a:ext>
                </a:extLst>
              </p:cNvPr>
              <p:cNvSpPr txBox="1"/>
              <p:nvPr/>
            </p:nvSpPr>
            <p:spPr>
              <a:xfrm>
                <a:off x="5855146" y="1449821"/>
                <a:ext cx="2724982" cy="137557"/>
              </a:xfrm>
              <a:prstGeom prst="rect">
                <a:avLst/>
              </a:prstGeom>
              <a:grpFill/>
            </p:spPr>
            <p:txBody>
              <a:bodyPr wrap="square" rtlCol="0">
                <a:spAutoFit/>
              </a:bodyPr>
              <a:lstStyle/>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文本框 9">
              <a:extLst>
                <a:ext uri="{FF2B5EF4-FFF2-40B4-BE49-F238E27FC236}">
                  <a16:creationId xmlns:a16="http://schemas.microsoft.com/office/drawing/2014/main" id="{2D1D5377-583A-1705-C60A-3231F8EBDD6D}"/>
                </a:ext>
              </a:extLst>
            </p:cNvPr>
            <p:cNvSpPr txBox="1"/>
            <p:nvPr/>
          </p:nvSpPr>
          <p:spPr>
            <a:xfrm>
              <a:off x="772180" y="3060313"/>
              <a:ext cx="7859290" cy="1435560"/>
            </a:xfrm>
            <a:prstGeom prst="rect">
              <a:avLst/>
            </a:prstGeom>
            <a:noFill/>
          </p:spPr>
          <p:txBody>
            <a:bodyPr wrap="square">
              <a:spAutoFit/>
            </a:bodyPr>
            <a:lstStyle/>
            <a:p>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std::</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ofstream</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fout</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jarout.txt</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a:t>
              </a:r>
            </a:p>
            <a:p>
              <a:endPar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fout</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“hello”;</a:t>
              </a:r>
            </a:p>
            <a:p>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fout.flush</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方法</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：调用</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flush</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成员函数</a:t>
              </a:r>
              <a:endPar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fout</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“word”</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std::flush;	//</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方法</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：流插入</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std::flush</a:t>
              </a:r>
            </a:p>
          </p:txBody>
        </p:sp>
      </p:grpSp>
    </p:spTree>
    <p:extLst>
      <p:ext uri="{BB962C8B-B14F-4D97-AF65-F5344CB8AC3E}">
        <p14:creationId xmlns:p14="http://schemas.microsoft.com/office/powerpoint/2010/main" val="2824209075"/>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13</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977976" y="2046770"/>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文件操作</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2977976" y="2698179"/>
            <a:ext cx="6097342" cy="315473"/>
          </a:xfrm>
          <a:prstGeom prst="rect">
            <a:avLst/>
          </a:prstGeom>
          <a:noFill/>
        </p:spPr>
        <p:txBody>
          <a:bodyPr wrap="square" lIns="68584" tIns="34291" rIns="68584" bIns="34291" rtlCol="0">
            <a:spAutoFit/>
          </a:bodyPr>
          <a:lstStyle/>
          <a:p>
            <a:pPr eaLnBrk="0" hangingPunct="0"/>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文件输入输出</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读写文件操作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673688" y="676650"/>
            <a:ext cx="7992888" cy="369332"/>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完整示例</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F4860281-3349-4D8D-4EF0-458B83F6CE3F}"/>
              </a:ext>
            </a:extLst>
          </p:cNvPr>
          <p:cNvGrpSpPr/>
          <p:nvPr/>
        </p:nvGrpSpPr>
        <p:grpSpPr>
          <a:xfrm>
            <a:off x="690890" y="1159693"/>
            <a:ext cx="8064896" cy="3783608"/>
            <a:chOff x="686231" y="3060313"/>
            <a:chExt cx="8064896" cy="2127377"/>
          </a:xfrm>
        </p:grpSpPr>
        <p:grpSp>
          <p:nvGrpSpPr>
            <p:cNvPr id="9" name="组合 8">
              <a:extLst>
                <a:ext uri="{FF2B5EF4-FFF2-40B4-BE49-F238E27FC236}">
                  <a16:creationId xmlns:a16="http://schemas.microsoft.com/office/drawing/2014/main" id="{CAEAA222-03A3-6FBB-8FE5-E46FA51C4219}"/>
                </a:ext>
              </a:extLst>
            </p:cNvPr>
            <p:cNvGrpSpPr/>
            <p:nvPr/>
          </p:nvGrpSpPr>
          <p:grpSpPr>
            <a:xfrm>
              <a:off x="686231" y="3060313"/>
              <a:ext cx="8064896" cy="2127377"/>
              <a:chOff x="5813482" y="1421166"/>
              <a:chExt cx="2808312" cy="2074788"/>
            </a:xfrm>
            <a:solidFill>
              <a:srgbClr val="FDFDFD"/>
            </a:solidFill>
          </p:grpSpPr>
          <p:sp>
            <p:nvSpPr>
              <p:cNvPr id="11" name="矩形 10">
                <a:extLst>
                  <a:ext uri="{FF2B5EF4-FFF2-40B4-BE49-F238E27FC236}">
                    <a16:creationId xmlns:a16="http://schemas.microsoft.com/office/drawing/2014/main" id="{B2FEAA03-A22E-0C78-D749-0A42D302618C}"/>
                  </a:ext>
                </a:extLst>
              </p:cNvPr>
              <p:cNvSpPr/>
              <p:nvPr/>
            </p:nvSpPr>
            <p:spPr>
              <a:xfrm>
                <a:off x="5813482" y="1421166"/>
                <a:ext cx="2808312" cy="2074788"/>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5BC3F5AC-9A02-976D-89F7-F68DE98C44AD}"/>
                  </a:ext>
                </a:extLst>
              </p:cNvPr>
              <p:cNvSpPr txBox="1"/>
              <p:nvPr/>
            </p:nvSpPr>
            <p:spPr>
              <a:xfrm>
                <a:off x="5855146" y="1449821"/>
                <a:ext cx="2724982" cy="137557"/>
              </a:xfrm>
              <a:prstGeom prst="rect">
                <a:avLst/>
              </a:prstGeom>
              <a:grpFill/>
            </p:spPr>
            <p:txBody>
              <a:bodyPr wrap="square" rtlCol="0">
                <a:spAutoFit/>
              </a:bodyPr>
              <a:lstStyle/>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文本框 9">
              <a:extLst>
                <a:ext uri="{FF2B5EF4-FFF2-40B4-BE49-F238E27FC236}">
                  <a16:creationId xmlns:a16="http://schemas.microsoft.com/office/drawing/2014/main" id="{2D1D5377-583A-1705-C60A-3231F8EBDD6D}"/>
                </a:ext>
              </a:extLst>
            </p:cNvPr>
            <p:cNvSpPr txBox="1"/>
            <p:nvPr/>
          </p:nvSpPr>
          <p:spPr>
            <a:xfrm>
              <a:off x="772180" y="3060313"/>
              <a:ext cx="7859290" cy="2076611"/>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#include</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&lt;iostream&gt;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#include</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fstream</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using namespace std;</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int main() {</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char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fname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cout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&lt;&lt; “input the file name: ” &lt;&lt;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cin</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&gt;&gt;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fname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读取文件名</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ofstream</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fname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打开文件</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string line;</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cout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&lt;&lt; “input the file content” &lt;&lt;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getline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cin</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line);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读取写入内容</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&lt;&lt; line;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写入文件</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spTree>
    <p:extLst>
      <p:ext uri="{BB962C8B-B14F-4D97-AF65-F5344CB8AC3E}">
        <p14:creationId xmlns:p14="http://schemas.microsoft.com/office/powerpoint/2010/main" val="194898638"/>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读写文件操作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683568" y="843558"/>
            <a:ext cx="7992888" cy="800219"/>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检查读写操作返回结果</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检查文件是否正确打开</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F4860281-3349-4D8D-4EF0-458B83F6CE3F}"/>
              </a:ext>
            </a:extLst>
          </p:cNvPr>
          <p:cNvGrpSpPr/>
          <p:nvPr/>
        </p:nvGrpSpPr>
        <p:grpSpPr>
          <a:xfrm>
            <a:off x="755576" y="1779660"/>
            <a:ext cx="8064896" cy="2952330"/>
            <a:chOff x="686231" y="3060312"/>
            <a:chExt cx="8064896" cy="2868861"/>
          </a:xfrm>
        </p:grpSpPr>
        <p:grpSp>
          <p:nvGrpSpPr>
            <p:cNvPr id="9" name="组合 8">
              <a:extLst>
                <a:ext uri="{FF2B5EF4-FFF2-40B4-BE49-F238E27FC236}">
                  <a16:creationId xmlns:a16="http://schemas.microsoft.com/office/drawing/2014/main" id="{CAEAA222-03A3-6FBB-8FE5-E46FA51C4219}"/>
                </a:ext>
              </a:extLst>
            </p:cNvPr>
            <p:cNvGrpSpPr/>
            <p:nvPr/>
          </p:nvGrpSpPr>
          <p:grpSpPr>
            <a:xfrm>
              <a:off x="686231" y="3060312"/>
              <a:ext cx="8064896" cy="2868861"/>
              <a:chOff x="5813482" y="1421165"/>
              <a:chExt cx="2808312" cy="2797942"/>
            </a:xfrm>
            <a:solidFill>
              <a:srgbClr val="FDFDFD"/>
            </a:solidFill>
          </p:grpSpPr>
          <p:sp>
            <p:nvSpPr>
              <p:cNvPr id="11" name="矩形 10">
                <a:extLst>
                  <a:ext uri="{FF2B5EF4-FFF2-40B4-BE49-F238E27FC236}">
                    <a16:creationId xmlns:a16="http://schemas.microsoft.com/office/drawing/2014/main" id="{B2FEAA03-A22E-0C78-D749-0A42D302618C}"/>
                  </a:ext>
                </a:extLst>
              </p:cNvPr>
              <p:cNvSpPr/>
              <p:nvPr/>
            </p:nvSpPr>
            <p:spPr>
              <a:xfrm>
                <a:off x="5813482" y="1421165"/>
                <a:ext cx="2808312" cy="2797942"/>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5BC3F5AC-9A02-976D-89F7-F68DE98C44AD}"/>
                  </a:ext>
                </a:extLst>
              </p:cNvPr>
              <p:cNvSpPr txBox="1"/>
              <p:nvPr/>
            </p:nvSpPr>
            <p:spPr>
              <a:xfrm>
                <a:off x="5855146" y="1449821"/>
                <a:ext cx="2724982" cy="137557"/>
              </a:xfrm>
              <a:prstGeom prst="rect">
                <a:avLst/>
              </a:prstGeom>
              <a:grpFill/>
            </p:spPr>
            <p:txBody>
              <a:bodyPr wrap="square" rtlCol="0">
                <a:spAutoFit/>
              </a:bodyPr>
              <a:lstStyle/>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文本框 9">
              <a:extLst>
                <a:ext uri="{FF2B5EF4-FFF2-40B4-BE49-F238E27FC236}">
                  <a16:creationId xmlns:a16="http://schemas.microsoft.com/office/drawing/2014/main" id="{2D1D5377-583A-1705-C60A-3231F8EBDD6D}"/>
                </a:ext>
              </a:extLst>
            </p:cNvPr>
            <p:cNvSpPr txBox="1"/>
            <p:nvPr/>
          </p:nvSpPr>
          <p:spPr>
            <a:xfrm>
              <a:off x="772180" y="3060313"/>
              <a:ext cx="7859290" cy="2781398"/>
            </a:xfrm>
            <a:prstGeom prst="rect">
              <a:avLst/>
            </a:prstGeom>
            <a:noFill/>
          </p:spPr>
          <p:txBody>
            <a:bodyPr wrap="square">
              <a:spAutoFit/>
            </a:bodyPr>
            <a:lstStyle/>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ifstream</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fin(“</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test.txt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fin.</a:t>
              </a:r>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fail</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方法</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fail</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成员函数</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cout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“Failed</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to</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open</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file”</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(!fin</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方法</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：直接对</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fin</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做</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bool</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判断</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cout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“Failed</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to</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open</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file”</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fin.</a:t>
              </a:r>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is_open</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方法</a:t>
              </a:r>
              <a:r>
                <a:rPr lang="en-US" altLang="zh-CN"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is_open</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函数判断</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cout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“Failed</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to</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open</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file”</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spTree>
    <p:extLst>
      <p:ext uri="{BB962C8B-B14F-4D97-AF65-F5344CB8AC3E}">
        <p14:creationId xmlns:p14="http://schemas.microsoft.com/office/powerpoint/2010/main" val="1930854667"/>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读写文件操作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683568" y="843558"/>
            <a:ext cx="7992888" cy="3785652"/>
          </a:xfrm>
          <a:prstGeom prst="rect">
            <a:avLst/>
          </a:prstGeom>
          <a:noFill/>
        </p:spPr>
        <p:txBody>
          <a:bodyPr wrap="square" rtlCol="0">
            <a:spAutoFit/>
          </a:bodyPr>
          <a:lstStyle/>
          <a:p>
            <a:pPr algn="just">
              <a:spcAft>
                <a:spcPts val="1200"/>
              </a:spcAft>
            </a:pPr>
            <a:r>
              <a:rPr lang="en-US" altLang="zh-CN" dirty="0" err="1">
                <a:solidFill>
                  <a:srgbClr val="005DA2"/>
                </a:solidFill>
                <a:latin typeface="微软雅黑" panose="020B0503020204020204" pitchFamily="34" charset="-122"/>
                <a:ea typeface="微软雅黑" panose="020B0503020204020204" pitchFamily="34" charset="-122"/>
              </a:rPr>
              <a:t>failbit</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err="1">
                <a:solidFill>
                  <a:srgbClr val="005DA2"/>
                </a:solidFill>
                <a:latin typeface="微软雅黑" panose="020B0503020204020204" pitchFamily="34" charset="-122"/>
                <a:ea typeface="微软雅黑" panose="020B0503020204020204" pitchFamily="34" charset="-122"/>
              </a:rPr>
              <a:t>badbit</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err="1">
                <a:solidFill>
                  <a:srgbClr val="005DA2"/>
                </a:solidFill>
                <a:latin typeface="微软雅黑" panose="020B0503020204020204" pitchFamily="34" charset="-122"/>
                <a:ea typeface="微软雅黑" panose="020B0503020204020204" pitchFamily="34" charset="-122"/>
              </a:rPr>
              <a:t>ifstream</a:t>
            </a:r>
            <a:r>
              <a:rPr lang="en-US" altLang="zh-CN" dirty="0">
                <a:solidFill>
                  <a:srgbClr val="005DA2"/>
                </a:solidFill>
                <a:latin typeface="微软雅黑" panose="020B0503020204020204" pitchFamily="34" charset="-122"/>
                <a:ea typeface="微软雅黑" panose="020B0503020204020204" pitchFamily="34" charset="-122"/>
              </a:rPr>
              <a:t>/</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内置的两个状态变量反应当前输入输出流的状态</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err="1">
                <a:solidFill>
                  <a:srgbClr val="005DA2"/>
                </a:solidFill>
                <a:latin typeface="微软雅黑" panose="020B0503020204020204" pitchFamily="34" charset="-122"/>
                <a:ea typeface="微软雅黑" panose="020B0503020204020204" pitchFamily="34" charset="-122"/>
              </a:rPr>
              <a:t>badbit</a:t>
            </a:r>
            <a:r>
              <a:rPr lang="zh-CN" altLang="en-US" dirty="0">
                <a:solidFill>
                  <a:srgbClr val="005DA2"/>
                </a:solidFill>
                <a:latin typeface="微软雅黑" panose="020B0503020204020204" pitchFamily="34" charset="-122"/>
                <a:ea typeface="微软雅黑" panose="020B0503020204020204" pitchFamily="34" charset="-122"/>
              </a:rPr>
              <a:t>表示不可恢复的错误状态，通常由打开文件失败，读写磁盘失败引发</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err="1">
                <a:solidFill>
                  <a:srgbClr val="005DA2"/>
                </a:solidFill>
                <a:latin typeface="微软雅黑" panose="020B0503020204020204" pitchFamily="34" charset="-122"/>
                <a:ea typeface="微软雅黑" panose="020B0503020204020204" pitchFamily="34" charset="-122"/>
              </a:rPr>
              <a:t>failbit</a:t>
            </a:r>
            <a:r>
              <a:rPr lang="zh-CN" altLang="en-US" dirty="0">
                <a:solidFill>
                  <a:srgbClr val="005DA2"/>
                </a:solidFill>
                <a:latin typeface="微软雅黑" panose="020B0503020204020204" pitchFamily="34" charset="-122"/>
                <a:ea typeface="微软雅黑" panose="020B0503020204020204" pitchFamily="34" charset="-122"/>
              </a:rPr>
              <a:t>表示可恢复的错误状态，通常由读取数据类型和期望不一致造成（如期望读取一个数值却读入一个字符）</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文件流读写对象提供了</a:t>
            </a:r>
            <a:r>
              <a:rPr lang="en-US" altLang="zh-CN" dirty="0">
                <a:solidFill>
                  <a:srgbClr val="005DA2"/>
                </a:solidFill>
                <a:latin typeface="微软雅黑" panose="020B0503020204020204" pitchFamily="34" charset="-122"/>
                <a:ea typeface="微软雅黑" panose="020B0503020204020204" pitchFamily="34" charset="-122"/>
              </a:rPr>
              <a:t>bad(),</a:t>
            </a:r>
            <a:r>
              <a:rPr lang="zh-CN" altLang="en-US" dirty="0">
                <a:solidFill>
                  <a:srgbClr val="005DA2"/>
                </a:solidFill>
                <a:latin typeface="微软雅黑" panose="020B0503020204020204" pitchFamily="34" charset="-122"/>
                <a:ea typeface="微软雅黑" panose="020B0503020204020204" pitchFamily="34" charset="-122"/>
              </a:rPr>
              <a:t> </a:t>
            </a:r>
            <a:r>
              <a:rPr lang="en-US" altLang="zh-CN" dirty="0">
                <a:solidFill>
                  <a:srgbClr val="005DA2"/>
                </a:solidFill>
                <a:latin typeface="微软雅黑" panose="020B0503020204020204" pitchFamily="34" charset="-122"/>
                <a:ea typeface="微软雅黑" panose="020B0503020204020204" pitchFamily="34" charset="-122"/>
              </a:rPr>
              <a:t>good(),</a:t>
            </a:r>
            <a:r>
              <a:rPr lang="zh-CN" altLang="en-US" dirty="0">
                <a:solidFill>
                  <a:srgbClr val="005DA2"/>
                </a:solidFill>
                <a:latin typeface="微软雅黑" panose="020B0503020204020204" pitchFamily="34" charset="-122"/>
                <a:ea typeface="微软雅黑" panose="020B0503020204020204" pitchFamily="34" charset="-122"/>
              </a:rPr>
              <a:t> </a:t>
            </a:r>
            <a:r>
              <a:rPr lang="en-US" altLang="zh-CN" dirty="0">
                <a:solidFill>
                  <a:srgbClr val="005DA2"/>
                </a:solidFill>
                <a:latin typeface="微软雅黑" panose="020B0503020204020204" pitchFamily="34" charset="-122"/>
                <a:ea typeface="微软雅黑" panose="020B0503020204020204" pitchFamily="34" charset="-122"/>
              </a:rPr>
              <a:t>fail()</a:t>
            </a:r>
            <a:r>
              <a:rPr lang="zh-CN" altLang="en-US" dirty="0">
                <a:solidFill>
                  <a:srgbClr val="005DA2"/>
                </a:solidFill>
                <a:latin typeface="微软雅黑" panose="020B0503020204020204" pitchFamily="34" charset="-122"/>
                <a:ea typeface="微软雅黑" panose="020B0503020204020204" pitchFamily="34" charset="-122"/>
              </a:rPr>
              <a:t>这三个成员函数判</a:t>
            </a:r>
            <a:r>
              <a:rPr lang="en-US" altLang="zh-CN" dirty="0" err="1">
                <a:solidFill>
                  <a:srgbClr val="005DA2"/>
                </a:solidFill>
                <a:latin typeface="微软雅黑" panose="020B0503020204020204" pitchFamily="34" charset="-122"/>
                <a:ea typeface="微软雅黑" panose="020B0503020204020204" pitchFamily="34" charset="-122"/>
              </a:rPr>
              <a:t>failbit</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err="1">
                <a:solidFill>
                  <a:srgbClr val="005DA2"/>
                </a:solidFill>
                <a:latin typeface="微软雅黑" panose="020B0503020204020204" pitchFamily="34" charset="-122"/>
                <a:ea typeface="微软雅黑" panose="020B0503020204020204" pitchFamily="34" charset="-122"/>
              </a:rPr>
              <a:t>badbit</a:t>
            </a:r>
            <a:r>
              <a:rPr lang="zh-CN" altLang="en-US" dirty="0">
                <a:solidFill>
                  <a:srgbClr val="005DA2"/>
                </a:solidFill>
                <a:latin typeface="微软雅黑" panose="020B0503020204020204" pitchFamily="34" charset="-122"/>
                <a:ea typeface="微软雅黑" panose="020B0503020204020204" pitchFamily="34" charset="-122"/>
              </a:rPr>
              <a:t>的状态</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当</a:t>
            </a:r>
            <a:r>
              <a:rPr lang="en-US" altLang="zh-CN" dirty="0" err="1">
                <a:solidFill>
                  <a:srgbClr val="005DA2"/>
                </a:solidFill>
                <a:latin typeface="微软雅黑" panose="020B0503020204020204" pitchFamily="34" charset="-122"/>
                <a:ea typeface="微软雅黑" panose="020B0503020204020204" pitchFamily="34" charset="-122"/>
              </a:rPr>
              <a:t>ifstream</a:t>
            </a:r>
            <a:r>
              <a:rPr lang="en-US" altLang="zh-CN" dirty="0">
                <a:solidFill>
                  <a:srgbClr val="005DA2"/>
                </a:solidFill>
                <a:latin typeface="微软雅黑" panose="020B0503020204020204" pitchFamily="34" charset="-122"/>
                <a:ea typeface="微软雅黑" panose="020B0503020204020204" pitchFamily="34" charset="-122"/>
              </a:rPr>
              <a:t>/</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对象作为</a:t>
            </a:r>
            <a:r>
              <a:rPr lang="en-US" altLang="zh-CN" dirty="0">
                <a:solidFill>
                  <a:srgbClr val="005DA2"/>
                </a:solidFill>
                <a:latin typeface="微软雅黑" panose="020B0503020204020204" pitchFamily="34" charset="-122"/>
                <a:ea typeface="微软雅黑" panose="020B0503020204020204" pitchFamily="34" charset="-122"/>
              </a:rPr>
              <a:t>bool</a:t>
            </a:r>
            <a:r>
              <a:rPr lang="zh-CN" altLang="en-US" dirty="0">
                <a:solidFill>
                  <a:srgbClr val="005DA2"/>
                </a:solidFill>
                <a:latin typeface="微软雅黑" panose="020B0503020204020204" pitchFamily="34" charset="-122"/>
                <a:ea typeface="微软雅黑" panose="020B0503020204020204" pitchFamily="34" charset="-122"/>
              </a:rPr>
              <a:t>使用时，相当于调用了</a:t>
            </a:r>
            <a:r>
              <a:rPr lang="en-US" altLang="zh-CN" dirty="0">
                <a:solidFill>
                  <a:srgbClr val="005DA2"/>
                </a:solidFill>
                <a:latin typeface="微软雅黑" panose="020B0503020204020204" pitchFamily="34" charset="-122"/>
                <a:ea typeface="微软雅黑" panose="020B0503020204020204" pitchFamily="34" charset="-122"/>
              </a:rPr>
              <a:t>!fail()</a:t>
            </a:r>
            <a:r>
              <a:rPr lang="zh-CN" altLang="en-US" dirty="0">
                <a:solidFill>
                  <a:srgbClr val="005DA2"/>
                </a:solidFill>
                <a:latin typeface="微软雅黑" panose="020B0503020204020204" pitchFamily="34" charset="-122"/>
                <a:ea typeface="微软雅黑" panose="020B0503020204020204" pitchFamily="34" charset="-122"/>
              </a:rPr>
              <a:t>函数</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当</a:t>
            </a:r>
            <a:r>
              <a:rPr lang="en-US" altLang="zh-CN" dirty="0" err="1">
                <a:solidFill>
                  <a:srgbClr val="005DA2"/>
                </a:solidFill>
                <a:latin typeface="微软雅黑" panose="020B0503020204020204" pitchFamily="34" charset="-122"/>
                <a:ea typeface="微软雅黑" panose="020B0503020204020204" pitchFamily="34" charset="-122"/>
              </a:rPr>
              <a:t>failbit</a:t>
            </a:r>
            <a:r>
              <a:rPr lang="zh-CN" altLang="en-US" dirty="0">
                <a:solidFill>
                  <a:srgbClr val="005DA2"/>
                </a:solidFill>
                <a:latin typeface="微软雅黑" panose="020B0503020204020204" pitchFamily="34" charset="-122"/>
                <a:ea typeface="微软雅黑" panose="020B0503020204020204" pitchFamily="34" charset="-122"/>
              </a:rPr>
              <a:t>或者</a:t>
            </a:r>
            <a:r>
              <a:rPr lang="en-US" altLang="zh-CN" dirty="0" err="1">
                <a:solidFill>
                  <a:srgbClr val="005DA2"/>
                </a:solidFill>
                <a:latin typeface="微软雅黑" panose="020B0503020204020204" pitchFamily="34" charset="-122"/>
                <a:ea typeface="微软雅黑" panose="020B0503020204020204" pitchFamily="34" charset="-122"/>
              </a:rPr>
              <a:t>badbit</a:t>
            </a:r>
            <a:r>
              <a:rPr lang="zh-CN" altLang="en-US" dirty="0">
                <a:solidFill>
                  <a:srgbClr val="005DA2"/>
                </a:solidFill>
                <a:latin typeface="微软雅黑" panose="020B0503020204020204" pitchFamily="34" charset="-122"/>
                <a:ea typeface="微软雅黑" panose="020B0503020204020204" pitchFamily="34" charset="-122"/>
              </a:rPr>
              <a:t>状态出错时，</a:t>
            </a:r>
            <a:r>
              <a:rPr lang="en-US" altLang="zh-CN" dirty="0">
                <a:solidFill>
                  <a:srgbClr val="005DA2"/>
                </a:solidFill>
                <a:latin typeface="微软雅黑" panose="020B0503020204020204" pitchFamily="34" charset="-122"/>
                <a:ea typeface="微软雅黑" panose="020B0503020204020204" pitchFamily="34" charset="-122"/>
              </a:rPr>
              <a:t>fail()</a:t>
            </a:r>
            <a:r>
              <a:rPr lang="zh-CN" altLang="en-US" dirty="0">
                <a:solidFill>
                  <a:srgbClr val="005DA2"/>
                </a:solidFill>
                <a:latin typeface="微软雅黑" panose="020B0503020204020204" pitchFamily="34" charset="-122"/>
                <a:ea typeface="微软雅黑" panose="020B0503020204020204" pitchFamily="34" charset="-122"/>
              </a:rPr>
              <a:t>都会返回</a:t>
            </a:r>
            <a:r>
              <a:rPr lang="en-US" altLang="zh-CN" dirty="0">
                <a:solidFill>
                  <a:srgbClr val="005DA2"/>
                </a:solidFill>
                <a:latin typeface="微软雅黑" panose="020B0503020204020204" pitchFamily="34" charset="-122"/>
                <a:ea typeface="微软雅黑" panose="020B0503020204020204" pitchFamily="34" charset="-122"/>
              </a:rPr>
              <a:t>true</a:t>
            </a:r>
          </a:p>
        </p:txBody>
      </p:sp>
    </p:spTree>
    <p:extLst>
      <p:ext uri="{BB962C8B-B14F-4D97-AF65-F5344CB8AC3E}">
        <p14:creationId xmlns:p14="http://schemas.microsoft.com/office/powerpoint/2010/main" val="2330937909"/>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读写文件操作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4270EE67-7109-BFD9-50D4-409BF63BD262}"/>
              </a:ext>
            </a:extLst>
          </p:cNvPr>
          <p:cNvGrpSpPr/>
          <p:nvPr/>
        </p:nvGrpSpPr>
        <p:grpSpPr>
          <a:xfrm>
            <a:off x="755576" y="771550"/>
            <a:ext cx="8064896" cy="3970319"/>
            <a:chOff x="686231" y="3060312"/>
            <a:chExt cx="8064896" cy="2876017"/>
          </a:xfrm>
        </p:grpSpPr>
        <p:grpSp>
          <p:nvGrpSpPr>
            <p:cNvPr id="3" name="组合 2">
              <a:extLst>
                <a:ext uri="{FF2B5EF4-FFF2-40B4-BE49-F238E27FC236}">
                  <a16:creationId xmlns:a16="http://schemas.microsoft.com/office/drawing/2014/main" id="{44D05AD9-E40D-F2A1-3DF7-1425459CB4A2}"/>
                </a:ext>
              </a:extLst>
            </p:cNvPr>
            <p:cNvGrpSpPr/>
            <p:nvPr/>
          </p:nvGrpSpPr>
          <p:grpSpPr>
            <a:xfrm>
              <a:off x="686231" y="3060312"/>
              <a:ext cx="8064896" cy="2868861"/>
              <a:chOff x="5813482" y="1421165"/>
              <a:chExt cx="2808312" cy="2797942"/>
            </a:xfrm>
            <a:solidFill>
              <a:srgbClr val="FDFDFD"/>
            </a:solidFill>
          </p:grpSpPr>
          <p:sp>
            <p:nvSpPr>
              <p:cNvPr id="5" name="矩形 4">
                <a:extLst>
                  <a:ext uri="{FF2B5EF4-FFF2-40B4-BE49-F238E27FC236}">
                    <a16:creationId xmlns:a16="http://schemas.microsoft.com/office/drawing/2014/main" id="{052BA32C-CCFE-AFC5-FAB0-32914DD55BDA}"/>
                  </a:ext>
                </a:extLst>
              </p:cNvPr>
              <p:cNvSpPr/>
              <p:nvPr/>
            </p:nvSpPr>
            <p:spPr>
              <a:xfrm>
                <a:off x="5813482" y="1421165"/>
                <a:ext cx="2808312" cy="2797942"/>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A1735596-DDCA-2B59-06DF-FEF4F6FDC116}"/>
                  </a:ext>
                </a:extLst>
              </p:cNvPr>
              <p:cNvSpPr txBox="1"/>
              <p:nvPr/>
            </p:nvSpPr>
            <p:spPr>
              <a:xfrm>
                <a:off x="5855146" y="1449821"/>
                <a:ext cx="2724982" cy="137557"/>
              </a:xfrm>
              <a:prstGeom prst="rect">
                <a:avLst/>
              </a:prstGeom>
              <a:grpFill/>
            </p:spPr>
            <p:txBody>
              <a:bodyPr wrap="square" rtlCol="0">
                <a:spAutoFit/>
              </a:bodyPr>
              <a:lstStyle/>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65880470-17BA-1FE0-06C7-3037062C3A89}"/>
                </a:ext>
              </a:extLst>
            </p:cNvPr>
            <p:cNvSpPr txBox="1"/>
            <p:nvPr/>
          </p:nvSpPr>
          <p:spPr>
            <a:xfrm>
              <a:off x="772180" y="3060313"/>
              <a:ext cx="7859290" cy="2876016"/>
            </a:xfrm>
            <a:prstGeom prst="rect">
              <a:avLst/>
            </a:prstGeom>
            <a:noFill/>
          </p:spPr>
          <p:txBody>
            <a:bodyPr wrap="square">
              <a:spAutoFit/>
            </a:bodyPr>
            <a:lstStyle/>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ifstream</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fout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test.txt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fout.</a:t>
              </a:r>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is_open</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检查文件是否正确打开</a:t>
              </a:r>
              <a:endPar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cout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“Failed</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to</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open</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file”</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fout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“Line</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fout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”Line</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fout.</a:t>
              </a:r>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fail</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检查是否正确写入</a:t>
              </a:r>
              <a:endPar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cout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“Failed</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to</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write</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lines”</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fout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“Line</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fout.close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fout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检查是否正确关闭</a:t>
              </a:r>
              <a:endPar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cout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“Failed</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to</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write</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file”</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grpSp>
        <p:nvGrpSpPr>
          <p:cNvPr id="8" name="组合 7">
            <a:extLst>
              <a:ext uri="{FF2B5EF4-FFF2-40B4-BE49-F238E27FC236}">
                <a16:creationId xmlns:a16="http://schemas.microsoft.com/office/drawing/2014/main" id="{6A1403A9-4DAD-0DAE-EFE9-FCEB8D78F796}"/>
              </a:ext>
            </a:extLst>
          </p:cNvPr>
          <p:cNvGrpSpPr/>
          <p:nvPr/>
        </p:nvGrpSpPr>
        <p:grpSpPr>
          <a:xfrm>
            <a:off x="5796136" y="3147814"/>
            <a:ext cx="3180531" cy="936104"/>
            <a:chOff x="5813482" y="1421166"/>
            <a:chExt cx="2808312" cy="11856544"/>
          </a:xfrm>
          <a:solidFill>
            <a:srgbClr val="FEFFBE"/>
          </a:solidFill>
        </p:grpSpPr>
        <p:sp>
          <p:nvSpPr>
            <p:cNvPr id="9" name="矩形 8">
              <a:extLst>
                <a:ext uri="{FF2B5EF4-FFF2-40B4-BE49-F238E27FC236}">
                  <a16:creationId xmlns:a16="http://schemas.microsoft.com/office/drawing/2014/main" id="{D1591D69-3325-BD7C-86FE-0D65FD0A6ECD}"/>
                </a:ext>
              </a:extLst>
            </p:cNvPr>
            <p:cNvSpPr/>
            <p:nvPr/>
          </p:nvSpPr>
          <p:spPr>
            <a:xfrm>
              <a:off x="5813482" y="1421166"/>
              <a:ext cx="2808312" cy="11856544"/>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E44386EF-CA66-1E51-6198-343EC967B18A}"/>
                </a:ext>
              </a:extLst>
            </p:cNvPr>
            <p:cNvSpPr txBox="1"/>
            <p:nvPr/>
          </p:nvSpPr>
          <p:spPr>
            <a:xfrm>
              <a:off x="5860955" y="1550383"/>
              <a:ext cx="2713365" cy="10525275"/>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思考：</a:t>
              </a:r>
              <a:br>
                <a:rPr lang="en-US" altLang="zh-CN" sz="1600" dirty="0">
                  <a:solidFill>
                    <a:srgbClr val="005DA2"/>
                  </a:solidFill>
                  <a:latin typeface="微软雅黑" panose="020B0503020204020204" pitchFamily="34" charset="-122"/>
                  <a:ea typeface="微软雅黑" panose="020B0503020204020204" pitchFamily="34" charset="-122"/>
                </a:rPr>
              </a:b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fstream</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为什么不用函数操作返回值表示读写操作是否异常？</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01737811"/>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读写文件操作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683568" y="843558"/>
            <a:ext cx="7992888" cy="800219"/>
          </a:xfrm>
          <a:prstGeom prst="rect">
            <a:avLst/>
          </a:prstGeom>
          <a:noFill/>
        </p:spPr>
        <p:txBody>
          <a:bodyPr wrap="square" rtlCol="0">
            <a:spAutoFit/>
          </a:bodyPr>
          <a:lstStyle/>
          <a:p>
            <a:pPr algn="just">
              <a:spcAft>
                <a:spcPts val="1200"/>
              </a:spcAft>
            </a:pPr>
            <a:r>
              <a:rPr lang="en-US" altLang="zh-CN" dirty="0" err="1">
                <a:solidFill>
                  <a:srgbClr val="005DA2"/>
                </a:solidFill>
                <a:latin typeface="微软雅黑" panose="020B0503020204020204" pitchFamily="34" charset="-122"/>
                <a:ea typeface="微软雅黑" panose="020B0503020204020204" pitchFamily="34" charset="-122"/>
              </a:rPr>
              <a:t>ifstream</a:t>
            </a:r>
            <a:r>
              <a:rPr lang="zh-CN" altLang="en-US" dirty="0">
                <a:solidFill>
                  <a:srgbClr val="005DA2"/>
                </a:solidFill>
                <a:latin typeface="微软雅黑" panose="020B0503020204020204" pitchFamily="34" charset="-122"/>
                <a:ea typeface="微软雅黑" panose="020B0503020204020204" pitchFamily="34" charset="-122"/>
              </a:rPr>
              <a:t>判断是否读到文件末尾</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利用</a:t>
            </a:r>
            <a:r>
              <a:rPr lang="en-US" altLang="zh-CN" dirty="0" err="1">
                <a:solidFill>
                  <a:srgbClr val="005DA2"/>
                </a:solidFill>
                <a:latin typeface="微软雅黑" panose="020B0503020204020204" pitchFamily="34" charset="-122"/>
                <a:ea typeface="微软雅黑" panose="020B0503020204020204" pitchFamily="34" charset="-122"/>
              </a:rPr>
              <a:t>eof</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成员函数判断是否为文件末尾</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F4860281-3349-4D8D-4EF0-458B83F6CE3F}"/>
              </a:ext>
            </a:extLst>
          </p:cNvPr>
          <p:cNvGrpSpPr/>
          <p:nvPr/>
        </p:nvGrpSpPr>
        <p:grpSpPr>
          <a:xfrm>
            <a:off x="755576" y="1779660"/>
            <a:ext cx="8064896" cy="2952330"/>
            <a:chOff x="686231" y="3060312"/>
            <a:chExt cx="8064896" cy="2868861"/>
          </a:xfrm>
        </p:grpSpPr>
        <p:grpSp>
          <p:nvGrpSpPr>
            <p:cNvPr id="9" name="组合 8">
              <a:extLst>
                <a:ext uri="{FF2B5EF4-FFF2-40B4-BE49-F238E27FC236}">
                  <a16:creationId xmlns:a16="http://schemas.microsoft.com/office/drawing/2014/main" id="{CAEAA222-03A3-6FBB-8FE5-E46FA51C4219}"/>
                </a:ext>
              </a:extLst>
            </p:cNvPr>
            <p:cNvGrpSpPr/>
            <p:nvPr/>
          </p:nvGrpSpPr>
          <p:grpSpPr>
            <a:xfrm>
              <a:off x="686231" y="3060312"/>
              <a:ext cx="8064896" cy="2868861"/>
              <a:chOff x="5813482" y="1421165"/>
              <a:chExt cx="2808312" cy="2797942"/>
            </a:xfrm>
            <a:solidFill>
              <a:srgbClr val="FDFDFD"/>
            </a:solidFill>
          </p:grpSpPr>
          <p:sp>
            <p:nvSpPr>
              <p:cNvPr id="11" name="矩形 10">
                <a:extLst>
                  <a:ext uri="{FF2B5EF4-FFF2-40B4-BE49-F238E27FC236}">
                    <a16:creationId xmlns:a16="http://schemas.microsoft.com/office/drawing/2014/main" id="{B2FEAA03-A22E-0C78-D749-0A42D302618C}"/>
                  </a:ext>
                </a:extLst>
              </p:cNvPr>
              <p:cNvSpPr/>
              <p:nvPr/>
            </p:nvSpPr>
            <p:spPr>
              <a:xfrm>
                <a:off x="5813482" y="1421165"/>
                <a:ext cx="2808312" cy="2797942"/>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5BC3F5AC-9A02-976D-89F7-F68DE98C44AD}"/>
                  </a:ext>
                </a:extLst>
              </p:cNvPr>
              <p:cNvSpPr txBox="1"/>
              <p:nvPr/>
            </p:nvSpPr>
            <p:spPr>
              <a:xfrm>
                <a:off x="5855146" y="1449821"/>
                <a:ext cx="2724982" cy="137557"/>
              </a:xfrm>
              <a:prstGeom prst="rect">
                <a:avLst/>
              </a:prstGeom>
              <a:grpFill/>
            </p:spPr>
            <p:txBody>
              <a:bodyPr wrap="square" rtlCol="0">
                <a:spAutoFit/>
              </a:bodyPr>
              <a:lstStyle/>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文本框 9">
              <a:extLst>
                <a:ext uri="{FF2B5EF4-FFF2-40B4-BE49-F238E27FC236}">
                  <a16:creationId xmlns:a16="http://schemas.microsoft.com/office/drawing/2014/main" id="{2D1D5377-583A-1705-C60A-3231F8EBDD6D}"/>
                </a:ext>
              </a:extLst>
            </p:cNvPr>
            <p:cNvSpPr txBox="1"/>
            <p:nvPr/>
          </p:nvSpPr>
          <p:spPr>
            <a:xfrm>
              <a:off x="772180" y="3060313"/>
              <a:ext cx="7859290" cy="1973895"/>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打开文件读取并打印文件的每一行内容</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ifstream</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fin(“</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test.txt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while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fin.eof</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string line;</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getline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(fin, line);</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cout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&lt;&lt; line &lt;&lt;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spTree>
    <p:extLst>
      <p:ext uri="{BB962C8B-B14F-4D97-AF65-F5344CB8AC3E}">
        <p14:creationId xmlns:p14="http://schemas.microsoft.com/office/powerpoint/2010/main" val="3481129505"/>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读写文件操作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283E43A7-465B-8C6B-3F4C-BAC408165FD0}"/>
              </a:ext>
            </a:extLst>
          </p:cNvPr>
          <p:cNvSpPr txBox="1"/>
          <p:nvPr/>
        </p:nvSpPr>
        <p:spPr>
          <a:xfrm>
            <a:off x="683568" y="843558"/>
            <a:ext cx="7992888" cy="369332"/>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扩展阅读：</a:t>
            </a:r>
            <a:r>
              <a:rPr lang="en-US" altLang="zh-CN" dirty="0" err="1">
                <a:solidFill>
                  <a:srgbClr val="005DA2"/>
                </a:solidFill>
                <a:latin typeface="微软雅黑" panose="020B0503020204020204" pitchFamily="34" charset="-122"/>
                <a:ea typeface="微软雅黑" panose="020B0503020204020204" pitchFamily="34" charset="-122"/>
              </a:rPr>
              <a:t>goodbit</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err="1">
                <a:solidFill>
                  <a:srgbClr val="005DA2"/>
                </a:solidFill>
                <a:latin typeface="微软雅黑" panose="020B0503020204020204" pitchFamily="34" charset="-122"/>
                <a:ea typeface="微软雅黑" panose="020B0503020204020204" pitchFamily="34" charset="-122"/>
              </a:rPr>
              <a:t>eofbit</a:t>
            </a:r>
            <a:endParaRPr lang="en-US" altLang="zh-CN" dirty="0">
              <a:solidFill>
                <a:srgbClr val="005DA2"/>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CC0EE3C0-9016-ACE9-4209-98478D18E1FF}"/>
              </a:ext>
            </a:extLst>
          </p:cNvPr>
          <p:cNvPicPr>
            <a:picLocks noChangeAspect="1"/>
          </p:cNvPicPr>
          <p:nvPr/>
        </p:nvPicPr>
        <p:blipFill>
          <a:blip r:embed="rId3"/>
          <a:stretch>
            <a:fillRect/>
          </a:stretch>
        </p:blipFill>
        <p:spPr>
          <a:xfrm>
            <a:off x="656000" y="1851670"/>
            <a:ext cx="7772400" cy="1827026"/>
          </a:xfrm>
          <a:prstGeom prst="rect">
            <a:avLst/>
          </a:prstGeom>
        </p:spPr>
      </p:pic>
    </p:spTree>
    <p:extLst>
      <p:ext uri="{BB962C8B-B14F-4D97-AF65-F5344CB8AC3E}">
        <p14:creationId xmlns:p14="http://schemas.microsoft.com/office/powerpoint/2010/main" val="4074460804"/>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读写文件操作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283E43A7-465B-8C6B-3F4C-BAC408165FD0}"/>
              </a:ext>
            </a:extLst>
          </p:cNvPr>
          <p:cNvSpPr txBox="1"/>
          <p:nvPr/>
        </p:nvSpPr>
        <p:spPr>
          <a:xfrm>
            <a:off x="683568" y="843558"/>
            <a:ext cx="7992888" cy="800219"/>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打开多个文件：</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用多个输入输出流对象同时打开多个文件</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AC83789D-859E-6C70-3DC1-9EB94B0B562C}"/>
              </a:ext>
            </a:extLst>
          </p:cNvPr>
          <p:cNvGrpSpPr/>
          <p:nvPr/>
        </p:nvGrpSpPr>
        <p:grpSpPr>
          <a:xfrm>
            <a:off x="755576" y="1915548"/>
            <a:ext cx="8064896" cy="1584176"/>
            <a:chOff x="686231" y="3060312"/>
            <a:chExt cx="8064896" cy="2868861"/>
          </a:xfrm>
        </p:grpSpPr>
        <p:grpSp>
          <p:nvGrpSpPr>
            <p:cNvPr id="3" name="组合 2">
              <a:extLst>
                <a:ext uri="{FF2B5EF4-FFF2-40B4-BE49-F238E27FC236}">
                  <a16:creationId xmlns:a16="http://schemas.microsoft.com/office/drawing/2014/main" id="{0E85BE8F-A5BC-654E-CE36-0E1FAAACC6D5}"/>
                </a:ext>
              </a:extLst>
            </p:cNvPr>
            <p:cNvGrpSpPr/>
            <p:nvPr/>
          </p:nvGrpSpPr>
          <p:grpSpPr>
            <a:xfrm>
              <a:off x="686231" y="3060312"/>
              <a:ext cx="8064896" cy="2868861"/>
              <a:chOff x="5813482" y="1421165"/>
              <a:chExt cx="2808312" cy="2797942"/>
            </a:xfrm>
            <a:solidFill>
              <a:srgbClr val="FDFDFD"/>
            </a:solidFill>
          </p:grpSpPr>
          <p:sp>
            <p:nvSpPr>
              <p:cNvPr id="5" name="矩形 4">
                <a:extLst>
                  <a:ext uri="{FF2B5EF4-FFF2-40B4-BE49-F238E27FC236}">
                    <a16:creationId xmlns:a16="http://schemas.microsoft.com/office/drawing/2014/main" id="{13320085-780F-B042-915D-81E70314C20C}"/>
                  </a:ext>
                </a:extLst>
              </p:cNvPr>
              <p:cNvSpPr/>
              <p:nvPr/>
            </p:nvSpPr>
            <p:spPr>
              <a:xfrm>
                <a:off x="5813482" y="1421165"/>
                <a:ext cx="2808312" cy="2797942"/>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3849EDB7-2C5E-AAE8-EA99-A59E2EF2B779}"/>
                  </a:ext>
                </a:extLst>
              </p:cNvPr>
              <p:cNvSpPr txBox="1"/>
              <p:nvPr/>
            </p:nvSpPr>
            <p:spPr>
              <a:xfrm>
                <a:off x="5855146" y="1449821"/>
                <a:ext cx="2724982" cy="137557"/>
              </a:xfrm>
              <a:prstGeom prst="rect">
                <a:avLst/>
              </a:prstGeom>
              <a:grpFill/>
            </p:spPr>
            <p:txBody>
              <a:bodyPr wrap="square" rtlCol="0">
                <a:spAutoFit/>
              </a:bodyPr>
              <a:lstStyle/>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1A94F991-9495-F2EA-4BEC-4EF2CC539FBF}"/>
                </a:ext>
              </a:extLst>
            </p:cNvPr>
            <p:cNvSpPr txBox="1"/>
            <p:nvPr/>
          </p:nvSpPr>
          <p:spPr>
            <a:xfrm>
              <a:off x="772180" y="3060314"/>
              <a:ext cx="7859290" cy="2173734"/>
            </a:xfrm>
            <a:prstGeom prst="rect">
              <a:avLst/>
            </a:prstGeom>
            <a:noFill/>
          </p:spPr>
          <p:txBody>
            <a:bodyPr wrap="square">
              <a:spAutoFit/>
            </a:bodyPr>
            <a:lstStyle/>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ofstream</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ofs1(“out1.txt”);</a:t>
              </a: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ofstream</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ofs2(“out2.txt”);</a:t>
              </a: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ofstream</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ofs3(“out3.txt”);</a:t>
              </a: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ifstream</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ifs(“</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in.txt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grpSp>
        <p:nvGrpSpPr>
          <p:cNvPr id="9" name="组合 8">
            <a:extLst>
              <a:ext uri="{FF2B5EF4-FFF2-40B4-BE49-F238E27FC236}">
                <a16:creationId xmlns:a16="http://schemas.microsoft.com/office/drawing/2014/main" id="{B8BD0F88-CA94-416D-9DBC-1831C9A797BB}"/>
              </a:ext>
            </a:extLst>
          </p:cNvPr>
          <p:cNvGrpSpPr/>
          <p:nvPr/>
        </p:nvGrpSpPr>
        <p:grpSpPr>
          <a:xfrm>
            <a:off x="3707904" y="3303442"/>
            <a:ext cx="3180531" cy="1200329"/>
            <a:chOff x="5813482" y="1421153"/>
            <a:chExt cx="2808312" cy="15203175"/>
          </a:xfrm>
          <a:solidFill>
            <a:srgbClr val="FEFFBE"/>
          </a:solidFill>
        </p:grpSpPr>
        <p:sp>
          <p:nvSpPr>
            <p:cNvPr id="10" name="矩形 9">
              <a:extLst>
                <a:ext uri="{FF2B5EF4-FFF2-40B4-BE49-F238E27FC236}">
                  <a16:creationId xmlns:a16="http://schemas.microsoft.com/office/drawing/2014/main" id="{4C9F5246-BFA6-42AB-B21D-A4959A617097}"/>
                </a:ext>
              </a:extLst>
            </p:cNvPr>
            <p:cNvSpPr/>
            <p:nvPr/>
          </p:nvSpPr>
          <p:spPr>
            <a:xfrm>
              <a:off x="5813482" y="1421153"/>
              <a:ext cx="2808312" cy="15203175"/>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6A8E2509-5B5A-4FE7-9682-2E42F0CA1A8F}"/>
                </a:ext>
              </a:extLst>
            </p:cNvPr>
            <p:cNvSpPr txBox="1"/>
            <p:nvPr/>
          </p:nvSpPr>
          <p:spPr>
            <a:xfrm>
              <a:off x="5860955" y="1550383"/>
              <a:ext cx="2713365" cy="13643871"/>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相关阅读：</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同时打开的文件数量取决于操作系统允许的最大文件句柄数，可通过</a:t>
              </a:r>
              <a:r>
                <a:rPr lang="en-US" altLang="zh-CN" sz="1600" dirty="0" err="1">
                  <a:solidFill>
                    <a:srgbClr val="C00000"/>
                  </a:solidFill>
                  <a:latin typeface="微软雅黑" panose="020B0503020204020204" pitchFamily="34" charset="-122"/>
                  <a:ea typeface="微软雅黑" panose="020B0503020204020204" pitchFamily="34" charset="-122"/>
                </a:rPr>
                <a:t>ulimit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命令修改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66772513"/>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读写文件操作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283E43A7-465B-8C6B-3F4C-BAC408165FD0}"/>
              </a:ext>
            </a:extLst>
          </p:cNvPr>
          <p:cNvSpPr txBox="1"/>
          <p:nvPr/>
        </p:nvSpPr>
        <p:spPr>
          <a:xfrm>
            <a:off x="683568" y="843558"/>
            <a:ext cx="7992888" cy="800219"/>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打开多个文件：</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用单个输入输出流对象顺序打开一系列文件</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AC83789D-859E-6C70-3DC1-9EB94B0B562C}"/>
              </a:ext>
            </a:extLst>
          </p:cNvPr>
          <p:cNvGrpSpPr/>
          <p:nvPr/>
        </p:nvGrpSpPr>
        <p:grpSpPr>
          <a:xfrm>
            <a:off x="799313" y="2067694"/>
            <a:ext cx="8064896" cy="2664296"/>
            <a:chOff x="686231" y="3060312"/>
            <a:chExt cx="8064896" cy="4824903"/>
          </a:xfrm>
        </p:grpSpPr>
        <p:grpSp>
          <p:nvGrpSpPr>
            <p:cNvPr id="3" name="组合 2">
              <a:extLst>
                <a:ext uri="{FF2B5EF4-FFF2-40B4-BE49-F238E27FC236}">
                  <a16:creationId xmlns:a16="http://schemas.microsoft.com/office/drawing/2014/main" id="{0E85BE8F-A5BC-654E-CE36-0E1FAAACC6D5}"/>
                </a:ext>
              </a:extLst>
            </p:cNvPr>
            <p:cNvGrpSpPr/>
            <p:nvPr/>
          </p:nvGrpSpPr>
          <p:grpSpPr>
            <a:xfrm>
              <a:off x="686231" y="3060312"/>
              <a:ext cx="8064896" cy="4824903"/>
              <a:chOff x="5813482" y="1421165"/>
              <a:chExt cx="2808312" cy="4705630"/>
            </a:xfrm>
            <a:solidFill>
              <a:srgbClr val="FDFDFD"/>
            </a:solidFill>
          </p:grpSpPr>
          <p:sp>
            <p:nvSpPr>
              <p:cNvPr id="5" name="矩形 4">
                <a:extLst>
                  <a:ext uri="{FF2B5EF4-FFF2-40B4-BE49-F238E27FC236}">
                    <a16:creationId xmlns:a16="http://schemas.microsoft.com/office/drawing/2014/main" id="{13320085-780F-B042-915D-81E70314C20C}"/>
                  </a:ext>
                </a:extLst>
              </p:cNvPr>
              <p:cNvSpPr/>
              <p:nvPr/>
            </p:nvSpPr>
            <p:spPr>
              <a:xfrm>
                <a:off x="5813482" y="1421165"/>
                <a:ext cx="2808312" cy="4705630"/>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3849EDB7-2C5E-AAE8-EA99-A59E2EF2B779}"/>
                  </a:ext>
                </a:extLst>
              </p:cNvPr>
              <p:cNvSpPr txBox="1"/>
              <p:nvPr/>
            </p:nvSpPr>
            <p:spPr>
              <a:xfrm>
                <a:off x="5855146" y="1449821"/>
                <a:ext cx="2724982" cy="137557"/>
              </a:xfrm>
              <a:prstGeom prst="rect">
                <a:avLst/>
              </a:prstGeom>
              <a:grpFill/>
            </p:spPr>
            <p:txBody>
              <a:bodyPr wrap="square" rtlCol="0">
                <a:spAutoFit/>
              </a:bodyPr>
              <a:lstStyle/>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1A94F991-9495-F2EA-4BEC-4EF2CC539FBF}"/>
                </a:ext>
              </a:extLst>
            </p:cNvPr>
            <p:cNvSpPr txBox="1"/>
            <p:nvPr/>
          </p:nvSpPr>
          <p:spPr>
            <a:xfrm>
              <a:off x="772180" y="3060314"/>
              <a:ext cx="7859290" cy="4681887"/>
            </a:xfrm>
            <a:prstGeom prst="rect">
              <a:avLst/>
            </a:prstGeom>
            <a:noFill/>
          </p:spPr>
          <p:txBody>
            <a:bodyPr wrap="square">
              <a:spAutoFit/>
            </a:bodyPr>
            <a:lstStyle/>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ofstream</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ofs.open</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(“out1.txt”);</a:t>
              </a: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“line”;</a:t>
              </a: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ofs.clear</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清空错误标志位</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ofs.close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关闭当前文件</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ofs.open</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(“out2.txt”);</a:t>
              </a: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&lt;&lt;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“line”;</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spTree>
    <p:extLst>
      <p:ext uri="{BB962C8B-B14F-4D97-AF65-F5344CB8AC3E}">
        <p14:creationId xmlns:p14="http://schemas.microsoft.com/office/powerpoint/2010/main" val="1259971873"/>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文件打开模式</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283E43A7-465B-8C6B-3F4C-BAC408165FD0}"/>
              </a:ext>
            </a:extLst>
          </p:cNvPr>
          <p:cNvSpPr txBox="1"/>
          <p:nvPr/>
        </p:nvSpPr>
        <p:spPr>
          <a:xfrm>
            <a:off x="683568" y="843558"/>
            <a:ext cx="7992888" cy="1231106"/>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文件打开模式表明文件是否能进行读、写、追加等特定操作</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当文件输入输出流对象打开文件是，可以用第二个参数表示文件打开模式</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支持的文件打开模式如下表：</a:t>
            </a:r>
            <a:endParaRPr lang="en-US" altLang="zh-CN" dirty="0">
              <a:solidFill>
                <a:srgbClr val="005DA2"/>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2E664FA3-B687-0B41-7694-13B2D3958DB3}"/>
              </a:ext>
            </a:extLst>
          </p:cNvPr>
          <p:cNvPicPr>
            <a:picLocks noChangeAspect="1"/>
          </p:cNvPicPr>
          <p:nvPr/>
        </p:nvPicPr>
        <p:blipFill>
          <a:blip r:embed="rId3"/>
          <a:stretch>
            <a:fillRect/>
          </a:stretch>
        </p:blipFill>
        <p:spPr>
          <a:xfrm>
            <a:off x="866945" y="2238804"/>
            <a:ext cx="6212380" cy="2683899"/>
          </a:xfrm>
          <a:prstGeom prst="rect">
            <a:avLst/>
          </a:prstGeom>
        </p:spPr>
      </p:pic>
    </p:spTree>
    <p:extLst>
      <p:ext uri="{BB962C8B-B14F-4D97-AF65-F5344CB8AC3E}">
        <p14:creationId xmlns:p14="http://schemas.microsoft.com/office/powerpoint/2010/main" val="2571663924"/>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文件打开模式</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0D2E325E-9386-9EC6-950F-5F530BB7F679}"/>
              </a:ext>
            </a:extLst>
          </p:cNvPr>
          <p:cNvGrpSpPr/>
          <p:nvPr/>
        </p:nvGrpSpPr>
        <p:grpSpPr>
          <a:xfrm>
            <a:off x="839811" y="1635646"/>
            <a:ext cx="8064896" cy="2664296"/>
            <a:chOff x="686231" y="3060312"/>
            <a:chExt cx="8064896" cy="4824903"/>
          </a:xfrm>
        </p:grpSpPr>
        <p:grpSp>
          <p:nvGrpSpPr>
            <p:cNvPr id="3" name="组合 2">
              <a:extLst>
                <a:ext uri="{FF2B5EF4-FFF2-40B4-BE49-F238E27FC236}">
                  <a16:creationId xmlns:a16="http://schemas.microsoft.com/office/drawing/2014/main" id="{4F52A656-3843-1C56-EB80-AB6A142AFA27}"/>
                </a:ext>
              </a:extLst>
            </p:cNvPr>
            <p:cNvGrpSpPr/>
            <p:nvPr/>
          </p:nvGrpSpPr>
          <p:grpSpPr>
            <a:xfrm>
              <a:off x="686231" y="3060312"/>
              <a:ext cx="8064896" cy="4824903"/>
              <a:chOff x="5813482" y="1421165"/>
              <a:chExt cx="2808312" cy="4705630"/>
            </a:xfrm>
            <a:solidFill>
              <a:srgbClr val="FDFDFD"/>
            </a:solidFill>
          </p:grpSpPr>
          <p:sp>
            <p:nvSpPr>
              <p:cNvPr id="5" name="矩形 4">
                <a:extLst>
                  <a:ext uri="{FF2B5EF4-FFF2-40B4-BE49-F238E27FC236}">
                    <a16:creationId xmlns:a16="http://schemas.microsoft.com/office/drawing/2014/main" id="{939533DD-AD7D-53DC-E816-56A12F878D39}"/>
                  </a:ext>
                </a:extLst>
              </p:cNvPr>
              <p:cNvSpPr/>
              <p:nvPr/>
            </p:nvSpPr>
            <p:spPr>
              <a:xfrm>
                <a:off x="5813482" y="1421165"/>
                <a:ext cx="2808312" cy="4705630"/>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C967F71B-871E-1DBD-8607-9039C066B196}"/>
                  </a:ext>
                </a:extLst>
              </p:cNvPr>
              <p:cNvSpPr txBox="1"/>
              <p:nvPr/>
            </p:nvSpPr>
            <p:spPr>
              <a:xfrm>
                <a:off x="5855146" y="1449821"/>
                <a:ext cx="2724982" cy="137557"/>
              </a:xfrm>
              <a:prstGeom prst="rect">
                <a:avLst/>
              </a:prstGeom>
              <a:grpFill/>
            </p:spPr>
            <p:txBody>
              <a:bodyPr wrap="square" rtlCol="0">
                <a:spAutoFit/>
              </a:bodyPr>
              <a:lstStyle/>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5CED9888-B771-16E9-59DA-8171E3147D5B}"/>
                </a:ext>
              </a:extLst>
            </p:cNvPr>
            <p:cNvSpPr txBox="1"/>
            <p:nvPr/>
          </p:nvSpPr>
          <p:spPr>
            <a:xfrm>
              <a:off x="772180" y="3060314"/>
              <a:ext cx="7859290" cy="3176994"/>
            </a:xfrm>
            <a:prstGeom prst="rect">
              <a:avLst/>
            </a:prstGeom>
            <a:noFill/>
          </p:spPr>
          <p:txBody>
            <a:bodyPr wrap="square">
              <a:spAutoFit/>
            </a:bodyPr>
            <a:lstStyle/>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ofstream</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打开一个追加写入的文件</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ofs.open</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(“out1.txt”,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::out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::app);</a:t>
              </a:r>
            </a:p>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打开并清空当前文件内容</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ofs.open</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(“out1.txt”,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::out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trunc</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sp>
        <p:nvSpPr>
          <p:cNvPr id="9" name="文本框 8">
            <a:extLst>
              <a:ext uri="{FF2B5EF4-FFF2-40B4-BE49-F238E27FC236}">
                <a16:creationId xmlns:a16="http://schemas.microsoft.com/office/drawing/2014/main" id="{296C54BB-5283-39B8-BD9A-61FC778E4BC2}"/>
              </a:ext>
            </a:extLst>
          </p:cNvPr>
          <p:cNvSpPr txBox="1"/>
          <p:nvPr/>
        </p:nvSpPr>
        <p:spPr>
          <a:xfrm>
            <a:off x="839811" y="674263"/>
            <a:ext cx="4572000" cy="369332"/>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多种模式可以用或运算符“</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相连接</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6611884"/>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2389332" y="1391772"/>
            <a:ext cx="827482"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4" y="1952311"/>
              <a:ext cx="1066800"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2389332" y="2093620"/>
            <a:ext cx="827482"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4" y="3018134"/>
              <a:ext cx="1066800"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63" name="组合 62"/>
          <p:cNvGrpSpPr/>
          <p:nvPr/>
        </p:nvGrpSpPr>
        <p:grpSpPr>
          <a:xfrm>
            <a:off x="3068584" y="1419622"/>
            <a:ext cx="3569218" cy="45969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en-US" altLang="zh-CN" b="1" dirty="0" err="1">
                  <a:solidFill>
                    <a:schemeClr val="tx1">
                      <a:lumMod val="75000"/>
                      <a:lumOff val="25000"/>
                    </a:schemeClr>
                  </a:solidFill>
                  <a:latin typeface="微软雅黑" panose="020B0503020204020204" pitchFamily="34" charset="-122"/>
                  <a:ea typeface="微软雅黑" panose="020B0503020204020204" pitchFamily="34" charset="-122"/>
                </a:rPr>
                <a:t>ifstream</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3068584" y="2113774"/>
            <a:ext cx="3569218" cy="45969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68580" tIns="34290" rIns="68580" bIns="34290">
              <a:spAutoFit/>
            </a:bodyPr>
            <a:lstStyle/>
            <a:p>
              <a:r>
                <a:rPr lang="en-US" altLang="zh-CN" b="1" dirty="0" err="1">
                  <a:solidFill>
                    <a:schemeClr val="tx1">
                      <a:lumMod val="75000"/>
                      <a:lumOff val="25000"/>
                    </a:schemeClr>
                  </a:solidFill>
                  <a:latin typeface="微软雅黑" panose="020B0503020204020204" pitchFamily="34" charset="-122"/>
                  <a:ea typeface="微软雅黑" panose="020B0503020204020204" pitchFamily="34" charset="-122"/>
                </a:rPr>
                <a:t>ofstream</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 name="组合 1">
            <a:extLst>
              <a:ext uri="{FF2B5EF4-FFF2-40B4-BE49-F238E27FC236}">
                <a16:creationId xmlns:a16="http://schemas.microsoft.com/office/drawing/2014/main" id="{5B0FCA92-E8AF-B260-0578-062126184592}"/>
              </a:ext>
            </a:extLst>
          </p:cNvPr>
          <p:cNvGrpSpPr/>
          <p:nvPr/>
        </p:nvGrpSpPr>
        <p:grpSpPr>
          <a:xfrm>
            <a:off x="2389332" y="2797555"/>
            <a:ext cx="827482" cy="523220"/>
            <a:chOff x="2215144" y="3018134"/>
            <a:chExt cx="1244730" cy="959255"/>
          </a:xfrm>
        </p:grpSpPr>
        <p:sp>
          <p:nvSpPr>
            <p:cNvPr id="3" name="平行四边形 2">
              <a:extLst>
                <a:ext uri="{FF2B5EF4-FFF2-40B4-BE49-F238E27FC236}">
                  <a16:creationId xmlns:a16="http://schemas.microsoft.com/office/drawing/2014/main" id="{CED8A6DA-FE88-8BDB-4697-A0DBC7255944}"/>
                </a:ext>
              </a:extLst>
            </p:cNvPr>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 name="文本框 11">
              <a:extLst>
                <a:ext uri="{FF2B5EF4-FFF2-40B4-BE49-F238E27FC236}">
                  <a16:creationId xmlns:a16="http://schemas.microsoft.com/office/drawing/2014/main" id="{AA5F245D-077E-64E4-8F6E-D07FDD1C07B0}"/>
                </a:ext>
              </a:extLst>
            </p:cNvPr>
            <p:cNvSpPr txBox="1"/>
            <p:nvPr/>
          </p:nvSpPr>
          <p:spPr>
            <a:xfrm>
              <a:off x="2393074" y="3018134"/>
              <a:ext cx="1066800"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 name="组合 4">
            <a:extLst>
              <a:ext uri="{FF2B5EF4-FFF2-40B4-BE49-F238E27FC236}">
                <a16:creationId xmlns:a16="http://schemas.microsoft.com/office/drawing/2014/main" id="{D9DB47D2-4B6B-46B9-6F13-F1C1087EAA79}"/>
              </a:ext>
            </a:extLst>
          </p:cNvPr>
          <p:cNvGrpSpPr/>
          <p:nvPr/>
        </p:nvGrpSpPr>
        <p:grpSpPr>
          <a:xfrm>
            <a:off x="3068584" y="2829320"/>
            <a:ext cx="3569218" cy="459690"/>
            <a:chOff x="4315150" y="2341731"/>
            <a:chExt cx="3857250" cy="540057"/>
          </a:xfrm>
        </p:grpSpPr>
        <p:sp>
          <p:nvSpPr>
            <p:cNvPr id="6" name="矩形 5">
              <a:extLst>
                <a:ext uri="{FF2B5EF4-FFF2-40B4-BE49-F238E27FC236}">
                  <a16:creationId xmlns:a16="http://schemas.microsoft.com/office/drawing/2014/main" id="{75CE388E-9302-78FB-A313-97EE860CD139}"/>
                </a:ext>
              </a:extLst>
            </p:cNvPr>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二进制文件读写</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平行四边形 6">
              <a:extLst>
                <a:ext uri="{FF2B5EF4-FFF2-40B4-BE49-F238E27FC236}">
                  <a16:creationId xmlns:a16="http://schemas.microsoft.com/office/drawing/2014/main" id="{AB2FAE45-0AE2-DE34-013A-3A8C3CD1BD07}"/>
                </a:ext>
              </a:extLst>
            </p:cNvPr>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8" name="组合 7">
            <a:extLst>
              <a:ext uri="{FF2B5EF4-FFF2-40B4-BE49-F238E27FC236}">
                <a16:creationId xmlns:a16="http://schemas.microsoft.com/office/drawing/2014/main" id="{A28A772D-C47E-4151-DD53-B0C83BF25EE0}"/>
              </a:ext>
            </a:extLst>
          </p:cNvPr>
          <p:cNvGrpSpPr/>
          <p:nvPr/>
        </p:nvGrpSpPr>
        <p:grpSpPr>
          <a:xfrm>
            <a:off x="2389332" y="3560698"/>
            <a:ext cx="827482" cy="523220"/>
            <a:chOff x="2215144" y="3018134"/>
            <a:chExt cx="1244730" cy="959255"/>
          </a:xfrm>
        </p:grpSpPr>
        <p:sp>
          <p:nvSpPr>
            <p:cNvPr id="9" name="平行四边形 8">
              <a:extLst>
                <a:ext uri="{FF2B5EF4-FFF2-40B4-BE49-F238E27FC236}">
                  <a16:creationId xmlns:a16="http://schemas.microsoft.com/office/drawing/2014/main" id="{5DAC60EF-B39F-A158-A926-DB8B5F0968AF}"/>
                </a:ext>
              </a:extLst>
            </p:cNvPr>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10" name="文本框 11">
              <a:extLst>
                <a:ext uri="{FF2B5EF4-FFF2-40B4-BE49-F238E27FC236}">
                  <a16:creationId xmlns:a16="http://schemas.microsoft.com/office/drawing/2014/main" id="{BAEDCF66-2099-0234-D821-C897F9559C30}"/>
                </a:ext>
              </a:extLst>
            </p:cNvPr>
            <p:cNvSpPr txBox="1"/>
            <p:nvPr/>
          </p:nvSpPr>
          <p:spPr>
            <a:xfrm>
              <a:off x="2393074" y="3018134"/>
              <a:ext cx="1066800"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11" name="组合 10">
            <a:extLst>
              <a:ext uri="{FF2B5EF4-FFF2-40B4-BE49-F238E27FC236}">
                <a16:creationId xmlns:a16="http://schemas.microsoft.com/office/drawing/2014/main" id="{25A5C57F-EDE6-52CA-E24A-CB38115869D0}"/>
              </a:ext>
            </a:extLst>
          </p:cNvPr>
          <p:cNvGrpSpPr/>
          <p:nvPr/>
        </p:nvGrpSpPr>
        <p:grpSpPr>
          <a:xfrm>
            <a:off x="3068584" y="3592463"/>
            <a:ext cx="3569218" cy="459690"/>
            <a:chOff x="4315150" y="2341731"/>
            <a:chExt cx="3857250" cy="540057"/>
          </a:xfrm>
        </p:grpSpPr>
        <p:sp>
          <p:nvSpPr>
            <p:cNvPr id="12" name="矩形 11">
              <a:extLst>
                <a:ext uri="{FF2B5EF4-FFF2-40B4-BE49-F238E27FC236}">
                  <a16:creationId xmlns:a16="http://schemas.microsoft.com/office/drawing/2014/main" id="{5A0EB269-B8BB-CDAD-0899-8041968677BB}"/>
                </a:ext>
              </a:extLst>
            </p:cNvPr>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文件随机访问</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平行四边形 12">
              <a:extLst>
                <a:ext uri="{FF2B5EF4-FFF2-40B4-BE49-F238E27FC236}">
                  <a16:creationId xmlns:a16="http://schemas.microsoft.com/office/drawing/2014/main" id="{ED9D4AEE-F31B-96DC-09C2-960D7C8B7DE9}"/>
                </a:ext>
              </a:extLst>
            </p:cNvPr>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14" name="组合 13">
            <a:extLst>
              <a:ext uri="{FF2B5EF4-FFF2-40B4-BE49-F238E27FC236}">
                <a16:creationId xmlns:a16="http://schemas.microsoft.com/office/drawing/2014/main" id="{795598A6-5DAC-37E4-CADC-C334895E601F}"/>
              </a:ext>
            </a:extLst>
          </p:cNvPr>
          <p:cNvGrpSpPr/>
          <p:nvPr/>
        </p:nvGrpSpPr>
        <p:grpSpPr>
          <a:xfrm>
            <a:off x="2389332" y="4299071"/>
            <a:ext cx="827482" cy="523220"/>
            <a:chOff x="2215144" y="3018134"/>
            <a:chExt cx="1244730" cy="959255"/>
          </a:xfrm>
        </p:grpSpPr>
        <p:sp>
          <p:nvSpPr>
            <p:cNvPr id="16" name="平行四边形 15">
              <a:extLst>
                <a:ext uri="{FF2B5EF4-FFF2-40B4-BE49-F238E27FC236}">
                  <a16:creationId xmlns:a16="http://schemas.microsoft.com/office/drawing/2014/main" id="{47F36AB0-8DE5-24E3-DE1A-E2F10D856771}"/>
                </a:ext>
              </a:extLst>
            </p:cNvPr>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17" name="文本框 11">
              <a:extLst>
                <a:ext uri="{FF2B5EF4-FFF2-40B4-BE49-F238E27FC236}">
                  <a16:creationId xmlns:a16="http://schemas.microsoft.com/office/drawing/2014/main" id="{31102537-535B-61A1-BACA-4CDAA9E24923}"/>
                </a:ext>
              </a:extLst>
            </p:cNvPr>
            <p:cNvSpPr txBox="1"/>
            <p:nvPr/>
          </p:nvSpPr>
          <p:spPr>
            <a:xfrm>
              <a:off x="2393074" y="3018134"/>
              <a:ext cx="1066800"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18" name="组合 17">
            <a:extLst>
              <a:ext uri="{FF2B5EF4-FFF2-40B4-BE49-F238E27FC236}">
                <a16:creationId xmlns:a16="http://schemas.microsoft.com/office/drawing/2014/main" id="{B1CD71DE-565A-05C1-394E-804C1467EEFA}"/>
              </a:ext>
            </a:extLst>
          </p:cNvPr>
          <p:cNvGrpSpPr/>
          <p:nvPr/>
        </p:nvGrpSpPr>
        <p:grpSpPr>
          <a:xfrm>
            <a:off x="3068584" y="4330836"/>
            <a:ext cx="3569218" cy="459690"/>
            <a:chOff x="4315150" y="2341731"/>
            <a:chExt cx="3857250" cy="540057"/>
          </a:xfrm>
        </p:grpSpPr>
        <p:sp>
          <p:nvSpPr>
            <p:cNvPr id="19" name="矩形 18">
              <a:extLst>
                <a:ext uri="{FF2B5EF4-FFF2-40B4-BE49-F238E27FC236}">
                  <a16:creationId xmlns:a16="http://schemas.microsoft.com/office/drawing/2014/main" id="{7428F302-D037-B711-B4FC-E4E48E2E4DB9}"/>
                </a:ext>
              </a:extLst>
            </p:cNvPr>
            <p:cNvSpPr/>
            <p:nvPr/>
          </p:nvSpPr>
          <p:spPr>
            <a:xfrm>
              <a:off x="4841197" y="2424395"/>
              <a:ext cx="2827146" cy="40678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main</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函数参数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平行四边形 19">
              <a:extLst>
                <a:ext uri="{FF2B5EF4-FFF2-40B4-BE49-F238E27FC236}">
                  <a16:creationId xmlns:a16="http://schemas.microsoft.com/office/drawing/2014/main" id="{C4B0BE1E-F3E5-2C38-7BE3-A86D64C7336C}"/>
                </a:ext>
              </a:extLst>
            </p:cNvPr>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extLst>
      <p:ext uri="{BB962C8B-B14F-4D97-AF65-F5344CB8AC3E}">
        <p14:creationId xmlns:p14="http://schemas.microsoft.com/office/powerpoint/2010/main" val="465168552"/>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2300"/>
                            </p:stCondLst>
                            <p:childTnLst>
                              <p:par>
                                <p:cTn id="39" presetID="2" presetClass="entr" presetSubtype="8" fill="hold" nodeType="after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additive="base">
                                        <p:cTn id="41" dur="500" fill="hold"/>
                                        <p:tgtEl>
                                          <p:spTgt spid="48"/>
                                        </p:tgtEl>
                                        <p:attrNameLst>
                                          <p:attrName>ppt_x</p:attrName>
                                        </p:attrNameLst>
                                      </p:cBhvr>
                                      <p:tavLst>
                                        <p:tav tm="0">
                                          <p:val>
                                            <p:strVal val="0-#ppt_w/2"/>
                                          </p:val>
                                        </p:tav>
                                        <p:tav tm="100000">
                                          <p:val>
                                            <p:strVal val="#ppt_x"/>
                                          </p:val>
                                        </p:tav>
                                      </p:tavLst>
                                    </p:anim>
                                    <p:anim calcmode="lin" valueType="num">
                                      <p:cBhvr additive="base">
                                        <p:cTn id="42" dur="500" fill="hold"/>
                                        <p:tgtEl>
                                          <p:spTgt spid="48"/>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3"/>
                                        </p:tgtEl>
                                        <p:attrNameLst>
                                          <p:attrName>style.visibility</p:attrName>
                                        </p:attrNameLst>
                                      </p:cBhvr>
                                      <p:to>
                                        <p:strVal val="visible"/>
                                      </p:to>
                                    </p:set>
                                    <p:anim calcmode="lin" valueType="num">
                                      <p:cBhvr additive="base">
                                        <p:cTn id="45" dur="500" fill="hold"/>
                                        <p:tgtEl>
                                          <p:spTgt spid="63"/>
                                        </p:tgtEl>
                                        <p:attrNameLst>
                                          <p:attrName>ppt_x</p:attrName>
                                        </p:attrNameLst>
                                      </p:cBhvr>
                                      <p:tavLst>
                                        <p:tav tm="0">
                                          <p:val>
                                            <p:strVal val="1+#ppt_w/2"/>
                                          </p:val>
                                        </p:tav>
                                        <p:tav tm="100000">
                                          <p:val>
                                            <p:strVal val="#ppt_x"/>
                                          </p:val>
                                        </p:tav>
                                      </p:tavLst>
                                    </p:anim>
                                    <p:anim calcmode="lin" valueType="num">
                                      <p:cBhvr additive="base">
                                        <p:cTn id="46" dur="500" fill="hold"/>
                                        <p:tgtEl>
                                          <p:spTgt spid="63"/>
                                        </p:tgtEl>
                                        <p:attrNameLst>
                                          <p:attrName>ppt_y</p:attrName>
                                        </p:attrNameLst>
                                      </p:cBhvr>
                                      <p:tavLst>
                                        <p:tav tm="0">
                                          <p:val>
                                            <p:strVal val="#ppt_y"/>
                                          </p:val>
                                        </p:tav>
                                        <p:tav tm="100000">
                                          <p:val>
                                            <p:strVal val="#ppt_y"/>
                                          </p:val>
                                        </p:tav>
                                      </p:tavLst>
                                    </p:anim>
                                  </p:childTnLst>
                                </p:cTn>
                              </p:par>
                            </p:childTnLst>
                          </p:cTn>
                        </p:par>
                        <p:par>
                          <p:cTn id="47" fill="hold">
                            <p:stCondLst>
                              <p:cond delay="2800"/>
                            </p:stCondLst>
                            <p:childTnLst>
                              <p:par>
                                <p:cTn id="48" presetID="2" presetClass="entr" presetSubtype="8" fill="hold" nodeType="after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500" fill="hold"/>
                                        <p:tgtEl>
                                          <p:spTgt spid="51"/>
                                        </p:tgtEl>
                                        <p:attrNameLst>
                                          <p:attrName>ppt_x</p:attrName>
                                        </p:attrNameLst>
                                      </p:cBhvr>
                                      <p:tavLst>
                                        <p:tav tm="0">
                                          <p:val>
                                            <p:strVal val="0-#ppt_w/2"/>
                                          </p:val>
                                        </p:tav>
                                        <p:tav tm="100000">
                                          <p:val>
                                            <p:strVal val="#ppt_x"/>
                                          </p:val>
                                        </p:tav>
                                      </p:tavLst>
                                    </p:anim>
                                    <p:anim calcmode="lin" valueType="num">
                                      <p:cBhvr additive="base">
                                        <p:cTn id="51" dur="500" fill="hold"/>
                                        <p:tgtEl>
                                          <p:spTgt spid="51"/>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6"/>
                                        </p:tgtEl>
                                        <p:attrNameLst>
                                          <p:attrName>style.visibility</p:attrName>
                                        </p:attrNameLst>
                                      </p:cBhvr>
                                      <p:to>
                                        <p:strVal val="visible"/>
                                      </p:to>
                                    </p:set>
                                    <p:anim calcmode="lin" valueType="num">
                                      <p:cBhvr additive="base">
                                        <p:cTn id="54" dur="500" fill="hold"/>
                                        <p:tgtEl>
                                          <p:spTgt spid="66"/>
                                        </p:tgtEl>
                                        <p:attrNameLst>
                                          <p:attrName>ppt_x</p:attrName>
                                        </p:attrNameLst>
                                      </p:cBhvr>
                                      <p:tavLst>
                                        <p:tav tm="0">
                                          <p:val>
                                            <p:strVal val="1+#ppt_w/2"/>
                                          </p:val>
                                        </p:tav>
                                        <p:tav tm="100000">
                                          <p:val>
                                            <p:strVal val="#ppt_x"/>
                                          </p:val>
                                        </p:tav>
                                      </p:tavLst>
                                    </p:anim>
                                    <p:anim calcmode="lin" valueType="num">
                                      <p:cBhvr additive="base">
                                        <p:cTn id="55" dur="500" fill="hold"/>
                                        <p:tgtEl>
                                          <p:spTgt spid="66"/>
                                        </p:tgtEl>
                                        <p:attrNameLst>
                                          <p:attrName>ppt_y</p:attrName>
                                        </p:attrNameLst>
                                      </p:cBhvr>
                                      <p:tavLst>
                                        <p:tav tm="0">
                                          <p:val>
                                            <p:strVal val="#ppt_y"/>
                                          </p:val>
                                        </p:tav>
                                        <p:tav tm="100000">
                                          <p:val>
                                            <p:strVal val="#ppt_y"/>
                                          </p:val>
                                        </p:tav>
                                      </p:tavLst>
                                    </p:anim>
                                  </p:childTnLst>
                                </p:cTn>
                              </p:par>
                            </p:childTnLst>
                          </p:cTn>
                        </p:par>
                        <p:par>
                          <p:cTn id="56" fill="hold">
                            <p:stCondLst>
                              <p:cond delay="3300"/>
                            </p:stCondLst>
                            <p:childTnLst>
                              <p:par>
                                <p:cTn id="57" presetID="2" presetClass="entr" presetSubtype="8" fill="hold" nodeType="after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additive="base">
                                        <p:cTn id="59" dur="500" fill="hold"/>
                                        <p:tgtEl>
                                          <p:spTgt spid="2"/>
                                        </p:tgtEl>
                                        <p:attrNameLst>
                                          <p:attrName>ppt_x</p:attrName>
                                        </p:attrNameLst>
                                      </p:cBhvr>
                                      <p:tavLst>
                                        <p:tav tm="0">
                                          <p:val>
                                            <p:strVal val="0-#ppt_w/2"/>
                                          </p:val>
                                        </p:tav>
                                        <p:tav tm="100000">
                                          <p:val>
                                            <p:strVal val="#ppt_x"/>
                                          </p:val>
                                        </p:tav>
                                      </p:tavLst>
                                    </p:anim>
                                    <p:anim calcmode="lin" valueType="num">
                                      <p:cBhvr additive="base">
                                        <p:cTn id="60" dur="500" fill="hold"/>
                                        <p:tgtEl>
                                          <p:spTgt spid="2"/>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1+#ppt_w/2"/>
                                          </p:val>
                                        </p:tav>
                                        <p:tav tm="100000">
                                          <p:val>
                                            <p:strVal val="#ppt_x"/>
                                          </p:val>
                                        </p:tav>
                                      </p:tavLst>
                                    </p:anim>
                                    <p:anim calcmode="lin" valueType="num">
                                      <p:cBhvr additive="base">
                                        <p:cTn id="64" dur="500" fill="hold"/>
                                        <p:tgtEl>
                                          <p:spTgt spid="5"/>
                                        </p:tgtEl>
                                        <p:attrNameLst>
                                          <p:attrName>ppt_y</p:attrName>
                                        </p:attrNameLst>
                                      </p:cBhvr>
                                      <p:tavLst>
                                        <p:tav tm="0">
                                          <p:val>
                                            <p:strVal val="#ppt_y"/>
                                          </p:val>
                                        </p:tav>
                                        <p:tav tm="100000">
                                          <p:val>
                                            <p:strVal val="#ppt_y"/>
                                          </p:val>
                                        </p:tav>
                                      </p:tavLst>
                                    </p:anim>
                                  </p:childTnLst>
                                </p:cTn>
                              </p:par>
                            </p:childTnLst>
                          </p:cTn>
                        </p:par>
                        <p:par>
                          <p:cTn id="65" fill="hold">
                            <p:stCondLst>
                              <p:cond delay="3800"/>
                            </p:stCondLst>
                            <p:childTnLst>
                              <p:par>
                                <p:cTn id="66" presetID="2" presetClass="entr" presetSubtype="8" fill="hold" nodeType="afterEffect">
                                  <p:stCondLst>
                                    <p:cond delay="0"/>
                                  </p:stCondLst>
                                  <p:childTnLst>
                                    <p:set>
                                      <p:cBhvr>
                                        <p:cTn id="67" dur="1" fill="hold">
                                          <p:stCondLst>
                                            <p:cond delay="0"/>
                                          </p:stCondLst>
                                        </p:cTn>
                                        <p:tgtEl>
                                          <p:spTgt spid="8"/>
                                        </p:tgtEl>
                                        <p:attrNameLst>
                                          <p:attrName>style.visibility</p:attrName>
                                        </p:attrNameLst>
                                      </p:cBhvr>
                                      <p:to>
                                        <p:strVal val="visible"/>
                                      </p:to>
                                    </p:set>
                                    <p:anim calcmode="lin" valueType="num">
                                      <p:cBhvr additive="base">
                                        <p:cTn id="68" dur="500" fill="hold"/>
                                        <p:tgtEl>
                                          <p:spTgt spid="8"/>
                                        </p:tgtEl>
                                        <p:attrNameLst>
                                          <p:attrName>ppt_x</p:attrName>
                                        </p:attrNameLst>
                                      </p:cBhvr>
                                      <p:tavLst>
                                        <p:tav tm="0">
                                          <p:val>
                                            <p:strVal val="0-#ppt_w/2"/>
                                          </p:val>
                                        </p:tav>
                                        <p:tav tm="100000">
                                          <p:val>
                                            <p:strVal val="#ppt_x"/>
                                          </p:val>
                                        </p:tav>
                                      </p:tavLst>
                                    </p:anim>
                                    <p:anim calcmode="lin" valueType="num">
                                      <p:cBhvr additive="base">
                                        <p:cTn id="69" dur="500" fill="hold"/>
                                        <p:tgtEl>
                                          <p:spTgt spid="8"/>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additive="base">
                                        <p:cTn id="72" dur="500" fill="hold"/>
                                        <p:tgtEl>
                                          <p:spTgt spid="11"/>
                                        </p:tgtEl>
                                        <p:attrNameLst>
                                          <p:attrName>ppt_x</p:attrName>
                                        </p:attrNameLst>
                                      </p:cBhvr>
                                      <p:tavLst>
                                        <p:tav tm="0">
                                          <p:val>
                                            <p:strVal val="1+#ppt_w/2"/>
                                          </p:val>
                                        </p:tav>
                                        <p:tav tm="100000">
                                          <p:val>
                                            <p:strVal val="#ppt_x"/>
                                          </p:val>
                                        </p:tav>
                                      </p:tavLst>
                                    </p:anim>
                                    <p:anim calcmode="lin" valueType="num">
                                      <p:cBhvr additive="base">
                                        <p:cTn id="73" dur="500" fill="hold"/>
                                        <p:tgtEl>
                                          <p:spTgt spid="11"/>
                                        </p:tgtEl>
                                        <p:attrNameLst>
                                          <p:attrName>ppt_y</p:attrName>
                                        </p:attrNameLst>
                                      </p:cBhvr>
                                      <p:tavLst>
                                        <p:tav tm="0">
                                          <p:val>
                                            <p:strVal val="#ppt_y"/>
                                          </p:val>
                                        </p:tav>
                                        <p:tav tm="100000">
                                          <p:val>
                                            <p:strVal val="#ppt_y"/>
                                          </p:val>
                                        </p:tav>
                                      </p:tavLst>
                                    </p:anim>
                                  </p:childTnLst>
                                </p:cTn>
                              </p:par>
                            </p:childTnLst>
                          </p:cTn>
                        </p:par>
                        <p:par>
                          <p:cTn id="74" fill="hold">
                            <p:stCondLst>
                              <p:cond delay="4300"/>
                            </p:stCondLst>
                            <p:childTnLst>
                              <p:par>
                                <p:cTn id="75" presetID="2" presetClass="entr" presetSubtype="8" fill="hold" nodeType="after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additive="base">
                                        <p:cTn id="77" dur="500" fill="hold"/>
                                        <p:tgtEl>
                                          <p:spTgt spid="14"/>
                                        </p:tgtEl>
                                        <p:attrNameLst>
                                          <p:attrName>ppt_x</p:attrName>
                                        </p:attrNameLst>
                                      </p:cBhvr>
                                      <p:tavLst>
                                        <p:tav tm="0">
                                          <p:val>
                                            <p:strVal val="0-#ppt_w/2"/>
                                          </p:val>
                                        </p:tav>
                                        <p:tav tm="100000">
                                          <p:val>
                                            <p:strVal val="#ppt_x"/>
                                          </p:val>
                                        </p:tav>
                                      </p:tavLst>
                                    </p:anim>
                                    <p:anim calcmode="lin" valueType="num">
                                      <p:cBhvr additive="base">
                                        <p:cTn id="78" dur="500" fill="hold"/>
                                        <p:tgtEl>
                                          <p:spTgt spid="14"/>
                                        </p:tgtEl>
                                        <p:attrNameLst>
                                          <p:attrName>ppt_y</p:attrName>
                                        </p:attrNameLst>
                                      </p:cBhvr>
                                      <p:tavLst>
                                        <p:tav tm="0">
                                          <p:val>
                                            <p:strVal val="#ppt_y"/>
                                          </p:val>
                                        </p:tav>
                                        <p:tav tm="100000">
                                          <p:val>
                                            <p:strVal val="#ppt_y"/>
                                          </p:val>
                                        </p:tav>
                                      </p:tavLst>
                                    </p:anim>
                                  </p:childTnLst>
                                </p:cTn>
                              </p:par>
                              <p:par>
                                <p:cTn id="79" presetID="2" presetClass="entr" presetSubtype="2" fill="hold" nodeType="withEffect">
                                  <p:stCondLst>
                                    <p:cond delay="0"/>
                                  </p:stCondLst>
                                  <p:childTnLst>
                                    <p:set>
                                      <p:cBhvr>
                                        <p:cTn id="80" dur="1" fill="hold">
                                          <p:stCondLst>
                                            <p:cond delay="0"/>
                                          </p:stCondLst>
                                        </p:cTn>
                                        <p:tgtEl>
                                          <p:spTgt spid="18"/>
                                        </p:tgtEl>
                                        <p:attrNameLst>
                                          <p:attrName>style.visibility</p:attrName>
                                        </p:attrNameLst>
                                      </p:cBhvr>
                                      <p:to>
                                        <p:strVal val="visible"/>
                                      </p:to>
                                    </p:set>
                                    <p:anim calcmode="lin" valueType="num">
                                      <p:cBhvr additive="base">
                                        <p:cTn id="81" dur="500" fill="hold"/>
                                        <p:tgtEl>
                                          <p:spTgt spid="18"/>
                                        </p:tgtEl>
                                        <p:attrNameLst>
                                          <p:attrName>ppt_x</p:attrName>
                                        </p:attrNameLst>
                                      </p:cBhvr>
                                      <p:tavLst>
                                        <p:tav tm="0">
                                          <p:val>
                                            <p:strVal val="1+#ppt_w/2"/>
                                          </p:val>
                                        </p:tav>
                                        <p:tav tm="100000">
                                          <p:val>
                                            <p:strVal val="#ppt_x"/>
                                          </p:val>
                                        </p:tav>
                                      </p:tavLst>
                                    </p:anim>
                                    <p:anim calcmode="lin" valueType="num">
                                      <p:cBhvr additive="base">
                                        <p:cTn id="8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文件打开模式</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0D2E325E-9386-9EC6-950F-5F530BB7F679}"/>
              </a:ext>
            </a:extLst>
          </p:cNvPr>
          <p:cNvGrpSpPr/>
          <p:nvPr/>
        </p:nvGrpSpPr>
        <p:grpSpPr>
          <a:xfrm>
            <a:off x="826068" y="2276351"/>
            <a:ext cx="8064896" cy="2664296"/>
            <a:chOff x="686231" y="3060312"/>
            <a:chExt cx="8064896" cy="4824903"/>
          </a:xfrm>
        </p:grpSpPr>
        <p:grpSp>
          <p:nvGrpSpPr>
            <p:cNvPr id="3" name="组合 2">
              <a:extLst>
                <a:ext uri="{FF2B5EF4-FFF2-40B4-BE49-F238E27FC236}">
                  <a16:creationId xmlns:a16="http://schemas.microsoft.com/office/drawing/2014/main" id="{4F52A656-3843-1C56-EB80-AB6A142AFA27}"/>
                </a:ext>
              </a:extLst>
            </p:cNvPr>
            <p:cNvGrpSpPr/>
            <p:nvPr/>
          </p:nvGrpSpPr>
          <p:grpSpPr>
            <a:xfrm>
              <a:off x="686231" y="3060312"/>
              <a:ext cx="8064896" cy="4824903"/>
              <a:chOff x="5813482" y="1421165"/>
              <a:chExt cx="2808312" cy="4705630"/>
            </a:xfrm>
            <a:solidFill>
              <a:srgbClr val="FDFDFD"/>
            </a:solidFill>
          </p:grpSpPr>
          <p:sp>
            <p:nvSpPr>
              <p:cNvPr id="5" name="矩形 4">
                <a:extLst>
                  <a:ext uri="{FF2B5EF4-FFF2-40B4-BE49-F238E27FC236}">
                    <a16:creationId xmlns:a16="http://schemas.microsoft.com/office/drawing/2014/main" id="{939533DD-AD7D-53DC-E816-56A12F878D39}"/>
                  </a:ext>
                </a:extLst>
              </p:cNvPr>
              <p:cNvSpPr/>
              <p:nvPr/>
            </p:nvSpPr>
            <p:spPr>
              <a:xfrm>
                <a:off x="5813482" y="1421165"/>
                <a:ext cx="2808312" cy="4705630"/>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C967F71B-871E-1DBD-8607-9039C066B196}"/>
                  </a:ext>
                </a:extLst>
              </p:cNvPr>
              <p:cNvSpPr txBox="1"/>
              <p:nvPr/>
            </p:nvSpPr>
            <p:spPr>
              <a:xfrm>
                <a:off x="5855146" y="1449821"/>
                <a:ext cx="2724982" cy="137557"/>
              </a:xfrm>
              <a:prstGeom prst="rect">
                <a:avLst/>
              </a:prstGeom>
              <a:grpFill/>
            </p:spPr>
            <p:txBody>
              <a:bodyPr wrap="square" rtlCol="0">
                <a:spAutoFit/>
              </a:bodyPr>
              <a:lstStyle/>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5CED9888-B771-16E9-59DA-8171E3147D5B}"/>
                </a:ext>
              </a:extLst>
            </p:cNvPr>
            <p:cNvSpPr txBox="1"/>
            <p:nvPr/>
          </p:nvSpPr>
          <p:spPr>
            <a:xfrm>
              <a:off x="772180" y="3060314"/>
              <a:ext cx="7859290" cy="668841"/>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9" name="文本框 8">
            <a:extLst>
              <a:ext uri="{FF2B5EF4-FFF2-40B4-BE49-F238E27FC236}">
                <a16:creationId xmlns:a16="http://schemas.microsoft.com/office/drawing/2014/main" id="{296C54BB-5283-39B8-BD9A-61FC778E4BC2}"/>
              </a:ext>
            </a:extLst>
          </p:cNvPr>
          <p:cNvSpPr txBox="1"/>
          <p:nvPr/>
        </p:nvSpPr>
        <p:spPr>
          <a:xfrm>
            <a:off x="839810" y="674263"/>
            <a:ext cx="7764637" cy="1231106"/>
          </a:xfrm>
          <a:prstGeom prst="rect">
            <a:avLst/>
          </a:prstGeom>
          <a:noFill/>
        </p:spPr>
        <p:txBody>
          <a:bodyPr wrap="square">
            <a:spAutoFit/>
          </a:bodyPr>
          <a:lstStyle/>
          <a:p>
            <a:pPr algn="just">
              <a:spcAft>
                <a:spcPts val="1200"/>
              </a:spcAft>
            </a:pPr>
            <a:r>
              <a:rPr lang="en-US" altLang="zh-CN" dirty="0" err="1">
                <a:solidFill>
                  <a:srgbClr val="005DA2"/>
                </a:solidFill>
                <a:latin typeface="微软雅黑" panose="020B0503020204020204" pitchFamily="34" charset="-122"/>
                <a:ea typeface="微软雅黑" panose="020B0503020204020204" pitchFamily="34" charset="-122"/>
              </a:rPr>
              <a:t>ifstream</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err="1">
                <a:solidFill>
                  <a:srgbClr val="005DA2"/>
                </a:solidFill>
                <a:latin typeface="微软雅黑" panose="020B0503020204020204" pitchFamily="34" charset="-122"/>
                <a:ea typeface="微软雅黑" panose="020B0503020204020204" pitchFamily="34" charset="-122"/>
              </a:rPr>
              <a:t>fstream</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标准库还提供了了</a:t>
            </a:r>
            <a:r>
              <a:rPr lang="en-US" altLang="zh-CN" dirty="0" err="1">
                <a:solidFill>
                  <a:srgbClr val="005DA2"/>
                </a:solidFill>
                <a:latin typeface="微软雅黑" panose="020B0503020204020204" pitchFamily="34" charset="-122"/>
                <a:ea typeface="微软雅黑" panose="020B0503020204020204" pitchFamily="34" charset="-122"/>
              </a:rPr>
              <a:t>fstream</a:t>
            </a:r>
            <a:r>
              <a:rPr lang="zh-CN" altLang="en-US" dirty="0">
                <a:solidFill>
                  <a:srgbClr val="005DA2"/>
                </a:solidFill>
                <a:latin typeface="微软雅黑" panose="020B0503020204020204" pitchFamily="34" charset="-122"/>
                <a:ea typeface="微软雅黑" panose="020B0503020204020204" pitchFamily="34" charset="-122"/>
              </a:rPr>
              <a:t>对象兼顾文件读写</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上述三种对象的默认文件模式参数不同</a:t>
            </a:r>
            <a:endParaRPr lang="en-US" altLang="zh-CN" dirty="0">
              <a:solidFill>
                <a:srgbClr val="005DA2"/>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F7FC4E4-775B-4143-B32D-EDECF7C214F4}"/>
              </a:ext>
            </a:extLst>
          </p:cNvPr>
          <p:cNvSpPr txBox="1"/>
          <p:nvPr/>
        </p:nvSpPr>
        <p:spPr>
          <a:xfrm>
            <a:off x="912017" y="2268338"/>
            <a:ext cx="7859290" cy="2585323"/>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ofstream</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void open (const char* filename,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openmode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mode = </a:t>
            </a:r>
            <a:r>
              <a:rPr lang="en-US" altLang="zh-CN"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::out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ifstream</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void open (const char* filename,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openmode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mode = </a:t>
            </a:r>
            <a:r>
              <a:rPr lang="en-US" altLang="zh-CN"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fstream</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void open (const char* filename,</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openmode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mode = </a:t>
            </a:r>
            <a:r>
              <a:rPr lang="en-US" altLang="zh-CN"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 | </a:t>
            </a:r>
            <a:r>
              <a:rPr lang="en-US" altLang="zh-CN"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::out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2792704897"/>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文件指针</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96C54BB-5283-39B8-BD9A-61FC778E4BC2}"/>
              </a:ext>
            </a:extLst>
          </p:cNvPr>
          <p:cNvSpPr txBox="1"/>
          <p:nvPr/>
        </p:nvSpPr>
        <p:spPr>
          <a:xfrm>
            <a:off x="839810" y="674263"/>
            <a:ext cx="7764637" cy="1231106"/>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读写文件时，我们用文件指针来标记当前读写的位置</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默认模式打开文件时，文件指针指向文件的起始位置</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追加模式打开文件时，文件指针指向文件的末尾</a:t>
            </a:r>
            <a:endParaRPr lang="en-US" altLang="zh-CN" dirty="0">
              <a:solidFill>
                <a:srgbClr val="005DA2"/>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52B98397-76CC-4241-A5D4-9726DD8639B7}"/>
              </a:ext>
            </a:extLst>
          </p:cNvPr>
          <p:cNvPicPr>
            <a:picLocks noChangeAspect="1"/>
          </p:cNvPicPr>
          <p:nvPr/>
        </p:nvPicPr>
        <p:blipFill>
          <a:blip r:embed="rId3"/>
          <a:stretch>
            <a:fillRect/>
          </a:stretch>
        </p:blipFill>
        <p:spPr>
          <a:xfrm>
            <a:off x="1343823" y="2963901"/>
            <a:ext cx="1615893" cy="936104"/>
          </a:xfrm>
          <a:prstGeom prst="rect">
            <a:avLst/>
          </a:prstGeom>
        </p:spPr>
      </p:pic>
      <p:pic>
        <p:nvPicPr>
          <p:cNvPr id="12" name="图片 11">
            <a:extLst>
              <a:ext uri="{FF2B5EF4-FFF2-40B4-BE49-F238E27FC236}">
                <a16:creationId xmlns:a16="http://schemas.microsoft.com/office/drawing/2014/main" id="{E92B13B5-D9AB-4F94-B8CA-15AF81060A38}"/>
              </a:ext>
            </a:extLst>
          </p:cNvPr>
          <p:cNvPicPr>
            <a:picLocks noChangeAspect="1"/>
          </p:cNvPicPr>
          <p:nvPr/>
        </p:nvPicPr>
        <p:blipFill rotWithShape="1">
          <a:blip r:embed="rId4"/>
          <a:srcRect r="40037"/>
          <a:stretch/>
        </p:blipFill>
        <p:spPr>
          <a:xfrm>
            <a:off x="4044834" y="2963901"/>
            <a:ext cx="1615894" cy="720080"/>
          </a:xfrm>
          <a:prstGeom prst="rect">
            <a:avLst/>
          </a:prstGeom>
        </p:spPr>
      </p:pic>
      <p:cxnSp>
        <p:nvCxnSpPr>
          <p:cNvPr id="14" name="直接箭头连接符 13">
            <a:extLst>
              <a:ext uri="{FF2B5EF4-FFF2-40B4-BE49-F238E27FC236}">
                <a16:creationId xmlns:a16="http://schemas.microsoft.com/office/drawing/2014/main" id="{18114B7B-8079-48DB-946F-517E1FB8CBBC}"/>
              </a:ext>
            </a:extLst>
          </p:cNvPr>
          <p:cNvCxnSpPr/>
          <p:nvPr/>
        </p:nvCxnSpPr>
        <p:spPr>
          <a:xfrm>
            <a:off x="804474" y="3107917"/>
            <a:ext cx="462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9A7911C-54ED-48AF-B36C-5B26EE2F28DB}"/>
              </a:ext>
            </a:extLst>
          </p:cNvPr>
          <p:cNvSpPr txBox="1"/>
          <p:nvPr/>
        </p:nvSpPr>
        <p:spPr>
          <a:xfrm>
            <a:off x="1266818" y="2643758"/>
            <a:ext cx="1944216" cy="338554"/>
          </a:xfrm>
          <a:prstGeom prst="rect">
            <a:avLst/>
          </a:prstGeom>
          <a:noFill/>
        </p:spPr>
        <p:txBody>
          <a:bodyPr wrap="square">
            <a:spAutoFit/>
          </a:bodyPr>
          <a:lstStyle/>
          <a:p>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ifstream</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打开文件</a:t>
            </a:r>
            <a:endParaRPr lang="zh-CN" altLang="en-US" sz="1600" dirty="0">
              <a:solidFill>
                <a:schemeClr val="tx1">
                  <a:lumMod val="75000"/>
                  <a:lumOff val="25000"/>
                </a:schemeClr>
              </a:solidFill>
            </a:endParaRPr>
          </a:p>
        </p:txBody>
      </p:sp>
      <p:sp>
        <p:nvSpPr>
          <p:cNvPr id="18" name="文本框 17">
            <a:extLst>
              <a:ext uri="{FF2B5EF4-FFF2-40B4-BE49-F238E27FC236}">
                <a16:creationId xmlns:a16="http://schemas.microsoft.com/office/drawing/2014/main" id="{F19B0CE8-D4BA-4A98-860E-EAA60036F02A}"/>
              </a:ext>
            </a:extLst>
          </p:cNvPr>
          <p:cNvSpPr txBox="1"/>
          <p:nvPr/>
        </p:nvSpPr>
        <p:spPr>
          <a:xfrm>
            <a:off x="3972826" y="2643758"/>
            <a:ext cx="1944216" cy="338554"/>
          </a:xfrm>
          <a:prstGeom prst="rect">
            <a:avLst/>
          </a:prstGeom>
          <a:noFill/>
        </p:spPr>
        <p:txBody>
          <a:bodyPr wrap="square">
            <a:spAutoFit/>
          </a:bodyPr>
          <a:lstStyle/>
          <a:p>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ofstream</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打开文件</a:t>
            </a:r>
            <a:endParaRPr lang="zh-CN" altLang="en-US" sz="1600" dirty="0">
              <a:solidFill>
                <a:schemeClr val="tx1">
                  <a:lumMod val="75000"/>
                  <a:lumOff val="25000"/>
                </a:schemeClr>
              </a:solidFill>
            </a:endParaRPr>
          </a:p>
        </p:txBody>
      </p:sp>
      <p:cxnSp>
        <p:nvCxnSpPr>
          <p:cNvPr id="19" name="直接箭头连接符 18">
            <a:extLst>
              <a:ext uri="{FF2B5EF4-FFF2-40B4-BE49-F238E27FC236}">
                <a16:creationId xmlns:a16="http://schemas.microsoft.com/office/drawing/2014/main" id="{E4F34213-AF07-412A-ADF8-F061811111D1}"/>
              </a:ext>
            </a:extLst>
          </p:cNvPr>
          <p:cNvCxnSpPr/>
          <p:nvPr/>
        </p:nvCxnSpPr>
        <p:spPr>
          <a:xfrm>
            <a:off x="3510482" y="3107917"/>
            <a:ext cx="462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C9C4DFB2-DEA7-4646-BBB9-B6932DCB2191}"/>
              </a:ext>
            </a:extLst>
          </p:cNvPr>
          <p:cNvPicPr>
            <a:picLocks noChangeAspect="1"/>
          </p:cNvPicPr>
          <p:nvPr/>
        </p:nvPicPr>
        <p:blipFill>
          <a:blip r:embed="rId3"/>
          <a:stretch>
            <a:fillRect/>
          </a:stretch>
        </p:blipFill>
        <p:spPr>
          <a:xfrm>
            <a:off x="6822851" y="2963901"/>
            <a:ext cx="1615893" cy="936104"/>
          </a:xfrm>
          <a:prstGeom prst="rect">
            <a:avLst/>
          </a:prstGeom>
        </p:spPr>
      </p:pic>
      <p:sp>
        <p:nvSpPr>
          <p:cNvPr id="21" name="文本框 20">
            <a:extLst>
              <a:ext uri="{FF2B5EF4-FFF2-40B4-BE49-F238E27FC236}">
                <a16:creationId xmlns:a16="http://schemas.microsoft.com/office/drawing/2014/main" id="{0EBF1AC0-8B01-4F44-BF28-2B35B465FB18}"/>
              </a:ext>
            </a:extLst>
          </p:cNvPr>
          <p:cNvSpPr txBox="1"/>
          <p:nvPr/>
        </p:nvSpPr>
        <p:spPr>
          <a:xfrm>
            <a:off x="6745846" y="2643758"/>
            <a:ext cx="1944216" cy="338554"/>
          </a:xfrm>
          <a:prstGeom prst="rect">
            <a:avLst/>
          </a:prstGeom>
          <a:noFill/>
        </p:spPr>
        <p:txBody>
          <a:bodyPr wrap="square">
            <a:spAutoFit/>
          </a:bodyPr>
          <a:lstStyle/>
          <a:p>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ofstream</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追加文件</a:t>
            </a:r>
            <a:endParaRPr lang="zh-CN" altLang="en-US" sz="1600" dirty="0">
              <a:solidFill>
                <a:schemeClr val="tx1">
                  <a:lumMod val="75000"/>
                  <a:lumOff val="25000"/>
                </a:schemeClr>
              </a:solidFill>
            </a:endParaRPr>
          </a:p>
        </p:txBody>
      </p:sp>
      <p:cxnSp>
        <p:nvCxnSpPr>
          <p:cNvPr id="22" name="直接箭头连接符 21">
            <a:extLst>
              <a:ext uri="{FF2B5EF4-FFF2-40B4-BE49-F238E27FC236}">
                <a16:creationId xmlns:a16="http://schemas.microsoft.com/office/drawing/2014/main" id="{CFF2A3CC-C99E-4D54-A8A7-BC7F3B262131}"/>
              </a:ext>
            </a:extLst>
          </p:cNvPr>
          <p:cNvCxnSpPr/>
          <p:nvPr/>
        </p:nvCxnSpPr>
        <p:spPr>
          <a:xfrm>
            <a:off x="6283502" y="3774400"/>
            <a:ext cx="462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圆角 15">
            <a:extLst>
              <a:ext uri="{FF2B5EF4-FFF2-40B4-BE49-F238E27FC236}">
                <a16:creationId xmlns:a16="http://schemas.microsoft.com/office/drawing/2014/main" id="{CE87EBDB-A7B6-47C8-99A0-574AC4DA680D}"/>
              </a:ext>
            </a:extLst>
          </p:cNvPr>
          <p:cNvSpPr/>
          <p:nvPr/>
        </p:nvSpPr>
        <p:spPr>
          <a:xfrm>
            <a:off x="660458" y="2643758"/>
            <a:ext cx="2483564" cy="1371941"/>
          </a:xfrm>
          <a:prstGeom prst="roundRect">
            <a:avLst>
              <a:gd name="adj" fmla="val 9852"/>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24" name="矩形: 圆角 23">
            <a:extLst>
              <a:ext uri="{FF2B5EF4-FFF2-40B4-BE49-F238E27FC236}">
                <a16:creationId xmlns:a16="http://schemas.microsoft.com/office/drawing/2014/main" id="{E11C325E-4684-4496-B21F-DBED28B15BAA}"/>
              </a:ext>
            </a:extLst>
          </p:cNvPr>
          <p:cNvSpPr/>
          <p:nvPr/>
        </p:nvSpPr>
        <p:spPr>
          <a:xfrm>
            <a:off x="3385536" y="2643758"/>
            <a:ext cx="2483564" cy="1371941"/>
          </a:xfrm>
          <a:prstGeom prst="roundRect">
            <a:avLst>
              <a:gd name="adj" fmla="val 9852"/>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25" name="矩形: 圆角 24">
            <a:extLst>
              <a:ext uri="{FF2B5EF4-FFF2-40B4-BE49-F238E27FC236}">
                <a16:creationId xmlns:a16="http://schemas.microsoft.com/office/drawing/2014/main" id="{27F3EFDA-A217-4F78-B59B-D80ABB20F1AA}"/>
              </a:ext>
            </a:extLst>
          </p:cNvPr>
          <p:cNvSpPr/>
          <p:nvPr/>
        </p:nvSpPr>
        <p:spPr>
          <a:xfrm>
            <a:off x="6120883" y="2643758"/>
            <a:ext cx="2483564" cy="1371941"/>
          </a:xfrm>
          <a:prstGeom prst="roundRect">
            <a:avLst>
              <a:gd name="adj" fmla="val 9852"/>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Tree>
    <p:extLst>
      <p:ext uri="{BB962C8B-B14F-4D97-AF65-F5344CB8AC3E}">
        <p14:creationId xmlns:p14="http://schemas.microsoft.com/office/powerpoint/2010/main" val="562853438"/>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文件指针</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96C54BB-5283-39B8-BD9A-61FC778E4BC2}"/>
              </a:ext>
            </a:extLst>
          </p:cNvPr>
          <p:cNvSpPr txBox="1"/>
          <p:nvPr/>
        </p:nvSpPr>
        <p:spPr>
          <a:xfrm>
            <a:off x="839810" y="674263"/>
            <a:ext cx="7764637" cy="1508105"/>
          </a:xfrm>
          <a:prstGeom prst="rect">
            <a:avLst/>
          </a:prstGeom>
          <a:noFill/>
        </p:spPr>
        <p:txBody>
          <a:bodyPr wrap="square">
            <a:spAutoFit/>
          </a:bodyPr>
          <a:lstStyle/>
          <a:p>
            <a:pPr>
              <a:spcAft>
                <a:spcPts val="1200"/>
              </a:spcAft>
            </a:pPr>
            <a:r>
              <a:rPr lang="en-US" altLang="zh-CN" dirty="0" err="1">
                <a:solidFill>
                  <a:srgbClr val="005DA2"/>
                </a:solidFill>
                <a:latin typeface="微软雅黑" panose="020B0503020204020204" pitchFamily="34" charset="-122"/>
                <a:ea typeface="微软雅黑" panose="020B0503020204020204" pitchFamily="34" charset="-122"/>
              </a:rPr>
              <a:t>fstream</a:t>
            </a:r>
            <a:r>
              <a:rPr lang="zh-CN" altLang="en-US" dirty="0">
                <a:solidFill>
                  <a:srgbClr val="005DA2"/>
                </a:solidFill>
                <a:latin typeface="微软雅黑" panose="020B0503020204020204" pitchFamily="34" charset="-122"/>
                <a:ea typeface="微软雅黑" panose="020B0503020204020204" pitchFamily="34" charset="-122"/>
              </a:rPr>
              <a:t>提供了一系列的成员函数用来操作文件指针从而实现文件的随机读写功能（</a:t>
            </a:r>
            <a:r>
              <a:rPr lang="en-US" altLang="zh-CN" dirty="0">
                <a:solidFill>
                  <a:srgbClr val="005DA2"/>
                </a:solidFill>
                <a:latin typeface="微软雅黑" panose="020B0503020204020204" pitchFamily="34" charset="-122"/>
                <a:ea typeface="微软雅黑" panose="020B0503020204020204" pitchFamily="34" charset="-122"/>
              </a:rPr>
              <a:t>Random Access</a:t>
            </a:r>
            <a:r>
              <a:rPr lang="zh-CN" altLang="en-US" dirty="0">
                <a:solidFill>
                  <a:srgbClr val="005DA2"/>
                </a:solidFill>
                <a:latin typeface="微软雅黑" panose="020B0503020204020204" pitchFamily="34" charset="-122"/>
                <a:ea typeface="微软雅黑" panose="020B0503020204020204" pitchFamily="34" charset="-122"/>
              </a:rPr>
              <a:t>）</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en-US" altLang="zh-CN" dirty="0" err="1">
                <a:solidFill>
                  <a:srgbClr val="005DA2"/>
                </a:solidFill>
                <a:latin typeface="微软雅黑" panose="020B0503020204020204" pitchFamily="34" charset="-122"/>
                <a:ea typeface="微软雅黑" panose="020B0503020204020204" pitchFamily="34" charset="-122"/>
              </a:rPr>
              <a:t>seekg</a:t>
            </a:r>
            <a:r>
              <a:rPr lang="en-US" altLang="zh-CN" dirty="0">
                <a:solidFill>
                  <a:srgbClr val="005DA2"/>
                </a:solidFill>
                <a:latin typeface="微软雅黑" panose="020B0503020204020204" pitchFamily="34" charset="-122"/>
                <a:ea typeface="微软雅黑" panose="020B0503020204020204" pitchFamily="34" charset="-122"/>
              </a:rPr>
              <a:t>()  </a:t>
            </a:r>
            <a:r>
              <a:rPr lang="zh-CN" altLang="en-US" dirty="0">
                <a:solidFill>
                  <a:srgbClr val="005DA2"/>
                </a:solidFill>
                <a:latin typeface="微软雅黑" panose="020B0503020204020204" pitchFamily="34" charset="-122"/>
                <a:ea typeface="微软雅黑" panose="020B0503020204020204" pitchFamily="34" charset="-122"/>
              </a:rPr>
              <a:t>移动</a:t>
            </a:r>
            <a:r>
              <a:rPr lang="zh-CN" altLang="en-US" dirty="0">
                <a:solidFill>
                  <a:srgbClr val="C00000"/>
                </a:solidFill>
                <a:latin typeface="微软雅黑" panose="020B0503020204020204" pitchFamily="34" charset="-122"/>
                <a:ea typeface="微软雅黑" panose="020B0503020204020204" pitchFamily="34" charset="-122"/>
              </a:rPr>
              <a:t>输入指针</a:t>
            </a:r>
            <a:r>
              <a:rPr lang="zh-CN" altLang="en-US" dirty="0">
                <a:solidFill>
                  <a:srgbClr val="005DA2"/>
                </a:solidFill>
                <a:latin typeface="微软雅黑" panose="020B0503020204020204" pitchFamily="34" charset="-122"/>
                <a:ea typeface="微软雅黑" panose="020B0503020204020204" pitchFamily="34" charset="-122"/>
              </a:rPr>
              <a:t>到指定位置（</a:t>
            </a:r>
            <a:r>
              <a:rPr lang="en-US" altLang="zh-CN" dirty="0" err="1">
                <a:solidFill>
                  <a:srgbClr val="005DA2"/>
                </a:solidFill>
                <a:latin typeface="微软雅黑" panose="020B0503020204020204" pitchFamily="34" charset="-122"/>
                <a:ea typeface="微软雅黑" panose="020B0503020204020204" pitchFamily="34" charset="-122"/>
              </a:rPr>
              <a:t>fstream</a:t>
            </a:r>
            <a:r>
              <a:rPr lang="en-US" altLang="zh-CN" dirty="0">
                <a:solidFill>
                  <a:srgbClr val="005DA2"/>
                </a:solidFill>
                <a:latin typeface="微软雅黑" panose="020B0503020204020204" pitchFamily="34" charset="-122"/>
                <a:ea typeface="微软雅黑" panose="020B0503020204020204" pitchFamily="34" charset="-122"/>
              </a:rPr>
              <a:t>/</a:t>
            </a:r>
            <a:r>
              <a:rPr lang="en-US" altLang="zh-CN" dirty="0" err="1">
                <a:solidFill>
                  <a:srgbClr val="005DA2"/>
                </a:solidFill>
                <a:latin typeface="微软雅黑" panose="020B0503020204020204" pitchFamily="34" charset="-122"/>
                <a:ea typeface="微软雅黑" panose="020B0503020204020204" pitchFamily="34" charset="-122"/>
              </a:rPr>
              <a:t>ifstream</a:t>
            </a:r>
            <a:r>
              <a:rPr lang="zh-CN" altLang="en-US" dirty="0">
                <a:solidFill>
                  <a:srgbClr val="005DA2"/>
                </a:solidFill>
                <a:latin typeface="微软雅黑" panose="020B0503020204020204" pitchFamily="34" charset="-122"/>
                <a:ea typeface="微软雅黑" panose="020B0503020204020204" pitchFamily="34" charset="-122"/>
              </a:rPr>
              <a:t>）</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en-US" altLang="zh-CN" dirty="0" err="1">
                <a:solidFill>
                  <a:srgbClr val="005DA2"/>
                </a:solidFill>
                <a:latin typeface="微软雅黑" panose="020B0503020204020204" pitchFamily="34" charset="-122"/>
                <a:ea typeface="微软雅黑" panose="020B0503020204020204" pitchFamily="34" charset="-122"/>
              </a:rPr>
              <a:t>seekp</a:t>
            </a:r>
            <a:r>
              <a:rPr lang="en-US" altLang="zh-CN" dirty="0">
                <a:solidFill>
                  <a:srgbClr val="005DA2"/>
                </a:solidFill>
                <a:latin typeface="微软雅黑" panose="020B0503020204020204" pitchFamily="34" charset="-122"/>
                <a:ea typeface="微软雅黑" panose="020B0503020204020204" pitchFamily="34" charset="-122"/>
              </a:rPr>
              <a:t>()  </a:t>
            </a:r>
            <a:r>
              <a:rPr lang="zh-CN" altLang="en-US" dirty="0">
                <a:solidFill>
                  <a:srgbClr val="005DA2"/>
                </a:solidFill>
                <a:latin typeface="微软雅黑" panose="020B0503020204020204" pitchFamily="34" charset="-122"/>
                <a:ea typeface="微软雅黑" panose="020B0503020204020204" pitchFamily="34" charset="-122"/>
              </a:rPr>
              <a:t>移动</a:t>
            </a:r>
            <a:r>
              <a:rPr lang="zh-CN" altLang="en-US" dirty="0">
                <a:solidFill>
                  <a:srgbClr val="C00000"/>
                </a:solidFill>
                <a:latin typeface="微软雅黑" panose="020B0503020204020204" pitchFamily="34" charset="-122"/>
                <a:ea typeface="微软雅黑" panose="020B0503020204020204" pitchFamily="34" charset="-122"/>
              </a:rPr>
              <a:t>输出指针</a:t>
            </a:r>
            <a:r>
              <a:rPr lang="zh-CN" altLang="en-US" dirty="0">
                <a:solidFill>
                  <a:srgbClr val="005DA2"/>
                </a:solidFill>
                <a:latin typeface="微软雅黑" panose="020B0503020204020204" pitchFamily="34" charset="-122"/>
                <a:ea typeface="微软雅黑" panose="020B0503020204020204" pitchFamily="34" charset="-122"/>
              </a:rPr>
              <a:t>到指定位置（</a:t>
            </a:r>
            <a:r>
              <a:rPr lang="en-US" altLang="zh-CN" dirty="0" err="1">
                <a:solidFill>
                  <a:srgbClr val="005DA2"/>
                </a:solidFill>
                <a:latin typeface="微软雅黑" panose="020B0503020204020204" pitchFamily="34" charset="-122"/>
                <a:ea typeface="微软雅黑" panose="020B0503020204020204" pitchFamily="34" charset="-122"/>
              </a:rPr>
              <a:t>fstream</a:t>
            </a:r>
            <a:r>
              <a:rPr lang="en-US" altLang="zh-CN" dirty="0">
                <a:solidFill>
                  <a:srgbClr val="005DA2"/>
                </a:solidFill>
                <a:latin typeface="微软雅黑" panose="020B0503020204020204" pitchFamily="34" charset="-122"/>
                <a:ea typeface="微软雅黑" panose="020B0503020204020204" pitchFamily="34" charset="-122"/>
              </a:rPr>
              <a:t>/</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23" name="组合 22">
            <a:extLst>
              <a:ext uri="{FF2B5EF4-FFF2-40B4-BE49-F238E27FC236}">
                <a16:creationId xmlns:a16="http://schemas.microsoft.com/office/drawing/2014/main" id="{85F17151-25B5-456D-8918-F455D5B65992}"/>
              </a:ext>
            </a:extLst>
          </p:cNvPr>
          <p:cNvGrpSpPr/>
          <p:nvPr/>
        </p:nvGrpSpPr>
        <p:grpSpPr>
          <a:xfrm>
            <a:off x="857880" y="2859782"/>
            <a:ext cx="3180531" cy="936104"/>
            <a:chOff x="5813482" y="1421166"/>
            <a:chExt cx="2808312" cy="11856544"/>
          </a:xfrm>
          <a:solidFill>
            <a:srgbClr val="FEFFBE"/>
          </a:solidFill>
        </p:grpSpPr>
        <p:sp>
          <p:nvSpPr>
            <p:cNvPr id="26" name="矩形 25">
              <a:extLst>
                <a:ext uri="{FF2B5EF4-FFF2-40B4-BE49-F238E27FC236}">
                  <a16:creationId xmlns:a16="http://schemas.microsoft.com/office/drawing/2014/main" id="{C2630468-31E6-4BFA-B55C-6B61C6D1AF99}"/>
                </a:ext>
              </a:extLst>
            </p:cNvPr>
            <p:cNvSpPr/>
            <p:nvPr/>
          </p:nvSpPr>
          <p:spPr>
            <a:xfrm>
              <a:off x="5813482" y="1421166"/>
              <a:ext cx="2808312" cy="11856544"/>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a:extLst>
                <a:ext uri="{FF2B5EF4-FFF2-40B4-BE49-F238E27FC236}">
                  <a16:creationId xmlns:a16="http://schemas.microsoft.com/office/drawing/2014/main" id="{95F4EAA8-C494-47D1-8EAA-5AF910641930}"/>
                </a:ext>
              </a:extLst>
            </p:cNvPr>
            <p:cNvSpPr txBox="1"/>
            <p:nvPr/>
          </p:nvSpPr>
          <p:spPr>
            <a:xfrm>
              <a:off x="5860955" y="1550383"/>
              <a:ext cx="2713365" cy="10525275"/>
            </a:xfrm>
            <a:prstGeom prst="rect">
              <a:avLst/>
            </a:prstGeom>
            <a:grpFill/>
          </p:spPr>
          <p:txBody>
            <a:bodyPr wrap="square" rtlCol="0">
              <a:spAutoFit/>
            </a:bodyPr>
            <a:lstStyle/>
            <a:p>
              <a:pPr>
                <a:spcAft>
                  <a:spcPts val="600"/>
                </a:spcAft>
              </a:pPr>
              <a:r>
                <a:rPr lang="en-US" altLang="zh-CN" sz="1600" dirty="0">
                  <a:solidFill>
                    <a:srgbClr val="005DA2"/>
                  </a:solidFill>
                  <a:latin typeface="微软雅黑" panose="020B0503020204020204" pitchFamily="34" charset="-122"/>
                  <a:ea typeface="微软雅黑" panose="020B0503020204020204" pitchFamily="34" charset="-122"/>
                </a:rPr>
                <a:t>Random Access</a:t>
              </a:r>
              <a:r>
                <a:rPr lang="zh-CN" altLang="en-US" sz="1600" dirty="0">
                  <a:solidFill>
                    <a:srgbClr val="005DA2"/>
                  </a:solidFill>
                  <a:latin typeface="微软雅黑" panose="020B0503020204020204" pitchFamily="34" charset="-122"/>
                  <a:ea typeface="微软雅黑" panose="020B0503020204020204" pitchFamily="34" charset="-122"/>
                </a:rPr>
                <a:t>：</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直接根据地址偏移量访问数据，而非顺序读取</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25109731"/>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文件指针</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96C54BB-5283-39B8-BD9A-61FC778E4BC2}"/>
              </a:ext>
            </a:extLst>
          </p:cNvPr>
          <p:cNvSpPr txBox="1"/>
          <p:nvPr/>
        </p:nvSpPr>
        <p:spPr>
          <a:xfrm>
            <a:off x="839810" y="674263"/>
            <a:ext cx="7764637" cy="369332"/>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文件指针操作示例：</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941C25A8-CE8C-4EE3-9B92-2F4A39E5AE35}"/>
              </a:ext>
            </a:extLst>
          </p:cNvPr>
          <p:cNvGrpSpPr/>
          <p:nvPr/>
        </p:nvGrpSpPr>
        <p:grpSpPr>
          <a:xfrm>
            <a:off x="857880" y="1419622"/>
            <a:ext cx="8064896" cy="2672309"/>
            <a:chOff x="826068" y="2268338"/>
            <a:chExt cx="8064896" cy="2672309"/>
          </a:xfrm>
        </p:grpSpPr>
        <p:grpSp>
          <p:nvGrpSpPr>
            <p:cNvPr id="7" name="组合 6">
              <a:extLst>
                <a:ext uri="{FF2B5EF4-FFF2-40B4-BE49-F238E27FC236}">
                  <a16:creationId xmlns:a16="http://schemas.microsoft.com/office/drawing/2014/main" id="{36542C21-0DF6-42BB-AB6D-4B2F08A46B84}"/>
                </a:ext>
              </a:extLst>
            </p:cNvPr>
            <p:cNvGrpSpPr/>
            <p:nvPr/>
          </p:nvGrpSpPr>
          <p:grpSpPr>
            <a:xfrm>
              <a:off x="826068" y="2276351"/>
              <a:ext cx="8064896" cy="2664296"/>
              <a:chOff x="686231" y="3060312"/>
              <a:chExt cx="8064896" cy="4824903"/>
            </a:xfrm>
          </p:grpSpPr>
          <p:grpSp>
            <p:nvGrpSpPr>
              <p:cNvPr id="8" name="组合 7">
                <a:extLst>
                  <a:ext uri="{FF2B5EF4-FFF2-40B4-BE49-F238E27FC236}">
                    <a16:creationId xmlns:a16="http://schemas.microsoft.com/office/drawing/2014/main" id="{674073BF-AD9E-49E5-A78B-282D58256BC9}"/>
                  </a:ext>
                </a:extLst>
              </p:cNvPr>
              <p:cNvGrpSpPr/>
              <p:nvPr/>
            </p:nvGrpSpPr>
            <p:grpSpPr>
              <a:xfrm>
                <a:off x="686231" y="3060312"/>
                <a:ext cx="8064896" cy="4824903"/>
                <a:chOff x="5813482" y="1421165"/>
                <a:chExt cx="2808312" cy="4705630"/>
              </a:xfrm>
              <a:solidFill>
                <a:srgbClr val="FDFDFD"/>
              </a:solidFill>
            </p:grpSpPr>
            <p:sp>
              <p:nvSpPr>
                <p:cNvPr id="11" name="矩形 10">
                  <a:extLst>
                    <a:ext uri="{FF2B5EF4-FFF2-40B4-BE49-F238E27FC236}">
                      <a16:creationId xmlns:a16="http://schemas.microsoft.com/office/drawing/2014/main" id="{40CECEF6-CE06-42D0-97D3-AD98EA40D7EB}"/>
                    </a:ext>
                  </a:extLst>
                </p:cNvPr>
                <p:cNvSpPr/>
                <p:nvPr/>
              </p:nvSpPr>
              <p:spPr>
                <a:xfrm>
                  <a:off x="5813482" y="1421165"/>
                  <a:ext cx="2808312" cy="4705630"/>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08F99882-2922-4BAE-896A-29642F7D7641}"/>
                    </a:ext>
                  </a:extLst>
                </p:cNvPr>
                <p:cNvSpPr txBox="1"/>
                <p:nvPr/>
              </p:nvSpPr>
              <p:spPr>
                <a:xfrm>
                  <a:off x="5855146" y="1449821"/>
                  <a:ext cx="2724982" cy="137557"/>
                </a:xfrm>
                <a:prstGeom prst="rect">
                  <a:avLst/>
                </a:prstGeom>
                <a:grpFill/>
              </p:spPr>
              <p:txBody>
                <a:bodyPr wrap="square" rtlCol="0">
                  <a:spAutoFit/>
                </a:bodyPr>
                <a:lstStyle/>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文本框 9">
                <a:extLst>
                  <a:ext uri="{FF2B5EF4-FFF2-40B4-BE49-F238E27FC236}">
                    <a16:creationId xmlns:a16="http://schemas.microsoft.com/office/drawing/2014/main" id="{59553EF9-BEA7-4C28-9CF2-432F784DDDDD}"/>
                  </a:ext>
                </a:extLst>
              </p:cNvPr>
              <p:cNvSpPr txBox="1"/>
              <p:nvPr/>
            </p:nvSpPr>
            <p:spPr>
              <a:xfrm>
                <a:off x="772180" y="3060314"/>
                <a:ext cx="7859290" cy="668841"/>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3" name="文本框 12">
              <a:extLst>
                <a:ext uri="{FF2B5EF4-FFF2-40B4-BE49-F238E27FC236}">
                  <a16:creationId xmlns:a16="http://schemas.microsoft.com/office/drawing/2014/main" id="{7B9F8705-5555-4CE1-8282-DBB0FD0FD7F2}"/>
                </a:ext>
              </a:extLst>
            </p:cNvPr>
            <p:cNvSpPr txBox="1"/>
            <p:nvPr/>
          </p:nvSpPr>
          <p:spPr>
            <a:xfrm>
              <a:off x="912017" y="2268338"/>
              <a:ext cx="7859290" cy="1200329"/>
            </a:xfrm>
            <a:prstGeom prst="rect">
              <a:avLst/>
            </a:prstGeom>
            <a:noFill/>
          </p:spPr>
          <p:txBody>
            <a:bodyPr wrap="square">
              <a:spAutoFit/>
            </a:bodyPr>
            <a:lstStyle/>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ifstream</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fin(“test.dat”);</a:t>
              </a: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fin.seekg</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(30,</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::beg);	//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文件开始后</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30</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个字节</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fin.seekg</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::cur);	//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当前指针前</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个字节</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fin.seekg</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::end);	//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文件末尾</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4044034771"/>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二进制文件读写</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96C54BB-5283-39B8-BD9A-61FC778E4BC2}"/>
              </a:ext>
            </a:extLst>
          </p:cNvPr>
          <p:cNvSpPr txBox="1"/>
          <p:nvPr/>
        </p:nvSpPr>
        <p:spPr>
          <a:xfrm>
            <a:off x="689681" y="699542"/>
            <a:ext cx="7764637" cy="1077218"/>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二进制文件读写</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生产环境中经常遇到二进制文件读写的需求，与文本文件相比二进制文件读写速度更快，更节省存储空间</a:t>
            </a:r>
            <a:endParaRPr lang="en-US" altLang="zh-CN" dirty="0">
              <a:solidFill>
                <a:srgbClr val="005DA2"/>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0E37540-AF7B-4D35-8EDD-BC1D27650F14}"/>
              </a:ext>
            </a:extLst>
          </p:cNvPr>
          <p:cNvPicPr>
            <a:picLocks noChangeAspect="1"/>
          </p:cNvPicPr>
          <p:nvPr/>
        </p:nvPicPr>
        <p:blipFill>
          <a:blip r:embed="rId3"/>
          <a:stretch>
            <a:fillRect/>
          </a:stretch>
        </p:blipFill>
        <p:spPr>
          <a:xfrm>
            <a:off x="861699" y="1849786"/>
            <a:ext cx="6697681" cy="3170236"/>
          </a:xfrm>
          <a:prstGeom prst="rect">
            <a:avLst/>
          </a:prstGeom>
        </p:spPr>
      </p:pic>
    </p:spTree>
    <p:extLst>
      <p:ext uri="{BB962C8B-B14F-4D97-AF65-F5344CB8AC3E}">
        <p14:creationId xmlns:p14="http://schemas.microsoft.com/office/powerpoint/2010/main" val="1998235926"/>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二进制文件读写</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96C54BB-5283-39B8-BD9A-61FC778E4BC2}"/>
              </a:ext>
            </a:extLst>
          </p:cNvPr>
          <p:cNvSpPr txBox="1"/>
          <p:nvPr/>
        </p:nvSpPr>
        <p:spPr>
          <a:xfrm>
            <a:off x="689681" y="699542"/>
            <a:ext cx="7986775" cy="646331"/>
          </a:xfrm>
          <a:prstGeom prst="rect">
            <a:avLst/>
          </a:prstGeom>
          <a:noFill/>
        </p:spPr>
        <p:txBody>
          <a:bodyPr wrap="square">
            <a:spAutoFit/>
          </a:bodyPr>
          <a:lstStyle/>
          <a:p>
            <a:pPr>
              <a:spcAft>
                <a:spcPts val="1200"/>
              </a:spcAft>
            </a:pPr>
            <a:r>
              <a:rPr lang="en-US" altLang="zh-CN" dirty="0" err="1">
                <a:solidFill>
                  <a:srgbClr val="005DA2"/>
                </a:solidFill>
                <a:latin typeface="微软雅黑" panose="020B0503020204020204" pitchFamily="34" charset="-122"/>
                <a:ea typeface="微软雅黑" panose="020B0503020204020204" pitchFamily="34" charset="-122"/>
              </a:rPr>
              <a:t>fstream</a:t>
            </a:r>
            <a:r>
              <a:rPr lang="zh-CN" altLang="en-US" dirty="0">
                <a:solidFill>
                  <a:srgbClr val="005DA2"/>
                </a:solidFill>
                <a:latin typeface="微软雅黑" panose="020B0503020204020204" pitchFamily="34" charset="-122"/>
                <a:ea typeface="微软雅黑" panose="020B0503020204020204" pitchFamily="34" charset="-122"/>
              </a:rPr>
              <a:t>提供了</a:t>
            </a:r>
            <a:r>
              <a:rPr lang="en-US" altLang="zh-CN" dirty="0" err="1">
                <a:solidFill>
                  <a:srgbClr val="005DA2"/>
                </a:solidFill>
                <a:latin typeface="微软雅黑" panose="020B0503020204020204" pitchFamily="34" charset="-122"/>
                <a:ea typeface="微软雅黑" panose="020B0503020204020204" pitchFamily="34" charset="-122"/>
              </a:rPr>
              <a:t>ios_base</a:t>
            </a:r>
            <a:r>
              <a:rPr lang="en-US" altLang="zh-CN" dirty="0">
                <a:solidFill>
                  <a:srgbClr val="005DA2"/>
                </a:solidFill>
                <a:latin typeface="微软雅黑" panose="020B0503020204020204" pitchFamily="34" charset="-122"/>
                <a:ea typeface="微软雅黑" panose="020B0503020204020204" pitchFamily="34" charset="-122"/>
              </a:rPr>
              <a:t>::binary</a:t>
            </a:r>
            <a:r>
              <a:rPr lang="zh-CN" altLang="en-US" dirty="0">
                <a:solidFill>
                  <a:srgbClr val="005DA2"/>
                </a:solidFill>
                <a:latin typeface="微软雅黑" panose="020B0503020204020204" pitchFamily="34" charset="-122"/>
                <a:ea typeface="微软雅黑" panose="020B0503020204020204" pitchFamily="34" charset="-122"/>
              </a:rPr>
              <a:t>模式支持二进制文件读写，该模式默认并未启用，需要在打开文件时手动开启</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3A50D2DF-90E4-4A4C-8BC4-A32A487863D9}"/>
              </a:ext>
            </a:extLst>
          </p:cNvPr>
          <p:cNvGrpSpPr/>
          <p:nvPr/>
        </p:nvGrpSpPr>
        <p:grpSpPr>
          <a:xfrm>
            <a:off x="689681" y="1711324"/>
            <a:ext cx="8064896" cy="1220465"/>
            <a:chOff x="826068" y="2276351"/>
            <a:chExt cx="8064896" cy="2664296"/>
          </a:xfrm>
        </p:grpSpPr>
        <p:sp>
          <p:nvSpPr>
            <p:cNvPr id="11" name="矩形 10">
              <a:extLst>
                <a:ext uri="{FF2B5EF4-FFF2-40B4-BE49-F238E27FC236}">
                  <a16:creationId xmlns:a16="http://schemas.microsoft.com/office/drawing/2014/main" id="{BDAFF84D-0C87-42F6-B92D-E4056FCEFACF}"/>
                </a:ext>
              </a:extLst>
            </p:cNvPr>
            <p:cNvSpPr/>
            <p:nvPr/>
          </p:nvSpPr>
          <p:spPr>
            <a:xfrm>
              <a:off x="826068" y="2276351"/>
              <a:ext cx="8064896" cy="2664296"/>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9B8D800E-DBDE-409F-903C-5546AB157835}"/>
                </a:ext>
              </a:extLst>
            </p:cNvPr>
            <p:cNvSpPr txBox="1"/>
            <p:nvPr/>
          </p:nvSpPr>
          <p:spPr>
            <a:xfrm>
              <a:off x="889810" y="2446160"/>
              <a:ext cx="7859290" cy="923331"/>
            </a:xfrm>
            <a:prstGeom prst="rect">
              <a:avLst/>
            </a:prstGeom>
            <a:noFill/>
          </p:spPr>
          <p:txBody>
            <a:bodyPr wrap="square">
              <a:spAutoFit/>
            </a:bodyPr>
            <a:lstStyle/>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ifstream</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fin;</a:t>
              </a:r>
            </a:p>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fin.open</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(“test.txt”,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 | </a:t>
              </a:r>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::binary</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spTree>
    <p:extLst>
      <p:ext uri="{BB962C8B-B14F-4D97-AF65-F5344CB8AC3E}">
        <p14:creationId xmlns:p14="http://schemas.microsoft.com/office/powerpoint/2010/main" val="712297080"/>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二进制文件读写</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96C54BB-5283-39B8-BD9A-61FC778E4BC2}"/>
              </a:ext>
            </a:extLst>
          </p:cNvPr>
          <p:cNvSpPr txBox="1"/>
          <p:nvPr/>
        </p:nvSpPr>
        <p:spPr>
          <a:xfrm>
            <a:off x="689681" y="699542"/>
            <a:ext cx="7986775" cy="369332"/>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将下面结构体写入文件：</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A82E33AF-8B6E-42CB-AB29-40C1BE33E53D}"/>
              </a:ext>
            </a:extLst>
          </p:cNvPr>
          <p:cNvGrpSpPr/>
          <p:nvPr/>
        </p:nvGrpSpPr>
        <p:grpSpPr>
          <a:xfrm>
            <a:off x="755576" y="1334517"/>
            <a:ext cx="8064896" cy="1957313"/>
            <a:chOff x="826068" y="2276351"/>
            <a:chExt cx="8064896" cy="4272847"/>
          </a:xfrm>
        </p:grpSpPr>
        <p:sp>
          <p:nvSpPr>
            <p:cNvPr id="10" name="矩形 9">
              <a:extLst>
                <a:ext uri="{FF2B5EF4-FFF2-40B4-BE49-F238E27FC236}">
                  <a16:creationId xmlns:a16="http://schemas.microsoft.com/office/drawing/2014/main" id="{919B585F-90BD-464A-9F6F-D17758FC1F20}"/>
                </a:ext>
              </a:extLst>
            </p:cNvPr>
            <p:cNvSpPr/>
            <p:nvPr/>
          </p:nvSpPr>
          <p:spPr>
            <a:xfrm>
              <a:off x="826068" y="2276351"/>
              <a:ext cx="8064896" cy="4272847"/>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07899168-AD28-4621-8849-B66FA6DBB04A}"/>
                </a:ext>
              </a:extLst>
            </p:cNvPr>
            <p:cNvSpPr txBox="1"/>
            <p:nvPr/>
          </p:nvSpPr>
          <p:spPr>
            <a:xfrm>
              <a:off x="889810" y="2446159"/>
              <a:ext cx="7859290" cy="3829723"/>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const int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len</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20;</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struct planet {</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char name[</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len</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double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polulation</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double g;</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spTree>
    <p:extLst>
      <p:ext uri="{BB962C8B-B14F-4D97-AF65-F5344CB8AC3E}">
        <p14:creationId xmlns:p14="http://schemas.microsoft.com/office/powerpoint/2010/main" val="3522287979"/>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二进制文件读写</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A82E33AF-8B6E-42CB-AB29-40C1BE33E53D}"/>
              </a:ext>
            </a:extLst>
          </p:cNvPr>
          <p:cNvGrpSpPr/>
          <p:nvPr/>
        </p:nvGrpSpPr>
        <p:grpSpPr>
          <a:xfrm>
            <a:off x="755576" y="1334517"/>
            <a:ext cx="8064896" cy="2821409"/>
            <a:chOff x="826068" y="2276351"/>
            <a:chExt cx="8064896" cy="6159183"/>
          </a:xfrm>
        </p:grpSpPr>
        <p:sp>
          <p:nvSpPr>
            <p:cNvPr id="10" name="矩形 9">
              <a:extLst>
                <a:ext uri="{FF2B5EF4-FFF2-40B4-BE49-F238E27FC236}">
                  <a16:creationId xmlns:a16="http://schemas.microsoft.com/office/drawing/2014/main" id="{919B585F-90BD-464A-9F6F-D17758FC1F20}"/>
                </a:ext>
              </a:extLst>
            </p:cNvPr>
            <p:cNvSpPr/>
            <p:nvPr/>
          </p:nvSpPr>
          <p:spPr>
            <a:xfrm>
              <a:off x="826068" y="2276351"/>
              <a:ext cx="8064896" cy="6159183"/>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07899168-AD28-4621-8849-B66FA6DBB04A}"/>
                </a:ext>
              </a:extLst>
            </p:cNvPr>
            <p:cNvSpPr txBox="1"/>
            <p:nvPr/>
          </p:nvSpPr>
          <p:spPr>
            <a:xfrm>
              <a:off x="889810" y="2446159"/>
              <a:ext cx="7859290" cy="5643803"/>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plant pl;</a:t>
              </a:r>
            </a:p>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用纯文本的方式写入</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ofstream</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fout1(“planets.txt”,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::out);</a:t>
              </a:r>
            </a:p>
            <a:p>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fout1 &lt;&lt; pl.name &lt;&lt; “ ” &lt;&lt; </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pl.population</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&lt;&lt; “ ” &lt;&lt; </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pl.g</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&lt;&lt; “\n”;</a:t>
              </a:r>
            </a:p>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用二进制的方式写入</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ofstream</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fout2(“planets.dat”,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::out |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::binary);</a:t>
              </a:r>
            </a:p>
            <a:p>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fout2.write((char*)&amp;pl, </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sizeof</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(pl));</a:t>
              </a:r>
            </a:p>
          </p:txBody>
        </p:sp>
      </p:grpSp>
      <p:sp>
        <p:nvSpPr>
          <p:cNvPr id="7" name="文本框 6">
            <a:extLst>
              <a:ext uri="{FF2B5EF4-FFF2-40B4-BE49-F238E27FC236}">
                <a16:creationId xmlns:a16="http://schemas.microsoft.com/office/drawing/2014/main" id="{CBB25E4D-A668-420E-951D-591C12664340}"/>
              </a:ext>
            </a:extLst>
          </p:cNvPr>
          <p:cNvSpPr txBox="1"/>
          <p:nvPr/>
        </p:nvSpPr>
        <p:spPr>
          <a:xfrm>
            <a:off x="689681" y="699542"/>
            <a:ext cx="7986775" cy="369332"/>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写入文件示例：</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4598585"/>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二进制文件读写</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A82E33AF-8B6E-42CB-AB29-40C1BE33E53D}"/>
              </a:ext>
            </a:extLst>
          </p:cNvPr>
          <p:cNvGrpSpPr/>
          <p:nvPr/>
        </p:nvGrpSpPr>
        <p:grpSpPr>
          <a:xfrm>
            <a:off x="755576" y="1334517"/>
            <a:ext cx="8064896" cy="2821409"/>
            <a:chOff x="826068" y="2276351"/>
            <a:chExt cx="8064896" cy="6159183"/>
          </a:xfrm>
        </p:grpSpPr>
        <p:sp>
          <p:nvSpPr>
            <p:cNvPr id="10" name="矩形 9">
              <a:extLst>
                <a:ext uri="{FF2B5EF4-FFF2-40B4-BE49-F238E27FC236}">
                  <a16:creationId xmlns:a16="http://schemas.microsoft.com/office/drawing/2014/main" id="{919B585F-90BD-464A-9F6F-D17758FC1F20}"/>
                </a:ext>
              </a:extLst>
            </p:cNvPr>
            <p:cNvSpPr/>
            <p:nvPr/>
          </p:nvSpPr>
          <p:spPr>
            <a:xfrm>
              <a:off x="826068" y="2276351"/>
              <a:ext cx="8064896" cy="6159183"/>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07899168-AD28-4621-8849-B66FA6DBB04A}"/>
                </a:ext>
              </a:extLst>
            </p:cNvPr>
            <p:cNvSpPr txBox="1"/>
            <p:nvPr/>
          </p:nvSpPr>
          <p:spPr>
            <a:xfrm>
              <a:off x="889810" y="2446159"/>
              <a:ext cx="7859290" cy="5643803"/>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plant pl;</a:t>
              </a:r>
            </a:p>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用纯文本的方式读取</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ifstream</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fin1(“planets.txt”,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a:t>
              </a:r>
            </a:p>
            <a:p>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fin1 &gt;&gt; pl.name &gt;&gt; </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pl.population</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&gt;&gt; </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pl.g</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a:t>
              </a:r>
              <a:b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br>
              <a:endPar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用二进制的方式读取</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ifstream</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fin2(“planets.dat”,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 |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ios_base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::binary);</a:t>
              </a:r>
            </a:p>
            <a:p>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fin2.read((char*)&amp;pl, </a:t>
              </a:r>
              <a:r>
                <a:rPr lang="en-US" altLang="zh-CN" dirty="0" err="1">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sizeof</a:t>
              </a:r>
              <a:r>
                <a:rPr lang="en-US" altLang="zh-CN"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(pl));</a:t>
              </a:r>
            </a:p>
          </p:txBody>
        </p:sp>
      </p:grpSp>
      <p:sp>
        <p:nvSpPr>
          <p:cNvPr id="7" name="文本框 6">
            <a:extLst>
              <a:ext uri="{FF2B5EF4-FFF2-40B4-BE49-F238E27FC236}">
                <a16:creationId xmlns:a16="http://schemas.microsoft.com/office/drawing/2014/main" id="{CBB25E4D-A668-420E-951D-591C12664340}"/>
              </a:ext>
            </a:extLst>
          </p:cNvPr>
          <p:cNvSpPr txBox="1"/>
          <p:nvPr/>
        </p:nvSpPr>
        <p:spPr>
          <a:xfrm>
            <a:off x="689681" y="699542"/>
            <a:ext cx="7986775" cy="369332"/>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读取文件示例：</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417112"/>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二进制文件读写</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96C54BB-5283-39B8-BD9A-61FC778E4BC2}"/>
              </a:ext>
            </a:extLst>
          </p:cNvPr>
          <p:cNvSpPr txBox="1"/>
          <p:nvPr/>
        </p:nvSpPr>
        <p:spPr>
          <a:xfrm>
            <a:off x="689681" y="771550"/>
            <a:ext cx="7986775" cy="800219"/>
          </a:xfrm>
          <a:prstGeom prst="rect">
            <a:avLst/>
          </a:prstGeom>
          <a:noFill/>
        </p:spPr>
        <p:txBody>
          <a:bodyPr wrap="square">
            <a:spAutoFit/>
          </a:bodyPr>
          <a:lstStyle/>
          <a:p>
            <a:pPr>
              <a:spcAft>
                <a:spcPts val="1200"/>
              </a:spcAft>
            </a:pPr>
            <a:r>
              <a:rPr lang="en-US" altLang="zh-CN" dirty="0" err="1">
                <a:solidFill>
                  <a:srgbClr val="005DA2"/>
                </a:solidFill>
                <a:latin typeface="微软雅黑" panose="020B0503020204020204" pitchFamily="34" charset="-122"/>
                <a:ea typeface="微软雅黑" panose="020B0503020204020204" pitchFamily="34" charset="-122"/>
              </a:rPr>
              <a:t>ios_binary</a:t>
            </a:r>
            <a:r>
              <a:rPr lang="en-US" altLang="zh-CN" dirty="0">
                <a:solidFill>
                  <a:srgbClr val="005DA2"/>
                </a:solidFill>
                <a:latin typeface="微软雅黑" panose="020B0503020204020204" pitchFamily="34" charset="-122"/>
                <a:ea typeface="微软雅黑" panose="020B0503020204020204" pitchFamily="34" charset="-122"/>
              </a:rPr>
              <a:t>::binary</a:t>
            </a: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二进制模式保证文件在读写操作时结果不进行任何与操作系统相关的转义</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16356322-5E26-4B9D-AAC2-133378977B8D}"/>
              </a:ext>
            </a:extLst>
          </p:cNvPr>
          <p:cNvGrpSpPr/>
          <p:nvPr/>
        </p:nvGrpSpPr>
        <p:grpSpPr>
          <a:xfrm>
            <a:off x="4656725" y="191353"/>
            <a:ext cx="3180531" cy="936104"/>
            <a:chOff x="5813482" y="1421166"/>
            <a:chExt cx="2808312" cy="11856544"/>
          </a:xfrm>
          <a:solidFill>
            <a:srgbClr val="FEFFBE"/>
          </a:solidFill>
        </p:grpSpPr>
        <p:sp>
          <p:nvSpPr>
            <p:cNvPr id="12" name="矩形 11">
              <a:extLst>
                <a:ext uri="{FF2B5EF4-FFF2-40B4-BE49-F238E27FC236}">
                  <a16:creationId xmlns:a16="http://schemas.microsoft.com/office/drawing/2014/main" id="{10757150-9B50-45BC-A2CC-B7CA5F7E3730}"/>
                </a:ext>
              </a:extLst>
            </p:cNvPr>
            <p:cNvSpPr/>
            <p:nvPr/>
          </p:nvSpPr>
          <p:spPr>
            <a:xfrm>
              <a:off x="5813482" y="1421166"/>
              <a:ext cx="2808312" cy="11856544"/>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A6696758-96FF-4BCA-B215-FA79925B55F6}"/>
                </a:ext>
              </a:extLst>
            </p:cNvPr>
            <p:cNvSpPr txBox="1"/>
            <p:nvPr/>
          </p:nvSpPr>
          <p:spPr>
            <a:xfrm>
              <a:off x="5860955" y="1550383"/>
              <a:ext cx="2713365" cy="10525275"/>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知识点：</a:t>
              </a:r>
              <a:br>
                <a:rPr lang="en-US" altLang="zh-CN" sz="1600" dirty="0">
                  <a:solidFill>
                    <a:srgbClr val="005DA2"/>
                  </a:solidFill>
                  <a:latin typeface="微软雅黑" panose="020B0503020204020204" pitchFamily="34" charset="-122"/>
                  <a:ea typeface="微软雅黑" panose="020B0503020204020204" pitchFamily="34" charset="-122"/>
                </a:rPr>
              </a:b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ios_base</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::binary</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模式到底有什么作用？</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7" name="组合 16">
            <a:extLst>
              <a:ext uri="{FF2B5EF4-FFF2-40B4-BE49-F238E27FC236}">
                <a16:creationId xmlns:a16="http://schemas.microsoft.com/office/drawing/2014/main" id="{331DA874-42A6-456C-BDCD-67EA799161CB}"/>
              </a:ext>
            </a:extLst>
          </p:cNvPr>
          <p:cNvGrpSpPr/>
          <p:nvPr/>
        </p:nvGrpSpPr>
        <p:grpSpPr>
          <a:xfrm>
            <a:off x="723217" y="1581971"/>
            <a:ext cx="7344817" cy="3370176"/>
            <a:chOff x="826068" y="2268338"/>
            <a:chExt cx="8064896" cy="2672309"/>
          </a:xfrm>
        </p:grpSpPr>
        <p:grpSp>
          <p:nvGrpSpPr>
            <p:cNvPr id="18" name="组合 17">
              <a:extLst>
                <a:ext uri="{FF2B5EF4-FFF2-40B4-BE49-F238E27FC236}">
                  <a16:creationId xmlns:a16="http://schemas.microsoft.com/office/drawing/2014/main" id="{92431F76-F969-409D-990B-E052C6FCDBFF}"/>
                </a:ext>
              </a:extLst>
            </p:cNvPr>
            <p:cNvGrpSpPr/>
            <p:nvPr/>
          </p:nvGrpSpPr>
          <p:grpSpPr>
            <a:xfrm>
              <a:off x="826068" y="2276351"/>
              <a:ext cx="8064896" cy="2664296"/>
              <a:chOff x="686231" y="3060312"/>
              <a:chExt cx="8064896" cy="4824903"/>
            </a:xfrm>
          </p:grpSpPr>
          <p:grpSp>
            <p:nvGrpSpPr>
              <p:cNvPr id="20" name="组合 19">
                <a:extLst>
                  <a:ext uri="{FF2B5EF4-FFF2-40B4-BE49-F238E27FC236}">
                    <a16:creationId xmlns:a16="http://schemas.microsoft.com/office/drawing/2014/main" id="{DAF3F23B-79CB-41F6-9655-3785B565F180}"/>
                  </a:ext>
                </a:extLst>
              </p:cNvPr>
              <p:cNvGrpSpPr/>
              <p:nvPr/>
            </p:nvGrpSpPr>
            <p:grpSpPr>
              <a:xfrm>
                <a:off x="686231" y="3060312"/>
                <a:ext cx="8064896" cy="4824903"/>
                <a:chOff x="5813482" y="1421165"/>
                <a:chExt cx="2808312" cy="4705630"/>
              </a:xfrm>
              <a:solidFill>
                <a:srgbClr val="FDFDFD"/>
              </a:solidFill>
            </p:grpSpPr>
            <p:sp>
              <p:nvSpPr>
                <p:cNvPr id="22" name="矩形 21">
                  <a:extLst>
                    <a:ext uri="{FF2B5EF4-FFF2-40B4-BE49-F238E27FC236}">
                      <a16:creationId xmlns:a16="http://schemas.microsoft.com/office/drawing/2014/main" id="{73D23C1D-05A7-4E6C-A141-E3D5EC8F0063}"/>
                    </a:ext>
                  </a:extLst>
                </p:cNvPr>
                <p:cNvSpPr/>
                <p:nvPr/>
              </p:nvSpPr>
              <p:spPr>
                <a:xfrm>
                  <a:off x="5813482" y="1421165"/>
                  <a:ext cx="2808312" cy="4705630"/>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a:extLst>
                    <a:ext uri="{FF2B5EF4-FFF2-40B4-BE49-F238E27FC236}">
                      <a16:creationId xmlns:a16="http://schemas.microsoft.com/office/drawing/2014/main" id="{52B159C1-A3DE-446F-B123-ADAD69CF45C2}"/>
                    </a:ext>
                  </a:extLst>
                </p:cNvPr>
                <p:cNvSpPr txBox="1"/>
                <p:nvPr/>
              </p:nvSpPr>
              <p:spPr>
                <a:xfrm>
                  <a:off x="5855146" y="1449821"/>
                  <a:ext cx="2724982" cy="137557"/>
                </a:xfrm>
                <a:prstGeom prst="rect">
                  <a:avLst/>
                </a:prstGeom>
                <a:grpFill/>
              </p:spPr>
              <p:txBody>
                <a:bodyPr wrap="square" rtlCol="0">
                  <a:spAutoFit/>
                </a:bodyPr>
                <a:lstStyle/>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BCEF473C-428D-4A0A-B07D-7A205A9A16B2}"/>
                  </a:ext>
                </a:extLst>
              </p:cNvPr>
              <p:cNvSpPr txBox="1"/>
              <p:nvPr/>
            </p:nvSpPr>
            <p:spPr>
              <a:xfrm>
                <a:off x="772180" y="3060314"/>
                <a:ext cx="7859290" cy="668841"/>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9" name="文本框 18">
              <a:extLst>
                <a:ext uri="{FF2B5EF4-FFF2-40B4-BE49-F238E27FC236}">
                  <a16:creationId xmlns:a16="http://schemas.microsoft.com/office/drawing/2014/main" id="{D670A43F-1DD2-4533-A7BD-C24367C9C246}"/>
                </a:ext>
              </a:extLst>
            </p:cNvPr>
            <p:cNvSpPr txBox="1"/>
            <p:nvPr/>
          </p:nvSpPr>
          <p:spPr>
            <a:xfrm>
              <a:off x="912017" y="2268338"/>
              <a:ext cx="7859290" cy="369332"/>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4" name="文本框 23">
            <a:extLst>
              <a:ext uri="{FF2B5EF4-FFF2-40B4-BE49-F238E27FC236}">
                <a16:creationId xmlns:a16="http://schemas.microsoft.com/office/drawing/2014/main" id="{B2112DEB-8524-46FD-B4CF-4639E3CB5626}"/>
              </a:ext>
            </a:extLst>
          </p:cNvPr>
          <p:cNvSpPr txBox="1"/>
          <p:nvPr/>
        </p:nvSpPr>
        <p:spPr>
          <a:xfrm>
            <a:off x="789473" y="1622950"/>
            <a:ext cx="6078807" cy="3139321"/>
          </a:xfrm>
          <a:prstGeom prst="rect">
            <a:avLst/>
          </a:prstGeom>
          <a:noFill/>
        </p:spPr>
        <p:txBody>
          <a:bodyPr wrap="square">
            <a:spAutoFit/>
          </a:bodyPr>
          <a:lstStyle/>
          <a:p>
            <a:r>
              <a:rPr lang="en-US" altLang="zh-CN" dirty="0"/>
              <a:t>std::vector&lt;char&gt; data{ 0x01, 0x02, 0x0A, 0x0B };</a:t>
            </a:r>
          </a:p>
          <a:p>
            <a:endParaRPr lang="en-US" altLang="zh-CN" dirty="0"/>
          </a:p>
          <a:p>
            <a:r>
              <a:rPr lang="en-US" altLang="zh-CN" dirty="0"/>
              <a:t>std::</a:t>
            </a:r>
            <a:r>
              <a:rPr lang="en-US" altLang="zh-CN" dirty="0" err="1"/>
              <a:t>fstream</a:t>
            </a:r>
            <a:r>
              <a:rPr lang="en-US" altLang="zh-CN" dirty="0"/>
              <a:t> tfat1;</a:t>
            </a:r>
          </a:p>
          <a:p>
            <a:r>
              <a:rPr lang="en-US" altLang="zh-CN" dirty="0"/>
              <a:t>tfat1.open( "binary", std::</a:t>
            </a:r>
            <a:r>
              <a:rPr lang="en-US" altLang="zh-CN" dirty="0" err="1"/>
              <a:t>ios_base</a:t>
            </a:r>
            <a:r>
              <a:rPr lang="en-US" altLang="zh-CN" dirty="0"/>
              <a:t>::out | </a:t>
            </a:r>
            <a:r>
              <a:rPr lang="en-US" altLang="zh-CN" dirty="0">
                <a:solidFill>
                  <a:srgbClr val="C00000"/>
                </a:solidFill>
              </a:rPr>
              <a:t>std::</a:t>
            </a:r>
            <a:r>
              <a:rPr lang="en-US" altLang="zh-CN" dirty="0" err="1">
                <a:solidFill>
                  <a:srgbClr val="C00000"/>
                </a:solidFill>
              </a:rPr>
              <a:t>ios_base</a:t>
            </a:r>
            <a:r>
              <a:rPr lang="en-US" altLang="zh-CN" dirty="0">
                <a:solidFill>
                  <a:srgbClr val="C00000"/>
                </a:solidFill>
              </a:rPr>
              <a:t>::binary </a:t>
            </a:r>
            <a:r>
              <a:rPr lang="en-US" altLang="zh-CN" dirty="0"/>
              <a:t>);</a:t>
            </a:r>
          </a:p>
          <a:p>
            <a:r>
              <a:rPr lang="en-US" altLang="zh-CN" dirty="0"/>
              <a:t>tfat1.write( &amp;(data[0]), </a:t>
            </a:r>
            <a:r>
              <a:rPr lang="en-US" altLang="zh-CN" dirty="0" err="1"/>
              <a:t>data.size</a:t>
            </a:r>
            <a:r>
              <a:rPr lang="en-US" altLang="zh-CN" dirty="0"/>
              <a:t>() );</a:t>
            </a:r>
          </a:p>
          <a:p>
            <a:r>
              <a:rPr lang="en-US" altLang="zh-CN" dirty="0"/>
              <a:t>tfat1.close();</a:t>
            </a:r>
          </a:p>
          <a:p>
            <a:endParaRPr lang="en-US" altLang="zh-CN" dirty="0"/>
          </a:p>
          <a:p>
            <a:r>
              <a:rPr lang="en-US" altLang="zh-CN" dirty="0"/>
              <a:t>std::</a:t>
            </a:r>
            <a:r>
              <a:rPr lang="en-US" altLang="zh-CN" dirty="0" err="1"/>
              <a:t>fstream</a:t>
            </a:r>
            <a:r>
              <a:rPr lang="en-US" altLang="zh-CN" dirty="0"/>
              <a:t> tfat2;</a:t>
            </a:r>
          </a:p>
          <a:p>
            <a:r>
              <a:rPr lang="en-US" altLang="zh-CN" dirty="0"/>
              <a:t>tfat2.open( "</a:t>
            </a:r>
            <a:r>
              <a:rPr lang="en-US" altLang="zh-CN" dirty="0" err="1"/>
              <a:t>not_binary</a:t>
            </a:r>
            <a:r>
              <a:rPr lang="en-US" altLang="zh-CN" dirty="0"/>
              <a:t>", std::</a:t>
            </a:r>
            <a:r>
              <a:rPr lang="en-US" altLang="zh-CN" dirty="0" err="1"/>
              <a:t>ios_base</a:t>
            </a:r>
            <a:r>
              <a:rPr lang="en-US" altLang="zh-CN" dirty="0"/>
              <a:t>::out );</a:t>
            </a:r>
          </a:p>
          <a:p>
            <a:r>
              <a:rPr lang="en-US" altLang="zh-CN" dirty="0"/>
              <a:t>tfat2.write( &amp;(data[0]), </a:t>
            </a:r>
            <a:r>
              <a:rPr lang="en-US" altLang="zh-CN" dirty="0" err="1"/>
              <a:t>data.size</a:t>
            </a:r>
            <a:r>
              <a:rPr lang="en-US" altLang="zh-CN" dirty="0"/>
              <a:t>() );</a:t>
            </a:r>
          </a:p>
          <a:p>
            <a:r>
              <a:rPr lang="en-US" altLang="zh-CN" dirty="0"/>
              <a:t>tfat2.close();</a:t>
            </a:r>
          </a:p>
        </p:txBody>
      </p:sp>
      <p:grpSp>
        <p:nvGrpSpPr>
          <p:cNvPr id="25" name="组合 24">
            <a:extLst>
              <a:ext uri="{FF2B5EF4-FFF2-40B4-BE49-F238E27FC236}">
                <a16:creationId xmlns:a16="http://schemas.microsoft.com/office/drawing/2014/main" id="{A63ABE18-A9A9-421F-9F3B-38EC3F18A5EB}"/>
              </a:ext>
            </a:extLst>
          </p:cNvPr>
          <p:cNvGrpSpPr/>
          <p:nvPr/>
        </p:nvGrpSpPr>
        <p:grpSpPr>
          <a:xfrm>
            <a:off x="6357027" y="1780989"/>
            <a:ext cx="2256398" cy="465782"/>
            <a:chOff x="5813482" y="1421166"/>
            <a:chExt cx="2808312" cy="11856544"/>
          </a:xfrm>
          <a:solidFill>
            <a:srgbClr val="FEFFBE"/>
          </a:solidFill>
        </p:grpSpPr>
        <p:sp>
          <p:nvSpPr>
            <p:cNvPr id="26" name="矩形 25">
              <a:extLst>
                <a:ext uri="{FF2B5EF4-FFF2-40B4-BE49-F238E27FC236}">
                  <a16:creationId xmlns:a16="http://schemas.microsoft.com/office/drawing/2014/main" id="{E78E9C2B-73FB-4401-8634-06E1E7DDA1F8}"/>
                </a:ext>
              </a:extLst>
            </p:cNvPr>
            <p:cNvSpPr/>
            <p:nvPr/>
          </p:nvSpPr>
          <p:spPr>
            <a:xfrm>
              <a:off x="5813482" y="1421166"/>
              <a:ext cx="2808312" cy="11856544"/>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a:extLst>
                <a:ext uri="{FF2B5EF4-FFF2-40B4-BE49-F238E27FC236}">
                  <a16:creationId xmlns:a16="http://schemas.microsoft.com/office/drawing/2014/main" id="{2D98D488-9DCB-4A00-9BBD-4EDC57A2D4D0}"/>
                </a:ext>
              </a:extLst>
            </p:cNvPr>
            <p:cNvSpPr txBox="1"/>
            <p:nvPr/>
          </p:nvSpPr>
          <p:spPr>
            <a:xfrm>
              <a:off x="5860955" y="1550383"/>
              <a:ext cx="2713365" cy="4288071"/>
            </a:xfrm>
            <a:prstGeom prst="rect">
              <a:avLst/>
            </a:prstGeom>
            <a:grpFill/>
          </p:spPr>
          <p:txBody>
            <a:bodyPr wrap="square" rtlCol="0">
              <a:spAutoFit/>
            </a:bodyPr>
            <a:lstStyle/>
            <a:p>
              <a:pPr>
                <a:spcAft>
                  <a:spcPts val="600"/>
                </a:spcAft>
              </a:pPr>
              <a:r>
                <a:rPr lang="en-US" altLang="zh-CN" sz="1600" dirty="0">
                  <a:solidFill>
                    <a:srgbClr val="005DA2"/>
                  </a:solidFill>
                  <a:latin typeface="微软雅黑" panose="020B0503020204020204" pitchFamily="34" charset="-122"/>
                  <a:ea typeface="微软雅黑" panose="020B0503020204020204" pitchFamily="34" charset="-122"/>
                </a:rPr>
                <a:t>windows</a:t>
              </a:r>
              <a:r>
                <a:rPr lang="zh-CN" altLang="en-US" sz="1600" dirty="0">
                  <a:solidFill>
                    <a:srgbClr val="005DA2"/>
                  </a:solidFill>
                  <a:latin typeface="微软雅黑" panose="020B0503020204020204" pitchFamily="34" charset="-122"/>
                  <a:ea typeface="微软雅黑" panose="020B0503020204020204" pitchFamily="34" charset="-122"/>
                </a:rPr>
                <a:t>平台</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68996414"/>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文件输入输出</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6687A9C7-680B-8D08-8F86-1F3E48E052F6}"/>
              </a:ext>
            </a:extLst>
          </p:cNvPr>
          <p:cNvSpPr txBox="1"/>
          <p:nvPr/>
        </p:nvSpPr>
        <p:spPr>
          <a:xfrm>
            <a:off x="2339752" y="2387084"/>
            <a:ext cx="4608512" cy="369332"/>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本节课要点：查阅线上</a:t>
            </a:r>
            <a:r>
              <a:rPr lang="en-US" altLang="zh-CN" dirty="0">
                <a:solidFill>
                  <a:srgbClr val="005DA2"/>
                </a:solidFill>
                <a:latin typeface="微软雅黑" panose="020B0503020204020204" pitchFamily="34" charset="-122"/>
                <a:ea typeface="微软雅黑" panose="020B0503020204020204" pitchFamily="34" charset="-122"/>
              </a:rPr>
              <a:t>API</a:t>
            </a:r>
            <a:r>
              <a:rPr lang="zh-CN" altLang="en-US" dirty="0">
                <a:solidFill>
                  <a:srgbClr val="005DA2"/>
                </a:solidFill>
                <a:latin typeface="微软雅黑" panose="020B0503020204020204" pitchFamily="34" charset="-122"/>
                <a:ea typeface="微软雅黑" panose="020B0503020204020204" pitchFamily="34" charset="-122"/>
              </a:rPr>
              <a:t>文档，动手实践</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3541215"/>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二进制文件读写</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96C54BB-5283-39B8-BD9A-61FC778E4BC2}"/>
              </a:ext>
            </a:extLst>
          </p:cNvPr>
          <p:cNvSpPr txBox="1"/>
          <p:nvPr/>
        </p:nvSpPr>
        <p:spPr>
          <a:xfrm>
            <a:off x="689681" y="771550"/>
            <a:ext cx="7986775" cy="2523768"/>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源数据：</a:t>
            </a:r>
            <a:endParaRPr lang="en-US" altLang="zh-CN" dirty="0">
              <a:solidFill>
                <a:srgbClr val="005DA2"/>
              </a:solidFill>
              <a:latin typeface="微软雅黑" panose="020B0503020204020204" pitchFamily="34" charset="-122"/>
              <a:ea typeface="微软雅黑" panose="020B0503020204020204" pitchFamily="34" charset="-122"/>
            </a:endParaRPr>
          </a:p>
          <a:p>
            <a:pPr>
              <a:spcAft>
                <a:spcPts val="1200"/>
              </a:spcAft>
            </a:pPr>
            <a:r>
              <a:rPr lang="en-US" altLang="zh-CN" dirty="0"/>
              <a:t>0x01, 0x02, 0x0A, 0x0B</a:t>
            </a:r>
          </a:p>
          <a:p>
            <a:pPr>
              <a:spcAft>
                <a:spcPts val="1200"/>
              </a:spcAft>
            </a:pPr>
            <a:r>
              <a:rPr lang="en-US" altLang="zh-CN" dirty="0">
                <a:solidFill>
                  <a:srgbClr val="005DA2"/>
                </a:solidFill>
                <a:latin typeface="微软雅黑" panose="020B0503020204020204" pitchFamily="34" charset="-122"/>
                <a:ea typeface="微软雅黑" panose="020B0503020204020204" pitchFamily="34" charset="-122"/>
              </a:rPr>
              <a:t>binary</a:t>
            </a:r>
            <a:r>
              <a:rPr lang="zh-CN" altLang="en-US" dirty="0">
                <a:solidFill>
                  <a:srgbClr val="005DA2"/>
                </a:solidFill>
                <a:latin typeface="微软雅黑" panose="020B0503020204020204" pitchFamily="34" charset="-122"/>
                <a:ea typeface="微软雅黑" panose="020B0503020204020204" pitchFamily="34" charset="-122"/>
              </a:rPr>
              <a:t>模式写入数据：</a:t>
            </a:r>
            <a:endParaRPr lang="en-US" altLang="zh-CN" dirty="0">
              <a:solidFill>
                <a:srgbClr val="005DA2"/>
              </a:solidFill>
              <a:latin typeface="微软雅黑" panose="020B0503020204020204" pitchFamily="34" charset="-122"/>
              <a:ea typeface="微软雅黑" panose="020B0503020204020204" pitchFamily="34" charset="-122"/>
            </a:endParaRPr>
          </a:p>
          <a:p>
            <a:pPr>
              <a:spcAft>
                <a:spcPts val="1200"/>
              </a:spcAft>
            </a:pPr>
            <a:r>
              <a:rPr lang="en-US" altLang="zh-CN" dirty="0"/>
              <a:t>0x01, 0x02, 0x0A, 0x0B</a:t>
            </a:r>
          </a:p>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非</a:t>
            </a:r>
            <a:r>
              <a:rPr lang="en-US" altLang="zh-CN" dirty="0">
                <a:solidFill>
                  <a:srgbClr val="005DA2"/>
                </a:solidFill>
                <a:latin typeface="微软雅黑" panose="020B0503020204020204" pitchFamily="34" charset="-122"/>
                <a:ea typeface="微软雅黑" panose="020B0503020204020204" pitchFamily="34" charset="-122"/>
              </a:rPr>
              <a:t>binary</a:t>
            </a:r>
            <a:r>
              <a:rPr lang="zh-CN" altLang="en-US" dirty="0">
                <a:solidFill>
                  <a:srgbClr val="005DA2"/>
                </a:solidFill>
                <a:latin typeface="微软雅黑" panose="020B0503020204020204" pitchFamily="34" charset="-122"/>
                <a:ea typeface="微软雅黑" panose="020B0503020204020204" pitchFamily="34" charset="-122"/>
              </a:rPr>
              <a:t>模式写入数据：</a:t>
            </a:r>
            <a:endParaRPr lang="en-US" altLang="zh-CN" dirty="0">
              <a:solidFill>
                <a:srgbClr val="005DA2"/>
              </a:solidFill>
              <a:latin typeface="微软雅黑" panose="020B0503020204020204" pitchFamily="34" charset="-122"/>
              <a:ea typeface="微软雅黑" panose="020B0503020204020204" pitchFamily="34" charset="-122"/>
            </a:endParaRPr>
          </a:p>
          <a:p>
            <a:pPr>
              <a:spcAft>
                <a:spcPts val="1200"/>
              </a:spcAft>
            </a:pPr>
            <a:r>
              <a:rPr lang="pt-BR" altLang="zh-CN" dirty="0">
                <a:solidFill>
                  <a:schemeClr val="tx1">
                    <a:lumMod val="85000"/>
                    <a:lumOff val="15000"/>
                  </a:schemeClr>
                </a:solidFill>
                <a:ea typeface="微软雅黑" panose="020B0503020204020204" pitchFamily="34" charset="-122"/>
              </a:rPr>
              <a:t>0x01, 0x02, </a:t>
            </a:r>
            <a:r>
              <a:rPr lang="pt-BR" altLang="zh-CN" dirty="0">
                <a:solidFill>
                  <a:srgbClr val="C00000"/>
                </a:solidFill>
                <a:ea typeface="微软雅黑" panose="020B0503020204020204" pitchFamily="34" charset="-122"/>
              </a:rPr>
              <a:t>0x0D,</a:t>
            </a:r>
            <a:r>
              <a:rPr lang="pt-BR" altLang="zh-CN" dirty="0">
                <a:solidFill>
                  <a:schemeClr val="tx1">
                    <a:lumMod val="85000"/>
                    <a:lumOff val="15000"/>
                  </a:schemeClr>
                </a:solidFill>
                <a:ea typeface="微软雅黑" panose="020B0503020204020204" pitchFamily="34" charset="-122"/>
              </a:rPr>
              <a:t> </a:t>
            </a:r>
            <a:r>
              <a:rPr lang="pt-BR" altLang="zh-CN" dirty="0">
                <a:solidFill>
                  <a:srgbClr val="00B050"/>
                </a:solidFill>
                <a:ea typeface="微软雅黑" panose="020B0503020204020204" pitchFamily="34" charset="-122"/>
              </a:rPr>
              <a:t>0x0A</a:t>
            </a:r>
            <a:r>
              <a:rPr lang="pt-BR" altLang="zh-CN" dirty="0">
                <a:solidFill>
                  <a:schemeClr val="tx1">
                    <a:lumMod val="85000"/>
                    <a:lumOff val="15000"/>
                  </a:schemeClr>
                </a:solidFill>
                <a:ea typeface="微软雅黑" panose="020B0503020204020204" pitchFamily="34" charset="-122"/>
              </a:rPr>
              <a:t>, 0x0B</a:t>
            </a:r>
            <a:endParaRPr lang="en-US" altLang="zh-CN" dirty="0">
              <a:solidFill>
                <a:schemeClr val="tx1">
                  <a:lumMod val="85000"/>
                  <a:lumOff val="15000"/>
                </a:schemeClr>
              </a:solidFill>
              <a:ea typeface="微软雅黑" panose="020B0503020204020204" pitchFamily="34" charset="-122"/>
            </a:endParaRPr>
          </a:p>
        </p:txBody>
      </p:sp>
      <p:sp>
        <p:nvSpPr>
          <p:cNvPr id="28" name="文本框 27">
            <a:extLst>
              <a:ext uri="{FF2B5EF4-FFF2-40B4-BE49-F238E27FC236}">
                <a16:creationId xmlns:a16="http://schemas.microsoft.com/office/drawing/2014/main" id="{EB0624E2-A6F0-49D6-93AF-42C8708D5DCD}"/>
              </a:ext>
            </a:extLst>
          </p:cNvPr>
          <p:cNvSpPr txBox="1"/>
          <p:nvPr/>
        </p:nvSpPr>
        <p:spPr>
          <a:xfrm>
            <a:off x="1763688" y="3487192"/>
            <a:ext cx="648071" cy="646331"/>
          </a:xfrm>
          <a:prstGeom prst="rect">
            <a:avLst/>
          </a:prstGeom>
          <a:noFill/>
        </p:spPr>
        <p:txBody>
          <a:bodyPr wrap="square">
            <a:spAutoFit/>
          </a:bodyPr>
          <a:lstStyle/>
          <a:p>
            <a:pPr algn="ctr"/>
            <a:r>
              <a:rPr lang="en-US" altLang="zh-CN" b="1" i="0" dirty="0">
                <a:solidFill>
                  <a:srgbClr val="C00000"/>
                </a:solidFill>
                <a:effectLst/>
                <a:latin typeface="ui-monospace"/>
              </a:rPr>
              <a:t>\r</a:t>
            </a:r>
          </a:p>
          <a:p>
            <a:pPr algn="ctr"/>
            <a:r>
              <a:rPr lang="zh-CN" altLang="en-US" b="1" dirty="0">
                <a:solidFill>
                  <a:srgbClr val="C00000"/>
                </a:solidFill>
                <a:latin typeface="ui-monospace"/>
              </a:rPr>
              <a:t>回车</a:t>
            </a:r>
            <a:endParaRPr lang="zh-CN" altLang="en-US" b="1" dirty="0">
              <a:solidFill>
                <a:srgbClr val="C00000"/>
              </a:solidFill>
            </a:endParaRPr>
          </a:p>
        </p:txBody>
      </p:sp>
      <p:sp>
        <p:nvSpPr>
          <p:cNvPr id="29" name="文本框 28">
            <a:extLst>
              <a:ext uri="{FF2B5EF4-FFF2-40B4-BE49-F238E27FC236}">
                <a16:creationId xmlns:a16="http://schemas.microsoft.com/office/drawing/2014/main" id="{A737CAEA-CAC4-4ED5-BBFC-8673104CFCC4}"/>
              </a:ext>
            </a:extLst>
          </p:cNvPr>
          <p:cNvSpPr txBox="1"/>
          <p:nvPr/>
        </p:nvSpPr>
        <p:spPr>
          <a:xfrm>
            <a:off x="2386161" y="3487192"/>
            <a:ext cx="648072" cy="646331"/>
          </a:xfrm>
          <a:prstGeom prst="rect">
            <a:avLst/>
          </a:prstGeom>
          <a:noFill/>
        </p:spPr>
        <p:txBody>
          <a:bodyPr wrap="square">
            <a:spAutoFit/>
          </a:bodyPr>
          <a:lstStyle/>
          <a:p>
            <a:pPr algn="ctr"/>
            <a:r>
              <a:rPr lang="en-US" altLang="zh-CN" b="1" i="0" dirty="0">
                <a:solidFill>
                  <a:srgbClr val="00B050"/>
                </a:solidFill>
                <a:effectLst/>
                <a:latin typeface="ui-monospace"/>
              </a:rPr>
              <a:t>\n</a:t>
            </a:r>
          </a:p>
          <a:p>
            <a:pPr algn="ctr"/>
            <a:r>
              <a:rPr lang="zh-CN" altLang="en-US" b="1" dirty="0">
                <a:solidFill>
                  <a:srgbClr val="00B050"/>
                </a:solidFill>
                <a:latin typeface="ui-monospace"/>
              </a:rPr>
              <a:t>换行</a:t>
            </a:r>
            <a:endParaRPr lang="zh-CN" altLang="en-US" b="1" dirty="0">
              <a:solidFill>
                <a:srgbClr val="00B050"/>
              </a:solidFill>
            </a:endParaRPr>
          </a:p>
        </p:txBody>
      </p:sp>
      <p:cxnSp>
        <p:nvCxnSpPr>
          <p:cNvPr id="5" name="直接箭头连接符 4">
            <a:extLst>
              <a:ext uri="{FF2B5EF4-FFF2-40B4-BE49-F238E27FC236}">
                <a16:creationId xmlns:a16="http://schemas.microsoft.com/office/drawing/2014/main" id="{CF2A8831-5241-4BCE-9416-103EBE7E448B}"/>
              </a:ext>
            </a:extLst>
          </p:cNvPr>
          <p:cNvCxnSpPr>
            <a:cxnSpLocks/>
          </p:cNvCxnSpPr>
          <p:nvPr/>
        </p:nvCxnSpPr>
        <p:spPr>
          <a:xfrm>
            <a:off x="2123728" y="3295318"/>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EC3142C7-0BC7-4DBD-BC87-B8EDBA085E2A}"/>
              </a:ext>
            </a:extLst>
          </p:cNvPr>
          <p:cNvCxnSpPr>
            <a:cxnSpLocks/>
          </p:cNvCxnSpPr>
          <p:nvPr/>
        </p:nvCxnSpPr>
        <p:spPr>
          <a:xfrm>
            <a:off x="2699792" y="3295318"/>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打字机">
            <a:extLst>
              <a:ext uri="{FF2B5EF4-FFF2-40B4-BE49-F238E27FC236}">
                <a16:creationId xmlns:a16="http://schemas.microsoft.com/office/drawing/2014/main" id="{EDE2F2D5-1DFD-4849-A1E0-3525680FF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563638"/>
            <a:ext cx="1704975"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241235"/>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main</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函数命令行参数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6CAA299D-CA11-4451-A7C7-E34EA2C84220}"/>
              </a:ext>
            </a:extLst>
          </p:cNvPr>
          <p:cNvSpPr txBox="1"/>
          <p:nvPr/>
        </p:nvSpPr>
        <p:spPr>
          <a:xfrm>
            <a:off x="689681" y="699542"/>
            <a:ext cx="7986775" cy="800219"/>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程序通常利用命令行参数获取待读写的文件名称，通常的模式为：</a:t>
            </a:r>
            <a:endParaRPr lang="en-US" altLang="zh-CN" dirty="0">
              <a:solidFill>
                <a:srgbClr val="005DA2"/>
              </a:solidFill>
              <a:latin typeface="微软雅黑" panose="020B0503020204020204" pitchFamily="34" charset="-122"/>
              <a:ea typeface="微软雅黑" panose="020B0503020204020204" pitchFamily="34" charset="-122"/>
            </a:endParaRPr>
          </a:p>
          <a:p>
            <a:pPr algn="ctr">
              <a:spcAft>
                <a:spcPts val="1200"/>
              </a:spcAft>
            </a:pPr>
            <a:r>
              <a:rPr lang="en-US" altLang="zh-CN" dirty="0" err="1">
                <a:solidFill>
                  <a:srgbClr val="00B050"/>
                </a:solidFill>
                <a:latin typeface="微软雅黑" panose="020B0503020204020204" pitchFamily="34" charset="-122"/>
                <a:ea typeface="微软雅黑" panose="020B0503020204020204" pitchFamily="34" charset="-122"/>
              </a:rPr>
              <a:t>cmd</a:t>
            </a:r>
            <a:r>
              <a:rPr lang="en-US" altLang="zh-CN" dirty="0">
                <a:solidFill>
                  <a:srgbClr val="C00000"/>
                </a:solidFill>
                <a:latin typeface="微软雅黑" panose="020B0503020204020204" pitchFamily="34" charset="-122"/>
                <a:ea typeface="微软雅黑" panose="020B0503020204020204" pitchFamily="34" charset="-122"/>
              </a:rPr>
              <a:t> param1 param2 param3</a:t>
            </a:r>
          </a:p>
        </p:txBody>
      </p:sp>
      <p:grpSp>
        <p:nvGrpSpPr>
          <p:cNvPr id="11" name="组合 10">
            <a:extLst>
              <a:ext uri="{FF2B5EF4-FFF2-40B4-BE49-F238E27FC236}">
                <a16:creationId xmlns:a16="http://schemas.microsoft.com/office/drawing/2014/main" id="{D1BD66F8-613D-4BC5-A882-BA61F566970A}"/>
              </a:ext>
            </a:extLst>
          </p:cNvPr>
          <p:cNvGrpSpPr/>
          <p:nvPr/>
        </p:nvGrpSpPr>
        <p:grpSpPr>
          <a:xfrm>
            <a:off x="719572" y="2715766"/>
            <a:ext cx="7704856" cy="1021209"/>
            <a:chOff x="826068" y="2276351"/>
            <a:chExt cx="8064896" cy="7811637"/>
          </a:xfrm>
        </p:grpSpPr>
        <p:sp>
          <p:nvSpPr>
            <p:cNvPr id="12" name="矩形 11">
              <a:extLst>
                <a:ext uri="{FF2B5EF4-FFF2-40B4-BE49-F238E27FC236}">
                  <a16:creationId xmlns:a16="http://schemas.microsoft.com/office/drawing/2014/main" id="{FA38F8F0-51D5-42C8-A3B1-9CC38C327480}"/>
                </a:ext>
              </a:extLst>
            </p:cNvPr>
            <p:cNvSpPr/>
            <p:nvPr/>
          </p:nvSpPr>
          <p:spPr>
            <a:xfrm>
              <a:off x="826068" y="2276351"/>
              <a:ext cx="8064896" cy="7811637"/>
            </a:xfrm>
            <a:prstGeom prst="rect">
              <a:avLst/>
            </a:prstGeom>
            <a:solidFill>
              <a:schemeClr val="tx1">
                <a:lumMod val="75000"/>
                <a:lumOff val="2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033A45FE-8CC3-44D9-B448-40651237557F}"/>
                </a:ext>
              </a:extLst>
            </p:cNvPr>
            <p:cNvSpPr txBox="1"/>
            <p:nvPr/>
          </p:nvSpPr>
          <p:spPr>
            <a:xfrm>
              <a:off x="889810" y="2446160"/>
              <a:ext cx="7859290" cy="7062921"/>
            </a:xfrm>
            <a:prstGeom prst="rect">
              <a:avLst/>
            </a:prstGeom>
            <a:noFill/>
          </p:spPr>
          <p:txBody>
            <a:bodyPr wrap="square">
              <a:spAutoFit/>
            </a:bodyPr>
            <a:lstStyle/>
            <a:p>
              <a:r>
                <a:rPr lang="en-US" altLang="zh-CN"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rPr>
                <a:t>$&gt; cp </a:t>
              </a:r>
              <a:r>
                <a:rPr lang="en-US" altLang="zh-CN" dirty="0" err="1">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rPr>
                <a:t>srcFile</a:t>
              </a:r>
              <a:r>
                <a:rPr lang="en-US" altLang="zh-CN"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rPr>
                <a:t>dstFile</a:t>
              </a:r>
              <a:endParaRPr lang="en-US" altLang="zh-CN"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rPr>
                <a:t>$&gt; vim </a:t>
              </a:r>
              <a:r>
                <a:rPr lang="en-US" altLang="zh-CN" dirty="0" err="1">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rPr>
                <a:t>fileName</a:t>
              </a:r>
              <a:endParaRPr lang="en-US" altLang="zh-CN"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rPr>
                <a:t>$&gt; cat </a:t>
              </a:r>
              <a:r>
                <a:rPr lang="en-US" altLang="zh-CN" dirty="0" err="1">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rPr>
                <a:t>fileName</a:t>
              </a:r>
              <a:endParaRPr lang="en-US" altLang="zh-CN"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4" name="文本框 13">
            <a:extLst>
              <a:ext uri="{FF2B5EF4-FFF2-40B4-BE49-F238E27FC236}">
                <a16:creationId xmlns:a16="http://schemas.microsoft.com/office/drawing/2014/main" id="{64F0D3D4-C125-4F4B-AFD4-F533BC617C93}"/>
              </a:ext>
            </a:extLst>
          </p:cNvPr>
          <p:cNvSpPr txBox="1"/>
          <p:nvPr/>
        </p:nvSpPr>
        <p:spPr>
          <a:xfrm>
            <a:off x="689680" y="2172868"/>
            <a:ext cx="7986775" cy="369332"/>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例如</a:t>
            </a:r>
            <a:endParaRPr lang="en-US" altLang="zh-CN" dirty="0">
              <a:solidFill>
                <a:srgbClr val="C00000"/>
              </a:solidFill>
              <a:latin typeface="微软雅黑" panose="020B0503020204020204" pitchFamily="34" charset="-122"/>
              <a:ea typeface="微软雅黑" panose="020B0503020204020204" pitchFamily="34" charset="-122"/>
            </a:endParaRPr>
          </a:p>
        </p:txBody>
      </p:sp>
      <p:sp>
        <p:nvSpPr>
          <p:cNvPr id="2" name="左大括号 1">
            <a:extLst>
              <a:ext uri="{FF2B5EF4-FFF2-40B4-BE49-F238E27FC236}">
                <a16:creationId xmlns:a16="http://schemas.microsoft.com/office/drawing/2014/main" id="{F7370FA3-702D-4BA4-B1A1-A1643C950001}"/>
              </a:ext>
            </a:extLst>
          </p:cNvPr>
          <p:cNvSpPr/>
          <p:nvPr/>
        </p:nvSpPr>
        <p:spPr>
          <a:xfrm rot="16200000">
            <a:off x="3184427" y="1377943"/>
            <a:ext cx="216024" cy="4652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C228289-2B4D-4E99-BD2D-16FBA2E53984}"/>
              </a:ext>
            </a:extLst>
          </p:cNvPr>
          <p:cNvSpPr txBox="1"/>
          <p:nvPr/>
        </p:nvSpPr>
        <p:spPr>
          <a:xfrm>
            <a:off x="2915816" y="1779662"/>
            <a:ext cx="864096" cy="338554"/>
          </a:xfrm>
          <a:prstGeom prst="rect">
            <a:avLst/>
          </a:prstGeom>
          <a:noFill/>
        </p:spPr>
        <p:txBody>
          <a:bodyPr wrap="square">
            <a:spAutoFit/>
          </a:bodyPr>
          <a:lstStyle/>
          <a:p>
            <a:pPr>
              <a:spcAft>
                <a:spcPts val="1200"/>
              </a:spcAft>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程序名</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左大括号 15">
            <a:extLst>
              <a:ext uri="{FF2B5EF4-FFF2-40B4-BE49-F238E27FC236}">
                <a16:creationId xmlns:a16="http://schemas.microsoft.com/office/drawing/2014/main" id="{807910CE-B4DE-451A-8339-986F5EDD5734}"/>
              </a:ext>
            </a:extLst>
          </p:cNvPr>
          <p:cNvSpPr/>
          <p:nvPr/>
        </p:nvSpPr>
        <p:spPr>
          <a:xfrm rot="16200000">
            <a:off x="4824029" y="314406"/>
            <a:ext cx="216024" cy="25922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09557357-860D-400E-A051-9D0F1BC07D7E}"/>
              </a:ext>
            </a:extLst>
          </p:cNvPr>
          <p:cNvSpPr txBox="1"/>
          <p:nvPr/>
        </p:nvSpPr>
        <p:spPr>
          <a:xfrm>
            <a:off x="4427985" y="1779662"/>
            <a:ext cx="1008111" cy="338554"/>
          </a:xfrm>
          <a:prstGeom prst="rect">
            <a:avLst/>
          </a:prstGeom>
          <a:noFill/>
        </p:spPr>
        <p:txBody>
          <a:bodyPr wrap="square">
            <a:spAutoFit/>
          </a:bodyPr>
          <a:lstStyle/>
          <a:p>
            <a:pPr>
              <a:spcAft>
                <a:spcPts val="1200"/>
              </a:spcAft>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程序参数</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0470415"/>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main</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函数命令行参数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6CAA299D-CA11-4451-A7C7-E34EA2C84220}"/>
              </a:ext>
            </a:extLst>
          </p:cNvPr>
          <p:cNvSpPr txBox="1"/>
          <p:nvPr/>
        </p:nvSpPr>
        <p:spPr>
          <a:xfrm>
            <a:off x="689681" y="699542"/>
            <a:ext cx="7986775" cy="369332"/>
          </a:xfrm>
          <a:prstGeom prst="rect">
            <a:avLst/>
          </a:prstGeom>
          <a:noFill/>
        </p:spPr>
        <p:txBody>
          <a:bodyPr wrap="square">
            <a:spAutoFit/>
          </a:bodyPr>
          <a:lstStyle/>
          <a:p>
            <a:pPr>
              <a:spcAft>
                <a:spcPts val="1200"/>
              </a:spcAft>
            </a:pP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通过带参数的</a:t>
            </a:r>
            <a:r>
              <a:rPr lang="en-US" altLang="zh-CN" dirty="0">
                <a:solidFill>
                  <a:srgbClr val="005DA2"/>
                </a:solidFill>
                <a:latin typeface="微软雅黑" panose="020B0503020204020204" pitchFamily="34" charset="-122"/>
                <a:ea typeface="微软雅黑" panose="020B0503020204020204" pitchFamily="34" charset="-122"/>
              </a:rPr>
              <a:t>main</a:t>
            </a:r>
            <a:r>
              <a:rPr lang="zh-CN" altLang="en-US" dirty="0">
                <a:solidFill>
                  <a:srgbClr val="005DA2"/>
                </a:solidFill>
                <a:latin typeface="微软雅黑" panose="020B0503020204020204" pitchFamily="34" charset="-122"/>
                <a:ea typeface="微软雅黑" panose="020B0503020204020204" pitchFamily="34" charset="-122"/>
              </a:rPr>
              <a:t>函数接受命令行参数，函数原型：</a:t>
            </a:r>
            <a:endParaRPr lang="en-US" altLang="zh-CN" dirty="0">
              <a:solidFill>
                <a:srgbClr val="005DA2"/>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B9D1F06B-9FE5-45DA-8B6F-54E3969A8646}"/>
              </a:ext>
            </a:extLst>
          </p:cNvPr>
          <p:cNvSpPr txBox="1"/>
          <p:nvPr/>
        </p:nvSpPr>
        <p:spPr>
          <a:xfrm>
            <a:off x="2267744" y="1347614"/>
            <a:ext cx="4680520" cy="400110"/>
          </a:xfrm>
          <a:prstGeom prst="rect">
            <a:avLst/>
          </a:prstGeom>
          <a:noFill/>
        </p:spPr>
        <p:txBody>
          <a:bodyPr wrap="square">
            <a:spAutoFit/>
          </a:bodyPr>
          <a:lstStyle/>
          <a:p>
            <a:pPr>
              <a:spcAft>
                <a:spcPts val="1200"/>
              </a:spcAft>
            </a:pPr>
            <a:r>
              <a:rPr lang="en-US" altLang="zh-CN" sz="2000" dirty="0">
                <a:solidFill>
                  <a:srgbClr val="C00000"/>
                </a:solidFill>
                <a:latin typeface="微软雅黑" panose="020B0503020204020204" pitchFamily="34" charset="-122"/>
                <a:ea typeface="微软雅黑" panose="020B0503020204020204" pitchFamily="34" charset="-122"/>
              </a:rPr>
              <a:t>int main(</a:t>
            </a:r>
            <a:r>
              <a:rPr lang="en-US" altLang="zh-CN" sz="2000" b="1" dirty="0">
                <a:solidFill>
                  <a:srgbClr val="005DA2"/>
                </a:solidFill>
                <a:latin typeface="微软雅黑" panose="020B0503020204020204" pitchFamily="34" charset="-122"/>
                <a:ea typeface="微软雅黑" panose="020B0503020204020204" pitchFamily="34" charset="-122"/>
              </a:rPr>
              <a:t>int </a:t>
            </a:r>
            <a:r>
              <a:rPr lang="en-US" altLang="zh-CN" sz="2000" b="1" dirty="0" err="1">
                <a:solidFill>
                  <a:srgbClr val="005DA2"/>
                </a:solidFill>
                <a:latin typeface="微软雅黑" panose="020B0503020204020204" pitchFamily="34" charset="-122"/>
                <a:ea typeface="微软雅黑" panose="020B0503020204020204" pitchFamily="34" charset="-122"/>
              </a:rPr>
              <a:t>argc</a:t>
            </a:r>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b="1" dirty="0">
                <a:solidFill>
                  <a:srgbClr val="00B050"/>
                </a:solidFill>
                <a:latin typeface="微软雅黑" panose="020B0503020204020204" pitchFamily="34" charset="-122"/>
                <a:ea typeface="微软雅黑" panose="020B0503020204020204" pitchFamily="34" charset="-122"/>
              </a:rPr>
              <a:t>char *</a:t>
            </a:r>
            <a:r>
              <a:rPr lang="en-US" altLang="zh-CN" sz="2000" b="1" dirty="0" err="1">
                <a:solidFill>
                  <a:srgbClr val="00B050"/>
                </a:solidFill>
                <a:latin typeface="微软雅黑" panose="020B0503020204020204" pitchFamily="34" charset="-122"/>
                <a:ea typeface="微软雅黑" panose="020B0503020204020204" pitchFamily="34" charset="-122"/>
              </a:rPr>
              <a:t>argv</a:t>
            </a:r>
            <a:r>
              <a:rPr lang="en-US" altLang="zh-CN" sz="2000" b="1" dirty="0">
                <a:solidFill>
                  <a:srgbClr val="00B050"/>
                </a:solidFill>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a:t>
            </a:r>
          </a:p>
        </p:txBody>
      </p:sp>
      <p:sp>
        <p:nvSpPr>
          <p:cNvPr id="8" name="左大括号 7">
            <a:extLst>
              <a:ext uri="{FF2B5EF4-FFF2-40B4-BE49-F238E27FC236}">
                <a16:creationId xmlns:a16="http://schemas.microsoft.com/office/drawing/2014/main" id="{1BF29355-4C62-4A4E-8AFC-0B0EB1EBBDD2}"/>
              </a:ext>
            </a:extLst>
          </p:cNvPr>
          <p:cNvSpPr/>
          <p:nvPr/>
        </p:nvSpPr>
        <p:spPr>
          <a:xfrm rot="16200000">
            <a:off x="3779912" y="1418839"/>
            <a:ext cx="216024" cy="936104"/>
          </a:xfrm>
          <a:prstGeom prst="leftBrace">
            <a:avLst>
              <a:gd name="adj1" fmla="val 8333"/>
              <a:gd name="adj2" fmla="val 2998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C66418E1-2D94-49B4-A619-AFD86D823921}"/>
              </a:ext>
            </a:extLst>
          </p:cNvPr>
          <p:cNvSpPr txBox="1"/>
          <p:nvPr/>
        </p:nvSpPr>
        <p:spPr>
          <a:xfrm>
            <a:off x="2123728" y="2067694"/>
            <a:ext cx="2387327" cy="584775"/>
          </a:xfrm>
          <a:prstGeom prst="rect">
            <a:avLst/>
          </a:prstGeom>
          <a:noFill/>
        </p:spPr>
        <p:txBody>
          <a:bodyPr wrap="square">
            <a:spAutoFit/>
          </a:bodyPr>
          <a:lstStyle/>
          <a:p>
            <a:pPr>
              <a:spcAft>
                <a:spcPts val="1200"/>
              </a:spcAft>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传入的参数数量（包含程序名本身）</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左大括号 13">
            <a:extLst>
              <a:ext uri="{FF2B5EF4-FFF2-40B4-BE49-F238E27FC236}">
                <a16:creationId xmlns:a16="http://schemas.microsoft.com/office/drawing/2014/main" id="{89DD34C4-6D5D-46F5-948C-4A8FD11F6D0B}"/>
              </a:ext>
            </a:extLst>
          </p:cNvPr>
          <p:cNvSpPr/>
          <p:nvPr/>
        </p:nvSpPr>
        <p:spPr>
          <a:xfrm rot="16200000">
            <a:off x="5263412" y="1174147"/>
            <a:ext cx="216024" cy="1425488"/>
          </a:xfrm>
          <a:prstGeom prst="leftBrace">
            <a:avLst>
              <a:gd name="adj1" fmla="val 8333"/>
              <a:gd name="adj2" fmla="val 7435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F3F47AD-8A48-4319-81E3-244AEC149C80}"/>
              </a:ext>
            </a:extLst>
          </p:cNvPr>
          <p:cNvSpPr txBox="1"/>
          <p:nvPr/>
        </p:nvSpPr>
        <p:spPr>
          <a:xfrm>
            <a:off x="4890504" y="2067694"/>
            <a:ext cx="2387327" cy="584775"/>
          </a:xfrm>
          <a:prstGeom prst="rect">
            <a:avLst/>
          </a:prstGeom>
          <a:noFill/>
        </p:spPr>
        <p:txBody>
          <a:bodyPr wrap="square">
            <a:spAutoFit/>
          </a:bodyPr>
          <a:lstStyle/>
          <a:p>
            <a:pPr>
              <a:spcAft>
                <a:spcPts val="1200"/>
              </a:spcAft>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字符指针数组，</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argv</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表示第</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个参数字符串</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A15AE146-BA72-4BB1-901B-0E43EEBAA280}"/>
              </a:ext>
            </a:extLst>
          </p:cNvPr>
          <p:cNvSpPr txBox="1"/>
          <p:nvPr/>
        </p:nvSpPr>
        <p:spPr>
          <a:xfrm>
            <a:off x="2007328" y="3299900"/>
            <a:ext cx="4572000" cy="369332"/>
          </a:xfrm>
          <a:prstGeom prst="rect">
            <a:avLst/>
          </a:prstGeom>
          <a:noFill/>
        </p:spPr>
        <p:txBody>
          <a:bodyPr wrap="square">
            <a:spAutoFit/>
          </a:bodyPr>
          <a:lstStyle/>
          <a:p>
            <a:pPr algn="ctr">
              <a:spcAft>
                <a:spcPts val="1200"/>
              </a:spcAft>
            </a:pPr>
            <a:r>
              <a:rPr lang="en-US" altLang="zh-CN" dirty="0" err="1">
                <a:solidFill>
                  <a:srgbClr val="00B050"/>
                </a:solidFill>
                <a:latin typeface="微软雅黑" panose="020B0503020204020204" pitchFamily="34" charset="-122"/>
                <a:ea typeface="微软雅黑" panose="020B0503020204020204" pitchFamily="34" charset="-122"/>
              </a:rPr>
              <a:t>cmd</a:t>
            </a:r>
            <a:r>
              <a:rPr lang="en-US" altLang="zh-CN" dirty="0">
                <a:solidFill>
                  <a:srgbClr val="00B050"/>
                </a:solidFill>
                <a:latin typeface="微软雅黑" panose="020B0503020204020204" pitchFamily="34" charset="-122"/>
                <a:ea typeface="微软雅黑" panose="020B0503020204020204" pitchFamily="34" charset="-122"/>
              </a:rPr>
              <a:t>  </a:t>
            </a:r>
            <a:r>
              <a:rPr lang="en-US" altLang="zh-CN" dirty="0">
                <a:solidFill>
                  <a:srgbClr val="C00000"/>
                </a:solidFill>
                <a:latin typeface="微软雅黑" panose="020B0503020204020204" pitchFamily="34" charset="-122"/>
                <a:ea typeface="微软雅黑" panose="020B0503020204020204" pitchFamily="34" charset="-122"/>
              </a:rPr>
              <a:t> param1   param2   param3</a:t>
            </a:r>
          </a:p>
        </p:txBody>
      </p:sp>
      <p:sp>
        <p:nvSpPr>
          <p:cNvPr id="17" name="文本框 16">
            <a:extLst>
              <a:ext uri="{FF2B5EF4-FFF2-40B4-BE49-F238E27FC236}">
                <a16:creationId xmlns:a16="http://schemas.microsoft.com/office/drawing/2014/main" id="{6F197977-3ACA-4BD5-A2D4-3DBAA7D268AB}"/>
              </a:ext>
            </a:extLst>
          </p:cNvPr>
          <p:cNvSpPr txBox="1"/>
          <p:nvPr/>
        </p:nvSpPr>
        <p:spPr>
          <a:xfrm>
            <a:off x="2264887" y="3835313"/>
            <a:ext cx="1052504" cy="369332"/>
          </a:xfrm>
          <a:prstGeom prst="rect">
            <a:avLst/>
          </a:prstGeom>
          <a:noFill/>
        </p:spPr>
        <p:txBody>
          <a:bodyPr wrap="square">
            <a:spAutoFit/>
          </a:bodyPr>
          <a:lstStyle/>
          <a:p>
            <a:pPr algn="ctr">
              <a:spcAft>
                <a:spcPts val="1200"/>
              </a:spcAft>
            </a:pPr>
            <a:r>
              <a:rPr lang="en-US" altLang="zh-CN" dirty="0" err="1">
                <a:solidFill>
                  <a:srgbClr val="00B050"/>
                </a:solidFill>
                <a:latin typeface="微软雅黑" panose="020B0503020204020204" pitchFamily="34" charset="-122"/>
                <a:ea typeface="微软雅黑" panose="020B0503020204020204" pitchFamily="34" charset="-122"/>
              </a:rPr>
              <a:t>arg</a:t>
            </a:r>
            <a:r>
              <a:rPr lang="en-US" altLang="zh-CN" dirty="0">
                <a:solidFill>
                  <a:srgbClr val="00B050"/>
                </a:solidFill>
                <a:latin typeface="微软雅黑" panose="020B0503020204020204" pitchFamily="34" charset="-122"/>
                <a:ea typeface="微软雅黑" panose="020B0503020204020204" pitchFamily="34" charset="-122"/>
              </a:rPr>
              <a:t>[0]</a:t>
            </a:r>
            <a:endParaRPr lang="en-US" altLang="zh-CN" dirty="0">
              <a:solidFill>
                <a:srgbClr val="C00000"/>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02CD44B6-8879-4873-92D3-CD97366671E9}"/>
              </a:ext>
            </a:extLst>
          </p:cNvPr>
          <p:cNvSpPr txBox="1"/>
          <p:nvPr/>
        </p:nvSpPr>
        <p:spPr>
          <a:xfrm>
            <a:off x="3059832" y="3835313"/>
            <a:ext cx="1052504" cy="369332"/>
          </a:xfrm>
          <a:prstGeom prst="rect">
            <a:avLst/>
          </a:prstGeom>
          <a:noFill/>
        </p:spPr>
        <p:txBody>
          <a:bodyPr wrap="square">
            <a:spAutoFit/>
          </a:bodyPr>
          <a:lstStyle/>
          <a:p>
            <a:pPr algn="ctr">
              <a:spcAft>
                <a:spcPts val="1200"/>
              </a:spcAft>
            </a:pPr>
            <a:r>
              <a:rPr lang="en-US" altLang="zh-CN" dirty="0" err="1">
                <a:solidFill>
                  <a:srgbClr val="C00000"/>
                </a:solidFill>
                <a:latin typeface="微软雅黑" panose="020B0503020204020204" pitchFamily="34" charset="-122"/>
                <a:ea typeface="微软雅黑" panose="020B0503020204020204" pitchFamily="34" charset="-122"/>
              </a:rPr>
              <a:t>arg</a:t>
            </a:r>
            <a:r>
              <a:rPr lang="en-US" altLang="zh-CN" dirty="0">
                <a:solidFill>
                  <a:srgbClr val="C00000"/>
                </a:solidFill>
                <a:latin typeface="微软雅黑" panose="020B0503020204020204" pitchFamily="34" charset="-122"/>
                <a:ea typeface="微软雅黑" panose="020B0503020204020204" pitchFamily="34" charset="-122"/>
              </a:rPr>
              <a:t>[1]</a:t>
            </a:r>
          </a:p>
        </p:txBody>
      </p:sp>
      <p:sp>
        <p:nvSpPr>
          <p:cNvPr id="19" name="文本框 18">
            <a:extLst>
              <a:ext uri="{FF2B5EF4-FFF2-40B4-BE49-F238E27FC236}">
                <a16:creationId xmlns:a16="http://schemas.microsoft.com/office/drawing/2014/main" id="{40F64CDB-143E-4A0D-839D-B2BDBEA5D73B}"/>
              </a:ext>
            </a:extLst>
          </p:cNvPr>
          <p:cNvSpPr txBox="1"/>
          <p:nvPr/>
        </p:nvSpPr>
        <p:spPr>
          <a:xfrm>
            <a:off x="4081752" y="3835313"/>
            <a:ext cx="1052504" cy="369332"/>
          </a:xfrm>
          <a:prstGeom prst="rect">
            <a:avLst/>
          </a:prstGeom>
          <a:noFill/>
        </p:spPr>
        <p:txBody>
          <a:bodyPr wrap="square">
            <a:spAutoFit/>
          </a:bodyPr>
          <a:lstStyle/>
          <a:p>
            <a:pPr algn="ctr">
              <a:spcAft>
                <a:spcPts val="1200"/>
              </a:spcAft>
            </a:pPr>
            <a:r>
              <a:rPr lang="en-US" altLang="zh-CN" dirty="0" err="1">
                <a:solidFill>
                  <a:srgbClr val="C00000"/>
                </a:solidFill>
                <a:latin typeface="微软雅黑" panose="020B0503020204020204" pitchFamily="34" charset="-122"/>
                <a:ea typeface="微软雅黑" panose="020B0503020204020204" pitchFamily="34" charset="-122"/>
              </a:rPr>
              <a:t>arg</a:t>
            </a:r>
            <a:r>
              <a:rPr lang="en-US" altLang="zh-CN" dirty="0">
                <a:solidFill>
                  <a:srgbClr val="C00000"/>
                </a:solidFill>
                <a:latin typeface="微软雅黑" panose="020B0503020204020204" pitchFamily="34" charset="-122"/>
                <a:ea typeface="微软雅黑" panose="020B0503020204020204" pitchFamily="34" charset="-122"/>
              </a:rPr>
              <a:t>[2]</a:t>
            </a:r>
          </a:p>
        </p:txBody>
      </p:sp>
      <p:sp>
        <p:nvSpPr>
          <p:cNvPr id="20" name="文本框 19">
            <a:extLst>
              <a:ext uri="{FF2B5EF4-FFF2-40B4-BE49-F238E27FC236}">
                <a16:creationId xmlns:a16="http://schemas.microsoft.com/office/drawing/2014/main" id="{A71A71DE-27DC-4222-86C0-4311346DA06F}"/>
              </a:ext>
            </a:extLst>
          </p:cNvPr>
          <p:cNvSpPr txBox="1"/>
          <p:nvPr/>
        </p:nvSpPr>
        <p:spPr>
          <a:xfrm>
            <a:off x="5139584" y="3835313"/>
            <a:ext cx="1052504" cy="369332"/>
          </a:xfrm>
          <a:prstGeom prst="rect">
            <a:avLst/>
          </a:prstGeom>
          <a:noFill/>
        </p:spPr>
        <p:txBody>
          <a:bodyPr wrap="square">
            <a:spAutoFit/>
          </a:bodyPr>
          <a:lstStyle/>
          <a:p>
            <a:pPr algn="ctr">
              <a:spcAft>
                <a:spcPts val="1200"/>
              </a:spcAft>
            </a:pPr>
            <a:r>
              <a:rPr lang="en-US" altLang="zh-CN" dirty="0" err="1">
                <a:solidFill>
                  <a:srgbClr val="C00000"/>
                </a:solidFill>
                <a:latin typeface="微软雅黑" panose="020B0503020204020204" pitchFamily="34" charset="-122"/>
                <a:ea typeface="微软雅黑" panose="020B0503020204020204" pitchFamily="34" charset="-122"/>
              </a:rPr>
              <a:t>arg</a:t>
            </a:r>
            <a:r>
              <a:rPr lang="en-US" altLang="zh-CN" dirty="0">
                <a:solidFill>
                  <a:srgbClr val="C00000"/>
                </a:solidFill>
                <a:latin typeface="微软雅黑" panose="020B0503020204020204" pitchFamily="34" charset="-122"/>
                <a:ea typeface="微软雅黑" panose="020B0503020204020204" pitchFamily="34" charset="-122"/>
              </a:rPr>
              <a:t>[3]</a:t>
            </a:r>
          </a:p>
        </p:txBody>
      </p:sp>
      <p:sp>
        <p:nvSpPr>
          <p:cNvPr id="21" name="文本框 20">
            <a:extLst>
              <a:ext uri="{FF2B5EF4-FFF2-40B4-BE49-F238E27FC236}">
                <a16:creationId xmlns:a16="http://schemas.microsoft.com/office/drawing/2014/main" id="{67BD39FD-363C-43C4-984C-2114AA29A550}"/>
              </a:ext>
            </a:extLst>
          </p:cNvPr>
          <p:cNvSpPr txBox="1"/>
          <p:nvPr/>
        </p:nvSpPr>
        <p:spPr>
          <a:xfrm>
            <a:off x="971600" y="3835313"/>
            <a:ext cx="1368152" cy="369332"/>
          </a:xfrm>
          <a:prstGeom prst="rect">
            <a:avLst/>
          </a:prstGeom>
          <a:noFill/>
        </p:spPr>
        <p:txBody>
          <a:bodyPr wrap="square">
            <a:spAutoFit/>
          </a:bodyPr>
          <a:lstStyle/>
          <a:p>
            <a:pPr algn="ctr">
              <a:spcAft>
                <a:spcPts val="1200"/>
              </a:spcAft>
            </a:pPr>
            <a:r>
              <a:rPr lang="en-US" altLang="zh-CN" dirty="0" err="1">
                <a:solidFill>
                  <a:srgbClr val="005DA2"/>
                </a:solidFill>
                <a:latin typeface="微软雅黑" panose="020B0503020204020204" pitchFamily="34" charset="-122"/>
                <a:ea typeface="微软雅黑" panose="020B0503020204020204" pitchFamily="34" charset="-122"/>
              </a:rPr>
              <a:t>argc</a:t>
            </a:r>
            <a:r>
              <a:rPr lang="en-US" altLang="zh-CN" dirty="0">
                <a:solidFill>
                  <a:srgbClr val="005DA2"/>
                </a:solidFill>
                <a:latin typeface="微软雅黑" panose="020B0503020204020204" pitchFamily="34" charset="-122"/>
                <a:ea typeface="微软雅黑" panose="020B0503020204020204" pitchFamily="34" charset="-122"/>
              </a:rPr>
              <a:t> = 4</a:t>
            </a:r>
          </a:p>
        </p:txBody>
      </p:sp>
      <p:cxnSp>
        <p:nvCxnSpPr>
          <p:cNvPr id="22" name="直接箭头连接符 21">
            <a:extLst>
              <a:ext uri="{FF2B5EF4-FFF2-40B4-BE49-F238E27FC236}">
                <a16:creationId xmlns:a16="http://schemas.microsoft.com/office/drawing/2014/main" id="{84C8441E-51C6-44A3-B404-EFC73374FFF9}"/>
              </a:ext>
            </a:extLst>
          </p:cNvPr>
          <p:cNvCxnSpPr>
            <a:cxnSpLocks/>
          </p:cNvCxnSpPr>
          <p:nvPr/>
        </p:nvCxnSpPr>
        <p:spPr>
          <a:xfrm>
            <a:off x="2771800" y="3669232"/>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E508BF8-847D-4526-83E7-1AF50E23C311}"/>
              </a:ext>
            </a:extLst>
          </p:cNvPr>
          <p:cNvCxnSpPr>
            <a:cxnSpLocks/>
          </p:cNvCxnSpPr>
          <p:nvPr/>
        </p:nvCxnSpPr>
        <p:spPr>
          <a:xfrm>
            <a:off x="3563888" y="3669232"/>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152CDB9-0DD3-4F64-AEA1-12A368606864}"/>
              </a:ext>
            </a:extLst>
          </p:cNvPr>
          <p:cNvCxnSpPr>
            <a:cxnSpLocks/>
          </p:cNvCxnSpPr>
          <p:nvPr/>
        </p:nvCxnSpPr>
        <p:spPr>
          <a:xfrm>
            <a:off x="4644008" y="3669232"/>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FF0D77CA-613B-43C0-B8FA-9389DCC8C988}"/>
              </a:ext>
            </a:extLst>
          </p:cNvPr>
          <p:cNvCxnSpPr>
            <a:cxnSpLocks/>
          </p:cNvCxnSpPr>
          <p:nvPr/>
        </p:nvCxnSpPr>
        <p:spPr>
          <a:xfrm>
            <a:off x="5652120" y="3669232"/>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40501"/>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main</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函数命令行参数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6CAA299D-CA11-4451-A7C7-E34EA2C84220}"/>
              </a:ext>
            </a:extLst>
          </p:cNvPr>
          <p:cNvSpPr txBox="1"/>
          <p:nvPr/>
        </p:nvSpPr>
        <p:spPr>
          <a:xfrm>
            <a:off x="689681" y="699542"/>
            <a:ext cx="7986775" cy="369332"/>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循环打印命令行接收到的全部参数</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830BF41B-DC6D-46F9-9A30-B82F378FEB9D}"/>
              </a:ext>
            </a:extLst>
          </p:cNvPr>
          <p:cNvGrpSpPr/>
          <p:nvPr/>
        </p:nvGrpSpPr>
        <p:grpSpPr>
          <a:xfrm>
            <a:off x="755576" y="1334517"/>
            <a:ext cx="7704856" cy="2173337"/>
            <a:chOff x="826068" y="2276351"/>
            <a:chExt cx="8064896" cy="6159183"/>
          </a:xfrm>
        </p:grpSpPr>
        <p:sp>
          <p:nvSpPr>
            <p:cNvPr id="27" name="矩形 26">
              <a:extLst>
                <a:ext uri="{FF2B5EF4-FFF2-40B4-BE49-F238E27FC236}">
                  <a16:creationId xmlns:a16="http://schemas.microsoft.com/office/drawing/2014/main" id="{47EDAE5F-4BD0-470B-BB40-5ECD7D0B00ED}"/>
                </a:ext>
              </a:extLst>
            </p:cNvPr>
            <p:cNvSpPr/>
            <p:nvPr/>
          </p:nvSpPr>
          <p:spPr>
            <a:xfrm>
              <a:off x="826068" y="2276351"/>
              <a:ext cx="8064896" cy="6159183"/>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a:extLst>
                <a:ext uri="{FF2B5EF4-FFF2-40B4-BE49-F238E27FC236}">
                  <a16:creationId xmlns:a16="http://schemas.microsoft.com/office/drawing/2014/main" id="{982FBA6F-1D88-408E-949F-6F9348A43D57}"/>
                </a:ext>
              </a:extLst>
            </p:cNvPr>
            <p:cNvSpPr txBox="1"/>
            <p:nvPr/>
          </p:nvSpPr>
          <p:spPr>
            <a:xfrm>
              <a:off x="889810" y="2446159"/>
              <a:ext cx="7859290" cy="3829723"/>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#include &lt;iostream&gt;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int main(int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argc</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char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argv</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for (int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0;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argc</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std::</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cout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argv</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&lt;&lt; std::</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spTree>
    <p:extLst>
      <p:ext uri="{BB962C8B-B14F-4D97-AF65-F5344CB8AC3E}">
        <p14:creationId xmlns:p14="http://schemas.microsoft.com/office/powerpoint/2010/main" val="1449997659"/>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6CAA299D-CA11-4451-A7C7-E34EA2C84220}"/>
              </a:ext>
            </a:extLst>
          </p:cNvPr>
          <p:cNvSpPr txBox="1"/>
          <p:nvPr/>
        </p:nvSpPr>
        <p:spPr>
          <a:xfrm>
            <a:off x="683568" y="915566"/>
            <a:ext cx="7986775" cy="2092881"/>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最佳实践：</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阅读</a:t>
            </a:r>
            <a:r>
              <a:rPr lang="en-US" altLang="zh-CN" dirty="0">
                <a:solidFill>
                  <a:srgbClr val="005DA2"/>
                </a:solidFill>
                <a:latin typeface="微软雅黑" panose="020B0503020204020204" pitchFamily="34" charset="-122"/>
                <a:ea typeface="微软雅黑" panose="020B0503020204020204" pitchFamily="34" charset="-122"/>
              </a:rPr>
              <a:t>API</a:t>
            </a:r>
            <a:r>
              <a:rPr lang="zh-CN" altLang="en-US" dirty="0">
                <a:solidFill>
                  <a:srgbClr val="005DA2"/>
                </a:solidFill>
                <a:latin typeface="微软雅黑" panose="020B0503020204020204" pitchFamily="34" charset="-122"/>
                <a:ea typeface="微软雅黑" panose="020B0503020204020204" pitchFamily="34" charset="-122"/>
              </a:rPr>
              <a:t>文档，掌握</a:t>
            </a:r>
            <a:r>
              <a:rPr lang="en-US" altLang="zh-CN" dirty="0" err="1">
                <a:solidFill>
                  <a:srgbClr val="005DA2"/>
                </a:solidFill>
                <a:latin typeface="微软雅黑" panose="020B0503020204020204" pitchFamily="34" charset="-122"/>
                <a:ea typeface="微软雅黑" panose="020B0503020204020204" pitchFamily="34" charset="-122"/>
              </a:rPr>
              <a:t>fstream</a:t>
            </a:r>
            <a:r>
              <a:rPr lang="zh-CN" altLang="en-US">
                <a:solidFill>
                  <a:srgbClr val="005DA2"/>
                </a:solidFill>
                <a:latin typeface="微软雅黑" panose="020B0503020204020204" pitchFamily="34" charset="-122"/>
                <a:ea typeface="微软雅黑" panose="020B0503020204020204" pitchFamily="34" charset="-122"/>
              </a:rPr>
              <a:t>文件流的用法</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结构化数据读写慎用流插入和流提取操作符</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windows</a:t>
            </a:r>
            <a:r>
              <a:rPr lang="zh-CN" altLang="en-US" dirty="0">
                <a:solidFill>
                  <a:srgbClr val="005DA2"/>
                </a:solidFill>
                <a:latin typeface="微软雅黑" panose="020B0503020204020204" pitchFamily="34" charset="-122"/>
                <a:ea typeface="微软雅黑" panose="020B0503020204020204" pitchFamily="34" charset="-122"/>
              </a:rPr>
              <a:t>平台注意非</a:t>
            </a:r>
            <a:r>
              <a:rPr lang="en-US" altLang="zh-CN" dirty="0">
                <a:solidFill>
                  <a:srgbClr val="005DA2"/>
                </a:solidFill>
                <a:latin typeface="微软雅黑" panose="020B0503020204020204" pitchFamily="34" charset="-122"/>
                <a:ea typeface="微软雅黑" panose="020B0503020204020204" pitchFamily="34" charset="-122"/>
              </a:rPr>
              <a:t>binary</a:t>
            </a:r>
            <a:r>
              <a:rPr lang="zh-CN" altLang="en-US" dirty="0">
                <a:solidFill>
                  <a:srgbClr val="005DA2"/>
                </a:solidFill>
                <a:latin typeface="微软雅黑" panose="020B0503020204020204" pitchFamily="34" charset="-122"/>
                <a:ea typeface="微软雅黑" panose="020B0503020204020204" pitchFamily="34" charset="-122"/>
              </a:rPr>
              <a:t>模式下的换行回车转义问题</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文件操作注意检查当前的错误状态</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4792971"/>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4001" cy="5143500"/>
          </a:xfrm>
          <a:prstGeom prst="rect">
            <a:avLst/>
          </a:prstGeom>
        </p:spPr>
      </p:pic>
      <p:sp>
        <p:nvSpPr>
          <p:cNvPr id="11" name="Rectangle 3"/>
          <p:cNvSpPr txBox="1">
            <a:spLocks noChangeArrowheads="1"/>
          </p:cNvSpPr>
          <p:nvPr/>
        </p:nvSpPr>
        <p:spPr>
          <a:xfrm>
            <a:off x="3491880" y="1901035"/>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200" b="1" dirty="0">
                <a:solidFill>
                  <a:schemeClr val="accent1"/>
                </a:solidFill>
                <a:latin typeface="微软雅黑" panose="020B0503020204020204" pitchFamily="34" charset="-122"/>
                <a:ea typeface="微软雅黑" panose="020B0503020204020204" pitchFamily="34" charset="-122"/>
              </a:rPr>
              <a:t>感谢观看</a:t>
            </a:r>
          </a:p>
        </p:txBody>
      </p:sp>
      <p:sp>
        <p:nvSpPr>
          <p:cNvPr id="12" name="Rectangle 4"/>
          <p:cNvSpPr txBox="1">
            <a:spLocks noChangeArrowheads="1"/>
          </p:cNvSpPr>
          <p:nvPr/>
        </p:nvSpPr>
        <p:spPr>
          <a:xfrm>
            <a:off x="3826314" y="2569318"/>
            <a:ext cx="4807056" cy="32265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3"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9"/>
          <p:cNvSpPr>
            <a:spLocks noChangeArrowheads="1"/>
          </p:cNvSpPr>
          <p:nvPr/>
        </p:nvSpPr>
        <p:spPr bwMode="auto">
          <a:xfrm>
            <a:off x="8727444" y="1898129"/>
            <a:ext cx="416556" cy="1609725"/>
          </a:xfrm>
          <a:prstGeom prst="rect">
            <a:avLst/>
          </a:prstGeom>
          <a:solidFill>
            <a:schemeClr val="accent1"/>
          </a:solidFill>
          <a:ln>
            <a:noFill/>
          </a:ln>
        </p:spPr>
        <p:txBody>
          <a:bodyPr lIns="68557" tIns="34279" rIns="68557" bIns="3427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8120850" y="3071925"/>
            <a:ext cx="432048" cy="432834"/>
            <a:chOff x="6084168" y="1274820"/>
            <a:chExt cx="432048" cy="432834"/>
          </a:xfrm>
        </p:grpSpPr>
        <p:sp>
          <p:nvSpPr>
            <p:cNvPr id="2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7" name="组合 26"/>
          <p:cNvGrpSpPr/>
          <p:nvPr/>
        </p:nvGrpSpPr>
        <p:grpSpPr>
          <a:xfrm>
            <a:off x="6824706" y="3072318"/>
            <a:ext cx="432048" cy="432048"/>
            <a:chOff x="4788024" y="1275213"/>
            <a:chExt cx="432048" cy="432048"/>
          </a:xfrm>
        </p:grpSpPr>
        <p:sp>
          <p:nvSpPr>
            <p:cNvPr id="2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0" name="组合 29"/>
          <p:cNvGrpSpPr/>
          <p:nvPr/>
        </p:nvGrpSpPr>
        <p:grpSpPr>
          <a:xfrm>
            <a:off x="7472778" y="3071925"/>
            <a:ext cx="432833" cy="432834"/>
            <a:chOff x="5436096" y="1274820"/>
            <a:chExt cx="432833" cy="432834"/>
          </a:xfrm>
        </p:grpSpPr>
        <p:sp>
          <p:nvSpPr>
            <p:cNvPr id="3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5528562" y="3071925"/>
            <a:ext cx="432833" cy="432834"/>
            <a:chOff x="3491880" y="1274820"/>
            <a:chExt cx="432833" cy="432834"/>
          </a:xfrm>
        </p:grpSpPr>
        <p:sp>
          <p:nvSpPr>
            <p:cNvPr id="34"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6176634" y="3071925"/>
            <a:ext cx="432833" cy="432834"/>
            <a:chOff x="4139952" y="1274820"/>
            <a:chExt cx="432833" cy="432834"/>
          </a:xfrm>
        </p:grpSpPr>
        <p:sp>
          <p:nvSpPr>
            <p:cNvPr id="37"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1271772245"/>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文件输入输出</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6687A9C7-680B-8D08-8F86-1F3E48E052F6}"/>
              </a:ext>
            </a:extLst>
          </p:cNvPr>
          <p:cNvSpPr txBox="1"/>
          <p:nvPr/>
        </p:nvSpPr>
        <p:spPr>
          <a:xfrm>
            <a:off x="683568" y="2283718"/>
            <a:ext cx="7992888" cy="369332"/>
          </a:xfrm>
          <a:prstGeom prst="rect">
            <a:avLst/>
          </a:prstGeom>
          <a:noFill/>
        </p:spPr>
        <p:txBody>
          <a:bodyPr wrap="square" rtlCol="0">
            <a:spAutoFit/>
          </a:bodyPr>
          <a:lstStyle/>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利用输入输出流操作符统一了标准输入输出与文件输入输出的调用方式</a:t>
            </a:r>
            <a:endParaRPr lang="en-US" altLang="zh-CN" dirty="0">
              <a:solidFill>
                <a:srgbClr val="005DA2"/>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F1A8556-21F8-F7FE-74F1-12C040BE8D26}"/>
              </a:ext>
            </a:extLst>
          </p:cNvPr>
          <p:cNvSpPr txBox="1"/>
          <p:nvPr/>
        </p:nvSpPr>
        <p:spPr>
          <a:xfrm>
            <a:off x="683568" y="918222"/>
            <a:ext cx="5688632" cy="369332"/>
          </a:xfrm>
          <a:prstGeom prst="rect">
            <a:avLst/>
          </a:prstGeom>
          <a:noFill/>
        </p:spPr>
        <p:txBody>
          <a:bodyPr wrap="square" rtlCol="0">
            <a:spAutoFit/>
          </a:bodyPr>
          <a:lstStyle/>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语言中文件读写采用</a:t>
            </a:r>
            <a:r>
              <a:rPr lang="en-US" altLang="zh-CN" dirty="0" err="1">
                <a:solidFill>
                  <a:srgbClr val="005DA2"/>
                </a:solidFill>
                <a:latin typeface="微软雅黑" panose="020B0503020204020204" pitchFamily="34" charset="-122"/>
                <a:ea typeface="微软雅黑" panose="020B0503020204020204" pitchFamily="34" charset="-122"/>
              </a:rPr>
              <a:t>fopen</a:t>
            </a:r>
            <a:r>
              <a:rPr lang="zh-CN" altLang="en-US" dirty="0">
                <a:solidFill>
                  <a:srgbClr val="005DA2"/>
                </a:solidFill>
                <a:latin typeface="微软雅黑" panose="020B0503020204020204" pitchFamily="34" charset="-122"/>
                <a:ea typeface="微软雅黑" panose="020B0503020204020204" pitchFamily="34" charset="-122"/>
              </a:rPr>
              <a:t>函数获取文件句柄实现</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a16="http://schemas.microsoft.com/office/drawing/2014/main" id="{9A41A369-B33C-A7A3-1E41-FAD8CA44BBF0}"/>
              </a:ext>
            </a:extLst>
          </p:cNvPr>
          <p:cNvGrpSpPr/>
          <p:nvPr/>
        </p:nvGrpSpPr>
        <p:grpSpPr>
          <a:xfrm>
            <a:off x="755576" y="1349360"/>
            <a:ext cx="8064896" cy="679176"/>
            <a:chOff x="5813482" y="1421168"/>
            <a:chExt cx="2808312" cy="1419668"/>
          </a:xfrm>
          <a:solidFill>
            <a:srgbClr val="FDFDFD"/>
          </a:solidFill>
        </p:grpSpPr>
        <p:sp>
          <p:nvSpPr>
            <p:cNvPr id="19" name="矩形 18">
              <a:extLst>
                <a:ext uri="{FF2B5EF4-FFF2-40B4-BE49-F238E27FC236}">
                  <a16:creationId xmlns:a16="http://schemas.microsoft.com/office/drawing/2014/main" id="{B75BAFE3-164A-3B98-8370-3359100816DF}"/>
                </a:ext>
              </a:extLst>
            </p:cNvPr>
            <p:cNvSpPr/>
            <p:nvPr/>
          </p:nvSpPr>
          <p:spPr>
            <a:xfrm>
              <a:off x="5813482" y="1421168"/>
              <a:ext cx="2808312" cy="1419668"/>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77B374A7-6578-4754-C242-BF546C1DC7CA}"/>
                </a:ext>
              </a:extLst>
            </p:cNvPr>
            <p:cNvSpPr txBox="1"/>
            <p:nvPr/>
          </p:nvSpPr>
          <p:spPr>
            <a:xfrm>
              <a:off x="5855146" y="1449821"/>
              <a:ext cx="2724982" cy="137557"/>
            </a:xfrm>
            <a:prstGeom prst="rect">
              <a:avLst/>
            </a:prstGeom>
            <a:grpFill/>
          </p:spPr>
          <p:txBody>
            <a:bodyPr wrap="square" rtlCol="0">
              <a:spAutoFit/>
            </a:bodyPr>
            <a:lstStyle/>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3" name="文本框 22">
            <a:extLst>
              <a:ext uri="{FF2B5EF4-FFF2-40B4-BE49-F238E27FC236}">
                <a16:creationId xmlns:a16="http://schemas.microsoft.com/office/drawing/2014/main" id="{1776764E-8CA4-D52A-B85A-18A747262B6B}"/>
              </a:ext>
            </a:extLst>
          </p:cNvPr>
          <p:cNvSpPr txBox="1"/>
          <p:nvPr/>
        </p:nvSpPr>
        <p:spPr>
          <a:xfrm>
            <a:off x="857880" y="1490682"/>
            <a:ext cx="6433078" cy="369332"/>
          </a:xfrm>
          <a:prstGeom prst="rect">
            <a:avLst/>
          </a:prstGeom>
          <a:noFill/>
        </p:spPr>
        <p:txBody>
          <a:bodyPr wrap="square">
            <a:spAutoFit/>
          </a:bodyPr>
          <a:lstStyle/>
          <a:p>
            <a:r>
              <a:rPr lang="en" altLang="zh-CN" sz="1800" dirty="0">
                <a:solidFill>
                  <a:schemeClr val="tx1">
                    <a:lumMod val="75000"/>
                    <a:lumOff val="25000"/>
                  </a:schemeClr>
                </a:solidFill>
                <a:latin typeface="微软雅黑" panose="020B0503020204020204" pitchFamily="34" charset="-122"/>
                <a:ea typeface="微软雅黑" panose="020B0503020204020204" pitchFamily="34" charset="-122"/>
              </a:rPr>
              <a:t>FILE *</a:t>
            </a:r>
            <a:r>
              <a:rPr lang="en"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fopen</a:t>
            </a:r>
            <a:r>
              <a:rPr lang="en" altLang="zh-CN" sz="1800" dirty="0">
                <a:solidFill>
                  <a:schemeClr val="tx1">
                    <a:lumMod val="75000"/>
                    <a:lumOff val="25000"/>
                  </a:schemeClr>
                </a:solidFill>
                <a:latin typeface="微软雅黑" panose="020B0503020204020204" pitchFamily="34" charset="-122"/>
                <a:ea typeface="微软雅黑" panose="020B0503020204020204" pitchFamily="34" charset="-122"/>
              </a:rPr>
              <a:t>( const char *filename, const char *mode );</a:t>
            </a:r>
            <a:endParaRPr lang="zh-CN" altLang="en-US" dirty="0"/>
          </a:p>
        </p:txBody>
      </p:sp>
    </p:spTree>
    <p:extLst>
      <p:ext uri="{BB962C8B-B14F-4D97-AF65-F5344CB8AC3E}">
        <p14:creationId xmlns:p14="http://schemas.microsoft.com/office/powerpoint/2010/main" val="747689697"/>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文件输入输出</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683568" y="843558"/>
            <a:ext cx="7992888" cy="1785104"/>
          </a:xfrm>
          <a:prstGeom prst="rect">
            <a:avLst/>
          </a:prstGeom>
          <a:noFill/>
        </p:spPr>
        <p:txBody>
          <a:bodyPr wrap="square" rtlCol="0">
            <a:spAutoFit/>
          </a:bodyPr>
          <a:lstStyle/>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提供了</a:t>
            </a:r>
            <a:r>
              <a:rPr lang="zh-CN" altLang="en-US" dirty="0">
                <a:solidFill>
                  <a:srgbClr val="C00000"/>
                </a:solidFill>
                <a:latin typeface="微软雅黑" panose="020B0503020204020204" pitchFamily="34" charset="-122"/>
                <a:ea typeface="微软雅黑" panose="020B0503020204020204" pitchFamily="34" charset="-122"/>
              </a:rPr>
              <a:t>文件输入输出流</a:t>
            </a:r>
            <a:r>
              <a:rPr lang="zh-CN" altLang="en-US" dirty="0">
                <a:solidFill>
                  <a:srgbClr val="005DA2"/>
                </a:solidFill>
                <a:latin typeface="微软雅黑" panose="020B0503020204020204" pitchFamily="34" charset="-122"/>
                <a:ea typeface="微软雅黑" panose="020B0503020204020204" pitchFamily="34" charset="-122"/>
              </a:rPr>
              <a:t>的方式实现文件读写</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开发者可以使用</a:t>
            </a:r>
            <a:r>
              <a:rPr lang="en-US" altLang="zh-CN" dirty="0" err="1">
                <a:solidFill>
                  <a:srgbClr val="C00000"/>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对象配合流插入操作符“</a:t>
            </a:r>
            <a:r>
              <a:rPr lang="en-US" altLang="zh-CN" dirty="0">
                <a:solidFill>
                  <a:srgbClr val="C00000"/>
                </a:solidFill>
                <a:latin typeface="微软雅黑" panose="020B0503020204020204" pitchFamily="34" charset="-122"/>
                <a:ea typeface="微软雅黑" panose="020B0503020204020204" pitchFamily="34" charset="-122"/>
              </a:rPr>
              <a:t>&lt;&lt;</a:t>
            </a:r>
            <a:r>
              <a:rPr lang="zh-CN" altLang="en-US" dirty="0">
                <a:solidFill>
                  <a:srgbClr val="005DA2"/>
                </a:solidFill>
                <a:latin typeface="微软雅黑" panose="020B0503020204020204" pitchFamily="34" charset="-122"/>
                <a:ea typeface="微软雅黑" panose="020B0503020204020204" pitchFamily="34" charset="-122"/>
              </a:rPr>
              <a:t>”实现文件写入，</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对象也提供了</a:t>
            </a:r>
            <a:r>
              <a:rPr lang="en-US" altLang="zh-CN" dirty="0">
                <a:solidFill>
                  <a:srgbClr val="C00000"/>
                </a:solidFill>
                <a:latin typeface="微软雅黑" panose="020B0503020204020204" pitchFamily="34" charset="-122"/>
                <a:ea typeface="微软雅黑" panose="020B0503020204020204" pitchFamily="34" charset="-122"/>
              </a:rPr>
              <a:t>write</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等文件写入成员函数</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开发者可以使用</a:t>
            </a:r>
            <a:r>
              <a:rPr lang="en-US" altLang="zh-CN" dirty="0" err="1">
                <a:solidFill>
                  <a:srgbClr val="C00000"/>
                </a:solidFill>
                <a:latin typeface="微软雅黑" panose="020B0503020204020204" pitchFamily="34" charset="-122"/>
                <a:ea typeface="微软雅黑" panose="020B0503020204020204" pitchFamily="34" charset="-122"/>
              </a:rPr>
              <a:t>ifstream</a:t>
            </a:r>
            <a:r>
              <a:rPr lang="zh-CN" altLang="en-US" dirty="0">
                <a:solidFill>
                  <a:srgbClr val="005DA2"/>
                </a:solidFill>
                <a:latin typeface="微软雅黑" panose="020B0503020204020204" pitchFamily="34" charset="-122"/>
                <a:ea typeface="微软雅黑" panose="020B0503020204020204" pitchFamily="34" charset="-122"/>
              </a:rPr>
              <a:t>对象配合流提取操作符“</a:t>
            </a:r>
            <a:r>
              <a:rPr lang="en-US" altLang="zh-CN" dirty="0">
                <a:solidFill>
                  <a:srgbClr val="C00000"/>
                </a:solidFill>
                <a:latin typeface="微软雅黑" panose="020B0503020204020204" pitchFamily="34" charset="-122"/>
                <a:ea typeface="微软雅黑" panose="020B0503020204020204" pitchFamily="34" charset="-122"/>
              </a:rPr>
              <a:t>&gt;&gt;</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实现文件读取，</a:t>
            </a:r>
            <a:r>
              <a:rPr lang="en-US" altLang="zh-CN" dirty="0" err="1">
                <a:solidFill>
                  <a:srgbClr val="005DA2"/>
                </a:solidFill>
                <a:latin typeface="微软雅黑" panose="020B0503020204020204" pitchFamily="34" charset="-122"/>
                <a:ea typeface="微软雅黑" panose="020B0503020204020204" pitchFamily="34" charset="-122"/>
              </a:rPr>
              <a:t>ifstream</a:t>
            </a:r>
            <a:r>
              <a:rPr lang="zh-CN" altLang="en-US" dirty="0">
                <a:solidFill>
                  <a:srgbClr val="005DA2"/>
                </a:solidFill>
                <a:latin typeface="微软雅黑" panose="020B0503020204020204" pitchFamily="34" charset="-122"/>
                <a:ea typeface="微软雅黑" panose="020B0503020204020204" pitchFamily="34" charset="-122"/>
              </a:rPr>
              <a:t>对象也提供了文件读取成员函数</a:t>
            </a:r>
            <a:r>
              <a:rPr lang="en-US" altLang="zh-CN" dirty="0">
                <a:solidFill>
                  <a:srgbClr val="C00000"/>
                </a:solidFill>
                <a:latin typeface="微软雅黑" panose="020B0503020204020204" pitchFamily="34" charset="-122"/>
                <a:ea typeface="微软雅黑" panose="020B0503020204020204" pitchFamily="34" charset="-122"/>
              </a:rPr>
              <a:t>get</a:t>
            </a:r>
            <a:r>
              <a:rPr lang="en-US" altLang="zh-CN" dirty="0">
                <a:solidFill>
                  <a:srgbClr val="005DA2"/>
                </a:solidFill>
                <a:latin typeface="微软雅黑" panose="020B0503020204020204" pitchFamily="34" charset="-122"/>
                <a:ea typeface="微软雅黑" panose="020B0503020204020204" pitchFamily="34" charset="-122"/>
              </a:rPr>
              <a:t>()</a:t>
            </a:r>
          </a:p>
        </p:txBody>
      </p:sp>
      <p:sp>
        <p:nvSpPr>
          <p:cNvPr id="2" name="文本框 1">
            <a:extLst>
              <a:ext uri="{FF2B5EF4-FFF2-40B4-BE49-F238E27FC236}">
                <a16:creationId xmlns:a16="http://schemas.microsoft.com/office/drawing/2014/main" id="{6687A9C7-680B-8D08-8F86-1F3E48E052F6}"/>
              </a:ext>
            </a:extLst>
          </p:cNvPr>
          <p:cNvSpPr txBox="1"/>
          <p:nvPr/>
        </p:nvSpPr>
        <p:spPr>
          <a:xfrm>
            <a:off x="683568" y="2910912"/>
            <a:ext cx="7992888" cy="1231106"/>
          </a:xfrm>
          <a:prstGeom prst="rect">
            <a:avLst/>
          </a:prstGeom>
          <a:noFill/>
        </p:spPr>
        <p:txBody>
          <a:bodyPr wrap="square" rtlCol="0">
            <a:spAutoFit/>
          </a:bodyPr>
          <a:lstStyle/>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文件输入输出流对象还提供了更多的控制功能：</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用标准输出流创建新文件</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设定文件打开模式，只读、只写、或者读写模式</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6424726"/>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文件输入输出</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683568" y="843558"/>
            <a:ext cx="7992888" cy="2092881"/>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使用文件输入输出流对象：</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使用前包含头文件</a:t>
            </a:r>
            <a:r>
              <a:rPr lang="en-US" altLang="zh-CN" dirty="0">
                <a:solidFill>
                  <a:srgbClr val="005DA2"/>
                </a:solidFill>
                <a:latin typeface="微软雅黑" panose="020B0503020204020204" pitchFamily="34" charset="-122"/>
                <a:ea typeface="微软雅黑" panose="020B0503020204020204" pitchFamily="34" charset="-122"/>
              </a:rPr>
              <a:t>#include</a:t>
            </a:r>
            <a:r>
              <a:rPr lang="zh-CN" altLang="en-US" dirty="0">
                <a:solidFill>
                  <a:srgbClr val="005DA2"/>
                </a:solidFill>
                <a:latin typeface="微软雅黑" panose="020B0503020204020204" pitchFamily="34" charset="-122"/>
                <a:ea typeface="微软雅黑" panose="020B0503020204020204" pitchFamily="34" charset="-122"/>
              </a:rPr>
              <a:t> </a:t>
            </a:r>
            <a:r>
              <a:rPr lang="en-US" altLang="zh-CN" dirty="0">
                <a:solidFill>
                  <a:srgbClr val="005DA2"/>
                </a:solidFill>
                <a:latin typeface="微软雅黑" panose="020B0503020204020204" pitchFamily="34" charset="-122"/>
                <a:ea typeface="微软雅黑" panose="020B0503020204020204" pitchFamily="34" charset="-122"/>
              </a:rPr>
              <a:t>&lt;</a:t>
            </a:r>
            <a:r>
              <a:rPr lang="en-US" altLang="zh-CN" dirty="0" err="1">
                <a:solidFill>
                  <a:srgbClr val="005DA2"/>
                </a:solidFill>
                <a:latin typeface="微软雅黑" panose="020B0503020204020204" pitchFamily="34" charset="-122"/>
                <a:ea typeface="微软雅黑" panose="020B0503020204020204" pitchFamily="34" charset="-122"/>
              </a:rPr>
              <a:t>fstream</a:t>
            </a:r>
            <a:r>
              <a:rPr lang="en-US" altLang="zh-CN" dirty="0">
                <a:solidFill>
                  <a:srgbClr val="005DA2"/>
                </a:solidFill>
                <a:latin typeface="微软雅黑" panose="020B0503020204020204" pitchFamily="34" charset="-122"/>
                <a:ea typeface="微软雅黑" panose="020B0503020204020204" pitchFamily="34" charset="-122"/>
              </a:rPr>
              <a:t>&gt;</a:t>
            </a: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文件输入流对象：</a:t>
            </a:r>
            <a:r>
              <a:rPr lang="en-US" altLang="zh-CN" dirty="0" err="1">
                <a:solidFill>
                  <a:srgbClr val="005DA2"/>
                </a:solidFill>
                <a:latin typeface="微软雅黑" panose="020B0503020204020204" pitchFamily="34" charset="-122"/>
                <a:ea typeface="微软雅黑" panose="020B0503020204020204" pitchFamily="34" charset="-122"/>
              </a:rPr>
              <a:t>ifstream</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文件输出流对象：</a:t>
            </a:r>
            <a:r>
              <a:rPr lang="en-US" altLang="zh-CN" dirty="0" err="1">
                <a:solidFill>
                  <a:srgbClr val="005DA2"/>
                </a:solidFill>
                <a:latin typeface="微软雅黑" panose="020B0503020204020204" pitchFamily="34" charset="-122"/>
                <a:ea typeface="微软雅黑" panose="020B0503020204020204" pitchFamily="34" charset="-122"/>
              </a:rPr>
              <a:t>ofstream</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文件输入输出流对象：</a:t>
            </a:r>
            <a:r>
              <a:rPr lang="en-US" altLang="zh-CN" dirty="0" err="1">
                <a:solidFill>
                  <a:srgbClr val="005DA2"/>
                </a:solidFill>
                <a:latin typeface="微软雅黑" panose="020B0503020204020204" pitchFamily="34" charset="-122"/>
                <a:ea typeface="微软雅黑" panose="020B0503020204020204" pitchFamily="34" charset="-122"/>
              </a:rPr>
              <a:t>fstream</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0895550"/>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写文件操作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683568" y="843558"/>
            <a:ext cx="7992888" cy="1938992"/>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利用</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进行文件写入操作</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创建一个</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对象</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将</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对象绑定到待写入文件</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与使用</a:t>
            </a:r>
            <a:r>
              <a:rPr lang="en-US" altLang="zh-CN" dirty="0" err="1">
                <a:solidFill>
                  <a:srgbClr val="005DA2"/>
                </a:solidFill>
                <a:latin typeface="微软雅黑" panose="020B0503020204020204" pitchFamily="34" charset="-122"/>
                <a:ea typeface="微软雅黑" panose="020B0503020204020204" pitchFamily="34" charset="-122"/>
              </a:rPr>
              <a:t>cout</a:t>
            </a:r>
            <a:r>
              <a:rPr lang="zh-CN" altLang="en-US" dirty="0">
                <a:solidFill>
                  <a:srgbClr val="005DA2"/>
                </a:solidFill>
                <a:latin typeface="微软雅黑" panose="020B0503020204020204" pitchFamily="34" charset="-122"/>
                <a:ea typeface="微软雅黑" panose="020B0503020204020204" pitchFamily="34" charset="-122"/>
              </a:rPr>
              <a:t>的方式类似，用</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进行文件写入，区别在于</a:t>
            </a:r>
            <a:r>
              <a:rPr lang="en-US" altLang="zh-CN" dirty="0" err="1">
                <a:solidFill>
                  <a:srgbClr val="005DA2"/>
                </a:solidFill>
                <a:latin typeface="微软雅黑" panose="020B0503020204020204" pitchFamily="34" charset="-122"/>
                <a:ea typeface="微软雅黑" panose="020B0503020204020204" pitchFamily="34" charset="-122"/>
              </a:rPr>
              <a:t>cout</a:t>
            </a:r>
            <a:r>
              <a:rPr lang="zh-CN" altLang="en-US" dirty="0">
                <a:solidFill>
                  <a:srgbClr val="005DA2"/>
                </a:solidFill>
                <a:latin typeface="微软雅黑" panose="020B0503020204020204" pitchFamily="34" charset="-122"/>
                <a:ea typeface="微软雅黑" panose="020B0503020204020204" pitchFamily="34" charset="-122"/>
              </a:rPr>
              <a:t>将数据写入标准输出，</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将数据写入文件</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6201692"/>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写文件操作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683568" y="843558"/>
            <a:ext cx="7992888" cy="1938992"/>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利用</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进行文件写入操作</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C00000"/>
                </a:solidFill>
                <a:latin typeface="微软雅黑" panose="020B0503020204020204" pitchFamily="34" charset="-122"/>
                <a:ea typeface="微软雅黑" panose="020B0503020204020204" pitchFamily="34" charset="-122"/>
              </a:rPr>
              <a:t>创建一个</a:t>
            </a:r>
            <a:r>
              <a:rPr lang="en-US" altLang="zh-CN" dirty="0" err="1">
                <a:solidFill>
                  <a:srgbClr val="C00000"/>
                </a:solidFill>
                <a:latin typeface="微软雅黑" panose="020B0503020204020204" pitchFamily="34" charset="-122"/>
                <a:ea typeface="微软雅黑" panose="020B0503020204020204" pitchFamily="34" charset="-122"/>
              </a:rPr>
              <a:t>ofstream</a:t>
            </a:r>
            <a:r>
              <a:rPr lang="zh-CN" altLang="en-US" dirty="0">
                <a:solidFill>
                  <a:srgbClr val="C00000"/>
                </a:solidFill>
                <a:latin typeface="微软雅黑" panose="020B0503020204020204" pitchFamily="34" charset="-122"/>
                <a:ea typeface="微软雅黑" panose="020B0503020204020204" pitchFamily="34" charset="-122"/>
              </a:rPr>
              <a:t>对象</a:t>
            </a:r>
            <a:endParaRPr lang="en-US" altLang="zh-CN" dirty="0">
              <a:solidFill>
                <a:srgbClr val="C00000"/>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将</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对象绑定到待写入文件</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与使用</a:t>
            </a:r>
            <a:r>
              <a:rPr lang="en-US" altLang="zh-CN" dirty="0" err="1">
                <a:solidFill>
                  <a:srgbClr val="005DA2"/>
                </a:solidFill>
                <a:latin typeface="微软雅黑" panose="020B0503020204020204" pitchFamily="34" charset="-122"/>
                <a:ea typeface="微软雅黑" panose="020B0503020204020204" pitchFamily="34" charset="-122"/>
              </a:rPr>
              <a:t>cout</a:t>
            </a:r>
            <a:r>
              <a:rPr lang="zh-CN" altLang="en-US" dirty="0">
                <a:solidFill>
                  <a:srgbClr val="005DA2"/>
                </a:solidFill>
                <a:latin typeface="微软雅黑" panose="020B0503020204020204" pitchFamily="34" charset="-122"/>
                <a:ea typeface="微软雅黑" panose="020B0503020204020204" pitchFamily="34" charset="-122"/>
              </a:rPr>
              <a:t>的方式类似，用</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进行文件写入，区别在于</a:t>
            </a:r>
            <a:r>
              <a:rPr lang="en-US" altLang="zh-CN" dirty="0" err="1">
                <a:solidFill>
                  <a:srgbClr val="005DA2"/>
                </a:solidFill>
                <a:latin typeface="微软雅黑" panose="020B0503020204020204" pitchFamily="34" charset="-122"/>
                <a:ea typeface="微软雅黑" panose="020B0503020204020204" pitchFamily="34" charset="-122"/>
              </a:rPr>
              <a:t>cout</a:t>
            </a:r>
            <a:r>
              <a:rPr lang="zh-CN" altLang="en-US" dirty="0">
                <a:solidFill>
                  <a:srgbClr val="005DA2"/>
                </a:solidFill>
                <a:latin typeface="微软雅黑" panose="020B0503020204020204" pitchFamily="34" charset="-122"/>
                <a:ea typeface="微软雅黑" panose="020B0503020204020204" pitchFamily="34" charset="-122"/>
              </a:rPr>
              <a:t>将数据写入标准输出，</a:t>
            </a:r>
            <a:r>
              <a:rPr lang="en-US" altLang="zh-CN" dirty="0" err="1">
                <a:solidFill>
                  <a:srgbClr val="005DA2"/>
                </a:solidFill>
                <a:latin typeface="微软雅黑" panose="020B0503020204020204" pitchFamily="34" charset="-122"/>
                <a:ea typeface="微软雅黑" panose="020B0503020204020204" pitchFamily="34" charset="-122"/>
              </a:rPr>
              <a:t>ofstream</a:t>
            </a:r>
            <a:r>
              <a:rPr lang="zh-CN" altLang="en-US" dirty="0">
                <a:solidFill>
                  <a:srgbClr val="005DA2"/>
                </a:solidFill>
                <a:latin typeface="微软雅黑" panose="020B0503020204020204" pitchFamily="34" charset="-122"/>
                <a:ea typeface="微软雅黑" panose="020B0503020204020204" pitchFamily="34" charset="-122"/>
              </a:rPr>
              <a:t>将数据写入文件</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id="{473E328D-BF1E-27A5-C631-B124485B3A66}"/>
              </a:ext>
            </a:extLst>
          </p:cNvPr>
          <p:cNvGrpSpPr/>
          <p:nvPr/>
        </p:nvGrpSpPr>
        <p:grpSpPr>
          <a:xfrm>
            <a:off x="686231" y="3060314"/>
            <a:ext cx="8064896" cy="1455652"/>
            <a:chOff x="686231" y="3060314"/>
            <a:chExt cx="8064896" cy="1455652"/>
          </a:xfrm>
        </p:grpSpPr>
        <p:grpSp>
          <p:nvGrpSpPr>
            <p:cNvPr id="2" name="组合 1">
              <a:extLst>
                <a:ext uri="{FF2B5EF4-FFF2-40B4-BE49-F238E27FC236}">
                  <a16:creationId xmlns:a16="http://schemas.microsoft.com/office/drawing/2014/main" id="{3AA8E1B0-6C7A-D856-8966-ED7EE2D95A24}"/>
                </a:ext>
              </a:extLst>
            </p:cNvPr>
            <p:cNvGrpSpPr/>
            <p:nvPr/>
          </p:nvGrpSpPr>
          <p:grpSpPr>
            <a:xfrm>
              <a:off x="686231" y="3060314"/>
              <a:ext cx="8064896" cy="1455652"/>
              <a:chOff x="5813482" y="1421167"/>
              <a:chExt cx="2808312" cy="1419668"/>
            </a:xfrm>
            <a:solidFill>
              <a:srgbClr val="FDFDFD"/>
            </a:solidFill>
          </p:grpSpPr>
          <p:sp>
            <p:nvSpPr>
              <p:cNvPr id="3" name="矩形 2">
                <a:extLst>
                  <a:ext uri="{FF2B5EF4-FFF2-40B4-BE49-F238E27FC236}">
                    <a16:creationId xmlns:a16="http://schemas.microsoft.com/office/drawing/2014/main" id="{F0EAA46B-9EE8-BE42-47DD-AA6944D0B51E}"/>
                  </a:ext>
                </a:extLst>
              </p:cNvPr>
              <p:cNvSpPr/>
              <p:nvPr/>
            </p:nvSpPr>
            <p:spPr>
              <a:xfrm>
                <a:off x="5813482" y="1421167"/>
                <a:ext cx="2808312" cy="1419668"/>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4BF6B633-E86B-4236-1C7D-B2E9C8A8D189}"/>
                  </a:ext>
                </a:extLst>
              </p:cNvPr>
              <p:cNvSpPr txBox="1"/>
              <p:nvPr/>
            </p:nvSpPr>
            <p:spPr>
              <a:xfrm>
                <a:off x="5855146" y="1449821"/>
                <a:ext cx="2724982" cy="137557"/>
              </a:xfrm>
              <a:prstGeom prst="rect">
                <a:avLst/>
              </a:prstGeom>
              <a:grpFill/>
            </p:spPr>
            <p:txBody>
              <a:bodyPr wrap="square" rtlCol="0">
                <a:spAutoFit/>
              </a:bodyPr>
              <a:lstStyle/>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5" name="文本框 4">
              <a:extLst>
                <a:ext uri="{FF2B5EF4-FFF2-40B4-BE49-F238E27FC236}">
                  <a16:creationId xmlns:a16="http://schemas.microsoft.com/office/drawing/2014/main" id="{9CB3A2C4-7AFB-2A35-FB50-6D0D00C78070}"/>
                </a:ext>
              </a:extLst>
            </p:cNvPr>
            <p:cNvSpPr txBox="1"/>
            <p:nvPr/>
          </p:nvSpPr>
          <p:spPr>
            <a:xfrm>
              <a:off x="772180" y="3153538"/>
              <a:ext cx="7859290" cy="1200329"/>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#include</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fstream</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main()</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std::</a:t>
              </a:r>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ofstream</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fout</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spTree>
    <p:extLst>
      <p:ext uri="{BB962C8B-B14F-4D97-AF65-F5344CB8AC3E}">
        <p14:creationId xmlns:p14="http://schemas.microsoft.com/office/powerpoint/2010/main" val="3048128300"/>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12677</TotalTime>
  <Words>3066</Words>
  <Application>Microsoft Macintosh PowerPoint</Application>
  <PresentationFormat>全屏显示(16:9)</PresentationFormat>
  <Paragraphs>452</Paragraphs>
  <Slides>45</Slides>
  <Notes>45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微软雅黑</vt:lpstr>
      <vt:lpstr>微软雅黑 Light</vt:lpstr>
      <vt:lpstr>ui-monospace</vt:lpstr>
      <vt:lpstr>Arial</vt:lpstr>
      <vt:lpstr>Calibri</vt:lpstr>
      <vt:lpstr>Impact</vt:lpstr>
      <vt:lpstr>Roboto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Your Title Here</dc:title>
  <dc:subject/>
  <dc:creator>李培俊</dc:creator>
  <cp:keywords/>
  <dc:description/>
  <cp:lastModifiedBy>T127794</cp:lastModifiedBy>
  <cp:revision>2272</cp:revision>
  <dcterms:created xsi:type="dcterms:W3CDTF">2015-12-11T17:46:00Z</dcterms:created>
  <dcterms:modified xsi:type="dcterms:W3CDTF">2022-11-19T02:04:53Z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