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151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151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151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151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91840" cy="7772400"/>
          </a:xfrm>
          <a:custGeom>
            <a:avLst/>
            <a:gdLst/>
            <a:ahLst/>
            <a:cxnLst/>
            <a:rect l="l" t="t" r="r" b="b"/>
            <a:pathLst>
              <a:path w="3291840" h="7772400">
                <a:moveTo>
                  <a:pt x="0" y="7772400"/>
                </a:moveTo>
                <a:lnTo>
                  <a:pt x="3291840" y="7772400"/>
                </a:lnTo>
                <a:lnTo>
                  <a:pt x="3291840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0307" y="363509"/>
            <a:ext cx="4620895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151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86389" y="7409954"/>
            <a:ext cx="2355215" cy="145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525304" y="7413777"/>
            <a:ext cx="139700" cy="14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growth-marketing-and-sales/our-insights/ai-powered-marketing-and-sales-reach-new-heights-with-generative-ai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mckinsey-digital/our-insights/unleashing-developer-productivity-with-generative-ai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mckinsey-digital/our-insights/unleashing-developer-productivity-with-generative-ai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quantumblack/our-insights/the-state-of-ai-in-2023-generative-ais-breakout-year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featured-insights/mckinsey-explainers/what-is-talent-management" TargetMode="External"/><Relationship Id="rId3" Type="http://schemas.openxmlformats.org/officeDocument/2006/relationships/hyperlink" Target="https://www.mckinsey.com/capabilities/mckinsey-digital/our-insights/the-top-trends-in-tech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about-us/new-at-mckinsey-blog/keep-the-human-in-the-loop" TargetMode="External"/><Relationship Id="rId3" Type="http://schemas.openxmlformats.org/officeDocument/2006/relationships/hyperlink" Target="https://www.mckinsey.com/capabilities/quantumblack/our-insights/the-state-of-ai-in-2023-generative-ais-breakout-year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mckinsey-digital/our-insights/the-economic-potential-of-generative-ai-the-next-productivity-frontier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featured-insights/artificial-intelligence/notes-from-the-ai-frontier-applications-and-value-of-deep-learning" TargetMode="External"/><Relationship Id="rId3" Type="http://schemas.openxmlformats.org/officeDocument/2006/relationships/hyperlink" Target="https://www.mckinsey.com/featured-insights/mckinsey-explainers/what-is-digital-transformation" TargetMode="External"/><Relationship Id="rId4" Type="http://schemas.openxmlformats.org/officeDocument/2006/relationships/hyperlink" Target="https://www.mckinsey.com/featured-insights/mckinsey-explainers/what-is-ai" TargetMode="External"/><Relationship Id="rId5" Type="http://schemas.openxmlformats.org/officeDocument/2006/relationships/hyperlink" Target="https://www.mckinsey.com/capabilities/mckinsey-digital/our-insights/the-economic-potential-of-generative-ai-the-next-productivity-frontier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ckinsey.com/capabilities/mckinsey-digital/our-insights/the-economic-potential-of-generative-ai-the-next-productivity-frontier" TargetMode="External"/><Relationship Id="rId3" Type="http://schemas.openxmlformats.org/officeDocument/2006/relationships/hyperlink" Target="https://www.mckinsey.com/featured-insights/mckinsey-explainers" TargetMode="External"/><Relationship Id="rId4" Type="http://schemas.openxmlformats.org/officeDocument/2006/relationships/hyperlink" Target="https://www.mckinsey.com/%23/signin-prompt/%2fuser-registration%2fmanage-account%2fedit-subscriptions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featured-insights/mckinsey-explainers/what-is-ai" TargetMode="External"/><Relationship Id="rId3" Type="http://schemas.openxmlformats.org/officeDocument/2006/relationships/hyperlink" Target="https://www.mckinsey.com/capabilities/mckinsey-digital/our-insights/what-every-ceo-should-know-about-generative-ai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mckinsey-digital/our-insights/the-economic-potential-of-generative-ai-the-next-productivity-frontier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mckinsey-digital/our-insights/the-economic-potential-of-generative-ai-the-next-productivity-frontier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quantumblack/our-insights/exploring-opportunities-in-the-generative-ai-value-chain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mckinsey-digital/our-insights/the-economic-potential-of-generative-ai-the-next-productivity-frontier" TargetMode="External"/><Relationship Id="rId3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mckinsey-digital/our-insights/the-economic-potential-of-generative-ai-the-next-productivity-frontier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ckinsey.com/capabilities/growth-marketing-and-sales/our-insights/ai-powered-marketing-and-sales-reach-new-heights-with-generative-ai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500" y="1700020"/>
            <a:ext cx="113093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0">
                <a:solidFill>
                  <a:srgbClr val="231F20"/>
                </a:solidFill>
                <a:latin typeface="Arial"/>
                <a:cs typeface="Arial"/>
              </a:rPr>
              <a:t>McKinsey</a:t>
            </a:r>
            <a:r>
              <a:rPr dirty="0" sz="95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Arial"/>
                <a:cs typeface="Arial"/>
              </a:rPr>
              <a:t>Explainers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846070"/>
            <a:ext cx="3668395" cy="2128520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700"/>
              </a:spcBef>
            </a:pPr>
            <a:r>
              <a:rPr dirty="0" sz="3800" spc="-114">
                <a:solidFill>
                  <a:srgbClr val="051C2C"/>
                </a:solidFill>
              </a:rPr>
              <a:t>What’s</a:t>
            </a:r>
            <a:r>
              <a:rPr dirty="0" sz="3800" spc="-125">
                <a:solidFill>
                  <a:srgbClr val="051C2C"/>
                </a:solidFill>
              </a:rPr>
              <a:t> </a:t>
            </a:r>
            <a:r>
              <a:rPr dirty="0" sz="3800" spc="-45">
                <a:solidFill>
                  <a:srgbClr val="051C2C"/>
                </a:solidFill>
              </a:rPr>
              <a:t>the</a:t>
            </a:r>
            <a:r>
              <a:rPr dirty="0" sz="3800" spc="-150">
                <a:solidFill>
                  <a:srgbClr val="051C2C"/>
                </a:solidFill>
              </a:rPr>
              <a:t> </a:t>
            </a:r>
            <a:r>
              <a:rPr dirty="0" sz="3800" spc="-80">
                <a:solidFill>
                  <a:srgbClr val="051C2C"/>
                </a:solidFill>
              </a:rPr>
              <a:t>future </a:t>
            </a:r>
            <a:r>
              <a:rPr dirty="0" sz="3800" spc="-204">
                <a:solidFill>
                  <a:srgbClr val="051C2C"/>
                </a:solidFill>
              </a:rPr>
              <a:t>of</a:t>
            </a:r>
            <a:r>
              <a:rPr dirty="0" sz="3800" spc="-45">
                <a:solidFill>
                  <a:srgbClr val="051C2C"/>
                </a:solidFill>
              </a:rPr>
              <a:t> </a:t>
            </a:r>
            <a:r>
              <a:rPr dirty="0" sz="3800" spc="-140">
                <a:solidFill>
                  <a:srgbClr val="051C2C"/>
                </a:solidFill>
              </a:rPr>
              <a:t>generative</a:t>
            </a:r>
            <a:r>
              <a:rPr dirty="0" sz="3800" spc="-45">
                <a:solidFill>
                  <a:srgbClr val="051C2C"/>
                </a:solidFill>
              </a:rPr>
              <a:t> </a:t>
            </a:r>
            <a:r>
              <a:rPr dirty="0" sz="3800" spc="-25">
                <a:solidFill>
                  <a:srgbClr val="051C2C"/>
                </a:solidFill>
              </a:rPr>
              <a:t>AI?</a:t>
            </a:r>
            <a:endParaRPr sz="3800"/>
          </a:p>
          <a:p>
            <a:pPr marL="12700" marR="262890">
              <a:lnSpc>
                <a:spcPts val="4000"/>
              </a:lnSpc>
            </a:pPr>
            <a:r>
              <a:rPr dirty="0" sz="3800" spc="-170">
                <a:solidFill>
                  <a:srgbClr val="051C2C"/>
                </a:solidFill>
              </a:rPr>
              <a:t>An</a:t>
            </a:r>
            <a:r>
              <a:rPr dirty="0" sz="3800" spc="-70">
                <a:solidFill>
                  <a:srgbClr val="051C2C"/>
                </a:solidFill>
              </a:rPr>
              <a:t> </a:t>
            </a:r>
            <a:r>
              <a:rPr dirty="0" sz="3800" spc="-105">
                <a:solidFill>
                  <a:srgbClr val="051C2C"/>
                </a:solidFill>
              </a:rPr>
              <a:t>early</a:t>
            </a:r>
            <a:r>
              <a:rPr dirty="0" sz="3800" spc="-90">
                <a:solidFill>
                  <a:srgbClr val="051C2C"/>
                </a:solidFill>
              </a:rPr>
              <a:t> </a:t>
            </a:r>
            <a:r>
              <a:rPr dirty="0" sz="3800" spc="-245">
                <a:solidFill>
                  <a:srgbClr val="051C2C"/>
                </a:solidFill>
              </a:rPr>
              <a:t>view</a:t>
            </a:r>
            <a:r>
              <a:rPr dirty="0" sz="3800" spc="-55">
                <a:solidFill>
                  <a:srgbClr val="051C2C"/>
                </a:solidFill>
              </a:rPr>
              <a:t> </a:t>
            </a:r>
            <a:r>
              <a:rPr dirty="0" sz="3800" spc="-80">
                <a:solidFill>
                  <a:srgbClr val="051C2C"/>
                </a:solidFill>
              </a:rPr>
              <a:t>in </a:t>
            </a:r>
            <a:r>
              <a:rPr dirty="0" sz="3800" spc="-245">
                <a:solidFill>
                  <a:srgbClr val="051C2C"/>
                </a:solidFill>
              </a:rPr>
              <a:t>15</a:t>
            </a:r>
            <a:r>
              <a:rPr dirty="0" sz="3800" spc="-45">
                <a:solidFill>
                  <a:srgbClr val="051C2C"/>
                </a:solidFill>
              </a:rPr>
              <a:t> </a:t>
            </a:r>
            <a:r>
              <a:rPr dirty="0" sz="3800" spc="-10">
                <a:solidFill>
                  <a:srgbClr val="051C2C"/>
                </a:solidFill>
              </a:rPr>
              <a:t>charts</a:t>
            </a:r>
            <a:endParaRPr sz="3800"/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4106161"/>
            <a:ext cx="4324350" cy="67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231F20"/>
                </a:solidFill>
                <a:latin typeface="Calibri"/>
                <a:cs typeface="Calibri"/>
              </a:rPr>
              <a:t>Generative</a:t>
            </a:r>
            <a:r>
              <a:rPr dirty="0" sz="14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14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has</a:t>
            </a:r>
            <a:r>
              <a:rPr dirty="0" sz="14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231F20"/>
                </a:solidFill>
                <a:latin typeface="Calibri"/>
                <a:cs typeface="Calibri"/>
              </a:rPr>
              <a:t>hit</a:t>
            </a:r>
            <a:r>
              <a:rPr dirty="0" sz="14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Calibri"/>
                <a:cs typeface="Calibri"/>
              </a:rPr>
              <a:t>ground</a:t>
            </a:r>
            <a:r>
              <a:rPr dirty="0" sz="14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231F20"/>
                </a:solidFill>
                <a:latin typeface="Calibri"/>
                <a:cs typeface="Calibri"/>
              </a:rPr>
              <a:t>running—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so</a:t>
            </a:r>
            <a:r>
              <a:rPr dirty="0" sz="14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fast</a:t>
            </a:r>
            <a:r>
              <a:rPr dirty="0" sz="14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Calibri"/>
                <a:cs typeface="Calibri"/>
              </a:rPr>
              <a:t>it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1200"/>
              </a:lnSpc>
            </a:pP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can</a:t>
            </a:r>
            <a:r>
              <a:rPr dirty="0" sz="14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feel</a:t>
            </a:r>
            <a:r>
              <a:rPr dirty="0" sz="14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Calibri"/>
                <a:cs typeface="Calibri"/>
              </a:rPr>
              <a:t>hard</a:t>
            </a:r>
            <a:r>
              <a:rPr dirty="0" sz="140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keep</a:t>
            </a:r>
            <a:r>
              <a:rPr dirty="0" sz="140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231F20"/>
                </a:solidFill>
                <a:latin typeface="Calibri"/>
                <a:cs typeface="Calibri"/>
              </a:rPr>
              <a:t>up.</a:t>
            </a:r>
            <a:r>
              <a:rPr dirty="0" sz="14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Here’s</a:t>
            </a:r>
            <a:r>
              <a:rPr dirty="0" sz="14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quick</a:t>
            </a:r>
            <a:r>
              <a:rPr dirty="0" sz="14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take</a:t>
            </a:r>
            <a:r>
              <a:rPr dirty="0" sz="140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Calibri"/>
                <a:cs typeface="Calibri"/>
              </a:rPr>
              <a:t>pulled</a:t>
            </a:r>
            <a:r>
              <a:rPr dirty="0" sz="140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dirty="0" sz="1400" spc="-25">
                <a:solidFill>
                  <a:srgbClr val="231F20"/>
                </a:solidFill>
                <a:latin typeface="Calibri"/>
                <a:cs typeface="Calibri"/>
              </a:rPr>
              <a:t> our </a:t>
            </a:r>
            <a:r>
              <a:rPr dirty="0" sz="1400" spc="-30">
                <a:solidFill>
                  <a:srgbClr val="231F20"/>
                </a:solidFill>
                <a:latin typeface="Calibri"/>
                <a:cs typeface="Calibri"/>
              </a:rPr>
              <a:t>top</a:t>
            </a:r>
            <a:r>
              <a:rPr dirty="0" sz="1400" spc="-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articles</a:t>
            </a:r>
            <a:r>
              <a:rPr dirty="0" sz="1400" spc="-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1400" spc="-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1F20"/>
                </a:solidFill>
                <a:latin typeface="Calibri"/>
                <a:cs typeface="Calibri"/>
              </a:rPr>
              <a:t>reports</a:t>
            </a:r>
            <a:r>
              <a:rPr dirty="0" sz="1400" spc="-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140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1400" spc="-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Calibri"/>
                <a:cs typeface="Calibri"/>
              </a:rPr>
              <a:t>subject.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0500" y="0"/>
            <a:ext cx="4787900" cy="77724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44500" y="7336852"/>
            <a:ext cx="68072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051C2C"/>
                </a:solidFill>
                <a:latin typeface="Calibri"/>
                <a:cs typeface="Calibri"/>
              </a:rPr>
              <a:t>August</a:t>
            </a:r>
            <a:r>
              <a:rPr dirty="0" sz="950" spc="75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051C2C"/>
                </a:solidFill>
                <a:latin typeface="Calibri"/>
                <a:cs typeface="Calibri"/>
              </a:rPr>
              <a:t>2023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902" y="454659"/>
            <a:ext cx="2178596" cy="676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7855" y="395731"/>
            <a:ext cx="2314575" cy="18167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20320" marR="140970" indent="-1270">
              <a:lnSpc>
                <a:spcPct val="101200"/>
              </a:lnSpc>
              <a:spcBef>
                <a:spcPts val="80"/>
              </a:spcBef>
            </a:pP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Marketing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and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sales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leaders </a:t>
            </a:r>
            <a:r>
              <a:rPr dirty="0" sz="1400" b="1">
                <a:solidFill>
                  <a:srgbClr val="231F20"/>
                </a:solidFill>
                <a:latin typeface="Palatino Linotype"/>
                <a:cs typeface="Palatino Linotype"/>
              </a:rPr>
              <a:t>are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most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enthusiastic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about </a:t>
            </a:r>
            <a:r>
              <a:rPr dirty="0" sz="1400" b="1">
                <a:solidFill>
                  <a:srgbClr val="231F20"/>
                </a:solidFill>
                <a:latin typeface="Palatino Linotype"/>
                <a:cs typeface="Palatino Linotype"/>
              </a:rPr>
              <a:t>three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use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cases</a:t>
            </a:r>
            <a:endParaRPr sz="1400">
              <a:latin typeface="Palatino Linotype"/>
              <a:cs typeface="Palatino Linotype"/>
            </a:endParaRPr>
          </a:p>
          <a:p>
            <a:pPr algn="just" marL="21590" marR="5080" indent="-635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Our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research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found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marketing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sales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leaders</a:t>
            </a:r>
            <a:r>
              <a:rPr dirty="0" sz="950" spc="6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anticipated</a:t>
            </a:r>
            <a:r>
              <a:rPr dirty="0" sz="950" spc="6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dirty="0" sz="950" spc="6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least</a:t>
            </a:r>
            <a:r>
              <a:rPr dirty="0" sz="950" spc="6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moderate</a:t>
            </a:r>
            <a:r>
              <a:rPr dirty="0" sz="950" spc="6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impact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each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use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case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we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suggested.</a:t>
            </a:r>
            <a:endParaRPr sz="950">
              <a:latin typeface="Calibri"/>
              <a:cs typeface="Calibri"/>
            </a:endParaRPr>
          </a:p>
          <a:p>
            <a:pPr marL="24765" marR="138430" indent="-12700">
              <a:lnSpc>
                <a:spcPct val="113999"/>
              </a:lnSpc>
            </a:pP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They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were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enthusiastic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about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lead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identification,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marketing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optimization,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personalized</a:t>
            </a:r>
            <a:r>
              <a:rPr dirty="0" sz="950" spc="6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outreach.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3844" y="2353817"/>
            <a:ext cx="23704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 marR="5080" indent="-5715">
              <a:lnSpc>
                <a:spcPct val="113999"/>
              </a:lnSpc>
              <a:spcBef>
                <a:spcPts val="100"/>
              </a:spcBef>
            </a:pPr>
            <a:r>
              <a:rPr dirty="0" sz="95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70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AI-powered</a:t>
            </a:r>
            <a:r>
              <a:rPr dirty="0" sz="950" spc="7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marketing</a:t>
            </a:r>
            <a:r>
              <a:rPr dirty="0" sz="950" spc="7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and</a:t>
            </a:r>
            <a:r>
              <a:rPr dirty="0" sz="950" spc="7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sales</a:t>
            </a:r>
            <a:r>
              <a:rPr dirty="0" sz="950" spc="7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reach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new</a:t>
            </a:r>
            <a:r>
              <a:rPr dirty="0" sz="950" spc="-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heights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with</a:t>
            </a:r>
            <a:r>
              <a:rPr dirty="0" sz="950" spc="-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64355" y="5072586"/>
            <a:ext cx="5198110" cy="5822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78105" marR="43180" indent="-27940">
              <a:lnSpc>
                <a:spcPts val="680"/>
              </a:lnSpc>
              <a:spcBef>
                <a:spcPts val="180"/>
              </a:spcBef>
            </a:pPr>
            <a:r>
              <a:rPr dirty="0" baseline="31746" sz="525" spc="-89">
                <a:solidFill>
                  <a:srgbClr val="646464"/>
                </a:solidFill>
                <a:latin typeface="Calibri"/>
                <a:cs typeface="Calibri"/>
              </a:rPr>
              <a:t>1</a:t>
            </a:r>
            <a:r>
              <a:rPr dirty="0" baseline="31746" sz="525" spc="-37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Senior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executives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signifcant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global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B2B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B2C</a:t>
            </a:r>
            <a:r>
              <a:rPr dirty="0" sz="600" spc="1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sales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marketing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organizations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across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wide</a:t>
            </a:r>
            <a:r>
              <a:rPr dirty="0" sz="600" spc="1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range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industries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company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maturity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levels</a:t>
            </a:r>
            <a:r>
              <a:rPr dirty="0" sz="600" spc="1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0">
                <a:solidFill>
                  <a:srgbClr val="646464"/>
                </a:solidFill>
                <a:latin typeface="Calibri"/>
                <a:cs typeface="Calibri"/>
              </a:rPr>
              <a:t>were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asked: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Please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share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your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estimated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ROI/impact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these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tools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would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have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if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implemented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 i="1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your</a:t>
            </a:r>
            <a:r>
              <a:rPr dirty="0" sz="60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 i="1">
                <a:solidFill>
                  <a:srgbClr val="646464"/>
                </a:solidFill>
                <a:latin typeface="Calibri"/>
                <a:cs typeface="Calibri"/>
              </a:rPr>
              <a:t>organization.</a:t>
            </a:r>
            <a:endParaRPr sz="600">
              <a:latin typeface="Calibri"/>
              <a:cs typeface="Calibri"/>
            </a:endParaRPr>
          </a:p>
          <a:p>
            <a:pPr marL="71755">
              <a:lnSpc>
                <a:spcPts val="655"/>
              </a:lnSpc>
            </a:pP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Source:</a:t>
            </a:r>
            <a:r>
              <a:rPr dirty="0" sz="600" spc="9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McKinsey</a:t>
            </a:r>
            <a:r>
              <a:rPr dirty="0" sz="600" spc="9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analysis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  <a:spcBef>
                <a:spcPts val="585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485498" y="4724362"/>
            <a:ext cx="883919" cy="212725"/>
          </a:xfrm>
          <a:custGeom>
            <a:avLst/>
            <a:gdLst/>
            <a:ahLst/>
            <a:cxnLst/>
            <a:rect l="l" t="t" r="r" b="b"/>
            <a:pathLst>
              <a:path w="883920" h="212725">
                <a:moveTo>
                  <a:pt x="883831" y="0"/>
                </a:moveTo>
                <a:lnTo>
                  <a:pt x="0" y="0"/>
                </a:lnTo>
                <a:lnTo>
                  <a:pt x="0" y="212521"/>
                </a:lnTo>
                <a:lnTo>
                  <a:pt x="883831" y="212521"/>
                </a:lnTo>
                <a:lnTo>
                  <a:pt x="883831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485498" y="4394162"/>
            <a:ext cx="1061085" cy="212725"/>
          </a:xfrm>
          <a:custGeom>
            <a:avLst/>
            <a:gdLst/>
            <a:ahLst/>
            <a:cxnLst/>
            <a:rect l="l" t="t" r="r" b="b"/>
            <a:pathLst>
              <a:path w="1061084" h="212725">
                <a:moveTo>
                  <a:pt x="1060589" y="0"/>
                </a:moveTo>
                <a:lnTo>
                  <a:pt x="0" y="0"/>
                </a:lnTo>
                <a:lnTo>
                  <a:pt x="0" y="212521"/>
                </a:lnTo>
                <a:lnTo>
                  <a:pt x="1060589" y="212521"/>
                </a:lnTo>
                <a:lnTo>
                  <a:pt x="1060589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484674" y="2412965"/>
          <a:ext cx="3613785" cy="2189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615"/>
                <a:gridCol w="353695"/>
                <a:gridCol w="177164"/>
                <a:gridCol w="1767839"/>
              </a:tblGrid>
              <a:tr h="2120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750" spc="40">
                          <a:latin typeface="Calibri"/>
                          <a:cs typeface="Calibri"/>
                        </a:rPr>
                        <a:t>50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889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750" spc="40">
                          <a:latin typeface="Calibri"/>
                          <a:cs typeface="Calibri"/>
                        </a:rPr>
                        <a:t>50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889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8895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8895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35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8895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646464"/>
                      </a:solidFill>
                      <a:prstDash val="solid"/>
                    </a:lnT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750" spc="40">
                          <a:latin typeface="Calibri"/>
                          <a:cs typeface="Calibri"/>
                        </a:rPr>
                        <a:t>30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8895">
                    <a:solidFill>
                      <a:srgbClr val="051C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646464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5485498" y="2082761"/>
            <a:ext cx="1873885" cy="212725"/>
          </a:xfrm>
          <a:custGeom>
            <a:avLst/>
            <a:gdLst/>
            <a:ahLst/>
            <a:cxnLst/>
            <a:rect l="l" t="t" r="r" b="b"/>
            <a:pathLst>
              <a:path w="1873884" h="212725">
                <a:moveTo>
                  <a:pt x="1873719" y="0"/>
                </a:moveTo>
                <a:lnTo>
                  <a:pt x="0" y="0"/>
                </a:lnTo>
                <a:lnTo>
                  <a:pt x="0" y="212521"/>
                </a:lnTo>
                <a:lnTo>
                  <a:pt x="1873719" y="212521"/>
                </a:lnTo>
                <a:lnTo>
                  <a:pt x="1873719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485498" y="1752561"/>
            <a:ext cx="1945005" cy="212725"/>
          </a:xfrm>
          <a:custGeom>
            <a:avLst/>
            <a:gdLst/>
            <a:ahLst/>
            <a:cxnLst/>
            <a:rect l="l" t="t" r="r" b="b"/>
            <a:pathLst>
              <a:path w="1945004" h="212725">
                <a:moveTo>
                  <a:pt x="1944420" y="0"/>
                </a:moveTo>
                <a:lnTo>
                  <a:pt x="0" y="0"/>
                </a:lnTo>
                <a:lnTo>
                  <a:pt x="0" y="212521"/>
                </a:lnTo>
                <a:lnTo>
                  <a:pt x="1944420" y="212521"/>
                </a:lnTo>
                <a:lnTo>
                  <a:pt x="1944420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485498" y="1422361"/>
            <a:ext cx="2121535" cy="212725"/>
          </a:xfrm>
          <a:custGeom>
            <a:avLst/>
            <a:gdLst/>
            <a:ahLst/>
            <a:cxnLst/>
            <a:rect l="l" t="t" r="r" b="b"/>
            <a:pathLst>
              <a:path w="2121534" h="212725">
                <a:moveTo>
                  <a:pt x="2121179" y="0"/>
                </a:moveTo>
                <a:lnTo>
                  <a:pt x="0" y="0"/>
                </a:lnTo>
                <a:lnTo>
                  <a:pt x="0" y="212521"/>
                </a:lnTo>
                <a:lnTo>
                  <a:pt x="2121179" y="212521"/>
                </a:lnTo>
                <a:lnTo>
                  <a:pt x="2121179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904469" y="1377240"/>
            <a:ext cx="1551305" cy="3558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L="12700" marR="5080" indent="762000">
              <a:lnSpc>
                <a:spcPts val="880"/>
              </a:lnSpc>
              <a:spcBef>
                <a:spcPts val="175"/>
              </a:spcBef>
            </a:pPr>
            <a:r>
              <a:rPr dirty="0" sz="750">
                <a:latin typeface="Calibri"/>
                <a:cs typeface="Calibri"/>
              </a:rPr>
              <a:t>Lead</a:t>
            </a:r>
            <a:r>
              <a:rPr dirty="0" sz="750" spc="18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identifcation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(real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time,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based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on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customer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trends)</a:t>
            </a:r>
            <a:endParaRPr sz="750">
              <a:latin typeface="Calibri"/>
              <a:cs typeface="Calibri"/>
            </a:endParaRPr>
          </a:p>
          <a:p>
            <a:pPr algn="r" marL="347345" marR="5080" indent="250190">
              <a:lnSpc>
                <a:spcPts val="880"/>
              </a:lnSpc>
              <a:spcBef>
                <a:spcPts val="840"/>
              </a:spcBef>
            </a:pPr>
            <a:r>
              <a:rPr dirty="0" sz="750">
                <a:latin typeface="Calibri"/>
                <a:cs typeface="Calibri"/>
              </a:rPr>
              <a:t>Marketing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optimization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(A/B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testing,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75">
                <a:latin typeface="Calibri"/>
                <a:cs typeface="Calibri"/>
              </a:rPr>
              <a:t>SEO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strategies)</a:t>
            </a:r>
            <a:endParaRPr sz="750">
              <a:latin typeface="Calibri"/>
              <a:cs typeface="Calibri"/>
            </a:endParaRPr>
          </a:p>
          <a:p>
            <a:pPr algn="r" marL="398780" marR="5080" indent="222250">
              <a:lnSpc>
                <a:spcPts val="880"/>
              </a:lnSpc>
              <a:spcBef>
                <a:spcPts val="840"/>
              </a:spcBef>
            </a:pPr>
            <a:r>
              <a:rPr dirty="0" sz="750" spc="10">
                <a:latin typeface="Calibri"/>
                <a:cs typeface="Calibri"/>
              </a:rPr>
              <a:t>Personalized</a:t>
            </a:r>
            <a:r>
              <a:rPr dirty="0" sz="750" spc="1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outreach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(chatbots,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virtual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assistants)</a:t>
            </a:r>
            <a:endParaRPr sz="750">
              <a:latin typeface="Calibri"/>
              <a:cs typeface="Calibri"/>
            </a:endParaRPr>
          </a:p>
          <a:p>
            <a:pPr algn="r" marL="264795" marR="5080" indent="577215">
              <a:lnSpc>
                <a:spcPts val="880"/>
              </a:lnSpc>
              <a:spcBef>
                <a:spcPts val="840"/>
              </a:spcBef>
            </a:pPr>
            <a:r>
              <a:rPr dirty="0" sz="750">
                <a:latin typeface="Calibri"/>
                <a:cs typeface="Calibri"/>
              </a:rPr>
              <a:t>Dynamic</a:t>
            </a:r>
            <a:r>
              <a:rPr dirty="0" sz="750" spc="16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content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(websites,</a:t>
            </a:r>
            <a:r>
              <a:rPr dirty="0" sz="750" spc="1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marketing</a:t>
            </a:r>
            <a:r>
              <a:rPr dirty="0" sz="750" spc="15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collateral)</a:t>
            </a:r>
            <a:endParaRPr sz="750">
              <a:latin typeface="Calibri"/>
              <a:cs typeface="Calibri"/>
            </a:endParaRPr>
          </a:p>
          <a:p>
            <a:pPr algn="r" marL="71120" marR="5080" indent="535305">
              <a:lnSpc>
                <a:spcPts val="880"/>
              </a:lnSpc>
              <a:spcBef>
                <a:spcPts val="840"/>
              </a:spcBef>
            </a:pPr>
            <a:r>
              <a:rPr dirty="0" sz="750" spc="10">
                <a:latin typeface="Calibri"/>
                <a:cs typeface="Calibri"/>
              </a:rPr>
              <a:t>Up-/cross-selling</a:t>
            </a:r>
            <a:r>
              <a:rPr dirty="0" sz="750" spc="45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recs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(via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usage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patterns,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support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tickets)</a:t>
            </a:r>
            <a:endParaRPr sz="750">
              <a:latin typeface="Calibri"/>
              <a:cs typeface="Calibri"/>
            </a:endParaRPr>
          </a:p>
          <a:p>
            <a:pPr algn="r" marL="373380" marR="5080" indent="438150">
              <a:lnSpc>
                <a:spcPts val="880"/>
              </a:lnSpc>
              <a:spcBef>
                <a:spcPts val="840"/>
              </a:spcBef>
            </a:pPr>
            <a:r>
              <a:rPr dirty="0" sz="750" spc="50">
                <a:latin typeface="Calibri"/>
                <a:cs typeface="Calibri"/>
              </a:rPr>
              <a:t>Success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analytics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(continuous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churn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modeling)</a:t>
            </a:r>
            <a:endParaRPr sz="750">
              <a:latin typeface="Calibri"/>
              <a:cs typeface="Calibri"/>
            </a:endParaRPr>
          </a:p>
          <a:p>
            <a:pPr algn="r" marL="347980" marR="5080" indent="388620">
              <a:lnSpc>
                <a:spcPts val="880"/>
              </a:lnSpc>
              <a:spcBef>
                <a:spcPts val="840"/>
              </a:spcBef>
            </a:pPr>
            <a:r>
              <a:rPr dirty="0" sz="750">
                <a:latin typeface="Calibri"/>
                <a:cs typeface="Calibri"/>
              </a:rPr>
              <a:t>Marketing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analytics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(dynamic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audience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targeting)</a:t>
            </a:r>
            <a:endParaRPr sz="750">
              <a:latin typeface="Calibri"/>
              <a:cs typeface="Calibri"/>
            </a:endParaRPr>
          </a:p>
          <a:p>
            <a:pPr algn="r" marL="250190" marR="5080" indent="-205104">
              <a:lnSpc>
                <a:spcPts val="880"/>
              </a:lnSpc>
              <a:spcBef>
                <a:spcPts val="840"/>
              </a:spcBef>
            </a:pPr>
            <a:r>
              <a:rPr dirty="0" sz="750">
                <a:latin typeface="Calibri"/>
                <a:cs typeface="Calibri"/>
              </a:rPr>
              <a:t>Dynamic</a:t>
            </a:r>
            <a:r>
              <a:rPr dirty="0" sz="750" spc="22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customer-journey</a:t>
            </a:r>
            <a:r>
              <a:rPr dirty="0" sz="750" spc="22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mapping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(identifying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critical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touchpoints)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ts val="890"/>
              </a:lnSpc>
              <a:spcBef>
                <a:spcPts val="790"/>
              </a:spcBef>
            </a:pPr>
            <a:r>
              <a:rPr dirty="0" sz="750">
                <a:latin typeface="Calibri"/>
                <a:cs typeface="Calibri"/>
              </a:rPr>
              <a:t>Automated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marketing</a:t>
            </a:r>
            <a:r>
              <a:rPr dirty="0" sz="750" spc="14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workfows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ts val="890"/>
              </a:lnSpc>
            </a:pPr>
            <a:r>
              <a:rPr dirty="0" sz="750">
                <a:latin typeface="Calibri"/>
                <a:cs typeface="Calibri"/>
              </a:rPr>
              <a:t>(nurturing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campaigns)</a:t>
            </a:r>
            <a:endParaRPr sz="750">
              <a:latin typeface="Calibri"/>
              <a:cs typeface="Calibri"/>
            </a:endParaRPr>
          </a:p>
          <a:p>
            <a:pPr algn="r" marL="266700" marR="5080" indent="665480">
              <a:lnSpc>
                <a:spcPts val="880"/>
              </a:lnSpc>
              <a:spcBef>
                <a:spcPts val="865"/>
              </a:spcBef>
            </a:pPr>
            <a:r>
              <a:rPr dirty="0" sz="750" spc="10">
                <a:latin typeface="Calibri"/>
                <a:cs typeface="Calibri"/>
              </a:rPr>
              <a:t>Sales</a:t>
            </a:r>
            <a:r>
              <a:rPr dirty="0" sz="750" spc="1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analytics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(predictive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pricing,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negotiation)</a:t>
            </a:r>
            <a:endParaRPr sz="750">
              <a:latin typeface="Calibri"/>
              <a:cs typeface="Calibri"/>
            </a:endParaRPr>
          </a:p>
          <a:p>
            <a:pPr algn="r" marL="398145" marR="5080" indent="520700">
              <a:lnSpc>
                <a:spcPts val="880"/>
              </a:lnSpc>
              <a:spcBef>
                <a:spcPts val="840"/>
              </a:spcBef>
            </a:pPr>
            <a:r>
              <a:rPr dirty="0" sz="750" spc="10">
                <a:latin typeface="Calibri"/>
                <a:cs typeface="Calibri"/>
              </a:rPr>
              <a:t>Sales</a:t>
            </a:r>
            <a:r>
              <a:rPr dirty="0" sz="750" spc="1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coaching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(hyperpersonalized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training)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606677" y="1455299"/>
            <a:ext cx="14135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60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29919" y="1785466"/>
            <a:ext cx="15906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55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359218" y="2115633"/>
            <a:ext cx="166116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53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369329" y="4756969"/>
            <a:ext cx="265112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25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485499" y="1422365"/>
            <a:ext cx="3535679" cy="212725"/>
          </a:xfrm>
          <a:custGeom>
            <a:avLst/>
            <a:gdLst/>
            <a:ahLst/>
            <a:cxnLst/>
            <a:rect l="l" t="t" r="r" b="b"/>
            <a:pathLst>
              <a:path w="3535679" h="212725">
                <a:moveTo>
                  <a:pt x="0" y="0"/>
                </a:moveTo>
                <a:lnTo>
                  <a:pt x="3535311" y="0"/>
                </a:lnTo>
                <a:lnTo>
                  <a:pt x="3535311" y="212521"/>
                </a:lnTo>
                <a:lnTo>
                  <a:pt x="0" y="2125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6464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485499" y="1752565"/>
            <a:ext cx="3535679" cy="212725"/>
          </a:xfrm>
          <a:custGeom>
            <a:avLst/>
            <a:gdLst/>
            <a:ahLst/>
            <a:cxnLst/>
            <a:rect l="l" t="t" r="r" b="b"/>
            <a:pathLst>
              <a:path w="3535679" h="212725">
                <a:moveTo>
                  <a:pt x="0" y="0"/>
                </a:moveTo>
                <a:lnTo>
                  <a:pt x="3535311" y="0"/>
                </a:lnTo>
                <a:lnTo>
                  <a:pt x="3535311" y="212521"/>
                </a:lnTo>
                <a:lnTo>
                  <a:pt x="0" y="2125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6464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485499" y="2082765"/>
            <a:ext cx="3535679" cy="212725"/>
          </a:xfrm>
          <a:custGeom>
            <a:avLst/>
            <a:gdLst/>
            <a:ahLst/>
            <a:cxnLst/>
            <a:rect l="l" t="t" r="r" b="b"/>
            <a:pathLst>
              <a:path w="3535679" h="212725">
                <a:moveTo>
                  <a:pt x="0" y="0"/>
                </a:moveTo>
                <a:lnTo>
                  <a:pt x="3535311" y="0"/>
                </a:lnTo>
                <a:lnTo>
                  <a:pt x="3535311" y="212521"/>
                </a:lnTo>
                <a:lnTo>
                  <a:pt x="0" y="2125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6464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485499" y="4724364"/>
            <a:ext cx="3535679" cy="212725"/>
          </a:xfrm>
          <a:custGeom>
            <a:avLst/>
            <a:gdLst/>
            <a:ahLst/>
            <a:cxnLst/>
            <a:rect l="l" t="t" r="r" b="b"/>
            <a:pathLst>
              <a:path w="3535679" h="212725">
                <a:moveTo>
                  <a:pt x="0" y="0"/>
                </a:moveTo>
                <a:lnTo>
                  <a:pt x="3535311" y="0"/>
                </a:lnTo>
                <a:lnTo>
                  <a:pt x="3535311" y="212521"/>
                </a:lnTo>
                <a:lnTo>
                  <a:pt x="0" y="2125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6464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772408" y="404742"/>
            <a:ext cx="4890135" cy="864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8100" marR="30480">
              <a:lnSpc>
                <a:spcPts val="1460"/>
              </a:lnSpc>
              <a:spcBef>
                <a:spcPts val="180"/>
              </a:spcBef>
            </a:pPr>
            <a:r>
              <a:rPr dirty="0" sz="1250" spc="50">
                <a:latin typeface="Calibri"/>
                <a:cs typeface="Calibri"/>
              </a:rPr>
              <a:t>Commercial</a:t>
            </a:r>
            <a:r>
              <a:rPr dirty="0" sz="1250" spc="8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leaders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are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cautiously</a:t>
            </a:r>
            <a:r>
              <a:rPr dirty="0" sz="1250" spc="85">
                <a:latin typeface="Calibri"/>
                <a:cs typeface="Calibri"/>
              </a:rPr>
              <a:t> </a:t>
            </a:r>
            <a:r>
              <a:rPr dirty="0" sz="1250" spc="50">
                <a:latin typeface="Calibri"/>
                <a:cs typeface="Calibri"/>
              </a:rPr>
              <a:t>optimistic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about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generative</a:t>
            </a:r>
            <a:r>
              <a:rPr dirty="0" sz="1250" spc="8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AI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use </a:t>
            </a:r>
            <a:r>
              <a:rPr dirty="0" sz="1250" spc="65">
                <a:latin typeface="Calibri"/>
                <a:cs typeface="Calibri"/>
              </a:rPr>
              <a:t>cases,</a:t>
            </a:r>
            <a:r>
              <a:rPr dirty="0" sz="1250" spc="5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anticipating</a:t>
            </a:r>
            <a:r>
              <a:rPr dirty="0" sz="1250" spc="5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moderate</a:t>
            </a:r>
            <a:r>
              <a:rPr dirty="0" sz="1250" spc="5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to</a:t>
            </a:r>
            <a:r>
              <a:rPr dirty="0" sz="1250" spc="55">
                <a:latin typeface="Calibri"/>
                <a:cs typeface="Calibri"/>
              </a:rPr>
              <a:t> </a:t>
            </a:r>
            <a:r>
              <a:rPr dirty="0" sz="1250" spc="50">
                <a:latin typeface="Calibri"/>
                <a:cs typeface="Calibri"/>
              </a:rPr>
              <a:t>significant</a:t>
            </a:r>
            <a:r>
              <a:rPr dirty="0" sz="1250" spc="5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impact.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alibri"/>
              <a:cs typeface="Calibri"/>
            </a:endParaRPr>
          </a:p>
          <a:p>
            <a:pPr marL="38100" marR="93980">
              <a:lnSpc>
                <a:spcPts val="1040"/>
              </a:lnSpc>
            </a:pPr>
            <a:r>
              <a:rPr dirty="0" sz="900" spc="65">
                <a:latin typeface="Calibri"/>
                <a:cs typeface="Calibri"/>
              </a:rPr>
              <a:t>Share</a:t>
            </a:r>
            <a:r>
              <a:rPr dirty="0" sz="900" spc="30">
                <a:latin typeface="Calibri"/>
                <a:cs typeface="Calibri"/>
              </a:rPr>
              <a:t> of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respondents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55">
                <a:latin typeface="Calibri"/>
                <a:cs typeface="Calibri"/>
              </a:rPr>
              <a:t>estimating</a:t>
            </a:r>
            <a:r>
              <a:rPr dirty="0" sz="900" spc="30">
                <a:latin typeface="Calibri"/>
                <a:cs typeface="Calibri"/>
              </a:rPr>
              <a:t> the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55">
                <a:latin typeface="Calibri"/>
                <a:cs typeface="Calibri"/>
              </a:rPr>
              <a:t>impact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of generative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AI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on </a:t>
            </a:r>
            <a:r>
              <a:rPr dirty="0" sz="900" spc="55">
                <a:latin typeface="Calibri"/>
                <a:cs typeface="Calibri"/>
              </a:rPr>
              <a:t>use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70">
                <a:latin typeface="Calibri"/>
                <a:cs typeface="Calibri"/>
              </a:rPr>
              <a:t>case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70">
                <a:latin typeface="Calibri"/>
                <a:cs typeface="Calibri"/>
              </a:rPr>
              <a:t>as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45">
                <a:latin typeface="Calibri"/>
                <a:cs typeface="Calibri"/>
              </a:rPr>
              <a:t>“significant”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or</a:t>
            </a:r>
            <a:r>
              <a:rPr dirty="0" sz="900" spc="30">
                <a:latin typeface="Calibri"/>
                <a:cs typeface="Calibri"/>
              </a:rPr>
              <a:t> “very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significant,”</a:t>
            </a:r>
            <a:r>
              <a:rPr dirty="0" baseline="30303" sz="825" spc="44">
                <a:latin typeface="Calibri"/>
                <a:cs typeface="Calibri"/>
              </a:rPr>
              <a:t>1</a:t>
            </a:r>
            <a:r>
              <a:rPr dirty="0" baseline="30303" sz="825" spc="82">
                <a:latin typeface="Calibri"/>
                <a:cs typeface="Calibri"/>
              </a:rPr>
              <a:t> </a:t>
            </a:r>
            <a:r>
              <a:rPr dirty="0" sz="900" spc="180">
                <a:latin typeface="Calibri"/>
                <a:cs typeface="Calibri"/>
              </a:rPr>
              <a:t>%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of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respondents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at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commercially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leading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organizations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6846" y="395731"/>
            <a:ext cx="2437765" cy="26930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1905">
              <a:lnSpc>
                <a:spcPct val="101200"/>
              </a:lnSpc>
              <a:spcBef>
                <a:spcPts val="80"/>
              </a:spcBef>
            </a:pP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Software engineering, 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the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other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big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60" b="1">
                <a:solidFill>
                  <a:srgbClr val="231F20"/>
                </a:solidFill>
                <a:latin typeface="Palatino Linotype"/>
                <a:cs typeface="Palatino Linotype"/>
              </a:rPr>
              <a:t>value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driver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for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many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industries,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could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get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much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more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efficient</a:t>
            </a:r>
            <a:endParaRPr sz="1400">
              <a:latin typeface="Palatino Linotype"/>
              <a:cs typeface="Palatino Linotype"/>
            </a:endParaRPr>
          </a:p>
          <a:p>
            <a:pPr marL="14604" marR="248285" indent="-1270">
              <a:lnSpc>
                <a:spcPct val="113999"/>
              </a:lnSpc>
              <a:spcBef>
                <a:spcPts val="1225"/>
              </a:spcBef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When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had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70">
                <a:solidFill>
                  <a:srgbClr val="231F20"/>
                </a:solidFill>
                <a:latin typeface="Calibri"/>
                <a:cs typeface="Calibri"/>
              </a:rPr>
              <a:t>40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McKinsey’s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own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developers</a:t>
            </a:r>
            <a:r>
              <a:rPr dirty="0" sz="950" spc="7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dirty="0" sz="950" spc="7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generative</a:t>
            </a:r>
            <a:r>
              <a:rPr dirty="0" sz="950" spc="7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AI–based</a:t>
            </a:r>
            <a:r>
              <a:rPr dirty="0" sz="950" spc="7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tools,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found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impressive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speed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gains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many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common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developer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tasks.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Documenting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code functionality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maintainability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(which</a:t>
            </a:r>
            <a:endParaRPr sz="950">
              <a:latin typeface="Calibri"/>
              <a:cs typeface="Calibri"/>
            </a:endParaRPr>
          </a:p>
          <a:p>
            <a:pPr marL="14604" marR="22860">
              <a:lnSpc>
                <a:spcPct val="113999"/>
              </a:lnSpc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considers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how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easily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code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can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improved)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can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be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completed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half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time,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writing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new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code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nearly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half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time,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optimizing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existing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code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(called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code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refactoring)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nearly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two-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thirds</a:t>
            </a:r>
            <a:r>
              <a:rPr dirty="0" sz="950" spc="-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time.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3844" y="3230117"/>
            <a:ext cx="238506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13999"/>
              </a:lnSpc>
              <a:spcBef>
                <a:spcPts val="100"/>
              </a:spcBef>
            </a:pPr>
            <a:r>
              <a:rPr dirty="0" sz="95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8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Unleashing</a:t>
            </a:r>
            <a:r>
              <a:rPr dirty="0" sz="950" spc="9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developer</a:t>
            </a:r>
            <a:r>
              <a:rPr dirty="0" sz="950" spc="8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productivity</a:t>
            </a:r>
            <a:r>
              <a:rPr dirty="0" sz="950" spc="9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with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40224" y="3559727"/>
            <a:ext cx="2649855" cy="721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30"/>
              </a:spcBef>
            </a:pPr>
            <a:r>
              <a:rPr dirty="0" sz="750" spc="55">
                <a:latin typeface="Calibri"/>
                <a:cs typeface="Calibri"/>
              </a:rPr>
              <a:t>45–50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libri"/>
              <a:cs typeface="Calibri"/>
            </a:endParaRPr>
          </a:p>
          <a:p>
            <a:pPr marL="84455" marR="435609" indent="-21590">
              <a:lnSpc>
                <a:spcPts val="680"/>
              </a:lnSpc>
            </a:pPr>
            <a:r>
              <a:rPr dirty="0" baseline="31746" sz="525" spc="-89">
                <a:solidFill>
                  <a:srgbClr val="646464"/>
                </a:solidFill>
                <a:latin typeface="Calibri"/>
                <a:cs typeface="Calibri"/>
              </a:rPr>
              <a:t>1</a:t>
            </a:r>
            <a:r>
              <a:rPr dirty="0" baseline="31746" sz="525" spc="-52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Compared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with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task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completion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without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use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generative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646464"/>
                </a:solidFill>
                <a:latin typeface="Calibri"/>
                <a:cs typeface="Calibri"/>
              </a:rPr>
              <a:t>AI.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Source:</a:t>
            </a:r>
            <a:r>
              <a:rPr dirty="0" sz="600" spc="9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McKinsey</a:t>
            </a:r>
            <a:r>
              <a:rPr dirty="0" sz="600" spc="9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analysis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550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925411" y="1097781"/>
            <a:ext cx="567690" cy="2417445"/>
            <a:chOff x="5925411" y="1097781"/>
            <a:chExt cx="567690" cy="2417445"/>
          </a:xfrm>
        </p:grpSpPr>
        <p:sp>
          <p:nvSpPr>
            <p:cNvPr id="6" name="object 6" descr=""/>
            <p:cNvSpPr/>
            <p:nvPr/>
          </p:nvSpPr>
          <p:spPr>
            <a:xfrm>
              <a:off x="5991504" y="3273551"/>
              <a:ext cx="434975" cy="241935"/>
            </a:xfrm>
            <a:custGeom>
              <a:avLst/>
              <a:gdLst/>
              <a:ahLst/>
              <a:cxnLst/>
              <a:rect l="l" t="t" r="r" b="b"/>
              <a:pathLst>
                <a:path w="434975" h="241935">
                  <a:moveTo>
                    <a:pt x="434911" y="0"/>
                  </a:moveTo>
                  <a:lnTo>
                    <a:pt x="0" y="0"/>
                  </a:lnTo>
                  <a:lnTo>
                    <a:pt x="0" y="241566"/>
                  </a:lnTo>
                  <a:lnTo>
                    <a:pt x="434911" y="241566"/>
                  </a:lnTo>
                  <a:lnTo>
                    <a:pt x="434911" y="0"/>
                  </a:lnTo>
                  <a:close/>
                </a:path>
              </a:pathLst>
            </a:custGeom>
            <a:solidFill>
              <a:srgbClr val="2B54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991504" y="1099438"/>
              <a:ext cx="434975" cy="2174240"/>
            </a:xfrm>
            <a:custGeom>
              <a:avLst/>
              <a:gdLst/>
              <a:ahLst/>
              <a:cxnLst/>
              <a:rect l="l" t="t" r="r" b="b"/>
              <a:pathLst>
                <a:path w="434975" h="2174240">
                  <a:moveTo>
                    <a:pt x="434911" y="0"/>
                  </a:moveTo>
                  <a:lnTo>
                    <a:pt x="0" y="0"/>
                  </a:lnTo>
                  <a:lnTo>
                    <a:pt x="0" y="2174113"/>
                  </a:lnTo>
                  <a:lnTo>
                    <a:pt x="434911" y="2174113"/>
                  </a:lnTo>
                  <a:lnTo>
                    <a:pt x="434911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25411" y="1099432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89" h="0">
                  <a:moveTo>
                    <a:pt x="567105" y="0"/>
                  </a:moveTo>
                  <a:lnTo>
                    <a:pt x="0" y="0"/>
                  </a:lnTo>
                </a:path>
              </a:pathLst>
            </a:custGeom>
            <a:ln w="3302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6702051" y="1097781"/>
            <a:ext cx="567690" cy="2176145"/>
            <a:chOff x="6702051" y="1097781"/>
            <a:chExt cx="567690" cy="2176145"/>
          </a:xfrm>
        </p:grpSpPr>
        <p:sp>
          <p:nvSpPr>
            <p:cNvPr id="10" name="object 10" descr=""/>
            <p:cNvSpPr/>
            <p:nvPr/>
          </p:nvSpPr>
          <p:spPr>
            <a:xfrm>
              <a:off x="6768147" y="2790405"/>
              <a:ext cx="434975" cy="483234"/>
            </a:xfrm>
            <a:custGeom>
              <a:avLst/>
              <a:gdLst/>
              <a:ahLst/>
              <a:cxnLst/>
              <a:rect l="l" t="t" r="r" b="b"/>
              <a:pathLst>
                <a:path w="434975" h="483235">
                  <a:moveTo>
                    <a:pt x="434924" y="0"/>
                  </a:moveTo>
                  <a:lnTo>
                    <a:pt x="0" y="0"/>
                  </a:lnTo>
                  <a:lnTo>
                    <a:pt x="0" y="483146"/>
                  </a:lnTo>
                  <a:lnTo>
                    <a:pt x="434924" y="483146"/>
                  </a:lnTo>
                  <a:lnTo>
                    <a:pt x="434924" y="0"/>
                  </a:lnTo>
                  <a:close/>
                </a:path>
              </a:pathLst>
            </a:custGeom>
            <a:solidFill>
              <a:srgbClr val="2B54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68147" y="1099426"/>
              <a:ext cx="434975" cy="1691005"/>
            </a:xfrm>
            <a:custGeom>
              <a:avLst/>
              <a:gdLst/>
              <a:ahLst/>
              <a:cxnLst/>
              <a:rect l="l" t="t" r="r" b="b"/>
              <a:pathLst>
                <a:path w="434975" h="1691005">
                  <a:moveTo>
                    <a:pt x="434924" y="0"/>
                  </a:moveTo>
                  <a:lnTo>
                    <a:pt x="0" y="0"/>
                  </a:lnTo>
                  <a:lnTo>
                    <a:pt x="0" y="1690979"/>
                  </a:lnTo>
                  <a:lnTo>
                    <a:pt x="434924" y="1690979"/>
                  </a:lnTo>
                  <a:lnTo>
                    <a:pt x="434924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702051" y="1099432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90" h="0">
                  <a:moveTo>
                    <a:pt x="567105" y="0"/>
                  </a:moveTo>
                  <a:lnTo>
                    <a:pt x="0" y="0"/>
                  </a:lnTo>
                </a:path>
              </a:pathLst>
            </a:custGeom>
            <a:ln w="3302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7478690" y="1097781"/>
            <a:ext cx="567690" cy="1451610"/>
            <a:chOff x="7478690" y="1097781"/>
            <a:chExt cx="567690" cy="1451610"/>
          </a:xfrm>
        </p:grpSpPr>
        <p:sp>
          <p:nvSpPr>
            <p:cNvPr id="14" name="object 14" descr=""/>
            <p:cNvSpPr/>
            <p:nvPr/>
          </p:nvSpPr>
          <p:spPr>
            <a:xfrm>
              <a:off x="7544777" y="2065705"/>
              <a:ext cx="434975" cy="483234"/>
            </a:xfrm>
            <a:custGeom>
              <a:avLst/>
              <a:gdLst/>
              <a:ahLst/>
              <a:cxnLst/>
              <a:rect l="l" t="t" r="r" b="b"/>
              <a:pathLst>
                <a:path w="434975" h="483235">
                  <a:moveTo>
                    <a:pt x="434924" y="0"/>
                  </a:moveTo>
                  <a:lnTo>
                    <a:pt x="0" y="0"/>
                  </a:lnTo>
                  <a:lnTo>
                    <a:pt x="0" y="483133"/>
                  </a:lnTo>
                  <a:lnTo>
                    <a:pt x="434924" y="483133"/>
                  </a:lnTo>
                  <a:lnTo>
                    <a:pt x="434924" y="0"/>
                  </a:lnTo>
                  <a:close/>
                </a:path>
              </a:pathLst>
            </a:custGeom>
            <a:solidFill>
              <a:srgbClr val="2B54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544777" y="1099438"/>
              <a:ext cx="434975" cy="966469"/>
            </a:xfrm>
            <a:custGeom>
              <a:avLst/>
              <a:gdLst/>
              <a:ahLst/>
              <a:cxnLst/>
              <a:rect l="l" t="t" r="r" b="b"/>
              <a:pathLst>
                <a:path w="434975" h="966469">
                  <a:moveTo>
                    <a:pt x="434924" y="0"/>
                  </a:moveTo>
                  <a:lnTo>
                    <a:pt x="0" y="0"/>
                  </a:lnTo>
                  <a:lnTo>
                    <a:pt x="0" y="966266"/>
                  </a:lnTo>
                  <a:lnTo>
                    <a:pt x="434924" y="966266"/>
                  </a:lnTo>
                  <a:lnTo>
                    <a:pt x="434924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78690" y="1099432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90" h="0">
                  <a:moveTo>
                    <a:pt x="567105" y="0"/>
                  </a:moveTo>
                  <a:lnTo>
                    <a:pt x="0" y="0"/>
                  </a:lnTo>
                </a:path>
              </a:pathLst>
            </a:custGeom>
            <a:ln w="3302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8255338" y="1097781"/>
            <a:ext cx="567690" cy="436880"/>
            <a:chOff x="8255338" y="1097781"/>
            <a:chExt cx="567690" cy="436880"/>
          </a:xfrm>
        </p:grpSpPr>
        <p:sp>
          <p:nvSpPr>
            <p:cNvPr id="18" name="object 18" descr=""/>
            <p:cNvSpPr/>
            <p:nvPr/>
          </p:nvSpPr>
          <p:spPr>
            <a:xfrm>
              <a:off x="8321433" y="1099426"/>
              <a:ext cx="434975" cy="434975"/>
            </a:xfrm>
            <a:custGeom>
              <a:avLst/>
              <a:gdLst/>
              <a:ahLst/>
              <a:cxnLst/>
              <a:rect l="l" t="t" r="r" b="b"/>
              <a:pathLst>
                <a:path w="434975" h="434975">
                  <a:moveTo>
                    <a:pt x="434911" y="0"/>
                  </a:moveTo>
                  <a:lnTo>
                    <a:pt x="0" y="0"/>
                  </a:lnTo>
                  <a:lnTo>
                    <a:pt x="0" y="434822"/>
                  </a:lnTo>
                  <a:lnTo>
                    <a:pt x="434911" y="434822"/>
                  </a:lnTo>
                  <a:lnTo>
                    <a:pt x="434911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255338" y="1099432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90" h="0">
                  <a:moveTo>
                    <a:pt x="567105" y="0"/>
                  </a:moveTo>
                  <a:lnTo>
                    <a:pt x="0" y="0"/>
                  </a:lnTo>
                </a:path>
              </a:pathLst>
            </a:custGeom>
            <a:ln w="3302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887244" y="787335"/>
            <a:ext cx="64389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200025">
              <a:lnSpc>
                <a:spcPts val="880"/>
              </a:lnSpc>
              <a:spcBef>
                <a:spcPts val="175"/>
              </a:spcBef>
            </a:pPr>
            <a:r>
              <a:rPr dirty="0" sz="750" spc="-20">
                <a:latin typeface="Calibri"/>
                <a:cs typeface="Calibri"/>
              </a:rPr>
              <a:t>Code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documentation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6750750" y="787335"/>
            <a:ext cx="470534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13030">
              <a:lnSpc>
                <a:spcPts val="880"/>
              </a:lnSpc>
              <a:spcBef>
                <a:spcPts val="175"/>
              </a:spcBef>
            </a:pPr>
            <a:r>
              <a:rPr dirty="0" sz="750" spc="-20">
                <a:latin typeface="Calibri"/>
                <a:cs typeface="Calibri"/>
              </a:rPr>
              <a:t>Code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generation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523319" y="787335"/>
            <a:ext cx="47879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17475">
              <a:lnSpc>
                <a:spcPts val="880"/>
              </a:lnSpc>
              <a:spcBef>
                <a:spcPts val="175"/>
              </a:spcBef>
            </a:pPr>
            <a:r>
              <a:rPr dirty="0" sz="750" spc="-20">
                <a:latin typeface="Calibri"/>
                <a:cs typeface="Calibri"/>
              </a:rPr>
              <a:t>Code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refactoring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187021" y="787335"/>
            <a:ext cx="70485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42570" marR="5080" indent="-230504">
              <a:lnSpc>
                <a:spcPts val="880"/>
              </a:lnSpc>
              <a:spcBef>
                <a:spcPts val="175"/>
              </a:spcBef>
            </a:pPr>
            <a:r>
              <a:rPr dirty="0" sz="750">
                <a:latin typeface="Calibri"/>
                <a:cs typeface="Calibri"/>
              </a:rPr>
              <a:t>High-</a:t>
            </a:r>
            <a:r>
              <a:rPr dirty="0" sz="750" spc="-10">
                <a:latin typeface="Calibri"/>
                <a:cs typeface="Calibri"/>
              </a:rPr>
              <a:t>complexity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tasks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833664" y="3293454"/>
            <a:ext cx="30480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5">
                <a:latin typeface="Calibri"/>
                <a:cs typeface="Calibri"/>
              </a:rPr>
              <a:t>35–45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603558" y="2581014"/>
            <a:ext cx="31813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65">
                <a:latin typeface="Calibri"/>
                <a:cs typeface="Calibri"/>
              </a:rPr>
              <a:t>20–30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449530" y="1551880"/>
            <a:ext cx="17970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&lt;10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760978" y="776581"/>
            <a:ext cx="1607820" cy="30035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8100" marR="30480">
              <a:lnSpc>
                <a:spcPts val="1040"/>
              </a:lnSpc>
              <a:spcBef>
                <a:spcPts val="200"/>
              </a:spcBef>
            </a:pPr>
            <a:r>
              <a:rPr dirty="0" sz="900" spc="50">
                <a:latin typeface="Calibri"/>
                <a:cs typeface="Calibri"/>
              </a:rPr>
              <a:t>Reduction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70">
                <a:latin typeface="Calibri"/>
                <a:cs typeface="Calibri"/>
              </a:rPr>
              <a:t>task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completion</a:t>
            </a:r>
            <a:r>
              <a:rPr dirty="0" sz="900" spc="50">
                <a:latin typeface="Calibri"/>
                <a:cs typeface="Calibri"/>
              </a:rPr>
              <a:t> time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 spc="60">
                <a:latin typeface="Calibri"/>
                <a:cs typeface="Calibri"/>
              </a:rPr>
              <a:t>using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generative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AI,</a:t>
            </a:r>
            <a:r>
              <a:rPr dirty="0" baseline="30303" sz="825">
                <a:latin typeface="Calibri"/>
                <a:cs typeface="Calibri"/>
              </a:rPr>
              <a:t>1</a:t>
            </a:r>
            <a:r>
              <a:rPr dirty="0" baseline="30303" sz="825" spc="292">
                <a:latin typeface="Calibri"/>
                <a:cs typeface="Calibri"/>
              </a:rPr>
              <a:t> </a:t>
            </a:r>
            <a:r>
              <a:rPr dirty="0" sz="900" spc="130">
                <a:latin typeface="Calibri"/>
                <a:cs typeface="Calibri"/>
              </a:rPr>
              <a:t>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786378" y="399958"/>
            <a:ext cx="519430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20">
                <a:latin typeface="Calibri"/>
                <a:cs typeface="Calibri"/>
              </a:rPr>
              <a:t>Generative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AI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55">
                <a:latin typeface="Calibri"/>
                <a:cs typeface="Calibri"/>
              </a:rPr>
              <a:t>can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increase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developer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50">
                <a:latin typeface="Calibri"/>
                <a:cs typeface="Calibri"/>
              </a:rPr>
              <a:t>speed,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but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70">
                <a:latin typeface="Calibri"/>
                <a:cs typeface="Calibri"/>
              </a:rPr>
              <a:t>less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65">
                <a:latin typeface="Calibri"/>
                <a:cs typeface="Calibri"/>
              </a:rPr>
              <a:t>so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for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complex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55">
                <a:latin typeface="Calibri"/>
                <a:cs typeface="Calibri"/>
              </a:rPr>
              <a:t>tasks.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1378" y="395731"/>
            <a:ext cx="2423795" cy="27565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8575" marR="212725" indent="-16510">
              <a:lnSpc>
                <a:spcPct val="101200"/>
              </a:lnSpc>
              <a:spcBef>
                <a:spcPts val="80"/>
              </a:spcBef>
            </a:pPr>
            <a:r>
              <a:rPr dirty="0" sz="1400" spc="-70" b="1">
                <a:solidFill>
                  <a:srgbClr val="231F20"/>
                </a:solidFill>
                <a:latin typeface="Palatino Linotype"/>
                <a:cs typeface="Palatino Linotype"/>
              </a:rPr>
              <a:t>And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gen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AI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assistance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could </a:t>
            </a:r>
            <a:r>
              <a:rPr dirty="0" sz="1400" spc="-55" b="1">
                <a:solidFill>
                  <a:srgbClr val="231F20"/>
                </a:solidFill>
                <a:latin typeface="Palatino Linotype"/>
                <a:cs typeface="Palatino Linotype"/>
              </a:rPr>
              <a:t>make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for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5" b="1">
                <a:solidFill>
                  <a:srgbClr val="231F20"/>
                </a:solidFill>
                <a:latin typeface="Palatino Linotype"/>
                <a:cs typeface="Palatino Linotype"/>
              </a:rPr>
              <a:t>happier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65" b="1">
                <a:solidFill>
                  <a:srgbClr val="231F20"/>
                </a:solidFill>
                <a:latin typeface="Palatino Linotype"/>
                <a:cs typeface="Palatino Linotype"/>
              </a:rPr>
              <a:t>developers</a:t>
            </a:r>
            <a:endParaRPr sz="1400">
              <a:latin typeface="Palatino Linotype"/>
              <a:cs typeface="Palatino Linotype"/>
            </a:endParaRPr>
          </a:p>
          <a:p>
            <a:pPr marL="31115" marR="40005" indent="-3810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Our</a:t>
            </a:r>
            <a:r>
              <a:rPr dirty="0" sz="950" spc="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research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found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 spc="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equipping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developers with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 tools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they need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 be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their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productive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also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significantly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improved</a:t>
            </a:r>
            <a:endParaRPr sz="950">
              <a:latin typeface="Calibri"/>
              <a:cs typeface="Calibri"/>
            </a:endParaRPr>
          </a:p>
          <a:p>
            <a:pPr marL="27940" marR="5080" indent="1270">
              <a:lnSpc>
                <a:spcPct val="113999"/>
              </a:lnSpc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their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experience,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which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turn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could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help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companies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retain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their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best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talent.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Developers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using</a:t>
            </a:r>
            <a:r>
              <a:rPr dirty="0" sz="950" spc="1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generative</a:t>
            </a:r>
            <a:r>
              <a:rPr dirty="0" sz="950" spc="1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AI–based</a:t>
            </a:r>
            <a:r>
              <a:rPr dirty="0" sz="950" spc="1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tools</a:t>
            </a:r>
            <a:r>
              <a:rPr dirty="0" sz="950" spc="1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were</a:t>
            </a:r>
            <a:r>
              <a:rPr dirty="0" sz="950" spc="1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more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than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twice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likely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report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overall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happiness,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fulfillment,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state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flow.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They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attributed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this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tools’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ability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automate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grunt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work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that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kept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them from more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satisfying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tasks</a:t>
            </a:r>
            <a:endParaRPr sz="950">
              <a:latin typeface="Calibri"/>
              <a:cs typeface="Calibri"/>
            </a:endParaRPr>
          </a:p>
          <a:p>
            <a:pPr marL="29845" marR="26670" indent="635">
              <a:lnSpc>
                <a:spcPct val="113999"/>
              </a:lnSpc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put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information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their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fingertips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faster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than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search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solutions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across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different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online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platforms.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3844" y="3293617"/>
            <a:ext cx="238506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13999"/>
              </a:lnSpc>
              <a:spcBef>
                <a:spcPts val="100"/>
              </a:spcBef>
            </a:pPr>
            <a:r>
              <a:rPr dirty="0" sz="95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8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Unleashing</a:t>
            </a:r>
            <a:r>
              <a:rPr dirty="0" sz="950" spc="9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developer</a:t>
            </a:r>
            <a:r>
              <a:rPr dirty="0" sz="950" spc="8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productivity</a:t>
            </a:r>
            <a:r>
              <a:rPr dirty="0" sz="950" spc="9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with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902800" y="3789448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3855" y="0"/>
                </a:lnTo>
              </a:path>
            </a:pathLst>
          </a:custGeom>
          <a:ln w="3301">
            <a:solidFill>
              <a:srgbClr val="6464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777130" y="3789448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717" y="0"/>
                </a:lnTo>
              </a:path>
            </a:pathLst>
          </a:custGeom>
          <a:ln w="3301">
            <a:solidFill>
              <a:srgbClr val="6464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424322" y="378944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0" y="0"/>
                </a:moveTo>
                <a:lnTo>
                  <a:pt x="33033" y="0"/>
                </a:lnTo>
              </a:path>
            </a:pathLst>
          </a:custGeom>
          <a:ln w="3301">
            <a:solidFill>
              <a:srgbClr val="6464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413531" y="3788624"/>
            <a:ext cx="33655" cy="1905"/>
          </a:xfrm>
          <a:custGeom>
            <a:avLst/>
            <a:gdLst/>
            <a:ahLst/>
            <a:cxnLst/>
            <a:rect l="l" t="t" r="r" b="b"/>
            <a:pathLst>
              <a:path w="33654" h="1904">
                <a:moveTo>
                  <a:pt x="0" y="1650"/>
                </a:moveTo>
                <a:lnTo>
                  <a:pt x="33049" y="1650"/>
                </a:lnTo>
              </a:path>
              <a:path w="33654" h="1904">
                <a:moveTo>
                  <a:pt x="0" y="0"/>
                </a:moveTo>
                <a:lnTo>
                  <a:pt x="33049" y="0"/>
                </a:lnTo>
              </a:path>
            </a:pathLst>
          </a:custGeom>
          <a:ln w="3175">
            <a:solidFill>
              <a:srgbClr val="64646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7736103" y="2803545"/>
            <a:ext cx="1233170" cy="1113790"/>
            <a:chOff x="7736103" y="2803545"/>
            <a:chExt cx="1233170" cy="1113790"/>
          </a:xfrm>
        </p:grpSpPr>
        <p:sp>
          <p:nvSpPr>
            <p:cNvPr id="9" name="object 9" descr=""/>
            <p:cNvSpPr/>
            <p:nvPr/>
          </p:nvSpPr>
          <p:spPr>
            <a:xfrm>
              <a:off x="7737056" y="3788624"/>
              <a:ext cx="1231265" cy="1905"/>
            </a:xfrm>
            <a:custGeom>
              <a:avLst/>
              <a:gdLst/>
              <a:ahLst/>
              <a:cxnLst/>
              <a:rect l="l" t="t" r="r" b="b"/>
              <a:pathLst>
                <a:path w="1231265" h="1904">
                  <a:moveTo>
                    <a:pt x="0" y="1650"/>
                  </a:moveTo>
                  <a:lnTo>
                    <a:pt x="1231032" y="1650"/>
                  </a:lnTo>
                </a:path>
                <a:path w="1231265" h="1904">
                  <a:moveTo>
                    <a:pt x="0" y="0"/>
                  </a:moveTo>
                  <a:lnTo>
                    <a:pt x="356717" y="0"/>
                  </a:lnTo>
                </a:path>
                <a:path w="1231265" h="1904">
                  <a:moveTo>
                    <a:pt x="647191" y="0"/>
                  </a:moveTo>
                  <a:lnTo>
                    <a:pt x="1231032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093773" y="3789451"/>
              <a:ext cx="290830" cy="125730"/>
            </a:xfrm>
            <a:custGeom>
              <a:avLst/>
              <a:gdLst/>
              <a:ahLst/>
              <a:cxnLst/>
              <a:rect l="l" t="t" r="r" b="b"/>
              <a:pathLst>
                <a:path w="290829" h="125729">
                  <a:moveTo>
                    <a:pt x="290474" y="0"/>
                  </a:moveTo>
                  <a:lnTo>
                    <a:pt x="0" y="0"/>
                  </a:lnTo>
                  <a:lnTo>
                    <a:pt x="0" y="125475"/>
                  </a:lnTo>
                  <a:lnTo>
                    <a:pt x="290474" y="125475"/>
                  </a:lnTo>
                  <a:lnTo>
                    <a:pt x="290474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093770" y="3789446"/>
              <a:ext cx="290830" cy="125730"/>
            </a:xfrm>
            <a:custGeom>
              <a:avLst/>
              <a:gdLst/>
              <a:ahLst/>
              <a:cxnLst/>
              <a:rect l="l" t="t" r="r" b="b"/>
              <a:pathLst>
                <a:path w="290829" h="125729">
                  <a:moveTo>
                    <a:pt x="0" y="0"/>
                  </a:moveTo>
                  <a:lnTo>
                    <a:pt x="290474" y="0"/>
                  </a:lnTo>
                  <a:lnTo>
                    <a:pt x="290474" y="125476"/>
                  </a:lnTo>
                  <a:lnTo>
                    <a:pt x="0" y="125476"/>
                  </a:lnTo>
                  <a:lnTo>
                    <a:pt x="0" y="0"/>
                  </a:lnTo>
                  <a:close/>
                </a:path>
              </a:pathLst>
            </a:custGeom>
            <a:ln w="33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093773" y="2805455"/>
              <a:ext cx="290830" cy="984250"/>
            </a:xfrm>
            <a:custGeom>
              <a:avLst/>
              <a:gdLst/>
              <a:ahLst/>
              <a:cxnLst/>
              <a:rect l="l" t="t" r="r" b="b"/>
              <a:pathLst>
                <a:path w="290829" h="984250">
                  <a:moveTo>
                    <a:pt x="290474" y="0"/>
                  </a:moveTo>
                  <a:lnTo>
                    <a:pt x="0" y="0"/>
                  </a:lnTo>
                  <a:lnTo>
                    <a:pt x="0" y="983996"/>
                  </a:lnTo>
                  <a:lnTo>
                    <a:pt x="290474" y="983996"/>
                  </a:lnTo>
                  <a:lnTo>
                    <a:pt x="290474" y="0"/>
                  </a:lnTo>
                  <a:close/>
                </a:path>
              </a:pathLst>
            </a:custGeom>
            <a:solidFill>
              <a:srgbClr val="99E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93770" y="2805450"/>
              <a:ext cx="290830" cy="984250"/>
            </a:xfrm>
            <a:custGeom>
              <a:avLst/>
              <a:gdLst/>
              <a:ahLst/>
              <a:cxnLst/>
              <a:rect l="l" t="t" r="r" b="b"/>
              <a:pathLst>
                <a:path w="290829" h="984250">
                  <a:moveTo>
                    <a:pt x="0" y="0"/>
                  </a:moveTo>
                  <a:lnTo>
                    <a:pt x="290474" y="0"/>
                  </a:lnTo>
                  <a:lnTo>
                    <a:pt x="290474" y="983996"/>
                  </a:lnTo>
                  <a:lnTo>
                    <a:pt x="0" y="983996"/>
                  </a:lnTo>
                  <a:lnTo>
                    <a:pt x="0" y="0"/>
                  </a:lnTo>
                  <a:close/>
                </a:path>
              </a:pathLst>
            </a:custGeom>
            <a:ln w="33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093560" y="3789445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 h="0">
                  <a:moveTo>
                    <a:pt x="293141" y="0"/>
                  </a:move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093560" y="3789445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 h="0">
                  <a:moveTo>
                    <a:pt x="293141" y="0"/>
                  </a:moveTo>
                  <a:lnTo>
                    <a:pt x="0" y="0"/>
                  </a:lnTo>
                </a:path>
              </a:pathLst>
            </a:custGeom>
            <a:solidFill>
              <a:srgbClr val="215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5933563" y="3788624"/>
            <a:ext cx="36195" cy="1905"/>
          </a:xfrm>
          <a:custGeom>
            <a:avLst/>
            <a:gdLst/>
            <a:ahLst/>
            <a:cxnLst/>
            <a:rect l="l" t="t" r="r" b="b"/>
            <a:pathLst>
              <a:path w="36195" h="1904">
                <a:moveTo>
                  <a:pt x="0" y="1650"/>
                </a:moveTo>
                <a:lnTo>
                  <a:pt x="35754" y="1650"/>
                </a:lnTo>
              </a:path>
              <a:path w="36195" h="1904">
                <a:moveTo>
                  <a:pt x="0" y="0"/>
                </a:moveTo>
                <a:lnTo>
                  <a:pt x="35754" y="0"/>
                </a:lnTo>
              </a:path>
            </a:pathLst>
          </a:custGeom>
          <a:ln w="3175">
            <a:solidFill>
              <a:srgbClr val="64646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6259791" y="2691531"/>
            <a:ext cx="677545" cy="1363980"/>
            <a:chOff x="6259791" y="2691531"/>
            <a:chExt cx="677545" cy="1363980"/>
          </a:xfrm>
        </p:grpSpPr>
        <p:sp>
          <p:nvSpPr>
            <p:cNvPr id="18" name="object 18" descr=""/>
            <p:cNvSpPr/>
            <p:nvPr/>
          </p:nvSpPr>
          <p:spPr>
            <a:xfrm>
              <a:off x="6259791" y="3788624"/>
              <a:ext cx="677545" cy="1905"/>
            </a:xfrm>
            <a:custGeom>
              <a:avLst/>
              <a:gdLst/>
              <a:ahLst/>
              <a:cxnLst/>
              <a:rect l="l" t="t" r="r" b="b"/>
              <a:pathLst>
                <a:path w="677545" h="1904">
                  <a:moveTo>
                    <a:pt x="0" y="1650"/>
                  </a:moveTo>
                  <a:lnTo>
                    <a:pt x="677528" y="1650"/>
                  </a:lnTo>
                </a:path>
                <a:path w="677545" h="1904">
                  <a:moveTo>
                    <a:pt x="0" y="0"/>
                  </a:moveTo>
                  <a:lnTo>
                    <a:pt x="353707" y="0"/>
                  </a:lnTo>
                </a:path>
                <a:path w="677545" h="1904">
                  <a:moveTo>
                    <a:pt x="644182" y="0"/>
                  </a:moveTo>
                  <a:lnTo>
                    <a:pt x="677528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13499" y="3789451"/>
              <a:ext cx="290830" cy="264160"/>
            </a:xfrm>
            <a:custGeom>
              <a:avLst/>
              <a:gdLst/>
              <a:ahLst/>
              <a:cxnLst/>
              <a:rect l="l" t="t" r="r" b="b"/>
              <a:pathLst>
                <a:path w="290829" h="264160">
                  <a:moveTo>
                    <a:pt x="290474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290474" y="264160"/>
                  </a:lnTo>
                  <a:lnTo>
                    <a:pt x="290474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613495" y="3789446"/>
              <a:ext cx="290830" cy="264160"/>
            </a:xfrm>
            <a:custGeom>
              <a:avLst/>
              <a:gdLst/>
              <a:ahLst/>
              <a:cxnLst/>
              <a:rect l="l" t="t" r="r" b="b"/>
              <a:pathLst>
                <a:path w="290829" h="264160">
                  <a:moveTo>
                    <a:pt x="0" y="0"/>
                  </a:moveTo>
                  <a:lnTo>
                    <a:pt x="290474" y="0"/>
                  </a:lnTo>
                  <a:lnTo>
                    <a:pt x="290474" y="264160"/>
                  </a:lnTo>
                  <a:lnTo>
                    <a:pt x="0" y="264160"/>
                  </a:lnTo>
                  <a:lnTo>
                    <a:pt x="0" y="0"/>
                  </a:lnTo>
                  <a:close/>
                </a:path>
              </a:pathLst>
            </a:custGeom>
            <a:ln w="33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13499" y="2693187"/>
              <a:ext cx="290830" cy="1096645"/>
            </a:xfrm>
            <a:custGeom>
              <a:avLst/>
              <a:gdLst/>
              <a:ahLst/>
              <a:cxnLst/>
              <a:rect l="l" t="t" r="r" b="b"/>
              <a:pathLst>
                <a:path w="290829" h="1096645">
                  <a:moveTo>
                    <a:pt x="290474" y="0"/>
                  </a:moveTo>
                  <a:lnTo>
                    <a:pt x="0" y="0"/>
                  </a:lnTo>
                  <a:lnTo>
                    <a:pt x="0" y="1096264"/>
                  </a:lnTo>
                  <a:lnTo>
                    <a:pt x="290474" y="1096264"/>
                  </a:lnTo>
                  <a:lnTo>
                    <a:pt x="290474" y="0"/>
                  </a:lnTo>
                  <a:close/>
                </a:path>
              </a:pathLst>
            </a:custGeom>
            <a:solidFill>
              <a:srgbClr val="99E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613495" y="2693182"/>
              <a:ext cx="290830" cy="1096645"/>
            </a:xfrm>
            <a:custGeom>
              <a:avLst/>
              <a:gdLst/>
              <a:ahLst/>
              <a:cxnLst/>
              <a:rect l="l" t="t" r="r" b="b"/>
              <a:pathLst>
                <a:path w="290829" h="1096645">
                  <a:moveTo>
                    <a:pt x="0" y="0"/>
                  </a:moveTo>
                  <a:lnTo>
                    <a:pt x="290474" y="0"/>
                  </a:lnTo>
                  <a:lnTo>
                    <a:pt x="290474" y="1096264"/>
                  </a:lnTo>
                  <a:lnTo>
                    <a:pt x="0" y="1096264"/>
                  </a:lnTo>
                  <a:lnTo>
                    <a:pt x="0" y="0"/>
                  </a:lnTo>
                  <a:close/>
                </a:path>
              </a:pathLst>
            </a:custGeom>
            <a:ln w="33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610940" y="3789444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 h="0">
                  <a:moveTo>
                    <a:pt x="293154" y="0"/>
                  </a:move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610940" y="3789444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 h="0">
                  <a:moveTo>
                    <a:pt x="293154" y="0"/>
                  </a:moveTo>
                  <a:lnTo>
                    <a:pt x="0" y="0"/>
                  </a:lnTo>
                </a:path>
              </a:pathLst>
            </a:custGeom>
            <a:solidFill>
              <a:srgbClr val="215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4453599" y="1532557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5" h="0">
                <a:moveTo>
                  <a:pt x="100375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933563" y="1532557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4" h="0">
                <a:moveTo>
                  <a:pt x="100375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413528" y="1532557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4" h="0">
                <a:moveTo>
                  <a:pt x="100375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3791709" y="4753470"/>
            <a:ext cx="1953260" cy="415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25"/>
              </a:spcBef>
            </a:pP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Note: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Figures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may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not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sum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to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100%,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because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rounding.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135544" y="3921530"/>
            <a:ext cx="293370" cy="0"/>
            <a:chOff x="5135544" y="3921530"/>
            <a:chExt cx="293370" cy="0"/>
          </a:xfrm>
        </p:grpSpPr>
        <p:sp>
          <p:nvSpPr>
            <p:cNvPr id="30" name="object 30" descr=""/>
            <p:cNvSpPr/>
            <p:nvPr/>
          </p:nvSpPr>
          <p:spPr>
            <a:xfrm>
              <a:off x="5135544" y="3921530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 h="0">
                  <a:moveTo>
                    <a:pt x="293154" y="0"/>
                  </a:moveTo>
                  <a:lnTo>
                    <a:pt x="0" y="0"/>
                  </a:lnTo>
                </a:path>
              </a:pathLst>
            </a:custGeom>
            <a:solidFill>
              <a:srgbClr val="215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135544" y="3921530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 h="0">
                  <a:moveTo>
                    <a:pt x="293154" y="0"/>
                  </a:moveTo>
                  <a:lnTo>
                    <a:pt x="0" y="0"/>
                  </a:lnTo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4485371" y="4619901"/>
            <a:ext cx="293370" cy="10160"/>
            <a:chOff x="4485371" y="4619901"/>
            <a:chExt cx="293370" cy="10160"/>
          </a:xfrm>
        </p:grpSpPr>
        <p:sp>
          <p:nvSpPr>
            <p:cNvPr id="33" name="object 33" descr=""/>
            <p:cNvSpPr/>
            <p:nvPr/>
          </p:nvSpPr>
          <p:spPr>
            <a:xfrm>
              <a:off x="4485371" y="4624852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 h="0">
                  <a:moveTo>
                    <a:pt x="293141" y="0"/>
                  </a:moveTo>
                  <a:lnTo>
                    <a:pt x="0" y="0"/>
                  </a:lnTo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485375" y="4624854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 h="0">
                  <a:moveTo>
                    <a:pt x="0" y="0"/>
                  </a:moveTo>
                  <a:lnTo>
                    <a:pt x="293141" y="0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4721480" y="1320331"/>
            <a:ext cx="4679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latin typeface="Calibri"/>
                <a:cs typeface="Calibri"/>
              </a:rPr>
              <a:t>Felt</a:t>
            </a:r>
            <a:r>
              <a:rPr dirty="0" sz="750" spc="14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happy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867406" y="1205916"/>
            <a:ext cx="113665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0" marR="5080" indent="-114935">
              <a:lnSpc>
                <a:spcPts val="880"/>
              </a:lnSpc>
              <a:spcBef>
                <a:spcPts val="175"/>
              </a:spcBef>
            </a:pPr>
            <a:r>
              <a:rPr dirty="0" sz="750" spc="10">
                <a:latin typeface="Calibri"/>
                <a:cs typeface="Calibri"/>
              </a:rPr>
              <a:t>Able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to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focus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on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satisfying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and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meaningful</a:t>
            </a:r>
            <a:r>
              <a:rPr dirty="0" sz="750" spc="12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work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487334" y="1304977"/>
            <a:ext cx="8566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latin typeface="Calibri"/>
                <a:cs typeface="Calibri"/>
              </a:rPr>
              <a:t>Was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in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‘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55">
                <a:latin typeface="Calibri"/>
                <a:cs typeface="Calibri"/>
              </a:rPr>
              <a:t>ow’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state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359316" y="1586406"/>
            <a:ext cx="54356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03505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Calibri"/>
                <a:cs typeface="Calibri"/>
              </a:rPr>
              <a:t>Without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generative</a:t>
            </a:r>
            <a:r>
              <a:rPr dirty="0" sz="750" spc="-4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918400" y="3621297"/>
            <a:ext cx="4108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solidFill>
                  <a:srgbClr val="646464"/>
                </a:solidFill>
                <a:latin typeface="Calibri"/>
                <a:cs typeface="Calibri"/>
              </a:rPr>
              <a:t>POSITIVE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896607" y="3817535"/>
            <a:ext cx="454659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solidFill>
                  <a:srgbClr val="646464"/>
                </a:solidFill>
                <a:latin typeface="Calibri"/>
                <a:cs typeface="Calibri"/>
              </a:rPr>
              <a:t>NEGATIVE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009546" y="1586406"/>
            <a:ext cx="54356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67640">
              <a:lnSpc>
                <a:spcPts val="880"/>
              </a:lnSpc>
              <a:spcBef>
                <a:spcPts val="175"/>
              </a:spcBef>
            </a:pPr>
            <a:r>
              <a:rPr dirty="0" sz="750" spc="-20">
                <a:latin typeface="Calibri"/>
                <a:cs typeface="Calibri"/>
              </a:rPr>
              <a:t>With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generative</a:t>
            </a:r>
            <a:r>
              <a:rPr dirty="0" sz="750" spc="-4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844424" y="1586406"/>
            <a:ext cx="54356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03505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Calibri"/>
                <a:cs typeface="Calibri"/>
              </a:rPr>
              <a:t>Without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generative</a:t>
            </a:r>
            <a:r>
              <a:rPr dirty="0" sz="750" spc="-4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486655" y="4033799"/>
            <a:ext cx="290830" cy="594360"/>
          </a:xfrm>
          <a:prstGeom prst="rect">
            <a:avLst/>
          </a:prstGeom>
          <a:solidFill>
            <a:srgbClr val="2B548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dirty="0" sz="750" spc="45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486655" y="3545103"/>
            <a:ext cx="290830" cy="48895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dirty="0" sz="750" spc="-25">
                <a:latin typeface="Calibri"/>
                <a:cs typeface="Calibri"/>
              </a:rPr>
              <a:t>25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486655" y="2934233"/>
            <a:ext cx="290830" cy="610870"/>
          </a:xfrm>
          <a:prstGeom prst="rect">
            <a:avLst/>
          </a:prstGeom>
          <a:solidFill>
            <a:srgbClr val="99E6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895"/>
              </a:spcBef>
            </a:pPr>
            <a:r>
              <a:rPr dirty="0" sz="750" spc="45">
                <a:latin typeface="Calibri"/>
                <a:cs typeface="Calibri"/>
              </a:rPr>
              <a:t>30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486655" y="2660167"/>
            <a:ext cx="290830" cy="27432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977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750" spc="-25">
                <a:latin typeface="Calibri"/>
                <a:cs typeface="Calibri"/>
              </a:rPr>
              <a:t>15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133847" y="3657371"/>
            <a:ext cx="290830" cy="26416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65404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515"/>
              </a:spcBef>
            </a:pPr>
            <a:r>
              <a:rPr dirty="0" sz="750" spc="-25">
                <a:latin typeface="Calibri"/>
                <a:cs typeface="Calibri"/>
              </a:rPr>
              <a:t>13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133847" y="2934233"/>
            <a:ext cx="290830" cy="723265"/>
          </a:xfrm>
          <a:prstGeom prst="rect">
            <a:avLst/>
          </a:prstGeom>
          <a:solidFill>
            <a:srgbClr val="99E6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750" spc="35">
                <a:latin typeface="Calibri"/>
                <a:cs typeface="Calibri"/>
              </a:rPr>
              <a:t>38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133847" y="1927123"/>
            <a:ext cx="290830" cy="100711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dirty="0" sz="750" spc="45">
                <a:latin typeface="Calibri"/>
                <a:cs typeface="Calibri"/>
              </a:rPr>
              <a:t>50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969317" y="4068470"/>
            <a:ext cx="290830" cy="312420"/>
          </a:xfrm>
          <a:prstGeom prst="rect">
            <a:avLst/>
          </a:prstGeom>
          <a:solidFill>
            <a:srgbClr val="2B5480"/>
          </a:solidFill>
        </p:spPr>
        <p:txBody>
          <a:bodyPr wrap="square" lIns="0" tIns="10604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835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969317" y="4380509"/>
            <a:ext cx="290830" cy="106045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ts val="830"/>
              </a:lnSpc>
            </a:pPr>
            <a:r>
              <a:rPr dirty="0" sz="750" spc="45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969317" y="3495573"/>
            <a:ext cx="290830" cy="573405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635"/>
              </a:spcBef>
            </a:pPr>
            <a:r>
              <a:rPr dirty="0" sz="750" spc="45">
                <a:latin typeface="Calibri"/>
                <a:cs typeface="Calibri"/>
              </a:rPr>
              <a:t>30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969317" y="2907817"/>
            <a:ext cx="290830" cy="588010"/>
          </a:xfrm>
          <a:prstGeom prst="rect">
            <a:avLst/>
          </a:prstGeom>
          <a:solidFill>
            <a:srgbClr val="99E6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610"/>
              </a:spcBef>
            </a:pPr>
            <a:r>
              <a:rPr dirty="0" sz="750" spc="45">
                <a:latin typeface="Calibri"/>
                <a:cs typeface="Calibri"/>
              </a:rPr>
              <a:t>30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969317" y="2518181"/>
            <a:ext cx="290830" cy="38989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750" spc="45">
                <a:latin typeface="Calibri"/>
                <a:cs typeface="Calibri"/>
              </a:rPr>
              <a:t>20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613499" y="3848739"/>
            <a:ext cx="29083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613499" y="3139568"/>
            <a:ext cx="29083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30"/>
              </a:spcBef>
            </a:pPr>
            <a:r>
              <a:rPr dirty="0" sz="750" spc="35">
                <a:latin typeface="Calibri"/>
                <a:cs typeface="Calibri"/>
              </a:rPr>
              <a:t>56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613499" y="2085619"/>
            <a:ext cx="290830" cy="607695"/>
          </a:xfrm>
          <a:prstGeom prst="rect">
            <a:avLst/>
          </a:prstGeom>
          <a:solidFill>
            <a:srgbClr val="00A9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dirty="0" sz="750" spc="-25">
                <a:latin typeface="Calibri"/>
                <a:cs typeface="Calibri"/>
              </a:rPr>
              <a:t>31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446581" y="3984269"/>
            <a:ext cx="290830" cy="389890"/>
          </a:xfrm>
          <a:prstGeom prst="rect">
            <a:avLst/>
          </a:prstGeom>
          <a:solidFill>
            <a:srgbClr val="2B5480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dirty="0" sz="750" spc="45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446581" y="3594633"/>
            <a:ext cx="290830" cy="38989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dirty="0" sz="750" spc="45">
                <a:latin typeface="Calibri"/>
                <a:cs typeface="Calibri"/>
              </a:rPr>
              <a:t>20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446581" y="3006877"/>
            <a:ext cx="290830" cy="588010"/>
          </a:xfrm>
          <a:prstGeom prst="rect">
            <a:avLst/>
          </a:prstGeom>
          <a:solidFill>
            <a:srgbClr val="99E6FF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dirty="0" sz="750" spc="45">
                <a:latin typeface="Calibri"/>
                <a:cs typeface="Calibri"/>
              </a:rPr>
              <a:t>30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7446581" y="2518181"/>
            <a:ext cx="290830" cy="48895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dirty="0" sz="750" spc="-25">
                <a:latin typeface="Calibri"/>
                <a:cs typeface="Calibri"/>
              </a:rPr>
              <a:t>25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8093773" y="3776128"/>
            <a:ext cx="29083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30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446581" y="4373905"/>
            <a:ext cx="290830" cy="106045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830"/>
              </a:lnSpc>
            </a:pPr>
            <a:r>
              <a:rPr dirty="0" sz="750" spc="45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8093773" y="3205740"/>
            <a:ext cx="29083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30"/>
              </a:spcBef>
            </a:pPr>
            <a:r>
              <a:rPr dirty="0" sz="750" spc="45">
                <a:latin typeface="Calibri"/>
                <a:cs typeface="Calibri"/>
              </a:rPr>
              <a:t>50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093773" y="1940331"/>
            <a:ext cx="290830" cy="865505"/>
          </a:xfrm>
          <a:prstGeom prst="rect">
            <a:avLst/>
          </a:prstGeom>
          <a:solidFill>
            <a:srgbClr val="00A9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750" spc="25">
                <a:latin typeface="Calibri"/>
                <a:cs typeface="Calibri"/>
              </a:rPr>
              <a:t>44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484946" y="1586505"/>
            <a:ext cx="54356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67640">
              <a:lnSpc>
                <a:spcPts val="880"/>
              </a:lnSpc>
              <a:spcBef>
                <a:spcPts val="175"/>
              </a:spcBef>
            </a:pPr>
            <a:r>
              <a:rPr dirty="0" sz="750" spc="-20">
                <a:latin typeface="Calibri"/>
                <a:cs typeface="Calibri"/>
              </a:rPr>
              <a:t>With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generative</a:t>
            </a:r>
            <a:r>
              <a:rPr dirty="0" sz="750" spc="-4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305559" y="1586505"/>
            <a:ext cx="56959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0922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Calibri"/>
                <a:cs typeface="Calibri"/>
              </a:rPr>
              <a:t>Without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generative</a:t>
            </a:r>
            <a:r>
              <a:rPr dirty="0" sz="750" spc="17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7955789" y="1586505"/>
            <a:ext cx="56959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76530">
              <a:lnSpc>
                <a:spcPts val="880"/>
              </a:lnSpc>
              <a:spcBef>
                <a:spcPts val="175"/>
              </a:spcBef>
            </a:pPr>
            <a:r>
              <a:rPr dirty="0" sz="750" spc="-20">
                <a:latin typeface="Calibri"/>
                <a:cs typeface="Calibri"/>
              </a:rPr>
              <a:t>With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generative</a:t>
            </a:r>
            <a:r>
              <a:rPr dirty="0" sz="750" spc="17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4110188" y="1927114"/>
            <a:ext cx="29209" cy="1645920"/>
            <a:chOff x="4110188" y="1927114"/>
            <a:chExt cx="29209" cy="1645920"/>
          </a:xfrm>
        </p:grpSpPr>
        <p:sp>
          <p:nvSpPr>
            <p:cNvPr id="70" name="object 70" descr=""/>
            <p:cNvSpPr/>
            <p:nvPr/>
          </p:nvSpPr>
          <p:spPr>
            <a:xfrm>
              <a:off x="4124577" y="1971001"/>
              <a:ext cx="0" cy="1602105"/>
            </a:xfrm>
            <a:custGeom>
              <a:avLst/>
              <a:gdLst/>
              <a:ahLst/>
              <a:cxnLst/>
              <a:rect l="l" t="t" r="r" b="b"/>
              <a:pathLst>
                <a:path w="0" h="1602104">
                  <a:moveTo>
                    <a:pt x="0" y="0"/>
                  </a:moveTo>
                  <a:lnTo>
                    <a:pt x="0" y="1601838"/>
                  </a:lnTo>
                </a:path>
              </a:pathLst>
            </a:custGeom>
            <a:ln w="3302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110188" y="1927114"/>
              <a:ext cx="29209" cy="53975"/>
            </a:xfrm>
            <a:custGeom>
              <a:avLst/>
              <a:gdLst/>
              <a:ahLst/>
              <a:cxnLst/>
              <a:rect l="l" t="t" r="r" b="b"/>
              <a:pathLst>
                <a:path w="29210" h="53975">
                  <a:moveTo>
                    <a:pt x="14389" y="0"/>
                  </a:moveTo>
                  <a:lnTo>
                    <a:pt x="0" y="53695"/>
                  </a:lnTo>
                  <a:lnTo>
                    <a:pt x="28778" y="53695"/>
                  </a:lnTo>
                  <a:lnTo>
                    <a:pt x="14389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 descr=""/>
          <p:cNvGrpSpPr/>
          <p:nvPr/>
        </p:nvGrpSpPr>
        <p:grpSpPr>
          <a:xfrm>
            <a:off x="4110189" y="4006057"/>
            <a:ext cx="29209" cy="619125"/>
            <a:chOff x="4110189" y="4006057"/>
            <a:chExt cx="29209" cy="619125"/>
          </a:xfrm>
        </p:grpSpPr>
        <p:sp>
          <p:nvSpPr>
            <p:cNvPr id="73" name="object 73" descr=""/>
            <p:cNvSpPr/>
            <p:nvPr/>
          </p:nvSpPr>
          <p:spPr>
            <a:xfrm>
              <a:off x="4124577" y="4006057"/>
              <a:ext cx="0" cy="575310"/>
            </a:xfrm>
            <a:custGeom>
              <a:avLst/>
              <a:gdLst/>
              <a:ahLst/>
              <a:cxnLst/>
              <a:rect l="l" t="t" r="r" b="b"/>
              <a:pathLst>
                <a:path w="0" h="575310">
                  <a:moveTo>
                    <a:pt x="0" y="574916"/>
                  </a:moveTo>
                  <a:lnTo>
                    <a:pt x="0" y="0"/>
                  </a:lnTo>
                </a:path>
              </a:pathLst>
            </a:custGeom>
            <a:ln w="3302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110189" y="4571157"/>
              <a:ext cx="29209" cy="53975"/>
            </a:xfrm>
            <a:custGeom>
              <a:avLst/>
              <a:gdLst/>
              <a:ahLst/>
              <a:cxnLst/>
              <a:rect l="l" t="t" r="r" b="b"/>
              <a:pathLst>
                <a:path w="29210" h="53975">
                  <a:moveTo>
                    <a:pt x="28778" y="0"/>
                  </a:moveTo>
                  <a:lnTo>
                    <a:pt x="0" y="0"/>
                  </a:lnTo>
                  <a:lnTo>
                    <a:pt x="14389" y="53695"/>
                  </a:lnTo>
                  <a:lnTo>
                    <a:pt x="28778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8514382" y="3621245"/>
            <a:ext cx="4108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solidFill>
                  <a:srgbClr val="646464"/>
                </a:solidFill>
                <a:latin typeface="Calibri"/>
                <a:cs typeface="Calibri"/>
              </a:rPr>
              <a:t>POSITIVE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8492490" y="3817482"/>
            <a:ext cx="454659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solidFill>
                  <a:srgbClr val="646464"/>
                </a:solidFill>
                <a:latin typeface="Calibri"/>
                <a:cs typeface="Calibri"/>
              </a:rPr>
              <a:t>NEGATIVE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8706153" y="1927114"/>
            <a:ext cx="29209" cy="1645920"/>
            <a:chOff x="8706153" y="1927114"/>
            <a:chExt cx="29209" cy="1645920"/>
          </a:xfrm>
        </p:grpSpPr>
        <p:sp>
          <p:nvSpPr>
            <p:cNvPr id="78" name="object 78" descr=""/>
            <p:cNvSpPr/>
            <p:nvPr/>
          </p:nvSpPr>
          <p:spPr>
            <a:xfrm>
              <a:off x="8720542" y="1971001"/>
              <a:ext cx="0" cy="1602105"/>
            </a:xfrm>
            <a:custGeom>
              <a:avLst/>
              <a:gdLst/>
              <a:ahLst/>
              <a:cxnLst/>
              <a:rect l="l" t="t" r="r" b="b"/>
              <a:pathLst>
                <a:path w="0" h="1602104">
                  <a:moveTo>
                    <a:pt x="0" y="0"/>
                  </a:moveTo>
                  <a:lnTo>
                    <a:pt x="0" y="1601838"/>
                  </a:lnTo>
                </a:path>
              </a:pathLst>
            </a:custGeom>
            <a:ln w="3302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8706153" y="1927114"/>
              <a:ext cx="29209" cy="53975"/>
            </a:xfrm>
            <a:custGeom>
              <a:avLst/>
              <a:gdLst/>
              <a:ahLst/>
              <a:cxnLst/>
              <a:rect l="l" t="t" r="r" b="b"/>
              <a:pathLst>
                <a:path w="29209" h="53975">
                  <a:moveTo>
                    <a:pt x="14389" y="0"/>
                  </a:moveTo>
                  <a:lnTo>
                    <a:pt x="0" y="53695"/>
                  </a:lnTo>
                  <a:lnTo>
                    <a:pt x="28778" y="53695"/>
                  </a:lnTo>
                  <a:lnTo>
                    <a:pt x="14389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 descr=""/>
          <p:cNvGrpSpPr/>
          <p:nvPr/>
        </p:nvGrpSpPr>
        <p:grpSpPr>
          <a:xfrm>
            <a:off x="8706152" y="4006057"/>
            <a:ext cx="29209" cy="619125"/>
            <a:chOff x="8706152" y="4006057"/>
            <a:chExt cx="29209" cy="619125"/>
          </a:xfrm>
        </p:grpSpPr>
        <p:sp>
          <p:nvSpPr>
            <p:cNvPr id="81" name="object 81" descr=""/>
            <p:cNvSpPr/>
            <p:nvPr/>
          </p:nvSpPr>
          <p:spPr>
            <a:xfrm>
              <a:off x="8720542" y="4006057"/>
              <a:ext cx="0" cy="575310"/>
            </a:xfrm>
            <a:custGeom>
              <a:avLst/>
              <a:gdLst/>
              <a:ahLst/>
              <a:cxnLst/>
              <a:rect l="l" t="t" r="r" b="b"/>
              <a:pathLst>
                <a:path w="0" h="575310">
                  <a:moveTo>
                    <a:pt x="0" y="574916"/>
                  </a:moveTo>
                  <a:lnTo>
                    <a:pt x="0" y="0"/>
                  </a:lnTo>
                </a:path>
              </a:pathLst>
            </a:custGeom>
            <a:ln w="3302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706152" y="4571157"/>
              <a:ext cx="29209" cy="53975"/>
            </a:xfrm>
            <a:custGeom>
              <a:avLst/>
              <a:gdLst/>
              <a:ahLst/>
              <a:cxnLst/>
              <a:rect l="l" t="t" r="r" b="b"/>
              <a:pathLst>
                <a:path w="29209" h="53975">
                  <a:moveTo>
                    <a:pt x="28778" y="0"/>
                  </a:moveTo>
                  <a:lnTo>
                    <a:pt x="0" y="0"/>
                  </a:lnTo>
                  <a:lnTo>
                    <a:pt x="14389" y="53695"/>
                  </a:lnTo>
                  <a:lnTo>
                    <a:pt x="28778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5494618" y="782492"/>
            <a:ext cx="37147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Strongly</a:t>
            </a:r>
            <a:r>
              <a:rPr dirty="0" sz="75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agree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5417502" y="823036"/>
            <a:ext cx="66040" cy="201930"/>
          </a:xfrm>
          <a:custGeom>
            <a:avLst/>
            <a:gdLst/>
            <a:ahLst/>
            <a:cxnLst/>
            <a:rect l="l" t="t" r="r" b="b"/>
            <a:pathLst>
              <a:path w="66039" h="201930">
                <a:moveTo>
                  <a:pt x="66039" y="0"/>
                </a:moveTo>
                <a:lnTo>
                  <a:pt x="0" y="0"/>
                </a:lnTo>
                <a:lnTo>
                  <a:pt x="0" y="201510"/>
                </a:lnTo>
                <a:lnTo>
                  <a:pt x="66039" y="201510"/>
                </a:lnTo>
                <a:lnTo>
                  <a:pt x="66039" y="0"/>
                </a:lnTo>
                <a:close/>
              </a:path>
            </a:pathLst>
          </a:custGeom>
          <a:solidFill>
            <a:srgbClr val="00A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 txBox="1"/>
          <p:nvPr/>
        </p:nvSpPr>
        <p:spPr>
          <a:xfrm>
            <a:off x="8193387" y="782492"/>
            <a:ext cx="38163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Strongly</a:t>
            </a:r>
            <a:r>
              <a:rPr dirty="0" sz="75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disagree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6" name="object 86" descr=""/>
          <p:cNvSpPr/>
          <p:nvPr/>
        </p:nvSpPr>
        <p:spPr>
          <a:xfrm>
            <a:off x="8116265" y="823036"/>
            <a:ext cx="66040" cy="201930"/>
          </a:xfrm>
          <a:custGeom>
            <a:avLst/>
            <a:gdLst/>
            <a:ahLst/>
            <a:cxnLst/>
            <a:rect l="l" t="t" r="r" b="b"/>
            <a:pathLst>
              <a:path w="66040" h="201930">
                <a:moveTo>
                  <a:pt x="66040" y="0"/>
                </a:moveTo>
                <a:lnTo>
                  <a:pt x="0" y="0"/>
                </a:lnTo>
                <a:lnTo>
                  <a:pt x="0" y="201510"/>
                </a:lnTo>
                <a:lnTo>
                  <a:pt x="66040" y="201510"/>
                </a:lnTo>
                <a:lnTo>
                  <a:pt x="66040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 txBox="1"/>
          <p:nvPr/>
        </p:nvSpPr>
        <p:spPr>
          <a:xfrm>
            <a:off x="6055962" y="782492"/>
            <a:ext cx="461009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Somewhat</a:t>
            </a:r>
            <a:r>
              <a:rPr dirty="0" sz="75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agree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5978842" y="823036"/>
            <a:ext cx="66040" cy="201930"/>
          </a:xfrm>
          <a:custGeom>
            <a:avLst/>
            <a:gdLst/>
            <a:ahLst/>
            <a:cxnLst/>
            <a:rect l="l" t="t" r="r" b="b"/>
            <a:pathLst>
              <a:path w="66039" h="201930">
                <a:moveTo>
                  <a:pt x="66039" y="0"/>
                </a:moveTo>
                <a:lnTo>
                  <a:pt x="0" y="0"/>
                </a:lnTo>
                <a:lnTo>
                  <a:pt x="0" y="201510"/>
                </a:lnTo>
                <a:lnTo>
                  <a:pt x="66039" y="201510"/>
                </a:lnTo>
                <a:lnTo>
                  <a:pt x="66039" y="0"/>
                </a:lnTo>
                <a:close/>
              </a:path>
            </a:pathLst>
          </a:custGeom>
          <a:solidFill>
            <a:srgbClr val="99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 txBox="1"/>
          <p:nvPr/>
        </p:nvSpPr>
        <p:spPr>
          <a:xfrm>
            <a:off x="7491709" y="782492"/>
            <a:ext cx="461009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Somewhat</a:t>
            </a:r>
            <a:r>
              <a:rPr dirty="0" sz="75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disagree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0" name="object 90" descr=""/>
          <p:cNvSpPr/>
          <p:nvPr/>
        </p:nvSpPr>
        <p:spPr>
          <a:xfrm>
            <a:off x="7414590" y="823036"/>
            <a:ext cx="66040" cy="201930"/>
          </a:xfrm>
          <a:custGeom>
            <a:avLst/>
            <a:gdLst/>
            <a:ahLst/>
            <a:cxnLst/>
            <a:rect l="l" t="t" r="r" b="b"/>
            <a:pathLst>
              <a:path w="66040" h="201930">
                <a:moveTo>
                  <a:pt x="66040" y="0"/>
                </a:moveTo>
                <a:lnTo>
                  <a:pt x="0" y="0"/>
                </a:lnTo>
                <a:lnTo>
                  <a:pt x="0" y="201510"/>
                </a:lnTo>
                <a:lnTo>
                  <a:pt x="66040" y="201510"/>
                </a:lnTo>
                <a:lnTo>
                  <a:pt x="66040" y="0"/>
                </a:lnTo>
                <a:close/>
              </a:path>
            </a:pathLst>
          </a:custGeom>
          <a:solidFill>
            <a:srgbClr val="2B54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 txBox="1"/>
          <p:nvPr/>
        </p:nvSpPr>
        <p:spPr>
          <a:xfrm>
            <a:off x="6722572" y="782492"/>
            <a:ext cx="59436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>
                <a:solidFill>
                  <a:srgbClr val="333333"/>
                </a:solidFill>
                <a:latin typeface="Calibri"/>
                <a:cs typeface="Calibri"/>
              </a:rPr>
              <a:t>Neither</a:t>
            </a:r>
            <a:r>
              <a:rPr dirty="0" sz="750" spc="1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agree</a:t>
            </a:r>
            <a:r>
              <a:rPr dirty="0" sz="75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33333"/>
                </a:solidFill>
                <a:latin typeface="Calibri"/>
                <a:cs typeface="Calibri"/>
              </a:rPr>
              <a:t>nor</a:t>
            </a:r>
            <a:r>
              <a:rPr dirty="0" sz="75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disagree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2" name="object 92" descr=""/>
          <p:cNvSpPr/>
          <p:nvPr/>
        </p:nvSpPr>
        <p:spPr>
          <a:xfrm>
            <a:off x="6645452" y="823036"/>
            <a:ext cx="66040" cy="201930"/>
          </a:xfrm>
          <a:custGeom>
            <a:avLst/>
            <a:gdLst/>
            <a:ahLst/>
            <a:cxnLst/>
            <a:rect l="l" t="t" r="r" b="b"/>
            <a:pathLst>
              <a:path w="66040" h="201930">
                <a:moveTo>
                  <a:pt x="66040" y="0"/>
                </a:moveTo>
                <a:lnTo>
                  <a:pt x="0" y="0"/>
                </a:lnTo>
                <a:lnTo>
                  <a:pt x="0" y="201510"/>
                </a:lnTo>
                <a:lnTo>
                  <a:pt x="66040" y="201510"/>
                </a:lnTo>
                <a:lnTo>
                  <a:pt x="6604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 txBox="1"/>
          <p:nvPr/>
        </p:nvSpPr>
        <p:spPr>
          <a:xfrm>
            <a:off x="3785108" y="775319"/>
            <a:ext cx="1206500" cy="300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060"/>
              </a:lnSpc>
              <a:spcBef>
                <a:spcPts val="135"/>
              </a:spcBef>
            </a:pPr>
            <a:r>
              <a:rPr dirty="0" sz="900" spc="20">
                <a:latin typeface="Calibri"/>
                <a:cs typeface="Calibri"/>
              </a:rPr>
              <a:t>Developer</a:t>
            </a:r>
            <a:r>
              <a:rPr dirty="0" sz="900" spc="195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sentiments,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060"/>
              </a:lnSpc>
            </a:pPr>
            <a:r>
              <a:rPr dirty="0" sz="900" spc="180">
                <a:latin typeface="Calibri"/>
                <a:cs typeface="Calibri"/>
              </a:rPr>
              <a:t>%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respondents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5" name="object 9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96" name="object 9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4" name="object 94" descr=""/>
          <p:cNvSpPr txBox="1"/>
          <p:nvPr/>
        </p:nvSpPr>
        <p:spPr>
          <a:xfrm>
            <a:off x="3785108" y="398697"/>
            <a:ext cx="498856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10">
                <a:latin typeface="Calibri"/>
                <a:cs typeface="Calibri"/>
              </a:rPr>
              <a:t>Generative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AI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tools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have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potential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to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improve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the</a:t>
            </a:r>
            <a:r>
              <a:rPr dirty="0" sz="1250" spc="13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developer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experience.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587669" y="1691589"/>
          <a:ext cx="3559175" cy="83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"/>
                <a:gridCol w="154940"/>
                <a:gridCol w="361950"/>
                <a:gridCol w="96520"/>
                <a:gridCol w="166369"/>
                <a:gridCol w="236220"/>
                <a:gridCol w="130809"/>
                <a:gridCol w="80009"/>
                <a:gridCol w="1175385"/>
                <a:gridCol w="146050"/>
                <a:gridCol w="186055"/>
                <a:gridCol w="362584"/>
                <a:gridCol w="97789"/>
                <a:gridCol w="113029"/>
              </a:tblGrid>
              <a:tr h="152400">
                <a:tc>
                  <a:txBody>
                    <a:bodyPr/>
                    <a:lstStyle/>
                    <a:p>
                      <a:pPr algn="ctr" marR="9525">
                        <a:lnSpc>
                          <a:spcPts val="890"/>
                        </a:lnSpc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R="35560">
                        <a:lnSpc>
                          <a:spcPts val="890"/>
                        </a:lnSpc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6350">
                        <a:lnSpc>
                          <a:spcPts val="885"/>
                        </a:lnSpc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6350">
                        <a:lnSpc>
                          <a:spcPts val="885"/>
                        </a:lnSpc>
                      </a:pPr>
                      <a:r>
                        <a:rPr dirty="0" sz="750" spc="25">
                          <a:latin typeface="Calibri"/>
                          <a:cs typeface="Calibri"/>
                        </a:rPr>
                        <a:t>36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885"/>
                        </a:lnSpc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7165">
                <a:tc gridSpan="2"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711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40">
                          <a:latin typeface="Calibri"/>
                          <a:cs typeface="Calibri"/>
                        </a:rPr>
                        <a:t>20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34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7165">
                <a:tc grid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952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692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65">
                <a:tc gridSpan="2"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R="482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25">
                          <a:latin typeface="Calibri"/>
                          <a:cs typeface="Calibri"/>
                        </a:rPr>
                        <a:t>46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61F7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444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30">
                          <a:latin typeface="Calibri"/>
                          <a:cs typeface="Calibri"/>
                        </a:rPr>
                        <a:t>38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587669" y="4351934"/>
          <a:ext cx="3559175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"/>
                <a:gridCol w="80645"/>
                <a:gridCol w="553720"/>
                <a:gridCol w="104139"/>
                <a:gridCol w="584835"/>
                <a:gridCol w="52069"/>
                <a:gridCol w="205105"/>
                <a:gridCol w="821690"/>
                <a:gridCol w="208914"/>
                <a:gridCol w="219075"/>
                <a:gridCol w="180975"/>
                <a:gridCol w="194945"/>
                <a:gridCol w="100964"/>
              </a:tblGrid>
              <a:tr h="152400">
                <a:tc gridSpan="2">
                  <a:txBody>
                    <a:bodyPr/>
                    <a:lstStyle/>
                    <a:p>
                      <a:pPr marL="74930">
                        <a:lnSpc>
                          <a:spcPts val="890"/>
                        </a:lnSpc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890"/>
                        </a:lnSpc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10795">
                        <a:lnSpc>
                          <a:spcPts val="890"/>
                        </a:lnSpc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21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9685">
                        <a:lnSpc>
                          <a:spcPts val="890"/>
                        </a:lnSpc>
                      </a:pPr>
                      <a:r>
                        <a:rPr dirty="0" sz="750" spc="40">
                          <a:latin typeface="Calibri"/>
                          <a:cs typeface="Calibri"/>
                        </a:rPr>
                        <a:t>30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3495">
                        <a:lnSpc>
                          <a:spcPts val="890"/>
                        </a:lnSpc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8735">
                        <a:lnSpc>
                          <a:spcPts val="890"/>
                        </a:lnSpc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65"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30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37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61F7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24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25">
                          <a:latin typeface="Calibri"/>
                          <a:cs typeface="Calibri"/>
                        </a:rPr>
                        <a:t>36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8269465" y="4883988"/>
            <a:ext cx="801370" cy="128270"/>
            <a:chOff x="8269465" y="4883988"/>
            <a:chExt cx="801370" cy="128270"/>
          </a:xfrm>
        </p:grpSpPr>
        <p:sp>
          <p:nvSpPr>
            <p:cNvPr id="5" name="object 5" descr=""/>
            <p:cNvSpPr/>
            <p:nvPr/>
          </p:nvSpPr>
          <p:spPr>
            <a:xfrm>
              <a:off x="8920759" y="4883988"/>
              <a:ext cx="149860" cy="128270"/>
            </a:xfrm>
            <a:custGeom>
              <a:avLst/>
              <a:gdLst/>
              <a:ahLst/>
              <a:cxnLst/>
              <a:rect l="l" t="t" r="r" b="b"/>
              <a:pathLst>
                <a:path w="149859" h="128270">
                  <a:moveTo>
                    <a:pt x="149771" y="0"/>
                  </a:moveTo>
                  <a:lnTo>
                    <a:pt x="0" y="0"/>
                  </a:lnTo>
                  <a:lnTo>
                    <a:pt x="0" y="127698"/>
                  </a:lnTo>
                  <a:lnTo>
                    <a:pt x="149771" y="127698"/>
                  </a:lnTo>
                  <a:lnTo>
                    <a:pt x="14977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69465" y="4883988"/>
              <a:ext cx="651510" cy="128270"/>
            </a:xfrm>
            <a:custGeom>
              <a:avLst/>
              <a:gdLst/>
              <a:ahLst/>
              <a:cxnLst/>
              <a:rect l="l" t="t" r="r" b="b"/>
              <a:pathLst>
                <a:path w="651509" h="128270">
                  <a:moveTo>
                    <a:pt x="651294" y="0"/>
                  </a:moveTo>
                  <a:lnTo>
                    <a:pt x="0" y="0"/>
                  </a:lnTo>
                  <a:lnTo>
                    <a:pt x="0" y="127698"/>
                  </a:lnTo>
                  <a:lnTo>
                    <a:pt x="651294" y="127698"/>
                  </a:lnTo>
                  <a:lnTo>
                    <a:pt x="651294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3793858" y="1278775"/>
            <a:ext cx="53340" cy="187960"/>
          </a:xfrm>
          <a:custGeom>
            <a:avLst/>
            <a:gdLst/>
            <a:ahLst/>
            <a:cxnLst/>
            <a:rect l="l" t="t" r="r" b="b"/>
            <a:pathLst>
              <a:path w="53339" h="187959">
                <a:moveTo>
                  <a:pt x="52832" y="0"/>
                </a:moveTo>
                <a:lnTo>
                  <a:pt x="0" y="0"/>
                </a:lnTo>
                <a:lnTo>
                  <a:pt x="0" y="187858"/>
                </a:lnTo>
                <a:lnTo>
                  <a:pt x="52832" y="187858"/>
                </a:lnTo>
                <a:lnTo>
                  <a:pt x="52832" y="0"/>
                </a:lnTo>
                <a:close/>
              </a:path>
            </a:pathLst>
          </a:custGeom>
          <a:solidFill>
            <a:srgbClr val="061F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868048" y="1235373"/>
            <a:ext cx="58166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10">
                <a:solidFill>
                  <a:srgbClr val="4D4D4D"/>
                </a:solidFill>
                <a:latin typeface="Calibri"/>
                <a:cs typeface="Calibri"/>
              </a:rPr>
              <a:t>Regularly</a:t>
            </a:r>
            <a:r>
              <a:rPr dirty="0" sz="750" spc="1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4D4D4D"/>
                </a:solidFill>
                <a:latin typeface="Calibri"/>
                <a:cs typeface="Calibri"/>
              </a:rPr>
              <a:t>use</a:t>
            </a:r>
            <a:r>
              <a:rPr dirty="0" sz="750" spc="50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for </a:t>
            </a:r>
            <a:r>
              <a:rPr dirty="0" sz="750" spc="-20">
                <a:solidFill>
                  <a:srgbClr val="4D4D4D"/>
                </a:solidFill>
                <a:latin typeface="Calibri"/>
                <a:cs typeface="Calibri"/>
              </a:rPr>
              <a:t>work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646663" y="1278775"/>
            <a:ext cx="53340" cy="187960"/>
          </a:xfrm>
          <a:custGeom>
            <a:avLst/>
            <a:gdLst/>
            <a:ahLst/>
            <a:cxnLst/>
            <a:rect l="l" t="t" r="r" b="b"/>
            <a:pathLst>
              <a:path w="53339" h="187959">
                <a:moveTo>
                  <a:pt x="52832" y="0"/>
                </a:moveTo>
                <a:lnTo>
                  <a:pt x="0" y="0"/>
                </a:lnTo>
                <a:lnTo>
                  <a:pt x="0" y="187858"/>
                </a:lnTo>
                <a:lnTo>
                  <a:pt x="52832" y="187858"/>
                </a:lnTo>
                <a:lnTo>
                  <a:pt x="52832" y="0"/>
                </a:lnTo>
                <a:close/>
              </a:path>
            </a:pathLst>
          </a:custGeom>
          <a:solidFill>
            <a:srgbClr val="215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720860" y="1235373"/>
            <a:ext cx="93980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10">
                <a:solidFill>
                  <a:srgbClr val="4D4D4D"/>
                </a:solidFill>
                <a:latin typeface="Calibri"/>
                <a:cs typeface="Calibri"/>
              </a:rPr>
              <a:t>Regularly</a:t>
            </a:r>
            <a:r>
              <a:rPr dirty="0" sz="750" spc="4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4D4D4D"/>
                </a:solidFill>
                <a:latin typeface="Calibri"/>
                <a:cs typeface="Calibri"/>
              </a:rPr>
              <a:t>use</a:t>
            </a:r>
            <a:r>
              <a:rPr dirty="0" sz="750" spc="4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4D4D4D"/>
                </a:solidFill>
                <a:latin typeface="Calibri"/>
                <a:cs typeface="Calibri"/>
              </a:rPr>
              <a:t>for</a:t>
            </a:r>
            <a:r>
              <a:rPr dirty="0" sz="750" spc="4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4D4D4D"/>
                </a:solidFill>
                <a:latin typeface="Calibri"/>
                <a:cs typeface="Calibri"/>
              </a:rPr>
              <a:t>work</a:t>
            </a:r>
            <a:r>
              <a:rPr dirty="0" sz="750" spc="50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and</a:t>
            </a:r>
            <a:r>
              <a:rPr dirty="0" sz="750" spc="7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outside</a:t>
            </a:r>
            <a:r>
              <a:rPr dirty="0" sz="750" spc="7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of</a:t>
            </a:r>
            <a:r>
              <a:rPr dirty="0" sz="750" spc="5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4D4D4D"/>
                </a:solidFill>
                <a:latin typeface="Calibri"/>
                <a:cs typeface="Calibri"/>
              </a:rPr>
              <a:t>work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854026" y="1278775"/>
            <a:ext cx="53340" cy="187960"/>
          </a:xfrm>
          <a:custGeom>
            <a:avLst/>
            <a:gdLst/>
            <a:ahLst/>
            <a:cxnLst/>
            <a:rect l="l" t="t" r="r" b="b"/>
            <a:pathLst>
              <a:path w="53339" h="187959">
                <a:moveTo>
                  <a:pt x="52832" y="0"/>
                </a:moveTo>
                <a:lnTo>
                  <a:pt x="0" y="0"/>
                </a:lnTo>
                <a:lnTo>
                  <a:pt x="0" y="187858"/>
                </a:lnTo>
                <a:lnTo>
                  <a:pt x="52832" y="187858"/>
                </a:lnTo>
                <a:lnTo>
                  <a:pt x="52832" y="0"/>
                </a:lnTo>
                <a:close/>
              </a:path>
            </a:pathLst>
          </a:custGeom>
          <a:solidFill>
            <a:srgbClr val="00A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928219" y="1235373"/>
            <a:ext cx="65786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10">
                <a:solidFill>
                  <a:srgbClr val="4D4D4D"/>
                </a:solidFill>
                <a:latin typeface="Calibri"/>
                <a:cs typeface="Calibri"/>
              </a:rPr>
              <a:t>Regularly</a:t>
            </a:r>
            <a:r>
              <a:rPr dirty="0" sz="750" spc="1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4D4D4D"/>
                </a:solidFill>
                <a:latin typeface="Calibri"/>
                <a:cs typeface="Calibri"/>
              </a:rPr>
              <a:t>use</a:t>
            </a:r>
            <a:r>
              <a:rPr dirty="0" sz="750" spc="50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outside</a:t>
            </a:r>
            <a:r>
              <a:rPr dirty="0" sz="750" spc="7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of</a:t>
            </a:r>
            <a:r>
              <a:rPr dirty="0" sz="750" spc="5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4D4D4D"/>
                </a:solidFill>
                <a:latin typeface="Calibri"/>
                <a:cs typeface="Calibri"/>
              </a:rPr>
              <a:t>work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783730" y="1278775"/>
            <a:ext cx="53340" cy="187960"/>
          </a:xfrm>
          <a:custGeom>
            <a:avLst/>
            <a:gdLst/>
            <a:ahLst/>
            <a:cxnLst/>
            <a:rect l="l" t="t" r="r" b="b"/>
            <a:pathLst>
              <a:path w="53340" h="187959">
                <a:moveTo>
                  <a:pt x="52831" y="0"/>
                </a:moveTo>
                <a:lnTo>
                  <a:pt x="0" y="0"/>
                </a:lnTo>
                <a:lnTo>
                  <a:pt x="0" y="187858"/>
                </a:lnTo>
                <a:lnTo>
                  <a:pt x="52831" y="187858"/>
                </a:lnTo>
                <a:lnTo>
                  <a:pt x="52831" y="0"/>
                </a:lnTo>
                <a:close/>
              </a:path>
            </a:pathLst>
          </a:custGeom>
          <a:solidFill>
            <a:srgbClr val="99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857918" y="1235373"/>
            <a:ext cx="55054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Have</a:t>
            </a:r>
            <a:r>
              <a:rPr dirty="0" sz="750" spc="7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tried</a:t>
            </a:r>
            <a:r>
              <a:rPr dirty="0" sz="750" spc="8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4D4D4D"/>
                </a:solidFill>
                <a:latin typeface="Calibri"/>
                <a:cs typeface="Calibri"/>
              </a:rPr>
              <a:t>at</a:t>
            </a:r>
            <a:r>
              <a:rPr dirty="0" sz="750" spc="50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least</a:t>
            </a:r>
            <a:r>
              <a:rPr dirty="0" sz="750" spc="9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4D4D4D"/>
                </a:solidFill>
                <a:latin typeface="Calibri"/>
                <a:cs typeface="Calibri"/>
              </a:rPr>
              <a:t>once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26401" y="1278775"/>
            <a:ext cx="53340" cy="187960"/>
          </a:xfrm>
          <a:custGeom>
            <a:avLst/>
            <a:gdLst/>
            <a:ahLst/>
            <a:cxnLst/>
            <a:rect l="l" t="t" r="r" b="b"/>
            <a:pathLst>
              <a:path w="53340" h="187959">
                <a:moveTo>
                  <a:pt x="52831" y="0"/>
                </a:moveTo>
                <a:lnTo>
                  <a:pt x="0" y="0"/>
                </a:lnTo>
                <a:lnTo>
                  <a:pt x="0" y="187858"/>
                </a:lnTo>
                <a:lnTo>
                  <a:pt x="52831" y="187858"/>
                </a:lnTo>
                <a:lnTo>
                  <a:pt x="52831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700595" y="1235373"/>
            <a:ext cx="40259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25">
                <a:solidFill>
                  <a:srgbClr val="4D4D4D"/>
                </a:solidFill>
                <a:latin typeface="Calibri"/>
                <a:cs typeface="Calibri"/>
              </a:rPr>
              <a:t>No</a:t>
            </a:r>
            <a:r>
              <a:rPr dirty="0" sz="750" spc="50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4D4D4D"/>
                </a:solidFill>
                <a:latin typeface="Calibri"/>
                <a:cs typeface="Calibri"/>
              </a:rPr>
              <a:t>exposure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8331682" y="1278775"/>
            <a:ext cx="53340" cy="187960"/>
          </a:xfrm>
          <a:custGeom>
            <a:avLst/>
            <a:gdLst/>
            <a:ahLst/>
            <a:cxnLst/>
            <a:rect l="l" t="t" r="r" b="b"/>
            <a:pathLst>
              <a:path w="53340" h="187959">
                <a:moveTo>
                  <a:pt x="52831" y="0"/>
                </a:moveTo>
                <a:lnTo>
                  <a:pt x="0" y="0"/>
                </a:lnTo>
                <a:lnTo>
                  <a:pt x="0" y="187858"/>
                </a:lnTo>
                <a:lnTo>
                  <a:pt x="52831" y="187858"/>
                </a:lnTo>
                <a:lnTo>
                  <a:pt x="5283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405876" y="1235373"/>
            <a:ext cx="24574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solidFill>
                  <a:srgbClr val="4D4D4D"/>
                </a:solidFill>
                <a:latin typeface="Calibri"/>
                <a:cs typeface="Calibri"/>
              </a:rPr>
              <a:t>Don’t</a:t>
            </a:r>
            <a:r>
              <a:rPr dirty="0" sz="750" spc="50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4D4D4D"/>
                </a:solidFill>
                <a:latin typeface="Calibri"/>
                <a:cs typeface="Calibri"/>
              </a:rPr>
              <a:t>know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06579" y="1622004"/>
            <a:ext cx="844550" cy="908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304800">
              <a:lnSpc>
                <a:spcPct val="154500"/>
              </a:lnSpc>
              <a:spcBef>
                <a:spcPts val="95"/>
              </a:spcBef>
            </a:pPr>
            <a:r>
              <a:rPr dirty="0" sz="750" spc="45">
                <a:latin typeface="Calibri"/>
                <a:cs typeface="Calibri"/>
              </a:rPr>
              <a:t>Asia–Pacifc </a:t>
            </a:r>
            <a:r>
              <a:rPr dirty="0" sz="750" spc="10">
                <a:latin typeface="Calibri"/>
                <a:cs typeface="Calibri"/>
              </a:rPr>
              <a:t>Developing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markets</a:t>
            </a:r>
            <a:endParaRPr sz="750">
              <a:latin typeface="Calibri"/>
              <a:cs typeface="Calibri"/>
            </a:endParaRPr>
          </a:p>
          <a:p>
            <a:pPr algn="just" marL="236220" marR="5080" indent="298450">
              <a:lnSpc>
                <a:spcPct val="154500"/>
              </a:lnSpc>
            </a:pPr>
            <a:r>
              <a:rPr dirty="0" sz="750" spc="-10">
                <a:latin typeface="Calibri"/>
                <a:cs typeface="Calibri"/>
              </a:rPr>
              <a:t>Europe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Greater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China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North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America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92552" y="2681748"/>
            <a:ext cx="1758314" cy="10852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85"/>
              </a:spcBef>
            </a:pPr>
            <a:r>
              <a:rPr dirty="0" sz="750" spc="20">
                <a:latin typeface="Calibri"/>
                <a:cs typeface="Calibri"/>
              </a:rPr>
              <a:t>Business,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legal,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and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professional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services</a:t>
            </a:r>
            <a:endParaRPr sz="750">
              <a:latin typeface="Calibri"/>
              <a:cs typeface="Calibri"/>
            </a:endParaRPr>
          </a:p>
          <a:p>
            <a:pPr algn="r" marL="882015" marR="5080" indent="-78105">
              <a:lnSpc>
                <a:spcPct val="154500"/>
              </a:lnSpc>
            </a:pPr>
            <a:r>
              <a:rPr dirty="0" sz="750" spc="10">
                <a:latin typeface="Calibri"/>
                <a:cs typeface="Calibri"/>
              </a:rPr>
              <a:t>Consumer</a:t>
            </a:r>
            <a:r>
              <a:rPr dirty="0" sz="750" spc="1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goods/retail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Energy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and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materials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Financial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services</a:t>
            </a:r>
            <a:endParaRPr sz="750">
              <a:latin typeface="Calibri"/>
              <a:cs typeface="Calibri"/>
            </a:endParaRPr>
          </a:p>
          <a:p>
            <a:pPr algn="r" marL="438150" marR="5080" indent="-426084">
              <a:lnSpc>
                <a:spcPct val="154500"/>
              </a:lnSpc>
            </a:pPr>
            <a:r>
              <a:rPr dirty="0" sz="750">
                <a:latin typeface="Calibri"/>
                <a:cs typeface="Calibri"/>
              </a:rPr>
              <a:t>Healthcare,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pharma,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medical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products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Technology,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media,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telecom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756604" y="3741492"/>
            <a:ext cx="794385" cy="555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10160">
              <a:lnSpc>
                <a:spcPct val="154500"/>
              </a:lnSpc>
              <a:spcBef>
                <a:spcPts val="95"/>
              </a:spcBef>
            </a:pPr>
            <a:r>
              <a:rPr dirty="0" sz="750" spc="85">
                <a:latin typeface="Calibri"/>
                <a:cs typeface="Calibri"/>
              </a:rPr>
              <a:t>C-</a:t>
            </a:r>
            <a:r>
              <a:rPr dirty="0" sz="750">
                <a:latin typeface="Calibri"/>
                <a:cs typeface="Calibri"/>
              </a:rPr>
              <a:t>suite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executives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Senior</a:t>
            </a:r>
            <a:r>
              <a:rPr dirty="0" sz="750" spc="15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managers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Midlevel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managers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616434" y="4271364"/>
            <a:ext cx="936625" cy="5556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85"/>
              </a:spcBef>
            </a:pPr>
            <a:r>
              <a:rPr dirty="0" sz="750">
                <a:latin typeface="Calibri"/>
                <a:cs typeface="Calibri"/>
              </a:rPr>
              <a:t>Born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in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1964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or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earlier</a:t>
            </a:r>
            <a:endParaRPr sz="750">
              <a:latin typeface="Calibri"/>
              <a:cs typeface="Calibri"/>
            </a:endParaRPr>
          </a:p>
          <a:p>
            <a:pPr algn="r" marR="6985">
              <a:lnSpc>
                <a:spcPct val="100000"/>
              </a:lnSpc>
              <a:spcBef>
                <a:spcPts val="490"/>
              </a:spcBef>
            </a:pPr>
            <a:r>
              <a:rPr dirty="0" sz="750">
                <a:latin typeface="Calibri"/>
                <a:cs typeface="Calibri"/>
              </a:rPr>
              <a:t>Born</a:t>
            </a:r>
            <a:r>
              <a:rPr dirty="0" sz="750" spc="125">
                <a:latin typeface="Calibri"/>
                <a:cs typeface="Calibri"/>
              </a:rPr>
              <a:t> </a:t>
            </a:r>
            <a:r>
              <a:rPr dirty="0" sz="750" spc="60">
                <a:latin typeface="Calibri"/>
                <a:cs typeface="Calibri"/>
              </a:rPr>
              <a:t>1965-</a:t>
            </a:r>
            <a:r>
              <a:rPr dirty="0" sz="750" spc="50">
                <a:latin typeface="Calibri"/>
                <a:cs typeface="Calibri"/>
              </a:rPr>
              <a:t>80</a:t>
            </a:r>
            <a:endParaRPr sz="750">
              <a:latin typeface="Calibri"/>
              <a:cs typeface="Calibri"/>
            </a:endParaRPr>
          </a:p>
          <a:p>
            <a:pPr algn="r" marR="6985">
              <a:lnSpc>
                <a:spcPct val="100000"/>
              </a:lnSpc>
              <a:spcBef>
                <a:spcPts val="490"/>
              </a:spcBef>
            </a:pPr>
            <a:r>
              <a:rPr dirty="0" sz="750">
                <a:latin typeface="Calibri"/>
                <a:cs typeface="Calibri"/>
              </a:rPr>
              <a:t>Born</a:t>
            </a:r>
            <a:r>
              <a:rPr dirty="0" sz="750" spc="33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1981-</a:t>
            </a:r>
            <a:r>
              <a:rPr dirty="0" sz="750" spc="-25">
                <a:latin typeface="Calibri"/>
                <a:cs typeface="Calibri"/>
              </a:rPr>
              <a:t>96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211983" y="4801236"/>
            <a:ext cx="339090" cy="379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2715">
              <a:lnSpc>
                <a:spcPct val="154500"/>
              </a:lnSpc>
              <a:spcBef>
                <a:spcPts val="95"/>
              </a:spcBef>
            </a:pPr>
            <a:r>
              <a:rPr dirty="0" sz="750" spc="-25">
                <a:latin typeface="Calibri"/>
                <a:cs typeface="Calibri"/>
              </a:rPr>
              <a:t>Men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Women</a:t>
            </a:r>
            <a:endParaRPr sz="750">
              <a:latin typeface="Calibri"/>
              <a:cs typeface="Calibri"/>
            </a:endParaRPr>
          </a:p>
        </p:txBody>
      </p:sp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5547271" y="3819868"/>
          <a:ext cx="3627755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35"/>
                <a:gridCol w="54610"/>
                <a:gridCol w="53975"/>
                <a:gridCol w="500380"/>
                <a:gridCol w="464819"/>
                <a:gridCol w="99059"/>
                <a:gridCol w="76834"/>
                <a:gridCol w="1256030"/>
                <a:gridCol w="118744"/>
                <a:gridCol w="617854"/>
              </a:tblGrid>
              <a:tr h="152400">
                <a:tc gridSpan="2">
                  <a:txBody>
                    <a:bodyPr/>
                    <a:lstStyle/>
                    <a:p>
                      <a:pPr algn="ctr" marR="12065">
                        <a:lnSpc>
                          <a:spcPts val="885"/>
                        </a:lnSpc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8890">
                        <a:lnSpc>
                          <a:spcPts val="885"/>
                        </a:lnSpc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885"/>
                        </a:lnSpc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121920">
                        <a:lnSpc>
                          <a:spcPts val="885"/>
                        </a:lnSpc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7340">
                        <a:lnSpc>
                          <a:spcPts val="885"/>
                        </a:lnSpc>
                        <a:tabLst>
                          <a:tab pos="677545" algn="l"/>
                        </a:tabLst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750" spc="-50">
                          <a:latin typeface="Calibri"/>
                          <a:cs typeface="Calibri"/>
                        </a:rPr>
                        <a:t>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80797">
                      <a:solidFill>
                        <a:srgbClr val="CCCCCC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65">
                <a:tc gridSpan="3"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22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R="361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56895" algn="l"/>
                        </a:tabLst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750" spc="-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61F7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R="952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40">
                          <a:latin typeface="Calibri"/>
                          <a:cs typeface="Calibri"/>
                        </a:rPr>
                        <a:t>20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35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99E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75590" marR="1206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57860" algn="l"/>
                        </a:tabLst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750" spc="-50">
                          <a:latin typeface="Calibri"/>
                          <a:cs typeface="Calibri"/>
                        </a:rPr>
                        <a:t>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5" name="object 25" descr=""/>
          <p:cNvSpPr txBox="1"/>
          <p:nvPr/>
        </p:nvSpPr>
        <p:spPr>
          <a:xfrm>
            <a:off x="3780170" y="2562876"/>
            <a:ext cx="177038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23290" algn="l"/>
              </a:tabLst>
            </a:pPr>
            <a:r>
              <a:rPr dirty="0" baseline="3703" sz="1125" spc="82">
                <a:latin typeface="Calibri"/>
                <a:cs typeface="Calibri"/>
              </a:rPr>
              <a:t>By</a:t>
            </a:r>
            <a:r>
              <a:rPr dirty="0" baseline="3703" sz="1125" spc="7">
                <a:latin typeface="Calibri"/>
                <a:cs typeface="Calibri"/>
              </a:rPr>
              <a:t> </a:t>
            </a:r>
            <a:r>
              <a:rPr dirty="0" baseline="3703" sz="1125" spc="-15">
                <a:latin typeface="Calibri"/>
                <a:cs typeface="Calibri"/>
              </a:rPr>
              <a:t>industry</a:t>
            </a:r>
            <a:r>
              <a:rPr dirty="0" baseline="3703" sz="1125">
                <a:latin typeface="Calibri"/>
                <a:cs typeface="Calibri"/>
              </a:rPr>
              <a:t>	</a:t>
            </a:r>
            <a:r>
              <a:rPr dirty="0" sz="750" spc="10">
                <a:latin typeface="Calibri"/>
                <a:cs typeface="Calibri"/>
              </a:rPr>
              <a:t>Advanced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industries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000731" y="2737618"/>
            <a:ext cx="793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0">
                <a:latin typeface="Calibri"/>
                <a:cs typeface="Calibri"/>
              </a:rPr>
              <a:t>2</a:t>
            </a:r>
            <a:endParaRPr sz="750">
              <a:latin typeface="Calibri"/>
              <a:cs typeface="Calibri"/>
            </a:endParaRPr>
          </a:p>
        </p:txBody>
      </p:sp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5555805" y="2578366"/>
          <a:ext cx="3600450" cy="11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  <a:gridCol w="267335"/>
                <a:gridCol w="95250"/>
                <a:gridCol w="234949"/>
                <a:gridCol w="173990"/>
                <a:gridCol w="57150"/>
                <a:gridCol w="76834"/>
                <a:gridCol w="52705"/>
                <a:gridCol w="84455"/>
                <a:gridCol w="200025"/>
                <a:gridCol w="325119"/>
                <a:gridCol w="646430"/>
                <a:gridCol w="299085"/>
                <a:gridCol w="146685"/>
                <a:gridCol w="187325"/>
                <a:gridCol w="167639"/>
                <a:gridCol w="126365"/>
                <a:gridCol w="107314"/>
              </a:tblGrid>
              <a:tr h="152400">
                <a:tc>
                  <a:txBody>
                    <a:bodyPr/>
                    <a:lstStyle/>
                    <a:p>
                      <a:pPr algn="ctr" marR="45720">
                        <a:lnSpc>
                          <a:spcPts val="890"/>
                        </a:lnSpc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ts val="885"/>
                        </a:lnSpc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19050">
                        <a:lnSpc>
                          <a:spcPts val="885"/>
                        </a:lnSpc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43180">
                        <a:lnSpc>
                          <a:spcPts val="885"/>
                        </a:lnSpc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885"/>
                        </a:lnSpc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5524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781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L="19685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R w="76200">
                      <a:solidFill>
                        <a:srgbClr val="CCCCCC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65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336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40">
                          <a:latin typeface="Calibri"/>
                          <a:cs typeface="Calibri"/>
                        </a:rPr>
                        <a:t>40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40">
                          <a:latin typeface="Calibri"/>
                          <a:cs typeface="Calibri"/>
                        </a:rPr>
                        <a:t>50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020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61F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L="438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985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2400">
                <a:tc gridSpan="2"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61F7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2151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37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99E6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7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75757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757575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 descr=""/>
          <p:cNvSpPr txBox="1"/>
          <p:nvPr/>
        </p:nvSpPr>
        <p:spPr>
          <a:xfrm>
            <a:off x="5587669" y="4883988"/>
            <a:ext cx="261620" cy="128270"/>
          </a:xfrm>
          <a:prstGeom prst="rect">
            <a:avLst/>
          </a:prstGeom>
          <a:solidFill>
            <a:srgbClr val="061F79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6985">
              <a:lnSpc>
                <a:spcPts val="890"/>
              </a:lnSpc>
            </a:pP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587669" y="5061343"/>
            <a:ext cx="400685" cy="128270"/>
          </a:xfrm>
          <a:prstGeom prst="rect">
            <a:avLst/>
          </a:prstGeom>
          <a:solidFill>
            <a:srgbClr val="061F79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9525">
              <a:lnSpc>
                <a:spcPts val="89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349577" y="4883988"/>
            <a:ext cx="634365" cy="128270"/>
          </a:xfrm>
          <a:prstGeom prst="rect">
            <a:avLst/>
          </a:prstGeom>
          <a:solidFill>
            <a:srgbClr val="757575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74295">
              <a:lnSpc>
                <a:spcPts val="89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983459" y="4883988"/>
            <a:ext cx="90805" cy="12827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750" spc="45">
                <a:latin typeface="Calibri"/>
                <a:cs typeface="Calibri"/>
              </a:rPr>
              <a:t>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983459" y="5061343"/>
            <a:ext cx="90805" cy="12827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17145">
              <a:lnSpc>
                <a:spcPts val="890"/>
              </a:lnSpc>
            </a:pPr>
            <a:r>
              <a:rPr dirty="0" sz="750" spc="45"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06146" y="4883988"/>
            <a:ext cx="568325" cy="12827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22225">
              <a:lnSpc>
                <a:spcPts val="890"/>
              </a:lnSpc>
            </a:pPr>
            <a:r>
              <a:rPr dirty="0" sz="750" spc="-25">
                <a:latin typeface="Calibri"/>
                <a:cs typeface="Calibri"/>
              </a:rPr>
              <a:t>16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514109" y="5061343"/>
            <a:ext cx="216535" cy="12827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890"/>
              </a:lnSpc>
            </a:pPr>
            <a:r>
              <a:rPr dirty="0" sz="750" spc="60">
                <a:latin typeface="Calibri"/>
                <a:cs typeface="Calibri"/>
              </a:rPr>
              <a:t>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989658" y="4883988"/>
            <a:ext cx="1360170" cy="128270"/>
          </a:xfrm>
          <a:prstGeom prst="rect">
            <a:avLst/>
          </a:prstGeom>
          <a:solidFill>
            <a:srgbClr val="99E6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116839">
              <a:lnSpc>
                <a:spcPts val="890"/>
              </a:lnSpc>
            </a:pPr>
            <a:r>
              <a:rPr dirty="0" sz="750" spc="-25">
                <a:latin typeface="Calibri"/>
                <a:cs typeface="Calibri"/>
              </a:rPr>
              <a:t>37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730047" y="5061343"/>
            <a:ext cx="1619885" cy="128270"/>
          </a:xfrm>
          <a:prstGeom prst="rect">
            <a:avLst/>
          </a:prstGeom>
          <a:solidFill>
            <a:srgbClr val="99E6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890"/>
              </a:lnSpc>
            </a:pPr>
            <a:r>
              <a:rPr dirty="0" sz="750" spc="25">
                <a:latin typeface="Calibri"/>
                <a:cs typeface="Calibri"/>
              </a:rPr>
              <a:t>46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848883" y="4883988"/>
            <a:ext cx="557530" cy="128270"/>
          </a:xfrm>
          <a:prstGeom prst="rect">
            <a:avLst/>
          </a:prstGeom>
          <a:solidFill>
            <a:srgbClr val="2151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89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988202" y="5061343"/>
            <a:ext cx="526415" cy="128270"/>
          </a:xfrm>
          <a:prstGeom prst="rect">
            <a:avLst/>
          </a:prstGeom>
          <a:solidFill>
            <a:srgbClr val="2151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635">
              <a:lnSpc>
                <a:spcPts val="89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780170" y="1677874"/>
            <a:ext cx="74866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5">
                <a:latin typeface="Calibri"/>
                <a:cs typeface="Calibri"/>
              </a:rPr>
              <a:t>By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50">
                <a:latin typeface="Calibri"/>
                <a:cs typeface="Calibri"/>
              </a:rPr>
              <a:t>offce</a:t>
            </a:r>
            <a:r>
              <a:rPr dirty="0" sz="750" spc="2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location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780170" y="3793796"/>
            <a:ext cx="47498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5">
                <a:latin typeface="Calibri"/>
                <a:cs typeface="Calibri"/>
              </a:rPr>
              <a:t>By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job</a:t>
            </a:r>
            <a:r>
              <a:rPr dirty="0" sz="750" spc="2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title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780170" y="4329908"/>
            <a:ext cx="31496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5">
                <a:latin typeface="Calibri"/>
                <a:cs typeface="Calibri"/>
              </a:rPr>
              <a:t>By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age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780170" y="4855224"/>
            <a:ext cx="79565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5">
                <a:latin typeface="Calibri"/>
                <a:cs typeface="Calibri"/>
              </a:rPr>
              <a:t>By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gender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identity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3792632" y="2553545"/>
            <a:ext cx="1744345" cy="0"/>
          </a:xfrm>
          <a:custGeom>
            <a:avLst/>
            <a:gdLst/>
            <a:ahLst/>
            <a:cxnLst/>
            <a:rect l="l" t="t" r="r" b="b"/>
            <a:pathLst>
              <a:path w="1744345" h="0">
                <a:moveTo>
                  <a:pt x="0" y="0"/>
                </a:moveTo>
                <a:lnTo>
                  <a:pt x="17437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3792632" y="3795033"/>
            <a:ext cx="1744345" cy="0"/>
          </a:xfrm>
          <a:custGeom>
            <a:avLst/>
            <a:gdLst/>
            <a:ahLst/>
            <a:cxnLst/>
            <a:rect l="l" t="t" r="r" b="b"/>
            <a:pathLst>
              <a:path w="1744345" h="0">
                <a:moveTo>
                  <a:pt x="0" y="0"/>
                </a:moveTo>
                <a:lnTo>
                  <a:pt x="17437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3792632" y="4327099"/>
            <a:ext cx="1744345" cy="0"/>
          </a:xfrm>
          <a:custGeom>
            <a:avLst/>
            <a:gdLst/>
            <a:ahLst/>
            <a:cxnLst/>
            <a:rect l="l" t="t" r="r" b="b"/>
            <a:pathLst>
              <a:path w="1744345" h="0">
                <a:moveTo>
                  <a:pt x="0" y="0"/>
                </a:moveTo>
                <a:lnTo>
                  <a:pt x="17437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3792632" y="4859166"/>
            <a:ext cx="1744345" cy="0"/>
          </a:xfrm>
          <a:custGeom>
            <a:avLst/>
            <a:gdLst/>
            <a:ahLst/>
            <a:cxnLst/>
            <a:rect l="l" t="t" r="r" b="b"/>
            <a:pathLst>
              <a:path w="1744345" h="0">
                <a:moveTo>
                  <a:pt x="0" y="0"/>
                </a:moveTo>
                <a:lnTo>
                  <a:pt x="17437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8349577" y="5061343"/>
            <a:ext cx="634365" cy="128270"/>
          </a:xfrm>
          <a:prstGeom prst="rect">
            <a:avLst/>
          </a:prstGeom>
          <a:solidFill>
            <a:srgbClr val="757575"/>
          </a:solidFill>
        </p:spPr>
        <p:txBody>
          <a:bodyPr wrap="square" lIns="0" tIns="635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5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8" name="object 48" descr=""/>
          <p:cNvSpPr txBox="1"/>
          <p:nvPr/>
        </p:nvSpPr>
        <p:spPr>
          <a:xfrm>
            <a:off x="3785108" y="405188"/>
            <a:ext cx="5041900" cy="7283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80"/>
              </a:spcBef>
            </a:pPr>
            <a:r>
              <a:rPr dirty="0" sz="1250" spc="60">
                <a:latin typeface="Calibri"/>
                <a:cs typeface="Calibri"/>
              </a:rPr>
              <a:t>Respondents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60">
                <a:latin typeface="Calibri"/>
                <a:cs typeface="Calibri"/>
              </a:rPr>
              <a:t>across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regions,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industries,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and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seniority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levels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say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they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-25">
                <a:latin typeface="Calibri"/>
                <a:cs typeface="Calibri"/>
              </a:rPr>
              <a:t>are </a:t>
            </a:r>
            <a:r>
              <a:rPr dirty="0" sz="1250" spc="20">
                <a:latin typeface="Calibri"/>
                <a:cs typeface="Calibri"/>
              </a:rPr>
              <a:t>already</a:t>
            </a:r>
            <a:r>
              <a:rPr dirty="0" sz="1250" spc="65">
                <a:latin typeface="Calibri"/>
                <a:cs typeface="Calibri"/>
              </a:rPr>
              <a:t> </a:t>
            </a:r>
            <a:r>
              <a:rPr dirty="0" sz="1250" spc="60">
                <a:latin typeface="Calibri"/>
                <a:cs typeface="Calibri"/>
              </a:rPr>
              <a:t>using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generative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AI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tools.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900" spc="55">
                <a:latin typeface="Calibri"/>
                <a:cs typeface="Calibri"/>
              </a:rPr>
              <a:t>Reported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exposure</a:t>
            </a:r>
            <a:r>
              <a:rPr dirty="0" sz="900" spc="30">
                <a:latin typeface="Calibri"/>
                <a:cs typeface="Calibri"/>
              </a:rPr>
              <a:t> to generative AI tools, </a:t>
            </a:r>
            <a:r>
              <a:rPr dirty="0" sz="900" spc="180">
                <a:latin typeface="Calibri"/>
                <a:cs typeface="Calibri"/>
              </a:rPr>
              <a:t>%</a:t>
            </a:r>
            <a:r>
              <a:rPr dirty="0" sz="900" spc="5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of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respondents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791709" y="5341651"/>
            <a:ext cx="5260975" cy="11004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1750" marR="5080">
              <a:lnSpc>
                <a:spcPts val="680"/>
              </a:lnSpc>
              <a:spcBef>
                <a:spcPts val="180"/>
              </a:spcBef>
            </a:pP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Note: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Figures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may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not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sum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to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100%,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because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rounding.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Asia–Pacifc,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164;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Europe,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515;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North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America,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392;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Greater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China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(includes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Hong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Kong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Taiwan),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337;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developing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markets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(includes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India,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Latin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America,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Middle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East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North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Africa),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276.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advanced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industries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(includes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automotive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assembly,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aerospace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defense,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advanced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electronics,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semiconductors),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96;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business,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legal,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professional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services,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215;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consumer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goods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retail,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128;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energy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materials,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 =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96;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fnancial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services,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248;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healthcare,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pharma,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medical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products,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5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130;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technology,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media,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telecom,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244.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C-suite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respondents,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541;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senior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managers,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437;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middle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managers,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339.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respondents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born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1964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or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earlier,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143;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respondents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born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between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1965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1980,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268;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respondents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born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between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1981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1996,</a:t>
            </a:r>
            <a:endParaRPr sz="600">
              <a:latin typeface="Calibri"/>
              <a:cs typeface="Calibri"/>
            </a:endParaRPr>
          </a:p>
          <a:p>
            <a:pPr marL="31750">
              <a:lnSpc>
                <a:spcPts val="615"/>
              </a:lnSpc>
            </a:pP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80.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Age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details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were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not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available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all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respondents.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respondents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identifying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as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men,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1,025;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respondents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identifying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as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women,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0">
                <a:solidFill>
                  <a:srgbClr val="646464"/>
                </a:solidFill>
                <a:latin typeface="Calibri"/>
                <a:cs typeface="Calibri"/>
              </a:rPr>
              <a:t>156.</a:t>
            </a:r>
            <a:endParaRPr sz="600">
              <a:latin typeface="Calibri"/>
              <a:cs typeface="Calibri"/>
            </a:endParaRPr>
          </a:p>
          <a:p>
            <a:pPr marL="31750" marR="408940">
              <a:lnSpc>
                <a:spcPts val="680"/>
              </a:lnSpc>
              <a:spcBef>
                <a:spcPts val="30"/>
              </a:spcBef>
            </a:pP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survey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sample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also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included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respondents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who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identifed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as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“nonbinary”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or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“other”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but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not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large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enough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number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to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be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statistically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meaningful.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Source: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McKinsey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Global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Survey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on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AI,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1,684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participants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at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all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levels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organization,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April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646464"/>
                </a:solidFill>
                <a:latin typeface="Calibri"/>
                <a:cs typeface="Calibri"/>
              </a:rPr>
              <a:t>11–21,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0">
                <a:solidFill>
                  <a:srgbClr val="646464"/>
                </a:solidFill>
                <a:latin typeface="Calibri"/>
                <a:cs typeface="Calibri"/>
              </a:rPr>
              <a:t>2023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42305" y="395731"/>
            <a:ext cx="2424430" cy="19310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510" marR="13335" indent="-1905">
              <a:lnSpc>
                <a:spcPct val="101200"/>
              </a:lnSpc>
              <a:spcBef>
                <a:spcPts val="80"/>
              </a:spcBef>
            </a:pP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Momentum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among</a:t>
            </a:r>
            <a:r>
              <a:rPr dirty="0" sz="1400" spc="-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60" b="1">
                <a:solidFill>
                  <a:srgbClr val="231F20"/>
                </a:solidFill>
                <a:latin typeface="Palatino Linotype"/>
                <a:cs typeface="Palatino Linotype"/>
              </a:rPr>
              <a:t>workers</a:t>
            </a:r>
            <a:r>
              <a:rPr dirty="0" sz="1400" spc="-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for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using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gen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AI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tools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is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building</a:t>
            </a:r>
            <a:endParaRPr sz="1400">
              <a:latin typeface="Palatino Linotype"/>
              <a:cs typeface="Palatino Linotype"/>
            </a:endParaRPr>
          </a:p>
          <a:p>
            <a:pPr marL="19050" marR="5080" indent="-6985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new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McKinsey survey shows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the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vast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majority</a:t>
            </a:r>
            <a:r>
              <a:rPr dirty="0" sz="950" spc="-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workers—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variety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industries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geographic</a:t>
            </a:r>
            <a:r>
              <a:rPr dirty="0" sz="950" spc="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locations—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have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tried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generative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tools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least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once,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whether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outside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work.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That’s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pretty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rapid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adoption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less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than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one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in.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One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surprising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result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baby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boomers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report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using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tools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work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more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than millennials.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43844" y="2468117"/>
            <a:ext cx="235902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 marR="5080" indent="-5715">
              <a:lnSpc>
                <a:spcPct val="113999"/>
              </a:lnSpc>
              <a:spcBef>
                <a:spcPts val="100"/>
              </a:spcBef>
            </a:pPr>
            <a:r>
              <a:rPr dirty="0" sz="95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1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state</a:t>
            </a:r>
            <a:r>
              <a:rPr dirty="0" sz="950" spc="3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of</a:t>
            </a:r>
            <a:r>
              <a:rPr dirty="0" sz="950" spc="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</a:t>
            </a:r>
            <a:r>
              <a:rPr dirty="0" sz="950" spc="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in</a:t>
            </a:r>
            <a:r>
              <a:rPr dirty="0" sz="950" spc="3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2023:</a:t>
            </a:r>
            <a:r>
              <a:rPr dirty="0" sz="950" spc="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3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AI’s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breakout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year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2305" y="395731"/>
            <a:ext cx="2397125" cy="26422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7780" marR="366395" indent="-3175">
              <a:lnSpc>
                <a:spcPct val="101200"/>
              </a:lnSpc>
              <a:spcBef>
                <a:spcPts val="80"/>
              </a:spcBef>
            </a:pP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But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organizations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still </a:t>
            </a:r>
            <a:r>
              <a:rPr dirty="0" sz="1400" spc="-60" b="1">
                <a:solidFill>
                  <a:srgbClr val="231F20"/>
                </a:solidFill>
                <a:latin typeface="Palatino Linotype"/>
                <a:cs typeface="Palatino Linotype"/>
              </a:rPr>
              <a:t>need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more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gen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AI–literate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employees</a:t>
            </a:r>
            <a:endParaRPr sz="1400">
              <a:latin typeface="Palatino Linotype"/>
              <a:cs typeface="Palatino Linotype"/>
            </a:endParaRPr>
          </a:p>
          <a:p>
            <a:pPr algn="just" marL="19050" marR="241935" indent="-6985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organizations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begin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set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goals, they’re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also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developing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need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more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gen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AI–literate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workers.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generative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endParaRPr sz="950">
              <a:latin typeface="Calibri"/>
              <a:cs typeface="Calibri"/>
            </a:endParaRPr>
          </a:p>
          <a:p>
            <a:pPr marL="17145" marR="5080" indent="1270">
              <a:lnSpc>
                <a:spcPct val="113999"/>
              </a:lnSpc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other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applied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tools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begin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delivering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value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early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adopters,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gap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between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supply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demand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skilled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workers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remains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wide.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stay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top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talent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market,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organizations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should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develop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excellent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talent</a:t>
            </a:r>
            <a:r>
              <a:rPr dirty="0" sz="950" spc="-2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management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capabilities,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delivering rewarding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working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experiences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AI–literate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workers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they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hire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hope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retain.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2427" y="3179317"/>
            <a:ext cx="231584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13999"/>
              </a:lnSpc>
              <a:spcBef>
                <a:spcPts val="100"/>
              </a:spcBef>
            </a:pPr>
            <a:r>
              <a:rPr dirty="0" sz="95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90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McKinsey</a:t>
            </a:r>
            <a:r>
              <a:rPr dirty="0" sz="950" spc="9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Technology</a:t>
            </a:r>
            <a:r>
              <a:rPr dirty="0" sz="950" spc="95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Trends</a:t>
            </a:r>
            <a:r>
              <a:rPr dirty="0" sz="950" spc="9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Outlook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3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2023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102705" y="1400493"/>
            <a:ext cx="799465" cy="1297305"/>
            <a:chOff x="4102705" y="1400493"/>
            <a:chExt cx="799465" cy="1297305"/>
          </a:xfrm>
        </p:grpSpPr>
        <p:sp>
          <p:nvSpPr>
            <p:cNvPr id="5" name="object 5" descr=""/>
            <p:cNvSpPr/>
            <p:nvPr/>
          </p:nvSpPr>
          <p:spPr>
            <a:xfrm>
              <a:off x="4171913" y="1400493"/>
              <a:ext cx="661035" cy="1295400"/>
            </a:xfrm>
            <a:custGeom>
              <a:avLst/>
              <a:gdLst/>
              <a:ahLst/>
              <a:cxnLst/>
              <a:rect l="l" t="t" r="r" b="b"/>
              <a:pathLst>
                <a:path w="661035" h="1295400">
                  <a:moveTo>
                    <a:pt x="660501" y="0"/>
                  </a:moveTo>
                  <a:lnTo>
                    <a:pt x="0" y="78003"/>
                  </a:lnTo>
                  <a:lnTo>
                    <a:pt x="0" y="1295133"/>
                  </a:lnTo>
                  <a:lnTo>
                    <a:pt x="660501" y="1295133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104610" y="2695627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04610" y="24965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104610" y="22974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104610" y="2098325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104610" y="1899225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104610" y="1700132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104610" y="1501032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138440" y="1500079"/>
            <a:ext cx="799465" cy="1197610"/>
            <a:chOff x="5138440" y="1500079"/>
            <a:chExt cx="799465" cy="1197610"/>
          </a:xfrm>
        </p:grpSpPr>
        <p:sp>
          <p:nvSpPr>
            <p:cNvPr id="14" name="object 14" descr=""/>
            <p:cNvSpPr/>
            <p:nvPr/>
          </p:nvSpPr>
          <p:spPr>
            <a:xfrm>
              <a:off x="5207647" y="1514450"/>
              <a:ext cx="661035" cy="1181735"/>
            </a:xfrm>
            <a:custGeom>
              <a:avLst/>
              <a:gdLst/>
              <a:ahLst/>
              <a:cxnLst/>
              <a:rect l="l" t="t" r="r" b="b"/>
              <a:pathLst>
                <a:path w="661035" h="1181735">
                  <a:moveTo>
                    <a:pt x="660501" y="0"/>
                  </a:moveTo>
                  <a:lnTo>
                    <a:pt x="0" y="269024"/>
                  </a:lnTo>
                  <a:lnTo>
                    <a:pt x="0" y="1181176"/>
                  </a:lnTo>
                  <a:lnTo>
                    <a:pt x="660501" y="1181176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140345" y="2695627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140345" y="24965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40345" y="22974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140345" y="2098325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140345" y="1899225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140345" y="1700132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40345" y="1501032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6174174" y="1699180"/>
            <a:ext cx="799465" cy="998855"/>
            <a:chOff x="6174174" y="1699180"/>
            <a:chExt cx="799465" cy="998855"/>
          </a:xfrm>
        </p:grpSpPr>
        <p:sp>
          <p:nvSpPr>
            <p:cNvPr id="23" name="object 23" descr=""/>
            <p:cNvSpPr/>
            <p:nvPr/>
          </p:nvSpPr>
          <p:spPr>
            <a:xfrm>
              <a:off x="6243379" y="1758100"/>
              <a:ext cx="661035" cy="937894"/>
            </a:xfrm>
            <a:custGeom>
              <a:avLst/>
              <a:gdLst/>
              <a:ahLst/>
              <a:cxnLst/>
              <a:rect l="l" t="t" r="r" b="b"/>
              <a:pathLst>
                <a:path w="661034" h="937894">
                  <a:moveTo>
                    <a:pt x="660501" y="0"/>
                  </a:moveTo>
                  <a:lnTo>
                    <a:pt x="0" y="101904"/>
                  </a:lnTo>
                  <a:lnTo>
                    <a:pt x="0" y="937526"/>
                  </a:lnTo>
                  <a:lnTo>
                    <a:pt x="660501" y="937526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176079" y="2695627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176079" y="24965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176079" y="22974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176079" y="2098325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176079" y="1899225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176079" y="1700132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7209905" y="2027746"/>
            <a:ext cx="799465" cy="669925"/>
            <a:chOff x="7209905" y="2027746"/>
            <a:chExt cx="799465" cy="669925"/>
          </a:xfrm>
        </p:grpSpPr>
        <p:sp>
          <p:nvSpPr>
            <p:cNvPr id="31" name="object 31" descr=""/>
            <p:cNvSpPr/>
            <p:nvPr/>
          </p:nvSpPr>
          <p:spPr>
            <a:xfrm>
              <a:off x="7279111" y="2027746"/>
              <a:ext cx="661035" cy="668020"/>
            </a:xfrm>
            <a:custGeom>
              <a:avLst/>
              <a:gdLst/>
              <a:ahLst/>
              <a:cxnLst/>
              <a:rect l="l" t="t" r="r" b="b"/>
              <a:pathLst>
                <a:path w="661034" h="668019">
                  <a:moveTo>
                    <a:pt x="660501" y="0"/>
                  </a:moveTo>
                  <a:lnTo>
                    <a:pt x="0" y="91605"/>
                  </a:lnTo>
                  <a:lnTo>
                    <a:pt x="0" y="667880"/>
                  </a:lnTo>
                  <a:lnTo>
                    <a:pt x="660501" y="667880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211810" y="2695627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211810" y="24965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11810" y="22974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11810" y="2098325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8245637" y="2059826"/>
            <a:ext cx="799465" cy="638175"/>
            <a:chOff x="8245637" y="2059826"/>
            <a:chExt cx="799465" cy="638175"/>
          </a:xfrm>
        </p:grpSpPr>
        <p:sp>
          <p:nvSpPr>
            <p:cNvPr id="37" name="object 37" descr=""/>
            <p:cNvSpPr/>
            <p:nvPr/>
          </p:nvSpPr>
          <p:spPr>
            <a:xfrm>
              <a:off x="8314842" y="2059826"/>
              <a:ext cx="661035" cy="636270"/>
            </a:xfrm>
            <a:custGeom>
              <a:avLst/>
              <a:gdLst/>
              <a:ahLst/>
              <a:cxnLst/>
              <a:rect l="l" t="t" r="r" b="b"/>
              <a:pathLst>
                <a:path w="661034" h="636269">
                  <a:moveTo>
                    <a:pt x="660501" y="0"/>
                  </a:moveTo>
                  <a:lnTo>
                    <a:pt x="0" y="83045"/>
                  </a:lnTo>
                  <a:lnTo>
                    <a:pt x="0" y="635800"/>
                  </a:lnTo>
                  <a:lnTo>
                    <a:pt x="660501" y="635800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247542" y="2695627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247542" y="24965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247542" y="229742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247542" y="2098325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 descr=""/>
          <p:cNvGrpSpPr/>
          <p:nvPr/>
        </p:nvGrpSpPr>
        <p:grpSpPr>
          <a:xfrm>
            <a:off x="5138440" y="3441223"/>
            <a:ext cx="799465" cy="401320"/>
            <a:chOff x="5138440" y="3441223"/>
            <a:chExt cx="799465" cy="401320"/>
          </a:xfrm>
        </p:grpSpPr>
        <p:sp>
          <p:nvSpPr>
            <p:cNvPr id="43" name="object 43" descr=""/>
            <p:cNvSpPr/>
            <p:nvPr/>
          </p:nvSpPr>
          <p:spPr>
            <a:xfrm>
              <a:off x="5207647" y="3471878"/>
              <a:ext cx="661035" cy="368935"/>
            </a:xfrm>
            <a:custGeom>
              <a:avLst/>
              <a:gdLst/>
              <a:ahLst/>
              <a:cxnLst/>
              <a:rect l="l" t="t" r="r" b="b"/>
              <a:pathLst>
                <a:path w="661035" h="368935">
                  <a:moveTo>
                    <a:pt x="660501" y="0"/>
                  </a:moveTo>
                  <a:lnTo>
                    <a:pt x="0" y="27635"/>
                  </a:lnTo>
                  <a:lnTo>
                    <a:pt x="0" y="368490"/>
                  </a:lnTo>
                  <a:lnTo>
                    <a:pt x="660501" y="368490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140345" y="384036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140345" y="3641268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140345" y="344217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4102705" y="3242122"/>
            <a:ext cx="799465" cy="600710"/>
            <a:chOff x="4102705" y="3242122"/>
            <a:chExt cx="799465" cy="600710"/>
          </a:xfrm>
        </p:grpSpPr>
        <p:sp>
          <p:nvSpPr>
            <p:cNvPr id="48" name="object 48" descr=""/>
            <p:cNvSpPr/>
            <p:nvPr/>
          </p:nvSpPr>
          <p:spPr>
            <a:xfrm>
              <a:off x="4171913" y="3262494"/>
              <a:ext cx="661035" cy="578485"/>
            </a:xfrm>
            <a:custGeom>
              <a:avLst/>
              <a:gdLst/>
              <a:ahLst/>
              <a:cxnLst/>
              <a:rect l="l" t="t" r="r" b="b"/>
              <a:pathLst>
                <a:path w="661035" h="578485">
                  <a:moveTo>
                    <a:pt x="660501" y="0"/>
                  </a:moveTo>
                  <a:lnTo>
                    <a:pt x="0" y="121246"/>
                  </a:lnTo>
                  <a:lnTo>
                    <a:pt x="0" y="577875"/>
                  </a:lnTo>
                  <a:lnTo>
                    <a:pt x="660501" y="577875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104610" y="384036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104610" y="364126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104610" y="344217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104610" y="3243074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 descr=""/>
          <p:cNvGrpSpPr/>
          <p:nvPr/>
        </p:nvGrpSpPr>
        <p:grpSpPr>
          <a:xfrm>
            <a:off x="6167427" y="3441223"/>
            <a:ext cx="815975" cy="401320"/>
            <a:chOff x="6167427" y="3441223"/>
            <a:chExt cx="815975" cy="401320"/>
          </a:xfrm>
        </p:grpSpPr>
        <p:sp>
          <p:nvSpPr>
            <p:cNvPr id="54" name="object 54" descr=""/>
            <p:cNvSpPr/>
            <p:nvPr/>
          </p:nvSpPr>
          <p:spPr>
            <a:xfrm>
              <a:off x="6241205" y="3477263"/>
              <a:ext cx="661035" cy="363220"/>
            </a:xfrm>
            <a:custGeom>
              <a:avLst/>
              <a:gdLst/>
              <a:ahLst/>
              <a:cxnLst/>
              <a:rect l="l" t="t" r="r" b="b"/>
              <a:pathLst>
                <a:path w="661034" h="363220">
                  <a:moveTo>
                    <a:pt x="660501" y="0"/>
                  </a:moveTo>
                  <a:lnTo>
                    <a:pt x="0" y="22415"/>
                  </a:lnTo>
                  <a:lnTo>
                    <a:pt x="0" y="363105"/>
                  </a:lnTo>
                  <a:lnTo>
                    <a:pt x="660501" y="363105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176079" y="384036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176079" y="3641268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176079" y="3442176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168379" y="3641268"/>
              <a:ext cx="814069" cy="0"/>
            </a:xfrm>
            <a:custGeom>
              <a:avLst/>
              <a:gdLst/>
              <a:ahLst/>
              <a:cxnLst/>
              <a:rect l="l" t="t" r="r" b="b"/>
              <a:pathLst>
                <a:path w="814070" h="0">
                  <a:moveTo>
                    <a:pt x="0" y="0"/>
                  </a:moveTo>
                  <a:lnTo>
                    <a:pt x="813803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 descr=""/>
          <p:cNvGrpSpPr/>
          <p:nvPr/>
        </p:nvGrpSpPr>
        <p:grpSpPr>
          <a:xfrm>
            <a:off x="7209905" y="3587652"/>
            <a:ext cx="799465" cy="254635"/>
            <a:chOff x="7209905" y="3587652"/>
            <a:chExt cx="799465" cy="254635"/>
          </a:xfrm>
        </p:grpSpPr>
        <p:sp>
          <p:nvSpPr>
            <p:cNvPr id="60" name="object 60" descr=""/>
            <p:cNvSpPr/>
            <p:nvPr/>
          </p:nvSpPr>
          <p:spPr>
            <a:xfrm>
              <a:off x="7279111" y="3587652"/>
              <a:ext cx="661035" cy="252729"/>
            </a:xfrm>
            <a:custGeom>
              <a:avLst/>
              <a:gdLst/>
              <a:ahLst/>
              <a:cxnLst/>
              <a:rect l="l" t="t" r="r" b="b"/>
              <a:pathLst>
                <a:path w="661034" h="252729">
                  <a:moveTo>
                    <a:pt x="660501" y="0"/>
                  </a:moveTo>
                  <a:lnTo>
                    <a:pt x="0" y="23025"/>
                  </a:lnTo>
                  <a:lnTo>
                    <a:pt x="0" y="252717"/>
                  </a:lnTo>
                  <a:lnTo>
                    <a:pt x="660501" y="252717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211810" y="384036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211810" y="364126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 descr=""/>
          <p:cNvGrpSpPr/>
          <p:nvPr/>
        </p:nvGrpSpPr>
        <p:grpSpPr>
          <a:xfrm>
            <a:off x="8245637" y="3598231"/>
            <a:ext cx="799465" cy="244475"/>
            <a:chOff x="8245637" y="3598231"/>
            <a:chExt cx="799465" cy="244475"/>
          </a:xfrm>
        </p:grpSpPr>
        <p:sp>
          <p:nvSpPr>
            <p:cNvPr id="64" name="object 64" descr=""/>
            <p:cNvSpPr/>
            <p:nvPr/>
          </p:nvSpPr>
          <p:spPr>
            <a:xfrm>
              <a:off x="8314842" y="3598231"/>
              <a:ext cx="661035" cy="242570"/>
            </a:xfrm>
            <a:custGeom>
              <a:avLst/>
              <a:gdLst/>
              <a:ahLst/>
              <a:cxnLst/>
              <a:rect l="l" t="t" r="r" b="b"/>
              <a:pathLst>
                <a:path w="661034" h="242570">
                  <a:moveTo>
                    <a:pt x="660501" y="0"/>
                  </a:moveTo>
                  <a:lnTo>
                    <a:pt x="0" y="45973"/>
                  </a:lnTo>
                  <a:lnTo>
                    <a:pt x="0" y="242138"/>
                  </a:lnTo>
                  <a:lnTo>
                    <a:pt x="660501" y="242138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247542" y="384036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247542" y="3641268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 descr=""/>
          <p:cNvGrpSpPr/>
          <p:nvPr/>
        </p:nvGrpSpPr>
        <p:grpSpPr>
          <a:xfrm>
            <a:off x="5138440" y="4579108"/>
            <a:ext cx="799465" cy="259079"/>
            <a:chOff x="5138440" y="4579108"/>
            <a:chExt cx="799465" cy="259079"/>
          </a:xfrm>
        </p:grpSpPr>
        <p:sp>
          <p:nvSpPr>
            <p:cNvPr id="68" name="object 68" descr=""/>
            <p:cNvSpPr/>
            <p:nvPr/>
          </p:nvSpPr>
          <p:spPr>
            <a:xfrm>
              <a:off x="5207647" y="4579108"/>
              <a:ext cx="661035" cy="257175"/>
            </a:xfrm>
            <a:custGeom>
              <a:avLst/>
              <a:gdLst/>
              <a:ahLst/>
              <a:cxnLst/>
              <a:rect l="l" t="t" r="r" b="b"/>
              <a:pathLst>
                <a:path w="661035" h="257175">
                  <a:moveTo>
                    <a:pt x="0" y="0"/>
                  </a:moveTo>
                  <a:lnTo>
                    <a:pt x="0" y="257111"/>
                  </a:lnTo>
                  <a:lnTo>
                    <a:pt x="660501" y="257111"/>
                  </a:lnTo>
                  <a:lnTo>
                    <a:pt x="660501" y="50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140345" y="483621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140345" y="463711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 descr=""/>
          <p:cNvGrpSpPr/>
          <p:nvPr/>
        </p:nvGrpSpPr>
        <p:grpSpPr>
          <a:xfrm>
            <a:off x="4102705" y="4626402"/>
            <a:ext cx="799465" cy="212090"/>
            <a:chOff x="4102705" y="4626402"/>
            <a:chExt cx="799465" cy="212090"/>
          </a:xfrm>
        </p:grpSpPr>
        <p:sp>
          <p:nvSpPr>
            <p:cNvPr id="72" name="object 72" descr=""/>
            <p:cNvSpPr/>
            <p:nvPr/>
          </p:nvSpPr>
          <p:spPr>
            <a:xfrm>
              <a:off x="4178517" y="4626402"/>
              <a:ext cx="661035" cy="210185"/>
            </a:xfrm>
            <a:custGeom>
              <a:avLst/>
              <a:gdLst/>
              <a:ahLst/>
              <a:cxnLst/>
              <a:rect l="l" t="t" r="r" b="b"/>
              <a:pathLst>
                <a:path w="661035" h="210185">
                  <a:moveTo>
                    <a:pt x="660501" y="0"/>
                  </a:moveTo>
                  <a:lnTo>
                    <a:pt x="0" y="59804"/>
                  </a:lnTo>
                  <a:lnTo>
                    <a:pt x="0" y="209816"/>
                  </a:lnTo>
                  <a:lnTo>
                    <a:pt x="660501" y="209816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104610" y="483621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104610" y="463711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 descr=""/>
          <p:cNvGrpSpPr/>
          <p:nvPr/>
        </p:nvGrpSpPr>
        <p:grpSpPr>
          <a:xfrm>
            <a:off x="6176079" y="4636293"/>
            <a:ext cx="795655" cy="201930"/>
            <a:chOff x="6176079" y="4636293"/>
            <a:chExt cx="795655" cy="201930"/>
          </a:xfrm>
        </p:grpSpPr>
        <p:sp>
          <p:nvSpPr>
            <p:cNvPr id="76" name="object 76" descr=""/>
            <p:cNvSpPr/>
            <p:nvPr/>
          </p:nvSpPr>
          <p:spPr>
            <a:xfrm>
              <a:off x="6243379" y="4715429"/>
              <a:ext cx="661035" cy="121285"/>
            </a:xfrm>
            <a:custGeom>
              <a:avLst/>
              <a:gdLst/>
              <a:ahLst/>
              <a:cxnLst/>
              <a:rect l="l" t="t" r="r" b="b"/>
              <a:pathLst>
                <a:path w="661034" h="121285">
                  <a:moveTo>
                    <a:pt x="660501" y="0"/>
                  </a:moveTo>
                  <a:lnTo>
                    <a:pt x="0" y="16243"/>
                  </a:lnTo>
                  <a:lnTo>
                    <a:pt x="0" y="120789"/>
                  </a:lnTo>
                  <a:lnTo>
                    <a:pt x="660501" y="120789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176079" y="483621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243378" y="4715427"/>
              <a:ext cx="661035" cy="16510"/>
            </a:xfrm>
            <a:custGeom>
              <a:avLst/>
              <a:gdLst/>
              <a:ahLst/>
              <a:cxnLst/>
              <a:rect l="l" t="t" r="r" b="b"/>
              <a:pathLst>
                <a:path w="661034" h="16510">
                  <a:moveTo>
                    <a:pt x="0" y="16243"/>
                  </a:moveTo>
                  <a:lnTo>
                    <a:pt x="660501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6176079" y="463711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17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5982" y="4667520"/>
              <a:ext cx="95796" cy="95808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5472" y="4683779"/>
              <a:ext cx="95796" cy="95796"/>
            </a:xfrm>
            <a:prstGeom prst="rect">
              <a:avLst/>
            </a:prstGeom>
          </p:spPr>
        </p:pic>
      </p:grpSp>
      <p:grpSp>
        <p:nvGrpSpPr>
          <p:cNvPr id="82" name="object 82" descr=""/>
          <p:cNvGrpSpPr/>
          <p:nvPr/>
        </p:nvGrpSpPr>
        <p:grpSpPr>
          <a:xfrm>
            <a:off x="7211810" y="4744918"/>
            <a:ext cx="795655" cy="109220"/>
            <a:chOff x="7211810" y="4744918"/>
            <a:chExt cx="795655" cy="109220"/>
          </a:xfrm>
        </p:grpSpPr>
        <p:sp>
          <p:nvSpPr>
            <p:cNvPr id="83" name="object 83" descr=""/>
            <p:cNvSpPr/>
            <p:nvPr/>
          </p:nvSpPr>
          <p:spPr>
            <a:xfrm>
              <a:off x="7279111" y="4792823"/>
              <a:ext cx="661035" cy="43815"/>
            </a:xfrm>
            <a:custGeom>
              <a:avLst/>
              <a:gdLst/>
              <a:ahLst/>
              <a:cxnLst/>
              <a:rect l="l" t="t" r="r" b="b"/>
              <a:pathLst>
                <a:path w="661034" h="43814">
                  <a:moveTo>
                    <a:pt x="660501" y="0"/>
                  </a:moveTo>
                  <a:lnTo>
                    <a:pt x="0" y="13182"/>
                  </a:lnTo>
                  <a:lnTo>
                    <a:pt x="0" y="43395"/>
                  </a:lnTo>
                  <a:lnTo>
                    <a:pt x="660501" y="43395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7211810" y="483621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7276755" y="4792822"/>
              <a:ext cx="661035" cy="13335"/>
            </a:xfrm>
            <a:custGeom>
              <a:avLst/>
              <a:gdLst/>
              <a:ahLst/>
              <a:cxnLst/>
              <a:rect l="l" t="t" r="r" b="b"/>
              <a:pathLst>
                <a:path w="661034" h="13335">
                  <a:moveTo>
                    <a:pt x="0" y="13182"/>
                  </a:moveTo>
                  <a:lnTo>
                    <a:pt x="660857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9714" y="4744918"/>
              <a:ext cx="95796" cy="95796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8857" y="4758100"/>
              <a:ext cx="95796" cy="95796"/>
            </a:xfrm>
            <a:prstGeom prst="rect">
              <a:avLst/>
            </a:prstGeom>
          </p:spPr>
        </p:pic>
      </p:grpSp>
      <p:grpSp>
        <p:nvGrpSpPr>
          <p:cNvPr id="88" name="object 88" descr=""/>
          <p:cNvGrpSpPr/>
          <p:nvPr/>
        </p:nvGrpSpPr>
        <p:grpSpPr>
          <a:xfrm>
            <a:off x="8247542" y="4768644"/>
            <a:ext cx="795655" cy="98425"/>
            <a:chOff x="8247542" y="4768644"/>
            <a:chExt cx="795655" cy="98425"/>
          </a:xfrm>
        </p:grpSpPr>
        <p:sp>
          <p:nvSpPr>
            <p:cNvPr id="89" name="object 89" descr=""/>
            <p:cNvSpPr/>
            <p:nvPr/>
          </p:nvSpPr>
          <p:spPr>
            <a:xfrm>
              <a:off x="8314842" y="4816547"/>
              <a:ext cx="661035" cy="19685"/>
            </a:xfrm>
            <a:custGeom>
              <a:avLst/>
              <a:gdLst/>
              <a:ahLst/>
              <a:cxnLst/>
              <a:rect l="l" t="t" r="r" b="b"/>
              <a:pathLst>
                <a:path w="661034" h="19685">
                  <a:moveTo>
                    <a:pt x="660501" y="0"/>
                  </a:moveTo>
                  <a:lnTo>
                    <a:pt x="0" y="2070"/>
                  </a:lnTo>
                  <a:lnTo>
                    <a:pt x="0" y="19672"/>
                  </a:lnTo>
                  <a:lnTo>
                    <a:pt x="660501" y="19672"/>
                  </a:lnTo>
                  <a:lnTo>
                    <a:pt x="66050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247542" y="4836219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 h="0">
                  <a:moveTo>
                    <a:pt x="0" y="0"/>
                  </a:moveTo>
                  <a:lnTo>
                    <a:pt x="795096" y="0"/>
                  </a:lnTo>
                </a:path>
              </a:pathLst>
            </a:custGeom>
            <a:ln w="3302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312492" y="4816554"/>
              <a:ext cx="661035" cy="2540"/>
            </a:xfrm>
            <a:custGeom>
              <a:avLst/>
              <a:gdLst/>
              <a:ahLst/>
              <a:cxnLst/>
              <a:rect l="l" t="t" r="r" b="b"/>
              <a:pathLst>
                <a:path w="661034" h="2539">
                  <a:moveTo>
                    <a:pt x="0" y="2057"/>
                  </a:moveTo>
                  <a:lnTo>
                    <a:pt x="660857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5446" y="4768644"/>
              <a:ext cx="95796" cy="95796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4588" y="4770707"/>
              <a:ext cx="95796" cy="95796"/>
            </a:xfrm>
            <a:prstGeom prst="rect">
              <a:avLst/>
            </a:prstGeom>
          </p:spPr>
        </p:pic>
      </p:grpSp>
      <p:sp>
        <p:nvSpPr>
          <p:cNvPr id="94" name="object 94" descr=""/>
          <p:cNvSpPr/>
          <p:nvPr/>
        </p:nvSpPr>
        <p:spPr>
          <a:xfrm>
            <a:off x="6176079" y="1501032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7211810" y="1899225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7211810" y="1700132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7211810" y="1501032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5140345" y="3243074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6176079" y="3243074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7211810" y="3442176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7211810" y="3243074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8247542" y="3442176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8247542" y="3243074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4104610" y="4438018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140345" y="4438018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6176079" y="4438018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7211810" y="4637119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7211810" y="4438018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8247542" y="4637119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8247542" y="4438018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8247542" y="1899225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8247542" y="1700132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4104610" y="1301931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5140345" y="1301931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6176079" y="1301931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7211810" y="1301931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8247542" y="1301931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8247542" y="1501032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96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 txBox="1"/>
          <p:nvPr/>
        </p:nvSpPr>
        <p:spPr>
          <a:xfrm>
            <a:off x="6228962" y="2741395"/>
            <a:ext cx="673735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17475" marR="5080" indent="-105410">
              <a:lnSpc>
                <a:spcPts val="830"/>
              </a:lnSpc>
              <a:spcBef>
                <a:spcPts val="215"/>
              </a:spcBef>
            </a:pPr>
            <a:r>
              <a:rPr dirty="0" sz="750">
                <a:latin typeface="Calibri"/>
                <a:cs typeface="Calibri"/>
              </a:rPr>
              <a:t>Cloud</a:t>
            </a:r>
            <a:r>
              <a:rPr dirty="0" sz="750" spc="1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10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edge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computing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6306724" y="3886132"/>
            <a:ext cx="521334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42545">
              <a:lnSpc>
                <a:spcPts val="830"/>
              </a:lnSpc>
              <a:spcBef>
                <a:spcPts val="215"/>
              </a:spcBef>
            </a:pPr>
            <a:r>
              <a:rPr dirty="0" sz="750" spc="-10">
                <a:latin typeface="Calibri"/>
                <a:cs typeface="Calibri"/>
              </a:rPr>
              <a:t>Advanced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connectivity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8261574" y="3886132"/>
            <a:ext cx="727710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67310">
              <a:lnSpc>
                <a:spcPts val="830"/>
              </a:lnSpc>
              <a:spcBef>
                <a:spcPts val="215"/>
              </a:spcBef>
            </a:pPr>
            <a:r>
              <a:rPr dirty="0" sz="750" spc="-10">
                <a:latin typeface="Calibri"/>
                <a:cs typeface="Calibri"/>
              </a:rPr>
              <a:t>Industrializing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machine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learning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7208270" y="2741395"/>
            <a:ext cx="789305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6510" marR="5080" indent="-4445">
              <a:lnSpc>
                <a:spcPts val="830"/>
              </a:lnSpc>
              <a:spcBef>
                <a:spcPts val="215"/>
              </a:spcBef>
            </a:pPr>
            <a:r>
              <a:rPr dirty="0" sz="750">
                <a:latin typeface="Calibri"/>
                <a:cs typeface="Calibri"/>
              </a:rPr>
              <a:t>Trust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architectures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digital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identity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5070554" y="2741395"/>
            <a:ext cx="937260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116839">
              <a:lnSpc>
                <a:spcPts val="830"/>
              </a:lnSpc>
              <a:spcBef>
                <a:spcPts val="215"/>
              </a:spcBef>
            </a:pPr>
            <a:r>
              <a:rPr dirty="0" sz="750">
                <a:latin typeface="Calibri"/>
                <a:cs typeface="Calibri"/>
              </a:rPr>
              <a:t>Next-</a:t>
            </a:r>
            <a:r>
              <a:rPr dirty="0" sz="750" spc="-10">
                <a:latin typeface="Calibri"/>
                <a:cs typeface="Calibri"/>
              </a:rPr>
              <a:t>generation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software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development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4370299" y="4881983"/>
            <a:ext cx="26733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Calibri"/>
                <a:cs typeface="Calibri"/>
              </a:rPr>
              <a:t>Web3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7228478" y="3886132"/>
            <a:ext cx="734695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02235" marR="5080" indent="-90170">
              <a:lnSpc>
                <a:spcPts val="830"/>
              </a:lnSpc>
              <a:spcBef>
                <a:spcPts val="215"/>
              </a:spcBef>
            </a:pPr>
            <a:r>
              <a:rPr dirty="0" sz="750">
                <a:latin typeface="Calibri"/>
                <a:cs typeface="Calibri"/>
              </a:rPr>
              <a:t>Immersive-</a:t>
            </a:r>
            <a:r>
              <a:rPr dirty="0" sz="750" spc="-10">
                <a:latin typeface="Calibri"/>
                <a:cs typeface="Calibri"/>
              </a:rPr>
              <a:t>reality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technologies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7301683" y="4881983"/>
            <a:ext cx="5759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latin typeface="Calibri"/>
                <a:cs typeface="Calibri"/>
              </a:rPr>
              <a:t>Generative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8362319" y="4881983"/>
            <a:ext cx="553085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74930">
              <a:lnSpc>
                <a:spcPts val="830"/>
              </a:lnSpc>
              <a:spcBef>
                <a:spcPts val="215"/>
              </a:spcBef>
            </a:pPr>
            <a:r>
              <a:rPr dirty="0" sz="750" spc="-10">
                <a:latin typeface="Calibri"/>
                <a:cs typeface="Calibri"/>
              </a:rPr>
              <a:t>Quantum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technologies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5212607" y="4881983"/>
            <a:ext cx="642620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122555">
              <a:lnSpc>
                <a:spcPts val="830"/>
              </a:lnSpc>
              <a:spcBef>
                <a:spcPts val="215"/>
              </a:spcBef>
            </a:pPr>
            <a:r>
              <a:rPr dirty="0" sz="750">
                <a:latin typeface="Calibri"/>
                <a:cs typeface="Calibri"/>
              </a:rPr>
              <a:t>Future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of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bioengineering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6232033" y="4881983"/>
            <a:ext cx="664845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68580" marR="5080" indent="-56515">
              <a:lnSpc>
                <a:spcPts val="830"/>
              </a:lnSpc>
              <a:spcBef>
                <a:spcPts val="215"/>
              </a:spcBef>
            </a:pPr>
            <a:r>
              <a:rPr dirty="0" sz="750">
                <a:latin typeface="Calibri"/>
                <a:cs typeface="Calibri"/>
              </a:rPr>
              <a:t>Future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of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space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technologies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4099965" y="3886132"/>
            <a:ext cx="770255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49860" marR="5080" indent="-137795">
              <a:lnSpc>
                <a:spcPts val="830"/>
              </a:lnSpc>
              <a:spcBef>
                <a:spcPts val="215"/>
              </a:spcBef>
            </a:pPr>
            <a:r>
              <a:rPr dirty="0" sz="750" spc="20">
                <a:latin typeface="Calibri"/>
                <a:cs typeface="Calibri"/>
              </a:rPr>
              <a:t>Electrifcation</a:t>
            </a:r>
            <a:r>
              <a:rPr dirty="0" sz="750" spc="15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and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renewables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8440180" y="2741395"/>
            <a:ext cx="398780" cy="2501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5080" indent="-26034">
              <a:lnSpc>
                <a:spcPts val="830"/>
              </a:lnSpc>
              <a:spcBef>
                <a:spcPts val="215"/>
              </a:spcBef>
            </a:pPr>
            <a:r>
              <a:rPr dirty="0" sz="750">
                <a:latin typeface="Calibri"/>
                <a:cs typeface="Calibri"/>
              </a:rPr>
              <a:t>Future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of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mobility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3760307" y="5249310"/>
            <a:ext cx="4441825" cy="49593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700"/>
              </a:lnSpc>
              <a:spcBef>
                <a:spcPts val="125"/>
              </a:spcBef>
            </a:pPr>
            <a:r>
              <a:rPr dirty="0" baseline="31746" sz="525" spc="-89">
                <a:solidFill>
                  <a:srgbClr val="646464"/>
                </a:solidFill>
                <a:latin typeface="Calibri"/>
                <a:cs typeface="Calibri"/>
              </a:rPr>
              <a:t>1</a:t>
            </a:r>
            <a:r>
              <a:rPr dirty="0" baseline="31746" sz="525" spc="-52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Out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150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million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surveyed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job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postings.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Job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postings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are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not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directly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equivalent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to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numbers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new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or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existing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jobs.</a:t>
            </a:r>
            <a:endParaRPr sz="600">
              <a:latin typeface="Calibri"/>
              <a:cs typeface="Calibri"/>
            </a:endParaRPr>
          </a:p>
          <a:p>
            <a:pPr marL="71755">
              <a:lnSpc>
                <a:spcPts val="700"/>
              </a:lnSpc>
            </a:pP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Source: McKinsey’s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proprietary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Organizational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Data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Platform,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which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draws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on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licensed,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de-identifed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public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professional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profle </a:t>
            </a:r>
            <a:r>
              <a:rPr dirty="0" sz="600" spc="-20">
                <a:solidFill>
                  <a:srgbClr val="646464"/>
                </a:solidFill>
                <a:latin typeface="Calibri"/>
                <a:cs typeface="Calibri"/>
              </a:rPr>
              <a:t>data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  <a:spcBef>
                <a:spcPts val="580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4351382" y="3368127"/>
            <a:ext cx="2857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Tahoma"/>
                <a:cs typeface="Tahoma"/>
              </a:rPr>
              <a:t>+27%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4388232" y="1494605"/>
            <a:ext cx="2317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Tahoma"/>
                <a:cs typeface="Tahoma"/>
              </a:rPr>
              <a:t>+6%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5414890" y="1733538"/>
            <a:ext cx="2882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Tahoma"/>
                <a:cs typeface="Tahoma"/>
              </a:rPr>
              <a:t>+29%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6418863" y="1871330"/>
            <a:ext cx="26924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40">
                <a:latin typeface="Tahoma"/>
                <a:cs typeface="Tahoma"/>
              </a:rPr>
              <a:t>+12%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7473951" y="2140278"/>
            <a:ext cx="2711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35">
                <a:latin typeface="Tahoma"/>
                <a:cs typeface="Tahoma"/>
              </a:rPr>
              <a:t>+16%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8491495" y="2140278"/>
            <a:ext cx="26860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40">
                <a:latin typeface="Tahoma"/>
                <a:cs typeface="Tahoma"/>
              </a:rPr>
              <a:t>+15%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4357721" y="4464820"/>
            <a:ext cx="2901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Tahoma"/>
                <a:cs typeface="Tahoma"/>
              </a:rPr>
              <a:t>+40%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6432335" y="4464820"/>
            <a:ext cx="2711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35">
                <a:latin typeface="Tahoma"/>
                <a:cs typeface="Tahoma"/>
              </a:rPr>
              <a:t>+16%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7465035" y="4464820"/>
            <a:ext cx="2851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Tahoma"/>
                <a:cs typeface="Tahoma"/>
              </a:rPr>
              <a:t>+44%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8530624" y="4464820"/>
            <a:ext cx="26924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40">
                <a:latin typeface="Tahoma"/>
                <a:cs typeface="Tahoma"/>
              </a:rPr>
              <a:t>+12%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5388441" y="4647586"/>
            <a:ext cx="2730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Tahoma"/>
                <a:cs typeface="Tahoma"/>
              </a:rPr>
              <a:t>–19%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44" name="object 144" descr=""/>
          <p:cNvGrpSpPr/>
          <p:nvPr/>
        </p:nvGrpSpPr>
        <p:grpSpPr>
          <a:xfrm>
            <a:off x="4124178" y="3214608"/>
            <a:ext cx="756920" cy="217170"/>
            <a:chOff x="4124178" y="3214608"/>
            <a:chExt cx="756920" cy="217170"/>
          </a:xfrm>
        </p:grpSpPr>
        <p:sp>
          <p:nvSpPr>
            <p:cNvPr id="145" name="object 145" descr=""/>
            <p:cNvSpPr/>
            <p:nvPr/>
          </p:nvSpPr>
          <p:spPr>
            <a:xfrm>
              <a:off x="4172078" y="3262497"/>
              <a:ext cx="661035" cy="121285"/>
            </a:xfrm>
            <a:custGeom>
              <a:avLst/>
              <a:gdLst/>
              <a:ahLst/>
              <a:cxnLst/>
              <a:rect l="l" t="t" r="r" b="b"/>
              <a:pathLst>
                <a:path w="661035" h="121285">
                  <a:moveTo>
                    <a:pt x="0" y="121246"/>
                  </a:moveTo>
                  <a:lnTo>
                    <a:pt x="660857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6" name="object 14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5036" y="3214608"/>
              <a:ext cx="95796" cy="95796"/>
            </a:xfrm>
            <a:prstGeom prst="rect">
              <a:avLst/>
            </a:prstGeom>
          </p:spPr>
        </p:pic>
        <p:pic>
          <p:nvPicPr>
            <p:cNvPr id="147" name="object 14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24178" y="3335840"/>
              <a:ext cx="95796" cy="95796"/>
            </a:xfrm>
            <a:prstGeom prst="rect">
              <a:avLst/>
            </a:prstGeom>
          </p:spPr>
        </p:pic>
      </p:grpSp>
      <p:grpSp>
        <p:nvGrpSpPr>
          <p:cNvPr id="148" name="object 148" descr=""/>
          <p:cNvGrpSpPr/>
          <p:nvPr/>
        </p:nvGrpSpPr>
        <p:grpSpPr>
          <a:xfrm>
            <a:off x="4124009" y="1352584"/>
            <a:ext cx="756920" cy="173990"/>
            <a:chOff x="4124009" y="1352584"/>
            <a:chExt cx="756920" cy="173990"/>
          </a:xfrm>
        </p:grpSpPr>
        <p:pic>
          <p:nvPicPr>
            <p:cNvPr id="149" name="object 14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24009" y="1430600"/>
              <a:ext cx="95796" cy="95796"/>
            </a:xfrm>
            <a:prstGeom prst="rect">
              <a:avLst/>
            </a:prstGeom>
          </p:spPr>
        </p:pic>
        <p:pic>
          <p:nvPicPr>
            <p:cNvPr id="150" name="object 15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4514" y="1352584"/>
              <a:ext cx="95796" cy="95796"/>
            </a:xfrm>
            <a:prstGeom prst="rect">
              <a:avLst/>
            </a:prstGeom>
          </p:spPr>
        </p:pic>
        <p:sp>
          <p:nvSpPr>
            <p:cNvPr id="151" name="object 151" descr=""/>
            <p:cNvSpPr/>
            <p:nvPr/>
          </p:nvSpPr>
          <p:spPr>
            <a:xfrm>
              <a:off x="4171910" y="1400488"/>
              <a:ext cx="661035" cy="78105"/>
            </a:xfrm>
            <a:custGeom>
              <a:avLst/>
              <a:gdLst/>
              <a:ahLst/>
              <a:cxnLst/>
              <a:rect l="l" t="t" r="r" b="b"/>
              <a:pathLst>
                <a:path w="661035" h="78105">
                  <a:moveTo>
                    <a:pt x="0" y="78016"/>
                  </a:moveTo>
                  <a:lnTo>
                    <a:pt x="660501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2" name="object 152" descr=""/>
          <p:cNvSpPr txBox="1"/>
          <p:nvPr/>
        </p:nvSpPr>
        <p:spPr>
          <a:xfrm>
            <a:off x="4181401" y="2552004"/>
            <a:ext cx="627380" cy="3340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  <a:tabLst>
                <a:tab pos="379730" algn="l"/>
              </a:tabLst>
            </a:pPr>
            <a:r>
              <a:rPr dirty="0" sz="750" spc="-20">
                <a:latin typeface="Calibri"/>
                <a:cs typeface="Calibri"/>
              </a:rPr>
              <a:t>2021</a:t>
            </a:r>
            <a:r>
              <a:rPr dirty="0" sz="750">
                <a:latin typeface="Calibri"/>
                <a:cs typeface="Calibri"/>
              </a:rPr>
              <a:t>	</a:t>
            </a:r>
            <a:r>
              <a:rPr dirty="0" sz="750" spc="30">
                <a:latin typeface="Calibri"/>
                <a:cs typeface="Calibri"/>
              </a:rPr>
              <a:t>2022</a:t>
            </a:r>
            <a:endParaRPr sz="750">
              <a:latin typeface="Calibri"/>
              <a:cs typeface="Calibri"/>
            </a:endParaRPr>
          </a:p>
          <a:p>
            <a:pPr algn="ctr" marR="635">
              <a:lnSpc>
                <a:spcPct val="100000"/>
              </a:lnSpc>
              <a:spcBef>
                <a:spcPts val="590"/>
              </a:spcBef>
            </a:pPr>
            <a:r>
              <a:rPr dirty="0" sz="750">
                <a:latin typeface="Calibri"/>
                <a:cs typeface="Calibri"/>
              </a:rPr>
              <a:t>Applied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153" name="object 153" descr=""/>
          <p:cNvGrpSpPr/>
          <p:nvPr/>
        </p:nvGrpSpPr>
        <p:grpSpPr>
          <a:xfrm>
            <a:off x="5159742" y="1466560"/>
            <a:ext cx="756920" cy="365125"/>
            <a:chOff x="5159742" y="1466560"/>
            <a:chExt cx="756920" cy="365125"/>
          </a:xfrm>
        </p:grpSpPr>
        <p:pic>
          <p:nvPicPr>
            <p:cNvPr id="154" name="object 15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20244" y="1466560"/>
              <a:ext cx="95796" cy="95796"/>
            </a:xfrm>
            <a:prstGeom prst="rect">
              <a:avLst/>
            </a:prstGeom>
          </p:spPr>
        </p:pic>
        <p:pic>
          <p:nvPicPr>
            <p:cNvPr id="155" name="object 1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9742" y="1735564"/>
              <a:ext cx="95796" cy="95808"/>
            </a:xfrm>
            <a:prstGeom prst="rect">
              <a:avLst/>
            </a:prstGeom>
          </p:spPr>
        </p:pic>
        <p:sp>
          <p:nvSpPr>
            <p:cNvPr id="156" name="object 156" descr=""/>
            <p:cNvSpPr/>
            <p:nvPr/>
          </p:nvSpPr>
          <p:spPr>
            <a:xfrm>
              <a:off x="5207642" y="1514457"/>
              <a:ext cx="661035" cy="269240"/>
            </a:xfrm>
            <a:custGeom>
              <a:avLst/>
              <a:gdLst/>
              <a:ahLst/>
              <a:cxnLst/>
              <a:rect l="l" t="t" r="r" b="b"/>
              <a:pathLst>
                <a:path w="661035" h="269239">
                  <a:moveTo>
                    <a:pt x="0" y="269011"/>
                  </a:moveTo>
                  <a:lnTo>
                    <a:pt x="660501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7" name="object 157" descr=""/>
          <p:cNvGrpSpPr/>
          <p:nvPr/>
        </p:nvGrpSpPr>
        <p:grpSpPr>
          <a:xfrm>
            <a:off x="6195472" y="1710199"/>
            <a:ext cx="756920" cy="198120"/>
            <a:chOff x="6195472" y="1710199"/>
            <a:chExt cx="756920" cy="198120"/>
          </a:xfrm>
        </p:grpSpPr>
        <p:pic>
          <p:nvPicPr>
            <p:cNvPr id="158" name="object 15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95472" y="1812116"/>
              <a:ext cx="95796" cy="95796"/>
            </a:xfrm>
            <a:prstGeom prst="rect">
              <a:avLst/>
            </a:prstGeom>
          </p:spPr>
        </p:pic>
        <p:pic>
          <p:nvPicPr>
            <p:cNvPr id="159" name="object 15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55981" y="1710199"/>
              <a:ext cx="95796" cy="95796"/>
            </a:xfrm>
            <a:prstGeom prst="rect">
              <a:avLst/>
            </a:prstGeom>
          </p:spPr>
        </p:pic>
        <p:sp>
          <p:nvSpPr>
            <p:cNvPr id="160" name="object 160" descr=""/>
            <p:cNvSpPr/>
            <p:nvPr/>
          </p:nvSpPr>
          <p:spPr>
            <a:xfrm>
              <a:off x="6243378" y="1758103"/>
              <a:ext cx="661035" cy="102235"/>
            </a:xfrm>
            <a:custGeom>
              <a:avLst/>
              <a:gdLst/>
              <a:ahLst/>
              <a:cxnLst/>
              <a:rect l="l" t="t" r="r" b="b"/>
              <a:pathLst>
                <a:path w="661034" h="102235">
                  <a:moveTo>
                    <a:pt x="0" y="101904"/>
                  </a:moveTo>
                  <a:lnTo>
                    <a:pt x="660501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" name="object 161" descr=""/>
          <p:cNvGrpSpPr/>
          <p:nvPr/>
        </p:nvGrpSpPr>
        <p:grpSpPr>
          <a:xfrm>
            <a:off x="7231205" y="1979847"/>
            <a:ext cx="756920" cy="187960"/>
            <a:chOff x="7231205" y="1979847"/>
            <a:chExt cx="756920" cy="187960"/>
          </a:xfrm>
        </p:grpSpPr>
        <p:pic>
          <p:nvPicPr>
            <p:cNvPr id="162" name="object 16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31205" y="2071446"/>
              <a:ext cx="95796" cy="95796"/>
            </a:xfrm>
            <a:prstGeom prst="rect">
              <a:avLst/>
            </a:prstGeom>
          </p:spPr>
        </p:pic>
        <p:pic>
          <p:nvPicPr>
            <p:cNvPr id="163" name="object 16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91715" y="1979847"/>
              <a:ext cx="95796" cy="95796"/>
            </a:xfrm>
            <a:prstGeom prst="rect">
              <a:avLst/>
            </a:prstGeom>
          </p:spPr>
        </p:pic>
        <p:sp>
          <p:nvSpPr>
            <p:cNvPr id="164" name="object 164" descr=""/>
            <p:cNvSpPr/>
            <p:nvPr/>
          </p:nvSpPr>
          <p:spPr>
            <a:xfrm>
              <a:off x="7279109" y="2027758"/>
              <a:ext cx="661035" cy="92075"/>
            </a:xfrm>
            <a:custGeom>
              <a:avLst/>
              <a:gdLst/>
              <a:ahLst/>
              <a:cxnLst/>
              <a:rect l="l" t="t" r="r" b="b"/>
              <a:pathLst>
                <a:path w="661034" h="92075">
                  <a:moveTo>
                    <a:pt x="0" y="91592"/>
                  </a:moveTo>
                  <a:lnTo>
                    <a:pt x="660501" y="0"/>
                  </a:lnTo>
                </a:path>
              </a:pathLst>
            </a:custGeom>
            <a:ln w="6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5" name="object 165" descr=""/>
          <p:cNvGrpSpPr/>
          <p:nvPr/>
        </p:nvGrpSpPr>
        <p:grpSpPr>
          <a:xfrm>
            <a:off x="8266936" y="2011932"/>
            <a:ext cx="756920" cy="179070"/>
            <a:chOff x="8266936" y="2011932"/>
            <a:chExt cx="756920" cy="179070"/>
          </a:xfrm>
        </p:grpSpPr>
        <p:pic>
          <p:nvPicPr>
            <p:cNvPr id="166" name="object 16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66936" y="2094966"/>
              <a:ext cx="95796" cy="95796"/>
            </a:xfrm>
            <a:prstGeom prst="rect">
              <a:avLst/>
            </a:prstGeom>
          </p:spPr>
        </p:pic>
        <p:pic>
          <p:nvPicPr>
            <p:cNvPr id="167" name="object 16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27446" y="2011932"/>
              <a:ext cx="95796" cy="95796"/>
            </a:xfrm>
            <a:prstGeom prst="rect">
              <a:avLst/>
            </a:prstGeom>
          </p:spPr>
        </p:pic>
        <p:sp>
          <p:nvSpPr>
            <p:cNvPr id="168" name="object 168" descr=""/>
            <p:cNvSpPr/>
            <p:nvPr/>
          </p:nvSpPr>
          <p:spPr>
            <a:xfrm>
              <a:off x="8314840" y="2059825"/>
              <a:ext cx="661035" cy="83185"/>
            </a:xfrm>
            <a:custGeom>
              <a:avLst/>
              <a:gdLst/>
              <a:ahLst/>
              <a:cxnLst/>
              <a:rect l="l" t="t" r="r" b="b"/>
              <a:pathLst>
                <a:path w="661034" h="83185">
                  <a:moveTo>
                    <a:pt x="0" y="83045"/>
                  </a:moveTo>
                  <a:lnTo>
                    <a:pt x="660501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9" name="object 169" descr=""/>
          <p:cNvGrpSpPr/>
          <p:nvPr/>
        </p:nvGrpSpPr>
        <p:grpSpPr>
          <a:xfrm>
            <a:off x="4121659" y="4578489"/>
            <a:ext cx="756920" cy="156210"/>
            <a:chOff x="4121659" y="4578489"/>
            <a:chExt cx="756920" cy="156210"/>
          </a:xfrm>
        </p:grpSpPr>
        <p:sp>
          <p:nvSpPr>
            <p:cNvPr id="170" name="object 170" descr=""/>
            <p:cNvSpPr/>
            <p:nvPr/>
          </p:nvSpPr>
          <p:spPr>
            <a:xfrm>
              <a:off x="4169561" y="4626393"/>
              <a:ext cx="661035" cy="60325"/>
            </a:xfrm>
            <a:custGeom>
              <a:avLst/>
              <a:gdLst/>
              <a:ahLst/>
              <a:cxnLst/>
              <a:rect l="l" t="t" r="r" b="b"/>
              <a:pathLst>
                <a:path w="661035" h="60325">
                  <a:moveTo>
                    <a:pt x="0" y="59816"/>
                  </a:moveTo>
                  <a:lnTo>
                    <a:pt x="660857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1" name="object 17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2520" y="4578489"/>
              <a:ext cx="95796" cy="95796"/>
            </a:xfrm>
            <a:prstGeom prst="rect">
              <a:avLst/>
            </a:prstGeom>
          </p:spPr>
        </p:pic>
        <p:pic>
          <p:nvPicPr>
            <p:cNvPr id="172" name="object 17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21659" y="4638306"/>
              <a:ext cx="95796" cy="95796"/>
            </a:xfrm>
            <a:prstGeom prst="rect">
              <a:avLst/>
            </a:prstGeom>
          </p:spPr>
        </p:pic>
      </p:grpSp>
      <p:grpSp>
        <p:nvGrpSpPr>
          <p:cNvPr id="173" name="object 173" descr=""/>
          <p:cNvGrpSpPr/>
          <p:nvPr/>
        </p:nvGrpSpPr>
        <p:grpSpPr>
          <a:xfrm>
            <a:off x="5157391" y="4531210"/>
            <a:ext cx="756920" cy="146050"/>
            <a:chOff x="5157391" y="4531210"/>
            <a:chExt cx="756920" cy="146050"/>
          </a:xfrm>
        </p:grpSpPr>
        <p:sp>
          <p:nvSpPr>
            <p:cNvPr id="174" name="object 174" descr=""/>
            <p:cNvSpPr/>
            <p:nvPr/>
          </p:nvSpPr>
          <p:spPr>
            <a:xfrm>
              <a:off x="5205291" y="4579114"/>
              <a:ext cx="661035" cy="50165"/>
            </a:xfrm>
            <a:custGeom>
              <a:avLst/>
              <a:gdLst/>
              <a:ahLst/>
              <a:cxnLst/>
              <a:rect l="l" t="t" r="r" b="b"/>
              <a:pathLst>
                <a:path w="661035" h="50164">
                  <a:moveTo>
                    <a:pt x="0" y="0"/>
                  </a:moveTo>
                  <a:lnTo>
                    <a:pt x="660857" y="50063"/>
                  </a:lnTo>
                </a:path>
              </a:pathLst>
            </a:custGeom>
            <a:ln w="6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5" name="object 17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57391" y="4531210"/>
              <a:ext cx="95796" cy="95796"/>
            </a:xfrm>
            <a:prstGeom prst="rect">
              <a:avLst/>
            </a:prstGeom>
          </p:spPr>
        </p:pic>
        <p:pic>
          <p:nvPicPr>
            <p:cNvPr id="176" name="object 17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8252" y="4581269"/>
              <a:ext cx="95796" cy="95796"/>
            </a:xfrm>
            <a:prstGeom prst="rect">
              <a:avLst/>
            </a:prstGeom>
          </p:spPr>
        </p:pic>
      </p:grpSp>
      <p:sp>
        <p:nvSpPr>
          <p:cNvPr id="177" name="object 177" descr=""/>
          <p:cNvSpPr txBox="1"/>
          <p:nvPr/>
        </p:nvSpPr>
        <p:spPr>
          <a:xfrm>
            <a:off x="6437652" y="3549873"/>
            <a:ext cx="22923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Tahoma"/>
                <a:cs typeface="Tahoma"/>
              </a:rPr>
              <a:t>+7%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78" name="object 178" descr=""/>
          <p:cNvGrpSpPr/>
          <p:nvPr/>
        </p:nvGrpSpPr>
        <p:grpSpPr>
          <a:xfrm>
            <a:off x="6182117" y="3429361"/>
            <a:ext cx="756920" cy="118745"/>
            <a:chOff x="6182117" y="3429361"/>
            <a:chExt cx="756920" cy="118745"/>
          </a:xfrm>
        </p:grpSpPr>
        <p:sp>
          <p:nvSpPr>
            <p:cNvPr id="179" name="object 179" descr=""/>
            <p:cNvSpPr/>
            <p:nvPr/>
          </p:nvSpPr>
          <p:spPr>
            <a:xfrm>
              <a:off x="6230015" y="3477261"/>
              <a:ext cx="661035" cy="22860"/>
            </a:xfrm>
            <a:custGeom>
              <a:avLst/>
              <a:gdLst/>
              <a:ahLst/>
              <a:cxnLst/>
              <a:rect l="l" t="t" r="r" b="b"/>
              <a:pathLst>
                <a:path w="661034" h="22860">
                  <a:moveTo>
                    <a:pt x="0" y="22415"/>
                  </a:moveTo>
                  <a:lnTo>
                    <a:pt x="660857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0" name="object 18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42974" y="3429361"/>
              <a:ext cx="95796" cy="95808"/>
            </a:xfrm>
            <a:prstGeom prst="rect">
              <a:avLst/>
            </a:prstGeom>
          </p:spPr>
        </p:pic>
        <p:pic>
          <p:nvPicPr>
            <p:cNvPr id="181" name="object 18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82117" y="3451772"/>
              <a:ext cx="95796" cy="95796"/>
            </a:xfrm>
            <a:prstGeom prst="rect">
              <a:avLst/>
            </a:prstGeom>
          </p:spPr>
        </p:pic>
      </p:grpSp>
      <p:sp>
        <p:nvSpPr>
          <p:cNvPr id="182" name="object 182" descr=""/>
          <p:cNvSpPr txBox="1"/>
          <p:nvPr/>
        </p:nvSpPr>
        <p:spPr>
          <a:xfrm>
            <a:off x="5100961" y="3886139"/>
            <a:ext cx="866140" cy="3562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700" marR="5080">
              <a:lnSpc>
                <a:spcPts val="830"/>
              </a:lnSpc>
              <a:spcBef>
                <a:spcPts val="215"/>
              </a:spcBef>
            </a:pPr>
            <a:r>
              <a:rPr dirty="0" sz="750">
                <a:latin typeface="Calibri"/>
                <a:cs typeface="Calibri"/>
              </a:rPr>
              <a:t>Climate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tech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beyond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electrifcation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and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renewables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3" name="object 183" descr=""/>
          <p:cNvSpPr txBox="1"/>
          <p:nvPr/>
        </p:nvSpPr>
        <p:spPr>
          <a:xfrm>
            <a:off x="5411712" y="3561024"/>
            <a:ext cx="2317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Tahoma"/>
                <a:cs typeface="Tahoma"/>
              </a:rPr>
              <a:t>+8%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84" name="object 184" descr=""/>
          <p:cNvGrpSpPr/>
          <p:nvPr/>
        </p:nvGrpSpPr>
        <p:grpSpPr>
          <a:xfrm>
            <a:off x="5157391" y="3423969"/>
            <a:ext cx="756920" cy="123825"/>
            <a:chOff x="5157391" y="3423969"/>
            <a:chExt cx="756920" cy="123825"/>
          </a:xfrm>
        </p:grpSpPr>
        <p:sp>
          <p:nvSpPr>
            <p:cNvPr id="185" name="object 185" descr=""/>
            <p:cNvSpPr/>
            <p:nvPr/>
          </p:nvSpPr>
          <p:spPr>
            <a:xfrm>
              <a:off x="5205291" y="3471874"/>
              <a:ext cx="661035" cy="27940"/>
            </a:xfrm>
            <a:custGeom>
              <a:avLst/>
              <a:gdLst/>
              <a:ahLst/>
              <a:cxnLst/>
              <a:rect l="l" t="t" r="r" b="b"/>
              <a:pathLst>
                <a:path w="661035" h="27939">
                  <a:moveTo>
                    <a:pt x="0" y="27635"/>
                  </a:moveTo>
                  <a:lnTo>
                    <a:pt x="660857" y="0"/>
                  </a:lnTo>
                </a:path>
              </a:pathLst>
            </a:custGeom>
            <a:ln w="6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6" name="object 18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18252" y="3423969"/>
              <a:ext cx="95796" cy="95808"/>
            </a:xfrm>
            <a:prstGeom prst="rect">
              <a:avLst/>
            </a:prstGeom>
          </p:spPr>
        </p:pic>
        <p:pic>
          <p:nvPicPr>
            <p:cNvPr id="187" name="object 18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57391" y="3451617"/>
              <a:ext cx="95796" cy="95796"/>
            </a:xfrm>
            <a:prstGeom prst="rect">
              <a:avLst/>
            </a:prstGeom>
          </p:spPr>
        </p:pic>
      </p:grpSp>
      <p:sp>
        <p:nvSpPr>
          <p:cNvPr id="188" name="object 188" descr=""/>
          <p:cNvSpPr txBox="1"/>
          <p:nvPr/>
        </p:nvSpPr>
        <p:spPr>
          <a:xfrm>
            <a:off x="7462550" y="3656956"/>
            <a:ext cx="2730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30">
                <a:latin typeface="Tahoma"/>
                <a:cs typeface="Tahoma"/>
              </a:rPr>
              <a:t>+10%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89" name="object 189" descr=""/>
          <p:cNvGrpSpPr/>
          <p:nvPr/>
        </p:nvGrpSpPr>
        <p:grpSpPr>
          <a:xfrm>
            <a:off x="7228857" y="3539746"/>
            <a:ext cx="756920" cy="119380"/>
            <a:chOff x="7228857" y="3539746"/>
            <a:chExt cx="756920" cy="119380"/>
          </a:xfrm>
        </p:grpSpPr>
        <p:sp>
          <p:nvSpPr>
            <p:cNvPr id="190" name="object 190" descr=""/>
            <p:cNvSpPr/>
            <p:nvPr/>
          </p:nvSpPr>
          <p:spPr>
            <a:xfrm>
              <a:off x="7276756" y="3587654"/>
              <a:ext cx="661035" cy="23495"/>
            </a:xfrm>
            <a:custGeom>
              <a:avLst/>
              <a:gdLst/>
              <a:ahLst/>
              <a:cxnLst/>
              <a:rect l="l" t="t" r="r" b="b"/>
              <a:pathLst>
                <a:path w="661034" h="23495">
                  <a:moveTo>
                    <a:pt x="0" y="23025"/>
                  </a:moveTo>
                  <a:lnTo>
                    <a:pt x="660857" y="0"/>
                  </a:lnTo>
                </a:path>
              </a:pathLst>
            </a:custGeom>
            <a:ln w="6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1" name="object 19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89715" y="3539746"/>
              <a:ext cx="95796" cy="95808"/>
            </a:xfrm>
            <a:prstGeom prst="rect">
              <a:avLst/>
            </a:prstGeom>
          </p:spPr>
        </p:pic>
        <p:pic>
          <p:nvPicPr>
            <p:cNvPr id="192" name="object 19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8857" y="3562775"/>
              <a:ext cx="95796" cy="95796"/>
            </a:xfrm>
            <a:prstGeom prst="rect">
              <a:avLst/>
            </a:prstGeom>
          </p:spPr>
        </p:pic>
      </p:grpSp>
      <p:sp>
        <p:nvSpPr>
          <p:cNvPr id="193" name="object 193" descr=""/>
          <p:cNvSpPr txBox="1"/>
          <p:nvPr/>
        </p:nvSpPr>
        <p:spPr>
          <a:xfrm>
            <a:off x="8491696" y="3667526"/>
            <a:ext cx="2857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Tahoma"/>
                <a:cs typeface="Tahoma"/>
              </a:rPr>
              <a:t>+23%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94" name="object 194" descr=""/>
          <p:cNvGrpSpPr/>
          <p:nvPr/>
        </p:nvGrpSpPr>
        <p:grpSpPr>
          <a:xfrm>
            <a:off x="8264588" y="3550323"/>
            <a:ext cx="756920" cy="139065"/>
            <a:chOff x="8264588" y="3550323"/>
            <a:chExt cx="756920" cy="139065"/>
          </a:xfrm>
        </p:grpSpPr>
        <p:sp>
          <p:nvSpPr>
            <p:cNvPr id="195" name="object 195" descr=""/>
            <p:cNvSpPr/>
            <p:nvPr/>
          </p:nvSpPr>
          <p:spPr>
            <a:xfrm>
              <a:off x="8312492" y="3598228"/>
              <a:ext cx="661035" cy="43180"/>
            </a:xfrm>
            <a:custGeom>
              <a:avLst/>
              <a:gdLst/>
              <a:ahLst/>
              <a:cxnLst/>
              <a:rect l="l" t="t" r="r" b="b"/>
              <a:pathLst>
                <a:path w="661034" h="43179">
                  <a:moveTo>
                    <a:pt x="0" y="43040"/>
                  </a:moveTo>
                  <a:lnTo>
                    <a:pt x="660857" y="0"/>
                  </a:lnTo>
                </a:path>
              </a:pathLst>
            </a:custGeom>
            <a:ln w="6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6" name="object 19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64588" y="3593377"/>
              <a:ext cx="95796" cy="95796"/>
            </a:xfrm>
            <a:prstGeom prst="rect">
              <a:avLst/>
            </a:prstGeom>
          </p:spPr>
        </p:pic>
        <p:pic>
          <p:nvPicPr>
            <p:cNvPr id="197" name="object 19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25447" y="3550323"/>
              <a:ext cx="95796" cy="95796"/>
            </a:xfrm>
            <a:prstGeom prst="rect">
              <a:avLst/>
            </a:prstGeom>
          </p:spPr>
        </p:pic>
      </p:grpSp>
      <p:sp>
        <p:nvSpPr>
          <p:cNvPr id="198" name="object 198" descr=""/>
          <p:cNvSpPr txBox="1"/>
          <p:nvPr/>
        </p:nvSpPr>
        <p:spPr>
          <a:xfrm>
            <a:off x="3866291" y="1227967"/>
            <a:ext cx="203200" cy="15354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</a:pPr>
            <a:r>
              <a:rPr dirty="0" sz="750" spc="35">
                <a:solidFill>
                  <a:srgbClr val="757575"/>
                </a:solidFill>
                <a:latin typeface="Calibri"/>
                <a:cs typeface="Calibri"/>
              </a:rPr>
              <a:t>700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50"/>
              </a:spcBef>
            </a:pPr>
            <a:r>
              <a:rPr dirty="0" sz="750" spc="55">
                <a:solidFill>
                  <a:srgbClr val="757575"/>
                </a:solidFill>
                <a:latin typeface="Calibri"/>
                <a:cs typeface="Calibri"/>
              </a:rPr>
              <a:t>600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65"/>
              </a:spcBef>
            </a:pPr>
            <a:r>
              <a:rPr dirty="0" sz="750" spc="50">
                <a:solidFill>
                  <a:srgbClr val="757575"/>
                </a:solidFill>
                <a:latin typeface="Calibri"/>
                <a:cs typeface="Calibri"/>
              </a:rPr>
              <a:t>500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65"/>
              </a:spcBef>
            </a:pPr>
            <a:r>
              <a:rPr dirty="0" sz="750" spc="50">
                <a:solidFill>
                  <a:srgbClr val="757575"/>
                </a:solidFill>
                <a:latin typeface="Calibri"/>
                <a:cs typeface="Calibri"/>
              </a:rPr>
              <a:t>400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70"/>
              </a:spcBef>
            </a:pPr>
            <a:r>
              <a:rPr dirty="0" sz="750" spc="50">
                <a:solidFill>
                  <a:srgbClr val="757575"/>
                </a:solidFill>
                <a:latin typeface="Calibri"/>
                <a:cs typeface="Calibri"/>
              </a:rPr>
              <a:t>300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65"/>
              </a:spcBef>
            </a:pPr>
            <a:r>
              <a:rPr dirty="0" sz="750" spc="50">
                <a:solidFill>
                  <a:srgbClr val="757575"/>
                </a:solidFill>
                <a:latin typeface="Calibri"/>
                <a:cs typeface="Calibri"/>
              </a:rPr>
              <a:t>200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70"/>
              </a:spcBef>
            </a:pPr>
            <a:r>
              <a:rPr dirty="0" sz="750" spc="-25">
                <a:solidFill>
                  <a:srgbClr val="757575"/>
                </a:solidFill>
                <a:latin typeface="Calibri"/>
                <a:cs typeface="Calibri"/>
              </a:rPr>
              <a:t>100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65"/>
              </a:spcBef>
            </a:pPr>
            <a:r>
              <a:rPr dirty="0" sz="750" spc="95">
                <a:solidFill>
                  <a:srgbClr val="757575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2" name="object 20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203" name="object 20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99" name="object 199" descr=""/>
          <p:cNvSpPr txBox="1"/>
          <p:nvPr/>
        </p:nvSpPr>
        <p:spPr>
          <a:xfrm>
            <a:off x="3868371" y="3158944"/>
            <a:ext cx="201295" cy="741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solidFill>
                  <a:srgbClr val="757575"/>
                </a:solidFill>
                <a:latin typeface="Calibri"/>
                <a:cs typeface="Calibri"/>
              </a:rPr>
              <a:t>300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65"/>
              </a:spcBef>
            </a:pPr>
            <a:r>
              <a:rPr dirty="0" sz="750" spc="50">
                <a:solidFill>
                  <a:srgbClr val="757575"/>
                </a:solidFill>
                <a:latin typeface="Calibri"/>
                <a:cs typeface="Calibri"/>
              </a:rPr>
              <a:t>200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70"/>
              </a:spcBef>
            </a:pPr>
            <a:r>
              <a:rPr dirty="0" sz="750" spc="-25">
                <a:solidFill>
                  <a:srgbClr val="757575"/>
                </a:solidFill>
                <a:latin typeface="Calibri"/>
                <a:cs typeface="Calibri"/>
              </a:rPr>
              <a:t>100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65"/>
              </a:spcBef>
            </a:pPr>
            <a:r>
              <a:rPr dirty="0" sz="750" spc="95">
                <a:solidFill>
                  <a:srgbClr val="757575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0" name="object 200" descr=""/>
          <p:cNvSpPr txBox="1"/>
          <p:nvPr/>
        </p:nvSpPr>
        <p:spPr>
          <a:xfrm>
            <a:off x="3868866" y="4367774"/>
            <a:ext cx="200660" cy="5422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solidFill>
                  <a:srgbClr val="757575"/>
                </a:solidFill>
                <a:latin typeface="Calibri"/>
                <a:cs typeface="Calibri"/>
              </a:rPr>
              <a:t>200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65"/>
              </a:spcBef>
            </a:pPr>
            <a:r>
              <a:rPr dirty="0" sz="750" spc="-25">
                <a:solidFill>
                  <a:srgbClr val="757575"/>
                </a:solidFill>
                <a:latin typeface="Calibri"/>
                <a:cs typeface="Calibri"/>
              </a:rPr>
              <a:t>100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70"/>
              </a:spcBef>
            </a:pPr>
            <a:r>
              <a:rPr dirty="0" sz="750" spc="95">
                <a:solidFill>
                  <a:srgbClr val="757575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1" name="object 201" descr=""/>
          <p:cNvSpPr txBox="1"/>
          <p:nvPr/>
        </p:nvSpPr>
        <p:spPr>
          <a:xfrm>
            <a:off x="3774947" y="402957"/>
            <a:ext cx="5018405" cy="72326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8100" marR="30480">
              <a:lnSpc>
                <a:spcPts val="1460"/>
              </a:lnSpc>
              <a:spcBef>
                <a:spcPts val="180"/>
              </a:spcBef>
            </a:pPr>
            <a:r>
              <a:rPr dirty="0" sz="1250" spc="-20">
                <a:latin typeface="Tahoma"/>
                <a:cs typeface="Tahoma"/>
              </a:rPr>
              <a:t>Job</a:t>
            </a:r>
            <a:r>
              <a:rPr dirty="0" sz="1250" spc="-30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postings</a:t>
            </a:r>
            <a:r>
              <a:rPr dirty="0" sz="1250" spc="-30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for</a:t>
            </a:r>
            <a:r>
              <a:rPr dirty="0" sz="1250" spc="-30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fields</a:t>
            </a:r>
            <a:r>
              <a:rPr dirty="0" sz="1250" spc="-25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related</a:t>
            </a:r>
            <a:r>
              <a:rPr dirty="0" sz="1250" spc="-30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to</a:t>
            </a:r>
            <a:r>
              <a:rPr dirty="0" sz="1250" spc="-30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tech</a:t>
            </a:r>
            <a:r>
              <a:rPr dirty="0" sz="1250" spc="-25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trends</a:t>
            </a:r>
            <a:r>
              <a:rPr dirty="0" sz="1250" spc="-30">
                <a:latin typeface="Tahoma"/>
                <a:cs typeface="Tahoma"/>
              </a:rPr>
              <a:t> </a:t>
            </a:r>
            <a:r>
              <a:rPr dirty="0" sz="1250" spc="-10">
                <a:latin typeface="Tahoma"/>
                <a:cs typeface="Tahoma"/>
              </a:rPr>
              <a:t>grew</a:t>
            </a:r>
            <a:r>
              <a:rPr dirty="0" sz="1250" spc="-30">
                <a:latin typeface="Tahoma"/>
                <a:cs typeface="Tahoma"/>
              </a:rPr>
              <a:t> </a:t>
            </a:r>
            <a:r>
              <a:rPr dirty="0" sz="1250" spc="-25">
                <a:latin typeface="Tahoma"/>
                <a:cs typeface="Tahoma"/>
              </a:rPr>
              <a:t>by</a:t>
            </a:r>
            <a:r>
              <a:rPr dirty="0" sz="1250" spc="-30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400,000</a:t>
            </a:r>
            <a:r>
              <a:rPr dirty="0" sz="1250" spc="-25">
                <a:latin typeface="Tahoma"/>
                <a:cs typeface="Tahoma"/>
              </a:rPr>
              <a:t> </a:t>
            </a:r>
            <a:r>
              <a:rPr dirty="0" sz="1250" spc="-10">
                <a:latin typeface="Tahoma"/>
                <a:cs typeface="Tahoma"/>
              </a:rPr>
              <a:t>between </a:t>
            </a:r>
            <a:r>
              <a:rPr dirty="0" sz="1250" spc="-20">
                <a:latin typeface="Tahoma"/>
                <a:cs typeface="Tahoma"/>
              </a:rPr>
              <a:t>2021</a:t>
            </a:r>
            <a:r>
              <a:rPr dirty="0" sz="1250" spc="-100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and</a:t>
            </a:r>
            <a:r>
              <a:rPr dirty="0" sz="1250" spc="-95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2022,</a:t>
            </a:r>
            <a:r>
              <a:rPr dirty="0" sz="1250" spc="-95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with</a:t>
            </a:r>
            <a:r>
              <a:rPr dirty="0" sz="1250" spc="-100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generative</a:t>
            </a:r>
            <a:r>
              <a:rPr dirty="0" sz="1250" spc="-95">
                <a:latin typeface="Tahoma"/>
                <a:cs typeface="Tahoma"/>
              </a:rPr>
              <a:t> </a:t>
            </a:r>
            <a:r>
              <a:rPr dirty="0" sz="1250" spc="-60">
                <a:latin typeface="Tahoma"/>
                <a:cs typeface="Tahoma"/>
              </a:rPr>
              <a:t>AI</a:t>
            </a:r>
            <a:r>
              <a:rPr dirty="0" sz="1250" spc="-95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growing</a:t>
            </a:r>
            <a:r>
              <a:rPr dirty="0" sz="1250" spc="-100">
                <a:latin typeface="Tahoma"/>
                <a:cs typeface="Tahoma"/>
              </a:rPr>
              <a:t> </a:t>
            </a:r>
            <a:r>
              <a:rPr dirty="0" sz="1250">
                <a:latin typeface="Tahoma"/>
                <a:cs typeface="Tahoma"/>
              </a:rPr>
              <a:t>the</a:t>
            </a:r>
            <a:r>
              <a:rPr dirty="0" sz="1250" spc="-95">
                <a:latin typeface="Tahoma"/>
                <a:cs typeface="Tahoma"/>
              </a:rPr>
              <a:t> </a:t>
            </a:r>
            <a:r>
              <a:rPr dirty="0" sz="1250" spc="-10">
                <a:latin typeface="Tahoma"/>
                <a:cs typeface="Tahoma"/>
              </a:rPr>
              <a:t>fastest.</a:t>
            </a:r>
            <a:endParaRPr sz="12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405"/>
              </a:spcBef>
            </a:pPr>
            <a:r>
              <a:rPr dirty="0" sz="900" spc="10">
                <a:latin typeface="Tahoma"/>
                <a:cs typeface="Tahoma"/>
              </a:rPr>
              <a:t>Tech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trend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job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postings,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2021–22,</a:t>
            </a:r>
            <a:r>
              <a:rPr dirty="0" baseline="30303" sz="825" spc="15">
                <a:latin typeface="Calibri"/>
                <a:cs typeface="Calibri"/>
              </a:rPr>
              <a:t>1</a:t>
            </a:r>
            <a:r>
              <a:rPr dirty="0" baseline="30303" sz="825" spc="2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thousands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7459" y="395731"/>
            <a:ext cx="2432685" cy="25914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78740" indent="9525">
              <a:lnSpc>
                <a:spcPct val="101200"/>
              </a:lnSpc>
              <a:spcBef>
                <a:spcPts val="80"/>
              </a:spcBef>
            </a:pP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Organizations</a:t>
            </a:r>
            <a:r>
              <a:rPr dirty="0" sz="1400" spc="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0" b="1">
                <a:solidFill>
                  <a:srgbClr val="231F20"/>
                </a:solidFill>
                <a:latin typeface="Palatino Linotype"/>
                <a:cs typeface="Palatino Linotype"/>
              </a:rPr>
              <a:t>should</a:t>
            </a:r>
            <a:r>
              <a:rPr dirty="0" sz="1400" spc="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proceed </a:t>
            </a:r>
            <a:r>
              <a:rPr dirty="0" sz="1400" spc="-60" b="1">
                <a:solidFill>
                  <a:srgbClr val="231F20"/>
                </a:solidFill>
                <a:latin typeface="Palatino Linotype"/>
                <a:cs typeface="Palatino Linotype"/>
              </a:rPr>
              <a:t>with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caution</a:t>
            </a:r>
            <a:endParaRPr sz="1400">
              <a:latin typeface="Palatino Linotype"/>
              <a:cs typeface="Palatino Linotype"/>
            </a:endParaRPr>
          </a:p>
          <a:p>
            <a:pPr marL="17145" marR="5080" indent="-4445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possibilities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 are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thrilling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many.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But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like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new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technology,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doesn’t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come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potential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risks.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one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thing,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AI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has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been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known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produce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content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that’s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biased,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factually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wrong,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illegally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scraped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a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copyrighted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source.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Before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adopting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tools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wholesale,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organizations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should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reckon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the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reputational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and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legal risks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which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they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may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become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exposed.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One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way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mitigate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risk?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Keep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human </a:t>
            </a:r>
            <a:r>
              <a:rPr dirty="0" sz="950" spc="-2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in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-15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loop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;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that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is,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make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sure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real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human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checks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any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output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before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it’s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published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used.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43844" y="3128517"/>
            <a:ext cx="235902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 marR="5080" indent="-5715">
              <a:lnSpc>
                <a:spcPct val="113999"/>
              </a:lnSpc>
              <a:spcBef>
                <a:spcPts val="100"/>
              </a:spcBef>
            </a:pPr>
            <a:r>
              <a:rPr dirty="0" sz="95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1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The</a:t>
            </a:r>
            <a:r>
              <a:rPr dirty="0" sz="950" spc="25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state</a:t>
            </a:r>
            <a:r>
              <a:rPr dirty="0" sz="950" spc="3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of</a:t>
            </a:r>
            <a:r>
              <a:rPr dirty="0" sz="950" spc="25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AI</a:t>
            </a:r>
            <a:r>
              <a:rPr dirty="0" sz="950" spc="25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in</a:t>
            </a:r>
            <a:r>
              <a:rPr dirty="0" sz="950" spc="3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2023:</a:t>
            </a:r>
            <a:r>
              <a:rPr dirty="0" sz="950" spc="25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Generative</a:t>
            </a:r>
            <a:r>
              <a:rPr dirty="0" sz="950" spc="3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AI’s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breakout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year</a:t>
            </a:r>
            <a:endParaRPr sz="95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258701" y="1556626"/>
          <a:ext cx="3967479" cy="2360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15"/>
                <a:gridCol w="327025"/>
                <a:gridCol w="52070"/>
                <a:gridCol w="95250"/>
                <a:gridCol w="137794"/>
                <a:gridCol w="132080"/>
                <a:gridCol w="55880"/>
                <a:gridCol w="851535"/>
                <a:gridCol w="112394"/>
                <a:gridCol w="53339"/>
                <a:gridCol w="153669"/>
                <a:gridCol w="87630"/>
                <a:gridCol w="80644"/>
                <a:gridCol w="60960"/>
                <a:gridCol w="78105"/>
                <a:gridCol w="123825"/>
                <a:gridCol w="1165225"/>
              </a:tblGrid>
              <a:tr h="14795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894"/>
                        </a:lnSpc>
                      </a:pPr>
                      <a:r>
                        <a:rPr dirty="0" sz="750" spc="35">
                          <a:latin typeface="Calibri"/>
                          <a:cs typeface="Calibri"/>
                        </a:rPr>
                        <a:t>56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894"/>
                        </a:lnSpc>
                      </a:pPr>
                      <a:r>
                        <a:rPr dirty="0" sz="750" spc="25">
                          <a:latin typeface="Calibri"/>
                          <a:cs typeface="Calibri"/>
                        </a:rPr>
                        <a:t>32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53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35">
                          <a:latin typeface="Calibri"/>
                          <a:cs typeface="Calibri"/>
                        </a:rPr>
                        <a:t>38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17208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35">
                          <a:latin typeface="Calibri"/>
                          <a:cs typeface="Calibri"/>
                        </a:rPr>
                        <a:t>46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25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45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750" spc="35">
                          <a:latin typeface="Calibri"/>
                          <a:cs typeface="Calibri"/>
                        </a:rPr>
                        <a:t>28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750" spc="35">
                          <a:latin typeface="Calibri"/>
                          <a:cs typeface="Calibri"/>
                        </a:rPr>
                        <a:t>39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50" spc="35">
                          <a:latin typeface="Calibri"/>
                          <a:cs typeface="Calibri"/>
                        </a:rPr>
                        <a:t>39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50" spc="45">
                          <a:latin typeface="Calibri"/>
                          <a:cs typeface="Calibri"/>
                        </a:rPr>
                        <a:t>20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50" spc="25">
                          <a:latin typeface="Calibri"/>
                          <a:cs typeface="Calibri"/>
                        </a:rPr>
                        <a:t>34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13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31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50" spc="35">
                          <a:latin typeface="Calibri"/>
                          <a:cs typeface="Calibri"/>
                        </a:rPr>
                        <a:t>29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R w="76200">
                      <a:solidFill>
                        <a:srgbClr val="00A9F4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4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6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A9F4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5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750" spc="-25">
                          <a:latin typeface="Calibri"/>
                          <a:cs typeface="Calibri"/>
                        </a:rPr>
                        <a:t>10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51C2C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A9F4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9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2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38100">
                      <a:solidFill>
                        <a:srgbClr val="00A9F4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955">
                <a:tc gridSpan="8">
                  <a:txBody>
                    <a:bodyPr/>
                    <a:lstStyle/>
                    <a:p>
                      <a:pPr marL="31115">
                        <a:lnSpc>
                          <a:spcPts val="835"/>
                        </a:lnSpc>
                        <a:spcBef>
                          <a:spcPts val="229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1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51C2C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0A9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31750">
                        <a:lnSpc>
                          <a:spcPts val="830"/>
                        </a:lnSpc>
                        <a:spcBef>
                          <a:spcPts val="23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765692" y="4058287"/>
            <a:ext cx="5003165" cy="4883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70485" marR="43180" indent="-20320">
              <a:lnSpc>
                <a:spcPts val="680"/>
              </a:lnSpc>
              <a:spcBef>
                <a:spcPts val="180"/>
              </a:spcBef>
            </a:pPr>
            <a:r>
              <a:rPr dirty="0" baseline="31746" sz="525">
                <a:solidFill>
                  <a:srgbClr val="646464"/>
                </a:solidFill>
                <a:latin typeface="Calibri"/>
                <a:cs typeface="Calibri"/>
              </a:rPr>
              <a:t>1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Asked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only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respondents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whose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organizations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have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adopted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Al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at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least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90">
                <a:solidFill>
                  <a:srgbClr val="646464"/>
                </a:solidFill>
                <a:latin typeface="Calibri"/>
                <a:cs typeface="Calibri"/>
              </a:rPr>
              <a:t>1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function.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both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risks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considered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relevant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risks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mitigated,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n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=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0">
                <a:solidFill>
                  <a:srgbClr val="646464"/>
                </a:solidFill>
                <a:latin typeface="Calibri"/>
                <a:cs typeface="Calibri"/>
              </a:rPr>
              <a:t>913.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Source: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McKinsey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Global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Survey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on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AI,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1,684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participants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at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all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levels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organization,</a:t>
            </a:r>
            <a:r>
              <a:rPr dirty="0" sz="600" spc="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April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646464"/>
                </a:solidFill>
                <a:latin typeface="Calibri"/>
                <a:cs typeface="Calibri"/>
              </a:rPr>
              <a:t>11–21,</a:t>
            </a:r>
            <a:r>
              <a:rPr dirty="0" sz="600" spc="7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0">
                <a:solidFill>
                  <a:srgbClr val="646464"/>
                </a:solidFill>
                <a:latin typeface="Calibri"/>
                <a:cs typeface="Calibri"/>
              </a:rPr>
              <a:t>2023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00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14321" y="1478413"/>
            <a:ext cx="1417955" cy="2448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835660" marR="5080" indent="125730">
              <a:lnSpc>
                <a:spcPct val="151400"/>
              </a:lnSpc>
              <a:spcBef>
                <a:spcPts val="95"/>
              </a:spcBef>
            </a:pPr>
            <a:r>
              <a:rPr dirty="0" sz="750" spc="-10">
                <a:latin typeface="Calibri"/>
                <a:cs typeface="Calibri"/>
              </a:rPr>
              <a:t>Inaccuracy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Cybersecurity</a:t>
            </a:r>
            <a:endParaRPr sz="750">
              <a:latin typeface="Calibri"/>
              <a:cs typeface="Calibri"/>
            </a:endParaRPr>
          </a:p>
          <a:p>
            <a:pPr algn="r" marR="29845">
              <a:lnSpc>
                <a:spcPct val="100000"/>
              </a:lnSpc>
              <a:spcBef>
                <a:spcPts val="459"/>
              </a:spcBef>
            </a:pPr>
            <a:r>
              <a:rPr dirty="0" sz="750">
                <a:latin typeface="Calibri"/>
                <a:cs typeface="Calibri"/>
              </a:rPr>
              <a:t>Intellectual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property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infringement</a:t>
            </a:r>
            <a:endParaRPr sz="75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  <a:spcBef>
                <a:spcPts val="464"/>
              </a:spcBef>
            </a:pPr>
            <a:r>
              <a:rPr dirty="0" sz="750" spc="10">
                <a:latin typeface="Calibri"/>
                <a:cs typeface="Calibri"/>
              </a:rPr>
              <a:t>Regulatory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compliance</a:t>
            </a:r>
            <a:endParaRPr sz="750">
              <a:latin typeface="Calibri"/>
              <a:cs typeface="Calibri"/>
            </a:endParaRPr>
          </a:p>
          <a:p>
            <a:pPr algn="r" marL="150495" marR="5080" indent="712470">
              <a:lnSpc>
                <a:spcPct val="151400"/>
              </a:lnSpc>
            </a:pPr>
            <a:r>
              <a:rPr dirty="0" sz="750" spc="-10">
                <a:latin typeface="Calibri"/>
                <a:cs typeface="Calibri"/>
              </a:rPr>
              <a:t>Explainability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Personal/individual</a:t>
            </a:r>
            <a:r>
              <a:rPr dirty="0" sz="750" spc="15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privacy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Workforce/labor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displacement</a:t>
            </a:r>
            <a:endParaRPr sz="750">
              <a:latin typeface="Calibri"/>
              <a:cs typeface="Calibri"/>
            </a:endParaRPr>
          </a:p>
          <a:p>
            <a:pPr algn="r" marL="370205" marR="6350" indent="228600">
              <a:lnSpc>
                <a:spcPct val="151400"/>
              </a:lnSpc>
            </a:pPr>
            <a:r>
              <a:rPr dirty="0" sz="750">
                <a:latin typeface="Calibri"/>
                <a:cs typeface="Calibri"/>
              </a:rPr>
              <a:t>Equity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fairness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Organizational</a:t>
            </a:r>
            <a:r>
              <a:rPr dirty="0" sz="750" spc="17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reputation</a:t>
            </a:r>
            <a:endParaRPr sz="750">
              <a:latin typeface="Calibri"/>
              <a:cs typeface="Calibri"/>
            </a:endParaRPr>
          </a:p>
          <a:p>
            <a:pPr algn="r" marL="490855" marR="5080" indent="222250">
              <a:lnSpc>
                <a:spcPct val="151400"/>
              </a:lnSpc>
            </a:pPr>
            <a:r>
              <a:rPr dirty="0" sz="750">
                <a:latin typeface="Calibri"/>
                <a:cs typeface="Calibri"/>
              </a:rPr>
              <a:t>National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security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Physical</a:t>
            </a:r>
            <a:r>
              <a:rPr dirty="0" sz="750" spc="14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safety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Environmental</a:t>
            </a:r>
            <a:r>
              <a:rPr dirty="0" sz="750" spc="12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impact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Political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stability</a:t>
            </a:r>
            <a:endParaRPr sz="75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  <a:spcBef>
                <a:spcPts val="459"/>
              </a:spcBef>
            </a:pPr>
            <a:r>
              <a:rPr dirty="0" sz="750">
                <a:latin typeface="Calibri"/>
                <a:cs typeface="Calibri"/>
              </a:rPr>
              <a:t>None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of</a:t>
            </a:r>
            <a:r>
              <a:rPr dirty="0" sz="750" spc="2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the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above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59708" y="398682"/>
            <a:ext cx="5197475" cy="10979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0800" marR="123825">
              <a:lnSpc>
                <a:spcPts val="1460"/>
              </a:lnSpc>
              <a:spcBef>
                <a:spcPts val="180"/>
              </a:spcBef>
            </a:pPr>
            <a:r>
              <a:rPr dirty="0" sz="1250" spc="-30">
                <a:latin typeface="Trebuchet MS"/>
                <a:cs typeface="Trebuchet MS"/>
              </a:rPr>
              <a:t>Inaccuracy,</a:t>
            </a:r>
            <a:r>
              <a:rPr dirty="0" sz="1250" spc="-50">
                <a:latin typeface="Trebuchet MS"/>
                <a:cs typeface="Trebuchet MS"/>
              </a:rPr>
              <a:t> </a:t>
            </a:r>
            <a:r>
              <a:rPr dirty="0" sz="1250" spc="-30">
                <a:latin typeface="Trebuchet MS"/>
                <a:cs typeface="Trebuchet MS"/>
              </a:rPr>
              <a:t>cybersecurity,</a:t>
            </a:r>
            <a:r>
              <a:rPr dirty="0" sz="1250" spc="-50">
                <a:latin typeface="Trebuchet MS"/>
                <a:cs typeface="Trebuchet MS"/>
              </a:rPr>
              <a:t> </a:t>
            </a:r>
            <a:r>
              <a:rPr dirty="0" sz="1250">
                <a:latin typeface="Trebuchet MS"/>
                <a:cs typeface="Trebuchet MS"/>
              </a:rPr>
              <a:t>and</a:t>
            </a:r>
            <a:r>
              <a:rPr dirty="0" sz="1250" spc="-50">
                <a:latin typeface="Trebuchet MS"/>
                <a:cs typeface="Trebuchet MS"/>
              </a:rPr>
              <a:t> </a:t>
            </a:r>
            <a:r>
              <a:rPr dirty="0" sz="1250" spc="-35">
                <a:latin typeface="Trebuchet MS"/>
                <a:cs typeface="Trebuchet MS"/>
              </a:rPr>
              <a:t>intellectual</a:t>
            </a:r>
            <a:r>
              <a:rPr dirty="0" sz="1250" spc="-50">
                <a:latin typeface="Trebuchet MS"/>
                <a:cs typeface="Trebuchet MS"/>
              </a:rPr>
              <a:t> </a:t>
            </a:r>
            <a:r>
              <a:rPr dirty="0" sz="1250" spc="-25">
                <a:latin typeface="Trebuchet MS"/>
                <a:cs typeface="Trebuchet MS"/>
              </a:rPr>
              <a:t>property</a:t>
            </a:r>
            <a:r>
              <a:rPr dirty="0" sz="1250" spc="-5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infringement</a:t>
            </a:r>
            <a:r>
              <a:rPr dirty="0" sz="1250" spc="-50">
                <a:latin typeface="Trebuchet MS"/>
                <a:cs typeface="Trebuchet MS"/>
              </a:rPr>
              <a:t> </a:t>
            </a:r>
            <a:r>
              <a:rPr dirty="0" sz="1250" spc="-30">
                <a:latin typeface="Trebuchet MS"/>
                <a:cs typeface="Trebuchet MS"/>
              </a:rPr>
              <a:t>are</a:t>
            </a:r>
            <a:r>
              <a:rPr dirty="0" sz="1250" spc="-50">
                <a:latin typeface="Trebuchet MS"/>
                <a:cs typeface="Trebuchet MS"/>
              </a:rPr>
              <a:t> </a:t>
            </a:r>
            <a:r>
              <a:rPr dirty="0" sz="1250" spc="-25">
                <a:latin typeface="Trebuchet MS"/>
                <a:cs typeface="Trebuchet MS"/>
              </a:rPr>
              <a:t>the </a:t>
            </a:r>
            <a:r>
              <a:rPr dirty="0" sz="1250">
                <a:latin typeface="Trebuchet MS"/>
                <a:cs typeface="Trebuchet MS"/>
              </a:rPr>
              <a:t>most-cited</a:t>
            </a:r>
            <a:r>
              <a:rPr dirty="0" sz="1250" spc="-50">
                <a:latin typeface="Trebuchet MS"/>
                <a:cs typeface="Trebuchet MS"/>
              </a:rPr>
              <a:t> </a:t>
            </a:r>
            <a:r>
              <a:rPr dirty="0" sz="1250">
                <a:latin typeface="Trebuchet MS"/>
                <a:cs typeface="Trebuchet MS"/>
              </a:rPr>
              <a:t>risks</a:t>
            </a:r>
            <a:r>
              <a:rPr dirty="0" sz="1250" spc="-45">
                <a:latin typeface="Trebuchet MS"/>
                <a:cs typeface="Trebuchet MS"/>
              </a:rPr>
              <a:t> </a:t>
            </a:r>
            <a:r>
              <a:rPr dirty="0" sz="1250" spc="-20">
                <a:latin typeface="Trebuchet MS"/>
                <a:cs typeface="Trebuchet MS"/>
              </a:rPr>
              <a:t>of</a:t>
            </a:r>
            <a:r>
              <a:rPr dirty="0" sz="1250" spc="-45">
                <a:latin typeface="Trebuchet MS"/>
                <a:cs typeface="Trebuchet MS"/>
              </a:rPr>
              <a:t> </a:t>
            </a:r>
            <a:r>
              <a:rPr dirty="0" sz="1250" spc="-25">
                <a:latin typeface="Trebuchet MS"/>
                <a:cs typeface="Trebuchet MS"/>
              </a:rPr>
              <a:t>generative</a:t>
            </a:r>
            <a:r>
              <a:rPr dirty="0" sz="1250" spc="-45">
                <a:latin typeface="Trebuchet MS"/>
                <a:cs typeface="Trebuchet MS"/>
              </a:rPr>
              <a:t> </a:t>
            </a:r>
            <a:r>
              <a:rPr dirty="0" sz="1250">
                <a:latin typeface="Trebuchet MS"/>
                <a:cs typeface="Trebuchet MS"/>
              </a:rPr>
              <a:t>AI</a:t>
            </a:r>
            <a:r>
              <a:rPr dirty="0" sz="1250" spc="-5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adoption.</a:t>
            </a:r>
            <a:endParaRPr sz="1250">
              <a:latin typeface="Trebuchet MS"/>
              <a:cs typeface="Trebuchet MS"/>
            </a:endParaRPr>
          </a:p>
          <a:p>
            <a:pPr marL="50800">
              <a:lnSpc>
                <a:spcPts val="1060"/>
              </a:lnSpc>
              <a:spcBef>
                <a:spcPts val="1405"/>
              </a:spcBef>
            </a:pPr>
            <a:r>
              <a:rPr dirty="0" sz="900">
                <a:latin typeface="Trebuchet MS"/>
                <a:cs typeface="Trebuchet MS"/>
              </a:rPr>
              <a:t>Generative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AI–related</a:t>
            </a:r>
            <a:r>
              <a:rPr dirty="0" sz="900" spc="3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risks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that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organizations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consider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relevant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and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are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working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to</a:t>
            </a:r>
            <a:r>
              <a:rPr dirty="0" sz="900" spc="3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mitigate,</a:t>
            </a:r>
            <a:endParaRPr sz="900">
              <a:latin typeface="Trebuchet MS"/>
              <a:cs typeface="Trebuchet MS"/>
            </a:endParaRPr>
          </a:p>
          <a:p>
            <a:pPr marL="50800">
              <a:lnSpc>
                <a:spcPts val="1060"/>
              </a:lnSpc>
            </a:pPr>
            <a:r>
              <a:rPr dirty="0" sz="900" spc="180">
                <a:latin typeface="Calibri"/>
                <a:cs typeface="Calibri"/>
              </a:rPr>
              <a:t>%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respondents</a:t>
            </a:r>
            <a:r>
              <a:rPr dirty="0" baseline="30303" sz="825" spc="-15">
                <a:latin typeface="Calibri"/>
                <a:cs typeface="Calibri"/>
              </a:rPr>
              <a:t>1</a:t>
            </a:r>
            <a:endParaRPr baseline="30303" sz="825">
              <a:latin typeface="Calibri"/>
              <a:cs typeface="Calibri"/>
            </a:endParaRPr>
          </a:p>
          <a:p>
            <a:pPr marL="1498600">
              <a:lnSpc>
                <a:spcPct val="100000"/>
              </a:lnSpc>
              <a:spcBef>
                <a:spcPts val="944"/>
              </a:spcBef>
              <a:tabLst>
                <a:tab pos="3435985" algn="l"/>
              </a:tabLst>
            </a:pPr>
            <a:r>
              <a:rPr dirty="0" sz="800" spc="10">
                <a:latin typeface="Trebuchet MS"/>
                <a:cs typeface="Trebuchet MS"/>
              </a:rPr>
              <a:t>Organization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considers</a:t>
            </a:r>
            <a:r>
              <a:rPr dirty="0" sz="800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risk</a:t>
            </a:r>
            <a:r>
              <a:rPr dirty="0" sz="80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relevant</a:t>
            </a:r>
            <a:r>
              <a:rPr dirty="0" sz="800">
                <a:latin typeface="Trebuchet MS"/>
                <a:cs typeface="Trebuchet MS"/>
              </a:rPr>
              <a:t>	Organization</a:t>
            </a:r>
            <a:r>
              <a:rPr dirty="0" sz="800" spc="1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working</a:t>
            </a:r>
            <a:r>
              <a:rPr dirty="0" sz="800" spc="-1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to</a:t>
            </a:r>
            <a:r>
              <a:rPr dirty="0" sz="800" spc="1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mitigate</a:t>
            </a:r>
            <a:r>
              <a:rPr dirty="0" sz="800" spc="1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risk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8782" y="395731"/>
            <a:ext cx="2362200" cy="24263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4604" marR="28575" indent="-1905">
              <a:lnSpc>
                <a:spcPct val="101200"/>
              </a:lnSpc>
              <a:spcBef>
                <a:spcPts val="80"/>
              </a:spcBef>
            </a:pPr>
            <a:r>
              <a:rPr dirty="0" sz="1400" spc="-80" b="1">
                <a:solidFill>
                  <a:srgbClr val="231F20"/>
                </a:solidFill>
                <a:latin typeface="Palatino Linotype"/>
                <a:cs typeface="Palatino Linotype"/>
              </a:rPr>
              <a:t>Gen</a:t>
            </a:r>
            <a:r>
              <a:rPr dirty="0" sz="1400" spc="-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AI</a:t>
            </a:r>
            <a:r>
              <a:rPr dirty="0" sz="1400" spc="-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could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ultimately</a:t>
            </a:r>
            <a:r>
              <a:rPr dirty="0" sz="1400" spc="-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boost </a:t>
            </a:r>
            <a:r>
              <a:rPr dirty="0" sz="1400" spc="-60" b="1">
                <a:solidFill>
                  <a:srgbClr val="231F20"/>
                </a:solidFill>
                <a:latin typeface="Palatino Linotype"/>
                <a:cs typeface="Palatino Linotype"/>
              </a:rPr>
              <a:t>global</a:t>
            </a:r>
            <a:r>
              <a:rPr dirty="0" sz="1400" spc="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GDP</a:t>
            </a:r>
            <a:endParaRPr sz="1400">
              <a:latin typeface="Palatino Linotype"/>
              <a:cs typeface="Palatino Linotype"/>
            </a:endParaRPr>
          </a:p>
          <a:p>
            <a:pPr marL="12700" marR="178435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McKinsey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has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found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could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substantially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increase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labor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productivity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across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economy. 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reap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benefits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this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productivity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boost,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however,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workers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whose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jobs are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affected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need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shift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13999"/>
              </a:lnSpc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other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work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activities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allow them to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least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match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their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2022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productivity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levels.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If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workers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supported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learning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new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skills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and,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some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cases,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changing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occupations,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stronger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global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50">
                <a:solidFill>
                  <a:srgbClr val="231F20"/>
                </a:solidFill>
                <a:latin typeface="Calibri"/>
                <a:cs typeface="Calibri"/>
              </a:rPr>
              <a:t>GDP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growth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could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translate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more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sustainable,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inclusive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world.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0171" y="2963417"/>
            <a:ext cx="229806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13999"/>
              </a:lnSpc>
              <a:spcBef>
                <a:spcPts val="100"/>
              </a:spcBef>
            </a:pPr>
            <a:r>
              <a:rPr dirty="0" sz="950" spc="1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1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economic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potential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of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AI: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next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productivity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frontier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92982" y="408840"/>
            <a:ext cx="5166995" cy="72326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80"/>
              </a:spcBef>
            </a:pPr>
            <a:r>
              <a:rPr dirty="0" sz="1250" spc="20">
                <a:latin typeface="Calibri"/>
                <a:cs typeface="Calibri"/>
              </a:rPr>
              <a:t>Generative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AI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could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contribute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to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productivity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growth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if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labor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hours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55">
                <a:latin typeface="Calibri"/>
                <a:cs typeface="Calibri"/>
              </a:rPr>
              <a:t>can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-25">
                <a:latin typeface="Calibri"/>
                <a:cs typeface="Calibri"/>
              </a:rPr>
              <a:t>be </a:t>
            </a:r>
            <a:r>
              <a:rPr dirty="0" sz="1250" spc="10">
                <a:latin typeface="Calibri"/>
                <a:cs typeface="Calibri"/>
              </a:rPr>
              <a:t>redeployed</a:t>
            </a:r>
            <a:r>
              <a:rPr dirty="0" sz="1250" spc="23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effectively.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900" spc="30">
                <a:latin typeface="Calibri"/>
                <a:cs typeface="Calibri"/>
              </a:rPr>
              <a:t>Productivity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55">
                <a:latin typeface="Calibri"/>
                <a:cs typeface="Calibri"/>
              </a:rPr>
              <a:t>impact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from</a:t>
            </a:r>
            <a:r>
              <a:rPr dirty="0" sz="900" spc="8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automation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by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scenario,</a:t>
            </a:r>
            <a:r>
              <a:rPr dirty="0" sz="900" spc="80">
                <a:latin typeface="Calibri"/>
                <a:cs typeface="Calibri"/>
              </a:rPr>
              <a:t> </a:t>
            </a:r>
            <a:r>
              <a:rPr dirty="0" sz="900" spc="85">
                <a:latin typeface="Calibri"/>
                <a:cs typeface="Calibri"/>
              </a:rPr>
              <a:t>2022–40,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65">
                <a:latin typeface="Calibri"/>
                <a:cs typeface="Calibri"/>
              </a:rPr>
              <a:t>CAGR,¹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130">
                <a:latin typeface="Calibri"/>
                <a:cs typeface="Calibri"/>
              </a:rPr>
              <a:t>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99582" y="5997427"/>
            <a:ext cx="759460" cy="120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57090" y="5145182"/>
            <a:ext cx="3630929" cy="6851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602105">
              <a:lnSpc>
                <a:spcPct val="100000"/>
              </a:lnSpc>
              <a:spcBef>
                <a:spcPts val="130"/>
              </a:spcBef>
              <a:tabLst>
                <a:tab pos="1940560" algn="l"/>
                <a:tab pos="2642235" algn="l"/>
                <a:tab pos="2980690" algn="l"/>
              </a:tabLst>
            </a:pPr>
            <a:r>
              <a:rPr dirty="0" sz="750" spc="-10">
                <a:latin typeface="Calibri"/>
                <a:cs typeface="Calibri"/>
              </a:rPr>
              <a:t>Early</a:t>
            </a:r>
            <a:r>
              <a:rPr dirty="0" sz="750">
                <a:latin typeface="Calibri"/>
                <a:cs typeface="Calibri"/>
              </a:rPr>
              <a:t>	</a:t>
            </a:r>
            <a:r>
              <a:rPr dirty="0" sz="750" spc="-20">
                <a:latin typeface="Calibri"/>
                <a:cs typeface="Calibri"/>
              </a:rPr>
              <a:t>Late</a:t>
            </a:r>
            <a:r>
              <a:rPr dirty="0" sz="750">
                <a:latin typeface="Calibri"/>
                <a:cs typeface="Calibri"/>
              </a:rPr>
              <a:t>	</a:t>
            </a:r>
            <a:r>
              <a:rPr dirty="0" sz="750" spc="-10">
                <a:latin typeface="Calibri"/>
                <a:cs typeface="Calibri"/>
              </a:rPr>
              <a:t>Early</a:t>
            </a:r>
            <a:r>
              <a:rPr dirty="0" sz="750">
                <a:latin typeface="Calibri"/>
                <a:cs typeface="Calibri"/>
              </a:rPr>
              <a:t>	</a:t>
            </a:r>
            <a:r>
              <a:rPr dirty="0" sz="750" spc="-20">
                <a:latin typeface="Calibri"/>
                <a:cs typeface="Calibri"/>
              </a:rPr>
              <a:t>Late</a:t>
            </a:r>
            <a:endParaRPr sz="750">
              <a:latin typeface="Calibri"/>
              <a:cs typeface="Calibri"/>
            </a:endParaRPr>
          </a:p>
          <a:p>
            <a:pPr marL="82550">
              <a:lnSpc>
                <a:spcPts val="700"/>
              </a:lnSpc>
              <a:spcBef>
                <a:spcPts val="835"/>
              </a:spcBef>
            </a:pP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Note: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Figures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may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not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sum,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because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rounding.</a:t>
            </a:r>
            <a:endParaRPr sz="600">
              <a:latin typeface="Calibri"/>
              <a:cs typeface="Calibri"/>
            </a:endParaRPr>
          </a:p>
          <a:p>
            <a:pPr marL="50800">
              <a:lnSpc>
                <a:spcPts val="675"/>
              </a:lnSpc>
            </a:pPr>
            <a:r>
              <a:rPr dirty="0" baseline="31746" sz="525" spc="15">
                <a:solidFill>
                  <a:srgbClr val="646464"/>
                </a:solidFill>
                <a:latin typeface="Calibri"/>
                <a:cs typeface="Calibri"/>
              </a:rPr>
              <a:t>1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Based on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assumption that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automated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work hours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are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reintegrated in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work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at productivity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level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today.</a:t>
            </a:r>
            <a:endParaRPr sz="600">
              <a:latin typeface="Calibri"/>
              <a:cs typeface="Calibri"/>
            </a:endParaRPr>
          </a:p>
          <a:p>
            <a:pPr marL="50800">
              <a:lnSpc>
                <a:spcPts val="675"/>
              </a:lnSpc>
            </a:pPr>
            <a:r>
              <a:rPr dirty="0" baseline="31746" sz="525" spc="15">
                <a:solidFill>
                  <a:srgbClr val="646464"/>
                </a:solidFill>
                <a:latin typeface="Calibri"/>
                <a:cs typeface="Calibri"/>
              </a:rPr>
              <a:t>2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Previous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assessment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work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automation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before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rise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generative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646464"/>
                </a:solidFill>
                <a:latin typeface="Calibri"/>
                <a:cs typeface="Calibri"/>
              </a:rPr>
              <a:t>AI.</a:t>
            </a:r>
            <a:endParaRPr sz="600">
              <a:latin typeface="Calibri"/>
              <a:cs typeface="Calibri"/>
            </a:endParaRPr>
          </a:p>
          <a:p>
            <a:pPr marL="50800">
              <a:lnSpc>
                <a:spcPts val="675"/>
              </a:lnSpc>
            </a:pPr>
            <a:r>
              <a:rPr dirty="0" baseline="31746" sz="525" spc="30">
                <a:solidFill>
                  <a:srgbClr val="646464"/>
                </a:solidFill>
                <a:latin typeface="Calibri"/>
                <a:cs typeface="Calibri"/>
              </a:rPr>
              <a:t>3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Based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on 47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countries,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representing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about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80%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of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world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employment.</a:t>
            </a:r>
            <a:endParaRPr sz="600">
              <a:latin typeface="Calibri"/>
              <a:cs typeface="Calibri"/>
            </a:endParaRPr>
          </a:p>
          <a:p>
            <a:pPr marL="76200">
              <a:lnSpc>
                <a:spcPts val="700"/>
              </a:lnSpc>
            </a:pP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Source: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Conference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Board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Total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Economy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database;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Oxford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Economics;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McKinsey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Global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Institute</a:t>
            </a:r>
            <a:r>
              <a:rPr dirty="0" sz="60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analysis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824427" y="127567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858383" y="1243170"/>
            <a:ext cx="1031875" cy="377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Without</a:t>
            </a:r>
            <a:r>
              <a:rPr dirty="0" sz="750" spc="1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generative</a:t>
            </a:r>
            <a:r>
              <a:rPr dirty="0" sz="750" spc="10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646464"/>
                </a:solidFill>
                <a:latin typeface="Calibri"/>
                <a:cs typeface="Calibri"/>
              </a:rPr>
              <a:t>AI²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750" spc="-10">
                <a:latin typeface="Calibri"/>
                <a:cs typeface="Calibri"/>
              </a:rPr>
              <a:t>Global³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968417" y="1275676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solidFill>
            <a:srgbClr val="00A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82997" y="1243170"/>
            <a:ext cx="1202055" cy="377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Additional</a:t>
            </a:r>
            <a:r>
              <a:rPr dirty="0" sz="75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with</a:t>
            </a:r>
            <a:r>
              <a:rPr dirty="0" sz="75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generative</a:t>
            </a:r>
            <a:r>
              <a:rPr dirty="0" sz="75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646464"/>
                </a:solidFill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dirty="0" sz="750" spc="30">
                <a:latin typeface="Calibri"/>
                <a:cs typeface="Calibri"/>
              </a:rPr>
              <a:t>Developed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economies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34176" y="3141809"/>
            <a:ext cx="951865" cy="655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30"/>
              </a:spcBef>
              <a:tabLst>
                <a:tab pos="344805" algn="l"/>
              </a:tabLst>
            </a:pPr>
            <a:r>
              <a:rPr dirty="0" sz="750" spc="-10">
                <a:latin typeface="Calibri"/>
                <a:cs typeface="Calibri"/>
              </a:rPr>
              <a:t>Early</a:t>
            </a:r>
            <a:r>
              <a:rPr dirty="0" sz="750">
                <a:latin typeface="Calibri"/>
                <a:cs typeface="Calibri"/>
              </a:rPr>
              <a:t>	</a:t>
            </a:r>
            <a:r>
              <a:rPr dirty="0" sz="750" spc="-20">
                <a:latin typeface="Calibri"/>
                <a:cs typeface="Calibri"/>
              </a:rPr>
              <a:t>Late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750" spc="60">
                <a:latin typeface="Calibri"/>
                <a:cs typeface="Calibri"/>
              </a:rPr>
              <a:t>Emerging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economies</a:t>
            </a:r>
            <a:endParaRPr sz="75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  <a:spcBef>
                <a:spcPts val="805"/>
              </a:spcBef>
            </a:pPr>
            <a:r>
              <a:rPr dirty="0" sz="750" spc="-10">
                <a:latin typeface="Calibri"/>
                <a:cs typeface="Calibri"/>
              </a:rPr>
              <a:t>China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675248" y="4909527"/>
            <a:ext cx="229235" cy="19685"/>
          </a:xfrm>
          <a:custGeom>
            <a:avLst/>
            <a:gdLst/>
            <a:ahLst/>
            <a:cxnLst/>
            <a:rect l="l" t="t" r="r" b="b"/>
            <a:pathLst>
              <a:path w="229235" h="19685">
                <a:moveTo>
                  <a:pt x="228904" y="0"/>
                </a:moveTo>
                <a:lnTo>
                  <a:pt x="0" y="0"/>
                </a:lnTo>
                <a:lnTo>
                  <a:pt x="0" y="19342"/>
                </a:lnTo>
                <a:lnTo>
                  <a:pt x="228904" y="19342"/>
                </a:lnTo>
                <a:lnTo>
                  <a:pt x="228904" y="0"/>
                </a:lnTo>
                <a:close/>
              </a:path>
            </a:pathLst>
          </a:custGeom>
          <a:solidFill>
            <a:srgbClr val="00A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348234" y="51317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 h="0">
                <a:moveTo>
                  <a:pt x="0" y="0"/>
                </a:moveTo>
                <a:lnTo>
                  <a:pt x="555929" y="0"/>
                </a:lnTo>
              </a:path>
            </a:pathLst>
          </a:custGeom>
          <a:ln w="3302">
            <a:solidFill>
              <a:srgbClr val="8081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348236" y="4245927"/>
            <a:ext cx="229235" cy="886460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spcBef>
                <a:spcPts val="695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3.2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75248" y="4928870"/>
            <a:ext cx="229235" cy="203200"/>
          </a:xfrm>
          <a:prstGeom prst="rect">
            <a:avLst/>
          </a:prstGeom>
          <a:solidFill>
            <a:srgbClr val="051C2C"/>
          </a:solidFill>
        </p:spPr>
        <p:txBody>
          <a:bodyPr wrap="square" lIns="0" tIns="3873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305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0.7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48236" y="4090708"/>
            <a:ext cx="229235" cy="155575"/>
          </a:xfrm>
          <a:prstGeom prst="rect">
            <a:avLst/>
          </a:prstGeom>
          <a:solidFill>
            <a:srgbClr val="00A9F4"/>
          </a:solidFill>
        </p:spPr>
        <p:txBody>
          <a:bodyPr wrap="square" lIns="0" tIns="14604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14"/>
              </a:spcBef>
            </a:pPr>
            <a:r>
              <a:rPr dirty="0" sz="750" spc="-25">
                <a:latin typeface="Calibri"/>
                <a:cs typeface="Calibri"/>
              </a:rPr>
              <a:t>0.6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83230" y="3946996"/>
            <a:ext cx="15748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3.8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82450" y="4763349"/>
            <a:ext cx="37528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latin typeface="Calibri"/>
                <a:cs typeface="Calibri"/>
              </a:rPr>
              <a:t>0.8</a:t>
            </a:r>
            <a:r>
              <a:rPr dirty="0" sz="750" spc="480">
                <a:latin typeface="Calibri"/>
                <a:cs typeface="Calibri"/>
              </a:rPr>
              <a:t> </a:t>
            </a:r>
            <a:r>
              <a:rPr dirty="0" baseline="-44444" sz="1125" spc="-37">
                <a:latin typeface="Calibri"/>
                <a:cs typeface="Calibri"/>
              </a:rPr>
              <a:t>0.1</a:t>
            </a:r>
            <a:endParaRPr baseline="-44444" sz="1125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288055" y="3652689"/>
            <a:ext cx="23114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India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424546" y="51317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 h="0">
                <a:moveTo>
                  <a:pt x="0" y="0"/>
                </a:moveTo>
                <a:lnTo>
                  <a:pt x="555929" y="0"/>
                </a:lnTo>
              </a:path>
            </a:pathLst>
          </a:custGeom>
          <a:ln w="3302">
            <a:solidFill>
              <a:srgbClr val="8081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423063" y="5145182"/>
            <a:ext cx="2324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Early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761749" y="5145182"/>
            <a:ext cx="2095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Calibri"/>
                <a:cs typeface="Calibri"/>
              </a:rPr>
              <a:t>Late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424546" y="4639614"/>
            <a:ext cx="229235" cy="492759"/>
          </a:xfrm>
          <a:prstGeom prst="rect">
            <a:avLst/>
          </a:prstGeom>
          <a:solidFill>
            <a:srgbClr val="051C2C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1.8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424546" y="4503216"/>
            <a:ext cx="229235" cy="136525"/>
          </a:xfrm>
          <a:prstGeom prst="rect">
            <a:avLst/>
          </a:prstGeom>
          <a:solidFill>
            <a:srgbClr val="00A9F4"/>
          </a:solidFill>
        </p:spPr>
        <p:txBody>
          <a:bodyPr wrap="square" lIns="0" tIns="508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40"/>
              </a:spcBef>
            </a:pPr>
            <a:r>
              <a:rPr dirty="0" sz="750" spc="-25">
                <a:latin typeface="Calibri"/>
                <a:cs typeface="Calibri"/>
              </a:rPr>
              <a:t>0.5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460605" y="4360848"/>
            <a:ext cx="15430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2.3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783738" y="4987402"/>
            <a:ext cx="1682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0.0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260295" y="3652668"/>
            <a:ext cx="32575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Mexico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388271" y="51317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 h="0">
                <a:moveTo>
                  <a:pt x="0" y="0"/>
                </a:moveTo>
                <a:lnTo>
                  <a:pt x="555929" y="0"/>
                </a:lnTo>
              </a:path>
            </a:pathLst>
          </a:custGeom>
          <a:ln w="3302">
            <a:solidFill>
              <a:srgbClr val="8081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388265" y="4486135"/>
            <a:ext cx="229235" cy="645795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spcBef>
                <a:spcPts val="90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2.3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388265" y="4322711"/>
            <a:ext cx="229235" cy="16383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1905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50"/>
              </a:spcBef>
            </a:pPr>
            <a:r>
              <a:rPr dirty="0" sz="750" spc="-25">
                <a:latin typeface="Calibri"/>
                <a:cs typeface="Calibri"/>
              </a:rPr>
              <a:t>0.6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421667" y="4182373"/>
            <a:ext cx="1568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2.9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744800" y="4987433"/>
            <a:ext cx="1682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0.0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332831" y="3652699"/>
            <a:ext cx="54737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Calibri"/>
                <a:cs typeface="Calibri"/>
              </a:rPr>
              <a:t>South</a:t>
            </a:r>
            <a:r>
              <a:rPr dirty="0" sz="750" spc="15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Africa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8463236" y="5131795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 h="0">
                <a:moveTo>
                  <a:pt x="0" y="0"/>
                </a:moveTo>
                <a:lnTo>
                  <a:pt x="555929" y="0"/>
                </a:lnTo>
              </a:path>
            </a:pathLst>
          </a:custGeom>
          <a:ln w="3302">
            <a:solidFill>
              <a:srgbClr val="8081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8461752" y="5145182"/>
            <a:ext cx="54864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1155" algn="l"/>
              </a:tabLst>
            </a:pPr>
            <a:r>
              <a:rPr dirty="0" sz="750" spc="-10">
                <a:latin typeface="Calibri"/>
                <a:cs typeface="Calibri"/>
              </a:rPr>
              <a:t>Early</a:t>
            </a:r>
            <a:r>
              <a:rPr dirty="0" sz="750">
                <a:latin typeface="Calibri"/>
                <a:cs typeface="Calibri"/>
              </a:rPr>
              <a:t>	</a:t>
            </a:r>
            <a:r>
              <a:rPr dirty="0" sz="750" spc="-20">
                <a:latin typeface="Calibri"/>
                <a:cs typeface="Calibri"/>
              </a:rPr>
              <a:t>Late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463241" y="4653178"/>
            <a:ext cx="229235" cy="478790"/>
          </a:xfrm>
          <a:prstGeom prst="rect">
            <a:avLst/>
          </a:prstGeom>
          <a:solidFill>
            <a:srgbClr val="051C2C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1.7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463241" y="4504563"/>
            <a:ext cx="229235" cy="149225"/>
          </a:xfrm>
          <a:prstGeom prst="rect">
            <a:avLst/>
          </a:prstGeom>
          <a:solidFill>
            <a:srgbClr val="00A9F4"/>
          </a:solidFill>
        </p:spPr>
        <p:txBody>
          <a:bodyPr wrap="square" lIns="0" tIns="1143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90"/>
              </a:spcBef>
            </a:pPr>
            <a:r>
              <a:rPr dirty="0" sz="750" spc="-25">
                <a:latin typeface="Calibri"/>
                <a:cs typeface="Calibri"/>
              </a:rPr>
              <a:t>0.5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498499" y="4360848"/>
            <a:ext cx="15430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2.3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822624" y="4987402"/>
            <a:ext cx="1682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0.0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6227150" y="3679540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0"/>
                </a:moveTo>
                <a:lnTo>
                  <a:pt x="0" y="1584960"/>
                </a:lnTo>
              </a:path>
            </a:pathLst>
          </a:custGeom>
          <a:ln w="3175">
            <a:solidFill>
              <a:srgbClr val="7E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7265396" y="3679540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0"/>
                </a:moveTo>
                <a:lnTo>
                  <a:pt x="0" y="1584960"/>
                </a:lnTo>
              </a:path>
            </a:pathLst>
          </a:custGeom>
          <a:ln w="3175">
            <a:solidFill>
              <a:srgbClr val="7E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8303645" y="3679540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0"/>
                </a:moveTo>
                <a:lnTo>
                  <a:pt x="0" y="1584960"/>
                </a:lnTo>
              </a:path>
            </a:pathLst>
          </a:custGeom>
          <a:ln w="3175">
            <a:solidFill>
              <a:srgbClr val="7E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8332892" y="1674442"/>
            <a:ext cx="6057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latin typeface="Calibri"/>
                <a:cs typeface="Calibri"/>
              </a:rPr>
              <a:t>United</a:t>
            </a:r>
            <a:r>
              <a:rPr dirty="0" sz="750" spc="14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States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8463236" y="2950451"/>
            <a:ext cx="556260" cy="174625"/>
            <a:chOff x="8463236" y="2950451"/>
            <a:chExt cx="556260" cy="174625"/>
          </a:xfrm>
        </p:grpSpPr>
        <p:sp>
          <p:nvSpPr>
            <p:cNvPr id="45" name="object 45" descr=""/>
            <p:cNvSpPr/>
            <p:nvPr/>
          </p:nvSpPr>
          <p:spPr>
            <a:xfrm>
              <a:off x="8790254" y="3026473"/>
              <a:ext cx="229235" cy="97155"/>
            </a:xfrm>
            <a:custGeom>
              <a:avLst/>
              <a:gdLst/>
              <a:ahLst/>
              <a:cxnLst/>
              <a:rect l="l" t="t" r="r" b="b"/>
              <a:pathLst>
                <a:path w="229234" h="97155">
                  <a:moveTo>
                    <a:pt x="228904" y="0"/>
                  </a:moveTo>
                  <a:lnTo>
                    <a:pt x="0" y="0"/>
                  </a:lnTo>
                  <a:lnTo>
                    <a:pt x="0" y="96875"/>
                  </a:lnTo>
                  <a:lnTo>
                    <a:pt x="228904" y="96875"/>
                  </a:lnTo>
                  <a:lnTo>
                    <a:pt x="228904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790254" y="2950451"/>
              <a:ext cx="229235" cy="76200"/>
            </a:xfrm>
            <a:custGeom>
              <a:avLst/>
              <a:gdLst/>
              <a:ahLst/>
              <a:cxnLst/>
              <a:rect l="l" t="t" r="r" b="b"/>
              <a:pathLst>
                <a:path w="229234" h="76200">
                  <a:moveTo>
                    <a:pt x="228904" y="0"/>
                  </a:moveTo>
                  <a:lnTo>
                    <a:pt x="0" y="0"/>
                  </a:lnTo>
                  <a:lnTo>
                    <a:pt x="0" y="76022"/>
                  </a:lnTo>
                  <a:lnTo>
                    <a:pt x="228904" y="76022"/>
                  </a:lnTo>
                  <a:lnTo>
                    <a:pt x="228904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463236" y="3123347"/>
              <a:ext cx="556260" cy="0"/>
            </a:xfrm>
            <a:custGeom>
              <a:avLst/>
              <a:gdLst/>
              <a:ahLst/>
              <a:cxnLst/>
              <a:rect l="l" t="t" r="r" b="b"/>
              <a:pathLst>
                <a:path w="556259" h="0">
                  <a:moveTo>
                    <a:pt x="0" y="0"/>
                  </a:moveTo>
                  <a:lnTo>
                    <a:pt x="555929" y="0"/>
                  </a:lnTo>
                </a:path>
              </a:pathLst>
            </a:custGeom>
            <a:ln w="3302">
              <a:solidFill>
                <a:srgbClr val="8081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8461752" y="3136734"/>
            <a:ext cx="54864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1155" algn="l"/>
              </a:tabLst>
            </a:pPr>
            <a:r>
              <a:rPr dirty="0" sz="750" spc="-10">
                <a:latin typeface="Calibri"/>
                <a:cs typeface="Calibri"/>
              </a:rPr>
              <a:t>Early</a:t>
            </a:r>
            <a:r>
              <a:rPr dirty="0" sz="750">
                <a:latin typeface="Calibri"/>
                <a:cs typeface="Calibri"/>
              </a:rPr>
              <a:t>	</a:t>
            </a:r>
            <a:r>
              <a:rPr dirty="0" sz="750" spc="-20">
                <a:latin typeface="Calibri"/>
                <a:cs typeface="Calibri"/>
              </a:rPr>
              <a:t>Late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463241" y="2330945"/>
            <a:ext cx="229235" cy="792480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2.9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825203" y="2995873"/>
            <a:ext cx="1612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0.4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463241" y="2136927"/>
            <a:ext cx="229235" cy="19431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3429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270"/>
              </a:spcBef>
            </a:pPr>
            <a:r>
              <a:rPr dirty="0" sz="750" spc="-25">
                <a:latin typeface="Calibri"/>
                <a:cs typeface="Calibri"/>
              </a:rPr>
              <a:t>0.7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825203" y="2909395"/>
            <a:ext cx="1612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0.3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497213" y="1990787"/>
            <a:ext cx="15748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3.6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222983" y="1654280"/>
            <a:ext cx="316230" cy="30416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r" marR="52069">
              <a:lnSpc>
                <a:spcPct val="100000"/>
              </a:lnSpc>
              <a:spcBef>
                <a:spcPts val="290"/>
              </a:spcBef>
            </a:pPr>
            <a:r>
              <a:rPr dirty="0" sz="750" spc="-10">
                <a:latin typeface="Calibri"/>
                <a:cs typeface="Calibri"/>
              </a:rPr>
              <a:t>Japan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750" spc="-25">
                <a:latin typeface="Calibri"/>
                <a:cs typeface="Calibri"/>
              </a:rPr>
              <a:t>4.2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6715290" y="2762643"/>
            <a:ext cx="229235" cy="59690"/>
          </a:xfrm>
          <a:custGeom>
            <a:avLst/>
            <a:gdLst/>
            <a:ahLst/>
            <a:cxnLst/>
            <a:rect l="l" t="t" r="r" b="b"/>
            <a:pathLst>
              <a:path w="229234" h="59689">
                <a:moveTo>
                  <a:pt x="228904" y="0"/>
                </a:moveTo>
                <a:lnTo>
                  <a:pt x="0" y="0"/>
                </a:lnTo>
                <a:lnTo>
                  <a:pt x="0" y="59080"/>
                </a:lnTo>
                <a:lnTo>
                  <a:pt x="228904" y="59080"/>
                </a:lnTo>
                <a:lnTo>
                  <a:pt x="228904" y="0"/>
                </a:lnTo>
                <a:close/>
              </a:path>
            </a:pathLst>
          </a:custGeom>
          <a:solidFill>
            <a:srgbClr val="00A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6388271" y="3123347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 h="0">
                <a:moveTo>
                  <a:pt x="0" y="0"/>
                </a:moveTo>
                <a:lnTo>
                  <a:pt x="555929" y="0"/>
                </a:lnTo>
              </a:path>
            </a:pathLst>
          </a:custGeom>
          <a:ln w="3302">
            <a:solidFill>
              <a:srgbClr val="8081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6386786" y="3136734"/>
            <a:ext cx="2324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Early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725473" y="3136734"/>
            <a:ext cx="2095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Calibri"/>
                <a:cs typeface="Calibri"/>
              </a:rPr>
              <a:t>Late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388265" y="2197620"/>
            <a:ext cx="229235" cy="925830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spcBef>
                <a:spcPts val="85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3.4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715290" y="2821736"/>
            <a:ext cx="229235" cy="301625"/>
          </a:xfrm>
          <a:prstGeom prst="rect">
            <a:avLst/>
          </a:prstGeom>
          <a:solidFill>
            <a:srgbClr val="051C2C"/>
          </a:solidFill>
        </p:spPr>
        <p:txBody>
          <a:bodyPr wrap="square" lIns="0" tIns="8826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95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1.1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388265" y="2035733"/>
            <a:ext cx="229235" cy="161925"/>
          </a:xfrm>
          <a:prstGeom prst="rect">
            <a:avLst/>
          </a:prstGeom>
          <a:solidFill>
            <a:srgbClr val="00A9F4"/>
          </a:solidFill>
        </p:spPr>
        <p:txBody>
          <a:bodyPr wrap="square" lIns="0" tIns="1841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45"/>
              </a:spcBef>
            </a:pPr>
            <a:r>
              <a:rPr dirty="0" sz="750" spc="-25">
                <a:latin typeface="Calibri"/>
                <a:cs typeface="Calibri"/>
              </a:rPr>
              <a:t>0.6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260141" y="1674488"/>
            <a:ext cx="408305" cy="363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Germany</a:t>
            </a:r>
            <a:endParaRPr sz="750">
              <a:latin typeface="Calibri"/>
              <a:cs typeface="Calibri"/>
            </a:endParaRPr>
          </a:p>
          <a:p>
            <a:pPr marL="173355">
              <a:lnSpc>
                <a:spcPct val="100000"/>
              </a:lnSpc>
              <a:spcBef>
                <a:spcPts val="819"/>
              </a:spcBef>
            </a:pPr>
            <a:r>
              <a:rPr dirty="0" sz="750" spc="-25">
                <a:latin typeface="Calibri"/>
                <a:cs typeface="Calibri"/>
              </a:rPr>
              <a:t>3.9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6761003" y="2619117"/>
            <a:ext cx="1358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1.3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288003" y="1674480"/>
            <a:ext cx="31686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France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7751559" y="2915373"/>
            <a:ext cx="229235" cy="53975"/>
          </a:xfrm>
          <a:custGeom>
            <a:avLst/>
            <a:gdLst/>
            <a:ahLst/>
            <a:cxnLst/>
            <a:rect l="l" t="t" r="r" b="b"/>
            <a:pathLst>
              <a:path w="229234" h="53975">
                <a:moveTo>
                  <a:pt x="228917" y="0"/>
                </a:moveTo>
                <a:lnTo>
                  <a:pt x="0" y="0"/>
                </a:lnTo>
                <a:lnTo>
                  <a:pt x="0" y="53479"/>
                </a:lnTo>
                <a:lnTo>
                  <a:pt x="228917" y="53479"/>
                </a:lnTo>
                <a:lnTo>
                  <a:pt x="228917" y="0"/>
                </a:lnTo>
                <a:close/>
              </a:path>
            </a:pathLst>
          </a:custGeom>
          <a:solidFill>
            <a:srgbClr val="00A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7424546" y="3123347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 h="0">
                <a:moveTo>
                  <a:pt x="0" y="0"/>
                </a:moveTo>
                <a:lnTo>
                  <a:pt x="555929" y="0"/>
                </a:lnTo>
              </a:path>
            </a:pathLst>
          </a:custGeom>
          <a:ln w="3302">
            <a:solidFill>
              <a:srgbClr val="8081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7423063" y="3136734"/>
            <a:ext cx="2324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Early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7761749" y="3136734"/>
            <a:ext cx="2095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Calibri"/>
                <a:cs typeface="Calibri"/>
              </a:rPr>
              <a:t>Late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7424546" y="2301163"/>
            <a:ext cx="229235" cy="822325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3.0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7751559" y="2968853"/>
            <a:ext cx="229235" cy="154940"/>
          </a:xfrm>
          <a:prstGeom prst="rect">
            <a:avLst/>
          </a:prstGeom>
          <a:solidFill>
            <a:srgbClr val="051C2C"/>
          </a:solidFill>
        </p:spPr>
        <p:txBody>
          <a:bodyPr wrap="square" lIns="0" tIns="14604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14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0.6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7424546" y="2103501"/>
            <a:ext cx="229235" cy="19812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3619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285"/>
              </a:spcBef>
            </a:pPr>
            <a:r>
              <a:rPr dirty="0" sz="750" spc="-25">
                <a:latin typeface="Calibri"/>
                <a:cs typeface="Calibri"/>
              </a:rPr>
              <a:t>0.7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7462094" y="1959945"/>
            <a:ext cx="15176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3.7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785624" y="2773623"/>
            <a:ext cx="16446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0.8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4994595" y="1514157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1977"/>
                </a:lnTo>
              </a:path>
            </a:pathLst>
          </a:custGeom>
          <a:ln w="3302">
            <a:solidFill>
              <a:srgbClr val="7E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6227150" y="1701338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0"/>
                </a:moveTo>
                <a:lnTo>
                  <a:pt x="0" y="1584960"/>
                </a:lnTo>
              </a:path>
            </a:pathLst>
          </a:custGeom>
          <a:ln w="3175">
            <a:solidFill>
              <a:srgbClr val="7E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7265396" y="1701338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0"/>
                </a:moveTo>
                <a:lnTo>
                  <a:pt x="0" y="1584960"/>
                </a:lnTo>
              </a:path>
            </a:pathLst>
          </a:custGeom>
          <a:ln w="3175">
            <a:solidFill>
              <a:srgbClr val="7E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8303645" y="1701338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0"/>
                </a:moveTo>
                <a:lnTo>
                  <a:pt x="0" y="1584960"/>
                </a:lnTo>
              </a:path>
            </a:pathLst>
          </a:custGeom>
          <a:ln w="3175">
            <a:solidFill>
              <a:srgbClr val="7E808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8" name="object 78" descr=""/>
          <p:cNvGrpSpPr/>
          <p:nvPr/>
        </p:nvGrpSpPr>
        <p:grpSpPr>
          <a:xfrm>
            <a:off x="4141899" y="3063608"/>
            <a:ext cx="556260" cy="61594"/>
            <a:chOff x="4141899" y="3063608"/>
            <a:chExt cx="556260" cy="61594"/>
          </a:xfrm>
        </p:grpSpPr>
        <p:sp>
          <p:nvSpPr>
            <p:cNvPr id="79" name="object 79" descr=""/>
            <p:cNvSpPr/>
            <p:nvPr/>
          </p:nvSpPr>
          <p:spPr>
            <a:xfrm>
              <a:off x="4468913" y="3103372"/>
              <a:ext cx="229235" cy="20320"/>
            </a:xfrm>
            <a:custGeom>
              <a:avLst/>
              <a:gdLst/>
              <a:ahLst/>
              <a:cxnLst/>
              <a:rect l="l" t="t" r="r" b="b"/>
              <a:pathLst>
                <a:path w="229235" h="20319">
                  <a:moveTo>
                    <a:pt x="228917" y="0"/>
                  </a:moveTo>
                  <a:lnTo>
                    <a:pt x="0" y="0"/>
                  </a:lnTo>
                  <a:lnTo>
                    <a:pt x="0" y="19964"/>
                  </a:lnTo>
                  <a:lnTo>
                    <a:pt x="228917" y="19964"/>
                  </a:lnTo>
                  <a:lnTo>
                    <a:pt x="228917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468913" y="3063608"/>
              <a:ext cx="229235" cy="40005"/>
            </a:xfrm>
            <a:custGeom>
              <a:avLst/>
              <a:gdLst/>
              <a:ahLst/>
              <a:cxnLst/>
              <a:rect l="l" t="t" r="r" b="b"/>
              <a:pathLst>
                <a:path w="229235" h="40005">
                  <a:moveTo>
                    <a:pt x="228917" y="0"/>
                  </a:moveTo>
                  <a:lnTo>
                    <a:pt x="0" y="0"/>
                  </a:lnTo>
                  <a:lnTo>
                    <a:pt x="0" y="39763"/>
                  </a:lnTo>
                  <a:lnTo>
                    <a:pt x="228917" y="39763"/>
                  </a:lnTo>
                  <a:lnTo>
                    <a:pt x="228917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141899" y="3123347"/>
              <a:ext cx="556260" cy="0"/>
            </a:xfrm>
            <a:custGeom>
              <a:avLst/>
              <a:gdLst/>
              <a:ahLst/>
              <a:cxnLst/>
              <a:rect l="l" t="t" r="r" b="b"/>
              <a:pathLst>
                <a:path w="556260" h="0">
                  <a:moveTo>
                    <a:pt x="0" y="0"/>
                  </a:moveTo>
                  <a:lnTo>
                    <a:pt x="555929" y="0"/>
                  </a:lnTo>
                </a:path>
              </a:pathLst>
            </a:custGeom>
            <a:ln w="3302">
              <a:solidFill>
                <a:srgbClr val="8081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4140418" y="3136734"/>
            <a:ext cx="2324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Early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479104" y="3136734"/>
            <a:ext cx="2095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0">
                <a:latin typeface="Calibri"/>
                <a:cs typeface="Calibri"/>
              </a:rPr>
              <a:t>Late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141901" y="2395601"/>
            <a:ext cx="229235" cy="728345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2.6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4141901" y="2220010"/>
            <a:ext cx="229235" cy="175895"/>
          </a:xfrm>
          <a:prstGeom prst="rect">
            <a:avLst/>
          </a:prstGeom>
          <a:solidFill>
            <a:srgbClr val="00A9F4"/>
          </a:solidFill>
        </p:spPr>
        <p:txBody>
          <a:bodyPr wrap="square" lIns="0" tIns="2476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95"/>
              </a:spcBef>
            </a:pPr>
            <a:r>
              <a:rPr dirty="0" sz="750" spc="-25">
                <a:latin typeface="Calibri"/>
                <a:cs typeface="Calibri"/>
              </a:rPr>
              <a:t>0.6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4178691" y="2076038"/>
            <a:ext cx="15494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3.3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4502419" y="2922407"/>
            <a:ext cx="1612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0.2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8824803" y="2807893"/>
            <a:ext cx="16383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0.6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9" name="object 89" descr=""/>
          <p:cNvSpPr/>
          <p:nvPr/>
        </p:nvSpPr>
        <p:spPr>
          <a:xfrm>
            <a:off x="5667654" y="2700337"/>
            <a:ext cx="229235" cy="40005"/>
          </a:xfrm>
          <a:custGeom>
            <a:avLst/>
            <a:gdLst/>
            <a:ahLst/>
            <a:cxnLst/>
            <a:rect l="l" t="t" r="r" b="b"/>
            <a:pathLst>
              <a:path w="229235" h="40005">
                <a:moveTo>
                  <a:pt x="228917" y="0"/>
                </a:moveTo>
                <a:lnTo>
                  <a:pt x="0" y="0"/>
                </a:lnTo>
                <a:lnTo>
                  <a:pt x="0" y="39446"/>
                </a:lnTo>
                <a:lnTo>
                  <a:pt x="228917" y="39446"/>
                </a:lnTo>
                <a:lnTo>
                  <a:pt x="228917" y="0"/>
                </a:lnTo>
                <a:close/>
              </a:path>
            </a:pathLst>
          </a:custGeom>
          <a:solidFill>
            <a:srgbClr val="00A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340640" y="3128422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 h="0">
                <a:moveTo>
                  <a:pt x="0" y="0"/>
                </a:moveTo>
                <a:lnTo>
                  <a:pt x="555929" y="0"/>
                </a:lnTo>
              </a:path>
            </a:pathLst>
          </a:custGeom>
          <a:ln w="3302">
            <a:solidFill>
              <a:srgbClr val="8081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 txBox="1"/>
          <p:nvPr/>
        </p:nvSpPr>
        <p:spPr>
          <a:xfrm>
            <a:off x="5340642" y="2116416"/>
            <a:ext cx="229235" cy="1012190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3.7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8" name="object 9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99" name="object 9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2" name="object 92" descr=""/>
          <p:cNvSpPr txBox="1"/>
          <p:nvPr/>
        </p:nvSpPr>
        <p:spPr>
          <a:xfrm>
            <a:off x="5667654" y="2739783"/>
            <a:ext cx="229235" cy="389255"/>
          </a:xfrm>
          <a:prstGeom prst="rect">
            <a:avLst/>
          </a:prstGeom>
          <a:solidFill>
            <a:srgbClr val="051C2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1.4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5340642" y="1961095"/>
            <a:ext cx="229235" cy="155575"/>
          </a:xfrm>
          <a:prstGeom prst="rect">
            <a:avLst/>
          </a:prstGeom>
          <a:solidFill>
            <a:srgbClr val="00A9F4"/>
          </a:solidFill>
        </p:spPr>
        <p:txBody>
          <a:bodyPr wrap="square" lIns="0" tIns="1524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20"/>
              </a:spcBef>
            </a:pPr>
            <a:r>
              <a:rPr dirty="0" sz="750" spc="-25">
                <a:latin typeface="Calibri"/>
                <a:cs typeface="Calibri"/>
              </a:rPr>
              <a:t>0.6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5720957" y="2554636"/>
            <a:ext cx="304165" cy="231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79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1.6</a:t>
            </a:r>
            <a:endParaRPr sz="750">
              <a:latin typeface="Calibri"/>
              <a:cs typeface="Calibri"/>
            </a:endParaRPr>
          </a:p>
          <a:p>
            <a:pPr marL="196850">
              <a:lnSpc>
                <a:spcPts val="790"/>
              </a:lnSpc>
            </a:pPr>
            <a:r>
              <a:rPr dirty="0" sz="750" spc="-60">
                <a:latin typeface="Calibri"/>
                <a:cs typeface="Calibri"/>
              </a:rPr>
              <a:t>0.1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4701032" y="3008298"/>
            <a:ext cx="11938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60">
                <a:latin typeface="Calibri"/>
                <a:cs typeface="Calibri"/>
              </a:rPr>
              <a:t>0.1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7988833" y="2864958"/>
            <a:ext cx="15367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0.2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6952071" y="2708344"/>
            <a:ext cx="15367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0.2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7017" y="395731"/>
            <a:ext cx="2443480" cy="26422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0955" marR="99695" indent="3175">
              <a:lnSpc>
                <a:spcPct val="101200"/>
              </a:lnSpc>
              <a:spcBef>
                <a:spcPts val="80"/>
              </a:spcBef>
            </a:pPr>
            <a:r>
              <a:rPr dirty="0" sz="1400" spc="-80" b="1">
                <a:solidFill>
                  <a:srgbClr val="231F20"/>
                </a:solidFill>
                <a:latin typeface="Palatino Linotype"/>
                <a:cs typeface="Palatino Linotype"/>
              </a:rPr>
              <a:t>Gen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AI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represents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just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b="1">
                <a:solidFill>
                  <a:srgbClr val="231F20"/>
                </a:solidFill>
                <a:latin typeface="Palatino Linotype"/>
                <a:cs typeface="Palatino Linotype"/>
              </a:rPr>
              <a:t>a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small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piece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of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the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60" b="1">
                <a:solidFill>
                  <a:srgbClr val="231F20"/>
                </a:solidFill>
                <a:latin typeface="Palatino Linotype"/>
                <a:cs typeface="Palatino Linotype"/>
              </a:rPr>
              <a:t>value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potential 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from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AI</a:t>
            </a:r>
            <a:endParaRPr sz="1400">
              <a:latin typeface="Palatino Linotype"/>
              <a:cs typeface="Palatino Linotype"/>
            </a:endParaRPr>
          </a:p>
          <a:p>
            <a:pPr marL="22225" marR="204470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big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step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forward,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but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traditional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advanced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analytics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machine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learning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continue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to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account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lion’s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share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task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optimization,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they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continue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find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new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applications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wide</a:t>
            </a:r>
            <a:r>
              <a:rPr dirty="0" sz="950" spc="-25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variety</a:t>
            </a:r>
            <a:r>
              <a:rPr dirty="0" sz="950" spc="-25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of</a:t>
            </a:r>
            <a:r>
              <a:rPr dirty="0" sz="950" spc="-2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sectors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  <a:p>
            <a:pPr marL="12700" marR="5080" indent="9525">
              <a:lnSpc>
                <a:spcPct val="113999"/>
              </a:lnSpc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Organizations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undergoing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digital</a:t>
            </a:r>
            <a:r>
              <a:rPr dirty="0" sz="950" spc="25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and</a:t>
            </a:r>
            <a:r>
              <a:rPr dirty="0" sz="950" spc="20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spc="-25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AI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transformations</a:t>
            </a:r>
            <a:r>
              <a:rPr dirty="0" sz="950" spc="-20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would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do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well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keep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eye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on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gen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AI,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but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not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exclusion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4"/>
              </a:rPr>
              <a:t>other</a:t>
            </a:r>
            <a:r>
              <a:rPr dirty="0" sz="950" spc="-25">
                <a:solidFill>
                  <a:srgbClr val="2151FF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4"/>
              </a:rPr>
              <a:t>AI</a:t>
            </a:r>
            <a:r>
              <a:rPr dirty="0" sz="950" spc="-25">
                <a:solidFill>
                  <a:srgbClr val="2151FF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4"/>
              </a:rPr>
              <a:t>tools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.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Just</a:t>
            </a:r>
            <a:r>
              <a:rPr dirty="0" sz="950" spc="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because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they’re</a:t>
            </a:r>
            <a:r>
              <a:rPr dirty="0" sz="950" spc="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not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making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headlines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doesn’t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mean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they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can’t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put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work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deliver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increased</a:t>
            </a:r>
            <a:r>
              <a:rPr dirty="0" sz="950" spc="6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productivity—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and,</a:t>
            </a:r>
            <a:r>
              <a:rPr dirty="0" sz="950" spc="6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ultimately,</a:t>
            </a:r>
            <a:r>
              <a:rPr dirty="0" sz="950" spc="6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value.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0171" y="3179317"/>
            <a:ext cx="229806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13999"/>
              </a:lnSpc>
              <a:spcBef>
                <a:spcPts val="100"/>
              </a:spcBef>
            </a:pPr>
            <a:r>
              <a:rPr dirty="0" sz="950" spc="1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1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The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economic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potential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of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generative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AI: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The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next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productivity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5"/>
              </a:rPr>
              <a:t>frontier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94252" y="408840"/>
            <a:ext cx="5113020" cy="9709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80"/>
              </a:spcBef>
            </a:pPr>
            <a:r>
              <a:rPr dirty="0" sz="1250" spc="10">
                <a:latin typeface="Calibri"/>
                <a:cs typeface="Calibri"/>
              </a:rPr>
              <a:t>Generative</a:t>
            </a:r>
            <a:r>
              <a:rPr dirty="0" sz="1250" spc="14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AI</a:t>
            </a:r>
            <a:r>
              <a:rPr dirty="0" sz="1250" spc="15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could</a:t>
            </a:r>
            <a:r>
              <a:rPr dirty="0" sz="1250" spc="14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create</a:t>
            </a:r>
            <a:r>
              <a:rPr dirty="0" sz="1250" spc="15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additional</a:t>
            </a:r>
            <a:r>
              <a:rPr dirty="0" sz="1250" spc="14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value</a:t>
            </a:r>
            <a:r>
              <a:rPr dirty="0" sz="1250" spc="15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potential</a:t>
            </a:r>
            <a:r>
              <a:rPr dirty="0" sz="1250" spc="14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above</a:t>
            </a:r>
            <a:r>
              <a:rPr dirty="0" sz="1250" spc="15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what</a:t>
            </a:r>
            <a:r>
              <a:rPr dirty="0" sz="1250" spc="15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could</a:t>
            </a:r>
            <a:r>
              <a:rPr dirty="0" sz="1250" spc="145">
                <a:latin typeface="Calibri"/>
                <a:cs typeface="Calibri"/>
              </a:rPr>
              <a:t> </a:t>
            </a:r>
            <a:r>
              <a:rPr dirty="0" sz="1250" spc="-25">
                <a:latin typeface="Calibri"/>
                <a:cs typeface="Calibri"/>
              </a:rPr>
              <a:t>be </a:t>
            </a:r>
            <a:r>
              <a:rPr dirty="0" sz="1250" spc="20">
                <a:latin typeface="Calibri"/>
                <a:cs typeface="Calibri"/>
              </a:rPr>
              <a:t>unlocked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by</a:t>
            </a:r>
            <a:r>
              <a:rPr dirty="0" sz="1250" spc="6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other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AI</a:t>
            </a:r>
            <a:r>
              <a:rPr dirty="0" sz="1250" spc="6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and</a:t>
            </a:r>
            <a:r>
              <a:rPr dirty="0" sz="1250" spc="6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analytics.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900" spc="20">
                <a:latin typeface="Calibri"/>
                <a:cs typeface="Calibri"/>
              </a:rPr>
              <a:t>AI’s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potential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55">
                <a:latin typeface="Calibri"/>
                <a:cs typeface="Calibri"/>
              </a:rPr>
              <a:t>impact</a:t>
            </a:r>
            <a:r>
              <a:rPr dirty="0" sz="900" spc="80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on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the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global</a:t>
            </a:r>
            <a:r>
              <a:rPr dirty="0" sz="900" spc="80">
                <a:latin typeface="Calibri"/>
                <a:cs typeface="Calibri"/>
              </a:rPr>
              <a:t> </a:t>
            </a:r>
            <a:r>
              <a:rPr dirty="0" sz="900" spc="20">
                <a:latin typeface="Calibri"/>
                <a:cs typeface="Calibri"/>
              </a:rPr>
              <a:t>economy,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95">
                <a:latin typeface="Calibri"/>
                <a:cs typeface="Calibri"/>
              </a:rPr>
              <a:t>$ </a:t>
            </a:r>
            <a:r>
              <a:rPr dirty="0" sz="900" spc="-10">
                <a:latin typeface="Calibri"/>
                <a:cs typeface="Calibri"/>
              </a:rPr>
              <a:t>trillion</a:t>
            </a:r>
            <a:endParaRPr sz="900">
              <a:latin typeface="Calibri"/>
              <a:cs typeface="Calibri"/>
            </a:endParaRPr>
          </a:p>
          <a:p>
            <a:pPr algn="r" marR="29845">
              <a:lnSpc>
                <a:spcPct val="100000"/>
              </a:lnSpc>
              <a:spcBef>
                <a:spcPts val="1055"/>
              </a:spcBef>
            </a:pPr>
            <a:r>
              <a:rPr dirty="0" sz="750" spc="-10">
                <a:latin typeface="Calibri"/>
                <a:cs typeface="Calibri"/>
              </a:rPr>
              <a:t>17.1–25.6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58357" y="3803971"/>
            <a:ext cx="5270500" cy="589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700"/>
              </a:lnSpc>
              <a:spcBef>
                <a:spcPts val="125"/>
              </a:spcBef>
            </a:pPr>
            <a:r>
              <a:rPr dirty="0" baseline="31746" sz="525">
                <a:solidFill>
                  <a:srgbClr val="6C6E6F"/>
                </a:solidFill>
                <a:latin typeface="Calibri"/>
                <a:cs typeface="Calibri"/>
              </a:rPr>
              <a:t>1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Updated</a:t>
            </a:r>
            <a:r>
              <a:rPr dirty="0" sz="600" spc="6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use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case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estimates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from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"Notes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from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the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AI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frontier: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Applications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and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value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of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deep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learning,”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McKinsey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Global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Institute,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April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6C6E6F"/>
                </a:solidFill>
                <a:latin typeface="Calibri"/>
                <a:cs typeface="Calibri"/>
              </a:rPr>
              <a:t>17,</a:t>
            </a:r>
            <a:r>
              <a:rPr dirty="0" sz="600" spc="7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C6E6F"/>
                </a:solidFill>
                <a:latin typeface="Calibri"/>
                <a:cs typeface="Calibri"/>
              </a:rPr>
              <a:t>2018.</a:t>
            </a:r>
            <a:endParaRPr sz="600">
              <a:latin typeface="Calibri"/>
              <a:cs typeface="Calibri"/>
            </a:endParaRPr>
          </a:p>
          <a:p>
            <a:pPr marL="82550" marR="43180" indent="-32384">
              <a:lnSpc>
                <a:spcPts val="680"/>
              </a:lnSpc>
              <a:spcBef>
                <a:spcPts val="30"/>
              </a:spcBef>
            </a:pPr>
            <a:r>
              <a:rPr dirty="0" baseline="31746" sz="525" spc="15">
                <a:solidFill>
                  <a:srgbClr val="6C6E6F"/>
                </a:solidFill>
                <a:latin typeface="Calibri"/>
                <a:cs typeface="Calibri"/>
              </a:rPr>
              <a:t>2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The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range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of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potential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value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from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the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combined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impact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of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new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generative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AI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use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cases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and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the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increased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worker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productivity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they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could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enable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is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$6.1</a:t>
            </a:r>
            <a:r>
              <a:rPr dirty="0" sz="600" spc="2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C6E6F"/>
                </a:solidFill>
                <a:latin typeface="Calibri"/>
                <a:cs typeface="Calibri"/>
              </a:rPr>
              <a:t>trillion</a:t>
            </a:r>
            <a:r>
              <a:rPr dirty="0" sz="600" spc="50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to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$7.9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C6E6F"/>
                </a:solidFill>
                <a:latin typeface="Calibri"/>
                <a:cs typeface="Calibri"/>
              </a:rPr>
              <a:t>trillion,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including</a:t>
            </a:r>
            <a:r>
              <a:rPr dirty="0" sz="600" spc="3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revenue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impacts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conservatively</a:t>
            </a:r>
            <a:r>
              <a:rPr dirty="0" sz="600" spc="3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translated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into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productivity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impact</a:t>
            </a:r>
            <a:r>
              <a:rPr dirty="0" sz="600" spc="3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as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difference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between</a:t>
            </a:r>
            <a:r>
              <a:rPr dirty="0" sz="600" spc="3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total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impact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and</a:t>
            </a:r>
            <a:r>
              <a:rPr dirty="0" sz="600" spc="25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E6F"/>
                </a:solidFill>
                <a:latin typeface="Calibri"/>
                <a:cs typeface="Calibri"/>
              </a:rPr>
              <a:t>cost-isolated</a:t>
            </a:r>
            <a:r>
              <a:rPr dirty="0" sz="600" spc="30">
                <a:solidFill>
                  <a:srgbClr val="6C6E6F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C6E6F"/>
                </a:solidFill>
                <a:latin typeface="Calibri"/>
                <a:cs typeface="Calibri"/>
              </a:rPr>
              <a:t>impact.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54610">
              <a:lnSpc>
                <a:spcPct val="100000"/>
              </a:lnSpc>
              <a:spcBef>
                <a:spcPts val="630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044785" y="1642516"/>
            <a:ext cx="2720340" cy="1530985"/>
          </a:xfrm>
          <a:custGeom>
            <a:avLst/>
            <a:gdLst/>
            <a:ahLst/>
            <a:cxnLst/>
            <a:rect l="l" t="t" r="r" b="b"/>
            <a:pathLst>
              <a:path w="2720340" h="1530985">
                <a:moveTo>
                  <a:pt x="544068" y="304761"/>
                </a:moveTo>
                <a:lnTo>
                  <a:pt x="0" y="304761"/>
                </a:lnTo>
                <a:lnTo>
                  <a:pt x="0" y="1530743"/>
                </a:lnTo>
                <a:lnTo>
                  <a:pt x="544068" y="1530743"/>
                </a:lnTo>
                <a:lnTo>
                  <a:pt x="544068" y="304761"/>
                </a:lnTo>
                <a:close/>
              </a:path>
              <a:path w="2720340" h="1530985">
                <a:moveTo>
                  <a:pt x="2720340" y="0"/>
                </a:moveTo>
                <a:lnTo>
                  <a:pt x="2176272" y="0"/>
                </a:lnTo>
                <a:lnTo>
                  <a:pt x="2176272" y="1530743"/>
                </a:lnTo>
                <a:lnTo>
                  <a:pt x="2720340" y="1530743"/>
                </a:lnTo>
                <a:lnTo>
                  <a:pt x="2720340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7853255" y="1399263"/>
            <a:ext cx="1088390" cy="1774189"/>
            <a:chOff x="7853255" y="1399263"/>
            <a:chExt cx="1088390" cy="1774189"/>
          </a:xfrm>
        </p:grpSpPr>
        <p:sp>
          <p:nvSpPr>
            <p:cNvPr id="8" name="object 8" descr=""/>
            <p:cNvSpPr/>
            <p:nvPr/>
          </p:nvSpPr>
          <p:spPr>
            <a:xfrm>
              <a:off x="8397328" y="1400086"/>
              <a:ext cx="544195" cy="1773555"/>
            </a:xfrm>
            <a:custGeom>
              <a:avLst/>
              <a:gdLst/>
              <a:ahLst/>
              <a:cxnLst/>
              <a:rect l="l" t="t" r="r" b="b"/>
              <a:pathLst>
                <a:path w="544195" h="1773555">
                  <a:moveTo>
                    <a:pt x="544068" y="0"/>
                  </a:moveTo>
                  <a:lnTo>
                    <a:pt x="0" y="0"/>
                  </a:lnTo>
                  <a:lnTo>
                    <a:pt x="0" y="1773174"/>
                  </a:lnTo>
                  <a:lnTo>
                    <a:pt x="544068" y="1773174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853255" y="140008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 h="0">
                  <a:moveTo>
                    <a:pt x="0" y="0"/>
                  </a:moveTo>
                  <a:lnTo>
                    <a:pt x="533298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874537" y="3180376"/>
            <a:ext cx="890269" cy="5010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8100" marR="30480">
              <a:lnSpc>
                <a:spcPct val="104000"/>
              </a:lnSpc>
              <a:spcBef>
                <a:spcPts val="90"/>
              </a:spcBef>
            </a:pPr>
            <a:r>
              <a:rPr dirty="0" sz="750" spc="10">
                <a:latin typeface="Calibri"/>
                <a:cs typeface="Calibri"/>
              </a:rPr>
              <a:t>Advanced</a:t>
            </a:r>
            <a:r>
              <a:rPr dirty="0" sz="750" spc="14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analytics,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traditional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machine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learning,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deep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learning</a:t>
            </a:r>
            <a:r>
              <a:rPr dirty="0" baseline="30864" sz="675" spc="-15">
                <a:latin typeface="Calibri"/>
                <a:cs typeface="Calibri"/>
              </a:rPr>
              <a:t>1</a:t>
            </a:r>
            <a:endParaRPr baseline="30864" sz="675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68382" y="3180376"/>
            <a:ext cx="673735" cy="263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0010" marR="5080" indent="-67945">
              <a:lnSpc>
                <a:spcPct val="104000"/>
              </a:lnSpc>
              <a:spcBef>
                <a:spcPts val="90"/>
              </a:spcBef>
            </a:pPr>
            <a:r>
              <a:rPr dirty="0" sz="750">
                <a:latin typeface="Calibri"/>
                <a:cs typeface="Calibri"/>
              </a:rPr>
              <a:t>New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generative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AI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use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cases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225982" y="3180376"/>
            <a:ext cx="53467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04000"/>
              </a:lnSpc>
              <a:spcBef>
                <a:spcPts val="90"/>
              </a:spcBef>
            </a:pPr>
            <a:r>
              <a:rPr dirty="0" sz="750">
                <a:latin typeface="Calibri"/>
                <a:cs typeface="Calibri"/>
              </a:rPr>
              <a:t>Total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use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case–driven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potential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23066" y="3180376"/>
            <a:ext cx="111696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7465" marR="30480" indent="-635">
              <a:lnSpc>
                <a:spcPct val="104000"/>
              </a:lnSpc>
              <a:spcBef>
                <a:spcPts val="90"/>
              </a:spcBef>
            </a:pPr>
            <a:r>
              <a:rPr dirty="0" sz="750">
                <a:latin typeface="Calibri"/>
                <a:cs typeface="Calibri"/>
              </a:rPr>
              <a:t>All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worker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productivity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enabled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by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generative</a:t>
            </a:r>
            <a:r>
              <a:rPr dirty="0" sz="750" spc="12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AI,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including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in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use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cases</a:t>
            </a:r>
            <a:r>
              <a:rPr dirty="0" baseline="30864" sz="675" spc="-15">
                <a:latin typeface="Calibri"/>
                <a:cs typeface="Calibri"/>
              </a:rPr>
              <a:t>2</a:t>
            </a:r>
            <a:endParaRPr baseline="30864" sz="675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432302" y="3180376"/>
            <a:ext cx="47434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 marR="30480" indent="42545">
              <a:lnSpc>
                <a:spcPct val="104000"/>
              </a:lnSpc>
              <a:spcBef>
                <a:spcPts val="90"/>
              </a:spcBef>
            </a:pPr>
            <a:r>
              <a:rPr dirty="0" sz="750">
                <a:latin typeface="Calibri"/>
                <a:cs typeface="Calibri"/>
              </a:rPr>
              <a:t>Total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economic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potential</a:t>
            </a:r>
            <a:r>
              <a:rPr dirty="0" baseline="30864" sz="675" spc="-15">
                <a:latin typeface="Calibri"/>
                <a:cs typeface="Calibri"/>
              </a:rPr>
              <a:t>2</a:t>
            </a:r>
            <a:endParaRPr baseline="30864" sz="675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113034" y="1782690"/>
            <a:ext cx="40767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11.0–17.7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278557" y="1477882"/>
            <a:ext cx="429259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Calibri"/>
                <a:cs typeface="Calibri"/>
              </a:rPr>
              <a:t>13.6–22.1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309180" y="1400088"/>
            <a:ext cx="544195" cy="546735"/>
          </a:xfrm>
          <a:prstGeom prst="rect">
            <a:avLst/>
          </a:prstGeom>
          <a:solidFill>
            <a:srgbClr val="00A9F4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dirty="0" sz="750" spc="-10">
                <a:latin typeface="Calibri"/>
                <a:cs typeface="Calibri"/>
              </a:rPr>
              <a:t>6.1–7.9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676033" y="1641561"/>
            <a:ext cx="1624965" cy="306705"/>
            <a:chOff x="5676033" y="1641561"/>
            <a:chExt cx="1624965" cy="306705"/>
          </a:xfrm>
        </p:grpSpPr>
        <p:sp>
          <p:nvSpPr>
            <p:cNvPr id="19" name="object 19" descr=""/>
            <p:cNvSpPr/>
            <p:nvPr/>
          </p:nvSpPr>
          <p:spPr>
            <a:xfrm>
              <a:off x="5676986" y="1642513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 h="0">
                  <a:moveTo>
                    <a:pt x="0" y="0"/>
                  </a:moveTo>
                  <a:lnTo>
                    <a:pt x="533298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766658" y="194727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 h="0">
                  <a:moveTo>
                    <a:pt x="0" y="0"/>
                  </a:moveTo>
                  <a:lnTo>
                    <a:pt x="533298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042871" y="1977514"/>
            <a:ext cx="724535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440"/>
              </a:lnSpc>
              <a:spcBef>
                <a:spcPts val="95"/>
              </a:spcBef>
            </a:pPr>
            <a:r>
              <a:rPr dirty="0" sz="1250" spc="-10" b="1">
                <a:latin typeface="Palatino Linotype"/>
                <a:cs typeface="Palatino Linotype"/>
              </a:rPr>
              <a:t>~15–40%</a:t>
            </a:r>
            <a:endParaRPr sz="1250">
              <a:latin typeface="Palatino Linotype"/>
              <a:cs typeface="Palatino Linotype"/>
            </a:endParaRPr>
          </a:p>
          <a:p>
            <a:pPr algn="ctr">
              <a:lnSpc>
                <a:spcPts val="835"/>
              </a:lnSpc>
            </a:pPr>
            <a:r>
              <a:rPr dirty="0" sz="750" spc="-10">
                <a:latin typeface="Calibri"/>
                <a:cs typeface="Calibri"/>
              </a:rPr>
              <a:t>incremental</a:t>
            </a:r>
            <a:endParaRPr sz="750">
              <a:latin typeface="Calibri"/>
              <a:cs typeface="Calibri"/>
            </a:endParaRPr>
          </a:p>
          <a:p>
            <a:pPr algn="ctr">
              <a:lnSpc>
                <a:spcPts val="890"/>
              </a:lnSpc>
            </a:pPr>
            <a:r>
              <a:rPr dirty="0" sz="750">
                <a:latin typeface="Calibri"/>
                <a:cs typeface="Calibri"/>
              </a:rPr>
              <a:t>economic</a:t>
            </a:r>
            <a:r>
              <a:rPr dirty="0" sz="750" spc="15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impact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219140" y="1984744"/>
            <a:ext cx="724535" cy="42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440"/>
              </a:lnSpc>
              <a:spcBef>
                <a:spcPts val="95"/>
              </a:spcBef>
            </a:pPr>
            <a:r>
              <a:rPr dirty="0" sz="1250" spc="-10" b="1">
                <a:latin typeface="Palatino Linotype"/>
                <a:cs typeface="Palatino Linotype"/>
              </a:rPr>
              <a:t>~35–70%</a:t>
            </a:r>
            <a:endParaRPr sz="1250">
              <a:latin typeface="Palatino Linotype"/>
              <a:cs typeface="Palatino Linotype"/>
            </a:endParaRPr>
          </a:p>
          <a:p>
            <a:pPr algn="ctr">
              <a:lnSpc>
                <a:spcPts val="835"/>
              </a:lnSpc>
            </a:pPr>
            <a:r>
              <a:rPr dirty="0" sz="750" spc="-10">
                <a:latin typeface="Calibri"/>
                <a:cs typeface="Calibri"/>
              </a:rPr>
              <a:t>incremental</a:t>
            </a:r>
            <a:endParaRPr sz="750">
              <a:latin typeface="Calibri"/>
              <a:cs typeface="Calibri"/>
            </a:endParaRPr>
          </a:p>
          <a:p>
            <a:pPr algn="ctr">
              <a:lnSpc>
                <a:spcPts val="890"/>
              </a:lnSpc>
            </a:pPr>
            <a:r>
              <a:rPr dirty="0" sz="750">
                <a:latin typeface="Calibri"/>
                <a:cs typeface="Calibri"/>
              </a:rPr>
              <a:t>economic</a:t>
            </a:r>
            <a:r>
              <a:rPr dirty="0" sz="750" spc="15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impact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32920" y="1642516"/>
            <a:ext cx="544195" cy="304800"/>
          </a:xfrm>
          <a:prstGeom prst="rect">
            <a:avLst/>
          </a:prstGeom>
          <a:solidFill>
            <a:srgbClr val="00A9F4"/>
          </a:solidFill>
        </p:spPr>
        <p:txBody>
          <a:bodyPr wrap="square" lIns="0" tIns="9017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710"/>
              </a:spcBef>
            </a:pPr>
            <a:r>
              <a:rPr dirty="0" sz="750" spc="35">
                <a:latin typeface="Calibri"/>
                <a:cs typeface="Calibri"/>
              </a:rPr>
              <a:t>2.6–4.4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594694" y="1945370"/>
            <a:ext cx="2172335" cy="3175"/>
            <a:chOff x="4594694" y="1945370"/>
            <a:chExt cx="2172335" cy="3175"/>
          </a:xfrm>
        </p:grpSpPr>
        <p:sp>
          <p:nvSpPr>
            <p:cNvPr id="25" name="object 25" descr=""/>
            <p:cNvSpPr/>
            <p:nvPr/>
          </p:nvSpPr>
          <p:spPr>
            <a:xfrm>
              <a:off x="6221055" y="1947278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 h="0">
                  <a:moveTo>
                    <a:pt x="0" y="0"/>
                  </a:moveTo>
                  <a:lnTo>
                    <a:pt x="545604" y="0"/>
                  </a:lnTo>
                </a:path>
              </a:pathLst>
            </a:custGeom>
            <a:ln w="3175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94694" y="1946196"/>
              <a:ext cx="1626870" cy="0"/>
            </a:xfrm>
            <a:custGeom>
              <a:avLst/>
              <a:gdLst/>
              <a:ahLst/>
              <a:cxnLst/>
              <a:rect l="l" t="t" r="r" b="b"/>
              <a:pathLst>
                <a:path w="1626870" h="0">
                  <a:moveTo>
                    <a:pt x="0" y="0"/>
                  </a:moveTo>
                  <a:lnTo>
                    <a:pt x="1626362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7200" y="1123567"/>
            <a:ext cx="1984375" cy="208279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600" spc="10">
                <a:solidFill>
                  <a:srgbClr val="6D6E71"/>
                </a:solidFill>
                <a:latin typeface="Calibri"/>
                <a:cs typeface="Calibri"/>
              </a:rPr>
              <a:t>Designed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D6E71"/>
                </a:solidFill>
                <a:latin typeface="Calibri"/>
                <a:cs typeface="Calibri"/>
              </a:rPr>
              <a:t>by</a:t>
            </a:r>
            <a:r>
              <a:rPr dirty="0" sz="600" spc="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D6E71"/>
                </a:solidFill>
                <a:latin typeface="Calibri"/>
                <a:cs typeface="Calibri"/>
              </a:rPr>
              <a:t>McKinsey</a:t>
            </a:r>
            <a:r>
              <a:rPr dirty="0" sz="600" spc="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D6E71"/>
                </a:solidFill>
                <a:latin typeface="Calibri"/>
                <a:cs typeface="Calibri"/>
              </a:rPr>
              <a:t>Global</a:t>
            </a:r>
            <a:r>
              <a:rPr dirty="0" sz="600" spc="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D6E71"/>
                </a:solidFill>
                <a:latin typeface="Calibri"/>
                <a:cs typeface="Calibri"/>
              </a:rPr>
              <a:t>Publishing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Copyright</a:t>
            </a:r>
            <a:r>
              <a:rPr dirty="0" sz="600" spc="8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-40">
                <a:solidFill>
                  <a:srgbClr val="6D6E71"/>
                </a:solidFill>
                <a:latin typeface="Calibri"/>
                <a:cs typeface="Calibri"/>
              </a:rPr>
              <a:t>©</a:t>
            </a:r>
            <a:r>
              <a:rPr dirty="0" sz="600" spc="9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202</a:t>
            </a:r>
            <a:r>
              <a:rPr dirty="0" sz="600">
                <a:solidFill>
                  <a:srgbClr val="6D6E71"/>
                </a:solidFill>
                <a:latin typeface="Book Antiqua"/>
                <a:cs typeface="Book Antiqua"/>
              </a:rPr>
              <a:t>1</a:t>
            </a:r>
            <a:r>
              <a:rPr dirty="0" sz="600" spc="75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McKinsey</a:t>
            </a:r>
            <a:r>
              <a:rPr dirty="0" sz="600" spc="8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-40">
                <a:solidFill>
                  <a:srgbClr val="6D6E71"/>
                </a:solidFill>
                <a:latin typeface="Calibri"/>
                <a:cs typeface="Calibri"/>
              </a:rPr>
              <a:t>&amp;</a:t>
            </a:r>
            <a:r>
              <a:rPr dirty="0" sz="600" spc="9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Company.</a:t>
            </a:r>
            <a:r>
              <a:rPr dirty="0" sz="600" spc="9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All</a:t>
            </a:r>
            <a:r>
              <a:rPr dirty="0" sz="600" spc="9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rights</a:t>
            </a:r>
            <a:r>
              <a:rPr dirty="0" sz="600" spc="9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D6E71"/>
                </a:solidFill>
                <a:latin typeface="Calibri"/>
                <a:cs typeface="Calibri"/>
              </a:rPr>
              <a:t>reserved.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0"/>
            <a:ext cx="3289300" cy="7772400"/>
          </a:xfrm>
          <a:custGeom>
            <a:avLst/>
            <a:gdLst/>
            <a:ahLst/>
            <a:cxnLst/>
            <a:rect l="l" t="t" r="r" b="b"/>
            <a:pathLst>
              <a:path w="3289300" h="7772400">
                <a:moveTo>
                  <a:pt x="3289300" y="0"/>
                </a:moveTo>
                <a:lnTo>
                  <a:pt x="0" y="0"/>
                </a:lnTo>
                <a:lnTo>
                  <a:pt x="0" y="7772400"/>
                </a:lnTo>
                <a:lnTo>
                  <a:pt x="3289300" y="7772400"/>
                </a:lnTo>
                <a:lnTo>
                  <a:pt x="3289300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2" y="6716776"/>
            <a:ext cx="2178592" cy="67638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664512" y="7118094"/>
            <a:ext cx="1950085" cy="22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4680">
              <a:lnSpc>
                <a:spcPct val="111100"/>
              </a:lnSpc>
              <a:spcBef>
                <a:spcPts val="100"/>
              </a:spcBef>
            </a:pPr>
            <a:r>
              <a:rPr dirty="0" sz="600" spc="10">
                <a:solidFill>
                  <a:srgbClr val="6D6E71"/>
                </a:solidFill>
                <a:latin typeface="Calibri"/>
                <a:cs typeface="Calibri"/>
              </a:rPr>
              <a:t>Designed</a:t>
            </a:r>
            <a:r>
              <a:rPr dirty="0" sz="600" spc="1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by</a:t>
            </a:r>
            <a:r>
              <a:rPr dirty="0" sz="600" spc="2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D6E71"/>
                </a:solidFill>
                <a:latin typeface="Calibri"/>
                <a:cs typeface="Calibri"/>
              </a:rPr>
              <a:t>McKinsey</a:t>
            </a:r>
            <a:r>
              <a:rPr dirty="0" sz="600" spc="1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Global</a:t>
            </a:r>
            <a:r>
              <a:rPr dirty="0" sz="600" spc="2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D6E71"/>
                </a:solidFill>
                <a:latin typeface="Calibri"/>
                <a:cs typeface="Calibri"/>
              </a:rPr>
              <a:t>Publishing</a:t>
            </a:r>
            <a:r>
              <a:rPr dirty="0" sz="600" spc="50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Copyright</a:t>
            </a:r>
            <a:r>
              <a:rPr dirty="0" sz="600" spc="3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-35">
                <a:solidFill>
                  <a:srgbClr val="6D6E71"/>
                </a:solidFill>
                <a:latin typeface="Calibri"/>
                <a:cs typeface="Calibri"/>
              </a:rPr>
              <a:t>©</a:t>
            </a:r>
            <a:r>
              <a:rPr dirty="0" sz="600" spc="3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2023</a:t>
            </a:r>
            <a:r>
              <a:rPr dirty="0" sz="600" spc="3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McKinsey</a:t>
            </a:r>
            <a:r>
              <a:rPr dirty="0" sz="600" spc="4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-50">
                <a:solidFill>
                  <a:srgbClr val="6D6E71"/>
                </a:solidFill>
                <a:latin typeface="Calibri"/>
                <a:cs typeface="Calibri"/>
              </a:rPr>
              <a:t>&amp;</a:t>
            </a:r>
            <a:r>
              <a:rPr dirty="0" sz="600" spc="3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Company.</a:t>
            </a:r>
            <a:r>
              <a:rPr dirty="0" sz="600" spc="3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All</a:t>
            </a:r>
            <a:r>
              <a:rPr dirty="0" sz="600" spc="40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D6E71"/>
                </a:solidFill>
                <a:latin typeface="Calibri"/>
                <a:cs typeface="Calibri"/>
              </a:rPr>
              <a:t>rights</a:t>
            </a:r>
            <a:r>
              <a:rPr dirty="0" sz="600" spc="35">
                <a:solidFill>
                  <a:srgbClr val="6D6E71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D6E71"/>
                </a:solidFill>
                <a:latin typeface="Calibri"/>
                <a:cs typeface="Calibri"/>
              </a:rPr>
              <a:t>reserved.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23362" y="6517068"/>
            <a:ext cx="233045" cy="3810"/>
          </a:xfrm>
          <a:custGeom>
            <a:avLst/>
            <a:gdLst/>
            <a:ahLst/>
            <a:cxnLst/>
            <a:rect l="l" t="t" r="r" b="b"/>
            <a:pathLst>
              <a:path w="233045" h="3809">
                <a:moveTo>
                  <a:pt x="232841" y="0"/>
                </a:moveTo>
                <a:lnTo>
                  <a:pt x="0" y="0"/>
                </a:lnTo>
                <a:lnTo>
                  <a:pt x="0" y="3327"/>
                </a:lnTo>
                <a:lnTo>
                  <a:pt x="232841" y="3327"/>
                </a:lnTo>
                <a:lnTo>
                  <a:pt x="232841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424987" y="6560468"/>
            <a:ext cx="103505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>
                <a:solidFill>
                  <a:srgbClr val="051C2C"/>
                </a:solidFill>
                <a:latin typeface="Calibri"/>
                <a:cs typeface="Calibri"/>
              </a:rPr>
              <a:t>Scan</a:t>
            </a:r>
            <a:r>
              <a:rPr dirty="0" sz="600" spc="75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 spc="-80">
                <a:solidFill>
                  <a:srgbClr val="051C2C"/>
                </a:solidFill>
                <a:latin typeface="Calibri"/>
                <a:cs typeface="Calibri"/>
              </a:rPr>
              <a:t>•</a:t>
            </a:r>
            <a:r>
              <a:rPr dirty="0" sz="600" spc="80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051C2C"/>
                </a:solidFill>
                <a:latin typeface="Calibri"/>
                <a:cs typeface="Calibri"/>
              </a:rPr>
              <a:t>Download</a:t>
            </a:r>
            <a:r>
              <a:rPr dirty="0" sz="600" spc="80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 spc="-80">
                <a:solidFill>
                  <a:srgbClr val="051C2C"/>
                </a:solidFill>
                <a:latin typeface="Calibri"/>
                <a:cs typeface="Calibri"/>
              </a:rPr>
              <a:t>•</a:t>
            </a:r>
            <a:r>
              <a:rPr dirty="0" sz="600" spc="80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051C2C"/>
                </a:solidFill>
                <a:latin typeface="Calibri"/>
                <a:cs typeface="Calibri"/>
              </a:rPr>
              <a:t>Personalize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08418" y="5091836"/>
            <a:ext cx="1264920" cy="271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125"/>
              </a:spcBef>
            </a:pPr>
            <a:r>
              <a:rPr dirty="0" sz="600">
                <a:solidFill>
                  <a:srgbClr val="051C2C"/>
                </a:solidFill>
                <a:latin typeface="Calibri"/>
                <a:cs typeface="Calibri"/>
              </a:rPr>
              <a:t>Find</a:t>
            </a:r>
            <a:r>
              <a:rPr dirty="0" sz="600" spc="60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051C2C"/>
                </a:solidFill>
                <a:latin typeface="Calibri"/>
                <a:cs typeface="Calibri"/>
              </a:rPr>
              <a:t>more</a:t>
            </a:r>
            <a:r>
              <a:rPr dirty="0" sz="600" spc="65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051C2C"/>
                </a:solidFill>
                <a:latin typeface="Calibri"/>
                <a:cs typeface="Calibri"/>
              </a:rPr>
              <a:t>content</a:t>
            </a:r>
            <a:r>
              <a:rPr dirty="0" sz="600" spc="65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051C2C"/>
                </a:solidFill>
                <a:latin typeface="Calibri"/>
                <a:cs typeface="Calibri"/>
              </a:rPr>
              <a:t>like</a:t>
            </a:r>
            <a:r>
              <a:rPr dirty="0" sz="600" spc="50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051C2C"/>
                </a:solidFill>
                <a:latin typeface="Calibri"/>
                <a:cs typeface="Calibri"/>
              </a:rPr>
              <a:t>this</a:t>
            </a:r>
            <a:r>
              <a:rPr dirty="0" sz="600" spc="65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051C2C"/>
                </a:solidFill>
                <a:latin typeface="Calibri"/>
                <a:cs typeface="Calibri"/>
              </a:rPr>
              <a:t>on</a:t>
            </a:r>
            <a:r>
              <a:rPr dirty="0" sz="600" spc="55">
                <a:solidFill>
                  <a:srgbClr val="051C2C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051C2C"/>
                </a:solidFill>
                <a:latin typeface="Calibri"/>
                <a:cs typeface="Calibri"/>
              </a:rPr>
              <a:t>the</a:t>
            </a:r>
            <a:endParaRPr sz="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950" spc="-35" b="1">
                <a:solidFill>
                  <a:srgbClr val="051C2C"/>
                </a:solidFill>
                <a:latin typeface="Palatino Linotype"/>
                <a:cs typeface="Palatino Linotype"/>
              </a:rPr>
              <a:t>McKinsey</a:t>
            </a:r>
            <a:r>
              <a:rPr dirty="0" sz="950" spc="-10" b="1">
                <a:solidFill>
                  <a:srgbClr val="051C2C"/>
                </a:solidFill>
                <a:latin typeface="Palatino Linotype"/>
                <a:cs typeface="Palatino Linotype"/>
              </a:rPr>
              <a:t> </a:t>
            </a:r>
            <a:r>
              <a:rPr dirty="0" sz="950" spc="-25" b="1">
                <a:solidFill>
                  <a:srgbClr val="051C2C"/>
                </a:solidFill>
                <a:latin typeface="Palatino Linotype"/>
                <a:cs typeface="Palatino Linotype"/>
              </a:rPr>
              <a:t>Insights</a:t>
            </a:r>
            <a:r>
              <a:rPr dirty="0" sz="950" spc="-10" b="1">
                <a:solidFill>
                  <a:srgbClr val="051C2C"/>
                </a:solidFill>
                <a:latin typeface="Palatino Linotype"/>
                <a:cs typeface="Palatino Linotype"/>
              </a:rPr>
              <a:t> </a:t>
            </a:r>
            <a:r>
              <a:rPr dirty="0" sz="950" spc="-25" b="1">
                <a:solidFill>
                  <a:srgbClr val="051C2C"/>
                </a:solidFill>
                <a:latin typeface="Palatino Linotype"/>
                <a:cs typeface="Palatino Linotype"/>
              </a:rPr>
              <a:t>App</a:t>
            </a:r>
            <a:endParaRPr sz="950">
              <a:latin typeface="Palatino Linotype"/>
              <a:cs typeface="Palatino Linotyp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3045" y="6726890"/>
            <a:ext cx="83159" cy="9903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23650" y="6723559"/>
            <a:ext cx="83481" cy="1032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1031" y="5419328"/>
            <a:ext cx="1017165" cy="1017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2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442305" y="409701"/>
            <a:ext cx="3602990" cy="85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">
              <a:lnSpc>
                <a:spcPct val="113999"/>
              </a:lnSpc>
              <a:spcBef>
                <a:spcPts val="100"/>
              </a:spcBef>
            </a:pPr>
            <a:r>
              <a:rPr dirty="0" sz="950" spc="-10">
                <a:solidFill>
                  <a:srgbClr val="231F20"/>
                </a:solidFill>
                <a:latin typeface="Arial"/>
                <a:cs typeface="Arial"/>
              </a:rPr>
              <a:t>Since</a:t>
            </a:r>
            <a:r>
              <a:rPr dirty="0" sz="950" spc="-5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5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Arial"/>
                <a:cs typeface="Arial"/>
              </a:rPr>
              <a:t>release</a:t>
            </a:r>
            <a:r>
              <a:rPr dirty="0" sz="950" spc="-5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ChatGPT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November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2022,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it’s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been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all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over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headlines,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businesses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racing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capture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its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value.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Within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technology’s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first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few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months,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McKinsey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research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found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generative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(gen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AI)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features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stand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add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up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to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$4.4</a:t>
            </a:r>
            <a:r>
              <a:rPr dirty="0" sz="950" spc="-15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trillion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global economy—annually.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5101" y="1402078"/>
            <a:ext cx="3537585" cy="317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 marR="179070" indent="-11430">
              <a:lnSpc>
                <a:spcPct val="113999"/>
              </a:lnSpc>
              <a:spcBef>
                <a:spcPts val="100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articles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 reports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we’ve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published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this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time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frame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examine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questions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such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these: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spcBef>
                <a:spcPts val="5"/>
              </a:spcBef>
              <a:buChar char="—"/>
              <a:tabLst>
                <a:tab pos="202565" algn="l"/>
              </a:tabLst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What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technology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good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at,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how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quickly?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Font typeface="Calibri"/>
              <a:buChar char="—"/>
            </a:pPr>
            <a:endParaRPr sz="120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buChar char="—"/>
              <a:tabLst>
                <a:tab pos="202565" algn="l"/>
              </a:tabLst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What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types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jobs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affect?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31F20"/>
              </a:buClr>
              <a:buFont typeface="Calibri"/>
              <a:buChar char="—"/>
            </a:pPr>
            <a:endParaRPr sz="120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buChar char="—"/>
              <a:tabLst>
                <a:tab pos="202565" algn="l"/>
              </a:tabLst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Which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industries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stand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gain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most?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31F20"/>
              </a:buClr>
              <a:buFont typeface="Calibri"/>
              <a:buChar char="—"/>
            </a:pPr>
            <a:endParaRPr sz="120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buChar char="—"/>
              <a:tabLst>
                <a:tab pos="202565" algn="l"/>
              </a:tabLst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What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activities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will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deliver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value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organizations?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31F20"/>
              </a:buClr>
              <a:buFont typeface="Calibri"/>
              <a:buChar char="—"/>
            </a:pPr>
            <a:endParaRPr sz="1200">
              <a:latin typeface="Calibri"/>
              <a:cs typeface="Calibri"/>
            </a:endParaRPr>
          </a:p>
          <a:p>
            <a:pPr marL="203835" indent="-191135">
              <a:lnSpc>
                <a:spcPct val="100000"/>
              </a:lnSpc>
              <a:buChar char="—"/>
              <a:tabLst>
                <a:tab pos="203835" algn="l"/>
              </a:tabLst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How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do—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40">
                <a:solidFill>
                  <a:srgbClr val="231F20"/>
                </a:solidFill>
                <a:latin typeface="Calibri"/>
                <a:cs typeface="Calibri"/>
              </a:rPr>
              <a:t>will—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workers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feel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about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technology?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31F20"/>
              </a:buClr>
              <a:buFont typeface="Calibri"/>
              <a:buChar char="—"/>
            </a:pPr>
            <a:endParaRPr sz="120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buChar char="—"/>
              <a:tabLst>
                <a:tab pos="202565" algn="l"/>
              </a:tabLst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What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safeguards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needed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ensure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responsible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use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AI?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alibri"/>
              <a:cs typeface="Calibri"/>
            </a:endParaRPr>
          </a:p>
          <a:p>
            <a:pPr marL="26034" marR="5080">
              <a:lnSpc>
                <a:spcPct val="113999"/>
              </a:lnSpc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this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visual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Explainer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we’ve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compiled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all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answers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have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so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far—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60">
                <a:solidFill>
                  <a:srgbClr val="231F20"/>
                </a:solidFill>
                <a:latin typeface="Calibri"/>
                <a:cs typeface="Calibri"/>
              </a:rPr>
              <a:t>15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McKinsey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charts.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expect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this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space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evolve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rapidly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continue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roll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out our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research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that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happens.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stay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up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date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this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topic,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register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our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email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alerts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“artificial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intelligence”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151FF"/>
                </a:solidFill>
                <a:latin typeface="Calibri"/>
                <a:cs typeface="Calibri"/>
                <a:hlinkClick r:id="rId4"/>
              </a:rPr>
              <a:t>here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9050" marR="5080" indent="-6985">
              <a:lnSpc>
                <a:spcPts val="2800"/>
              </a:lnSpc>
              <a:spcBef>
                <a:spcPts val="260"/>
              </a:spcBef>
            </a:pPr>
            <a:r>
              <a:rPr dirty="0" spc="-110"/>
              <a:t>McKinsey</a:t>
            </a:r>
            <a:r>
              <a:rPr dirty="0" spc="-40"/>
              <a:t> </a:t>
            </a:r>
            <a:r>
              <a:rPr dirty="0" spc="-25"/>
              <a:t>research</a:t>
            </a:r>
            <a:r>
              <a:rPr dirty="0" spc="-80"/>
              <a:t> </a:t>
            </a:r>
            <a:r>
              <a:rPr dirty="0" spc="-50"/>
              <a:t>has </a:t>
            </a:r>
            <a:r>
              <a:rPr dirty="0" spc="-130"/>
              <a:t>found</a:t>
            </a:r>
            <a:r>
              <a:rPr dirty="0" spc="-35"/>
              <a:t> </a:t>
            </a:r>
            <a:r>
              <a:rPr dirty="0" spc="-20"/>
              <a:t>that </a:t>
            </a:r>
            <a:r>
              <a:rPr dirty="0" spc="-85"/>
              <a:t>generative</a:t>
            </a:r>
            <a:r>
              <a:rPr dirty="0" spc="-65"/>
              <a:t> </a:t>
            </a:r>
            <a:r>
              <a:rPr dirty="0" spc="-130"/>
              <a:t>AI</a:t>
            </a:r>
            <a:r>
              <a:rPr dirty="0" spc="-35"/>
              <a:t> </a:t>
            </a:r>
            <a:r>
              <a:rPr dirty="0" spc="-60"/>
              <a:t>features</a:t>
            </a:r>
            <a:r>
              <a:rPr dirty="0" spc="-75"/>
              <a:t> </a:t>
            </a:r>
            <a:r>
              <a:rPr dirty="0" spc="-55"/>
              <a:t>stand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 spc="-35"/>
              <a:t>add </a:t>
            </a:r>
            <a:r>
              <a:rPr dirty="0" spc="-125"/>
              <a:t>up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105"/>
              <a:t> </a:t>
            </a:r>
            <a:r>
              <a:rPr dirty="0" spc="95"/>
              <a:t>$4.4</a:t>
            </a:r>
            <a:r>
              <a:rPr dirty="0" spc="-70"/>
              <a:t> </a:t>
            </a:r>
            <a:r>
              <a:rPr dirty="0" spc="-60"/>
              <a:t>trillion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70"/>
              <a:t> </a:t>
            </a:r>
            <a:r>
              <a:rPr dirty="0" spc="-20"/>
              <a:t>the</a:t>
            </a:r>
            <a:r>
              <a:rPr dirty="0" spc="-70"/>
              <a:t> </a:t>
            </a:r>
            <a:r>
              <a:rPr dirty="0" spc="-10"/>
              <a:t>global </a:t>
            </a:r>
            <a:r>
              <a:rPr dirty="0" spc="-150"/>
              <a:t>economy—</a:t>
            </a:r>
            <a:r>
              <a:rPr dirty="0" spc="-10"/>
              <a:t>annually.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94252" y="404766"/>
            <a:ext cx="4636135" cy="78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10">
                <a:latin typeface="Calibri"/>
                <a:cs typeface="Calibri"/>
              </a:rPr>
              <a:t>Generative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AI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60">
                <a:latin typeface="Calibri"/>
                <a:cs typeface="Calibri"/>
              </a:rPr>
              <a:t>has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been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evolving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at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a</a:t>
            </a:r>
            <a:r>
              <a:rPr dirty="0" sz="1250" spc="90">
                <a:latin typeface="Calibri"/>
                <a:cs typeface="Calibri"/>
              </a:rPr>
              <a:t> </a:t>
            </a:r>
            <a:r>
              <a:rPr dirty="0" sz="1250" spc="10">
                <a:latin typeface="Calibri"/>
                <a:cs typeface="Calibri"/>
              </a:rPr>
              <a:t>rapid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pace.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30">
                <a:latin typeface="Calibri"/>
                <a:cs typeface="Calibri"/>
              </a:rPr>
              <a:t>Timeline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of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major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large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55">
                <a:latin typeface="Calibri"/>
                <a:cs typeface="Calibri"/>
              </a:rPr>
              <a:t>language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model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(LLM)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developments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following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70">
                <a:latin typeface="Calibri"/>
                <a:cs typeface="Calibri"/>
              </a:rPr>
              <a:t>ChatGPT’s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launch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887094" algn="l"/>
                <a:tab pos="1791335" algn="l"/>
                <a:tab pos="2695575" algn="l"/>
                <a:tab pos="3512185" algn="l"/>
                <a:tab pos="4416425" algn="l"/>
              </a:tabLst>
            </a:pP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Nov</a:t>
            </a:r>
            <a:r>
              <a:rPr dirty="0" sz="750" spc="5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30">
                <a:solidFill>
                  <a:srgbClr val="4D4D4D"/>
                </a:solidFill>
                <a:latin typeface="Calibri"/>
                <a:cs typeface="Calibri"/>
              </a:rPr>
              <a:t>2022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	</a:t>
            </a:r>
            <a:r>
              <a:rPr dirty="0" sz="750" spc="-25">
                <a:solidFill>
                  <a:srgbClr val="4D4D4D"/>
                </a:solidFill>
                <a:latin typeface="Calibri"/>
                <a:cs typeface="Calibri"/>
              </a:rPr>
              <a:t>Dec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	</a:t>
            </a:r>
            <a:r>
              <a:rPr dirty="0" sz="750" spc="50">
                <a:solidFill>
                  <a:srgbClr val="4D4D4D"/>
                </a:solidFill>
                <a:latin typeface="Calibri"/>
                <a:cs typeface="Calibri"/>
              </a:rPr>
              <a:t>Jan</a:t>
            </a:r>
            <a:r>
              <a:rPr dirty="0" sz="750" spc="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35">
                <a:solidFill>
                  <a:srgbClr val="4D4D4D"/>
                </a:solidFill>
                <a:latin typeface="Calibri"/>
                <a:cs typeface="Calibri"/>
              </a:rPr>
              <a:t>2023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	</a:t>
            </a:r>
            <a:r>
              <a:rPr dirty="0" sz="750" spc="-25">
                <a:solidFill>
                  <a:srgbClr val="4D4D4D"/>
                </a:solidFill>
                <a:latin typeface="Calibri"/>
                <a:cs typeface="Calibri"/>
              </a:rPr>
              <a:t>Feb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	</a:t>
            </a:r>
            <a:r>
              <a:rPr dirty="0" sz="750" spc="-25">
                <a:solidFill>
                  <a:srgbClr val="4D4D4D"/>
                </a:solidFill>
                <a:latin typeface="Calibri"/>
                <a:cs typeface="Calibri"/>
              </a:rPr>
              <a:t>Mar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	</a:t>
            </a:r>
            <a:r>
              <a:rPr dirty="0" sz="750" spc="-25">
                <a:solidFill>
                  <a:srgbClr val="4D4D4D"/>
                </a:solidFill>
                <a:latin typeface="Calibri"/>
                <a:cs typeface="Calibri"/>
              </a:rPr>
              <a:t>Apr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00852" y="4894332"/>
            <a:ext cx="759460" cy="120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05053" y="1195387"/>
            <a:ext cx="5283200" cy="316865"/>
            <a:chOff x="3805053" y="1195387"/>
            <a:chExt cx="5283200" cy="316865"/>
          </a:xfrm>
        </p:grpSpPr>
        <p:sp>
          <p:nvSpPr>
            <p:cNvPr id="5" name="object 5" descr=""/>
            <p:cNvSpPr/>
            <p:nvPr/>
          </p:nvSpPr>
          <p:spPr>
            <a:xfrm>
              <a:off x="4681965" y="1198880"/>
              <a:ext cx="904240" cy="81280"/>
            </a:xfrm>
            <a:custGeom>
              <a:avLst/>
              <a:gdLst/>
              <a:ahLst/>
              <a:cxnLst/>
              <a:rect l="l" t="t" r="r" b="b"/>
              <a:pathLst>
                <a:path w="904239" h="81280">
                  <a:moveTo>
                    <a:pt x="904189" y="80657"/>
                  </a:moveTo>
                  <a:lnTo>
                    <a:pt x="0" y="80657"/>
                  </a:lnTo>
                  <a:lnTo>
                    <a:pt x="0" y="0"/>
                  </a:lnTo>
                  <a:lnTo>
                    <a:pt x="904189" y="0"/>
                  </a:lnTo>
                  <a:lnTo>
                    <a:pt x="904189" y="80657"/>
                  </a:lnTo>
                  <a:close/>
                </a:path>
              </a:pathLst>
            </a:custGeom>
            <a:ln w="330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86152" y="1198880"/>
              <a:ext cx="904240" cy="81280"/>
            </a:xfrm>
            <a:custGeom>
              <a:avLst/>
              <a:gdLst/>
              <a:ahLst/>
              <a:cxnLst/>
              <a:rect l="l" t="t" r="r" b="b"/>
              <a:pathLst>
                <a:path w="904239" h="81280">
                  <a:moveTo>
                    <a:pt x="904189" y="80657"/>
                  </a:moveTo>
                  <a:lnTo>
                    <a:pt x="0" y="80657"/>
                  </a:lnTo>
                  <a:lnTo>
                    <a:pt x="0" y="0"/>
                  </a:lnTo>
                  <a:lnTo>
                    <a:pt x="904189" y="0"/>
                  </a:lnTo>
                  <a:lnTo>
                    <a:pt x="904189" y="80657"/>
                  </a:lnTo>
                  <a:close/>
                </a:path>
              </a:pathLst>
            </a:custGeom>
            <a:ln w="330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6958" y="1198880"/>
              <a:ext cx="875030" cy="81280"/>
            </a:xfrm>
            <a:custGeom>
              <a:avLst/>
              <a:gdLst/>
              <a:ahLst/>
              <a:cxnLst/>
              <a:rect l="l" t="t" r="r" b="b"/>
              <a:pathLst>
                <a:path w="875029" h="81280">
                  <a:moveTo>
                    <a:pt x="875017" y="80657"/>
                  </a:moveTo>
                  <a:lnTo>
                    <a:pt x="0" y="80657"/>
                  </a:lnTo>
                  <a:lnTo>
                    <a:pt x="0" y="0"/>
                  </a:lnTo>
                  <a:lnTo>
                    <a:pt x="875017" y="0"/>
                  </a:lnTo>
                  <a:lnTo>
                    <a:pt x="875017" y="80657"/>
                  </a:lnTo>
                  <a:close/>
                </a:path>
              </a:pathLst>
            </a:custGeom>
            <a:ln w="330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07022" y="1198880"/>
              <a:ext cx="904240" cy="81280"/>
            </a:xfrm>
            <a:custGeom>
              <a:avLst/>
              <a:gdLst/>
              <a:ahLst/>
              <a:cxnLst/>
              <a:rect l="l" t="t" r="r" b="b"/>
              <a:pathLst>
                <a:path w="904240" h="81280">
                  <a:moveTo>
                    <a:pt x="904189" y="80657"/>
                  </a:moveTo>
                  <a:lnTo>
                    <a:pt x="0" y="80657"/>
                  </a:lnTo>
                  <a:lnTo>
                    <a:pt x="0" y="0"/>
                  </a:lnTo>
                  <a:lnTo>
                    <a:pt x="904189" y="0"/>
                  </a:lnTo>
                  <a:lnTo>
                    <a:pt x="904189" y="80657"/>
                  </a:lnTo>
                  <a:close/>
                </a:path>
              </a:pathLst>
            </a:custGeom>
            <a:ln w="330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211210" y="1198880"/>
              <a:ext cx="875030" cy="81280"/>
            </a:xfrm>
            <a:custGeom>
              <a:avLst/>
              <a:gdLst/>
              <a:ahLst/>
              <a:cxnLst/>
              <a:rect l="l" t="t" r="r" b="b"/>
              <a:pathLst>
                <a:path w="875029" h="81280">
                  <a:moveTo>
                    <a:pt x="875017" y="80657"/>
                  </a:moveTo>
                  <a:lnTo>
                    <a:pt x="0" y="80657"/>
                  </a:lnTo>
                  <a:lnTo>
                    <a:pt x="0" y="0"/>
                  </a:lnTo>
                  <a:lnTo>
                    <a:pt x="875017" y="0"/>
                  </a:lnTo>
                  <a:lnTo>
                    <a:pt x="875017" y="80657"/>
                  </a:lnTo>
                  <a:close/>
                </a:path>
              </a:pathLst>
            </a:custGeom>
            <a:ln w="330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90338" y="1198880"/>
              <a:ext cx="817244" cy="81280"/>
            </a:xfrm>
            <a:custGeom>
              <a:avLst/>
              <a:gdLst/>
              <a:ahLst/>
              <a:cxnLst/>
              <a:rect l="l" t="t" r="r" b="b"/>
              <a:pathLst>
                <a:path w="817245" h="81280">
                  <a:moveTo>
                    <a:pt x="816686" y="80657"/>
                  </a:moveTo>
                  <a:lnTo>
                    <a:pt x="0" y="80657"/>
                  </a:lnTo>
                  <a:lnTo>
                    <a:pt x="0" y="0"/>
                  </a:lnTo>
                  <a:lnTo>
                    <a:pt x="816686" y="0"/>
                  </a:lnTo>
                  <a:lnTo>
                    <a:pt x="816686" y="80657"/>
                  </a:lnTo>
                  <a:close/>
                </a:path>
              </a:pathLst>
            </a:custGeom>
            <a:ln w="330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586155" y="119888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w="0" h="81280">
                  <a:moveTo>
                    <a:pt x="0" y="80657"/>
                  </a:moveTo>
                  <a:lnTo>
                    <a:pt x="0" y="0"/>
                  </a:lnTo>
                </a:path>
              </a:pathLst>
            </a:custGeom>
            <a:ln w="6604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667387" y="1239210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w="0" h="140969">
                  <a:moveTo>
                    <a:pt x="0" y="0"/>
                  </a:move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48765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17396" y="1239210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w="0" h="140969">
                  <a:moveTo>
                    <a:pt x="0" y="0"/>
                  </a:move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98773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425737" y="1239210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w="0" h="140969">
                  <a:moveTo>
                    <a:pt x="0" y="0"/>
                  </a:move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407115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534094" y="1239210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w="0" h="140969">
                  <a:moveTo>
                    <a:pt x="0" y="0"/>
                  </a:move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515474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154943" y="1239210"/>
              <a:ext cx="108585" cy="140970"/>
            </a:xfrm>
            <a:custGeom>
              <a:avLst/>
              <a:gdLst/>
              <a:ahLst/>
              <a:cxnLst/>
              <a:rect l="l" t="t" r="r" b="b"/>
              <a:pathLst>
                <a:path w="108584" h="140969">
                  <a:moveTo>
                    <a:pt x="108330" y="0"/>
                  </a:moveTo>
                  <a:lnTo>
                    <a:pt x="108330" y="99961"/>
                  </a:lnTo>
                  <a:lnTo>
                    <a:pt x="0" y="99961"/>
                  </a:ln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244655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323690" y="1239210"/>
              <a:ext cx="173355" cy="140970"/>
            </a:xfrm>
            <a:custGeom>
              <a:avLst/>
              <a:gdLst/>
              <a:ahLst/>
              <a:cxnLst/>
              <a:rect l="l" t="t" r="r" b="b"/>
              <a:pathLst>
                <a:path w="173354" h="140969">
                  <a:moveTo>
                    <a:pt x="172923" y="0"/>
                  </a:moveTo>
                  <a:lnTo>
                    <a:pt x="172923" y="70307"/>
                  </a:lnTo>
                  <a:lnTo>
                    <a:pt x="0" y="70307"/>
                  </a:ln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77995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492448" y="1239210"/>
              <a:ext cx="179705" cy="140970"/>
            </a:xfrm>
            <a:custGeom>
              <a:avLst/>
              <a:gdLst/>
              <a:ahLst/>
              <a:cxnLst/>
              <a:rect l="l" t="t" r="r" b="b"/>
              <a:pathLst>
                <a:path w="179704" h="140969">
                  <a:moveTo>
                    <a:pt x="179171" y="0"/>
                  </a:moveTo>
                  <a:lnTo>
                    <a:pt x="179171" y="93662"/>
                  </a:lnTo>
                  <a:lnTo>
                    <a:pt x="0" y="93662"/>
                  </a:ln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652994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661197" y="1239210"/>
              <a:ext cx="40005" cy="140970"/>
            </a:xfrm>
            <a:custGeom>
              <a:avLst/>
              <a:gdLst/>
              <a:ahLst/>
              <a:cxnLst/>
              <a:rect l="l" t="t" r="r" b="b"/>
              <a:pathLst>
                <a:path w="40004" h="140969">
                  <a:moveTo>
                    <a:pt x="39585" y="0"/>
                  </a:moveTo>
                  <a:lnTo>
                    <a:pt x="39585" y="117055"/>
                  </a:lnTo>
                  <a:lnTo>
                    <a:pt x="0" y="117055"/>
                  </a:ln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82165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759123" y="1239210"/>
              <a:ext cx="71120" cy="140970"/>
            </a:xfrm>
            <a:custGeom>
              <a:avLst/>
              <a:gdLst/>
              <a:ahLst/>
              <a:cxnLst/>
              <a:rect l="l" t="t" r="r" b="b"/>
              <a:pathLst>
                <a:path w="71120" h="140969">
                  <a:moveTo>
                    <a:pt x="0" y="0"/>
                  </a:moveTo>
                  <a:lnTo>
                    <a:pt x="0" y="83007"/>
                  </a:lnTo>
                  <a:lnTo>
                    <a:pt x="70840" y="83007"/>
                  </a:lnTo>
                  <a:lnTo>
                    <a:pt x="7084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740497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904958" y="1239210"/>
              <a:ext cx="93980" cy="140970"/>
            </a:xfrm>
            <a:custGeom>
              <a:avLst/>
              <a:gdLst/>
              <a:ahLst/>
              <a:cxnLst/>
              <a:rect l="l" t="t" r="r" b="b"/>
              <a:pathLst>
                <a:path w="93979" h="140969">
                  <a:moveTo>
                    <a:pt x="0" y="0"/>
                  </a:moveTo>
                  <a:lnTo>
                    <a:pt x="0" y="83007"/>
                  </a:lnTo>
                  <a:lnTo>
                    <a:pt x="93751" y="83007"/>
                  </a:lnTo>
                  <a:lnTo>
                    <a:pt x="93751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886334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167461" y="1239210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w="0" h="140969">
                  <a:moveTo>
                    <a:pt x="0" y="0"/>
                  </a:move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148843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575807" y="1239210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w="0" h="140969">
                  <a:moveTo>
                    <a:pt x="0" y="0"/>
                  </a:move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557181" y="122059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618" y="0"/>
                  </a:moveTo>
                  <a:lnTo>
                    <a:pt x="11374" y="1462"/>
                  </a:lnTo>
                  <a:lnTo>
                    <a:pt x="5456" y="5451"/>
                  </a:lnTo>
                  <a:lnTo>
                    <a:pt x="1464" y="11369"/>
                  </a:lnTo>
                  <a:lnTo>
                    <a:pt x="0" y="18618"/>
                  </a:lnTo>
                  <a:lnTo>
                    <a:pt x="1464" y="25867"/>
                  </a:lnTo>
                  <a:lnTo>
                    <a:pt x="5456" y="31784"/>
                  </a:lnTo>
                  <a:lnTo>
                    <a:pt x="11374" y="35773"/>
                  </a:lnTo>
                  <a:lnTo>
                    <a:pt x="18618" y="37236"/>
                  </a:lnTo>
                  <a:lnTo>
                    <a:pt x="25869" y="35773"/>
                  </a:lnTo>
                  <a:lnTo>
                    <a:pt x="31791" y="31784"/>
                  </a:lnTo>
                  <a:lnTo>
                    <a:pt x="35784" y="25867"/>
                  </a:lnTo>
                  <a:lnTo>
                    <a:pt x="37249" y="18618"/>
                  </a:lnTo>
                  <a:lnTo>
                    <a:pt x="35784" y="11369"/>
                  </a:lnTo>
                  <a:lnTo>
                    <a:pt x="31791" y="5451"/>
                  </a:lnTo>
                  <a:lnTo>
                    <a:pt x="25869" y="1462"/>
                  </a:lnTo>
                  <a:lnTo>
                    <a:pt x="18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986179" y="1239210"/>
              <a:ext cx="189865" cy="140970"/>
            </a:xfrm>
            <a:custGeom>
              <a:avLst/>
              <a:gdLst/>
              <a:ahLst/>
              <a:cxnLst/>
              <a:rect l="l" t="t" r="r" b="b"/>
              <a:pathLst>
                <a:path w="189865" h="140969">
                  <a:moveTo>
                    <a:pt x="189598" y="0"/>
                  </a:moveTo>
                  <a:lnTo>
                    <a:pt x="189598" y="70307"/>
                  </a:lnTo>
                  <a:lnTo>
                    <a:pt x="0" y="70307"/>
                  </a:lnTo>
                  <a:lnTo>
                    <a:pt x="0" y="140614"/>
                  </a:lnTo>
                </a:path>
              </a:pathLst>
            </a:custGeom>
            <a:ln w="3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601337" y="1220596"/>
              <a:ext cx="2593340" cy="291465"/>
            </a:xfrm>
            <a:custGeom>
              <a:avLst/>
              <a:gdLst/>
              <a:ahLst/>
              <a:cxnLst/>
              <a:rect l="l" t="t" r="r" b="b"/>
              <a:pathLst>
                <a:path w="2593340" h="291465">
                  <a:moveTo>
                    <a:pt x="132080" y="225272"/>
                  </a:moveTo>
                  <a:lnTo>
                    <a:pt x="126898" y="199567"/>
                  </a:lnTo>
                  <a:lnTo>
                    <a:pt x="112737" y="178574"/>
                  </a:lnTo>
                  <a:lnTo>
                    <a:pt x="91744" y="164426"/>
                  </a:lnTo>
                  <a:lnTo>
                    <a:pt x="66040" y="159232"/>
                  </a:lnTo>
                  <a:lnTo>
                    <a:pt x="40335" y="164426"/>
                  </a:lnTo>
                  <a:lnTo>
                    <a:pt x="19342" y="178574"/>
                  </a:lnTo>
                  <a:lnTo>
                    <a:pt x="5194" y="199567"/>
                  </a:lnTo>
                  <a:lnTo>
                    <a:pt x="0" y="225272"/>
                  </a:lnTo>
                  <a:lnTo>
                    <a:pt x="5194" y="250977"/>
                  </a:lnTo>
                  <a:lnTo>
                    <a:pt x="19342" y="271970"/>
                  </a:lnTo>
                  <a:lnTo>
                    <a:pt x="40335" y="286118"/>
                  </a:lnTo>
                  <a:lnTo>
                    <a:pt x="66040" y="291312"/>
                  </a:lnTo>
                  <a:lnTo>
                    <a:pt x="91744" y="286118"/>
                  </a:lnTo>
                  <a:lnTo>
                    <a:pt x="112737" y="271970"/>
                  </a:lnTo>
                  <a:lnTo>
                    <a:pt x="126898" y="250977"/>
                  </a:lnTo>
                  <a:lnTo>
                    <a:pt x="132080" y="225272"/>
                  </a:lnTo>
                  <a:close/>
                </a:path>
                <a:path w="2593340" h="291465">
                  <a:moveTo>
                    <a:pt x="482092" y="225272"/>
                  </a:moveTo>
                  <a:lnTo>
                    <a:pt x="476897" y="199567"/>
                  </a:lnTo>
                  <a:lnTo>
                    <a:pt x="462749" y="178574"/>
                  </a:lnTo>
                  <a:lnTo>
                    <a:pt x="441756" y="164426"/>
                  </a:lnTo>
                  <a:lnTo>
                    <a:pt x="416052" y="159232"/>
                  </a:lnTo>
                  <a:lnTo>
                    <a:pt x="390347" y="164426"/>
                  </a:lnTo>
                  <a:lnTo>
                    <a:pt x="369354" y="178574"/>
                  </a:lnTo>
                  <a:lnTo>
                    <a:pt x="355206" y="199567"/>
                  </a:lnTo>
                  <a:lnTo>
                    <a:pt x="350012" y="225272"/>
                  </a:lnTo>
                  <a:lnTo>
                    <a:pt x="355206" y="250977"/>
                  </a:lnTo>
                  <a:lnTo>
                    <a:pt x="369354" y="271970"/>
                  </a:lnTo>
                  <a:lnTo>
                    <a:pt x="390347" y="286118"/>
                  </a:lnTo>
                  <a:lnTo>
                    <a:pt x="416052" y="291312"/>
                  </a:lnTo>
                  <a:lnTo>
                    <a:pt x="441756" y="286118"/>
                  </a:lnTo>
                  <a:lnTo>
                    <a:pt x="462749" y="271970"/>
                  </a:lnTo>
                  <a:lnTo>
                    <a:pt x="476897" y="250977"/>
                  </a:lnTo>
                  <a:lnTo>
                    <a:pt x="482092" y="225272"/>
                  </a:lnTo>
                  <a:close/>
                </a:path>
                <a:path w="2593340" h="291465">
                  <a:moveTo>
                    <a:pt x="890435" y="225272"/>
                  </a:moveTo>
                  <a:lnTo>
                    <a:pt x="885240" y="199567"/>
                  </a:lnTo>
                  <a:lnTo>
                    <a:pt x="871093" y="178574"/>
                  </a:lnTo>
                  <a:lnTo>
                    <a:pt x="850099" y="164426"/>
                  </a:lnTo>
                  <a:lnTo>
                    <a:pt x="824395" y="159232"/>
                  </a:lnTo>
                  <a:lnTo>
                    <a:pt x="798690" y="164426"/>
                  </a:lnTo>
                  <a:lnTo>
                    <a:pt x="777697" y="178574"/>
                  </a:lnTo>
                  <a:lnTo>
                    <a:pt x="763549" y="199567"/>
                  </a:lnTo>
                  <a:lnTo>
                    <a:pt x="758355" y="225272"/>
                  </a:lnTo>
                  <a:lnTo>
                    <a:pt x="763549" y="250977"/>
                  </a:lnTo>
                  <a:lnTo>
                    <a:pt x="777697" y="271970"/>
                  </a:lnTo>
                  <a:lnTo>
                    <a:pt x="798690" y="286118"/>
                  </a:lnTo>
                  <a:lnTo>
                    <a:pt x="824395" y="291312"/>
                  </a:lnTo>
                  <a:lnTo>
                    <a:pt x="850099" y="286118"/>
                  </a:lnTo>
                  <a:lnTo>
                    <a:pt x="871093" y="271970"/>
                  </a:lnTo>
                  <a:lnTo>
                    <a:pt x="885240" y="250977"/>
                  </a:lnTo>
                  <a:lnTo>
                    <a:pt x="890435" y="225272"/>
                  </a:lnTo>
                  <a:close/>
                </a:path>
                <a:path w="2593340" h="291465">
                  <a:moveTo>
                    <a:pt x="2593060" y="18618"/>
                  </a:moveTo>
                  <a:lnTo>
                    <a:pt x="2591587" y="11366"/>
                  </a:lnTo>
                  <a:lnTo>
                    <a:pt x="2587599" y="5448"/>
                  </a:lnTo>
                  <a:lnTo>
                    <a:pt x="2581681" y="1460"/>
                  </a:lnTo>
                  <a:lnTo>
                    <a:pt x="2574429" y="0"/>
                  </a:lnTo>
                  <a:lnTo>
                    <a:pt x="2567178" y="1460"/>
                  </a:lnTo>
                  <a:lnTo>
                    <a:pt x="2561259" y="5448"/>
                  </a:lnTo>
                  <a:lnTo>
                    <a:pt x="2557272" y="11366"/>
                  </a:lnTo>
                  <a:lnTo>
                    <a:pt x="2555811" y="18618"/>
                  </a:lnTo>
                  <a:lnTo>
                    <a:pt x="2557272" y="25869"/>
                  </a:lnTo>
                  <a:lnTo>
                    <a:pt x="2561259" y="31788"/>
                  </a:lnTo>
                  <a:lnTo>
                    <a:pt x="2567178" y="35775"/>
                  </a:lnTo>
                  <a:lnTo>
                    <a:pt x="2574429" y="37236"/>
                  </a:lnTo>
                  <a:lnTo>
                    <a:pt x="2581681" y="35775"/>
                  </a:lnTo>
                  <a:lnTo>
                    <a:pt x="2587599" y="31788"/>
                  </a:lnTo>
                  <a:lnTo>
                    <a:pt x="2591587" y="25869"/>
                  </a:lnTo>
                  <a:lnTo>
                    <a:pt x="2593060" y="18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385447" y="1366418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6468046" y="1364894"/>
            <a:ext cx="2174240" cy="147320"/>
          </a:xfrm>
          <a:custGeom>
            <a:avLst/>
            <a:gdLst/>
            <a:ahLst/>
            <a:cxnLst/>
            <a:rect l="l" t="t" r="r" b="b"/>
            <a:pathLst>
              <a:path w="2174240" h="147319">
                <a:moveTo>
                  <a:pt x="132080" y="80975"/>
                </a:moveTo>
                <a:lnTo>
                  <a:pt x="126885" y="55270"/>
                </a:lnTo>
                <a:lnTo>
                  <a:pt x="112737" y="34277"/>
                </a:lnTo>
                <a:lnTo>
                  <a:pt x="91744" y="20129"/>
                </a:lnTo>
                <a:lnTo>
                  <a:pt x="66040" y="14935"/>
                </a:lnTo>
                <a:lnTo>
                  <a:pt x="40335" y="20129"/>
                </a:lnTo>
                <a:lnTo>
                  <a:pt x="19342" y="34277"/>
                </a:lnTo>
                <a:lnTo>
                  <a:pt x="5194" y="55270"/>
                </a:lnTo>
                <a:lnTo>
                  <a:pt x="0" y="80975"/>
                </a:lnTo>
                <a:lnTo>
                  <a:pt x="5194" y="106680"/>
                </a:lnTo>
                <a:lnTo>
                  <a:pt x="19342" y="127673"/>
                </a:lnTo>
                <a:lnTo>
                  <a:pt x="40335" y="141820"/>
                </a:lnTo>
                <a:lnTo>
                  <a:pt x="66040" y="147015"/>
                </a:lnTo>
                <a:lnTo>
                  <a:pt x="91744" y="141820"/>
                </a:lnTo>
                <a:lnTo>
                  <a:pt x="112737" y="127673"/>
                </a:lnTo>
                <a:lnTo>
                  <a:pt x="126885" y="106680"/>
                </a:lnTo>
                <a:lnTo>
                  <a:pt x="132080" y="80975"/>
                </a:lnTo>
                <a:close/>
              </a:path>
              <a:path w="2174240" h="147319">
                <a:moveTo>
                  <a:pt x="584174" y="80975"/>
                </a:moveTo>
                <a:lnTo>
                  <a:pt x="578980" y="55270"/>
                </a:lnTo>
                <a:lnTo>
                  <a:pt x="564832" y="34277"/>
                </a:lnTo>
                <a:lnTo>
                  <a:pt x="543839" y="20129"/>
                </a:lnTo>
                <a:lnTo>
                  <a:pt x="518134" y="14935"/>
                </a:lnTo>
                <a:lnTo>
                  <a:pt x="492429" y="20129"/>
                </a:lnTo>
                <a:lnTo>
                  <a:pt x="471436" y="34277"/>
                </a:lnTo>
                <a:lnTo>
                  <a:pt x="457288" y="55270"/>
                </a:lnTo>
                <a:lnTo>
                  <a:pt x="452094" y="80975"/>
                </a:lnTo>
                <a:lnTo>
                  <a:pt x="457288" y="106680"/>
                </a:lnTo>
                <a:lnTo>
                  <a:pt x="471436" y="127673"/>
                </a:lnTo>
                <a:lnTo>
                  <a:pt x="492429" y="141820"/>
                </a:lnTo>
                <a:lnTo>
                  <a:pt x="518134" y="147015"/>
                </a:lnTo>
                <a:lnTo>
                  <a:pt x="543839" y="141820"/>
                </a:lnTo>
                <a:lnTo>
                  <a:pt x="564832" y="127673"/>
                </a:lnTo>
                <a:lnTo>
                  <a:pt x="578980" y="106680"/>
                </a:lnTo>
                <a:lnTo>
                  <a:pt x="584174" y="80975"/>
                </a:lnTo>
                <a:close/>
              </a:path>
              <a:path w="2174240" h="147319">
                <a:moveTo>
                  <a:pt x="752932" y="80975"/>
                </a:moveTo>
                <a:lnTo>
                  <a:pt x="747737" y="55270"/>
                </a:lnTo>
                <a:lnTo>
                  <a:pt x="733577" y="34277"/>
                </a:lnTo>
                <a:lnTo>
                  <a:pt x="712584" y="20129"/>
                </a:lnTo>
                <a:lnTo>
                  <a:pt x="686892" y="14935"/>
                </a:lnTo>
                <a:lnTo>
                  <a:pt x="661187" y="20129"/>
                </a:lnTo>
                <a:lnTo>
                  <a:pt x="640194" y="34277"/>
                </a:lnTo>
                <a:lnTo>
                  <a:pt x="626033" y="55270"/>
                </a:lnTo>
                <a:lnTo>
                  <a:pt x="620852" y="80975"/>
                </a:lnTo>
                <a:lnTo>
                  <a:pt x="626033" y="106680"/>
                </a:lnTo>
                <a:lnTo>
                  <a:pt x="640194" y="127673"/>
                </a:lnTo>
                <a:lnTo>
                  <a:pt x="661187" y="141820"/>
                </a:lnTo>
                <a:lnTo>
                  <a:pt x="686892" y="147015"/>
                </a:lnTo>
                <a:lnTo>
                  <a:pt x="712584" y="141820"/>
                </a:lnTo>
                <a:lnTo>
                  <a:pt x="733577" y="127673"/>
                </a:lnTo>
                <a:lnTo>
                  <a:pt x="747737" y="106680"/>
                </a:lnTo>
                <a:lnTo>
                  <a:pt x="752932" y="80975"/>
                </a:lnTo>
                <a:close/>
              </a:path>
              <a:path w="2174240" h="147319">
                <a:moveTo>
                  <a:pt x="921689" y="80975"/>
                </a:moveTo>
                <a:lnTo>
                  <a:pt x="916495" y="55270"/>
                </a:lnTo>
                <a:lnTo>
                  <a:pt x="902335" y="34277"/>
                </a:lnTo>
                <a:lnTo>
                  <a:pt x="881341" y="20129"/>
                </a:lnTo>
                <a:lnTo>
                  <a:pt x="855649" y="14935"/>
                </a:lnTo>
                <a:lnTo>
                  <a:pt x="829932" y="20129"/>
                </a:lnTo>
                <a:lnTo>
                  <a:pt x="808951" y="34277"/>
                </a:lnTo>
                <a:lnTo>
                  <a:pt x="794791" y="55270"/>
                </a:lnTo>
                <a:lnTo>
                  <a:pt x="789609" y="80975"/>
                </a:lnTo>
                <a:lnTo>
                  <a:pt x="794791" y="106680"/>
                </a:lnTo>
                <a:lnTo>
                  <a:pt x="808951" y="127673"/>
                </a:lnTo>
                <a:lnTo>
                  <a:pt x="829932" y="141820"/>
                </a:lnTo>
                <a:lnTo>
                  <a:pt x="855649" y="147015"/>
                </a:lnTo>
                <a:lnTo>
                  <a:pt x="881341" y="141820"/>
                </a:lnTo>
                <a:lnTo>
                  <a:pt x="902335" y="127673"/>
                </a:lnTo>
                <a:lnTo>
                  <a:pt x="916495" y="106680"/>
                </a:lnTo>
                <a:lnTo>
                  <a:pt x="921689" y="80975"/>
                </a:lnTo>
                <a:close/>
              </a:path>
              <a:path w="2174240" h="147319">
                <a:moveTo>
                  <a:pt x="1090434" y="80975"/>
                </a:moveTo>
                <a:lnTo>
                  <a:pt x="1085240" y="55270"/>
                </a:lnTo>
                <a:lnTo>
                  <a:pt x="1071092" y="34277"/>
                </a:lnTo>
                <a:lnTo>
                  <a:pt x="1050099" y="20129"/>
                </a:lnTo>
                <a:lnTo>
                  <a:pt x="1024394" y="14935"/>
                </a:lnTo>
                <a:lnTo>
                  <a:pt x="998689" y="20129"/>
                </a:lnTo>
                <a:lnTo>
                  <a:pt x="977696" y="34277"/>
                </a:lnTo>
                <a:lnTo>
                  <a:pt x="963549" y="55270"/>
                </a:lnTo>
                <a:lnTo>
                  <a:pt x="958354" y="80975"/>
                </a:lnTo>
                <a:lnTo>
                  <a:pt x="963549" y="106680"/>
                </a:lnTo>
                <a:lnTo>
                  <a:pt x="977696" y="127673"/>
                </a:lnTo>
                <a:lnTo>
                  <a:pt x="998689" y="141820"/>
                </a:lnTo>
                <a:lnTo>
                  <a:pt x="1024394" y="147015"/>
                </a:lnTo>
                <a:lnTo>
                  <a:pt x="1050099" y="141820"/>
                </a:lnTo>
                <a:lnTo>
                  <a:pt x="1071092" y="127673"/>
                </a:lnTo>
                <a:lnTo>
                  <a:pt x="1085240" y="106680"/>
                </a:lnTo>
                <a:lnTo>
                  <a:pt x="1090434" y="80975"/>
                </a:lnTo>
                <a:close/>
              </a:path>
              <a:path w="2174240" h="147319">
                <a:moveTo>
                  <a:pt x="1259192" y="80975"/>
                </a:moveTo>
                <a:lnTo>
                  <a:pt x="1253998" y="55270"/>
                </a:lnTo>
                <a:lnTo>
                  <a:pt x="1239850" y="34277"/>
                </a:lnTo>
                <a:lnTo>
                  <a:pt x="1218857" y="20129"/>
                </a:lnTo>
                <a:lnTo>
                  <a:pt x="1193152" y="14935"/>
                </a:lnTo>
                <a:lnTo>
                  <a:pt x="1167447" y="20129"/>
                </a:lnTo>
                <a:lnTo>
                  <a:pt x="1146454" y="34277"/>
                </a:lnTo>
                <a:lnTo>
                  <a:pt x="1132306" y="55270"/>
                </a:lnTo>
                <a:lnTo>
                  <a:pt x="1127112" y="80975"/>
                </a:lnTo>
                <a:lnTo>
                  <a:pt x="1132306" y="106680"/>
                </a:lnTo>
                <a:lnTo>
                  <a:pt x="1146454" y="127673"/>
                </a:lnTo>
                <a:lnTo>
                  <a:pt x="1167447" y="141820"/>
                </a:lnTo>
                <a:lnTo>
                  <a:pt x="1193152" y="147015"/>
                </a:lnTo>
                <a:lnTo>
                  <a:pt x="1218857" y="141820"/>
                </a:lnTo>
                <a:lnTo>
                  <a:pt x="1239850" y="127673"/>
                </a:lnTo>
                <a:lnTo>
                  <a:pt x="1253998" y="106680"/>
                </a:lnTo>
                <a:lnTo>
                  <a:pt x="1259192" y="80975"/>
                </a:lnTo>
                <a:close/>
              </a:path>
              <a:path w="2174240" h="147319">
                <a:moveTo>
                  <a:pt x="1427937" y="80975"/>
                </a:moveTo>
                <a:lnTo>
                  <a:pt x="1422755" y="55270"/>
                </a:lnTo>
                <a:lnTo>
                  <a:pt x="1408595" y="34277"/>
                </a:lnTo>
                <a:lnTo>
                  <a:pt x="1387614" y="20129"/>
                </a:lnTo>
                <a:lnTo>
                  <a:pt x="1361897" y="14935"/>
                </a:lnTo>
                <a:lnTo>
                  <a:pt x="1336205" y="20129"/>
                </a:lnTo>
                <a:lnTo>
                  <a:pt x="1315212" y="34277"/>
                </a:lnTo>
                <a:lnTo>
                  <a:pt x="1301051" y="55270"/>
                </a:lnTo>
                <a:lnTo>
                  <a:pt x="1295857" y="80975"/>
                </a:lnTo>
                <a:lnTo>
                  <a:pt x="1301051" y="106680"/>
                </a:lnTo>
                <a:lnTo>
                  <a:pt x="1315212" y="127673"/>
                </a:lnTo>
                <a:lnTo>
                  <a:pt x="1336205" y="141820"/>
                </a:lnTo>
                <a:lnTo>
                  <a:pt x="1361897" y="147015"/>
                </a:lnTo>
                <a:lnTo>
                  <a:pt x="1387614" y="141820"/>
                </a:lnTo>
                <a:lnTo>
                  <a:pt x="1408595" y="127673"/>
                </a:lnTo>
                <a:lnTo>
                  <a:pt x="1422755" y="106680"/>
                </a:lnTo>
                <a:lnTo>
                  <a:pt x="1427937" y="80975"/>
                </a:lnTo>
                <a:close/>
              </a:path>
              <a:path w="2174240" h="147319">
                <a:moveTo>
                  <a:pt x="1596694" y="80975"/>
                </a:moveTo>
                <a:lnTo>
                  <a:pt x="1591513" y="55270"/>
                </a:lnTo>
                <a:lnTo>
                  <a:pt x="1577352" y="34277"/>
                </a:lnTo>
                <a:lnTo>
                  <a:pt x="1556359" y="20129"/>
                </a:lnTo>
                <a:lnTo>
                  <a:pt x="1530654" y="14935"/>
                </a:lnTo>
                <a:lnTo>
                  <a:pt x="1504950" y="20129"/>
                </a:lnTo>
                <a:lnTo>
                  <a:pt x="1483956" y="34277"/>
                </a:lnTo>
                <a:lnTo>
                  <a:pt x="1469809" y="55270"/>
                </a:lnTo>
                <a:lnTo>
                  <a:pt x="1464614" y="80975"/>
                </a:lnTo>
                <a:lnTo>
                  <a:pt x="1469809" y="106680"/>
                </a:lnTo>
                <a:lnTo>
                  <a:pt x="1483956" y="127673"/>
                </a:lnTo>
                <a:lnTo>
                  <a:pt x="1504950" y="141820"/>
                </a:lnTo>
                <a:lnTo>
                  <a:pt x="1530654" y="147015"/>
                </a:lnTo>
                <a:lnTo>
                  <a:pt x="1556359" y="141820"/>
                </a:lnTo>
                <a:lnTo>
                  <a:pt x="1577352" y="127673"/>
                </a:lnTo>
                <a:lnTo>
                  <a:pt x="1591513" y="106680"/>
                </a:lnTo>
                <a:lnTo>
                  <a:pt x="1596694" y="80975"/>
                </a:lnTo>
                <a:close/>
              </a:path>
              <a:path w="2174240" h="147319">
                <a:moveTo>
                  <a:pt x="1765452" y="80975"/>
                </a:moveTo>
                <a:lnTo>
                  <a:pt x="1760258" y="55270"/>
                </a:lnTo>
                <a:lnTo>
                  <a:pt x="1746110" y="34277"/>
                </a:lnTo>
                <a:lnTo>
                  <a:pt x="1725117" y="20129"/>
                </a:lnTo>
                <a:lnTo>
                  <a:pt x="1699412" y="14935"/>
                </a:lnTo>
                <a:lnTo>
                  <a:pt x="1673707" y="20129"/>
                </a:lnTo>
                <a:lnTo>
                  <a:pt x="1652714" y="34277"/>
                </a:lnTo>
                <a:lnTo>
                  <a:pt x="1638566" y="55270"/>
                </a:lnTo>
                <a:lnTo>
                  <a:pt x="1633372" y="80975"/>
                </a:lnTo>
                <a:lnTo>
                  <a:pt x="1638566" y="106680"/>
                </a:lnTo>
                <a:lnTo>
                  <a:pt x="1652714" y="127673"/>
                </a:lnTo>
                <a:lnTo>
                  <a:pt x="1673707" y="141820"/>
                </a:lnTo>
                <a:lnTo>
                  <a:pt x="1699412" y="147015"/>
                </a:lnTo>
                <a:lnTo>
                  <a:pt x="1725117" y="141820"/>
                </a:lnTo>
                <a:lnTo>
                  <a:pt x="1746110" y="127673"/>
                </a:lnTo>
                <a:lnTo>
                  <a:pt x="1760258" y="106680"/>
                </a:lnTo>
                <a:lnTo>
                  <a:pt x="1765452" y="80975"/>
                </a:lnTo>
                <a:close/>
              </a:path>
              <a:path w="2174240" h="147319">
                <a:moveTo>
                  <a:pt x="2173795" y="66040"/>
                </a:moveTo>
                <a:lnTo>
                  <a:pt x="2168601" y="40335"/>
                </a:lnTo>
                <a:lnTo>
                  <a:pt x="2154453" y="19342"/>
                </a:lnTo>
                <a:lnTo>
                  <a:pt x="2133460" y="5194"/>
                </a:lnTo>
                <a:lnTo>
                  <a:pt x="2107755" y="0"/>
                </a:lnTo>
                <a:lnTo>
                  <a:pt x="2082050" y="5194"/>
                </a:lnTo>
                <a:lnTo>
                  <a:pt x="2061057" y="19342"/>
                </a:lnTo>
                <a:lnTo>
                  <a:pt x="2046909" y="40335"/>
                </a:lnTo>
                <a:lnTo>
                  <a:pt x="2041715" y="66040"/>
                </a:lnTo>
                <a:lnTo>
                  <a:pt x="2046909" y="91744"/>
                </a:lnTo>
                <a:lnTo>
                  <a:pt x="2061057" y="112737"/>
                </a:lnTo>
                <a:lnTo>
                  <a:pt x="2082050" y="126885"/>
                </a:lnTo>
                <a:lnTo>
                  <a:pt x="2107755" y="132080"/>
                </a:lnTo>
                <a:lnTo>
                  <a:pt x="2133460" y="126885"/>
                </a:lnTo>
                <a:lnTo>
                  <a:pt x="2154453" y="112737"/>
                </a:lnTo>
                <a:lnTo>
                  <a:pt x="2168601" y="91744"/>
                </a:lnTo>
                <a:lnTo>
                  <a:pt x="2173795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8517087" y="1351483"/>
            <a:ext cx="1174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2</a:t>
            </a:fld>
          </a:p>
        </p:txBody>
      </p:sp>
      <p:sp>
        <p:nvSpPr>
          <p:cNvPr id="41" name="object 41" descr=""/>
          <p:cNvSpPr txBox="1"/>
          <p:nvPr/>
        </p:nvSpPr>
        <p:spPr>
          <a:xfrm>
            <a:off x="3794203" y="1366418"/>
            <a:ext cx="1263650" cy="14306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  <a:tabLst>
                <a:tab pos="340360" algn="l"/>
              </a:tabLst>
            </a:pPr>
            <a:r>
              <a:rPr dirty="0" sz="75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7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75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49860" marR="27940" indent="-137795">
              <a:lnSpc>
                <a:spcPts val="880"/>
              </a:lnSpc>
            </a:pPr>
            <a:r>
              <a:rPr dirty="0" sz="750" spc="10">
                <a:latin typeface="Calibri"/>
                <a:cs typeface="Calibri"/>
              </a:rPr>
              <a:t>1</a:t>
            </a:r>
            <a:r>
              <a:rPr dirty="0" sz="750" spc="280">
                <a:latin typeface="Calibri"/>
                <a:cs typeface="Calibri"/>
              </a:rPr>
              <a:t>  </a:t>
            </a:r>
            <a:r>
              <a:rPr dirty="0" sz="750" spc="10">
                <a:latin typeface="Calibri"/>
                <a:cs typeface="Calibri"/>
              </a:rPr>
              <a:t>Nov</a:t>
            </a:r>
            <a:r>
              <a:rPr dirty="0" sz="750" spc="2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30,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2022: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OpenAI’s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ChatGPT,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powered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by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GPT-3.5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(an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improved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version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of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its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65">
                <a:latin typeface="Calibri"/>
                <a:cs typeface="Calibri"/>
              </a:rPr>
              <a:t>2020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GPT-</a:t>
            </a:r>
            <a:r>
              <a:rPr dirty="0" sz="750" spc="-50">
                <a:latin typeface="Calibri"/>
                <a:cs typeface="Calibri"/>
              </a:rPr>
              <a:t>3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release),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becomes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the</a:t>
            </a:r>
            <a:r>
              <a:rPr dirty="0" sz="750" spc="25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frst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widely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used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text-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generating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product,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gaining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record</a:t>
            </a:r>
            <a:endParaRPr sz="750">
              <a:latin typeface="Calibri"/>
              <a:cs typeface="Calibri"/>
            </a:endParaRPr>
          </a:p>
          <a:p>
            <a:pPr marL="149860" marR="317500">
              <a:lnSpc>
                <a:spcPts val="880"/>
              </a:lnSpc>
              <a:spcBef>
                <a:spcPts val="30"/>
              </a:spcBef>
            </a:pPr>
            <a:r>
              <a:rPr dirty="0" sz="750">
                <a:latin typeface="Calibri"/>
                <a:cs typeface="Calibri"/>
              </a:rPr>
              <a:t>100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million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users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in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2</a:t>
            </a:r>
            <a:r>
              <a:rPr dirty="0" sz="750" spc="5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months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490220" y="1366418"/>
            <a:ext cx="1736089" cy="30010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30"/>
              </a:spcBef>
              <a:tabLst>
                <a:tab pos="467995" algn="l"/>
              </a:tabLst>
            </a:pPr>
            <a:r>
              <a:rPr dirty="0" sz="750">
                <a:solidFill>
                  <a:srgbClr val="FFFFFF"/>
                </a:solidFill>
                <a:latin typeface="Calibri"/>
                <a:cs typeface="Calibri"/>
              </a:rPr>
              <a:t>4	5</a:t>
            </a:r>
            <a:r>
              <a:rPr dirty="0" sz="750" spc="26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750" spc="2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750" spc="27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dirty="0" sz="750" spc="25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dirty="0" sz="750" spc="18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dirty="0" sz="750" spc="4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dirty="0" sz="750" spc="4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alibri"/>
              <a:cs typeface="Calibri"/>
            </a:endParaRPr>
          </a:p>
          <a:p>
            <a:pPr marL="149860" marR="558165" indent="-137795">
              <a:lnSpc>
                <a:spcPts val="880"/>
              </a:lnSpc>
              <a:buAutoNum type="arabicPlain" startAt="7"/>
              <a:tabLst>
                <a:tab pos="149860" algn="l"/>
              </a:tabLst>
            </a:pPr>
            <a:r>
              <a:rPr dirty="0" sz="750">
                <a:latin typeface="Calibri"/>
                <a:cs typeface="Calibri"/>
              </a:rPr>
              <a:t>Mar</a:t>
            </a:r>
            <a:r>
              <a:rPr dirty="0" sz="750" spc="-1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7: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Salesforce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announces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Einstein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25">
                <a:latin typeface="Calibri"/>
                <a:cs typeface="Calibri"/>
              </a:rPr>
              <a:t>GPT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(leveraging</a:t>
            </a:r>
            <a:r>
              <a:rPr dirty="0" sz="750" spc="15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OpenAI’s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models),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the</a:t>
            </a:r>
            <a:r>
              <a:rPr dirty="0" sz="750" spc="30">
                <a:latin typeface="Calibri"/>
                <a:cs typeface="Calibri"/>
              </a:rPr>
              <a:t> frst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generative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AI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technology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for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customer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relationship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management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Calibri"/>
              <a:buAutoNum type="arabicPlain" startAt="7"/>
            </a:pPr>
            <a:endParaRPr sz="700">
              <a:latin typeface="Calibri"/>
              <a:cs typeface="Calibri"/>
            </a:endParaRPr>
          </a:p>
          <a:p>
            <a:pPr marL="149860" marR="550545" indent="-137795">
              <a:lnSpc>
                <a:spcPts val="880"/>
              </a:lnSpc>
              <a:buAutoNum type="arabicPlain" startAt="7"/>
              <a:tabLst>
                <a:tab pos="149860" algn="l"/>
              </a:tabLst>
            </a:pPr>
            <a:r>
              <a:rPr dirty="0" sz="750">
                <a:latin typeface="Calibri"/>
                <a:cs typeface="Calibri"/>
              </a:rPr>
              <a:t>Mar</a:t>
            </a:r>
            <a:r>
              <a:rPr dirty="0" sz="750" spc="1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13: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OpenAI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releases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GPT-4,</a:t>
            </a:r>
            <a:r>
              <a:rPr dirty="0" sz="750" spc="15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which</a:t>
            </a:r>
            <a:r>
              <a:rPr dirty="0" sz="750" spc="150">
                <a:latin typeface="Calibri"/>
                <a:cs typeface="Calibri"/>
              </a:rPr>
              <a:t> </a:t>
            </a:r>
            <a:r>
              <a:rPr dirty="0" sz="750" spc="-130">
                <a:latin typeface="Calibri"/>
                <a:cs typeface="Calibri"/>
              </a:rPr>
              <a:t>o—</a:t>
            </a:r>
            <a:r>
              <a:rPr dirty="0" sz="750" spc="-25">
                <a:latin typeface="Calibri"/>
                <a:cs typeface="Calibri"/>
              </a:rPr>
              <a:t>ers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signifcant</a:t>
            </a:r>
            <a:r>
              <a:rPr dirty="0" sz="750" spc="1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improvements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in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accuracy</a:t>
            </a:r>
            <a:r>
              <a:rPr dirty="0" sz="750" spc="5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and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hallucinations</a:t>
            </a:r>
            <a:r>
              <a:rPr dirty="0" sz="750" spc="17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mitigation,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claiming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 spc="70">
                <a:latin typeface="Calibri"/>
                <a:cs typeface="Calibri"/>
              </a:rPr>
              <a:t>40% </a:t>
            </a:r>
            <a:r>
              <a:rPr dirty="0" sz="750">
                <a:latin typeface="Calibri"/>
                <a:cs typeface="Calibri"/>
              </a:rPr>
              <a:t>improvement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vs</a:t>
            </a:r>
            <a:r>
              <a:rPr dirty="0" sz="750" spc="14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GPT-</a:t>
            </a:r>
            <a:r>
              <a:rPr dirty="0" sz="750" spc="-25">
                <a:latin typeface="Calibri"/>
                <a:cs typeface="Calibri"/>
              </a:rPr>
              <a:t>3.5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lain" startAt="7"/>
            </a:pPr>
            <a:endParaRPr sz="700">
              <a:latin typeface="Calibri"/>
              <a:cs typeface="Calibri"/>
            </a:endParaRPr>
          </a:p>
          <a:p>
            <a:pPr marL="149860" marR="577850" indent="-137795">
              <a:lnSpc>
                <a:spcPts val="880"/>
              </a:lnSpc>
              <a:buAutoNum type="arabicPlain" startAt="7"/>
              <a:tabLst>
                <a:tab pos="149860" algn="l"/>
              </a:tabLst>
            </a:pPr>
            <a:r>
              <a:rPr dirty="0" sz="750">
                <a:latin typeface="Calibri"/>
                <a:cs typeface="Calibri"/>
              </a:rPr>
              <a:t>Mar</a:t>
            </a:r>
            <a:r>
              <a:rPr dirty="0" sz="750" spc="-15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14:</a:t>
            </a:r>
            <a:r>
              <a:rPr dirty="0" sz="750" spc="-10">
                <a:latin typeface="Calibri"/>
                <a:cs typeface="Calibri"/>
              </a:rPr>
              <a:t> Anthropic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introduces</a:t>
            </a:r>
            <a:r>
              <a:rPr dirty="0" sz="750" spc="12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Claude,</a:t>
            </a:r>
            <a:r>
              <a:rPr dirty="0" sz="750" spc="12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assistant</a:t>
            </a:r>
            <a:r>
              <a:rPr dirty="0" sz="750" spc="5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trained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using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50">
                <a:latin typeface="Calibri"/>
                <a:cs typeface="Calibri"/>
              </a:rPr>
              <a:t>a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method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called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“constitutional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AI,”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which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aims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to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reduce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the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likelihood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of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harmful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outputs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794203" y="2877007"/>
            <a:ext cx="1209040" cy="13792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49860" marR="58419" indent="-137795">
              <a:lnSpc>
                <a:spcPts val="880"/>
              </a:lnSpc>
              <a:spcBef>
                <a:spcPts val="175"/>
              </a:spcBef>
              <a:buAutoNum type="arabicPlain" startAt="2"/>
              <a:tabLst>
                <a:tab pos="149860" algn="l"/>
              </a:tabLst>
            </a:pPr>
            <a:r>
              <a:rPr dirty="0" sz="750" spc="50">
                <a:latin typeface="Calibri"/>
                <a:cs typeface="Calibri"/>
              </a:rPr>
              <a:t>Dec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12: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Cohere</a:t>
            </a:r>
            <a:r>
              <a:rPr dirty="0" sz="750" spc="5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releases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the</a:t>
            </a:r>
            <a:r>
              <a:rPr dirty="0" sz="750" spc="10">
                <a:latin typeface="Calibri"/>
                <a:cs typeface="Calibri"/>
              </a:rPr>
              <a:t> </a:t>
            </a:r>
            <a:r>
              <a:rPr dirty="0" sz="750" spc="50">
                <a:latin typeface="Calibri"/>
                <a:cs typeface="Calibri"/>
              </a:rPr>
              <a:t>frst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 spc="55">
                <a:latin typeface="Calibri"/>
                <a:cs typeface="Calibri"/>
              </a:rPr>
              <a:t>LLM</a:t>
            </a:r>
            <a:r>
              <a:rPr dirty="0" sz="750" spc="2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that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supports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more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than</a:t>
            </a:r>
            <a:endParaRPr sz="750">
              <a:latin typeface="Calibri"/>
              <a:cs typeface="Calibri"/>
            </a:endParaRPr>
          </a:p>
          <a:p>
            <a:pPr algn="just" marL="149860" marR="5080">
              <a:lnSpc>
                <a:spcPts val="880"/>
              </a:lnSpc>
              <a:spcBef>
                <a:spcPts val="10"/>
              </a:spcBef>
            </a:pPr>
            <a:r>
              <a:rPr dirty="0" sz="750" spc="10">
                <a:latin typeface="Calibri"/>
                <a:cs typeface="Calibri"/>
              </a:rPr>
              <a:t>100</a:t>
            </a:r>
            <a:r>
              <a:rPr dirty="0" sz="750" spc="1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languages,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making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it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available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on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its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enterprise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AI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platform</a:t>
            </a:r>
            <a:endParaRPr sz="750">
              <a:latin typeface="Calibri"/>
              <a:cs typeface="Calibri"/>
            </a:endParaRPr>
          </a:p>
          <a:p>
            <a:pPr marL="149860" marR="29209" indent="-137795">
              <a:lnSpc>
                <a:spcPts val="880"/>
              </a:lnSpc>
              <a:spcBef>
                <a:spcPts val="894"/>
              </a:spcBef>
              <a:buAutoNum type="arabicPlain" startAt="3"/>
              <a:tabLst>
                <a:tab pos="149860" algn="l"/>
              </a:tabLst>
            </a:pPr>
            <a:r>
              <a:rPr dirty="0" sz="750" spc="50">
                <a:latin typeface="Calibri"/>
                <a:cs typeface="Calibri"/>
              </a:rPr>
              <a:t>Dec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26: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55">
                <a:latin typeface="Calibri"/>
                <a:cs typeface="Calibri"/>
              </a:rPr>
              <a:t>LLMs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such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Google’s</a:t>
            </a:r>
            <a:r>
              <a:rPr dirty="0" sz="750" spc="19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Med-PaLM</a:t>
            </a:r>
            <a:r>
              <a:rPr dirty="0" sz="750" spc="19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are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trained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for</a:t>
            </a:r>
            <a:r>
              <a:rPr dirty="0" sz="750" spc="20">
                <a:latin typeface="Calibri"/>
                <a:cs typeface="Calibri"/>
              </a:rPr>
              <a:t> </a:t>
            </a:r>
            <a:r>
              <a:rPr dirty="0" sz="750" spc="55">
                <a:latin typeface="Calibri"/>
                <a:cs typeface="Calibri"/>
              </a:rPr>
              <a:t>specifc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use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cases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and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domains,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such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as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clinical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knowledge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142212" y="1641827"/>
            <a:ext cx="1224915" cy="26136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49860" marR="36830" indent="-137795">
              <a:lnSpc>
                <a:spcPts val="880"/>
              </a:lnSpc>
              <a:spcBef>
                <a:spcPts val="175"/>
              </a:spcBef>
              <a:buAutoNum type="arabicPlain" startAt="4"/>
              <a:tabLst>
                <a:tab pos="149860" algn="l"/>
              </a:tabLst>
            </a:pPr>
            <a:r>
              <a:rPr dirty="0" sz="750" spc="20">
                <a:latin typeface="Calibri"/>
                <a:cs typeface="Calibri"/>
              </a:rPr>
              <a:t>Feb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2,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2023: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Amazon’s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multimodal-CoT</a:t>
            </a:r>
            <a:r>
              <a:rPr dirty="0" sz="750" spc="18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model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incorporates</a:t>
            </a:r>
            <a:r>
              <a:rPr dirty="0" sz="750" spc="254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“chain-</a:t>
            </a:r>
            <a:r>
              <a:rPr dirty="0" sz="750" spc="-25">
                <a:latin typeface="Calibri"/>
                <a:cs typeface="Calibri"/>
              </a:rPr>
              <a:t>of-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thought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prompting,”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in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which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the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model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explains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its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reasoning,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and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outperforms</a:t>
            </a:r>
            <a:r>
              <a:rPr dirty="0" sz="750" spc="1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GPT-3.5</a:t>
            </a:r>
            <a:r>
              <a:rPr dirty="0" sz="750" spc="18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on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several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benchmarks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Calibri"/>
              <a:buAutoNum type="arabicPlain" startAt="4"/>
            </a:pPr>
            <a:endParaRPr sz="700">
              <a:latin typeface="Calibri"/>
              <a:cs typeface="Calibri"/>
            </a:endParaRPr>
          </a:p>
          <a:p>
            <a:pPr marL="149860" marR="22860" indent="-137795">
              <a:lnSpc>
                <a:spcPts val="880"/>
              </a:lnSpc>
              <a:buAutoNum type="arabicPlain" startAt="4"/>
              <a:tabLst>
                <a:tab pos="149860" algn="l"/>
              </a:tabLst>
            </a:pPr>
            <a:r>
              <a:rPr dirty="0" sz="750">
                <a:latin typeface="Calibri"/>
                <a:cs typeface="Calibri"/>
              </a:rPr>
              <a:t>Feb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24: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As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smaller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model,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Meta’s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LLaMA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is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more</a:t>
            </a:r>
            <a:r>
              <a:rPr dirty="0" sz="750" spc="5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effcient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to</a:t>
            </a:r>
            <a:r>
              <a:rPr dirty="0" sz="750" spc="5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use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than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some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other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models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but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continues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to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perform</a:t>
            </a:r>
            <a:endParaRPr sz="750">
              <a:latin typeface="Calibri"/>
              <a:cs typeface="Calibri"/>
            </a:endParaRPr>
          </a:p>
          <a:p>
            <a:pPr marL="152400" marR="52069">
              <a:lnSpc>
                <a:spcPts val="880"/>
              </a:lnSpc>
              <a:spcBef>
                <a:spcPts val="20"/>
              </a:spcBef>
            </a:pPr>
            <a:r>
              <a:rPr dirty="0" sz="750">
                <a:latin typeface="Calibri"/>
                <a:cs typeface="Calibri"/>
              </a:rPr>
              <a:t>well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on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some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tasks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com-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pared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with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other</a:t>
            </a:r>
            <a:r>
              <a:rPr dirty="0" sz="750" spc="2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models</a:t>
            </a:r>
            <a:endParaRPr sz="750">
              <a:latin typeface="Calibri"/>
              <a:cs typeface="Calibri"/>
            </a:endParaRPr>
          </a:p>
          <a:p>
            <a:pPr marL="149860" marR="150495" indent="-137795">
              <a:lnSpc>
                <a:spcPts val="880"/>
              </a:lnSpc>
              <a:spcBef>
                <a:spcPts val="890"/>
              </a:spcBef>
              <a:buAutoNum type="arabicPlain" startAt="6"/>
              <a:tabLst>
                <a:tab pos="149860" algn="l"/>
              </a:tabLst>
            </a:pPr>
            <a:r>
              <a:rPr dirty="0" sz="750">
                <a:latin typeface="Calibri"/>
                <a:cs typeface="Calibri"/>
              </a:rPr>
              <a:t>Feb</a:t>
            </a:r>
            <a:r>
              <a:rPr dirty="0" sz="750" spc="1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27: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Microsoft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introduces</a:t>
            </a:r>
            <a:r>
              <a:rPr dirty="0" sz="750" spc="409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Kosmos-</a:t>
            </a:r>
            <a:r>
              <a:rPr dirty="0" sz="750" spc="-25">
                <a:latin typeface="Calibri"/>
                <a:cs typeface="Calibri"/>
              </a:rPr>
              <a:t>1,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</a:t>
            </a:r>
            <a:r>
              <a:rPr dirty="0" sz="750" spc="3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multimodal</a:t>
            </a:r>
            <a:r>
              <a:rPr dirty="0" sz="750" spc="30">
                <a:latin typeface="Calibri"/>
                <a:cs typeface="Calibri"/>
              </a:rPr>
              <a:t> </a:t>
            </a:r>
            <a:r>
              <a:rPr dirty="0" sz="750" spc="55">
                <a:latin typeface="Calibri"/>
                <a:cs typeface="Calibri"/>
              </a:rPr>
              <a:t>LLM</a:t>
            </a:r>
            <a:r>
              <a:rPr dirty="0" sz="750" spc="25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that</a:t>
            </a:r>
            <a:endParaRPr sz="750">
              <a:latin typeface="Calibri"/>
              <a:cs typeface="Calibri"/>
            </a:endParaRPr>
          </a:p>
          <a:p>
            <a:pPr algn="just" marL="149860" marR="5080">
              <a:lnSpc>
                <a:spcPts val="880"/>
              </a:lnSpc>
              <a:spcBef>
                <a:spcPts val="10"/>
              </a:spcBef>
            </a:pPr>
            <a:r>
              <a:rPr dirty="0" sz="750">
                <a:latin typeface="Calibri"/>
                <a:cs typeface="Calibri"/>
              </a:rPr>
              <a:t>can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respond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to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image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and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audio</a:t>
            </a:r>
            <a:r>
              <a:rPr dirty="0" sz="750" spc="5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prompts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in</a:t>
            </a:r>
            <a:r>
              <a:rPr dirty="0" sz="750" spc="5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addition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to</a:t>
            </a:r>
            <a:r>
              <a:rPr dirty="0" sz="750" spc="2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natural</a:t>
            </a:r>
            <a:r>
              <a:rPr dirty="0" sz="750" spc="2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language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838229" y="1640738"/>
            <a:ext cx="1235710" cy="306514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49860" marR="5080" indent="-137795">
              <a:lnSpc>
                <a:spcPct val="98900"/>
              </a:lnSpc>
              <a:spcBef>
                <a:spcPts val="140"/>
              </a:spcBef>
              <a:buAutoNum type="arabicPlain" startAt="10"/>
              <a:tabLst>
                <a:tab pos="149860" algn="l"/>
              </a:tabLst>
            </a:pPr>
            <a:r>
              <a:rPr dirty="0" sz="750">
                <a:latin typeface="Calibri"/>
                <a:cs typeface="Calibri"/>
              </a:rPr>
              <a:t>Mar</a:t>
            </a:r>
            <a:r>
              <a:rPr dirty="0" sz="750" spc="-3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16:</a:t>
            </a:r>
            <a:r>
              <a:rPr dirty="0" sz="750" spc="-1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Microsoft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announces</a:t>
            </a:r>
            <a:r>
              <a:rPr dirty="0" sz="750" spc="5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the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integration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of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GPT-</a:t>
            </a:r>
            <a:r>
              <a:rPr dirty="0" sz="750" spc="80">
                <a:latin typeface="Calibri"/>
                <a:cs typeface="Calibri"/>
              </a:rPr>
              <a:t>4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into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its</a:t>
            </a:r>
            <a:endParaRPr sz="750">
              <a:latin typeface="Calibri"/>
              <a:cs typeface="Calibri"/>
            </a:endParaRPr>
          </a:p>
          <a:p>
            <a:pPr marL="149860" marR="15875" indent="-635">
              <a:lnSpc>
                <a:spcPts val="880"/>
              </a:lnSpc>
              <a:spcBef>
                <a:spcPts val="30"/>
              </a:spcBef>
            </a:pPr>
            <a:r>
              <a:rPr dirty="0" sz="750" spc="55">
                <a:latin typeface="Calibri"/>
                <a:cs typeface="Calibri"/>
              </a:rPr>
              <a:t>Offce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365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suite,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potentially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enabling</a:t>
            </a:r>
            <a:r>
              <a:rPr dirty="0" sz="750" spc="12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broad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productivity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increases</a:t>
            </a:r>
            <a:endParaRPr sz="750">
              <a:latin typeface="Calibri"/>
              <a:cs typeface="Calibri"/>
            </a:endParaRPr>
          </a:p>
          <a:p>
            <a:pPr marL="149860" marR="17780" indent="-137795">
              <a:lnSpc>
                <a:spcPts val="880"/>
              </a:lnSpc>
              <a:spcBef>
                <a:spcPts val="894"/>
              </a:spcBef>
              <a:buAutoNum type="arabicPlain" startAt="11"/>
              <a:tabLst>
                <a:tab pos="149860" algn="l"/>
              </a:tabLst>
            </a:pPr>
            <a:r>
              <a:rPr dirty="0" sz="750">
                <a:latin typeface="Calibri"/>
                <a:cs typeface="Calibri"/>
              </a:rPr>
              <a:t>Mar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21: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Google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releases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Bard,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AI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chatbot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based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on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the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LaMDA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family</a:t>
            </a:r>
            <a:endParaRPr sz="750">
              <a:latin typeface="Calibri"/>
              <a:cs typeface="Calibri"/>
            </a:endParaRPr>
          </a:p>
          <a:p>
            <a:pPr marL="149860">
              <a:lnSpc>
                <a:spcPts val="865"/>
              </a:lnSpc>
            </a:pPr>
            <a:r>
              <a:rPr dirty="0" sz="750">
                <a:latin typeface="Calibri"/>
                <a:cs typeface="Calibri"/>
              </a:rPr>
              <a:t>of </a:t>
            </a:r>
            <a:r>
              <a:rPr dirty="0" sz="750" spc="35">
                <a:latin typeface="Calibri"/>
                <a:cs typeface="Calibri"/>
              </a:rPr>
              <a:t>LLMs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Calibri"/>
              <a:cs typeface="Calibri"/>
            </a:endParaRPr>
          </a:p>
          <a:p>
            <a:pPr marL="149860" marR="92710" indent="-137795">
              <a:lnSpc>
                <a:spcPts val="880"/>
              </a:lnSpc>
              <a:buAutoNum type="arabicPlain" startAt="12"/>
              <a:tabLst>
                <a:tab pos="149860" algn="l"/>
              </a:tabLst>
            </a:pPr>
            <a:r>
              <a:rPr dirty="0" sz="750">
                <a:latin typeface="Calibri"/>
                <a:cs typeface="Calibri"/>
              </a:rPr>
              <a:t>Mar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30: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Bloomberg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announces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an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LLM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trained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on</a:t>
            </a:r>
            <a:r>
              <a:rPr dirty="0" sz="750" spc="25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fnancial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data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to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support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natural-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language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tasks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in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the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fnancial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industry</a:t>
            </a:r>
            <a:endParaRPr sz="750">
              <a:latin typeface="Calibri"/>
              <a:cs typeface="Calibri"/>
            </a:endParaRPr>
          </a:p>
          <a:p>
            <a:pPr marL="149860" marR="6985" indent="-137795">
              <a:lnSpc>
                <a:spcPct val="98200"/>
              </a:lnSpc>
              <a:spcBef>
                <a:spcPts val="875"/>
              </a:spcBef>
              <a:buAutoNum type="arabicPlain" startAt="12"/>
              <a:tabLst>
                <a:tab pos="149860" algn="l"/>
              </a:tabLst>
            </a:pPr>
            <a:r>
              <a:rPr dirty="0" sz="750">
                <a:latin typeface="Calibri"/>
                <a:cs typeface="Calibri"/>
              </a:rPr>
              <a:t>Apr</a:t>
            </a:r>
            <a:r>
              <a:rPr dirty="0" sz="750" spc="2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13:</a:t>
            </a:r>
            <a:r>
              <a:rPr dirty="0" sz="750" spc="3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Amazon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announces</a:t>
            </a:r>
            <a:r>
              <a:rPr dirty="0" sz="750" spc="14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Bedrock,</a:t>
            </a:r>
            <a:r>
              <a:rPr dirty="0" sz="750" spc="12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the</a:t>
            </a:r>
            <a:r>
              <a:rPr dirty="0" sz="750" spc="50">
                <a:latin typeface="Calibri"/>
                <a:cs typeface="Calibri"/>
              </a:rPr>
              <a:t> frst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fully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managed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service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that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makes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models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available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via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API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from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multiple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providers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in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addition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to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Amazon’s</a:t>
            </a:r>
            <a:r>
              <a:rPr dirty="0" sz="750" spc="6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own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Titan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 spc="35">
                <a:latin typeface="Calibri"/>
                <a:cs typeface="Calibri"/>
              </a:rPr>
              <a:t>LLMs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37855" y="395731"/>
            <a:ext cx="2433320" cy="1880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z="1400" spc="-80" b="1">
                <a:solidFill>
                  <a:srgbClr val="231F20"/>
                </a:solidFill>
                <a:latin typeface="Palatino Linotype"/>
                <a:cs typeface="Palatino Linotype"/>
              </a:rPr>
              <a:t>Gen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AI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65" b="1">
                <a:solidFill>
                  <a:srgbClr val="231F20"/>
                </a:solidFill>
                <a:latin typeface="Palatino Linotype"/>
                <a:cs typeface="Palatino Linotype"/>
              </a:rPr>
              <a:t>finds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its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legs</a:t>
            </a:r>
            <a:endParaRPr sz="1400">
              <a:latin typeface="Palatino Linotype"/>
              <a:cs typeface="Palatino Linotype"/>
            </a:endParaRPr>
          </a:p>
          <a:p>
            <a:pPr marL="23495" marR="80645" indent="-11430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advanced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machine</a:t>
            </a:r>
            <a:r>
              <a:rPr dirty="0" sz="950" spc="5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learning</a:t>
            </a:r>
            <a:r>
              <a:rPr dirty="0" sz="950" spc="10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powers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gen AI–enabled products has been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decades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making.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But</a:t>
            </a:r>
            <a:r>
              <a:rPr dirty="0" sz="950" spc="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since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ChatGPT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came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off</a:t>
            </a:r>
            <a:r>
              <a:rPr dirty="0" sz="950" spc="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endParaRPr sz="950">
              <a:latin typeface="Calibri"/>
              <a:cs typeface="Calibri"/>
            </a:endParaRPr>
          </a:p>
          <a:p>
            <a:pPr marL="17145" marR="5080" indent="6350">
              <a:lnSpc>
                <a:spcPct val="113999"/>
              </a:lnSpc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starting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block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late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2022,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new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iterations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AI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technology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have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been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released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several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times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month.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March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2023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alone,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there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were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six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major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steps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forward,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including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new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customer relationship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management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solutions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support for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financial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services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industry.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43844" y="2417317"/>
            <a:ext cx="222123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13999"/>
              </a:lnSpc>
              <a:spcBef>
                <a:spcPts val="100"/>
              </a:spcBef>
            </a:pPr>
            <a:r>
              <a:rPr dirty="0" sz="95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1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What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every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spc="8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CEO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should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know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about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generative</a:t>
            </a:r>
            <a:r>
              <a:rPr dirty="0" sz="950" spc="5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3"/>
              </a:rPr>
              <a:t>AI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4258" y="395731"/>
            <a:ext cx="2372995" cy="19310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3495" marR="137160" indent="-11430">
              <a:lnSpc>
                <a:spcPct val="101200"/>
              </a:lnSpc>
              <a:spcBef>
                <a:spcPts val="80"/>
              </a:spcBef>
            </a:pPr>
            <a:r>
              <a:rPr dirty="0" sz="1400" b="1">
                <a:solidFill>
                  <a:srgbClr val="231F20"/>
                </a:solidFill>
                <a:latin typeface="Palatino Linotype"/>
                <a:cs typeface="Palatino Linotype"/>
              </a:rPr>
              <a:t>The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road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b="1">
                <a:solidFill>
                  <a:srgbClr val="231F20"/>
                </a:solidFill>
                <a:latin typeface="Palatino Linotype"/>
                <a:cs typeface="Palatino Linotype"/>
              </a:rPr>
              <a:t>to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5" b="1">
                <a:solidFill>
                  <a:srgbClr val="231F20"/>
                </a:solidFill>
                <a:latin typeface="Palatino Linotype"/>
                <a:cs typeface="Palatino Linotype"/>
              </a:rPr>
              <a:t>human-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level 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performance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just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got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shorter</a:t>
            </a:r>
            <a:endParaRPr sz="1400">
              <a:latin typeface="Palatino Linotype"/>
              <a:cs typeface="Palatino Linotype"/>
            </a:endParaRPr>
          </a:p>
          <a:p>
            <a:pPr marL="28575" marR="70485" indent="-1270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most of the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technical capabilities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shown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this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chart,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perform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median level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human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performance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by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end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this</a:t>
            </a:r>
            <a:endParaRPr sz="950">
              <a:latin typeface="Calibri"/>
              <a:cs typeface="Calibri"/>
            </a:endParaRPr>
          </a:p>
          <a:p>
            <a:pPr marL="26670" marR="5080">
              <a:lnSpc>
                <a:spcPct val="113999"/>
              </a:lnSpc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decade.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its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performance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compete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top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25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percent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people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completing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any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and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all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these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tasks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before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2040.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some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cases,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that’s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70">
                <a:solidFill>
                  <a:srgbClr val="231F20"/>
                </a:solidFill>
                <a:latin typeface="Calibri"/>
                <a:cs typeface="Calibri"/>
              </a:rPr>
              <a:t>40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years</a:t>
            </a:r>
            <a:r>
              <a:rPr dirty="0" sz="950" spc="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faster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than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experts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previously</a:t>
            </a:r>
            <a:r>
              <a:rPr dirty="0" sz="950" spc="-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thought.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0171" y="2468117"/>
            <a:ext cx="229806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13999"/>
              </a:lnSpc>
              <a:spcBef>
                <a:spcPts val="100"/>
              </a:spcBef>
            </a:pPr>
            <a:r>
              <a:rPr dirty="0" sz="950" spc="1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1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economic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potential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of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AI: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next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productivity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frontier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624746" y="1806679"/>
            <a:ext cx="3348354" cy="2536825"/>
            <a:chOff x="5624746" y="1806679"/>
            <a:chExt cx="3348354" cy="2536825"/>
          </a:xfrm>
        </p:grpSpPr>
        <p:sp>
          <p:nvSpPr>
            <p:cNvPr id="5" name="object 5" descr=""/>
            <p:cNvSpPr/>
            <p:nvPr/>
          </p:nvSpPr>
          <p:spPr>
            <a:xfrm>
              <a:off x="5630556" y="4117421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30556" y="3892704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630556" y="4342136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30556" y="3664029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30556" y="3434040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30556" y="3209325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630556" y="2984609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630556" y="2757310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30556" y="2527038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30556" y="2302375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630556" y="2077658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30556" y="1852945"/>
              <a:ext cx="3341370" cy="0"/>
            </a:xfrm>
            <a:custGeom>
              <a:avLst/>
              <a:gdLst/>
              <a:ahLst/>
              <a:cxnLst/>
              <a:rect l="l" t="t" r="r" b="b"/>
              <a:pathLst>
                <a:path w="3341370" h="0">
                  <a:moveTo>
                    <a:pt x="0" y="0"/>
                  </a:moveTo>
                  <a:lnTo>
                    <a:pt x="3341077" y="0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625584" y="1806679"/>
              <a:ext cx="0" cy="2535555"/>
            </a:xfrm>
            <a:custGeom>
              <a:avLst/>
              <a:gdLst/>
              <a:ahLst/>
              <a:cxnLst/>
              <a:rect l="l" t="t" r="r" b="b"/>
              <a:pathLst>
                <a:path w="0" h="2535554">
                  <a:moveTo>
                    <a:pt x="0" y="0"/>
                  </a:moveTo>
                  <a:lnTo>
                    <a:pt x="0" y="2535453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103593" y="1806679"/>
              <a:ext cx="0" cy="2535555"/>
            </a:xfrm>
            <a:custGeom>
              <a:avLst/>
              <a:gdLst/>
              <a:ahLst/>
              <a:cxnLst/>
              <a:rect l="l" t="t" r="r" b="b"/>
              <a:pathLst>
                <a:path w="0" h="2535554">
                  <a:moveTo>
                    <a:pt x="0" y="0"/>
                  </a:moveTo>
                  <a:lnTo>
                    <a:pt x="0" y="2535453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581597" y="1806679"/>
              <a:ext cx="0" cy="2535555"/>
            </a:xfrm>
            <a:custGeom>
              <a:avLst/>
              <a:gdLst/>
              <a:ahLst/>
              <a:cxnLst/>
              <a:rect l="l" t="t" r="r" b="b"/>
              <a:pathLst>
                <a:path w="0" h="2535554">
                  <a:moveTo>
                    <a:pt x="0" y="0"/>
                  </a:moveTo>
                  <a:lnTo>
                    <a:pt x="0" y="2535453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59606" y="1806679"/>
              <a:ext cx="0" cy="2535555"/>
            </a:xfrm>
            <a:custGeom>
              <a:avLst/>
              <a:gdLst/>
              <a:ahLst/>
              <a:cxnLst/>
              <a:rect l="l" t="t" r="r" b="b"/>
              <a:pathLst>
                <a:path w="0" h="2535554">
                  <a:moveTo>
                    <a:pt x="0" y="0"/>
                  </a:moveTo>
                  <a:lnTo>
                    <a:pt x="0" y="2535453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537616" y="1806679"/>
              <a:ext cx="0" cy="2535555"/>
            </a:xfrm>
            <a:custGeom>
              <a:avLst/>
              <a:gdLst/>
              <a:ahLst/>
              <a:cxnLst/>
              <a:rect l="l" t="t" r="r" b="b"/>
              <a:pathLst>
                <a:path w="0" h="2535554">
                  <a:moveTo>
                    <a:pt x="0" y="0"/>
                  </a:moveTo>
                  <a:lnTo>
                    <a:pt x="0" y="2535453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015625" y="1806679"/>
              <a:ext cx="0" cy="2535555"/>
            </a:xfrm>
            <a:custGeom>
              <a:avLst/>
              <a:gdLst/>
              <a:ahLst/>
              <a:cxnLst/>
              <a:rect l="l" t="t" r="r" b="b"/>
              <a:pathLst>
                <a:path w="0" h="2535554">
                  <a:moveTo>
                    <a:pt x="0" y="0"/>
                  </a:moveTo>
                  <a:lnTo>
                    <a:pt x="0" y="2535453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493627" y="1806679"/>
              <a:ext cx="0" cy="2535555"/>
            </a:xfrm>
            <a:custGeom>
              <a:avLst/>
              <a:gdLst/>
              <a:ahLst/>
              <a:cxnLst/>
              <a:rect l="l" t="t" r="r" b="b"/>
              <a:pathLst>
                <a:path w="0" h="2535554">
                  <a:moveTo>
                    <a:pt x="0" y="0"/>
                  </a:moveTo>
                  <a:lnTo>
                    <a:pt x="0" y="2535453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971638" y="1806679"/>
              <a:ext cx="0" cy="2535555"/>
            </a:xfrm>
            <a:custGeom>
              <a:avLst/>
              <a:gdLst/>
              <a:ahLst/>
              <a:cxnLst/>
              <a:rect l="l" t="t" r="r" b="b"/>
              <a:pathLst>
                <a:path w="0" h="2535554">
                  <a:moveTo>
                    <a:pt x="0" y="0"/>
                  </a:moveTo>
                  <a:lnTo>
                    <a:pt x="0" y="2535453"/>
                  </a:lnTo>
                </a:path>
              </a:pathLst>
            </a:custGeom>
            <a:ln w="3175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247733" y="1887484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 h="0">
                  <a:moveTo>
                    <a:pt x="0" y="0"/>
                  </a:moveTo>
                  <a:lnTo>
                    <a:pt x="429895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244425" y="1866023"/>
              <a:ext cx="436880" cy="43180"/>
            </a:xfrm>
            <a:custGeom>
              <a:avLst/>
              <a:gdLst/>
              <a:ahLst/>
              <a:cxnLst/>
              <a:rect l="l" t="t" r="r" b="b"/>
              <a:pathLst>
                <a:path w="436879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436879" h="43180">
                  <a:moveTo>
                    <a:pt x="436499" y="0"/>
                  </a:moveTo>
                  <a:lnTo>
                    <a:pt x="429907" y="0"/>
                  </a:lnTo>
                  <a:lnTo>
                    <a:pt x="429907" y="42926"/>
                  </a:lnTo>
                  <a:lnTo>
                    <a:pt x="436499" y="42926"/>
                  </a:lnTo>
                  <a:lnTo>
                    <a:pt x="436499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493558" y="1993231"/>
              <a:ext cx="327025" cy="0"/>
            </a:xfrm>
            <a:custGeom>
              <a:avLst/>
              <a:gdLst/>
              <a:ahLst/>
              <a:cxnLst/>
              <a:rect l="l" t="t" r="r" b="b"/>
              <a:pathLst>
                <a:path w="327025" h="0">
                  <a:moveTo>
                    <a:pt x="0" y="0"/>
                  </a:moveTo>
                  <a:lnTo>
                    <a:pt x="326809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90259" y="1971776"/>
              <a:ext cx="334010" cy="43180"/>
            </a:xfrm>
            <a:custGeom>
              <a:avLst/>
              <a:gdLst/>
              <a:ahLst/>
              <a:cxnLst/>
              <a:rect l="l" t="t" r="r" b="b"/>
              <a:pathLst>
                <a:path w="334009" h="43180">
                  <a:moveTo>
                    <a:pt x="6591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591" y="42926"/>
                  </a:lnTo>
                  <a:lnTo>
                    <a:pt x="6591" y="0"/>
                  </a:lnTo>
                  <a:close/>
                </a:path>
                <a:path w="334009" h="43180">
                  <a:moveTo>
                    <a:pt x="333413" y="0"/>
                  </a:moveTo>
                  <a:lnTo>
                    <a:pt x="326809" y="0"/>
                  </a:lnTo>
                  <a:lnTo>
                    <a:pt x="326809" y="42926"/>
                  </a:lnTo>
                  <a:lnTo>
                    <a:pt x="333413" y="42926"/>
                  </a:lnTo>
                  <a:lnTo>
                    <a:pt x="333413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92124" y="2216454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 h="0">
                  <a:moveTo>
                    <a:pt x="0" y="0"/>
                  </a:moveTo>
                  <a:lnTo>
                    <a:pt x="238112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88824" y="2194991"/>
              <a:ext cx="245110" cy="43180"/>
            </a:xfrm>
            <a:custGeom>
              <a:avLst/>
              <a:gdLst/>
              <a:ahLst/>
              <a:cxnLst/>
              <a:rect l="l" t="t" r="r" b="b"/>
              <a:pathLst>
                <a:path w="245109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245109" h="43180">
                  <a:moveTo>
                    <a:pt x="244716" y="0"/>
                  </a:moveTo>
                  <a:lnTo>
                    <a:pt x="238112" y="0"/>
                  </a:lnTo>
                  <a:lnTo>
                    <a:pt x="238112" y="42926"/>
                  </a:lnTo>
                  <a:lnTo>
                    <a:pt x="244716" y="42926"/>
                  </a:lnTo>
                  <a:lnTo>
                    <a:pt x="244716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438391" y="2441171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4" h="0">
                  <a:moveTo>
                    <a:pt x="0" y="0"/>
                  </a:moveTo>
                  <a:lnTo>
                    <a:pt x="192049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435090" y="2419705"/>
              <a:ext cx="198755" cy="43180"/>
            </a:xfrm>
            <a:custGeom>
              <a:avLst/>
              <a:gdLst/>
              <a:ahLst/>
              <a:cxnLst/>
              <a:rect l="l" t="t" r="r" b="b"/>
              <a:pathLst>
                <a:path w="198754" h="43180">
                  <a:moveTo>
                    <a:pt x="6591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591" y="42926"/>
                  </a:lnTo>
                  <a:lnTo>
                    <a:pt x="6591" y="0"/>
                  </a:lnTo>
                  <a:close/>
                </a:path>
                <a:path w="198754" h="43180">
                  <a:moveTo>
                    <a:pt x="198640" y="0"/>
                  </a:moveTo>
                  <a:lnTo>
                    <a:pt x="192049" y="0"/>
                  </a:lnTo>
                  <a:lnTo>
                    <a:pt x="192049" y="42926"/>
                  </a:lnTo>
                  <a:lnTo>
                    <a:pt x="198640" y="42926"/>
                  </a:lnTo>
                  <a:lnTo>
                    <a:pt x="198640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344509" y="2665832"/>
              <a:ext cx="142875" cy="0"/>
            </a:xfrm>
            <a:custGeom>
              <a:avLst/>
              <a:gdLst/>
              <a:ahLst/>
              <a:cxnLst/>
              <a:rect l="l" t="t" r="r" b="b"/>
              <a:pathLst>
                <a:path w="142875" h="0">
                  <a:moveTo>
                    <a:pt x="0" y="0"/>
                  </a:moveTo>
                  <a:lnTo>
                    <a:pt x="142773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341199" y="2644368"/>
              <a:ext cx="149860" cy="43180"/>
            </a:xfrm>
            <a:custGeom>
              <a:avLst/>
              <a:gdLst/>
              <a:ahLst/>
              <a:cxnLst/>
              <a:rect l="l" t="t" r="r" b="b"/>
              <a:pathLst>
                <a:path w="149860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149860" h="43180">
                  <a:moveTo>
                    <a:pt x="149390" y="0"/>
                  </a:moveTo>
                  <a:lnTo>
                    <a:pt x="142786" y="0"/>
                  </a:lnTo>
                  <a:lnTo>
                    <a:pt x="142786" y="42926"/>
                  </a:lnTo>
                  <a:lnTo>
                    <a:pt x="149390" y="42926"/>
                  </a:lnTo>
                  <a:lnTo>
                    <a:pt x="149390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345891" y="2898221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5" h="0">
                  <a:moveTo>
                    <a:pt x="0" y="0"/>
                  </a:moveTo>
                  <a:lnTo>
                    <a:pt x="144081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342583" y="2876765"/>
              <a:ext cx="151130" cy="43180"/>
            </a:xfrm>
            <a:custGeom>
              <a:avLst/>
              <a:gdLst/>
              <a:ahLst/>
              <a:cxnLst/>
              <a:rect l="l" t="t" r="r" b="b"/>
              <a:pathLst>
                <a:path w="151129" h="43180">
                  <a:moveTo>
                    <a:pt x="6604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604" y="42913"/>
                  </a:lnTo>
                  <a:lnTo>
                    <a:pt x="6604" y="0"/>
                  </a:lnTo>
                  <a:close/>
                </a:path>
                <a:path w="151129" h="43180">
                  <a:moveTo>
                    <a:pt x="150698" y="0"/>
                  </a:moveTo>
                  <a:lnTo>
                    <a:pt x="144106" y="0"/>
                  </a:lnTo>
                  <a:lnTo>
                    <a:pt x="144106" y="42913"/>
                  </a:lnTo>
                  <a:lnTo>
                    <a:pt x="150698" y="42913"/>
                  </a:lnTo>
                  <a:lnTo>
                    <a:pt x="150698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91988" y="3123404"/>
              <a:ext cx="333375" cy="0"/>
            </a:xfrm>
            <a:custGeom>
              <a:avLst/>
              <a:gdLst/>
              <a:ahLst/>
              <a:cxnLst/>
              <a:rect l="l" t="t" r="r" b="b"/>
              <a:pathLst>
                <a:path w="333375" h="0">
                  <a:moveTo>
                    <a:pt x="0" y="0"/>
                  </a:moveTo>
                  <a:lnTo>
                    <a:pt x="333222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388684" y="3101949"/>
              <a:ext cx="340360" cy="43180"/>
            </a:xfrm>
            <a:custGeom>
              <a:avLst/>
              <a:gdLst/>
              <a:ahLst/>
              <a:cxnLst/>
              <a:rect l="l" t="t" r="r" b="b"/>
              <a:pathLst>
                <a:path w="340359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340359" h="43180">
                  <a:moveTo>
                    <a:pt x="339826" y="0"/>
                  </a:moveTo>
                  <a:lnTo>
                    <a:pt x="333222" y="0"/>
                  </a:lnTo>
                  <a:lnTo>
                    <a:pt x="333222" y="42926"/>
                  </a:lnTo>
                  <a:lnTo>
                    <a:pt x="339826" y="42926"/>
                  </a:lnTo>
                  <a:lnTo>
                    <a:pt x="339826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345278" y="3348118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39" h="0">
                  <a:moveTo>
                    <a:pt x="0" y="0"/>
                  </a:moveTo>
                  <a:lnTo>
                    <a:pt x="142011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341973" y="3326663"/>
              <a:ext cx="149225" cy="43180"/>
            </a:xfrm>
            <a:custGeom>
              <a:avLst/>
              <a:gdLst/>
              <a:ahLst/>
              <a:cxnLst/>
              <a:rect l="l" t="t" r="r" b="b"/>
              <a:pathLst>
                <a:path w="149225" h="43179">
                  <a:moveTo>
                    <a:pt x="6604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604" y="42913"/>
                  </a:lnTo>
                  <a:lnTo>
                    <a:pt x="6604" y="0"/>
                  </a:lnTo>
                  <a:close/>
                </a:path>
                <a:path w="149225" h="43179">
                  <a:moveTo>
                    <a:pt x="148615" y="0"/>
                  </a:moveTo>
                  <a:lnTo>
                    <a:pt x="142011" y="0"/>
                  </a:lnTo>
                  <a:lnTo>
                    <a:pt x="142011" y="42913"/>
                  </a:lnTo>
                  <a:lnTo>
                    <a:pt x="148615" y="42913"/>
                  </a:lnTo>
                  <a:lnTo>
                    <a:pt x="148615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391816" y="3576438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 h="0">
                  <a:moveTo>
                    <a:pt x="0" y="0"/>
                  </a:moveTo>
                  <a:lnTo>
                    <a:pt x="380974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388519" y="3554970"/>
              <a:ext cx="387985" cy="43180"/>
            </a:xfrm>
            <a:custGeom>
              <a:avLst/>
              <a:gdLst/>
              <a:ahLst/>
              <a:cxnLst/>
              <a:rect l="l" t="t" r="r" b="b"/>
              <a:pathLst>
                <a:path w="387984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387984" h="43179">
                  <a:moveTo>
                    <a:pt x="387565" y="0"/>
                  </a:moveTo>
                  <a:lnTo>
                    <a:pt x="380961" y="0"/>
                  </a:lnTo>
                  <a:lnTo>
                    <a:pt x="380961" y="42926"/>
                  </a:lnTo>
                  <a:lnTo>
                    <a:pt x="387565" y="42926"/>
                  </a:lnTo>
                  <a:lnTo>
                    <a:pt x="387565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582305" y="3806832"/>
              <a:ext cx="333375" cy="0"/>
            </a:xfrm>
            <a:custGeom>
              <a:avLst/>
              <a:gdLst/>
              <a:ahLst/>
              <a:cxnLst/>
              <a:rect l="l" t="t" r="r" b="b"/>
              <a:pathLst>
                <a:path w="333375" h="0">
                  <a:moveTo>
                    <a:pt x="0" y="0"/>
                  </a:moveTo>
                  <a:lnTo>
                    <a:pt x="333235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579006" y="3785374"/>
              <a:ext cx="340360" cy="43180"/>
            </a:xfrm>
            <a:custGeom>
              <a:avLst/>
              <a:gdLst/>
              <a:ahLst/>
              <a:cxnLst/>
              <a:rect l="l" t="t" r="r" b="b"/>
              <a:pathLst>
                <a:path w="340359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340359" h="43179">
                  <a:moveTo>
                    <a:pt x="339826" y="0"/>
                  </a:moveTo>
                  <a:lnTo>
                    <a:pt x="333235" y="0"/>
                  </a:lnTo>
                  <a:lnTo>
                    <a:pt x="333235" y="42926"/>
                  </a:lnTo>
                  <a:lnTo>
                    <a:pt x="339826" y="42926"/>
                  </a:lnTo>
                  <a:lnTo>
                    <a:pt x="339826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582757" y="4031500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90" h="0">
                  <a:moveTo>
                    <a:pt x="0" y="0"/>
                  </a:moveTo>
                  <a:lnTo>
                    <a:pt x="427951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579451" y="4010037"/>
              <a:ext cx="434975" cy="43180"/>
            </a:xfrm>
            <a:custGeom>
              <a:avLst/>
              <a:gdLst/>
              <a:ahLst/>
              <a:cxnLst/>
              <a:rect l="l" t="t" r="r" b="b"/>
              <a:pathLst>
                <a:path w="434975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434975" h="43179">
                  <a:moveTo>
                    <a:pt x="434555" y="0"/>
                  </a:moveTo>
                  <a:lnTo>
                    <a:pt x="427951" y="0"/>
                  </a:lnTo>
                  <a:lnTo>
                    <a:pt x="427951" y="42926"/>
                  </a:lnTo>
                  <a:lnTo>
                    <a:pt x="434555" y="42926"/>
                  </a:lnTo>
                  <a:lnTo>
                    <a:pt x="434555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581597" y="4256216"/>
              <a:ext cx="381635" cy="0"/>
            </a:xfrm>
            <a:custGeom>
              <a:avLst/>
              <a:gdLst/>
              <a:ahLst/>
              <a:cxnLst/>
              <a:rect l="l" t="t" r="r" b="b"/>
              <a:pathLst>
                <a:path w="381634" h="0">
                  <a:moveTo>
                    <a:pt x="0" y="0"/>
                  </a:moveTo>
                  <a:lnTo>
                    <a:pt x="381520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578295" y="4234751"/>
              <a:ext cx="388620" cy="43180"/>
            </a:xfrm>
            <a:custGeom>
              <a:avLst/>
              <a:gdLst/>
              <a:ahLst/>
              <a:cxnLst/>
              <a:rect l="l" t="t" r="r" b="b"/>
              <a:pathLst>
                <a:path w="388620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388620" h="43179">
                  <a:moveTo>
                    <a:pt x="388124" y="0"/>
                  </a:moveTo>
                  <a:lnTo>
                    <a:pt x="381520" y="0"/>
                  </a:lnTo>
                  <a:lnTo>
                    <a:pt x="381520" y="42926"/>
                  </a:lnTo>
                  <a:lnTo>
                    <a:pt x="388124" y="42926"/>
                  </a:lnTo>
                  <a:lnTo>
                    <a:pt x="388124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247733" y="1940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277361" y="1940357"/>
              <a:ext cx="621665" cy="0"/>
            </a:xfrm>
            <a:custGeom>
              <a:avLst/>
              <a:gdLst/>
              <a:ahLst/>
              <a:cxnLst/>
              <a:rect l="l" t="t" r="r" b="b"/>
              <a:pathLst>
                <a:path w="621665" h="0">
                  <a:moveTo>
                    <a:pt x="0" y="0"/>
                  </a:moveTo>
                  <a:lnTo>
                    <a:pt x="621360" y="0"/>
                  </a:lnTo>
                </a:path>
              </a:pathLst>
            </a:custGeom>
            <a:ln w="8255">
              <a:solidFill>
                <a:srgbClr val="061F7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908577" y="19403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244425" y="1918893"/>
              <a:ext cx="677545" cy="43180"/>
            </a:xfrm>
            <a:custGeom>
              <a:avLst/>
              <a:gdLst/>
              <a:ahLst/>
              <a:cxnLst/>
              <a:rect l="l" t="t" r="r" b="b"/>
              <a:pathLst>
                <a:path w="677545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677545" h="43180">
                  <a:moveTo>
                    <a:pt x="677354" y="0"/>
                  </a:moveTo>
                  <a:lnTo>
                    <a:pt x="670763" y="0"/>
                  </a:lnTo>
                  <a:lnTo>
                    <a:pt x="670763" y="42926"/>
                  </a:lnTo>
                  <a:lnTo>
                    <a:pt x="677354" y="42926"/>
                  </a:lnTo>
                  <a:lnTo>
                    <a:pt x="677354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866380" y="20461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896448" y="2046108"/>
              <a:ext cx="998219" cy="0"/>
            </a:xfrm>
            <a:custGeom>
              <a:avLst/>
              <a:gdLst/>
              <a:ahLst/>
              <a:cxnLst/>
              <a:rect l="l" t="t" r="r" b="b"/>
              <a:pathLst>
                <a:path w="998220" h="0">
                  <a:moveTo>
                    <a:pt x="0" y="0"/>
                  </a:moveTo>
                  <a:lnTo>
                    <a:pt x="997826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904350" y="204610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863093" y="2024646"/>
              <a:ext cx="1054735" cy="43180"/>
            </a:xfrm>
            <a:custGeom>
              <a:avLst/>
              <a:gdLst/>
              <a:ahLst/>
              <a:cxnLst/>
              <a:rect l="l" t="t" r="r" b="b"/>
              <a:pathLst>
                <a:path w="1054734" h="43180">
                  <a:moveTo>
                    <a:pt x="6591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591" y="42926"/>
                  </a:lnTo>
                  <a:lnTo>
                    <a:pt x="6591" y="0"/>
                  </a:lnTo>
                  <a:close/>
                </a:path>
                <a:path w="1054734" h="43180">
                  <a:moveTo>
                    <a:pt x="1054468" y="0"/>
                  </a:moveTo>
                  <a:lnTo>
                    <a:pt x="1047864" y="0"/>
                  </a:lnTo>
                  <a:lnTo>
                    <a:pt x="1047864" y="42926"/>
                  </a:lnTo>
                  <a:lnTo>
                    <a:pt x="1054468" y="42926"/>
                  </a:lnTo>
                  <a:lnTo>
                    <a:pt x="1054468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296872" y="22693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326770" y="2269328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 h="0">
                  <a:moveTo>
                    <a:pt x="0" y="0"/>
                  </a:moveTo>
                  <a:lnTo>
                    <a:pt x="949871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286642" y="226932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293572" y="2247861"/>
              <a:ext cx="1006475" cy="43180"/>
            </a:xfrm>
            <a:custGeom>
              <a:avLst/>
              <a:gdLst/>
              <a:ahLst/>
              <a:cxnLst/>
              <a:rect l="l" t="t" r="r" b="b"/>
              <a:pathLst>
                <a:path w="1006475" h="43180">
                  <a:moveTo>
                    <a:pt x="6591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591" y="42926"/>
                  </a:lnTo>
                  <a:lnTo>
                    <a:pt x="6591" y="0"/>
                  </a:lnTo>
                  <a:close/>
                </a:path>
                <a:path w="1006475" h="43180">
                  <a:moveTo>
                    <a:pt x="1006271" y="0"/>
                  </a:moveTo>
                  <a:lnTo>
                    <a:pt x="999667" y="0"/>
                  </a:lnTo>
                  <a:lnTo>
                    <a:pt x="999667" y="42926"/>
                  </a:lnTo>
                  <a:lnTo>
                    <a:pt x="1006271" y="42926"/>
                  </a:lnTo>
                  <a:lnTo>
                    <a:pt x="100627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200515" y="2494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230245" y="2494046"/>
              <a:ext cx="426720" cy="0"/>
            </a:xfrm>
            <a:custGeom>
              <a:avLst/>
              <a:gdLst/>
              <a:ahLst/>
              <a:cxnLst/>
              <a:rect l="l" t="t" r="r" b="b"/>
              <a:pathLst>
                <a:path w="426720" h="0">
                  <a:moveTo>
                    <a:pt x="0" y="0"/>
                  </a:moveTo>
                  <a:lnTo>
                    <a:pt x="426275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666438" y="249404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197204" y="2472588"/>
              <a:ext cx="482600" cy="43180"/>
            </a:xfrm>
            <a:custGeom>
              <a:avLst/>
              <a:gdLst/>
              <a:ahLst/>
              <a:cxnLst/>
              <a:rect l="l" t="t" r="r" b="b"/>
              <a:pathLst>
                <a:path w="482600" h="43180">
                  <a:moveTo>
                    <a:pt x="6591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591" y="42926"/>
                  </a:lnTo>
                  <a:lnTo>
                    <a:pt x="6591" y="0"/>
                  </a:lnTo>
                  <a:close/>
                </a:path>
                <a:path w="482600" h="43180">
                  <a:moveTo>
                    <a:pt x="482447" y="0"/>
                  </a:moveTo>
                  <a:lnTo>
                    <a:pt x="475843" y="0"/>
                  </a:lnTo>
                  <a:lnTo>
                    <a:pt x="475843" y="42926"/>
                  </a:lnTo>
                  <a:lnTo>
                    <a:pt x="482447" y="42926"/>
                  </a:lnTo>
                  <a:lnTo>
                    <a:pt x="482447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105350" y="2718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134714" y="2718706"/>
              <a:ext cx="807720" cy="0"/>
            </a:xfrm>
            <a:custGeom>
              <a:avLst/>
              <a:gdLst/>
              <a:ahLst/>
              <a:cxnLst/>
              <a:rect l="l" t="t" r="r" b="b"/>
              <a:pathLst>
                <a:path w="807720" h="0">
                  <a:moveTo>
                    <a:pt x="0" y="0"/>
                  </a:moveTo>
                  <a:lnTo>
                    <a:pt x="807491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951940" y="2718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102043" y="2697251"/>
              <a:ext cx="863600" cy="43180"/>
            </a:xfrm>
            <a:custGeom>
              <a:avLst/>
              <a:gdLst/>
              <a:ahLst/>
              <a:cxnLst/>
              <a:rect l="l" t="t" r="r" b="b"/>
              <a:pathLst>
                <a:path w="863600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863600" h="43180">
                  <a:moveTo>
                    <a:pt x="863092" y="0"/>
                  </a:moveTo>
                  <a:lnTo>
                    <a:pt x="856488" y="0"/>
                  </a:lnTo>
                  <a:lnTo>
                    <a:pt x="856488" y="42926"/>
                  </a:lnTo>
                  <a:lnTo>
                    <a:pt x="863092" y="42926"/>
                  </a:lnTo>
                  <a:lnTo>
                    <a:pt x="863092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533598" y="29510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563328" y="2951095"/>
              <a:ext cx="426720" cy="0"/>
            </a:xfrm>
            <a:custGeom>
              <a:avLst/>
              <a:gdLst/>
              <a:ahLst/>
              <a:cxnLst/>
              <a:rect l="l" t="t" r="r" b="b"/>
              <a:pathLst>
                <a:path w="426720" h="0">
                  <a:moveTo>
                    <a:pt x="0" y="0"/>
                  </a:moveTo>
                  <a:lnTo>
                    <a:pt x="426275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999521" y="295109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530300" y="2929635"/>
              <a:ext cx="482600" cy="43180"/>
            </a:xfrm>
            <a:custGeom>
              <a:avLst/>
              <a:gdLst/>
              <a:ahLst/>
              <a:cxnLst/>
              <a:rect l="l" t="t" r="r" b="b"/>
              <a:pathLst>
                <a:path w="482600" h="43180">
                  <a:moveTo>
                    <a:pt x="6591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591" y="42913"/>
                  </a:lnTo>
                  <a:lnTo>
                    <a:pt x="6591" y="0"/>
                  </a:lnTo>
                  <a:close/>
                </a:path>
                <a:path w="482600" h="43180">
                  <a:moveTo>
                    <a:pt x="482422" y="0"/>
                  </a:moveTo>
                  <a:lnTo>
                    <a:pt x="475818" y="0"/>
                  </a:lnTo>
                  <a:lnTo>
                    <a:pt x="475818" y="42913"/>
                  </a:lnTo>
                  <a:lnTo>
                    <a:pt x="482422" y="42913"/>
                  </a:lnTo>
                  <a:lnTo>
                    <a:pt x="482422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630145" y="31762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659619" y="3176278"/>
              <a:ext cx="616585" cy="0"/>
            </a:xfrm>
            <a:custGeom>
              <a:avLst/>
              <a:gdLst/>
              <a:ahLst/>
              <a:cxnLst/>
              <a:rect l="l" t="t" r="r" b="b"/>
              <a:pathLst>
                <a:path w="616584" h="0">
                  <a:moveTo>
                    <a:pt x="0" y="0"/>
                  </a:moveTo>
                  <a:lnTo>
                    <a:pt x="616369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285774" y="317627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6626834" y="3154806"/>
              <a:ext cx="672465" cy="43180"/>
            </a:xfrm>
            <a:custGeom>
              <a:avLst/>
              <a:gdLst/>
              <a:ahLst/>
              <a:cxnLst/>
              <a:rect l="l" t="t" r="r" b="b"/>
              <a:pathLst>
                <a:path w="672465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672465" h="43180">
                  <a:moveTo>
                    <a:pt x="672147" y="0"/>
                  </a:moveTo>
                  <a:lnTo>
                    <a:pt x="665543" y="0"/>
                  </a:lnTo>
                  <a:lnTo>
                    <a:pt x="665543" y="42926"/>
                  </a:lnTo>
                  <a:lnTo>
                    <a:pt x="672147" y="42926"/>
                  </a:lnTo>
                  <a:lnTo>
                    <a:pt x="672147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534349" y="3400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564454" y="3400992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 h="0">
                  <a:moveTo>
                    <a:pt x="0" y="0"/>
                  </a:moveTo>
                  <a:lnTo>
                    <a:pt x="474649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7049203" y="3400992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531038" y="3379533"/>
              <a:ext cx="531495" cy="43180"/>
            </a:xfrm>
            <a:custGeom>
              <a:avLst/>
              <a:gdLst/>
              <a:ahLst/>
              <a:cxnLst/>
              <a:rect l="l" t="t" r="r" b="b"/>
              <a:pathLst>
                <a:path w="531495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531495" h="43179">
                  <a:moveTo>
                    <a:pt x="531368" y="0"/>
                  </a:moveTo>
                  <a:lnTo>
                    <a:pt x="524764" y="0"/>
                  </a:lnTo>
                  <a:lnTo>
                    <a:pt x="524764" y="42926"/>
                  </a:lnTo>
                  <a:lnTo>
                    <a:pt x="531368" y="42926"/>
                  </a:lnTo>
                  <a:lnTo>
                    <a:pt x="531368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581932" y="36293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611728" y="3629310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09" h="0">
                  <a:moveTo>
                    <a:pt x="0" y="0"/>
                  </a:moveTo>
                  <a:lnTo>
                    <a:pt x="904925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526594" y="36293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6578613" y="3607853"/>
              <a:ext cx="961390" cy="43180"/>
            </a:xfrm>
            <a:custGeom>
              <a:avLst/>
              <a:gdLst/>
              <a:ahLst/>
              <a:cxnLst/>
              <a:rect l="l" t="t" r="r" b="b"/>
              <a:pathLst>
                <a:path w="961390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961390" h="43179">
                  <a:moveTo>
                    <a:pt x="961186" y="0"/>
                  </a:moveTo>
                  <a:lnTo>
                    <a:pt x="954582" y="0"/>
                  </a:lnTo>
                  <a:lnTo>
                    <a:pt x="954582" y="42926"/>
                  </a:lnTo>
                  <a:lnTo>
                    <a:pt x="961186" y="42926"/>
                  </a:lnTo>
                  <a:lnTo>
                    <a:pt x="961186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819586" y="3859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849084" y="3859706"/>
              <a:ext cx="1283970" cy="0"/>
            </a:xfrm>
            <a:custGeom>
              <a:avLst/>
              <a:gdLst/>
              <a:ahLst/>
              <a:cxnLst/>
              <a:rect l="l" t="t" r="r" b="b"/>
              <a:pathLst>
                <a:path w="1283970" h="0">
                  <a:moveTo>
                    <a:pt x="0" y="0"/>
                  </a:moveTo>
                  <a:lnTo>
                    <a:pt x="1283385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142268" y="3859706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816280" y="3838244"/>
              <a:ext cx="1339215" cy="43180"/>
            </a:xfrm>
            <a:custGeom>
              <a:avLst/>
              <a:gdLst/>
              <a:ahLst/>
              <a:cxnLst/>
              <a:rect l="l" t="t" r="r" b="b"/>
              <a:pathLst>
                <a:path w="1339215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1339215" h="43179">
                  <a:moveTo>
                    <a:pt x="1339189" y="0"/>
                  </a:moveTo>
                  <a:lnTo>
                    <a:pt x="1332585" y="0"/>
                  </a:lnTo>
                  <a:lnTo>
                    <a:pt x="1332585" y="42926"/>
                  </a:lnTo>
                  <a:lnTo>
                    <a:pt x="1339189" y="42926"/>
                  </a:lnTo>
                  <a:lnTo>
                    <a:pt x="1339189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7438426" y="40843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7467874" y="4084373"/>
              <a:ext cx="1045844" cy="0"/>
            </a:xfrm>
            <a:custGeom>
              <a:avLst/>
              <a:gdLst/>
              <a:ahLst/>
              <a:cxnLst/>
              <a:rect l="l" t="t" r="r" b="b"/>
              <a:pathLst>
                <a:path w="1045845" h="0">
                  <a:moveTo>
                    <a:pt x="0" y="0"/>
                  </a:moveTo>
                  <a:lnTo>
                    <a:pt x="1045286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522934" y="408437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7435126" y="4062907"/>
              <a:ext cx="1101090" cy="43180"/>
            </a:xfrm>
            <a:custGeom>
              <a:avLst/>
              <a:gdLst/>
              <a:ahLst/>
              <a:cxnLst/>
              <a:rect l="l" t="t" r="r" b="b"/>
              <a:pathLst>
                <a:path w="1101090" h="43179">
                  <a:moveTo>
                    <a:pt x="6591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591" y="42926"/>
                  </a:lnTo>
                  <a:lnTo>
                    <a:pt x="6591" y="0"/>
                  </a:lnTo>
                  <a:close/>
                </a:path>
                <a:path w="1101090" h="43179">
                  <a:moveTo>
                    <a:pt x="1101013" y="0"/>
                  </a:moveTo>
                  <a:lnTo>
                    <a:pt x="1094409" y="0"/>
                  </a:lnTo>
                  <a:lnTo>
                    <a:pt x="1094409" y="42926"/>
                  </a:lnTo>
                  <a:lnTo>
                    <a:pt x="1101013" y="42926"/>
                  </a:lnTo>
                  <a:lnTo>
                    <a:pt x="1101013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7248097" y="43090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7278015" y="4309090"/>
              <a:ext cx="950594" cy="0"/>
            </a:xfrm>
            <a:custGeom>
              <a:avLst/>
              <a:gdLst/>
              <a:ahLst/>
              <a:cxnLst/>
              <a:rect l="l" t="t" r="r" b="b"/>
              <a:pathLst>
                <a:path w="950595" h="0">
                  <a:moveTo>
                    <a:pt x="0" y="0"/>
                  </a:moveTo>
                  <a:lnTo>
                    <a:pt x="950556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238568" y="430909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244804" y="4287621"/>
              <a:ext cx="1007110" cy="43180"/>
            </a:xfrm>
            <a:custGeom>
              <a:avLst/>
              <a:gdLst/>
              <a:ahLst/>
              <a:cxnLst/>
              <a:rect l="l" t="t" r="r" b="b"/>
              <a:pathLst>
                <a:path w="1007109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1007109" h="43179">
                  <a:moveTo>
                    <a:pt x="1006970" y="0"/>
                  </a:moveTo>
                  <a:lnTo>
                    <a:pt x="1000366" y="0"/>
                  </a:lnTo>
                  <a:lnTo>
                    <a:pt x="1000366" y="42926"/>
                  </a:lnTo>
                  <a:lnTo>
                    <a:pt x="1006970" y="42926"/>
                  </a:lnTo>
                  <a:lnTo>
                    <a:pt x="1006970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6581932" y="2163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6611424" y="2163580"/>
              <a:ext cx="617220" cy="0"/>
            </a:xfrm>
            <a:custGeom>
              <a:avLst/>
              <a:gdLst/>
              <a:ahLst/>
              <a:cxnLst/>
              <a:rect l="l" t="t" r="r" b="b"/>
              <a:pathLst>
                <a:path w="617220" h="0">
                  <a:moveTo>
                    <a:pt x="0" y="0"/>
                  </a:moveTo>
                  <a:lnTo>
                    <a:pt x="616966" y="0"/>
                  </a:lnTo>
                </a:path>
              </a:pathLst>
            </a:custGeom>
            <a:ln w="8255">
              <a:solidFill>
                <a:srgbClr val="061F7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238191" y="216358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6578613" y="2142121"/>
              <a:ext cx="673100" cy="43180"/>
            </a:xfrm>
            <a:custGeom>
              <a:avLst/>
              <a:gdLst/>
              <a:ahLst/>
              <a:cxnLst/>
              <a:rect l="l" t="t" r="r" b="b"/>
              <a:pathLst>
                <a:path w="673100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673100" h="43180">
                  <a:moveTo>
                    <a:pt x="672795" y="0"/>
                  </a:moveTo>
                  <a:lnTo>
                    <a:pt x="666191" y="0"/>
                  </a:lnTo>
                  <a:lnTo>
                    <a:pt x="666191" y="42926"/>
                  </a:lnTo>
                  <a:lnTo>
                    <a:pt x="672795" y="42926"/>
                  </a:lnTo>
                  <a:lnTo>
                    <a:pt x="672795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581932" y="2388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612075" y="2388297"/>
              <a:ext cx="475615" cy="0"/>
            </a:xfrm>
            <a:custGeom>
              <a:avLst/>
              <a:gdLst/>
              <a:ahLst/>
              <a:cxnLst/>
              <a:rect l="l" t="t" r="r" b="b"/>
              <a:pathLst>
                <a:path w="475615" h="0">
                  <a:moveTo>
                    <a:pt x="0" y="0"/>
                  </a:moveTo>
                  <a:lnTo>
                    <a:pt x="475551" y="0"/>
                  </a:lnTo>
                </a:path>
              </a:pathLst>
            </a:custGeom>
            <a:ln w="8255">
              <a:solidFill>
                <a:srgbClr val="061F7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7097740" y="238829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6578613" y="2366835"/>
              <a:ext cx="532765" cy="43180"/>
            </a:xfrm>
            <a:custGeom>
              <a:avLst/>
              <a:gdLst/>
              <a:ahLst/>
              <a:cxnLst/>
              <a:rect l="l" t="t" r="r" b="b"/>
              <a:pathLst>
                <a:path w="532765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532765" h="43180">
                  <a:moveTo>
                    <a:pt x="532333" y="0"/>
                  </a:moveTo>
                  <a:lnTo>
                    <a:pt x="525741" y="0"/>
                  </a:lnTo>
                  <a:lnTo>
                    <a:pt x="525741" y="42926"/>
                  </a:lnTo>
                  <a:lnTo>
                    <a:pt x="532333" y="42926"/>
                  </a:lnTo>
                  <a:lnTo>
                    <a:pt x="532333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6489979" y="2845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519658" y="2845347"/>
              <a:ext cx="1137285" cy="0"/>
            </a:xfrm>
            <a:custGeom>
              <a:avLst/>
              <a:gdLst/>
              <a:ahLst/>
              <a:cxnLst/>
              <a:rect l="l" t="t" r="r" b="b"/>
              <a:pathLst>
                <a:path w="1137284" h="0">
                  <a:moveTo>
                    <a:pt x="0" y="0"/>
                  </a:moveTo>
                  <a:lnTo>
                    <a:pt x="1136891" y="0"/>
                  </a:lnTo>
                </a:path>
              </a:pathLst>
            </a:custGeom>
            <a:ln w="8255">
              <a:solidFill>
                <a:srgbClr val="061F7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7666438" y="284534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486690" y="2823895"/>
              <a:ext cx="1193165" cy="43180"/>
            </a:xfrm>
            <a:custGeom>
              <a:avLst/>
              <a:gdLst/>
              <a:ahLst/>
              <a:cxnLst/>
              <a:rect l="l" t="t" r="r" b="b"/>
              <a:pathLst>
                <a:path w="1193165" h="43180">
                  <a:moveTo>
                    <a:pt x="6591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591" y="42913"/>
                  </a:lnTo>
                  <a:lnTo>
                    <a:pt x="6591" y="0"/>
                  </a:lnTo>
                  <a:close/>
                </a:path>
                <a:path w="1193165" h="43180">
                  <a:moveTo>
                    <a:pt x="1192961" y="0"/>
                  </a:moveTo>
                  <a:lnTo>
                    <a:pt x="1186357" y="0"/>
                  </a:lnTo>
                  <a:lnTo>
                    <a:pt x="1186357" y="42913"/>
                  </a:lnTo>
                  <a:lnTo>
                    <a:pt x="1192961" y="42913"/>
                  </a:lnTo>
                  <a:lnTo>
                    <a:pt x="1192961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6524688" y="3753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554458" y="3753957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4" h="0">
                  <a:moveTo>
                    <a:pt x="0" y="0"/>
                  </a:moveTo>
                  <a:lnTo>
                    <a:pt x="864133" y="0"/>
                  </a:lnTo>
                </a:path>
              </a:pathLst>
            </a:custGeom>
            <a:ln w="8255">
              <a:solidFill>
                <a:srgbClr val="061F7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7428520" y="3753957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521386" y="3732491"/>
              <a:ext cx="920750" cy="43180"/>
            </a:xfrm>
            <a:custGeom>
              <a:avLst/>
              <a:gdLst/>
              <a:ahLst/>
              <a:cxnLst/>
              <a:rect l="l" t="t" r="r" b="b"/>
              <a:pathLst>
                <a:path w="920750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920750" h="43179">
                  <a:moveTo>
                    <a:pt x="920330" y="0"/>
                  </a:moveTo>
                  <a:lnTo>
                    <a:pt x="913739" y="0"/>
                  </a:lnTo>
                  <a:lnTo>
                    <a:pt x="913739" y="42926"/>
                  </a:lnTo>
                  <a:lnTo>
                    <a:pt x="920330" y="42926"/>
                  </a:lnTo>
                  <a:lnTo>
                    <a:pt x="920330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6628359" y="39786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6658117" y="3978625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4" h="0">
                  <a:moveTo>
                    <a:pt x="0" y="0"/>
                  </a:moveTo>
                  <a:lnTo>
                    <a:pt x="903236" y="0"/>
                  </a:lnTo>
                </a:path>
              </a:pathLst>
            </a:custGeom>
            <a:ln w="8255">
              <a:solidFill>
                <a:srgbClr val="061F7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571273" y="3978625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6625056" y="3957167"/>
              <a:ext cx="959485" cy="43180"/>
            </a:xfrm>
            <a:custGeom>
              <a:avLst/>
              <a:gdLst/>
              <a:ahLst/>
              <a:cxnLst/>
              <a:rect l="l" t="t" r="r" b="b"/>
              <a:pathLst>
                <a:path w="959484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959484" h="43179">
                  <a:moveTo>
                    <a:pt x="959421" y="0"/>
                  </a:moveTo>
                  <a:lnTo>
                    <a:pt x="952817" y="0"/>
                  </a:lnTo>
                  <a:lnTo>
                    <a:pt x="952817" y="42926"/>
                  </a:lnTo>
                  <a:lnTo>
                    <a:pt x="959421" y="42926"/>
                  </a:lnTo>
                  <a:lnTo>
                    <a:pt x="959421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151673" y="4203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181422" y="4203343"/>
              <a:ext cx="664845" cy="0"/>
            </a:xfrm>
            <a:custGeom>
              <a:avLst/>
              <a:gdLst/>
              <a:ahLst/>
              <a:cxnLst/>
              <a:rect l="l" t="t" r="r" b="b"/>
              <a:pathLst>
                <a:path w="664845" h="0">
                  <a:moveTo>
                    <a:pt x="0" y="0"/>
                  </a:moveTo>
                  <a:lnTo>
                    <a:pt x="664756" y="0"/>
                  </a:lnTo>
                </a:path>
              </a:pathLst>
            </a:custGeom>
            <a:ln w="8255">
              <a:solidFill>
                <a:srgbClr val="061F7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856101" y="4203343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148375" y="4181881"/>
              <a:ext cx="721360" cy="43180"/>
            </a:xfrm>
            <a:custGeom>
              <a:avLst/>
              <a:gdLst/>
              <a:ahLst/>
              <a:cxnLst/>
              <a:rect l="l" t="t" r="r" b="b"/>
              <a:pathLst>
                <a:path w="721359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721359" h="43179">
                  <a:moveTo>
                    <a:pt x="720928" y="0"/>
                  </a:moveTo>
                  <a:lnTo>
                    <a:pt x="714336" y="0"/>
                  </a:lnTo>
                  <a:lnTo>
                    <a:pt x="714336" y="42926"/>
                  </a:lnTo>
                  <a:lnTo>
                    <a:pt x="720928" y="42926"/>
                  </a:lnTo>
                  <a:lnTo>
                    <a:pt x="720928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5912464" y="2612958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 h="0">
                  <a:moveTo>
                    <a:pt x="0" y="0"/>
                  </a:moveTo>
                  <a:lnTo>
                    <a:pt x="6616" y="0"/>
                  </a:lnTo>
                </a:path>
              </a:pathLst>
            </a:custGeom>
            <a:ln w="8255">
              <a:solidFill>
                <a:srgbClr val="061F79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5909157" y="2591510"/>
              <a:ext cx="13335" cy="43180"/>
            </a:xfrm>
            <a:custGeom>
              <a:avLst/>
              <a:gdLst/>
              <a:ahLst/>
              <a:cxnLst/>
              <a:rect l="l" t="t" r="r" b="b"/>
              <a:pathLst>
                <a:path w="13335" h="43180">
                  <a:moveTo>
                    <a:pt x="6604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604" y="42913"/>
                  </a:lnTo>
                  <a:lnTo>
                    <a:pt x="6604" y="0"/>
                  </a:lnTo>
                  <a:close/>
                </a:path>
                <a:path w="13335" h="43180">
                  <a:moveTo>
                    <a:pt x="13220" y="0"/>
                  </a:moveTo>
                  <a:lnTo>
                    <a:pt x="6616" y="0"/>
                  </a:lnTo>
                  <a:lnTo>
                    <a:pt x="6616" y="42913"/>
                  </a:lnTo>
                  <a:lnTo>
                    <a:pt x="13220" y="42913"/>
                  </a:lnTo>
                  <a:lnTo>
                    <a:pt x="13220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247733" y="2110706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 h="0">
                  <a:moveTo>
                    <a:pt x="0" y="0"/>
                  </a:moveTo>
                  <a:lnTo>
                    <a:pt x="6604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244425" y="2089251"/>
              <a:ext cx="13335" cy="43180"/>
            </a:xfrm>
            <a:custGeom>
              <a:avLst/>
              <a:gdLst/>
              <a:ahLst/>
              <a:cxnLst/>
              <a:rect l="l" t="t" r="r" b="b"/>
              <a:pathLst>
                <a:path w="13335" h="43180">
                  <a:moveTo>
                    <a:pt x="13208" y="0"/>
                  </a:moveTo>
                  <a:lnTo>
                    <a:pt x="6604" y="0"/>
                  </a:lnTo>
                  <a:lnTo>
                    <a:pt x="0" y="0"/>
                  </a:lnTo>
                  <a:lnTo>
                    <a:pt x="0" y="42913"/>
                  </a:lnTo>
                  <a:lnTo>
                    <a:pt x="6604" y="42913"/>
                  </a:lnTo>
                  <a:lnTo>
                    <a:pt x="13208" y="42913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6247733" y="2335423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 h="0">
                  <a:moveTo>
                    <a:pt x="0" y="0"/>
                  </a:moveTo>
                  <a:lnTo>
                    <a:pt x="6604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244425" y="2313965"/>
              <a:ext cx="13335" cy="43180"/>
            </a:xfrm>
            <a:custGeom>
              <a:avLst/>
              <a:gdLst/>
              <a:ahLst/>
              <a:cxnLst/>
              <a:rect l="l" t="t" r="r" b="b"/>
              <a:pathLst>
                <a:path w="13335" h="43180">
                  <a:moveTo>
                    <a:pt x="13208" y="0"/>
                  </a:moveTo>
                  <a:lnTo>
                    <a:pt x="6604" y="0"/>
                  </a:ln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13208" y="42926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5912464" y="2560084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 h="0">
                  <a:moveTo>
                    <a:pt x="0" y="0"/>
                  </a:moveTo>
                  <a:lnTo>
                    <a:pt x="661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5909157" y="2538628"/>
              <a:ext cx="13335" cy="43180"/>
            </a:xfrm>
            <a:custGeom>
              <a:avLst/>
              <a:gdLst/>
              <a:ahLst/>
              <a:cxnLst/>
              <a:rect l="l" t="t" r="r" b="b"/>
              <a:pathLst>
                <a:path w="13335" h="43180">
                  <a:moveTo>
                    <a:pt x="6604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604" y="42913"/>
                  </a:lnTo>
                  <a:lnTo>
                    <a:pt x="6604" y="0"/>
                  </a:lnTo>
                  <a:close/>
                </a:path>
                <a:path w="13335" h="43180">
                  <a:moveTo>
                    <a:pt x="13220" y="0"/>
                  </a:moveTo>
                  <a:lnTo>
                    <a:pt x="6616" y="0"/>
                  </a:lnTo>
                  <a:lnTo>
                    <a:pt x="6616" y="42913"/>
                  </a:lnTo>
                  <a:lnTo>
                    <a:pt x="13220" y="42913"/>
                  </a:lnTo>
                  <a:lnTo>
                    <a:pt x="13220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5912464" y="3017654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 h="0">
                  <a:moveTo>
                    <a:pt x="0" y="0"/>
                  </a:moveTo>
                  <a:lnTo>
                    <a:pt x="661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5909157" y="2996183"/>
              <a:ext cx="13335" cy="43180"/>
            </a:xfrm>
            <a:custGeom>
              <a:avLst/>
              <a:gdLst/>
              <a:ahLst/>
              <a:cxnLst/>
              <a:rect l="l" t="t" r="r" b="b"/>
              <a:pathLst>
                <a:path w="13335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13335" h="43180">
                  <a:moveTo>
                    <a:pt x="13220" y="0"/>
                  </a:moveTo>
                  <a:lnTo>
                    <a:pt x="6616" y="0"/>
                  </a:lnTo>
                  <a:lnTo>
                    <a:pt x="6616" y="42926"/>
                  </a:lnTo>
                  <a:lnTo>
                    <a:pt x="13220" y="42926"/>
                  </a:lnTo>
                  <a:lnTo>
                    <a:pt x="13220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5912986" y="3470690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 h="0">
                  <a:moveTo>
                    <a:pt x="0" y="0"/>
                  </a:moveTo>
                  <a:lnTo>
                    <a:pt x="661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5909691" y="3449243"/>
              <a:ext cx="13335" cy="43180"/>
            </a:xfrm>
            <a:custGeom>
              <a:avLst/>
              <a:gdLst/>
              <a:ahLst/>
              <a:cxnLst/>
              <a:rect l="l" t="t" r="r" b="b"/>
              <a:pathLst>
                <a:path w="13335" h="43179">
                  <a:moveTo>
                    <a:pt x="6591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591" y="42913"/>
                  </a:lnTo>
                  <a:lnTo>
                    <a:pt x="6591" y="0"/>
                  </a:lnTo>
                  <a:close/>
                </a:path>
                <a:path w="13335" h="43179">
                  <a:moveTo>
                    <a:pt x="13208" y="0"/>
                  </a:moveTo>
                  <a:lnTo>
                    <a:pt x="6604" y="0"/>
                  </a:lnTo>
                  <a:lnTo>
                    <a:pt x="6604" y="42913"/>
                  </a:lnTo>
                  <a:lnTo>
                    <a:pt x="13208" y="42913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244424" y="2792473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460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6241123" y="2771012"/>
              <a:ext cx="108585" cy="43180"/>
            </a:xfrm>
            <a:custGeom>
              <a:avLst/>
              <a:gdLst/>
              <a:ahLst/>
              <a:cxnLst/>
              <a:rect l="l" t="t" r="r" b="b"/>
              <a:pathLst>
                <a:path w="108585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108585" h="43180">
                  <a:moveTo>
                    <a:pt x="108064" y="0"/>
                  </a:moveTo>
                  <a:lnTo>
                    <a:pt x="101460" y="0"/>
                  </a:lnTo>
                  <a:lnTo>
                    <a:pt x="101460" y="42926"/>
                  </a:lnTo>
                  <a:lnTo>
                    <a:pt x="108064" y="42926"/>
                  </a:lnTo>
                  <a:lnTo>
                    <a:pt x="108064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6106960" y="3242370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39" h="0">
                  <a:moveTo>
                    <a:pt x="0" y="0"/>
                  </a:moveTo>
                  <a:lnTo>
                    <a:pt x="141884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6103658" y="3220910"/>
              <a:ext cx="148590" cy="43180"/>
            </a:xfrm>
            <a:custGeom>
              <a:avLst/>
              <a:gdLst/>
              <a:ahLst/>
              <a:cxnLst/>
              <a:rect l="l" t="t" r="r" b="b"/>
              <a:pathLst>
                <a:path w="148589" h="43179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148589" h="43179">
                  <a:moveTo>
                    <a:pt x="148475" y="0"/>
                  </a:moveTo>
                  <a:lnTo>
                    <a:pt x="141884" y="0"/>
                  </a:lnTo>
                  <a:lnTo>
                    <a:pt x="141884" y="42926"/>
                  </a:lnTo>
                  <a:lnTo>
                    <a:pt x="148475" y="42926"/>
                  </a:lnTo>
                  <a:lnTo>
                    <a:pt x="148475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6391816" y="3701084"/>
              <a:ext cx="239395" cy="0"/>
            </a:xfrm>
            <a:custGeom>
              <a:avLst/>
              <a:gdLst/>
              <a:ahLst/>
              <a:cxnLst/>
              <a:rect l="l" t="t" r="r" b="b"/>
              <a:pathLst>
                <a:path w="239395" h="0">
                  <a:moveTo>
                    <a:pt x="0" y="0"/>
                  </a:moveTo>
                  <a:lnTo>
                    <a:pt x="23883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6388519" y="3679634"/>
              <a:ext cx="245745" cy="43180"/>
            </a:xfrm>
            <a:custGeom>
              <a:avLst/>
              <a:gdLst/>
              <a:ahLst/>
              <a:cxnLst/>
              <a:rect l="l" t="t" r="r" b="b"/>
              <a:pathLst>
                <a:path w="245745" h="43179">
                  <a:moveTo>
                    <a:pt x="6604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604" y="42913"/>
                  </a:lnTo>
                  <a:lnTo>
                    <a:pt x="6604" y="0"/>
                  </a:lnTo>
                  <a:close/>
                </a:path>
                <a:path w="245745" h="43179">
                  <a:moveTo>
                    <a:pt x="245440" y="0"/>
                  </a:moveTo>
                  <a:lnTo>
                    <a:pt x="238836" y="0"/>
                  </a:lnTo>
                  <a:lnTo>
                    <a:pt x="238836" y="42913"/>
                  </a:lnTo>
                  <a:lnTo>
                    <a:pt x="245440" y="42913"/>
                  </a:lnTo>
                  <a:lnTo>
                    <a:pt x="245440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6438044" y="3925752"/>
              <a:ext cx="239395" cy="0"/>
            </a:xfrm>
            <a:custGeom>
              <a:avLst/>
              <a:gdLst/>
              <a:ahLst/>
              <a:cxnLst/>
              <a:rect l="l" t="t" r="r" b="b"/>
              <a:pathLst>
                <a:path w="239395" h="0">
                  <a:moveTo>
                    <a:pt x="0" y="0"/>
                  </a:moveTo>
                  <a:lnTo>
                    <a:pt x="23883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6434747" y="3904297"/>
              <a:ext cx="245745" cy="43180"/>
            </a:xfrm>
            <a:custGeom>
              <a:avLst/>
              <a:gdLst/>
              <a:ahLst/>
              <a:cxnLst/>
              <a:rect l="l" t="t" r="r" b="b"/>
              <a:pathLst>
                <a:path w="245745" h="43179">
                  <a:moveTo>
                    <a:pt x="6604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604" y="42913"/>
                  </a:lnTo>
                  <a:lnTo>
                    <a:pt x="6604" y="0"/>
                  </a:lnTo>
                  <a:close/>
                </a:path>
                <a:path w="245745" h="43179">
                  <a:moveTo>
                    <a:pt x="245414" y="0"/>
                  </a:moveTo>
                  <a:lnTo>
                    <a:pt x="238823" y="0"/>
                  </a:lnTo>
                  <a:lnTo>
                    <a:pt x="238823" y="42913"/>
                  </a:lnTo>
                  <a:lnTo>
                    <a:pt x="245414" y="42913"/>
                  </a:lnTo>
                  <a:lnTo>
                    <a:pt x="245414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6151673" y="4150465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29" h="0">
                  <a:moveTo>
                    <a:pt x="0" y="0"/>
                  </a:moveTo>
                  <a:lnTo>
                    <a:pt x="429933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6148375" y="4129010"/>
              <a:ext cx="436880" cy="43180"/>
            </a:xfrm>
            <a:custGeom>
              <a:avLst/>
              <a:gdLst/>
              <a:ahLst/>
              <a:cxnLst/>
              <a:rect l="l" t="t" r="r" b="b"/>
              <a:pathLst>
                <a:path w="436879" h="43179">
                  <a:moveTo>
                    <a:pt x="6604" y="0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604" y="42913"/>
                  </a:lnTo>
                  <a:lnTo>
                    <a:pt x="6604" y="0"/>
                  </a:lnTo>
                  <a:close/>
                </a:path>
                <a:path w="436879" h="43179">
                  <a:moveTo>
                    <a:pt x="436524" y="0"/>
                  </a:moveTo>
                  <a:lnTo>
                    <a:pt x="429920" y="0"/>
                  </a:lnTo>
                  <a:lnTo>
                    <a:pt x="429920" y="42913"/>
                  </a:lnTo>
                  <a:lnTo>
                    <a:pt x="436524" y="42913"/>
                  </a:lnTo>
                  <a:lnTo>
                    <a:pt x="436524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5912464" y="3070530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 h="0">
                  <a:moveTo>
                    <a:pt x="0" y="0"/>
                  </a:moveTo>
                  <a:lnTo>
                    <a:pt x="6616" y="0"/>
                  </a:lnTo>
                </a:path>
              </a:pathLst>
            </a:custGeom>
            <a:ln w="8255">
              <a:solidFill>
                <a:srgbClr val="061F79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5909157" y="3049066"/>
              <a:ext cx="13335" cy="43180"/>
            </a:xfrm>
            <a:custGeom>
              <a:avLst/>
              <a:gdLst/>
              <a:ahLst/>
              <a:cxnLst/>
              <a:rect l="l" t="t" r="r" b="b"/>
              <a:pathLst>
                <a:path w="13335" h="43180">
                  <a:moveTo>
                    <a:pt x="6604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604" y="42926"/>
                  </a:lnTo>
                  <a:lnTo>
                    <a:pt x="6604" y="0"/>
                  </a:lnTo>
                  <a:close/>
                </a:path>
                <a:path w="13335" h="43180">
                  <a:moveTo>
                    <a:pt x="13220" y="0"/>
                  </a:moveTo>
                  <a:lnTo>
                    <a:pt x="6616" y="0"/>
                  </a:lnTo>
                  <a:lnTo>
                    <a:pt x="6616" y="42926"/>
                  </a:lnTo>
                  <a:lnTo>
                    <a:pt x="13220" y="42926"/>
                  </a:lnTo>
                  <a:lnTo>
                    <a:pt x="13220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6104148" y="3295244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 h="0">
                  <a:moveTo>
                    <a:pt x="0" y="0"/>
                  </a:moveTo>
                  <a:lnTo>
                    <a:pt x="6616" y="0"/>
                  </a:lnTo>
                </a:path>
              </a:pathLst>
            </a:custGeom>
            <a:ln w="8255">
              <a:solidFill>
                <a:srgbClr val="061F79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6100838" y="3273780"/>
              <a:ext cx="13335" cy="43180"/>
            </a:xfrm>
            <a:custGeom>
              <a:avLst/>
              <a:gdLst/>
              <a:ahLst/>
              <a:cxnLst/>
              <a:rect l="l" t="t" r="r" b="b"/>
              <a:pathLst>
                <a:path w="13335" h="43179">
                  <a:moveTo>
                    <a:pt x="6591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591" y="42926"/>
                  </a:lnTo>
                  <a:lnTo>
                    <a:pt x="6591" y="0"/>
                  </a:lnTo>
                  <a:close/>
                </a:path>
                <a:path w="13335" h="43179">
                  <a:moveTo>
                    <a:pt x="13220" y="0"/>
                  </a:moveTo>
                  <a:lnTo>
                    <a:pt x="6604" y="0"/>
                  </a:lnTo>
                  <a:lnTo>
                    <a:pt x="6604" y="42926"/>
                  </a:lnTo>
                  <a:lnTo>
                    <a:pt x="13220" y="42926"/>
                  </a:lnTo>
                  <a:lnTo>
                    <a:pt x="13220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5912986" y="3523562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 h="0">
                  <a:moveTo>
                    <a:pt x="0" y="0"/>
                  </a:moveTo>
                  <a:lnTo>
                    <a:pt x="6616" y="0"/>
                  </a:lnTo>
                </a:path>
              </a:pathLst>
            </a:custGeom>
            <a:ln w="8255">
              <a:solidFill>
                <a:srgbClr val="061F79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5909691" y="3502100"/>
              <a:ext cx="13335" cy="43180"/>
            </a:xfrm>
            <a:custGeom>
              <a:avLst/>
              <a:gdLst/>
              <a:ahLst/>
              <a:cxnLst/>
              <a:rect l="l" t="t" r="r" b="b"/>
              <a:pathLst>
                <a:path w="13335" h="43179">
                  <a:moveTo>
                    <a:pt x="6591" y="0"/>
                  </a:moveTo>
                  <a:lnTo>
                    <a:pt x="0" y="0"/>
                  </a:lnTo>
                  <a:lnTo>
                    <a:pt x="0" y="42926"/>
                  </a:lnTo>
                  <a:lnTo>
                    <a:pt x="6591" y="42926"/>
                  </a:lnTo>
                  <a:lnTo>
                    <a:pt x="6591" y="0"/>
                  </a:lnTo>
                  <a:close/>
                </a:path>
                <a:path w="13335" h="43179">
                  <a:moveTo>
                    <a:pt x="13208" y="0"/>
                  </a:moveTo>
                  <a:lnTo>
                    <a:pt x="6604" y="0"/>
                  </a:lnTo>
                  <a:lnTo>
                    <a:pt x="6604" y="42926"/>
                  </a:lnTo>
                  <a:lnTo>
                    <a:pt x="13208" y="42926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061F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 descr=""/>
          <p:cNvSpPr txBox="1"/>
          <p:nvPr/>
        </p:nvSpPr>
        <p:spPr>
          <a:xfrm>
            <a:off x="3809565" y="1881929"/>
            <a:ext cx="14014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Coordination</a:t>
            </a:r>
            <a:r>
              <a:rPr dirty="0" sz="75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with</a:t>
            </a:r>
            <a:r>
              <a:rPr dirty="0" sz="75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multiple</a:t>
            </a:r>
            <a:r>
              <a:rPr dirty="0" sz="75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agents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3809565" y="2108380"/>
            <a:ext cx="4127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Creativity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3809565" y="2334831"/>
            <a:ext cx="159893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Logical</a:t>
            </a:r>
            <a:r>
              <a:rPr dirty="0" sz="75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reasoning</a:t>
            </a:r>
            <a:r>
              <a:rPr dirty="0" sz="75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problem</a:t>
            </a:r>
            <a:r>
              <a:rPr dirty="0" sz="75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solving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3809565" y="2561282"/>
            <a:ext cx="12128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Natural-language</a:t>
            </a:r>
            <a:r>
              <a:rPr dirty="0" sz="750" spc="2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generation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3" name="object 153" descr=""/>
          <p:cNvSpPr/>
          <p:nvPr/>
        </p:nvSpPr>
        <p:spPr>
          <a:xfrm>
            <a:off x="3796791" y="4117421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3796791" y="3892705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3796791" y="4342136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3796791" y="3664029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3796791" y="3434040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3796791" y="3209325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3796791" y="2984609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 txBox="1"/>
          <p:nvPr/>
        </p:nvSpPr>
        <p:spPr>
          <a:xfrm>
            <a:off x="3783473" y="2787733"/>
            <a:ext cx="2641600" cy="2207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Natural-language</a:t>
            </a:r>
            <a:r>
              <a:rPr dirty="0" sz="750" spc="2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understanding</a:t>
            </a:r>
            <a:endParaRPr sz="750">
              <a:latin typeface="Calibri"/>
              <a:cs typeface="Calibri"/>
            </a:endParaRPr>
          </a:p>
          <a:p>
            <a:pPr marL="38735" marR="897890">
              <a:lnSpc>
                <a:spcPct val="198100"/>
              </a:lnSpc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Output</a:t>
            </a:r>
            <a:r>
              <a:rPr dirty="0" sz="75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articulation</a:t>
            </a:r>
            <a:r>
              <a:rPr dirty="0" sz="75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presentation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Generating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novel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patterns</a:t>
            </a:r>
            <a:r>
              <a:rPr dirty="0" sz="750" spc="10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categories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Sensory</a:t>
            </a:r>
            <a:r>
              <a:rPr dirty="0" sz="75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perception</a:t>
            </a:r>
            <a:endParaRPr sz="750">
              <a:latin typeface="Calibri"/>
              <a:cs typeface="Calibri"/>
            </a:endParaRPr>
          </a:p>
          <a:p>
            <a:pPr marL="38735" marR="1315085">
              <a:lnSpc>
                <a:spcPct val="198100"/>
              </a:lnSpc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Social</a:t>
            </a:r>
            <a:r>
              <a:rPr dirty="0" sz="750" spc="9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emotional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output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Social</a:t>
            </a:r>
            <a:r>
              <a:rPr dirty="0" sz="750" spc="9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emotional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reasoning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Social</a:t>
            </a:r>
            <a:r>
              <a:rPr dirty="0" sz="750" spc="9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emotional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sensing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32384" marR="5080" indent="-20320">
              <a:lnSpc>
                <a:spcPts val="680"/>
              </a:lnSpc>
              <a:spcBef>
                <a:spcPts val="610"/>
              </a:spcBef>
            </a:pP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¹Comparison</a:t>
            </a:r>
            <a:r>
              <a:rPr dirty="0" sz="600" spc="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made</a:t>
            </a:r>
            <a:r>
              <a:rPr dirty="0" sz="600" spc="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on</a:t>
            </a:r>
            <a:r>
              <a:rPr dirty="0" sz="600" spc="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the</a:t>
            </a:r>
            <a:r>
              <a:rPr dirty="0" sz="600" spc="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business-related</a:t>
            </a:r>
            <a:r>
              <a:rPr dirty="0" sz="600" spc="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tasks</a:t>
            </a:r>
            <a:r>
              <a:rPr dirty="0" sz="600" spc="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required</a:t>
            </a:r>
            <a:r>
              <a:rPr dirty="0" sz="600" spc="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from</a:t>
            </a:r>
            <a:r>
              <a:rPr dirty="0" sz="600" spc="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human</a:t>
            </a:r>
            <a:r>
              <a:rPr dirty="0" sz="600" spc="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C6D6F"/>
                </a:solidFill>
                <a:latin typeface="Calibri"/>
                <a:cs typeface="Calibri"/>
              </a:rPr>
              <a:t>workers.</a:t>
            </a:r>
            <a:r>
              <a:rPr dirty="0" sz="600" spc="50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Source:</a:t>
            </a:r>
            <a:r>
              <a:rPr dirty="0" sz="600" spc="5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McKinsey</a:t>
            </a:r>
            <a:r>
              <a:rPr dirty="0" sz="600" spc="55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Global</a:t>
            </a:r>
            <a:r>
              <a:rPr dirty="0" sz="600" spc="55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Institute</a:t>
            </a:r>
            <a:r>
              <a:rPr dirty="0" sz="600" spc="55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occupation</a:t>
            </a:r>
            <a:r>
              <a:rPr dirty="0" sz="600" spc="55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database;</a:t>
            </a:r>
            <a:r>
              <a:rPr dirty="0" sz="600" spc="55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C6D6F"/>
                </a:solidFill>
                <a:latin typeface="Calibri"/>
                <a:cs typeface="Calibri"/>
              </a:rPr>
              <a:t>McKinsey</a:t>
            </a:r>
            <a:r>
              <a:rPr dirty="0" sz="600" spc="55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C6D6F"/>
                </a:solidFill>
                <a:latin typeface="Calibri"/>
                <a:cs typeface="Calibri"/>
              </a:rPr>
              <a:t>analysis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655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1" name="object 161" descr=""/>
          <p:cNvSpPr/>
          <p:nvPr/>
        </p:nvSpPr>
        <p:spPr>
          <a:xfrm>
            <a:off x="3796791" y="2757310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3796791" y="2527038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3796791" y="2302375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3796791" y="2077659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3796791" y="1852945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9206" y="0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 txBox="1"/>
          <p:nvPr/>
        </p:nvSpPr>
        <p:spPr>
          <a:xfrm>
            <a:off x="6688935" y="1429491"/>
            <a:ext cx="508634" cy="377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Top</a:t>
            </a:r>
            <a:r>
              <a:rPr dirty="0" sz="750" spc="1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C6D6F"/>
                </a:solidFill>
                <a:latin typeface="Calibri"/>
                <a:cs typeface="Calibri"/>
              </a:rPr>
              <a:t>quartile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algn="r" marR="15240">
              <a:lnSpc>
                <a:spcPct val="100000"/>
              </a:lnSpc>
              <a:spcBef>
                <a:spcPts val="5"/>
              </a:spcBef>
            </a:pPr>
            <a:r>
              <a:rPr dirty="0" sz="750" spc="45">
                <a:solidFill>
                  <a:srgbClr val="6C6D6F"/>
                </a:solidFill>
                <a:latin typeface="Calibri"/>
                <a:cs typeface="Calibri"/>
              </a:rPr>
              <a:t>2040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7" name="object 167" descr=""/>
          <p:cNvSpPr txBox="1"/>
          <p:nvPr/>
        </p:nvSpPr>
        <p:spPr>
          <a:xfrm>
            <a:off x="3809558" y="1432859"/>
            <a:ext cx="289941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5940" algn="l"/>
                <a:tab pos="2367915" algn="l"/>
              </a:tabLst>
            </a:pPr>
            <a:r>
              <a:rPr dirty="0" sz="750" spc="-10">
                <a:solidFill>
                  <a:srgbClr val="6C6D6F"/>
                </a:solidFill>
                <a:latin typeface="Calibri"/>
                <a:cs typeface="Calibri"/>
              </a:rPr>
              <a:t>Median</a:t>
            </a: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	Top</a:t>
            </a:r>
            <a:r>
              <a:rPr dirty="0" sz="750" spc="1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C6D6F"/>
                </a:solidFill>
                <a:latin typeface="Calibri"/>
                <a:cs typeface="Calibri"/>
              </a:rPr>
              <a:t>quartile</a:t>
            </a: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	</a:t>
            </a:r>
            <a:r>
              <a:rPr dirty="0" baseline="3703" sz="1125" spc="-15">
                <a:solidFill>
                  <a:srgbClr val="6C6D6F"/>
                </a:solidFill>
                <a:latin typeface="Calibri"/>
                <a:cs typeface="Calibri"/>
              </a:rPr>
              <a:t>Median</a:t>
            </a:r>
            <a:endParaRPr baseline="3703" sz="112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libri"/>
              <a:cs typeface="Calibri"/>
            </a:endParaRPr>
          </a:p>
          <a:p>
            <a:pPr marL="1710689">
              <a:lnSpc>
                <a:spcPct val="100000"/>
              </a:lnSpc>
              <a:tabLst>
                <a:tab pos="2179320" algn="l"/>
                <a:tab pos="2656840" algn="l"/>
              </a:tabLst>
            </a:pPr>
            <a:r>
              <a:rPr dirty="0" sz="750" spc="-20">
                <a:solidFill>
                  <a:srgbClr val="6C6D6F"/>
                </a:solidFill>
                <a:latin typeface="Calibri"/>
                <a:cs typeface="Calibri"/>
              </a:rPr>
              <a:t>2010</a:t>
            </a: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	</a:t>
            </a:r>
            <a:r>
              <a:rPr dirty="0" sz="750" spc="45">
                <a:solidFill>
                  <a:srgbClr val="6C6D6F"/>
                </a:solidFill>
                <a:latin typeface="Calibri"/>
                <a:cs typeface="Calibri"/>
              </a:rPr>
              <a:t>2020</a:t>
            </a: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	</a:t>
            </a:r>
            <a:r>
              <a:rPr dirty="0" sz="750" spc="45">
                <a:solidFill>
                  <a:srgbClr val="6C6D6F"/>
                </a:solidFill>
                <a:latin typeface="Calibri"/>
                <a:cs typeface="Calibri"/>
              </a:rPr>
              <a:t>2030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7410577" y="1661862"/>
            <a:ext cx="25400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5">
                <a:solidFill>
                  <a:srgbClr val="6C6D6F"/>
                </a:solidFill>
                <a:latin typeface="Calibri"/>
                <a:cs typeface="Calibri"/>
              </a:rPr>
              <a:t>2050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7887255" y="1661862"/>
            <a:ext cx="2571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solidFill>
                  <a:srgbClr val="6C6D6F"/>
                </a:solidFill>
                <a:latin typeface="Calibri"/>
                <a:cs typeface="Calibri"/>
              </a:rPr>
              <a:t>2060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0" name="object 170" descr=""/>
          <p:cNvSpPr txBox="1"/>
          <p:nvPr/>
        </p:nvSpPr>
        <p:spPr>
          <a:xfrm>
            <a:off x="8368686" y="1661862"/>
            <a:ext cx="2501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35">
                <a:solidFill>
                  <a:srgbClr val="6C6D6F"/>
                </a:solidFill>
                <a:latin typeface="Calibri"/>
                <a:cs typeface="Calibri"/>
              </a:rPr>
              <a:t>2070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1" name="object 171" descr=""/>
          <p:cNvSpPr txBox="1"/>
          <p:nvPr/>
        </p:nvSpPr>
        <p:spPr>
          <a:xfrm>
            <a:off x="8843085" y="1661862"/>
            <a:ext cx="2578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5">
                <a:solidFill>
                  <a:srgbClr val="6C6D6F"/>
                </a:solidFill>
                <a:latin typeface="Calibri"/>
                <a:cs typeface="Calibri"/>
              </a:rPr>
              <a:t>2080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2" name="object 172" descr=""/>
          <p:cNvSpPr txBox="1"/>
          <p:nvPr/>
        </p:nvSpPr>
        <p:spPr>
          <a:xfrm>
            <a:off x="3784091" y="412062"/>
            <a:ext cx="5243195" cy="9798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80"/>
              </a:spcBef>
            </a:pPr>
            <a:r>
              <a:rPr dirty="0" sz="1250" spc="20">
                <a:latin typeface="Calibri"/>
                <a:cs typeface="Calibri"/>
              </a:rPr>
              <a:t>Due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to</a:t>
            </a:r>
            <a:r>
              <a:rPr dirty="0" sz="1250" spc="10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generative</a:t>
            </a:r>
            <a:r>
              <a:rPr dirty="0" sz="1250" spc="10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AI,</a:t>
            </a:r>
            <a:r>
              <a:rPr dirty="0" sz="1250" spc="10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experts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90">
                <a:latin typeface="Calibri"/>
                <a:cs typeface="Calibri"/>
              </a:rPr>
              <a:t>assess</a:t>
            </a:r>
            <a:r>
              <a:rPr dirty="0" sz="1250" spc="10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that</a:t>
            </a:r>
            <a:r>
              <a:rPr dirty="0" sz="1250" spc="10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technology</a:t>
            </a:r>
            <a:r>
              <a:rPr dirty="0" sz="1250" spc="10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could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achieve</a:t>
            </a:r>
            <a:r>
              <a:rPr dirty="0" sz="1250" spc="100">
                <a:latin typeface="Calibri"/>
                <a:cs typeface="Calibri"/>
              </a:rPr>
              <a:t> </a:t>
            </a:r>
            <a:r>
              <a:rPr dirty="0" sz="1250" spc="40">
                <a:latin typeface="Calibri"/>
                <a:cs typeface="Calibri"/>
              </a:rPr>
              <a:t>human- </a:t>
            </a:r>
            <a:r>
              <a:rPr dirty="0" sz="1250" spc="30">
                <a:latin typeface="Calibri"/>
                <a:cs typeface="Calibri"/>
              </a:rPr>
              <a:t>level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performance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in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60">
                <a:latin typeface="Calibri"/>
                <a:cs typeface="Calibri"/>
              </a:rPr>
              <a:t>some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capabilities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sooner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than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previously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thought.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900" spc="65">
                <a:latin typeface="Calibri"/>
                <a:cs typeface="Calibri"/>
              </a:rPr>
              <a:t>Estimated </a:t>
            </a:r>
            <a:r>
              <a:rPr dirty="0" sz="900" spc="50">
                <a:latin typeface="Calibri"/>
                <a:cs typeface="Calibri"/>
              </a:rPr>
              <a:t>range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for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technology</a:t>
            </a:r>
            <a:r>
              <a:rPr dirty="0" sz="900" spc="7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to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achieve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55">
                <a:latin typeface="Calibri"/>
                <a:cs typeface="Calibri"/>
              </a:rPr>
              <a:t>human-</a:t>
            </a:r>
            <a:r>
              <a:rPr dirty="0" sz="900" spc="30">
                <a:latin typeface="Calibri"/>
                <a:cs typeface="Calibri"/>
              </a:rPr>
              <a:t>level</a:t>
            </a:r>
            <a:r>
              <a:rPr dirty="0" sz="900" spc="7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performance,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by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technical</a:t>
            </a:r>
            <a:r>
              <a:rPr dirty="0" sz="900" spc="7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capability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2393315" algn="l"/>
              </a:tabLst>
            </a:pP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Post-recent</a:t>
            </a:r>
            <a:r>
              <a:rPr dirty="0" sz="750" spc="14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generative</a:t>
            </a:r>
            <a:r>
              <a:rPr dirty="0" sz="750" spc="10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AI</a:t>
            </a:r>
            <a:r>
              <a:rPr dirty="0" sz="750" spc="135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developments</a:t>
            </a:r>
            <a:r>
              <a:rPr dirty="0" sz="750" spc="135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C6D6F"/>
                </a:solidFill>
                <a:latin typeface="Calibri"/>
                <a:cs typeface="Calibri"/>
              </a:rPr>
              <a:t>(2023)¹</a:t>
            </a:r>
            <a:r>
              <a:rPr dirty="0" sz="750">
                <a:solidFill>
                  <a:srgbClr val="6C6D6F"/>
                </a:solidFill>
                <a:latin typeface="Calibri"/>
                <a:cs typeface="Calibri"/>
              </a:rPr>
              <a:t>	</a:t>
            </a:r>
            <a:r>
              <a:rPr dirty="0" sz="750" spc="10">
                <a:solidFill>
                  <a:srgbClr val="6C6D6F"/>
                </a:solidFill>
                <a:latin typeface="Calibri"/>
                <a:cs typeface="Calibri"/>
              </a:rPr>
              <a:t>Pre-generative</a:t>
            </a:r>
            <a:r>
              <a:rPr dirty="0" sz="750" spc="130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6C6D6F"/>
                </a:solidFill>
                <a:latin typeface="Calibri"/>
                <a:cs typeface="Calibri"/>
              </a:rPr>
              <a:t>AI</a:t>
            </a:r>
            <a:r>
              <a:rPr dirty="0" sz="750" spc="165">
                <a:solidFill>
                  <a:srgbClr val="6C6D6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C6D6F"/>
                </a:solidFill>
                <a:latin typeface="Calibri"/>
                <a:cs typeface="Calibri"/>
              </a:rPr>
              <a:t>(2017)¹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3" name="object 173" descr=""/>
          <p:cNvSpPr/>
          <p:nvPr/>
        </p:nvSpPr>
        <p:spPr>
          <a:xfrm>
            <a:off x="3822269" y="1435493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 h="0">
                <a:moveTo>
                  <a:pt x="0" y="0"/>
                </a:moveTo>
                <a:lnTo>
                  <a:pt x="311594" y="0"/>
                </a:lnTo>
              </a:path>
            </a:pathLst>
          </a:custGeom>
          <a:ln w="8255">
            <a:solidFill>
              <a:srgbClr val="061F7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4" name="object 174" descr=""/>
          <p:cNvGrpSpPr/>
          <p:nvPr/>
        </p:nvGrpSpPr>
        <p:grpSpPr>
          <a:xfrm>
            <a:off x="6177907" y="1427982"/>
            <a:ext cx="311785" cy="8255"/>
            <a:chOff x="6177907" y="1427982"/>
            <a:chExt cx="311785" cy="8255"/>
          </a:xfrm>
        </p:grpSpPr>
        <p:sp>
          <p:nvSpPr>
            <p:cNvPr id="175" name="object 175" descr=""/>
            <p:cNvSpPr/>
            <p:nvPr/>
          </p:nvSpPr>
          <p:spPr>
            <a:xfrm>
              <a:off x="6177907" y="143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6207264" y="1432110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 h="0">
                  <a:moveTo>
                    <a:pt x="0" y="0"/>
                  </a:moveTo>
                  <a:lnTo>
                    <a:pt x="262610" y="0"/>
                  </a:lnTo>
                </a:path>
              </a:pathLst>
            </a:custGeom>
            <a:ln w="8255">
              <a:solidFill>
                <a:srgbClr val="061F7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6479602" y="143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61F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8" name="object 178" descr=""/>
          <p:cNvSpPr/>
          <p:nvPr/>
        </p:nvSpPr>
        <p:spPr>
          <a:xfrm>
            <a:off x="4349116" y="1435493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5" h="0">
                <a:moveTo>
                  <a:pt x="0" y="0"/>
                </a:moveTo>
                <a:lnTo>
                  <a:pt x="501738" y="0"/>
                </a:lnTo>
              </a:path>
            </a:pathLst>
          </a:custGeom>
          <a:ln w="8255">
            <a:solidFill>
              <a:srgbClr val="00A9F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9" name="object 179" descr=""/>
          <p:cNvGrpSpPr/>
          <p:nvPr/>
        </p:nvGrpSpPr>
        <p:grpSpPr>
          <a:xfrm>
            <a:off x="6704758" y="1427982"/>
            <a:ext cx="502284" cy="8255"/>
            <a:chOff x="6704758" y="1427982"/>
            <a:chExt cx="502284" cy="8255"/>
          </a:xfrm>
        </p:grpSpPr>
        <p:sp>
          <p:nvSpPr>
            <p:cNvPr id="180" name="object 180" descr=""/>
            <p:cNvSpPr/>
            <p:nvPr/>
          </p:nvSpPr>
          <p:spPr>
            <a:xfrm>
              <a:off x="6704758" y="143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6733938" y="1432110"/>
              <a:ext cx="453390" cy="0"/>
            </a:xfrm>
            <a:custGeom>
              <a:avLst/>
              <a:gdLst/>
              <a:ahLst/>
              <a:cxnLst/>
              <a:rect l="l" t="t" r="r" b="b"/>
              <a:pathLst>
                <a:path w="453390" h="0">
                  <a:moveTo>
                    <a:pt x="0" y="0"/>
                  </a:moveTo>
                  <a:lnTo>
                    <a:pt x="453009" y="0"/>
                  </a:lnTo>
                </a:path>
              </a:pathLst>
            </a:custGeom>
            <a:ln w="8255">
              <a:solidFill>
                <a:srgbClr val="00A9F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7196587" y="1432110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59" h="0">
                  <a:moveTo>
                    <a:pt x="0" y="0"/>
                  </a:moveTo>
                  <a:lnTo>
                    <a:pt x="9906" y="0"/>
                  </a:lnTo>
                </a:path>
              </a:pathLst>
            </a:custGeom>
            <a:ln w="8255">
              <a:solidFill>
                <a:srgbClr val="00A9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3" name="object 18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184" name="object 18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1378" y="395731"/>
            <a:ext cx="2350135" cy="24263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8415" marR="13970" indent="-6350">
              <a:lnSpc>
                <a:spcPct val="101200"/>
              </a:lnSpc>
              <a:spcBef>
                <a:spcPts val="80"/>
              </a:spcBef>
            </a:pPr>
            <a:r>
              <a:rPr dirty="0" sz="1400" spc="-70" b="1">
                <a:solidFill>
                  <a:srgbClr val="231F20"/>
                </a:solidFill>
                <a:latin typeface="Palatino Linotype"/>
                <a:cs typeface="Palatino Linotype"/>
              </a:rPr>
              <a:t>And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automation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of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0" b="1">
                <a:solidFill>
                  <a:srgbClr val="231F20"/>
                </a:solidFill>
                <a:latin typeface="Palatino Linotype"/>
                <a:cs typeface="Palatino Linotype"/>
              </a:rPr>
              <a:t>knowledge </a:t>
            </a:r>
            <a:r>
              <a:rPr dirty="0" sz="1400" spc="-85" b="1">
                <a:solidFill>
                  <a:srgbClr val="231F20"/>
                </a:solidFill>
                <a:latin typeface="Palatino Linotype"/>
                <a:cs typeface="Palatino Linotype"/>
              </a:rPr>
              <a:t>work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is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5" b="1">
                <a:solidFill>
                  <a:srgbClr val="231F20"/>
                </a:solidFill>
                <a:latin typeface="Palatino Linotype"/>
                <a:cs typeface="Palatino Linotype"/>
              </a:rPr>
              <a:t>now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in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sight</a:t>
            </a:r>
            <a:endParaRPr sz="1400">
              <a:latin typeface="Palatino Linotype"/>
              <a:cs typeface="Palatino Linotype"/>
            </a:endParaRPr>
          </a:p>
          <a:p>
            <a:pPr marL="29845" marR="135255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Previous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waves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automation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technology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mostly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affected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physical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work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activities,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but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gen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 is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likely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have the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biggest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impact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knowledge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work—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especially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activities</a:t>
            </a:r>
            <a:endParaRPr sz="950">
              <a:latin typeface="Calibri"/>
              <a:cs typeface="Calibri"/>
            </a:endParaRPr>
          </a:p>
          <a:p>
            <a:pPr marL="28575" marR="5080" indent="2540">
              <a:lnSpc>
                <a:spcPct val="113999"/>
              </a:lnSpc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involving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decision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making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collaboration.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Professionals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fields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such</a:t>
            </a:r>
            <a:r>
              <a:rPr dirty="0" sz="950" spc="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education,</a:t>
            </a:r>
            <a:r>
              <a:rPr dirty="0" sz="950" spc="4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law,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technology,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arts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likely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to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see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parts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of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their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jobs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automated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sooner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than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previously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expected.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This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because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generative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AI’s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ability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predict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patterns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natural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language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use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it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dynamically.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0171" y="2963417"/>
            <a:ext cx="229806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13999"/>
              </a:lnSpc>
              <a:spcBef>
                <a:spcPts val="100"/>
              </a:spcBef>
            </a:pPr>
            <a:r>
              <a:rPr dirty="0" sz="950" spc="1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1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economic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potential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of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AI: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next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productivity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frontier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88817" y="6589868"/>
            <a:ext cx="3025775" cy="683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735">
              <a:lnSpc>
                <a:spcPts val="700"/>
              </a:lnSpc>
              <a:spcBef>
                <a:spcPts val="120"/>
              </a:spcBef>
            </a:pP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Note: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Figures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may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not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sum,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because</a:t>
            </a:r>
            <a:r>
              <a:rPr dirty="0" sz="600" spc="3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rounding.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75"/>
              </a:lnSpc>
            </a:pP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¹Previous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assessment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work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automation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before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rise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generative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646464"/>
                </a:solidFill>
                <a:latin typeface="Calibri"/>
                <a:cs typeface="Calibri"/>
              </a:rPr>
              <a:t>AI.</a:t>
            </a:r>
            <a:endParaRPr sz="600">
              <a:latin typeface="Calibri"/>
              <a:cs typeface="Calibri"/>
            </a:endParaRPr>
          </a:p>
          <a:p>
            <a:pPr marL="38735" marR="5080" indent="-26670">
              <a:lnSpc>
                <a:spcPts val="680"/>
              </a:lnSpc>
              <a:spcBef>
                <a:spcPts val="35"/>
              </a:spcBef>
            </a:pP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2Includes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data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from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47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countries,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representing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about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80">
                <a:solidFill>
                  <a:srgbClr val="646464"/>
                </a:solidFill>
                <a:latin typeface="Calibri"/>
                <a:cs typeface="Calibri"/>
              </a:rPr>
              <a:t>80%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employment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across</a:t>
            </a:r>
            <a:r>
              <a:rPr dirty="0" sz="600" spc="1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600" spc="2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world.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Source:</a:t>
            </a:r>
            <a:r>
              <a:rPr dirty="0" sz="60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McKinsey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Global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Institute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analysis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377900" y="1660611"/>
            <a:ext cx="2823845" cy="4805045"/>
            <a:chOff x="5377900" y="1660611"/>
            <a:chExt cx="2823845" cy="4805045"/>
          </a:xfrm>
        </p:grpSpPr>
        <p:sp>
          <p:nvSpPr>
            <p:cNvPr id="6" name="object 6" descr=""/>
            <p:cNvSpPr/>
            <p:nvPr/>
          </p:nvSpPr>
          <p:spPr>
            <a:xfrm>
              <a:off x="5379796" y="1767459"/>
              <a:ext cx="1751330" cy="95250"/>
            </a:xfrm>
            <a:custGeom>
              <a:avLst/>
              <a:gdLst/>
              <a:ahLst/>
              <a:cxnLst/>
              <a:rect l="l" t="t" r="r" b="b"/>
              <a:pathLst>
                <a:path w="1751329" h="95250">
                  <a:moveTo>
                    <a:pt x="1751266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751266" y="94767"/>
                  </a:lnTo>
                  <a:lnTo>
                    <a:pt x="1751266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379796" y="1662518"/>
              <a:ext cx="487045" cy="95250"/>
            </a:xfrm>
            <a:custGeom>
              <a:avLst/>
              <a:gdLst/>
              <a:ahLst/>
              <a:cxnLst/>
              <a:rect l="l" t="t" r="r" b="b"/>
              <a:pathLst>
                <a:path w="487045" h="95250">
                  <a:moveTo>
                    <a:pt x="486460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486460" y="94767"/>
                  </a:lnTo>
                  <a:lnTo>
                    <a:pt x="486460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379796" y="2038223"/>
              <a:ext cx="2011045" cy="95250"/>
            </a:xfrm>
            <a:custGeom>
              <a:avLst/>
              <a:gdLst/>
              <a:ahLst/>
              <a:cxnLst/>
              <a:rect l="l" t="t" r="r" b="b"/>
              <a:pathLst>
                <a:path w="2011045" h="95250">
                  <a:moveTo>
                    <a:pt x="2010714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2010714" y="94767"/>
                  </a:lnTo>
                  <a:lnTo>
                    <a:pt x="2010714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379796" y="1933295"/>
              <a:ext cx="1038225" cy="95250"/>
            </a:xfrm>
            <a:custGeom>
              <a:avLst/>
              <a:gdLst/>
              <a:ahLst/>
              <a:cxnLst/>
              <a:rect l="l" t="t" r="r" b="b"/>
              <a:pathLst>
                <a:path w="1038225" h="95250">
                  <a:moveTo>
                    <a:pt x="1037793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037793" y="94767"/>
                  </a:lnTo>
                  <a:lnTo>
                    <a:pt x="1037793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379796" y="2308999"/>
              <a:ext cx="1849120" cy="95250"/>
            </a:xfrm>
            <a:custGeom>
              <a:avLst/>
              <a:gdLst/>
              <a:ahLst/>
              <a:cxnLst/>
              <a:rect l="l" t="t" r="r" b="b"/>
              <a:pathLst>
                <a:path w="1849120" h="95250">
                  <a:moveTo>
                    <a:pt x="1848561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848561" y="94767"/>
                  </a:lnTo>
                  <a:lnTo>
                    <a:pt x="184856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79796" y="2204059"/>
              <a:ext cx="908685" cy="95250"/>
            </a:xfrm>
            <a:custGeom>
              <a:avLst/>
              <a:gdLst/>
              <a:ahLst/>
              <a:cxnLst/>
              <a:rect l="l" t="t" r="r" b="b"/>
              <a:pathLst>
                <a:path w="908685" h="95250">
                  <a:moveTo>
                    <a:pt x="908062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908062" y="94767"/>
                  </a:lnTo>
                  <a:lnTo>
                    <a:pt x="908062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379808" y="2579776"/>
              <a:ext cx="2108200" cy="95250"/>
            </a:xfrm>
            <a:custGeom>
              <a:avLst/>
              <a:gdLst/>
              <a:ahLst/>
              <a:cxnLst/>
              <a:rect l="l" t="t" r="r" b="b"/>
              <a:pathLst>
                <a:path w="2108200" h="95250">
                  <a:moveTo>
                    <a:pt x="2107996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2107996" y="94767"/>
                  </a:lnTo>
                  <a:lnTo>
                    <a:pt x="2107996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379796" y="2474836"/>
              <a:ext cx="1264920" cy="95250"/>
            </a:xfrm>
            <a:custGeom>
              <a:avLst/>
              <a:gdLst/>
              <a:ahLst/>
              <a:cxnLst/>
              <a:rect l="l" t="t" r="r" b="b"/>
              <a:pathLst>
                <a:path w="1264920" h="95250">
                  <a:moveTo>
                    <a:pt x="1264805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264805" y="94767"/>
                  </a:lnTo>
                  <a:lnTo>
                    <a:pt x="1264805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379796" y="2850540"/>
              <a:ext cx="1718945" cy="95250"/>
            </a:xfrm>
            <a:custGeom>
              <a:avLst/>
              <a:gdLst/>
              <a:ahLst/>
              <a:cxnLst/>
              <a:rect l="l" t="t" r="r" b="b"/>
              <a:pathLst>
                <a:path w="1718945" h="95250">
                  <a:moveTo>
                    <a:pt x="1718830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1718830" y="94780"/>
                  </a:lnTo>
                  <a:lnTo>
                    <a:pt x="1718830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379796" y="2745600"/>
              <a:ext cx="908685" cy="95250"/>
            </a:xfrm>
            <a:custGeom>
              <a:avLst/>
              <a:gdLst/>
              <a:ahLst/>
              <a:cxnLst/>
              <a:rect l="l" t="t" r="r" b="b"/>
              <a:pathLst>
                <a:path w="908685" h="95250">
                  <a:moveTo>
                    <a:pt x="908062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908062" y="94767"/>
                  </a:lnTo>
                  <a:lnTo>
                    <a:pt x="908062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379796" y="3121317"/>
              <a:ext cx="2821940" cy="95250"/>
            </a:xfrm>
            <a:custGeom>
              <a:avLst/>
              <a:gdLst/>
              <a:ahLst/>
              <a:cxnLst/>
              <a:rect l="l" t="t" r="r" b="b"/>
              <a:pathLst>
                <a:path w="2821940" h="95250">
                  <a:moveTo>
                    <a:pt x="2821482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2821482" y="94780"/>
                  </a:lnTo>
                  <a:lnTo>
                    <a:pt x="2821482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379796" y="3016377"/>
              <a:ext cx="2140585" cy="95250"/>
            </a:xfrm>
            <a:custGeom>
              <a:avLst/>
              <a:gdLst/>
              <a:ahLst/>
              <a:cxnLst/>
              <a:rect l="l" t="t" r="r" b="b"/>
              <a:pathLst>
                <a:path w="2140584" h="95250">
                  <a:moveTo>
                    <a:pt x="2140432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2140432" y="94767"/>
                  </a:lnTo>
                  <a:lnTo>
                    <a:pt x="2140432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379796" y="3392081"/>
              <a:ext cx="1427480" cy="95250"/>
            </a:xfrm>
            <a:custGeom>
              <a:avLst/>
              <a:gdLst/>
              <a:ahLst/>
              <a:cxnLst/>
              <a:rect l="l" t="t" r="r" b="b"/>
              <a:pathLst>
                <a:path w="1427479" h="95250">
                  <a:moveTo>
                    <a:pt x="1426946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1426946" y="94780"/>
                  </a:lnTo>
                  <a:lnTo>
                    <a:pt x="1426946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379796" y="3287153"/>
              <a:ext cx="875665" cy="95250"/>
            </a:xfrm>
            <a:custGeom>
              <a:avLst/>
              <a:gdLst/>
              <a:ahLst/>
              <a:cxnLst/>
              <a:rect l="l" t="t" r="r" b="b"/>
              <a:pathLst>
                <a:path w="875664" h="95250">
                  <a:moveTo>
                    <a:pt x="875626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875626" y="94780"/>
                  </a:lnTo>
                  <a:lnTo>
                    <a:pt x="875626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379796" y="3662857"/>
              <a:ext cx="1395095" cy="95250"/>
            </a:xfrm>
            <a:custGeom>
              <a:avLst/>
              <a:gdLst/>
              <a:ahLst/>
              <a:cxnLst/>
              <a:rect l="l" t="t" r="r" b="b"/>
              <a:pathLst>
                <a:path w="1395095" h="95250">
                  <a:moveTo>
                    <a:pt x="1394523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394523" y="94767"/>
                  </a:lnTo>
                  <a:lnTo>
                    <a:pt x="1394523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79796" y="3557917"/>
              <a:ext cx="941069" cy="95250"/>
            </a:xfrm>
            <a:custGeom>
              <a:avLst/>
              <a:gdLst/>
              <a:ahLst/>
              <a:cxnLst/>
              <a:rect l="l" t="t" r="r" b="b"/>
              <a:pathLst>
                <a:path w="941070" h="95250">
                  <a:moveTo>
                    <a:pt x="940498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940498" y="94780"/>
                  </a:lnTo>
                  <a:lnTo>
                    <a:pt x="940498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379796" y="3933634"/>
              <a:ext cx="1849120" cy="95250"/>
            </a:xfrm>
            <a:custGeom>
              <a:avLst/>
              <a:gdLst/>
              <a:ahLst/>
              <a:cxnLst/>
              <a:rect l="l" t="t" r="r" b="b"/>
              <a:pathLst>
                <a:path w="1849120" h="95250">
                  <a:moveTo>
                    <a:pt x="1848561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848561" y="94767"/>
                  </a:lnTo>
                  <a:lnTo>
                    <a:pt x="1848561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379796" y="3828694"/>
              <a:ext cx="1459865" cy="95250"/>
            </a:xfrm>
            <a:custGeom>
              <a:avLst/>
              <a:gdLst/>
              <a:ahLst/>
              <a:cxnLst/>
              <a:rect l="l" t="t" r="r" b="b"/>
              <a:pathLst>
                <a:path w="1459865" h="95250">
                  <a:moveTo>
                    <a:pt x="1459382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459382" y="94767"/>
                  </a:lnTo>
                  <a:lnTo>
                    <a:pt x="1459382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79796" y="4204411"/>
              <a:ext cx="1232535" cy="95250"/>
            </a:xfrm>
            <a:custGeom>
              <a:avLst/>
              <a:gdLst/>
              <a:ahLst/>
              <a:cxnLst/>
              <a:rect l="l" t="t" r="r" b="b"/>
              <a:pathLst>
                <a:path w="1232534" h="95250">
                  <a:moveTo>
                    <a:pt x="1232369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232369" y="94767"/>
                  </a:lnTo>
                  <a:lnTo>
                    <a:pt x="1232369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379796" y="4099458"/>
              <a:ext cx="941069" cy="95250"/>
            </a:xfrm>
            <a:custGeom>
              <a:avLst/>
              <a:gdLst/>
              <a:ahLst/>
              <a:cxnLst/>
              <a:rect l="l" t="t" r="r" b="b"/>
              <a:pathLst>
                <a:path w="941070" h="95250">
                  <a:moveTo>
                    <a:pt x="940498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940498" y="94767"/>
                  </a:lnTo>
                  <a:lnTo>
                    <a:pt x="940498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379796" y="4475175"/>
              <a:ext cx="1395095" cy="95250"/>
            </a:xfrm>
            <a:custGeom>
              <a:avLst/>
              <a:gdLst/>
              <a:ahLst/>
              <a:cxnLst/>
              <a:rect l="l" t="t" r="r" b="b"/>
              <a:pathLst>
                <a:path w="1395095" h="95250">
                  <a:moveTo>
                    <a:pt x="1394523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394523" y="94767"/>
                  </a:lnTo>
                  <a:lnTo>
                    <a:pt x="1394523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379796" y="4370235"/>
              <a:ext cx="1102995" cy="95250"/>
            </a:xfrm>
            <a:custGeom>
              <a:avLst/>
              <a:gdLst/>
              <a:ahLst/>
              <a:cxnLst/>
              <a:rect l="l" t="t" r="r" b="b"/>
              <a:pathLst>
                <a:path w="1102995" h="95250">
                  <a:moveTo>
                    <a:pt x="1102652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102652" y="94767"/>
                  </a:lnTo>
                  <a:lnTo>
                    <a:pt x="1102652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379796" y="4745951"/>
              <a:ext cx="2659380" cy="95250"/>
            </a:xfrm>
            <a:custGeom>
              <a:avLst/>
              <a:gdLst/>
              <a:ahLst/>
              <a:cxnLst/>
              <a:rect l="l" t="t" r="r" b="b"/>
              <a:pathLst>
                <a:path w="2659379" h="95250">
                  <a:moveTo>
                    <a:pt x="2659329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2659329" y="94767"/>
                  </a:lnTo>
                  <a:lnTo>
                    <a:pt x="2659329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379796" y="4641011"/>
              <a:ext cx="2367915" cy="95250"/>
            </a:xfrm>
            <a:custGeom>
              <a:avLst/>
              <a:gdLst/>
              <a:ahLst/>
              <a:cxnLst/>
              <a:rect l="l" t="t" r="r" b="b"/>
              <a:pathLst>
                <a:path w="2367915" h="95250">
                  <a:moveTo>
                    <a:pt x="2367445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2367445" y="94767"/>
                  </a:lnTo>
                  <a:lnTo>
                    <a:pt x="2367445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379796" y="5016715"/>
              <a:ext cx="2529840" cy="95250"/>
            </a:xfrm>
            <a:custGeom>
              <a:avLst/>
              <a:gdLst/>
              <a:ahLst/>
              <a:cxnLst/>
              <a:rect l="l" t="t" r="r" b="b"/>
              <a:pathLst>
                <a:path w="2529840" h="95250">
                  <a:moveTo>
                    <a:pt x="2529598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2529598" y="94767"/>
                  </a:lnTo>
                  <a:lnTo>
                    <a:pt x="2529598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379796" y="4911775"/>
              <a:ext cx="2270760" cy="95250"/>
            </a:xfrm>
            <a:custGeom>
              <a:avLst/>
              <a:gdLst/>
              <a:ahLst/>
              <a:cxnLst/>
              <a:rect l="l" t="t" r="r" b="b"/>
              <a:pathLst>
                <a:path w="2270759" h="95250">
                  <a:moveTo>
                    <a:pt x="2270163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2270163" y="94767"/>
                  </a:lnTo>
                  <a:lnTo>
                    <a:pt x="2270163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379796" y="5287492"/>
              <a:ext cx="1589405" cy="95250"/>
            </a:xfrm>
            <a:custGeom>
              <a:avLst/>
              <a:gdLst/>
              <a:ahLst/>
              <a:cxnLst/>
              <a:rect l="l" t="t" r="r" b="b"/>
              <a:pathLst>
                <a:path w="1589404" h="95250">
                  <a:moveTo>
                    <a:pt x="1589112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589112" y="94767"/>
                  </a:lnTo>
                  <a:lnTo>
                    <a:pt x="1589112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379796" y="5182552"/>
              <a:ext cx="1362710" cy="95250"/>
            </a:xfrm>
            <a:custGeom>
              <a:avLst/>
              <a:gdLst/>
              <a:ahLst/>
              <a:cxnLst/>
              <a:rect l="l" t="t" r="r" b="b"/>
              <a:pathLst>
                <a:path w="1362709" h="95250">
                  <a:moveTo>
                    <a:pt x="1362100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362100" y="94767"/>
                  </a:lnTo>
                  <a:lnTo>
                    <a:pt x="1362100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379796" y="5558269"/>
              <a:ext cx="2172970" cy="95250"/>
            </a:xfrm>
            <a:custGeom>
              <a:avLst/>
              <a:gdLst/>
              <a:ahLst/>
              <a:cxnLst/>
              <a:rect l="l" t="t" r="r" b="b"/>
              <a:pathLst>
                <a:path w="2172970" h="95250">
                  <a:moveTo>
                    <a:pt x="2172855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2172855" y="94780"/>
                  </a:lnTo>
                  <a:lnTo>
                    <a:pt x="2172855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379796" y="5453316"/>
              <a:ext cx="1978660" cy="95250"/>
            </a:xfrm>
            <a:custGeom>
              <a:avLst/>
              <a:gdLst/>
              <a:ahLst/>
              <a:cxnLst/>
              <a:rect l="l" t="t" r="r" b="b"/>
              <a:pathLst>
                <a:path w="1978659" h="95250">
                  <a:moveTo>
                    <a:pt x="1978278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978278" y="94767"/>
                  </a:lnTo>
                  <a:lnTo>
                    <a:pt x="1978278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379796" y="5829033"/>
              <a:ext cx="2043430" cy="95250"/>
            </a:xfrm>
            <a:custGeom>
              <a:avLst/>
              <a:gdLst/>
              <a:ahLst/>
              <a:cxnLst/>
              <a:rect l="l" t="t" r="r" b="b"/>
              <a:pathLst>
                <a:path w="2043429" h="95250">
                  <a:moveTo>
                    <a:pt x="2043150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2043150" y="94780"/>
                  </a:lnTo>
                  <a:lnTo>
                    <a:pt x="2043150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379796" y="5724093"/>
              <a:ext cx="1913889" cy="95250"/>
            </a:xfrm>
            <a:custGeom>
              <a:avLst/>
              <a:gdLst/>
              <a:ahLst/>
              <a:cxnLst/>
              <a:rect l="l" t="t" r="r" b="b"/>
              <a:pathLst>
                <a:path w="1913890" h="95250">
                  <a:moveTo>
                    <a:pt x="1913420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1913420" y="94780"/>
                  </a:lnTo>
                  <a:lnTo>
                    <a:pt x="1913420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379796" y="6099810"/>
              <a:ext cx="1718945" cy="95250"/>
            </a:xfrm>
            <a:custGeom>
              <a:avLst/>
              <a:gdLst/>
              <a:ahLst/>
              <a:cxnLst/>
              <a:rect l="l" t="t" r="r" b="b"/>
              <a:pathLst>
                <a:path w="1718945" h="95250">
                  <a:moveTo>
                    <a:pt x="1718830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1718830" y="94767"/>
                  </a:lnTo>
                  <a:lnTo>
                    <a:pt x="1718830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379796" y="5994870"/>
              <a:ext cx="1589405" cy="95250"/>
            </a:xfrm>
            <a:custGeom>
              <a:avLst/>
              <a:gdLst/>
              <a:ahLst/>
              <a:cxnLst/>
              <a:rect l="l" t="t" r="r" b="b"/>
              <a:pathLst>
                <a:path w="1589404" h="95250">
                  <a:moveTo>
                    <a:pt x="1589112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1589112" y="94780"/>
                  </a:lnTo>
                  <a:lnTo>
                    <a:pt x="1589112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379796" y="6370573"/>
              <a:ext cx="2043430" cy="95250"/>
            </a:xfrm>
            <a:custGeom>
              <a:avLst/>
              <a:gdLst/>
              <a:ahLst/>
              <a:cxnLst/>
              <a:rect l="l" t="t" r="r" b="b"/>
              <a:pathLst>
                <a:path w="2043429" h="95250">
                  <a:moveTo>
                    <a:pt x="2043150" y="0"/>
                  </a:moveTo>
                  <a:lnTo>
                    <a:pt x="0" y="0"/>
                  </a:lnTo>
                  <a:lnTo>
                    <a:pt x="0" y="94767"/>
                  </a:lnTo>
                  <a:lnTo>
                    <a:pt x="2043150" y="94767"/>
                  </a:lnTo>
                  <a:lnTo>
                    <a:pt x="2043150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379796" y="6265633"/>
              <a:ext cx="1654175" cy="95250"/>
            </a:xfrm>
            <a:custGeom>
              <a:avLst/>
              <a:gdLst/>
              <a:ahLst/>
              <a:cxnLst/>
              <a:rect l="l" t="t" r="r" b="b"/>
              <a:pathLst>
                <a:path w="1654175" h="95250">
                  <a:moveTo>
                    <a:pt x="1653971" y="0"/>
                  </a:moveTo>
                  <a:lnTo>
                    <a:pt x="0" y="0"/>
                  </a:lnTo>
                  <a:lnTo>
                    <a:pt x="0" y="94780"/>
                  </a:lnTo>
                  <a:lnTo>
                    <a:pt x="1653971" y="94780"/>
                  </a:lnTo>
                  <a:lnTo>
                    <a:pt x="1653971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379805" y="1662516"/>
              <a:ext cx="0" cy="4792980"/>
            </a:xfrm>
            <a:custGeom>
              <a:avLst/>
              <a:gdLst/>
              <a:ahLst/>
              <a:cxnLst/>
              <a:rect l="l" t="t" r="r" b="b"/>
              <a:pathLst>
                <a:path w="0" h="4792980">
                  <a:moveTo>
                    <a:pt x="0" y="0"/>
                  </a:moveTo>
                  <a:lnTo>
                    <a:pt x="0" y="4792662"/>
                  </a:lnTo>
                </a:path>
              </a:pathLst>
            </a:custGeom>
            <a:ln w="3302">
              <a:solidFill>
                <a:srgbClr val="80818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3814717" y="1678089"/>
            <a:ext cx="13519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solidFill>
                  <a:srgbClr val="646666"/>
                </a:solidFill>
                <a:latin typeface="Calibri"/>
                <a:cs typeface="Calibri"/>
              </a:rPr>
              <a:t>Educator</a:t>
            </a:r>
            <a:r>
              <a:rPr dirty="0" sz="750" spc="7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646666"/>
                </a:solidFill>
                <a:latin typeface="Calibri"/>
                <a:cs typeface="Calibri"/>
              </a:rPr>
              <a:t>and</a:t>
            </a:r>
            <a:r>
              <a:rPr dirty="0" sz="750" spc="8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646666"/>
                </a:solidFill>
                <a:latin typeface="Calibri"/>
                <a:cs typeface="Calibri"/>
              </a:rPr>
              <a:t>workforce</a:t>
            </a:r>
            <a:r>
              <a:rPr dirty="0" sz="750" spc="7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training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814717" y="1907608"/>
            <a:ext cx="795020" cy="25336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190"/>
              </a:spcBef>
            </a:pPr>
            <a:r>
              <a:rPr dirty="0" sz="750" spc="20">
                <a:solidFill>
                  <a:srgbClr val="646666"/>
                </a:solidFill>
                <a:latin typeface="Calibri"/>
                <a:cs typeface="Calibri"/>
              </a:rPr>
              <a:t>Business</a:t>
            </a:r>
            <a:r>
              <a:rPr dirty="0" sz="750" spc="8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646666"/>
                </a:solidFill>
                <a:latin typeface="Calibri"/>
                <a:cs typeface="Calibri"/>
              </a:rPr>
              <a:t>and</a:t>
            </a:r>
            <a:r>
              <a:rPr dirty="0" sz="750" spc="8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legal</a:t>
            </a:r>
            <a:r>
              <a:rPr dirty="0" sz="750" spc="50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professionals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814717" y="2219643"/>
            <a:ext cx="842644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solidFill>
                  <a:srgbClr val="646666"/>
                </a:solidFill>
                <a:latin typeface="Calibri"/>
                <a:cs typeface="Calibri"/>
              </a:rPr>
              <a:t>STEM</a:t>
            </a:r>
            <a:r>
              <a:rPr dirty="0" sz="750" spc="1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professionals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814717" y="2490370"/>
            <a:ext cx="852169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Community</a:t>
            </a:r>
            <a:r>
              <a:rPr dirty="0" sz="750" spc="114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services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814717" y="2761098"/>
            <a:ext cx="13315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solidFill>
                  <a:srgbClr val="646666"/>
                </a:solidFill>
                <a:latin typeface="Calibri"/>
                <a:cs typeface="Calibri"/>
              </a:rPr>
              <a:t>Creatives</a:t>
            </a:r>
            <a:r>
              <a:rPr dirty="0" sz="750" spc="6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646666"/>
                </a:solidFill>
                <a:latin typeface="Calibri"/>
                <a:cs typeface="Calibri"/>
              </a:rPr>
              <a:t>and</a:t>
            </a:r>
            <a:r>
              <a:rPr dirty="0" sz="750" spc="6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646666"/>
                </a:solidFill>
                <a:latin typeface="Calibri"/>
                <a:cs typeface="Calibri"/>
              </a:rPr>
              <a:t>arts</a:t>
            </a:r>
            <a:r>
              <a:rPr dirty="0" sz="750" spc="6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management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814717" y="3031825"/>
            <a:ext cx="61214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5">
                <a:solidFill>
                  <a:srgbClr val="646666"/>
                </a:solidFill>
                <a:latin typeface="Calibri"/>
                <a:cs typeface="Calibri"/>
              </a:rPr>
              <a:t>Offce</a:t>
            </a:r>
            <a:r>
              <a:rPr dirty="0" sz="750" spc="1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support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814717" y="3302553"/>
            <a:ext cx="43370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Managers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814717" y="3573280"/>
            <a:ext cx="8693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Health</a:t>
            </a:r>
            <a:r>
              <a:rPr dirty="0" sz="750" spc="13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professionals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814717" y="3844008"/>
            <a:ext cx="115125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Customer</a:t>
            </a:r>
            <a:r>
              <a:rPr dirty="0" sz="750" spc="14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service</a:t>
            </a:r>
            <a:r>
              <a:rPr dirty="0" sz="750" spc="14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and</a:t>
            </a:r>
            <a:r>
              <a:rPr dirty="0" sz="750" spc="14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sales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814717" y="4114735"/>
            <a:ext cx="93853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Property</a:t>
            </a:r>
            <a:r>
              <a:rPr dirty="0" sz="750" spc="16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maintenance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814717" y="4344254"/>
            <a:ext cx="1073785" cy="25336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190"/>
              </a:spcBef>
            </a:pP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Health</a:t>
            </a:r>
            <a:r>
              <a:rPr dirty="0" sz="750" spc="12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aides,</a:t>
            </a:r>
            <a:r>
              <a:rPr dirty="0" sz="750" spc="12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technicians,</a:t>
            </a:r>
            <a:r>
              <a:rPr dirty="0" sz="750" spc="50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and</a:t>
            </a:r>
            <a:r>
              <a:rPr dirty="0" sz="750" spc="6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wellness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814717" y="4656289"/>
            <a:ext cx="7048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solidFill>
                  <a:srgbClr val="646666"/>
                </a:solidFill>
                <a:latin typeface="Calibri"/>
                <a:cs typeface="Calibri"/>
              </a:rPr>
              <a:t>Production</a:t>
            </a:r>
            <a:r>
              <a:rPr dirty="0" sz="750" spc="11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646666"/>
                </a:solidFill>
                <a:latin typeface="Calibri"/>
                <a:cs typeface="Calibri"/>
              </a:rPr>
              <a:t>work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814717" y="4927017"/>
            <a:ext cx="59690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Food</a:t>
            </a:r>
            <a:r>
              <a:rPr dirty="0" sz="750" spc="13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services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814717" y="5197744"/>
            <a:ext cx="98933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solidFill>
                  <a:srgbClr val="646666"/>
                </a:solidFill>
                <a:latin typeface="Calibri"/>
                <a:cs typeface="Calibri"/>
              </a:rPr>
              <a:t>Transportation</a:t>
            </a:r>
            <a:r>
              <a:rPr dirty="0" sz="750" spc="5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services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814717" y="5427263"/>
            <a:ext cx="959485" cy="25336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190"/>
              </a:spcBef>
            </a:pP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Mechanical</a:t>
            </a:r>
            <a:r>
              <a:rPr dirty="0" sz="750" spc="14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installation</a:t>
            </a:r>
            <a:r>
              <a:rPr dirty="0" sz="750" spc="500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666"/>
                </a:solidFill>
                <a:latin typeface="Calibri"/>
                <a:cs typeface="Calibri"/>
              </a:rPr>
              <a:t>and</a:t>
            </a:r>
            <a:r>
              <a:rPr dirty="0" sz="750" spc="65">
                <a:solidFill>
                  <a:srgbClr val="646666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repair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814717" y="5739298"/>
            <a:ext cx="4806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Agriculture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814717" y="6010026"/>
            <a:ext cx="366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Builders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814717" y="6280753"/>
            <a:ext cx="31178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solidFill>
                  <a:srgbClr val="646666"/>
                </a:solidFill>
                <a:latin typeface="Calibri"/>
                <a:cs typeface="Calibri"/>
              </a:rPr>
              <a:t>Overall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7164190" y="1735146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54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423625" y="2005874"/>
            <a:ext cx="1358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62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261466" y="2276602"/>
            <a:ext cx="1301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57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521000" y="2547329"/>
            <a:ext cx="13525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65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131798" y="2818057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53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8234421" y="3088784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87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839872" y="3359511"/>
            <a:ext cx="13398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44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807480" y="3630239"/>
            <a:ext cx="13398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43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7261466" y="3900966"/>
            <a:ext cx="1301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57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6645321" y="4171694"/>
            <a:ext cx="13652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30">
                <a:latin typeface="Calibri"/>
                <a:cs typeface="Calibri"/>
              </a:rPr>
              <a:t>38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807480" y="4442421"/>
            <a:ext cx="13398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43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072262" y="4713149"/>
            <a:ext cx="13652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82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942594" y="4983876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78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7002130" y="5254604"/>
            <a:ext cx="1358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49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7585884" y="5525332"/>
            <a:ext cx="1327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67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7456116" y="6337613"/>
            <a:ext cx="1358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63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899408" y="1629550"/>
            <a:ext cx="11430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15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450670" y="1900277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32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6320904" y="2171005"/>
            <a:ext cx="13652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28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6677713" y="2441732"/>
            <a:ext cx="1358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39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6320904" y="2712460"/>
            <a:ext cx="13652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28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7553293" y="2983188"/>
            <a:ext cx="13843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35">
                <a:latin typeface="Calibri"/>
                <a:cs typeface="Calibri"/>
              </a:rPr>
              <a:t>66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6288412" y="3253915"/>
            <a:ext cx="1301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27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6353296" y="3524642"/>
            <a:ext cx="1358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29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6872265" y="3795370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45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6353296" y="4066097"/>
            <a:ext cx="13589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29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6515455" y="4336825"/>
            <a:ext cx="13398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34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7780237" y="4607552"/>
            <a:ext cx="1308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73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7682862" y="4878280"/>
            <a:ext cx="13716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30">
                <a:latin typeface="Calibri"/>
                <a:cs typeface="Calibri"/>
              </a:rPr>
              <a:t>70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6774791" y="5149007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42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7391035" y="5419735"/>
            <a:ext cx="116839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61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7326152" y="5690462"/>
            <a:ext cx="266065" cy="250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865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59</a:t>
            </a:r>
            <a:endParaRPr sz="750">
              <a:latin typeface="Calibri"/>
              <a:cs typeface="Calibri"/>
            </a:endParaRPr>
          </a:p>
          <a:p>
            <a:pPr marL="142240">
              <a:lnSpc>
                <a:spcPts val="865"/>
              </a:lnSpc>
            </a:pPr>
            <a:r>
              <a:rPr dirty="0" sz="750" spc="25">
                <a:latin typeface="Calibri"/>
                <a:cs typeface="Calibri"/>
              </a:rPr>
              <a:t>63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7001833" y="5961190"/>
            <a:ext cx="263525" cy="250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865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49</a:t>
            </a:r>
            <a:endParaRPr sz="750">
              <a:latin typeface="Calibri"/>
              <a:cs typeface="Calibri"/>
            </a:endParaRPr>
          </a:p>
          <a:p>
            <a:pPr marL="142240">
              <a:lnSpc>
                <a:spcPts val="865"/>
              </a:lnSpc>
            </a:pPr>
            <a:r>
              <a:rPr dirty="0" sz="750" spc="-25">
                <a:latin typeface="Calibri"/>
                <a:cs typeface="Calibri"/>
              </a:rPr>
              <a:t>53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7066618" y="6231918"/>
            <a:ext cx="11430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51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5" name="object 95" descr=""/>
          <p:cNvSpPr/>
          <p:nvPr/>
        </p:nvSpPr>
        <p:spPr>
          <a:xfrm>
            <a:off x="6784899" y="114038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09" h="92709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solidFill>
            <a:srgbClr val="00A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 txBox="1"/>
          <p:nvPr/>
        </p:nvSpPr>
        <p:spPr>
          <a:xfrm>
            <a:off x="6907584" y="925407"/>
            <a:ext cx="9398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95"/>
              </a:spcBef>
            </a:pP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Without</a:t>
            </a:r>
            <a:r>
              <a:rPr dirty="0" sz="750" spc="1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generative</a:t>
            </a:r>
            <a:r>
              <a:rPr dirty="0" sz="750" spc="10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646464"/>
                </a:solidFill>
                <a:latin typeface="Calibri"/>
                <a:cs typeface="Calibri"/>
              </a:rPr>
              <a:t>AI¹</a:t>
            </a:r>
            <a:r>
              <a:rPr dirty="0" sz="75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With</a:t>
            </a:r>
            <a:r>
              <a:rPr dirty="0" sz="750" spc="9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generative</a:t>
            </a:r>
            <a:r>
              <a:rPr dirty="0" sz="750" spc="9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646464"/>
                </a:solidFill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7" name="object 97" descr=""/>
          <p:cNvSpPr/>
          <p:nvPr/>
        </p:nvSpPr>
        <p:spPr>
          <a:xfrm>
            <a:off x="6784899" y="98821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09" h="92709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 txBox="1"/>
          <p:nvPr/>
        </p:nvSpPr>
        <p:spPr>
          <a:xfrm>
            <a:off x="8679867" y="1699964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8680163" y="1970893"/>
            <a:ext cx="800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5"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8679867" y="2241823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8679867" y="2512752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8689079" y="2783681"/>
            <a:ext cx="6286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90">
                <a:latin typeface="Calibri"/>
                <a:cs typeface="Calibri"/>
              </a:rPr>
              <a:t>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8678777" y="3054610"/>
            <a:ext cx="8318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70">
                <a:latin typeface="Calibri"/>
                <a:cs typeface="Calibri"/>
              </a:rPr>
              <a:t>9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8679867" y="3325539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8679966" y="3596468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8660055" y="3867397"/>
            <a:ext cx="1181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10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8679867" y="4138326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8679867" y="4409256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8662828" y="4680184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12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8680163" y="4951114"/>
            <a:ext cx="8001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5"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8679867" y="5222043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8679867" y="5492972"/>
            <a:ext cx="806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8662828" y="5763901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21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8681550" y="6034830"/>
            <a:ext cx="7747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5">
                <a:latin typeface="Calibri"/>
                <a:cs typeface="Calibri"/>
              </a:rPr>
              <a:t>7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8628553" y="6285947"/>
            <a:ext cx="1835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100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116" name="object 116" descr=""/>
          <p:cNvGrpSpPr/>
          <p:nvPr/>
        </p:nvGrpSpPr>
        <p:grpSpPr>
          <a:xfrm>
            <a:off x="3783155" y="1896325"/>
            <a:ext cx="5309235" cy="4336415"/>
            <a:chOff x="3783155" y="1896325"/>
            <a:chExt cx="5309235" cy="4336415"/>
          </a:xfrm>
        </p:grpSpPr>
        <p:sp>
          <p:nvSpPr>
            <p:cNvPr id="117" name="object 117" descr=""/>
            <p:cNvSpPr/>
            <p:nvPr/>
          </p:nvSpPr>
          <p:spPr>
            <a:xfrm>
              <a:off x="3783155" y="2167992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3783155" y="2438834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3783155" y="2709677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3783155" y="2980517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3783155" y="3251356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3783155" y="3522198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3783155" y="3793040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3783155" y="4063881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3783155" y="4334722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3783155" y="4605563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3783155" y="4876405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3783155" y="5147245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3783155" y="5418086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3783155" y="5688928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3783155" y="5959769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3783155" y="1897151"/>
              <a:ext cx="5309235" cy="0"/>
            </a:xfrm>
            <a:custGeom>
              <a:avLst/>
              <a:gdLst/>
              <a:ahLst/>
              <a:cxnLst/>
              <a:rect l="l" t="t" r="r" b="b"/>
              <a:pathLst>
                <a:path w="5309234" h="0">
                  <a:moveTo>
                    <a:pt x="0" y="0"/>
                  </a:moveTo>
                  <a:lnTo>
                    <a:pt x="5308774" y="0"/>
                  </a:lnTo>
                </a:path>
              </a:pathLst>
            </a:custGeom>
            <a:ln w="3175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3783155" y="6228960"/>
              <a:ext cx="5309235" cy="3810"/>
            </a:xfrm>
            <a:custGeom>
              <a:avLst/>
              <a:gdLst/>
              <a:ahLst/>
              <a:cxnLst/>
              <a:rect l="l" t="t" r="r" b="b"/>
              <a:pathLst>
                <a:path w="5309234" h="3810">
                  <a:moveTo>
                    <a:pt x="0" y="3302"/>
                  </a:moveTo>
                  <a:lnTo>
                    <a:pt x="5308774" y="3302"/>
                  </a:lnTo>
                  <a:lnTo>
                    <a:pt x="5308774" y="0"/>
                  </a:lnTo>
                  <a:lnTo>
                    <a:pt x="0" y="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4" name="object 134" descr=""/>
          <p:cNvSpPr txBox="1"/>
          <p:nvPr/>
        </p:nvSpPr>
        <p:spPr>
          <a:xfrm>
            <a:off x="3814716" y="1463116"/>
            <a:ext cx="80835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30">
                <a:latin typeface="Calibri"/>
                <a:cs typeface="Calibri"/>
              </a:rPr>
              <a:t>Occupation</a:t>
            </a:r>
            <a:r>
              <a:rPr dirty="0" sz="750" spc="15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group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9" name="object 1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140" name="object 1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20"/>
              <a:t>2</a:t>
            </a:fld>
          </a:p>
        </p:txBody>
      </p:sp>
      <p:sp>
        <p:nvSpPr>
          <p:cNvPr id="135" name="object 135" descr=""/>
          <p:cNvSpPr txBox="1"/>
          <p:nvPr/>
        </p:nvSpPr>
        <p:spPr>
          <a:xfrm>
            <a:off x="5367085" y="1350881"/>
            <a:ext cx="190881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30">
                <a:latin typeface="Calibri"/>
                <a:cs typeface="Calibri"/>
              </a:rPr>
              <a:t>Overall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technical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automation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potential,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comparison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in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midpoint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scenarios,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55">
                <a:latin typeface="Calibri"/>
                <a:cs typeface="Calibri"/>
              </a:rPr>
              <a:t>2023,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100">
                <a:latin typeface="Calibri"/>
                <a:cs typeface="Calibri"/>
              </a:rPr>
              <a:t>%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8347801" y="1350881"/>
            <a:ext cx="74485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20320">
              <a:lnSpc>
                <a:spcPts val="880"/>
              </a:lnSpc>
              <a:spcBef>
                <a:spcPts val="175"/>
              </a:spcBef>
            </a:pPr>
            <a:r>
              <a:rPr dirty="0" sz="750" spc="55">
                <a:latin typeface="Calibri"/>
                <a:cs typeface="Calibri"/>
              </a:rPr>
              <a:t>Share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of</a:t>
            </a:r>
            <a:r>
              <a:rPr dirty="0" sz="750" spc="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global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employment,</a:t>
            </a:r>
            <a:r>
              <a:rPr dirty="0" sz="750" spc="254">
                <a:latin typeface="Calibri"/>
                <a:cs typeface="Calibri"/>
              </a:rPr>
              <a:t>  </a:t>
            </a:r>
            <a:r>
              <a:rPr dirty="0" sz="750" spc="100">
                <a:latin typeface="Calibri"/>
                <a:cs typeface="Calibri"/>
              </a:rPr>
              <a:t>%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3782821" y="954146"/>
            <a:ext cx="2534920" cy="30035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040"/>
              </a:lnSpc>
              <a:spcBef>
                <a:spcPts val="200"/>
              </a:spcBef>
            </a:pPr>
            <a:r>
              <a:rPr dirty="0" sz="900" spc="55">
                <a:latin typeface="Calibri"/>
                <a:cs typeface="Calibri"/>
              </a:rPr>
              <a:t>Impact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of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generative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AI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on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technical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automation</a:t>
            </a:r>
            <a:r>
              <a:rPr dirty="0" sz="900" spc="30">
                <a:latin typeface="Calibri"/>
                <a:cs typeface="Calibri"/>
              </a:rPr>
              <a:t> potential</a:t>
            </a:r>
            <a:r>
              <a:rPr dirty="0" sz="900" spc="9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in</a:t>
            </a:r>
            <a:r>
              <a:rPr dirty="0" sz="900" spc="9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midpoint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scenario,</a:t>
            </a:r>
            <a:r>
              <a:rPr dirty="0" sz="900" spc="95">
                <a:latin typeface="Calibri"/>
                <a:cs typeface="Calibri"/>
              </a:rPr>
              <a:t> </a:t>
            </a:r>
            <a:r>
              <a:rPr dirty="0" sz="900" spc="65">
                <a:latin typeface="Calibri"/>
                <a:cs typeface="Calibri"/>
              </a:rPr>
              <a:t>2023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3782821" y="396122"/>
            <a:ext cx="5210175" cy="40068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80"/>
              </a:spcBef>
            </a:pPr>
            <a:r>
              <a:rPr dirty="0" sz="1250" spc="50">
                <a:latin typeface="Calibri"/>
                <a:cs typeface="Calibri"/>
              </a:rPr>
              <a:t>Advances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in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technical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capabilities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could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have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the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60">
                <a:latin typeface="Calibri"/>
                <a:cs typeface="Calibri"/>
              </a:rPr>
              <a:t>most</a:t>
            </a:r>
            <a:r>
              <a:rPr dirty="0" sz="1250" spc="45">
                <a:latin typeface="Calibri"/>
                <a:cs typeface="Calibri"/>
              </a:rPr>
              <a:t> </a:t>
            </a:r>
            <a:r>
              <a:rPr dirty="0" sz="1250" spc="50">
                <a:latin typeface="Calibri"/>
                <a:cs typeface="Calibri"/>
              </a:rPr>
              <a:t>impact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on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activities </a:t>
            </a:r>
            <a:r>
              <a:rPr dirty="0" sz="1250" spc="30">
                <a:latin typeface="Calibri"/>
                <a:cs typeface="Calibri"/>
              </a:rPr>
              <a:t>performed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by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educators,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professionals,</a:t>
            </a:r>
            <a:r>
              <a:rPr dirty="0" sz="1250" spc="80">
                <a:latin typeface="Calibri"/>
                <a:cs typeface="Calibri"/>
              </a:rPr>
              <a:t> </a:t>
            </a:r>
            <a:r>
              <a:rPr dirty="0" sz="1250" spc="30">
                <a:latin typeface="Calibri"/>
                <a:cs typeface="Calibri"/>
              </a:rPr>
              <a:t>and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creatives.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1378" y="395731"/>
            <a:ext cx="2419985" cy="17659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1115" marR="374015" indent="-19050">
              <a:lnSpc>
                <a:spcPct val="101200"/>
              </a:lnSpc>
              <a:spcBef>
                <a:spcPts val="80"/>
              </a:spcBef>
            </a:pPr>
            <a:r>
              <a:rPr dirty="0" sz="1400" spc="-80" b="1">
                <a:solidFill>
                  <a:srgbClr val="231F20"/>
                </a:solidFill>
                <a:latin typeface="Palatino Linotype"/>
                <a:cs typeface="Palatino Linotype"/>
              </a:rPr>
              <a:t>Apps</a:t>
            </a:r>
            <a:r>
              <a:rPr dirty="0" sz="140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0" b="1">
                <a:solidFill>
                  <a:srgbClr val="231F20"/>
                </a:solidFill>
                <a:latin typeface="Palatino Linotype"/>
                <a:cs typeface="Palatino Linotype"/>
              </a:rPr>
              <a:t>keep</a:t>
            </a:r>
            <a:r>
              <a:rPr dirty="0" sz="1400" spc="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proliferating</a:t>
            </a:r>
            <a:r>
              <a:rPr dirty="0" sz="1400" spc="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to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address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specific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use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cases</a:t>
            </a:r>
            <a:endParaRPr sz="1400">
              <a:latin typeface="Palatino Linotype"/>
              <a:cs typeface="Palatino Linotype"/>
            </a:endParaRPr>
          </a:p>
          <a:p>
            <a:pPr marL="23495" marR="5080" indent="3810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 AI tools can already create most types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written,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image,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video,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audio,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and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coded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content.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businesses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developing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applications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address</a:t>
            </a:r>
            <a:r>
              <a:rPr dirty="0" sz="950" spc="5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use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cases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across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all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these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areas.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5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near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future,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expect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applications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target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specific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industries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functions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 spc="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provide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more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value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than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those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more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general.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3844" y="2303017"/>
            <a:ext cx="1917064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13999"/>
              </a:lnSpc>
              <a:spcBef>
                <a:spcPts val="100"/>
              </a:spcBef>
            </a:pPr>
            <a:r>
              <a:rPr dirty="0" sz="95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80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Exploring</a:t>
            </a:r>
            <a:r>
              <a:rPr dirty="0" sz="950" spc="8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opportunities</a:t>
            </a:r>
            <a:r>
              <a:rPr dirty="0" sz="950" spc="8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in</a:t>
            </a:r>
            <a:r>
              <a:rPr dirty="0" sz="950" spc="8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value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chain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94252" y="403747"/>
            <a:ext cx="4417060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35">
                <a:latin typeface="Trebuchet MS"/>
                <a:cs typeface="Trebuchet MS"/>
              </a:rPr>
              <a:t>There</a:t>
            </a:r>
            <a:r>
              <a:rPr dirty="0" sz="1250" spc="-60">
                <a:latin typeface="Trebuchet MS"/>
                <a:cs typeface="Trebuchet MS"/>
              </a:rPr>
              <a:t> </a:t>
            </a:r>
            <a:r>
              <a:rPr dirty="0" sz="1250" spc="-30">
                <a:latin typeface="Trebuchet MS"/>
                <a:cs typeface="Trebuchet MS"/>
              </a:rPr>
              <a:t>are</a:t>
            </a:r>
            <a:r>
              <a:rPr dirty="0" sz="1250" spc="-6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many</a:t>
            </a:r>
            <a:r>
              <a:rPr dirty="0" sz="1250" spc="-6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applications</a:t>
            </a:r>
            <a:r>
              <a:rPr dirty="0" sz="1250" spc="-55">
                <a:latin typeface="Trebuchet MS"/>
                <a:cs typeface="Trebuchet MS"/>
              </a:rPr>
              <a:t> </a:t>
            </a:r>
            <a:r>
              <a:rPr dirty="0" sz="1250" spc="-20">
                <a:latin typeface="Trebuchet MS"/>
                <a:cs typeface="Trebuchet MS"/>
              </a:rPr>
              <a:t>of</a:t>
            </a:r>
            <a:r>
              <a:rPr dirty="0" sz="1250" spc="-60">
                <a:latin typeface="Trebuchet MS"/>
                <a:cs typeface="Trebuchet MS"/>
              </a:rPr>
              <a:t> </a:t>
            </a:r>
            <a:r>
              <a:rPr dirty="0" sz="1250" spc="-25">
                <a:latin typeface="Trebuchet MS"/>
                <a:cs typeface="Trebuchet MS"/>
              </a:rPr>
              <a:t>generative</a:t>
            </a:r>
            <a:r>
              <a:rPr dirty="0" sz="1250" spc="-60">
                <a:latin typeface="Trebuchet MS"/>
                <a:cs typeface="Trebuchet MS"/>
              </a:rPr>
              <a:t> </a:t>
            </a:r>
            <a:r>
              <a:rPr dirty="0" sz="1250">
                <a:latin typeface="Trebuchet MS"/>
                <a:cs typeface="Trebuchet MS"/>
              </a:rPr>
              <a:t>AI</a:t>
            </a:r>
            <a:r>
              <a:rPr dirty="0" sz="1250" spc="-55">
                <a:latin typeface="Trebuchet MS"/>
                <a:cs typeface="Trebuchet MS"/>
              </a:rPr>
              <a:t> </a:t>
            </a:r>
            <a:r>
              <a:rPr dirty="0" sz="1250">
                <a:latin typeface="Trebuchet MS"/>
                <a:cs typeface="Trebuchet MS"/>
              </a:rPr>
              <a:t>across</a:t>
            </a:r>
            <a:r>
              <a:rPr dirty="0" sz="1250" spc="-6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modalities.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900">
                <a:latin typeface="Trebuchet MS"/>
                <a:cs typeface="Trebuchet MS"/>
              </a:rPr>
              <a:t>Generative AI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use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cases,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nonexhaustive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731520" algn="l"/>
                <a:tab pos="2080895" algn="l"/>
              </a:tabLst>
            </a:pPr>
            <a:r>
              <a:rPr dirty="0" sz="800" spc="-10">
                <a:latin typeface="Trebuchet MS"/>
                <a:cs typeface="Trebuchet MS"/>
              </a:rPr>
              <a:t>Modality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 spc="-10">
                <a:latin typeface="Trebuchet MS"/>
                <a:cs typeface="Trebuchet MS"/>
              </a:rPr>
              <a:t>Application</a:t>
            </a:r>
            <a:r>
              <a:rPr dirty="0" sz="800">
                <a:latin typeface="Trebuchet MS"/>
                <a:cs typeface="Trebuchet MS"/>
              </a:rPr>
              <a:t>	Example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use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cases</a:t>
            </a:r>
            <a:endParaRPr sz="800">
              <a:latin typeface="Trebuchet MS"/>
              <a:cs typeface="Trebuchet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791531" y="1229384"/>
          <a:ext cx="5388610" cy="598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065"/>
                <a:gridCol w="1387474"/>
                <a:gridCol w="3277870"/>
              </a:tblGrid>
              <a:tr h="264795">
                <a:tc rowSpan="4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50" spc="-20">
                          <a:latin typeface="Trebuchet MS"/>
                          <a:cs typeface="Trebuchet MS"/>
                        </a:rPr>
                        <a:t>Text</a:t>
                      </a:r>
                      <a:endParaRPr sz="75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75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writing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1746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50" spc="10">
                          <a:latin typeface="Calibri"/>
                          <a:cs typeface="Calibri"/>
                        </a:rPr>
                        <a:t>Chatbots</a:t>
                      </a:r>
                      <a:r>
                        <a:rPr dirty="0" sz="75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7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assistants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806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750" spc="-10">
                          <a:latin typeface="Calibri"/>
                          <a:cs typeface="Calibri"/>
                        </a:rPr>
                        <a:t>Search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755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50" spc="10">
                          <a:latin typeface="Calibri"/>
                          <a:cs typeface="Calibri"/>
                        </a:rPr>
                        <a:t>Analysis</a:t>
                      </a:r>
                      <a:r>
                        <a:rPr dirty="0" sz="7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7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synthesis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82575">
                <a:tc row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50" spc="-20">
                          <a:latin typeface="Trebuchet MS"/>
                          <a:cs typeface="Trebuchet MS"/>
                        </a:rPr>
                        <a:t>Code</a:t>
                      </a:r>
                      <a:endParaRPr sz="75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Code</a:t>
                      </a:r>
                      <a:r>
                        <a:rPr dirty="0" sz="750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generation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92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403860">
                        <a:lnSpc>
                          <a:spcPts val="880"/>
                        </a:lnSpc>
                        <a:spcBef>
                          <a:spcPts val="26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750" spc="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prototype</a:t>
                      </a:r>
                      <a:r>
                        <a:rPr dirty="0" sz="750" spc="5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75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design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209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92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7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7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generation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5080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07010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750" spc="-10">
                          <a:latin typeface="Trebuchet MS"/>
                          <a:cs typeface="Trebuchet MS"/>
                        </a:rPr>
                        <a:t>Image</a:t>
                      </a:r>
                      <a:endParaRPr sz="750">
                        <a:latin typeface="Trebuchet MS"/>
                        <a:cs typeface="Trebuchet MS"/>
                      </a:endParaRPr>
                    </a:p>
                  </a:txBody>
                  <a:tcPr marL="0" marR="0" marB="0" marT="39369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750" spc="10">
                          <a:latin typeface="Calibri"/>
                          <a:cs typeface="Calibri"/>
                        </a:rPr>
                        <a:t>Stock</a:t>
                      </a:r>
                      <a:r>
                        <a:rPr dirty="0" sz="750" spc="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image</a:t>
                      </a:r>
                      <a:r>
                        <a:rPr dirty="0" sz="75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generator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9369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343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69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Image</a:t>
                      </a:r>
                      <a:r>
                        <a:rPr dirty="0" sz="75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editor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12090">
                <a:tc row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750" spc="-10">
                          <a:latin typeface="Trebuchet MS"/>
                          <a:cs typeface="Trebuchet MS"/>
                        </a:rPr>
                        <a:t>Audio</a:t>
                      </a:r>
                      <a:endParaRPr sz="75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Text</a:t>
                      </a:r>
                      <a:r>
                        <a:rPr dirty="0" sz="7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7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voice</a:t>
                      </a:r>
                      <a:r>
                        <a:rPr dirty="0" sz="7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generation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184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Sound</a:t>
                      </a:r>
                      <a:r>
                        <a:rPr dirty="0" sz="75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creation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Audio</a:t>
                      </a:r>
                      <a:r>
                        <a:rPr dirty="0" sz="7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editing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425450">
                <a:tc rowSpan="2">
                  <a:txBody>
                    <a:bodyPr/>
                    <a:lstStyle/>
                    <a:p>
                      <a:pPr marL="48260">
                        <a:lnSpc>
                          <a:spcPts val="890"/>
                        </a:lnSpc>
                        <a:spcBef>
                          <a:spcPts val="350"/>
                        </a:spcBef>
                      </a:pPr>
                      <a:r>
                        <a:rPr dirty="0" sz="750">
                          <a:latin typeface="Trebuchet MS"/>
                          <a:cs typeface="Trebuchet MS"/>
                        </a:rPr>
                        <a:t>3-</a:t>
                      </a:r>
                      <a:r>
                        <a:rPr dirty="0" sz="750" spc="10">
                          <a:latin typeface="Trebuchet MS"/>
                          <a:cs typeface="Trebuchet MS"/>
                        </a:rPr>
                        <a:t>D</a:t>
                      </a:r>
                      <a:endParaRPr sz="750">
                        <a:latin typeface="Trebuchet MS"/>
                        <a:cs typeface="Trebuchet MS"/>
                      </a:endParaRPr>
                    </a:p>
                    <a:p>
                      <a:pPr marL="48260">
                        <a:lnSpc>
                          <a:spcPts val="890"/>
                        </a:lnSpc>
                      </a:pPr>
                      <a:r>
                        <a:rPr dirty="0" sz="75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7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750" spc="-20">
                          <a:latin typeface="Trebuchet MS"/>
                          <a:cs typeface="Trebuchet MS"/>
                        </a:rPr>
                        <a:t>other</a:t>
                      </a:r>
                      <a:endParaRPr sz="7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50" spc="50">
                          <a:latin typeface="Calibri"/>
                          <a:cs typeface="Calibri"/>
                        </a:rPr>
                        <a:t>3-</a:t>
                      </a:r>
                      <a:r>
                        <a:rPr dirty="0" sz="750" spc="8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7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object</a:t>
                      </a:r>
                      <a:r>
                        <a:rPr dirty="0" sz="75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generation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965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0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487045">
                        <a:lnSpc>
                          <a:spcPts val="880"/>
                        </a:lnSpc>
                        <a:spcBef>
                          <a:spcPts val="30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750" spc="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design</a:t>
                      </a:r>
                      <a:r>
                        <a:rPr dirty="0" sz="75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2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750" spc="5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discovery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422909">
                <a:tc rowSpan="4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50" spc="-10">
                          <a:latin typeface="Trebuchet MS"/>
                          <a:cs typeface="Trebuchet MS"/>
                        </a:rPr>
                        <a:t>Video</a:t>
                      </a:r>
                      <a:endParaRPr sz="75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63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7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creation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5276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63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7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editing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6610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63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604520">
                        <a:lnSpc>
                          <a:spcPts val="880"/>
                        </a:lnSpc>
                        <a:spcBef>
                          <a:spcPts val="350"/>
                        </a:spcBef>
                      </a:pPr>
                      <a:r>
                        <a:rPr dirty="0" sz="750">
                          <a:latin typeface="Calibri"/>
                          <a:cs typeface="Calibri"/>
                        </a:rPr>
                        <a:t>Voice</a:t>
                      </a:r>
                      <a:r>
                        <a:rPr dirty="0" sz="750" spc="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translation</a:t>
                      </a:r>
                      <a:r>
                        <a:rPr dirty="0" sz="750" spc="5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75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adjustments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31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7575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735"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63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631825">
                        <a:lnSpc>
                          <a:spcPts val="880"/>
                        </a:lnSpc>
                        <a:spcBef>
                          <a:spcPts val="375"/>
                        </a:spcBef>
                      </a:pPr>
                      <a:r>
                        <a:rPr dirty="0" sz="750" spc="10">
                          <a:latin typeface="Calibri"/>
                          <a:cs typeface="Calibri"/>
                        </a:rPr>
                        <a:t>Face</a:t>
                      </a:r>
                      <a:r>
                        <a:rPr dirty="0" sz="75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10">
                          <a:latin typeface="Calibri"/>
                          <a:cs typeface="Calibri"/>
                        </a:rPr>
                        <a:t>swaps</a:t>
                      </a:r>
                      <a:r>
                        <a:rPr dirty="0" sz="75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2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750" spc="5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spc="-10">
                          <a:latin typeface="Calibri"/>
                          <a:cs typeface="Calibri"/>
                        </a:rPr>
                        <a:t>adjustments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47625">
                    <a:lnL w="3175">
                      <a:solidFill>
                        <a:srgbClr val="646464"/>
                      </a:solidFill>
                      <a:prstDash val="solid"/>
                    </a:lnL>
                    <a:lnR w="3175">
                      <a:solidFill>
                        <a:srgbClr val="646464"/>
                      </a:solidFill>
                      <a:prstDash val="solid"/>
                    </a:lnR>
                    <a:lnT w="3175">
                      <a:solidFill>
                        <a:srgbClr val="646464"/>
                      </a:solidFill>
                      <a:prstDash val="solid"/>
                    </a:lnT>
                    <a:lnB w="63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464"/>
                      </a:solidFill>
                      <a:prstDash val="solid"/>
                    </a:lnL>
                    <a:lnT w="3175">
                      <a:solidFill>
                        <a:srgbClr val="646464"/>
                      </a:solidFill>
                      <a:prstDash val="solid"/>
                    </a:lnT>
                    <a:lnB w="6350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9004" y="1269314"/>
            <a:ext cx="2137976" cy="19964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2676" y="1543329"/>
            <a:ext cx="2706260" cy="8815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2676" y="1716151"/>
            <a:ext cx="2209295" cy="19924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10385" y="1992805"/>
            <a:ext cx="2319746" cy="20043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15450" y="2285822"/>
            <a:ext cx="2970447" cy="18082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6447" y="2565593"/>
            <a:ext cx="1801754" cy="8796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12667" y="2893891"/>
            <a:ext cx="2453871" cy="8816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16439" y="3104521"/>
            <a:ext cx="1884977" cy="8696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16439" y="3326967"/>
            <a:ext cx="2056541" cy="8697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09004" y="3554641"/>
            <a:ext cx="1674972" cy="8696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16439" y="3763872"/>
            <a:ext cx="2719052" cy="8697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6439" y="3988371"/>
            <a:ext cx="2660982" cy="86974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6009394" y="4197512"/>
            <a:ext cx="2745740" cy="311785"/>
            <a:chOff x="6009394" y="4197512"/>
            <a:chExt cx="2745740" cy="311785"/>
          </a:xfrm>
        </p:grpSpPr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9394" y="4197512"/>
              <a:ext cx="2731142" cy="31151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48852" y="4309782"/>
              <a:ext cx="6350" cy="67945"/>
            </a:xfrm>
            <a:custGeom>
              <a:avLst/>
              <a:gdLst/>
              <a:ahLst/>
              <a:cxnLst/>
              <a:rect l="l" t="t" r="r" b="b"/>
              <a:pathLst>
                <a:path w="6350" h="67945">
                  <a:moveTo>
                    <a:pt x="5854" y="0"/>
                  </a:moveTo>
                  <a:lnTo>
                    <a:pt x="0" y="0"/>
                  </a:lnTo>
                  <a:lnTo>
                    <a:pt x="0" y="67360"/>
                  </a:lnTo>
                  <a:lnTo>
                    <a:pt x="5854" y="67360"/>
                  </a:lnTo>
                  <a:lnTo>
                    <a:pt x="5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16431" y="4612526"/>
            <a:ext cx="1719663" cy="20023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09004" y="4913666"/>
            <a:ext cx="2870808" cy="31249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15444" y="5336350"/>
            <a:ext cx="2773831" cy="423972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6009394" y="5874511"/>
            <a:ext cx="2899410" cy="536575"/>
            <a:chOff x="6009394" y="5874511"/>
            <a:chExt cx="2899410" cy="536575"/>
          </a:xfrm>
        </p:grpSpPr>
        <p:sp>
          <p:nvSpPr>
            <p:cNvPr id="25" name="object 25" descr=""/>
            <p:cNvSpPr/>
            <p:nvPr/>
          </p:nvSpPr>
          <p:spPr>
            <a:xfrm>
              <a:off x="8242567" y="5874511"/>
              <a:ext cx="586105" cy="86995"/>
            </a:xfrm>
            <a:custGeom>
              <a:avLst/>
              <a:gdLst/>
              <a:ahLst/>
              <a:cxnLst/>
              <a:rect l="l" t="t" r="r" b="b"/>
              <a:pathLst>
                <a:path w="586104" h="86995">
                  <a:moveTo>
                    <a:pt x="6235" y="0"/>
                  </a:moveTo>
                  <a:lnTo>
                    <a:pt x="0" y="0"/>
                  </a:lnTo>
                  <a:lnTo>
                    <a:pt x="0" y="67360"/>
                  </a:lnTo>
                  <a:lnTo>
                    <a:pt x="6235" y="67360"/>
                  </a:lnTo>
                  <a:lnTo>
                    <a:pt x="6235" y="0"/>
                  </a:lnTo>
                  <a:close/>
                </a:path>
                <a:path w="586104" h="86995">
                  <a:moveTo>
                    <a:pt x="48933" y="37846"/>
                  </a:moveTo>
                  <a:lnTo>
                    <a:pt x="21488" y="37846"/>
                  </a:lnTo>
                  <a:lnTo>
                    <a:pt x="21488" y="43688"/>
                  </a:lnTo>
                  <a:lnTo>
                    <a:pt x="48933" y="43688"/>
                  </a:lnTo>
                  <a:lnTo>
                    <a:pt x="48933" y="37846"/>
                  </a:lnTo>
                  <a:close/>
                </a:path>
                <a:path w="586104" h="86995">
                  <a:moveTo>
                    <a:pt x="101219" y="20218"/>
                  </a:moveTo>
                  <a:lnTo>
                    <a:pt x="95567" y="20218"/>
                  </a:lnTo>
                  <a:lnTo>
                    <a:pt x="95567" y="30911"/>
                  </a:lnTo>
                  <a:lnTo>
                    <a:pt x="95567" y="55778"/>
                  </a:lnTo>
                  <a:lnTo>
                    <a:pt x="89928" y="62611"/>
                  </a:lnTo>
                  <a:lnTo>
                    <a:pt x="71602" y="62611"/>
                  </a:lnTo>
                  <a:lnTo>
                    <a:pt x="66344" y="55778"/>
                  </a:lnTo>
                  <a:lnTo>
                    <a:pt x="66255" y="30911"/>
                  </a:lnTo>
                  <a:lnTo>
                    <a:pt x="71996" y="24180"/>
                  </a:lnTo>
                  <a:lnTo>
                    <a:pt x="89928" y="24180"/>
                  </a:lnTo>
                  <a:lnTo>
                    <a:pt x="95567" y="30911"/>
                  </a:lnTo>
                  <a:lnTo>
                    <a:pt x="95567" y="20218"/>
                  </a:lnTo>
                  <a:lnTo>
                    <a:pt x="95377" y="20218"/>
                  </a:lnTo>
                  <a:lnTo>
                    <a:pt x="95377" y="27940"/>
                  </a:lnTo>
                  <a:lnTo>
                    <a:pt x="93535" y="24180"/>
                  </a:lnTo>
                  <a:lnTo>
                    <a:pt x="92900" y="22898"/>
                  </a:lnTo>
                  <a:lnTo>
                    <a:pt x="87553" y="19126"/>
                  </a:lnTo>
                  <a:lnTo>
                    <a:pt x="80022" y="19126"/>
                  </a:lnTo>
                  <a:lnTo>
                    <a:pt x="71983" y="20802"/>
                  </a:lnTo>
                  <a:lnTo>
                    <a:pt x="65684" y="25641"/>
                  </a:lnTo>
                  <a:lnTo>
                    <a:pt x="61582" y="33337"/>
                  </a:lnTo>
                  <a:lnTo>
                    <a:pt x="60109" y="43599"/>
                  </a:lnTo>
                  <a:lnTo>
                    <a:pt x="61531" y="53822"/>
                  </a:lnTo>
                  <a:lnTo>
                    <a:pt x="65532" y="61455"/>
                  </a:lnTo>
                  <a:lnTo>
                    <a:pt x="71780" y="66217"/>
                  </a:lnTo>
                  <a:lnTo>
                    <a:pt x="79921" y="67868"/>
                  </a:lnTo>
                  <a:lnTo>
                    <a:pt x="87655" y="67868"/>
                  </a:lnTo>
                  <a:lnTo>
                    <a:pt x="92900" y="64096"/>
                  </a:lnTo>
                  <a:lnTo>
                    <a:pt x="93573" y="62611"/>
                  </a:lnTo>
                  <a:lnTo>
                    <a:pt x="95377" y="58559"/>
                  </a:lnTo>
                  <a:lnTo>
                    <a:pt x="95377" y="73609"/>
                  </a:lnTo>
                  <a:lnTo>
                    <a:pt x="93789" y="82029"/>
                  </a:lnTo>
                  <a:lnTo>
                    <a:pt x="71310" y="82029"/>
                  </a:lnTo>
                  <a:lnTo>
                    <a:pt x="68135" y="76682"/>
                  </a:lnTo>
                  <a:lnTo>
                    <a:pt x="67538" y="69850"/>
                  </a:lnTo>
                  <a:lnTo>
                    <a:pt x="61899" y="71437"/>
                  </a:lnTo>
                  <a:lnTo>
                    <a:pt x="62395" y="80251"/>
                  </a:lnTo>
                  <a:lnTo>
                    <a:pt x="67538" y="86982"/>
                  </a:lnTo>
                  <a:lnTo>
                    <a:pt x="80911" y="86982"/>
                  </a:lnTo>
                  <a:lnTo>
                    <a:pt x="101219" y="58559"/>
                  </a:lnTo>
                  <a:lnTo>
                    <a:pt x="101219" y="27940"/>
                  </a:lnTo>
                  <a:lnTo>
                    <a:pt x="101219" y="20218"/>
                  </a:lnTo>
                  <a:close/>
                </a:path>
                <a:path w="586104" h="86995">
                  <a:moveTo>
                    <a:pt x="155714" y="55778"/>
                  </a:moveTo>
                  <a:lnTo>
                    <a:pt x="151257" y="52908"/>
                  </a:lnTo>
                  <a:lnTo>
                    <a:pt x="149085" y="57467"/>
                  </a:lnTo>
                  <a:lnTo>
                    <a:pt x="144424" y="63512"/>
                  </a:lnTo>
                  <a:lnTo>
                    <a:pt x="126593" y="63512"/>
                  </a:lnTo>
                  <a:lnTo>
                    <a:pt x="119456" y="57467"/>
                  </a:lnTo>
                  <a:lnTo>
                    <a:pt x="119456" y="44386"/>
                  </a:lnTo>
                  <a:lnTo>
                    <a:pt x="155308" y="44386"/>
                  </a:lnTo>
                  <a:lnTo>
                    <a:pt x="155295" y="43497"/>
                  </a:lnTo>
                  <a:lnTo>
                    <a:pt x="154774" y="39636"/>
                  </a:lnTo>
                  <a:lnTo>
                    <a:pt x="154012" y="33883"/>
                  </a:lnTo>
                  <a:lnTo>
                    <a:pt x="150139" y="26123"/>
                  </a:lnTo>
                  <a:lnTo>
                    <a:pt x="148971" y="25209"/>
                  </a:lnTo>
                  <a:lnTo>
                    <a:pt x="148971" y="32105"/>
                  </a:lnTo>
                  <a:lnTo>
                    <a:pt x="148971" y="39636"/>
                  </a:lnTo>
                  <a:lnTo>
                    <a:pt x="119659" y="39636"/>
                  </a:lnTo>
                  <a:lnTo>
                    <a:pt x="120446" y="30226"/>
                  </a:lnTo>
                  <a:lnTo>
                    <a:pt x="126098" y="24180"/>
                  </a:lnTo>
                  <a:lnTo>
                    <a:pt x="143827" y="24180"/>
                  </a:lnTo>
                  <a:lnTo>
                    <a:pt x="148971" y="32105"/>
                  </a:lnTo>
                  <a:lnTo>
                    <a:pt x="148971" y="25209"/>
                  </a:lnTo>
                  <a:lnTo>
                    <a:pt x="147688" y="24180"/>
                  </a:lnTo>
                  <a:lnTo>
                    <a:pt x="143700" y="20993"/>
                  </a:lnTo>
                  <a:lnTo>
                    <a:pt x="134721" y="19138"/>
                  </a:lnTo>
                  <a:lnTo>
                    <a:pt x="126034" y="20916"/>
                  </a:lnTo>
                  <a:lnTo>
                    <a:pt x="119303" y="25920"/>
                  </a:lnTo>
                  <a:lnTo>
                    <a:pt x="114960" y="33629"/>
                  </a:lnTo>
                  <a:lnTo>
                    <a:pt x="113423" y="43497"/>
                  </a:lnTo>
                  <a:lnTo>
                    <a:pt x="114960" y="54178"/>
                  </a:lnTo>
                  <a:lnTo>
                    <a:pt x="119329" y="62052"/>
                  </a:lnTo>
                  <a:lnTo>
                    <a:pt x="126199" y="66903"/>
                  </a:lnTo>
                  <a:lnTo>
                    <a:pt x="135204" y="68567"/>
                  </a:lnTo>
                  <a:lnTo>
                    <a:pt x="147193" y="68567"/>
                  </a:lnTo>
                  <a:lnTo>
                    <a:pt x="151168" y="63512"/>
                  </a:lnTo>
                  <a:lnTo>
                    <a:pt x="153047" y="61137"/>
                  </a:lnTo>
                  <a:lnTo>
                    <a:pt x="155714" y="55778"/>
                  </a:lnTo>
                  <a:close/>
                </a:path>
                <a:path w="586104" h="86995">
                  <a:moveTo>
                    <a:pt x="204444" y="30226"/>
                  </a:moveTo>
                  <a:lnTo>
                    <a:pt x="203250" y="27051"/>
                  </a:lnTo>
                  <a:lnTo>
                    <a:pt x="197510" y="20612"/>
                  </a:lnTo>
                  <a:lnTo>
                    <a:pt x="193344" y="19126"/>
                  </a:lnTo>
                  <a:lnTo>
                    <a:pt x="180467" y="19126"/>
                  </a:lnTo>
                  <a:lnTo>
                    <a:pt x="175221" y="23495"/>
                  </a:lnTo>
                  <a:lnTo>
                    <a:pt x="173443" y="28041"/>
                  </a:lnTo>
                  <a:lnTo>
                    <a:pt x="173342" y="20218"/>
                  </a:lnTo>
                  <a:lnTo>
                    <a:pt x="167589" y="20218"/>
                  </a:lnTo>
                  <a:lnTo>
                    <a:pt x="167589" y="67373"/>
                  </a:lnTo>
                  <a:lnTo>
                    <a:pt x="173443" y="67373"/>
                  </a:lnTo>
                  <a:lnTo>
                    <a:pt x="173443" y="35382"/>
                  </a:lnTo>
                  <a:lnTo>
                    <a:pt x="174625" y="31216"/>
                  </a:lnTo>
                  <a:lnTo>
                    <a:pt x="177406" y="28346"/>
                  </a:lnTo>
                  <a:lnTo>
                    <a:pt x="179578" y="25971"/>
                  </a:lnTo>
                  <a:lnTo>
                    <a:pt x="182854" y="24485"/>
                  </a:lnTo>
                  <a:lnTo>
                    <a:pt x="190969" y="24485"/>
                  </a:lnTo>
                  <a:lnTo>
                    <a:pt x="193840" y="25565"/>
                  </a:lnTo>
                  <a:lnTo>
                    <a:pt x="198107" y="30226"/>
                  </a:lnTo>
                  <a:lnTo>
                    <a:pt x="198602" y="34582"/>
                  </a:lnTo>
                  <a:lnTo>
                    <a:pt x="198602" y="67373"/>
                  </a:lnTo>
                  <a:lnTo>
                    <a:pt x="204444" y="67373"/>
                  </a:lnTo>
                  <a:lnTo>
                    <a:pt x="204444" y="30226"/>
                  </a:lnTo>
                  <a:close/>
                </a:path>
                <a:path w="586104" h="86995">
                  <a:moveTo>
                    <a:pt x="258343" y="55778"/>
                  </a:moveTo>
                  <a:lnTo>
                    <a:pt x="253885" y="52908"/>
                  </a:lnTo>
                  <a:lnTo>
                    <a:pt x="251701" y="57467"/>
                  </a:lnTo>
                  <a:lnTo>
                    <a:pt x="247053" y="63512"/>
                  </a:lnTo>
                  <a:lnTo>
                    <a:pt x="229222" y="63512"/>
                  </a:lnTo>
                  <a:lnTo>
                    <a:pt x="222084" y="57467"/>
                  </a:lnTo>
                  <a:lnTo>
                    <a:pt x="222084" y="44386"/>
                  </a:lnTo>
                  <a:lnTo>
                    <a:pt x="257937" y="44386"/>
                  </a:lnTo>
                  <a:lnTo>
                    <a:pt x="257911" y="43497"/>
                  </a:lnTo>
                  <a:lnTo>
                    <a:pt x="257403" y="39636"/>
                  </a:lnTo>
                  <a:lnTo>
                    <a:pt x="256641" y="33883"/>
                  </a:lnTo>
                  <a:lnTo>
                    <a:pt x="252755" y="26123"/>
                  </a:lnTo>
                  <a:lnTo>
                    <a:pt x="251599" y="25209"/>
                  </a:lnTo>
                  <a:lnTo>
                    <a:pt x="251599" y="32105"/>
                  </a:lnTo>
                  <a:lnTo>
                    <a:pt x="251599" y="39636"/>
                  </a:lnTo>
                  <a:lnTo>
                    <a:pt x="222288" y="39636"/>
                  </a:lnTo>
                  <a:lnTo>
                    <a:pt x="223075" y="30226"/>
                  </a:lnTo>
                  <a:lnTo>
                    <a:pt x="228727" y="24180"/>
                  </a:lnTo>
                  <a:lnTo>
                    <a:pt x="246456" y="24180"/>
                  </a:lnTo>
                  <a:lnTo>
                    <a:pt x="251599" y="32105"/>
                  </a:lnTo>
                  <a:lnTo>
                    <a:pt x="251599" y="25209"/>
                  </a:lnTo>
                  <a:lnTo>
                    <a:pt x="250317" y="24180"/>
                  </a:lnTo>
                  <a:lnTo>
                    <a:pt x="246316" y="20993"/>
                  </a:lnTo>
                  <a:lnTo>
                    <a:pt x="237337" y="19138"/>
                  </a:lnTo>
                  <a:lnTo>
                    <a:pt x="228663" y="20916"/>
                  </a:lnTo>
                  <a:lnTo>
                    <a:pt x="221932" y="25920"/>
                  </a:lnTo>
                  <a:lnTo>
                    <a:pt x="217589" y="33629"/>
                  </a:lnTo>
                  <a:lnTo>
                    <a:pt x="216052" y="43497"/>
                  </a:lnTo>
                  <a:lnTo>
                    <a:pt x="217589" y="54178"/>
                  </a:lnTo>
                  <a:lnTo>
                    <a:pt x="221957" y="62052"/>
                  </a:lnTo>
                  <a:lnTo>
                    <a:pt x="228828" y="66903"/>
                  </a:lnTo>
                  <a:lnTo>
                    <a:pt x="237832" y="68567"/>
                  </a:lnTo>
                  <a:lnTo>
                    <a:pt x="249821" y="68567"/>
                  </a:lnTo>
                  <a:lnTo>
                    <a:pt x="253796" y="63512"/>
                  </a:lnTo>
                  <a:lnTo>
                    <a:pt x="255676" y="61137"/>
                  </a:lnTo>
                  <a:lnTo>
                    <a:pt x="258343" y="55778"/>
                  </a:lnTo>
                  <a:close/>
                </a:path>
                <a:path w="586104" h="86995">
                  <a:moveTo>
                    <a:pt x="293497" y="19329"/>
                  </a:moveTo>
                  <a:lnTo>
                    <a:pt x="291426" y="19024"/>
                  </a:lnTo>
                  <a:lnTo>
                    <a:pt x="283197" y="19024"/>
                  </a:lnTo>
                  <a:lnTo>
                    <a:pt x="277749" y="23977"/>
                  </a:lnTo>
                  <a:lnTo>
                    <a:pt x="276059" y="29527"/>
                  </a:lnTo>
                  <a:lnTo>
                    <a:pt x="275971" y="20218"/>
                  </a:lnTo>
                  <a:lnTo>
                    <a:pt x="270230" y="20218"/>
                  </a:lnTo>
                  <a:lnTo>
                    <a:pt x="270230" y="67373"/>
                  </a:lnTo>
                  <a:lnTo>
                    <a:pt x="276059" y="67373"/>
                  </a:lnTo>
                  <a:lnTo>
                    <a:pt x="276059" y="31216"/>
                  </a:lnTo>
                  <a:lnTo>
                    <a:pt x="282016" y="24879"/>
                  </a:lnTo>
                  <a:lnTo>
                    <a:pt x="290233" y="24879"/>
                  </a:lnTo>
                  <a:lnTo>
                    <a:pt x="292404" y="24968"/>
                  </a:lnTo>
                  <a:lnTo>
                    <a:pt x="293497" y="25171"/>
                  </a:lnTo>
                  <a:lnTo>
                    <a:pt x="293497" y="19329"/>
                  </a:lnTo>
                  <a:close/>
                </a:path>
                <a:path w="586104" h="86995">
                  <a:moveTo>
                    <a:pt x="343230" y="63106"/>
                  </a:moveTo>
                  <a:lnTo>
                    <a:pt x="342633" y="63309"/>
                  </a:lnTo>
                  <a:lnTo>
                    <a:pt x="341541" y="63601"/>
                  </a:lnTo>
                  <a:lnTo>
                    <a:pt x="337680" y="63601"/>
                  </a:lnTo>
                  <a:lnTo>
                    <a:pt x="336384" y="62217"/>
                  </a:lnTo>
                  <a:lnTo>
                    <a:pt x="336384" y="60426"/>
                  </a:lnTo>
                  <a:lnTo>
                    <a:pt x="336384" y="41808"/>
                  </a:lnTo>
                  <a:lnTo>
                    <a:pt x="336384" y="24180"/>
                  </a:lnTo>
                  <a:lnTo>
                    <a:pt x="336384" y="22098"/>
                  </a:lnTo>
                  <a:lnTo>
                    <a:pt x="328663" y="19316"/>
                  </a:lnTo>
                  <a:lnTo>
                    <a:pt x="308559" y="19316"/>
                  </a:lnTo>
                  <a:lnTo>
                    <a:pt x="301129" y="24866"/>
                  </a:lnTo>
                  <a:lnTo>
                    <a:pt x="301028" y="34277"/>
                  </a:lnTo>
                  <a:lnTo>
                    <a:pt x="306870" y="35077"/>
                  </a:lnTo>
                  <a:lnTo>
                    <a:pt x="306870" y="28638"/>
                  </a:lnTo>
                  <a:lnTo>
                    <a:pt x="310642" y="24180"/>
                  </a:lnTo>
                  <a:lnTo>
                    <a:pt x="327482" y="24180"/>
                  </a:lnTo>
                  <a:lnTo>
                    <a:pt x="330746" y="27736"/>
                  </a:lnTo>
                  <a:lnTo>
                    <a:pt x="330746" y="37947"/>
                  </a:lnTo>
                  <a:lnTo>
                    <a:pt x="330746" y="41808"/>
                  </a:lnTo>
                  <a:lnTo>
                    <a:pt x="330746" y="58851"/>
                  </a:lnTo>
                  <a:lnTo>
                    <a:pt x="324104" y="63995"/>
                  </a:lnTo>
                  <a:lnTo>
                    <a:pt x="310642" y="63995"/>
                  </a:lnTo>
                  <a:lnTo>
                    <a:pt x="305879" y="61023"/>
                  </a:lnTo>
                  <a:lnTo>
                    <a:pt x="305879" y="49237"/>
                  </a:lnTo>
                  <a:lnTo>
                    <a:pt x="309245" y="47358"/>
                  </a:lnTo>
                  <a:lnTo>
                    <a:pt x="326872" y="43294"/>
                  </a:lnTo>
                  <a:lnTo>
                    <a:pt x="328764" y="42900"/>
                  </a:lnTo>
                  <a:lnTo>
                    <a:pt x="329958" y="42405"/>
                  </a:lnTo>
                  <a:lnTo>
                    <a:pt x="330746" y="41808"/>
                  </a:lnTo>
                  <a:lnTo>
                    <a:pt x="330746" y="37947"/>
                  </a:lnTo>
                  <a:lnTo>
                    <a:pt x="329260" y="38735"/>
                  </a:lnTo>
                  <a:lnTo>
                    <a:pt x="308051" y="42595"/>
                  </a:lnTo>
                  <a:lnTo>
                    <a:pt x="299339" y="45567"/>
                  </a:lnTo>
                  <a:lnTo>
                    <a:pt x="299339" y="63995"/>
                  </a:lnTo>
                  <a:lnTo>
                    <a:pt x="305981" y="68554"/>
                  </a:lnTo>
                  <a:lnTo>
                    <a:pt x="323507" y="68554"/>
                  </a:lnTo>
                  <a:lnTo>
                    <a:pt x="328561" y="64096"/>
                  </a:lnTo>
                  <a:lnTo>
                    <a:pt x="330746" y="60426"/>
                  </a:lnTo>
                  <a:lnTo>
                    <a:pt x="331139" y="66471"/>
                  </a:lnTo>
                  <a:lnTo>
                    <a:pt x="333819" y="68059"/>
                  </a:lnTo>
                  <a:lnTo>
                    <a:pt x="340842" y="68059"/>
                  </a:lnTo>
                  <a:lnTo>
                    <a:pt x="343230" y="67271"/>
                  </a:lnTo>
                  <a:lnTo>
                    <a:pt x="343230" y="63601"/>
                  </a:lnTo>
                  <a:lnTo>
                    <a:pt x="343230" y="63106"/>
                  </a:lnTo>
                  <a:close/>
                </a:path>
                <a:path w="586104" h="86995">
                  <a:moveTo>
                    <a:pt x="372249" y="20218"/>
                  </a:moveTo>
                  <a:lnTo>
                    <a:pt x="360946" y="20218"/>
                  </a:lnTo>
                  <a:lnTo>
                    <a:pt x="360946" y="1295"/>
                  </a:lnTo>
                  <a:lnTo>
                    <a:pt x="355104" y="2590"/>
                  </a:lnTo>
                  <a:lnTo>
                    <a:pt x="355104" y="20218"/>
                  </a:lnTo>
                  <a:lnTo>
                    <a:pt x="345605" y="20218"/>
                  </a:lnTo>
                  <a:lnTo>
                    <a:pt x="345605" y="24777"/>
                  </a:lnTo>
                  <a:lnTo>
                    <a:pt x="355104" y="24777"/>
                  </a:lnTo>
                  <a:lnTo>
                    <a:pt x="355104" y="66281"/>
                  </a:lnTo>
                  <a:lnTo>
                    <a:pt x="358876" y="68554"/>
                  </a:lnTo>
                  <a:lnTo>
                    <a:pt x="367792" y="68554"/>
                  </a:lnTo>
                  <a:lnTo>
                    <a:pt x="370662" y="67767"/>
                  </a:lnTo>
                  <a:lnTo>
                    <a:pt x="372249" y="67068"/>
                  </a:lnTo>
                  <a:lnTo>
                    <a:pt x="372249" y="61722"/>
                  </a:lnTo>
                  <a:lnTo>
                    <a:pt x="370852" y="62420"/>
                  </a:lnTo>
                  <a:lnTo>
                    <a:pt x="368681" y="63207"/>
                  </a:lnTo>
                  <a:lnTo>
                    <a:pt x="362343" y="63207"/>
                  </a:lnTo>
                  <a:lnTo>
                    <a:pt x="360946" y="61810"/>
                  </a:lnTo>
                  <a:lnTo>
                    <a:pt x="360946" y="24777"/>
                  </a:lnTo>
                  <a:lnTo>
                    <a:pt x="372249" y="24777"/>
                  </a:lnTo>
                  <a:lnTo>
                    <a:pt x="372249" y="20218"/>
                  </a:lnTo>
                  <a:close/>
                </a:path>
                <a:path w="586104" h="86995">
                  <a:moveTo>
                    <a:pt x="422071" y="55778"/>
                  </a:moveTo>
                  <a:lnTo>
                    <a:pt x="417614" y="52908"/>
                  </a:lnTo>
                  <a:lnTo>
                    <a:pt x="415442" y="57467"/>
                  </a:lnTo>
                  <a:lnTo>
                    <a:pt x="410781" y="63512"/>
                  </a:lnTo>
                  <a:lnTo>
                    <a:pt x="392950" y="63512"/>
                  </a:lnTo>
                  <a:lnTo>
                    <a:pt x="385826" y="57467"/>
                  </a:lnTo>
                  <a:lnTo>
                    <a:pt x="385826" y="44386"/>
                  </a:lnTo>
                  <a:lnTo>
                    <a:pt x="421678" y="44386"/>
                  </a:lnTo>
                  <a:lnTo>
                    <a:pt x="421665" y="43497"/>
                  </a:lnTo>
                  <a:lnTo>
                    <a:pt x="421157" y="39636"/>
                  </a:lnTo>
                  <a:lnTo>
                    <a:pt x="420382" y="33883"/>
                  </a:lnTo>
                  <a:lnTo>
                    <a:pt x="416509" y="26123"/>
                  </a:lnTo>
                  <a:lnTo>
                    <a:pt x="415340" y="25209"/>
                  </a:lnTo>
                  <a:lnTo>
                    <a:pt x="415340" y="32105"/>
                  </a:lnTo>
                  <a:lnTo>
                    <a:pt x="415340" y="39636"/>
                  </a:lnTo>
                  <a:lnTo>
                    <a:pt x="386016" y="39636"/>
                  </a:lnTo>
                  <a:lnTo>
                    <a:pt x="386803" y="30226"/>
                  </a:lnTo>
                  <a:lnTo>
                    <a:pt x="392455" y="24180"/>
                  </a:lnTo>
                  <a:lnTo>
                    <a:pt x="410184" y="24180"/>
                  </a:lnTo>
                  <a:lnTo>
                    <a:pt x="415340" y="32105"/>
                  </a:lnTo>
                  <a:lnTo>
                    <a:pt x="415340" y="25209"/>
                  </a:lnTo>
                  <a:lnTo>
                    <a:pt x="414058" y="24180"/>
                  </a:lnTo>
                  <a:lnTo>
                    <a:pt x="410070" y="20993"/>
                  </a:lnTo>
                  <a:lnTo>
                    <a:pt x="401078" y="19138"/>
                  </a:lnTo>
                  <a:lnTo>
                    <a:pt x="392404" y="20916"/>
                  </a:lnTo>
                  <a:lnTo>
                    <a:pt x="385673" y="25920"/>
                  </a:lnTo>
                  <a:lnTo>
                    <a:pt x="381330" y="33629"/>
                  </a:lnTo>
                  <a:lnTo>
                    <a:pt x="379780" y="43497"/>
                  </a:lnTo>
                  <a:lnTo>
                    <a:pt x="381330" y="54178"/>
                  </a:lnTo>
                  <a:lnTo>
                    <a:pt x="385711" y="62052"/>
                  </a:lnTo>
                  <a:lnTo>
                    <a:pt x="392569" y="66903"/>
                  </a:lnTo>
                  <a:lnTo>
                    <a:pt x="401574" y="68567"/>
                  </a:lnTo>
                  <a:lnTo>
                    <a:pt x="413550" y="68567"/>
                  </a:lnTo>
                  <a:lnTo>
                    <a:pt x="417537" y="63512"/>
                  </a:lnTo>
                  <a:lnTo>
                    <a:pt x="419404" y="61137"/>
                  </a:lnTo>
                  <a:lnTo>
                    <a:pt x="422071" y="55778"/>
                  </a:lnTo>
                  <a:close/>
                </a:path>
                <a:path w="586104" h="86995">
                  <a:moveTo>
                    <a:pt x="471805" y="12"/>
                  </a:moveTo>
                  <a:lnTo>
                    <a:pt x="466153" y="12"/>
                  </a:lnTo>
                  <a:lnTo>
                    <a:pt x="466153" y="31013"/>
                  </a:lnTo>
                  <a:lnTo>
                    <a:pt x="466153" y="56578"/>
                  </a:lnTo>
                  <a:lnTo>
                    <a:pt x="460514" y="63512"/>
                  </a:lnTo>
                  <a:lnTo>
                    <a:pt x="442188" y="63512"/>
                  </a:lnTo>
                  <a:lnTo>
                    <a:pt x="436841" y="56375"/>
                  </a:lnTo>
                  <a:lnTo>
                    <a:pt x="436841" y="31013"/>
                  </a:lnTo>
                  <a:lnTo>
                    <a:pt x="442582" y="24180"/>
                  </a:lnTo>
                  <a:lnTo>
                    <a:pt x="460514" y="24180"/>
                  </a:lnTo>
                  <a:lnTo>
                    <a:pt x="466153" y="31013"/>
                  </a:lnTo>
                  <a:lnTo>
                    <a:pt x="466153" y="12"/>
                  </a:lnTo>
                  <a:lnTo>
                    <a:pt x="465963" y="12"/>
                  </a:lnTo>
                  <a:lnTo>
                    <a:pt x="465963" y="28638"/>
                  </a:lnTo>
                  <a:lnTo>
                    <a:pt x="464019" y="24180"/>
                  </a:lnTo>
                  <a:lnTo>
                    <a:pt x="463677" y="23393"/>
                  </a:lnTo>
                  <a:lnTo>
                    <a:pt x="458139" y="19126"/>
                  </a:lnTo>
                  <a:lnTo>
                    <a:pt x="450608" y="19126"/>
                  </a:lnTo>
                  <a:lnTo>
                    <a:pt x="442556" y="20789"/>
                  </a:lnTo>
                  <a:lnTo>
                    <a:pt x="436270" y="25654"/>
                  </a:lnTo>
                  <a:lnTo>
                    <a:pt x="432155" y="33464"/>
                  </a:lnTo>
                  <a:lnTo>
                    <a:pt x="430695" y="43992"/>
                  </a:lnTo>
                  <a:lnTo>
                    <a:pt x="432130" y="54521"/>
                  </a:lnTo>
                  <a:lnTo>
                    <a:pt x="436156" y="62217"/>
                  </a:lnTo>
                  <a:lnTo>
                    <a:pt x="442353" y="66941"/>
                  </a:lnTo>
                  <a:lnTo>
                    <a:pt x="450316" y="68554"/>
                  </a:lnTo>
                  <a:lnTo>
                    <a:pt x="458343" y="68554"/>
                  </a:lnTo>
                  <a:lnTo>
                    <a:pt x="463486" y="64503"/>
                  </a:lnTo>
                  <a:lnTo>
                    <a:pt x="463931" y="63512"/>
                  </a:lnTo>
                  <a:lnTo>
                    <a:pt x="465963" y="58953"/>
                  </a:lnTo>
                  <a:lnTo>
                    <a:pt x="465963" y="67373"/>
                  </a:lnTo>
                  <a:lnTo>
                    <a:pt x="471805" y="67373"/>
                  </a:lnTo>
                  <a:lnTo>
                    <a:pt x="471805" y="58953"/>
                  </a:lnTo>
                  <a:lnTo>
                    <a:pt x="471805" y="28638"/>
                  </a:lnTo>
                  <a:lnTo>
                    <a:pt x="471805" y="12"/>
                  </a:lnTo>
                  <a:close/>
                </a:path>
                <a:path w="586104" h="86995">
                  <a:moveTo>
                    <a:pt x="550151" y="43992"/>
                  </a:moveTo>
                  <a:lnTo>
                    <a:pt x="548678" y="33794"/>
                  </a:lnTo>
                  <a:lnTo>
                    <a:pt x="544436" y="25946"/>
                  </a:lnTo>
                  <a:lnTo>
                    <a:pt x="544017" y="25641"/>
                  </a:lnTo>
                  <a:lnTo>
                    <a:pt x="544017" y="31508"/>
                  </a:lnTo>
                  <a:lnTo>
                    <a:pt x="543941" y="56172"/>
                  </a:lnTo>
                  <a:lnTo>
                    <a:pt x="537883" y="63601"/>
                  </a:lnTo>
                  <a:lnTo>
                    <a:pt x="519645" y="63601"/>
                  </a:lnTo>
                  <a:lnTo>
                    <a:pt x="513499" y="56172"/>
                  </a:lnTo>
                  <a:lnTo>
                    <a:pt x="513588" y="31508"/>
                  </a:lnTo>
                  <a:lnTo>
                    <a:pt x="519455" y="24079"/>
                  </a:lnTo>
                  <a:lnTo>
                    <a:pt x="538073" y="24079"/>
                  </a:lnTo>
                  <a:lnTo>
                    <a:pt x="544017" y="31508"/>
                  </a:lnTo>
                  <a:lnTo>
                    <a:pt x="544017" y="25641"/>
                  </a:lnTo>
                  <a:lnTo>
                    <a:pt x="541947" y="24079"/>
                  </a:lnTo>
                  <a:lnTo>
                    <a:pt x="537705" y="20904"/>
                  </a:lnTo>
                  <a:lnTo>
                    <a:pt x="528764" y="19126"/>
                  </a:lnTo>
                  <a:lnTo>
                    <a:pt x="519823" y="20904"/>
                  </a:lnTo>
                  <a:lnTo>
                    <a:pt x="513092" y="25946"/>
                  </a:lnTo>
                  <a:lnTo>
                    <a:pt x="508850" y="33794"/>
                  </a:lnTo>
                  <a:lnTo>
                    <a:pt x="507365" y="43992"/>
                  </a:lnTo>
                  <a:lnTo>
                    <a:pt x="508825" y="54102"/>
                  </a:lnTo>
                  <a:lnTo>
                    <a:pt x="513054" y="61849"/>
                  </a:lnTo>
                  <a:lnTo>
                    <a:pt x="519785" y="66802"/>
                  </a:lnTo>
                  <a:lnTo>
                    <a:pt x="528764" y="68554"/>
                  </a:lnTo>
                  <a:lnTo>
                    <a:pt x="537743" y="66802"/>
                  </a:lnTo>
                  <a:lnTo>
                    <a:pt x="542086" y="63601"/>
                  </a:lnTo>
                  <a:lnTo>
                    <a:pt x="544474" y="61849"/>
                  </a:lnTo>
                  <a:lnTo>
                    <a:pt x="548690" y="54102"/>
                  </a:lnTo>
                  <a:lnTo>
                    <a:pt x="550151" y="43992"/>
                  </a:lnTo>
                  <a:close/>
                </a:path>
                <a:path w="586104" h="86995">
                  <a:moveTo>
                    <a:pt x="585622" y="19329"/>
                  </a:moveTo>
                  <a:lnTo>
                    <a:pt x="583552" y="19024"/>
                  </a:lnTo>
                  <a:lnTo>
                    <a:pt x="575322" y="19024"/>
                  </a:lnTo>
                  <a:lnTo>
                    <a:pt x="569874" y="23977"/>
                  </a:lnTo>
                  <a:lnTo>
                    <a:pt x="568185" y="29527"/>
                  </a:lnTo>
                  <a:lnTo>
                    <a:pt x="568096" y="20218"/>
                  </a:lnTo>
                  <a:lnTo>
                    <a:pt x="562343" y="20218"/>
                  </a:lnTo>
                  <a:lnTo>
                    <a:pt x="562343" y="67373"/>
                  </a:lnTo>
                  <a:lnTo>
                    <a:pt x="568185" y="67373"/>
                  </a:lnTo>
                  <a:lnTo>
                    <a:pt x="568185" y="31216"/>
                  </a:lnTo>
                  <a:lnTo>
                    <a:pt x="574128" y="24879"/>
                  </a:lnTo>
                  <a:lnTo>
                    <a:pt x="582358" y="24879"/>
                  </a:lnTo>
                  <a:lnTo>
                    <a:pt x="584530" y="24968"/>
                  </a:lnTo>
                  <a:lnTo>
                    <a:pt x="585622" y="25171"/>
                  </a:lnTo>
                  <a:lnTo>
                    <a:pt x="585622" y="19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09394" y="5874511"/>
              <a:ext cx="2899036" cy="536046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6009394" y="6531387"/>
            <a:ext cx="2882265" cy="649605"/>
            <a:chOff x="6009394" y="6531387"/>
            <a:chExt cx="2882265" cy="649605"/>
          </a:xfrm>
        </p:grpSpPr>
        <p:sp>
          <p:nvSpPr>
            <p:cNvPr id="28" name="object 28" descr=""/>
            <p:cNvSpPr/>
            <p:nvPr/>
          </p:nvSpPr>
          <p:spPr>
            <a:xfrm>
              <a:off x="8882974" y="6588444"/>
              <a:ext cx="8890" cy="25400"/>
            </a:xfrm>
            <a:custGeom>
              <a:avLst/>
              <a:gdLst/>
              <a:ahLst/>
              <a:cxnLst/>
              <a:rect l="l" t="t" r="r" b="b"/>
              <a:pathLst>
                <a:path w="8890" h="25400">
                  <a:moveTo>
                    <a:pt x="8521" y="0"/>
                  </a:moveTo>
                  <a:lnTo>
                    <a:pt x="406" y="0"/>
                  </a:lnTo>
                  <a:lnTo>
                    <a:pt x="406" y="11290"/>
                  </a:lnTo>
                  <a:lnTo>
                    <a:pt x="4267" y="11290"/>
                  </a:lnTo>
                  <a:lnTo>
                    <a:pt x="4267" y="16052"/>
                  </a:lnTo>
                  <a:lnTo>
                    <a:pt x="3467" y="19710"/>
                  </a:lnTo>
                  <a:lnTo>
                    <a:pt x="0" y="21005"/>
                  </a:lnTo>
                  <a:lnTo>
                    <a:pt x="0" y="25260"/>
                  </a:lnTo>
                  <a:lnTo>
                    <a:pt x="3467" y="24371"/>
                  </a:lnTo>
                  <a:lnTo>
                    <a:pt x="5651" y="22288"/>
                  </a:lnTo>
                  <a:lnTo>
                    <a:pt x="8026" y="16941"/>
                  </a:lnTo>
                  <a:lnTo>
                    <a:pt x="8521" y="14363"/>
                  </a:lnTo>
                  <a:lnTo>
                    <a:pt x="8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09394" y="6531387"/>
              <a:ext cx="2859511" cy="649300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3800852" y="7419819"/>
            <a:ext cx="759460" cy="1289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4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5551" y="395731"/>
            <a:ext cx="2426970" cy="20961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3175">
              <a:lnSpc>
                <a:spcPct val="101200"/>
              </a:lnSpc>
              <a:spcBef>
                <a:spcPts val="80"/>
              </a:spcBef>
            </a:pPr>
            <a:r>
              <a:rPr dirty="0" sz="1400" spc="-70" b="1">
                <a:solidFill>
                  <a:srgbClr val="231F20"/>
                </a:solidFill>
                <a:latin typeface="Palatino Linotype"/>
                <a:cs typeface="Palatino Linotype"/>
              </a:rPr>
              <a:t>Some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industries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will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gain</a:t>
            </a:r>
            <a:r>
              <a:rPr dirty="0" sz="1400" spc="-1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more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than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others</a:t>
            </a:r>
            <a:endParaRPr sz="1400">
              <a:latin typeface="Palatino Linotype"/>
              <a:cs typeface="Palatino Linotype"/>
            </a:endParaRPr>
          </a:p>
          <a:p>
            <a:pPr marL="15875" marR="5080" indent="-2540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AI’s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precise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impact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depend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variety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factors,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such as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mix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 importance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different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business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functions,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well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scale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of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industry’s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revenue.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Nearly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all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industries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see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significant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gains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deployment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technology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in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their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marketing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sales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functions.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But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high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tech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banking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will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see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even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more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impact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via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gen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AI’s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potential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accelerate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software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development.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0171" y="2633217"/>
            <a:ext cx="229806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13999"/>
              </a:lnSpc>
              <a:spcBef>
                <a:spcPts val="100"/>
              </a:spcBef>
            </a:pPr>
            <a:r>
              <a:rPr dirty="0" sz="950" spc="1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1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economic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potential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of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AI: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next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productivity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frontier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89186" y="1757480"/>
            <a:ext cx="890269" cy="38227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26670">
              <a:lnSpc>
                <a:spcPts val="800"/>
              </a:lnSpc>
              <a:spcBef>
                <a:spcPts val="225"/>
              </a:spcBef>
            </a:pPr>
            <a:r>
              <a:rPr dirty="0" sz="750">
                <a:latin typeface="Calibri"/>
                <a:cs typeface="Calibri"/>
              </a:rPr>
              <a:t>Administrative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and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professional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services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750">
                <a:latin typeface="Calibri"/>
                <a:cs typeface="Calibri"/>
              </a:rPr>
              <a:t>Advanced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electronics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89186" y="2098786"/>
            <a:ext cx="84074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4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semiconductors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89186" y="2288432"/>
            <a:ext cx="106616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latin typeface="Calibri"/>
                <a:cs typeface="Calibri"/>
              </a:rPr>
              <a:t>Advanced</a:t>
            </a:r>
            <a:r>
              <a:rPr dirty="0" sz="750" spc="13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manufacturing3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89186" y="2526753"/>
            <a:ext cx="46926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10">
                <a:latin typeface="Calibri"/>
                <a:cs typeface="Calibri"/>
              </a:rPr>
              <a:t>Agriculture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89186" y="2765075"/>
            <a:ext cx="36068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10">
                <a:latin typeface="Calibri"/>
                <a:cs typeface="Calibri"/>
              </a:rPr>
              <a:t>Banking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89186" y="3003396"/>
            <a:ext cx="63754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10">
                <a:latin typeface="Calibri"/>
                <a:cs typeface="Calibri"/>
              </a:rPr>
              <a:t>Basic</a:t>
            </a:r>
            <a:r>
              <a:rPr dirty="0" sz="750" spc="1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materials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89186" y="3241717"/>
            <a:ext cx="39687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10">
                <a:latin typeface="Calibri"/>
                <a:cs typeface="Calibri"/>
              </a:rPr>
              <a:t>Chemical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89186" y="3480038"/>
            <a:ext cx="54419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10">
                <a:latin typeface="Calibri"/>
                <a:cs typeface="Calibri"/>
              </a:rPr>
              <a:t>Construction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89186" y="3718360"/>
            <a:ext cx="112839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10">
                <a:latin typeface="Calibri"/>
                <a:cs typeface="Calibri"/>
              </a:rPr>
              <a:t>Consumer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packaged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goods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89186" y="3956681"/>
            <a:ext cx="43180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10">
                <a:latin typeface="Calibri"/>
                <a:cs typeface="Calibri"/>
              </a:rPr>
              <a:t>Education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89186" y="4195002"/>
            <a:ext cx="31051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10">
                <a:latin typeface="Calibri"/>
                <a:cs typeface="Calibri"/>
              </a:rPr>
              <a:t>Energy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89186" y="4433323"/>
            <a:ext cx="467359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10">
                <a:latin typeface="Calibri"/>
                <a:cs typeface="Calibri"/>
              </a:rPr>
              <a:t>Healthcare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89186" y="4671644"/>
            <a:ext cx="41592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Calibri"/>
                <a:cs typeface="Calibri"/>
              </a:rPr>
              <a:t>High</a:t>
            </a:r>
            <a:r>
              <a:rPr dirty="0" sz="750" spc="105">
                <a:latin typeface="Calibri"/>
                <a:cs typeface="Calibri"/>
              </a:rPr>
              <a:t> </a:t>
            </a:r>
            <a:r>
              <a:rPr dirty="0" sz="750" spc="-20">
                <a:latin typeface="Calibri"/>
                <a:cs typeface="Calibri"/>
              </a:rPr>
              <a:t>tech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789186" y="4909966"/>
            <a:ext cx="419734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10">
                <a:latin typeface="Calibri"/>
                <a:cs typeface="Calibri"/>
              </a:rPr>
              <a:t>Insurance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89186" y="5148287"/>
            <a:ext cx="103568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Calibri"/>
                <a:cs typeface="Calibri"/>
              </a:rPr>
              <a:t>Media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2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entertainment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89186" y="5344248"/>
            <a:ext cx="867410" cy="243204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225"/>
              </a:spcBef>
            </a:pPr>
            <a:r>
              <a:rPr dirty="0" sz="750" spc="10">
                <a:latin typeface="Calibri"/>
                <a:cs typeface="Calibri"/>
              </a:rPr>
              <a:t>Pharmaceuticals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and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medical</a:t>
            </a:r>
            <a:r>
              <a:rPr dirty="0" sz="750" spc="5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products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89186" y="5635033"/>
            <a:ext cx="9785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Calibri"/>
                <a:cs typeface="Calibri"/>
              </a:rPr>
              <a:t>Public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9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social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sector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789186" y="5873355"/>
            <a:ext cx="47942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Calibri"/>
                <a:cs typeface="Calibri"/>
              </a:rPr>
              <a:t>Real</a:t>
            </a:r>
            <a:r>
              <a:rPr dirty="0" sz="750" spc="1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estate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789186" y="6111676"/>
            <a:ext cx="292100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10">
                <a:latin typeface="Calibri"/>
                <a:cs typeface="Calibri"/>
              </a:rPr>
              <a:t>Retail4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89186" y="6349997"/>
            <a:ext cx="847090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10">
                <a:latin typeface="Calibri"/>
                <a:cs typeface="Calibri"/>
              </a:rPr>
              <a:t>Telecommunications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969538" y="1512941"/>
            <a:ext cx="343535" cy="2520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98425">
              <a:lnSpc>
                <a:spcPts val="885"/>
              </a:lnSpc>
              <a:spcBef>
                <a:spcPts val="115"/>
              </a:spcBef>
            </a:pPr>
            <a:r>
              <a:rPr dirty="0" sz="750" spc="-30">
                <a:solidFill>
                  <a:srgbClr val="808083"/>
                </a:solidFill>
                <a:latin typeface="Trebuchet MS"/>
                <a:cs typeface="Trebuchet MS"/>
              </a:rPr>
              <a:t>Total,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ts val="885"/>
              </a:lnSpc>
            </a:pPr>
            <a:r>
              <a:rPr dirty="0" sz="750" spc="65">
                <a:solidFill>
                  <a:srgbClr val="808083"/>
                </a:solidFill>
                <a:latin typeface="Calibri"/>
                <a:cs typeface="Calibri"/>
              </a:rPr>
              <a:t>$</a:t>
            </a:r>
            <a:r>
              <a:rPr dirty="0" sz="750" spc="10">
                <a:solidFill>
                  <a:srgbClr val="80808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808083"/>
                </a:solidFill>
                <a:latin typeface="Calibri"/>
                <a:cs typeface="Calibri"/>
              </a:rPr>
              <a:t>billion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901141" y="1824517"/>
            <a:ext cx="39878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50">
                <a:solidFill>
                  <a:srgbClr val="808083"/>
                </a:solidFill>
                <a:latin typeface="Calibri"/>
                <a:cs typeface="Calibri"/>
              </a:rPr>
              <a:t>150-</a:t>
            </a:r>
            <a:r>
              <a:rPr dirty="0" sz="750" spc="35">
                <a:solidFill>
                  <a:srgbClr val="808083"/>
                </a:solidFill>
                <a:latin typeface="Calibri"/>
                <a:cs typeface="Calibri"/>
              </a:rPr>
              <a:t>250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916977" y="2062838"/>
            <a:ext cx="38290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100-</a:t>
            </a:r>
            <a:r>
              <a:rPr dirty="0" sz="750" spc="-25">
                <a:solidFill>
                  <a:srgbClr val="808083"/>
                </a:solidFill>
                <a:latin typeface="Calibri"/>
                <a:cs typeface="Calibri"/>
              </a:rPr>
              <a:t>170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902695" y="2301159"/>
            <a:ext cx="39687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170-</a:t>
            </a:r>
            <a:r>
              <a:rPr dirty="0" sz="750" spc="85">
                <a:solidFill>
                  <a:srgbClr val="808083"/>
                </a:solidFill>
                <a:latin typeface="Calibri"/>
                <a:cs typeface="Calibri"/>
              </a:rPr>
              <a:t>290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91495" y="2539481"/>
            <a:ext cx="30861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95">
                <a:solidFill>
                  <a:srgbClr val="808083"/>
                </a:solidFill>
                <a:latin typeface="Calibri"/>
                <a:cs typeface="Calibri"/>
              </a:rPr>
              <a:t>40-</a:t>
            </a:r>
            <a:r>
              <a:rPr dirty="0" sz="750" spc="65">
                <a:solidFill>
                  <a:srgbClr val="808083"/>
                </a:solidFill>
                <a:latin typeface="Calibri"/>
                <a:cs typeface="Calibri"/>
              </a:rPr>
              <a:t>70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876755" y="2777802"/>
            <a:ext cx="422909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110">
                <a:solidFill>
                  <a:srgbClr val="808083"/>
                </a:solidFill>
                <a:latin typeface="Calibri"/>
                <a:cs typeface="Calibri"/>
              </a:rPr>
              <a:t>200-</a:t>
            </a:r>
            <a:r>
              <a:rPr dirty="0" sz="750" spc="25">
                <a:solidFill>
                  <a:srgbClr val="808083"/>
                </a:solidFill>
                <a:latin typeface="Calibri"/>
                <a:cs typeface="Calibri"/>
              </a:rPr>
              <a:t>340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894146" y="3016123"/>
            <a:ext cx="40576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65">
                <a:solidFill>
                  <a:srgbClr val="808083"/>
                </a:solidFill>
                <a:latin typeface="Calibri"/>
                <a:cs typeface="Calibri"/>
              </a:rPr>
              <a:t>120-</a:t>
            </a:r>
            <a:r>
              <a:rPr dirty="0" sz="750" spc="45">
                <a:solidFill>
                  <a:srgbClr val="808083"/>
                </a:solidFill>
                <a:latin typeface="Calibri"/>
                <a:cs typeface="Calibri"/>
              </a:rPr>
              <a:t>200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950010" y="3254444"/>
            <a:ext cx="34988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60">
                <a:solidFill>
                  <a:srgbClr val="808083"/>
                </a:solidFill>
                <a:latin typeface="Calibri"/>
                <a:cs typeface="Calibri"/>
              </a:rPr>
              <a:t>80-</a:t>
            </a:r>
            <a:r>
              <a:rPr dirty="0" sz="750" spc="45">
                <a:solidFill>
                  <a:srgbClr val="808083"/>
                </a:solidFill>
                <a:latin typeface="Calibri"/>
                <a:cs typeface="Calibri"/>
              </a:rPr>
              <a:t>140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951176" y="3492766"/>
            <a:ext cx="34861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60">
                <a:solidFill>
                  <a:srgbClr val="808083"/>
                </a:solidFill>
                <a:latin typeface="Calibri"/>
                <a:cs typeface="Calibri"/>
              </a:rPr>
              <a:t>90-</a:t>
            </a:r>
            <a:r>
              <a:rPr dirty="0" sz="750" spc="45">
                <a:solidFill>
                  <a:srgbClr val="808083"/>
                </a:solidFill>
                <a:latin typeface="Calibri"/>
                <a:cs typeface="Calibri"/>
              </a:rPr>
              <a:t>150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902695" y="3731087"/>
            <a:ext cx="39687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50">
                <a:solidFill>
                  <a:srgbClr val="808083"/>
                </a:solidFill>
                <a:latin typeface="Calibri"/>
                <a:cs typeface="Calibri"/>
              </a:rPr>
              <a:t>160-</a:t>
            </a:r>
            <a:r>
              <a:rPr dirty="0" sz="750" spc="35">
                <a:solidFill>
                  <a:srgbClr val="808083"/>
                </a:solidFill>
                <a:latin typeface="Calibri"/>
                <a:cs typeface="Calibri"/>
              </a:rPr>
              <a:t>270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900461" y="3969408"/>
            <a:ext cx="39941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55">
                <a:solidFill>
                  <a:srgbClr val="808083"/>
                </a:solidFill>
                <a:latin typeface="Calibri"/>
                <a:cs typeface="Calibri"/>
              </a:rPr>
              <a:t>120-</a:t>
            </a:r>
            <a:r>
              <a:rPr dirty="0" sz="750" spc="35">
                <a:solidFill>
                  <a:srgbClr val="808083"/>
                </a:solidFill>
                <a:latin typeface="Calibri"/>
                <a:cs typeface="Calibri"/>
              </a:rPr>
              <a:t>230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901918" y="4207729"/>
            <a:ext cx="39814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55">
                <a:solidFill>
                  <a:srgbClr val="808083"/>
                </a:solidFill>
                <a:latin typeface="Calibri"/>
                <a:cs typeface="Calibri"/>
              </a:rPr>
              <a:t>150-</a:t>
            </a:r>
            <a:r>
              <a:rPr dirty="0" sz="750" spc="30">
                <a:solidFill>
                  <a:srgbClr val="808083"/>
                </a:solidFill>
                <a:latin typeface="Calibri"/>
                <a:cs typeface="Calibri"/>
              </a:rPr>
              <a:t>240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898518" y="4446051"/>
            <a:ext cx="40132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55">
                <a:solidFill>
                  <a:srgbClr val="808083"/>
                </a:solidFill>
                <a:latin typeface="Calibri"/>
                <a:cs typeface="Calibri"/>
              </a:rPr>
              <a:t>150-</a:t>
            </a:r>
            <a:r>
              <a:rPr dirty="0" sz="750" spc="35">
                <a:solidFill>
                  <a:srgbClr val="808083"/>
                </a:solidFill>
                <a:latin typeface="Calibri"/>
                <a:cs typeface="Calibri"/>
              </a:rPr>
              <a:t>260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880253" y="4684372"/>
            <a:ext cx="419734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65">
                <a:solidFill>
                  <a:srgbClr val="808083"/>
                </a:solidFill>
                <a:latin typeface="Calibri"/>
                <a:cs typeface="Calibri"/>
              </a:rPr>
              <a:t>240-</a:t>
            </a:r>
            <a:r>
              <a:rPr dirty="0" sz="750" spc="70">
                <a:solidFill>
                  <a:srgbClr val="808083"/>
                </a:solidFill>
                <a:latin typeface="Calibri"/>
                <a:cs typeface="Calibri"/>
              </a:rPr>
              <a:t>460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992078" y="4922693"/>
            <a:ext cx="30797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90">
                <a:solidFill>
                  <a:srgbClr val="808083"/>
                </a:solidFill>
                <a:latin typeface="Calibri"/>
                <a:cs typeface="Calibri"/>
              </a:rPr>
              <a:t>50-</a:t>
            </a:r>
            <a:r>
              <a:rPr dirty="0" sz="750" spc="60">
                <a:solidFill>
                  <a:srgbClr val="808083"/>
                </a:solidFill>
                <a:latin typeface="Calibri"/>
                <a:cs typeface="Calibri"/>
              </a:rPr>
              <a:t>70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950010" y="5161014"/>
            <a:ext cx="34988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60">
                <a:solidFill>
                  <a:srgbClr val="808083"/>
                </a:solidFill>
                <a:latin typeface="Calibri"/>
                <a:cs typeface="Calibri"/>
              </a:rPr>
              <a:t>80-</a:t>
            </a:r>
            <a:r>
              <a:rPr dirty="0" sz="750" spc="45">
                <a:solidFill>
                  <a:srgbClr val="808083"/>
                </a:solidFill>
                <a:latin typeface="Calibri"/>
                <a:cs typeface="Calibri"/>
              </a:rPr>
              <a:t>130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969635" y="5399335"/>
            <a:ext cx="330200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60-</a:t>
            </a:r>
            <a:r>
              <a:rPr dirty="0" sz="750" spc="-25">
                <a:solidFill>
                  <a:srgbClr val="808083"/>
                </a:solidFill>
                <a:latin typeface="Calibri"/>
                <a:cs typeface="Calibri"/>
              </a:rPr>
              <a:t>110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976436" y="5637657"/>
            <a:ext cx="32321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70-</a:t>
            </a:r>
            <a:r>
              <a:rPr dirty="0" sz="750" spc="-25">
                <a:solidFill>
                  <a:srgbClr val="808083"/>
                </a:solidFill>
                <a:latin typeface="Calibri"/>
                <a:cs typeface="Calibri"/>
              </a:rPr>
              <a:t>110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934951" y="5875978"/>
            <a:ext cx="36512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110-</a:t>
            </a:r>
            <a:r>
              <a:rPr dirty="0" sz="750" spc="-25">
                <a:solidFill>
                  <a:srgbClr val="808083"/>
                </a:solidFill>
                <a:latin typeface="Calibri"/>
                <a:cs typeface="Calibri"/>
              </a:rPr>
              <a:t>180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882390" y="6114299"/>
            <a:ext cx="41719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95">
                <a:solidFill>
                  <a:srgbClr val="808083"/>
                </a:solidFill>
                <a:latin typeface="Calibri"/>
                <a:cs typeface="Calibri"/>
              </a:rPr>
              <a:t>240-</a:t>
            </a:r>
            <a:r>
              <a:rPr dirty="0" sz="750" spc="30">
                <a:solidFill>
                  <a:srgbClr val="808083"/>
                </a:solidFill>
                <a:latin typeface="Calibri"/>
                <a:cs typeface="Calibri"/>
              </a:rPr>
              <a:t>390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944278" y="6352620"/>
            <a:ext cx="355600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65">
                <a:solidFill>
                  <a:srgbClr val="808083"/>
                </a:solidFill>
                <a:latin typeface="Calibri"/>
                <a:cs typeface="Calibri"/>
              </a:rPr>
              <a:t>60-</a:t>
            </a:r>
            <a:r>
              <a:rPr dirty="0" sz="750" spc="50">
                <a:solidFill>
                  <a:srgbClr val="808083"/>
                </a:solidFill>
                <a:latin typeface="Calibri"/>
                <a:cs typeface="Calibri"/>
              </a:rPr>
              <a:t>100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164123" y="1403544"/>
            <a:ext cx="467359" cy="36258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just" marL="128905" marR="5080" indent="-116839">
              <a:lnSpc>
                <a:spcPts val="869"/>
              </a:lnSpc>
              <a:spcBef>
                <a:spcPts val="165"/>
              </a:spcBef>
            </a:pPr>
            <a:r>
              <a:rPr dirty="0" sz="750" spc="-45">
                <a:latin typeface="Trebuchet MS"/>
                <a:cs typeface="Trebuchet MS"/>
              </a:rPr>
              <a:t>Total,</a:t>
            </a:r>
            <a:r>
              <a:rPr dirty="0" sz="750" spc="-15">
                <a:latin typeface="Trebuchet MS"/>
                <a:cs typeface="Trebuchet MS"/>
              </a:rPr>
              <a:t> </a:t>
            </a:r>
            <a:r>
              <a:rPr dirty="0" sz="750" spc="135">
                <a:latin typeface="Calibri"/>
                <a:cs typeface="Calibri"/>
              </a:rPr>
              <a:t>%</a:t>
            </a:r>
            <a:r>
              <a:rPr dirty="0" sz="750" spc="2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of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industry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revenue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279154" y="1825197"/>
            <a:ext cx="34226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10">
                <a:solidFill>
                  <a:srgbClr val="5F6060"/>
                </a:solidFill>
                <a:latin typeface="Trebuchet MS"/>
                <a:cs typeface="Trebuchet MS"/>
              </a:rPr>
              <a:t>0.9-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1.4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281583" y="2063519"/>
            <a:ext cx="33972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1.3-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2.3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280612" y="2301840"/>
            <a:ext cx="34099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1.4-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2.4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278766" y="2540161"/>
            <a:ext cx="34226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10">
                <a:solidFill>
                  <a:srgbClr val="5F6060"/>
                </a:solidFill>
                <a:latin typeface="Trebuchet MS"/>
                <a:cs typeface="Trebuchet MS"/>
              </a:rPr>
              <a:t>0.6-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1.0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268370" y="2778482"/>
            <a:ext cx="35306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2.8-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4.7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270119" y="3016803"/>
            <a:ext cx="35115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0.7–</a:t>
            </a:r>
            <a:r>
              <a:rPr dirty="0" sz="750" spc="50">
                <a:solidFill>
                  <a:srgbClr val="5F6060"/>
                </a:solidFill>
                <a:latin typeface="Trebuchet MS"/>
                <a:cs typeface="Trebuchet MS"/>
              </a:rPr>
              <a:t> </a:t>
            </a:r>
            <a:r>
              <a:rPr dirty="0" sz="750" spc="-30">
                <a:solidFill>
                  <a:srgbClr val="5F6060"/>
                </a:solidFill>
                <a:latin typeface="Trebuchet MS"/>
                <a:cs typeface="Trebuchet MS"/>
              </a:rPr>
              <a:t>1.2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277989" y="3255124"/>
            <a:ext cx="34353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0.8-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1.3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289453" y="3493446"/>
            <a:ext cx="33210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0.7-1.2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281098" y="3731767"/>
            <a:ext cx="34036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1.4-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2.3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263027" y="3970088"/>
            <a:ext cx="358140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2.2-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4.0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275074" y="4208409"/>
            <a:ext cx="34607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1.0–</a:t>
            </a:r>
            <a:r>
              <a:rPr dirty="0" sz="750" spc="20">
                <a:solidFill>
                  <a:srgbClr val="5F6060"/>
                </a:solidFill>
                <a:latin typeface="Trebuchet MS"/>
                <a:cs typeface="Trebuchet MS"/>
              </a:rPr>
              <a:t> </a:t>
            </a:r>
            <a:r>
              <a:rPr dirty="0" sz="750" spc="-30">
                <a:solidFill>
                  <a:srgbClr val="5F6060"/>
                </a:solidFill>
                <a:latin typeface="Trebuchet MS"/>
                <a:cs typeface="Trebuchet MS"/>
              </a:rPr>
              <a:t>1.6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279252" y="4446730"/>
            <a:ext cx="342265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1.8-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3.2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262735" y="4685052"/>
            <a:ext cx="35877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0">
                <a:solidFill>
                  <a:srgbClr val="5F6060"/>
                </a:solidFill>
                <a:latin typeface="Trebuchet MS"/>
                <a:cs typeface="Trebuchet MS"/>
              </a:rPr>
              <a:t>4.8-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9.3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255352" y="4923373"/>
            <a:ext cx="365760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1.8–</a:t>
            </a:r>
            <a:r>
              <a:rPr dirty="0" sz="750" spc="25">
                <a:solidFill>
                  <a:srgbClr val="5F6060"/>
                </a:solidFill>
                <a:latin typeface="Trebuchet MS"/>
                <a:cs typeface="Trebuchet MS"/>
              </a:rPr>
              <a:t> 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2.8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280417" y="5161694"/>
            <a:ext cx="34099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1.8–</a:t>
            </a:r>
            <a:r>
              <a:rPr dirty="0" sz="750" spc="25">
                <a:solidFill>
                  <a:srgbClr val="5F6060"/>
                </a:solidFill>
                <a:latin typeface="Trebuchet MS"/>
                <a:cs typeface="Trebuchet MS"/>
              </a:rPr>
              <a:t> </a:t>
            </a:r>
            <a:r>
              <a:rPr dirty="0" sz="750" spc="-45">
                <a:solidFill>
                  <a:srgbClr val="5F6060"/>
                </a:solidFill>
                <a:latin typeface="Trebuchet MS"/>
                <a:cs typeface="Trebuchet MS"/>
              </a:rPr>
              <a:t>3.1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265261" y="5400015"/>
            <a:ext cx="3562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2.6-</a:t>
            </a:r>
            <a:r>
              <a:rPr dirty="0" sz="750" spc="25">
                <a:solidFill>
                  <a:srgbClr val="5F6060"/>
                </a:solidFill>
                <a:latin typeface="Trebuchet MS"/>
                <a:cs typeface="Trebuchet MS"/>
              </a:rPr>
              <a:t>4.5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262444" y="5638337"/>
            <a:ext cx="35877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0">
                <a:solidFill>
                  <a:srgbClr val="5F6060"/>
                </a:solidFill>
                <a:latin typeface="Trebuchet MS"/>
                <a:cs typeface="Trebuchet MS"/>
              </a:rPr>
              <a:t>0.5-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0.9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5302763" y="5876658"/>
            <a:ext cx="318770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45">
                <a:solidFill>
                  <a:srgbClr val="5F6060"/>
                </a:solidFill>
                <a:latin typeface="Trebuchet MS"/>
                <a:cs typeface="Trebuchet MS"/>
              </a:rPr>
              <a:t>1.0-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1.7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5297323" y="6114979"/>
            <a:ext cx="323850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1.2-1.9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5271188" y="6353300"/>
            <a:ext cx="34988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2.3-</a:t>
            </a:r>
            <a:r>
              <a:rPr dirty="0" sz="750" spc="-25">
                <a:solidFill>
                  <a:srgbClr val="5F6060"/>
                </a:solidFill>
                <a:latin typeface="Trebuchet MS"/>
                <a:cs typeface="Trebuchet MS"/>
              </a:rPr>
              <a:t>3.7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6" name="object 66" descr=""/>
          <p:cNvSpPr txBox="1"/>
          <p:nvPr/>
        </p:nvSpPr>
        <p:spPr>
          <a:xfrm rot="2700000">
            <a:off x="8001275" y="1181978"/>
            <a:ext cx="544674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750">
                <a:latin typeface="Calibri"/>
                <a:cs typeface="Calibri"/>
              </a:rPr>
              <a:t>Corporate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 spc="-45">
                <a:latin typeface="Calibri"/>
                <a:cs typeface="Calibri"/>
              </a:rPr>
              <a:t>IT2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 rot="2700000">
            <a:off x="7476264" y="1075732"/>
            <a:ext cx="836873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750">
                <a:latin typeface="Calibri"/>
                <a:cs typeface="Calibri"/>
              </a:rPr>
              <a:t>Strategy</a:t>
            </a:r>
            <a:r>
              <a:rPr dirty="0" sz="750" spc="7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7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fnance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 rot="2700000">
            <a:off x="7420779" y="1181519"/>
            <a:ext cx="572814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750">
                <a:latin typeface="Calibri"/>
                <a:cs typeface="Calibri"/>
              </a:rPr>
              <a:t>Risk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11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legal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 rot="2700000">
            <a:off x="6643602" y="975976"/>
            <a:ext cx="1143325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750">
                <a:latin typeface="Calibri"/>
                <a:cs typeface="Calibri"/>
              </a:rPr>
              <a:t>Supply</a:t>
            </a:r>
            <a:r>
              <a:rPr dirty="0" sz="750" spc="6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chain</a:t>
            </a:r>
            <a:r>
              <a:rPr dirty="0" sz="750" spc="8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operations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 rot="2700000">
            <a:off x="6578064" y="1062985"/>
            <a:ext cx="870309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750">
                <a:latin typeface="Calibri"/>
                <a:cs typeface="Calibri"/>
              </a:rPr>
              <a:t>Software</a:t>
            </a:r>
            <a:r>
              <a:rPr dirty="0" sz="750" spc="8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engineering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 rot="2700000">
            <a:off x="6567991" y="1178886"/>
            <a:ext cx="539677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750">
                <a:latin typeface="Calibri"/>
                <a:cs typeface="Calibri"/>
              </a:rPr>
              <a:t>Product</a:t>
            </a:r>
            <a:r>
              <a:rPr dirty="0" sz="750" spc="114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R&amp;D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 rot="2700000">
            <a:off x="6038842" y="1080775"/>
            <a:ext cx="846334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750">
                <a:latin typeface="Calibri"/>
                <a:cs typeface="Calibri"/>
              </a:rPr>
              <a:t>Customer</a:t>
            </a:r>
            <a:r>
              <a:rPr dirty="0" sz="750" spc="9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operations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 rot="2700000">
            <a:off x="5774658" y="1089736"/>
            <a:ext cx="814802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750">
                <a:latin typeface="Calibri"/>
                <a:cs typeface="Calibri"/>
              </a:rPr>
              <a:t>Marketing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sales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 rot="2700000">
            <a:off x="7981596" y="1024529"/>
            <a:ext cx="936597" cy="9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5"/>
              </a:lnSpc>
            </a:pPr>
            <a:r>
              <a:rPr dirty="0" sz="750">
                <a:latin typeface="Calibri"/>
                <a:cs typeface="Calibri"/>
              </a:rPr>
              <a:t>Talent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and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organization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3750407" y="6591621"/>
            <a:ext cx="5258435" cy="7010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51435">
              <a:lnSpc>
                <a:spcPct val="100000"/>
              </a:lnSpc>
              <a:spcBef>
                <a:spcPts val="114"/>
              </a:spcBef>
              <a:tabLst>
                <a:tab pos="1541780" algn="l"/>
              </a:tabLst>
            </a:pPr>
            <a:r>
              <a:rPr dirty="0" baseline="3703" sz="1125" spc="-15">
                <a:latin typeface="Calibri"/>
                <a:cs typeface="Calibri"/>
              </a:rPr>
              <a:t>Travel,</a:t>
            </a:r>
            <a:r>
              <a:rPr dirty="0" baseline="3703" sz="1125" spc="7">
                <a:latin typeface="Calibri"/>
                <a:cs typeface="Calibri"/>
              </a:rPr>
              <a:t> </a:t>
            </a:r>
            <a:r>
              <a:rPr dirty="0" baseline="3703" sz="1125">
                <a:latin typeface="Calibri"/>
                <a:cs typeface="Calibri"/>
              </a:rPr>
              <a:t>transport,</a:t>
            </a:r>
            <a:r>
              <a:rPr dirty="0" baseline="3703" sz="1125" spc="44">
                <a:latin typeface="Calibri"/>
                <a:cs typeface="Calibri"/>
              </a:rPr>
              <a:t> </a:t>
            </a:r>
            <a:r>
              <a:rPr dirty="0" baseline="3703" sz="1125">
                <a:latin typeface="Calibri"/>
                <a:cs typeface="Calibri"/>
              </a:rPr>
              <a:t>and</a:t>
            </a:r>
            <a:r>
              <a:rPr dirty="0" baseline="3703" sz="1125" spc="37">
                <a:latin typeface="Calibri"/>
                <a:cs typeface="Calibri"/>
              </a:rPr>
              <a:t> </a:t>
            </a:r>
            <a:r>
              <a:rPr dirty="0" baseline="3703" sz="1125" spc="-15">
                <a:latin typeface="Calibri"/>
                <a:cs typeface="Calibri"/>
              </a:rPr>
              <a:t>logistics</a:t>
            </a:r>
            <a:r>
              <a:rPr dirty="0" baseline="3703" sz="1125">
                <a:latin typeface="Calibri"/>
                <a:cs typeface="Calibri"/>
              </a:rPr>
              <a:t>	</a:t>
            </a:r>
            <a:r>
              <a:rPr dirty="0" sz="750">
                <a:solidFill>
                  <a:srgbClr val="5F6060"/>
                </a:solidFill>
                <a:latin typeface="Trebuchet MS"/>
                <a:cs typeface="Trebuchet MS"/>
              </a:rPr>
              <a:t>1.2-2.0</a:t>
            </a:r>
            <a:r>
              <a:rPr dirty="0" sz="750" spc="375">
                <a:solidFill>
                  <a:srgbClr val="5F6060"/>
                </a:solidFill>
                <a:latin typeface="Trebuchet MS"/>
                <a:cs typeface="Trebuchet MS"/>
              </a:rPr>
              <a:t>    </a:t>
            </a:r>
            <a:r>
              <a:rPr dirty="0" sz="750" spc="65">
                <a:solidFill>
                  <a:srgbClr val="808083"/>
                </a:solidFill>
                <a:latin typeface="Calibri"/>
                <a:cs typeface="Calibri"/>
              </a:rPr>
              <a:t>180-</a:t>
            </a:r>
            <a:r>
              <a:rPr dirty="0" sz="750" spc="40">
                <a:solidFill>
                  <a:srgbClr val="808083"/>
                </a:solidFill>
                <a:latin typeface="Calibri"/>
                <a:cs typeface="Calibri"/>
              </a:rPr>
              <a:t>300</a:t>
            </a:r>
            <a:endParaRPr sz="750">
              <a:latin typeface="Calibri"/>
              <a:cs typeface="Calibri"/>
            </a:endParaRPr>
          </a:p>
          <a:p>
            <a:pPr algn="ctr" marR="719455">
              <a:lnSpc>
                <a:spcPct val="100000"/>
              </a:lnSpc>
              <a:spcBef>
                <a:spcPts val="575"/>
              </a:spcBef>
            </a:pPr>
            <a:r>
              <a:rPr dirty="0" sz="750">
                <a:solidFill>
                  <a:srgbClr val="646565"/>
                </a:solidFill>
                <a:latin typeface="Trebuchet MS"/>
                <a:cs typeface="Trebuchet MS"/>
              </a:rPr>
              <a:t>2,600-</a:t>
            </a:r>
            <a:r>
              <a:rPr dirty="0" sz="750" spc="45">
                <a:solidFill>
                  <a:srgbClr val="646565"/>
                </a:solidFill>
                <a:latin typeface="Trebuchet MS"/>
                <a:cs typeface="Trebuchet MS"/>
              </a:rPr>
              <a:t>4,400</a:t>
            </a:r>
            <a:endParaRPr sz="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rebuchet MS"/>
              <a:cs typeface="Trebuchet MS"/>
            </a:endParaRPr>
          </a:p>
          <a:p>
            <a:pPr algn="just" marL="57150" marR="43180" indent="-6985">
              <a:lnSpc>
                <a:spcPts val="660"/>
              </a:lnSpc>
            </a:pP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Note:</a:t>
            </a:r>
            <a:r>
              <a:rPr dirty="0" sz="600" spc="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Figures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may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not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sum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to</a:t>
            </a:r>
            <a:r>
              <a:rPr dirty="0" sz="600" spc="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100%,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because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of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rounding.</a:t>
            </a:r>
            <a:r>
              <a:rPr dirty="0" sz="600" spc="15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baseline="31746" sz="525">
                <a:solidFill>
                  <a:srgbClr val="646565"/>
                </a:solidFill>
                <a:latin typeface="Calibri"/>
                <a:cs typeface="Calibri"/>
              </a:rPr>
              <a:t>1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Excludes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implementation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costs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(eg,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training,</a:t>
            </a:r>
            <a:r>
              <a:rPr dirty="0" sz="600" spc="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licenses).</a:t>
            </a:r>
            <a:r>
              <a:rPr dirty="0" sz="600" spc="16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baseline="31746" sz="525">
                <a:solidFill>
                  <a:srgbClr val="646565"/>
                </a:solidFill>
                <a:latin typeface="Calibri"/>
                <a:cs typeface="Calibri"/>
              </a:rPr>
              <a:t>2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Excluding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software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engineering.</a:t>
            </a:r>
            <a:r>
              <a:rPr dirty="0" sz="600" spc="15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baseline="31746" sz="525">
                <a:solidFill>
                  <a:srgbClr val="646565"/>
                </a:solidFill>
                <a:latin typeface="Calibri"/>
                <a:cs typeface="Calibri"/>
              </a:rPr>
              <a:t>3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Includes</a:t>
            </a:r>
            <a:r>
              <a:rPr dirty="0" sz="600" spc="1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aero-</a:t>
            </a:r>
            <a:r>
              <a:rPr dirty="0" sz="600" spc="50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space,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defense,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and</a:t>
            </a:r>
            <a:r>
              <a:rPr dirty="0" sz="600" spc="2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auto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manufacturing.</a:t>
            </a:r>
            <a:r>
              <a:rPr dirty="0" sz="600" spc="17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baseline="31746" sz="525">
                <a:solidFill>
                  <a:srgbClr val="646565"/>
                </a:solidFill>
                <a:latin typeface="Calibri"/>
                <a:cs typeface="Calibri"/>
              </a:rPr>
              <a:t>4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Including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auto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retail.</a:t>
            </a:r>
            <a:r>
              <a:rPr dirty="0" sz="600" spc="17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Source:</a:t>
            </a:r>
            <a:r>
              <a:rPr dirty="0" sz="600" spc="2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Comparative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Industry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Service</a:t>
            </a:r>
            <a:r>
              <a:rPr dirty="0" sz="600" spc="2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(CIS),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IHS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20">
                <a:solidFill>
                  <a:srgbClr val="646565"/>
                </a:solidFill>
                <a:latin typeface="Calibri"/>
                <a:cs typeface="Calibri"/>
              </a:rPr>
              <a:t>Markit;</a:t>
            </a:r>
            <a:r>
              <a:rPr dirty="0" sz="600" spc="2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Oxford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Economics;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McKinsey</a:t>
            </a:r>
            <a:r>
              <a:rPr dirty="0" sz="600" spc="2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Corporate</a:t>
            </a:r>
            <a:r>
              <a:rPr dirty="0" sz="600" spc="1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646565"/>
                </a:solidFill>
                <a:latin typeface="Calibri"/>
                <a:cs typeface="Calibri"/>
              </a:rPr>
              <a:t>and</a:t>
            </a:r>
            <a:r>
              <a:rPr dirty="0" sz="600" spc="50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Business</a:t>
            </a:r>
            <a:r>
              <a:rPr dirty="0" sz="600" spc="4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Functions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database;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McKinsey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Manufacturing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and</a:t>
            </a:r>
            <a:r>
              <a:rPr dirty="0" sz="600" spc="4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Supply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Chain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360;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McKinsey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Sales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Navigator;</a:t>
            </a:r>
            <a:r>
              <a:rPr dirty="0" sz="600" spc="45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Ignite,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a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McKinsey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database;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565"/>
                </a:solidFill>
                <a:latin typeface="Calibri"/>
                <a:cs typeface="Calibri"/>
              </a:rPr>
              <a:t>McKinsey</a:t>
            </a:r>
            <a:r>
              <a:rPr dirty="0" sz="600" spc="5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565"/>
                </a:solidFill>
                <a:latin typeface="Calibri"/>
                <a:cs typeface="Calibri"/>
              </a:rPr>
              <a:t>analysis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405930" y="1512218"/>
            <a:ext cx="2519045" cy="2520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3970">
              <a:lnSpc>
                <a:spcPts val="885"/>
              </a:lnSpc>
              <a:spcBef>
                <a:spcPts val="115"/>
              </a:spcBef>
            </a:pPr>
            <a:r>
              <a:rPr dirty="0" sz="750" spc="60">
                <a:solidFill>
                  <a:srgbClr val="808083"/>
                </a:solidFill>
                <a:latin typeface="Calibri"/>
                <a:cs typeface="Calibri"/>
              </a:rPr>
              <a:t>760–</a:t>
            </a:r>
            <a:r>
              <a:rPr dirty="0" sz="750" spc="340">
                <a:solidFill>
                  <a:srgbClr val="808083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808083"/>
                </a:solidFill>
                <a:latin typeface="Calibri"/>
                <a:cs typeface="Calibri"/>
              </a:rPr>
              <a:t>340–</a:t>
            </a:r>
            <a:r>
              <a:rPr dirty="0" sz="750" spc="340">
                <a:solidFill>
                  <a:srgbClr val="808083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808083"/>
                </a:solidFill>
                <a:latin typeface="Calibri"/>
                <a:cs typeface="Calibri"/>
              </a:rPr>
              <a:t>230–</a:t>
            </a:r>
            <a:r>
              <a:rPr dirty="0" sz="750" spc="315">
                <a:solidFill>
                  <a:srgbClr val="808083"/>
                </a:solidFill>
                <a:latin typeface="Calibri"/>
                <a:cs typeface="Calibri"/>
              </a:rPr>
              <a:t> </a:t>
            </a:r>
            <a:r>
              <a:rPr dirty="0" sz="750" spc="70">
                <a:solidFill>
                  <a:srgbClr val="808083"/>
                </a:solidFill>
                <a:latin typeface="Calibri"/>
                <a:cs typeface="Calibri"/>
              </a:rPr>
              <a:t>580–</a:t>
            </a:r>
            <a:r>
              <a:rPr dirty="0" sz="750" spc="325">
                <a:solidFill>
                  <a:srgbClr val="808083"/>
                </a:solidFill>
                <a:latin typeface="Calibri"/>
                <a:cs typeface="Calibri"/>
              </a:rPr>
              <a:t> </a:t>
            </a:r>
            <a:r>
              <a:rPr dirty="0" sz="750" spc="70">
                <a:solidFill>
                  <a:srgbClr val="808083"/>
                </a:solidFill>
                <a:latin typeface="Calibri"/>
                <a:cs typeface="Calibri"/>
              </a:rPr>
              <a:t>290–</a:t>
            </a:r>
            <a:r>
              <a:rPr dirty="0" sz="750" spc="480">
                <a:solidFill>
                  <a:srgbClr val="80808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180–</a:t>
            </a:r>
            <a:r>
              <a:rPr dirty="0" sz="750" spc="165">
                <a:solidFill>
                  <a:srgbClr val="808083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120–</a:t>
            </a:r>
            <a:r>
              <a:rPr dirty="0" sz="750" spc="310">
                <a:solidFill>
                  <a:srgbClr val="808083"/>
                </a:solidFill>
                <a:latin typeface="Calibri"/>
                <a:cs typeface="Calibri"/>
              </a:rPr>
              <a:t>  </a:t>
            </a:r>
            <a:r>
              <a:rPr dirty="0" sz="750" spc="75">
                <a:solidFill>
                  <a:srgbClr val="808083"/>
                </a:solidFill>
                <a:latin typeface="Calibri"/>
                <a:cs typeface="Calibri"/>
              </a:rPr>
              <a:t>40–</a:t>
            </a:r>
            <a:r>
              <a:rPr dirty="0" sz="750" spc="405">
                <a:solidFill>
                  <a:srgbClr val="808083"/>
                </a:solidFill>
                <a:latin typeface="Calibri"/>
                <a:cs typeface="Calibri"/>
              </a:rPr>
              <a:t> </a:t>
            </a:r>
            <a:r>
              <a:rPr dirty="0" sz="750" spc="55">
                <a:solidFill>
                  <a:srgbClr val="808083"/>
                </a:solidFill>
                <a:latin typeface="Calibri"/>
                <a:cs typeface="Calibri"/>
              </a:rPr>
              <a:t>60–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ts val="885"/>
              </a:lnSpc>
              <a:tabLst>
                <a:tab pos="2125345" algn="l"/>
                <a:tab pos="2367915" algn="l"/>
              </a:tabLst>
            </a:pP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1,200</a:t>
            </a:r>
            <a:r>
              <a:rPr dirty="0" sz="750" spc="295">
                <a:solidFill>
                  <a:srgbClr val="808083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470</a:t>
            </a:r>
            <a:r>
              <a:rPr dirty="0" sz="750" spc="370">
                <a:solidFill>
                  <a:srgbClr val="808083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420</a:t>
            </a:r>
            <a:r>
              <a:rPr dirty="0" sz="750" spc="365">
                <a:solidFill>
                  <a:srgbClr val="80808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1,200</a:t>
            </a:r>
            <a:r>
              <a:rPr dirty="0" sz="750" spc="365">
                <a:solidFill>
                  <a:srgbClr val="808083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550</a:t>
            </a:r>
            <a:r>
              <a:rPr dirty="0" sz="750" spc="355">
                <a:solidFill>
                  <a:srgbClr val="808083"/>
                </a:solidFill>
                <a:latin typeface="Calibri"/>
                <a:cs typeface="Calibri"/>
              </a:rPr>
              <a:t>  </a:t>
            </a:r>
            <a:r>
              <a:rPr dirty="0" sz="750" spc="55">
                <a:solidFill>
                  <a:srgbClr val="808083"/>
                </a:solidFill>
                <a:latin typeface="Calibri"/>
                <a:cs typeface="Calibri"/>
              </a:rPr>
              <a:t>260</a:t>
            </a:r>
            <a:r>
              <a:rPr dirty="0" sz="750" spc="350">
                <a:solidFill>
                  <a:srgbClr val="808083"/>
                </a:solidFill>
                <a:latin typeface="Calibri"/>
                <a:cs typeface="Calibri"/>
              </a:rPr>
              <a:t>  </a:t>
            </a:r>
            <a:r>
              <a:rPr dirty="0" sz="750" spc="30">
                <a:solidFill>
                  <a:srgbClr val="808083"/>
                </a:solidFill>
                <a:latin typeface="Calibri"/>
                <a:cs typeface="Calibri"/>
              </a:rPr>
              <a:t>260</a:t>
            </a: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	</a:t>
            </a:r>
            <a:r>
              <a:rPr dirty="0" sz="750" spc="35">
                <a:solidFill>
                  <a:srgbClr val="808083"/>
                </a:solidFill>
                <a:latin typeface="Calibri"/>
                <a:cs typeface="Calibri"/>
              </a:rPr>
              <a:t>50</a:t>
            </a:r>
            <a:r>
              <a:rPr dirty="0" sz="750">
                <a:solidFill>
                  <a:srgbClr val="808083"/>
                </a:solidFill>
                <a:latin typeface="Calibri"/>
                <a:cs typeface="Calibri"/>
              </a:rPr>
              <a:t>	</a:t>
            </a:r>
            <a:r>
              <a:rPr dirty="0" sz="750" spc="40">
                <a:solidFill>
                  <a:srgbClr val="808083"/>
                </a:solidFill>
                <a:latin typeface="Calibri"/>
                <a:cs typeface="Calibri"/>
              </a:rPr>
              <a:t>90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3810355" y="803865"/>
            <a:ext cx="4883150" cy="5741670"/>
            <a:chOff x="3810355" y="803865"/>
            <a:chExt cx="4883150" cy="5741670"/>
          </a:xfrm>
        </p:grpSpPr>
        <p:sp>
          <p:nvSpPr>
            <p:cNvPr id="78" name="object 78" descr=""/>
            <p:cNvSpPr/>
            <p:nvPr/>
          </p:nvSpPr>
          <p:spPr>
            <a:xfrm>
              <a:off x="3811308" y="4874116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811308" y="4635567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811308" y="4397018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811308" y="4158470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811308" y="3919921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811308" y="3681371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811308" y="3442824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3811308" y="3204274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811308" y="2965726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811308" y="2727177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811308" y="2488628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811308" y="2250080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3811308" y="2011531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982628" y="804818"/>
              <a:ext cx="691515" cy="953769"/>
            </a:xfrm>
            <a:custGeom>
              <a:avLst/>
              <a:gdLst/>
              <a:ahLst/>
              <a:cxnLst/>
              <a:rect l="l" t="t" r="r" b="b"/>
              <a:pathLst>
                <a:path w="691515" h="953769">
                  <a:moveTo>
                    <a:pt x="691197" y="953300"/>
                  </a:moveTo>
                  <a:lnTo>
                    <a:pt x="691197" y="69119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270946" y="804818"/>
              <a:ext cx="691515" cy="953769"/>
            </a:xfrm>
            <a:custGeom>
              <a:avLst/>
              <a:gdLst/>
              <a:ahLst/>
              <a:cxnLst/>
              <a:rect l="l" t="t" r="r" b="b"/>
              <a:pathLst>
                <a:path w="691515" h="953769">
                  <a:moveTo>
                    <a:pt x="691197" y="953300"/>
                  </a:moveTo>
                  <a:lnTo>
                    <a:pt x="691197" y="69119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6559264" y="804818"/>
              <a:ext cx="691515" cy="953769"/>
            </a:xfrm>
            <a:custGeom>
              <a:avLst/>
              <a:gdLst/>
              <a:ahLst/>
              <a:cxnLst/>
              <a:rect l="l" t="t" r="r" b="b"/>
              <a:pathLst>
                <a:path w="691515" h="953769">
                  <a:moveTo>
                    <a:pt x="691197" y="953300"/>
                  </a:moveTo>
                  <a:lnTo>
                    <a:pt x="691197" y="69119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6847582" y="804818"/>
              <a:ext cx="691515" cy="953769"/>
            </a:xfrm>
            <a:custGeom>
              <a:avLst/>
              <a:gdLst/>
              <a:ahLst/>
              <a:cxnLst/>
              <a:rect l="l" t="t" r="r" b="b"/>
              <a:pathLst>
                <a:path w="691515" h="953769">
                  <a:moveTo>
                    <a:pt x="691197" y="953300"/>
                  </a:moveTo>
                  <a:lnTo>
                    <a:pt x="691197" y="69119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7135901" y="804818"/>
              <a:ext cx="691515" cy="953769"/>
            </a:xfrm>
            <a:custGeom>
              <a:avLst/>
              <a:gdLst/>
              <a:ahLst/>
              <a:cxnLst/>
              <a:rect l="l" t="t" r="r" b="b"/>
              <a:pathLst>
                <a:path w="691515" h="953769">
                  <a:moveTo>
                    <a:pt x="691197" y="953300"/>
                  </a:moveTo>
                  <a:lnTo>
                    <a:pt x="691197" y="69119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424219" y="804818"/>
              <a:ext cx="691515" cy="953769"/>
            </a:xfrm>
            <a:custGeom>
              <a:avLst/>
              <a:gdLst/>
              <a:ahLst/>
              <a:cxnLst/>
              <a:rect l="l" t="t" r="r" b="b"/>
              <a:pathLst>
                <a:path w="691515" h="953769">
                  <a:moveTo>
                    <a:pt x="691197" y="953300"/>
                  </a:moveTo>
                  <a:lnTo>
                    <a:pt x="691197" y="69119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712537" y="804818"/>
              <a:ext cx="691515" cy="953769"/>
            </a:xfrm>
            <a:custGeom>
              <a:avLst/>
              <a:gdLst/>
              <a:ahLst/>
              <a:cxnLst/>
              <a:rect l="l" t="t" r="r" b="b"/>
              <a:pathLst>
                <a:path w="691515" h="953769">
                  <a:moveTo>
                    <a:pt x="691197" y="953300"/>
                  </a:moveTo>
                  <a:lnTo>
                    <a:pt x="691197" y="69119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8000855" y="804818"/>
              <a:ext cx="691515" cy="953769"/>
            </a:xfrm>
            <a:custGeom>
              <a:avLst/>
              <a:gdLst/>
              <a:ahLst/>
              <a:cxnLst/>
              <a:rect l="l" t="t" r="r" b="b"/>
              <a:pathLst>
                <a:path w="691515" h="953769">
                  <a:moveTo>
                    <a:pt x="691197" y="953300"/>
                  </a:moveTo>
                  <a:lnTo>
                    <a:pt x="691197" y="69119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811308" y="5112664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3811308" y="5351213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3811308" y="5589761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811308" y="5828310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811308" y="6066859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811308" y="6305407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3811308" y="6543957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3786832" y="268935"/>
            <a:ext cx="4735195" cy="847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0">
                <a:latin typeface="Trebuchet MS"/>
                <a:cs typeface="Trebuchet MS"/>
              </a:rPr>
              <a:t>Generative</a:t>
            </a:r>
            <a:r>
              <a:rPr dirty="0" sz="1150" spc="2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AI</a:t>
            </a:r>
            <a:r>
              <a:rPr dirty="0" sz="1150" spc="20">
                <a:latin typeface="Trebuchet MS"/>
                <a:cs typeface="Trebuchet MS"/>
              </a:rPr>
              <a:t> </a:t>
            </a:r>
            <a:r>
              <a:rPr dirty="0" sz="1150" spc="-45">
                <a:latin typeface="Trebuchet MS"/>
                <a:cs typeface="Trebuchet MS"/>
              </a:rPr>
              <a:t>will</a:t>
            </a:r>
            <a:r>
              <a:rPr dirty="0" sz="1150" spc="25">
                <a:latin typeface="Trebuchet MS"/>
                <a:cs typeface="Trebuchet MS"/>
              </a:rPr>
              <a:t> </a:t>
            </a:r>
            <a:r>
              <a:rPr dirty="0" sz="1150" spc="-25">
                <a:latin typeface="Trebuchet MS"/>
                <a:cs typeface="Trebuchet MS"/>
              </a:rPr>
              <a:t>affect</a:t>
            </a:r>
            <a:r>
              <a:rPr dirty="0" sz="1150" spc="2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business</a:t>
            </a:r>
            <a:r>
              <a:rPr dirty="0" sz="1150" spc="2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functions</a:t>
            </a:r>
            <a:r>
              <a:rPr dirty="0" sz="1150" spc="25">
                <a:latin typeface="Trebuchet MS"/>
                <a:cs typeface="Trebuchet MS"/>
              </a:rPr>
              <a:t> </a:t>
            </a:r>
            <a:r>
              <a:rPr dirty="0" sz="1150" spc="-30">
                <a:latin typeface="Trebuchet MS"/>
                <a:cs typeface="Trebuchet MS"/>
              </a:rPr>
              <a:t>differently</a:t>
            </a:r>
            <a:r>
              <a:rPr dirty="0" sz="1150" spc="20">
                <a:latin typeface="Trebuchet MS"/>
                <a:cs typeface="Trebuchet MS"/>
              </a:rPr>
              <a:t> </a:t>
            </a:r>
            <a:r>
              <a:rPr dirty="0" sz="1150">
                <a:latin typeface="Trebuchet MS"/>
                <a:cs typeface="Trebuchet MS"/>
              </a:rPr>
              <a:t>across</a:t>
            </a:r>
            <a:r>
              <a:rPr dirty="0" sz="1150" spc="20">
                <a:latin typeface="Trebuchet MS"/>
                <a:cs typeface="Trebuchet MS"/>
              </a:rPr>
              <a:t> </a:t>
            </a:r>
            <a:r>
              <a:rPr dirty="0" sz="1150" spc="-10">
                <a:latin typeface="Trebuchet MS"/>
                <a:cs typeface="Trebuchet MS"/>
              </a:rPr>
              <a:t>industries.</a:t>
            </a:r>
            <a:endParaRPr sz="1150">
              <a:latin typeface="Trebuchet MS"/>
              <a:cs typeface="Trebuchet MS"/>
            </a:endParaRPr>
          </a:p>
          <a:p>
            <a:pPr marL="24130" marR="3178810">
              <a:lnSpc>
                <a:spcPts val="1019"/>
              </a:lnSpc>
              <a:spcBef>
                <a:spcPts val="800"/>
              </a:spcBef>
            </a:pPr>
            <a:r>
              <a:rPr dirty="0" sz="900" spc="-10">
                <a:latin typeface="Trebuchet MS"/>
                <a:cs typeface="Trebuchet MS"/>
              </a:rPr>
              <a:t>Generative</a:t>
            </a:r>
            <a:r>
              <a:rPr dirty="0" sz="900" spc="-65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AI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productivity </a:t>
            </a:r>
            <a:r>
              <a:rPr dirty="0" sz="900">
                <a:latin typeface="Trebuchet MS"/>
                <a:cs typeface="Trebuchet MS"/>
              </a:rPr>
              <a:t>impact</a:t>
            </a:r>
            <a:r>
              <a:rPr dirty="0" sz="900" spc="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by</a:t>
            </a:r>
            <a:r>
              <a:rPr dirty="0" sz="900" spc="2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business</a:t>
            </a:r>
            <a:r>
              <a:rPr dirty="0" sz="900" spc="15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functions¹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tabLst>
                <a:tab pos="1334135" algn="l"/>
              </a:tabLst>
            </a:pPr>
            <a:r>
              <a:rPr dirty="0" sz="750">
                <a:solidFill>
                  <a:srgbClr val="646565"/>
                </a:solidFill>
                <a:latin typeface="Calibri"/>
                <a:cs typeface="Calibri"/>
              </a:rPr>
              <a:t>Low</a:t>
            </a:r>
            <a:r>
              <a:rPr dirty="0" sz="750" spc="7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565"/>
                </a:solidFill>
                <a:latin typeface="Calibri"/>
                <a:cs typeface="Calibri"/>
              </a:rPr>
              <a:t>impact</a:t>
            </a:r>
            <a:r>
              <a:rPr dirty="0" sz="750">
                <a:solidFill>
                  <a:srgbClr val="646565"/>
                </a:solidFill>
                <a:latin typeface="Calibri"/>
                <a:cs typeface="Calibri"/>
              </a:rPr>
              <a:t>	High</a:t>
            </a:r>
            <a:r>
              <a:rPr dirty="0" sz="750" spc="120">
                <a:solidFill>
                  <a:srgbClr val="646565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565"/>
                </a:solidFill>
                <a:latin typeface="Calibri"/>
                <a:cs typeface="Calibri"/>
              </a:rPr>
              <a:t>impact</a:t>
            </a:r>
            <a:endParaRPr sz="750">
              <a:latin typeface="Calibri"/>
              <a:cs typeface="Calibri"/>
            </a:endParaRPr>
          </a:p>
        </p:txBody>
      </p:sp>
      <p:pic>
        <p:nvPicPr>
          <p:cNvPr id="107" name="object 10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17" y="1011809"/>
            <a:ext cx="784009" cy="90678"/>
          </a:xfrm>
          <a:prstGeom prst="rect">
            <a:avLst/>
          </a:prstGeom>
        </p:spPr>
      </p:pic>
      <p:grpSp>
        <p:nvGrpSpPr>
          <p:cNvPr id="108" name="object 108" descr=""/>
          <p:cNvGrpSpPr/>
          <p:nvPr/>
        </p:nvGrpSpPr>
        <p:grpSpPr>
          <a:xfrm>
            <a:off x="3811308" y="1765288"/>
            <a:ext cx="5179060" cy="5027930"/>
            <a:chOff x="3811308" y="1765288"/>
            <a:chExt cx="5179060" cy="5027930"/>
          </a:xfrm>
        </p:grpSpPr>
        <p:sp>
          <p:nvSpPr>
            <p:cNvPr id="109" name="object 109" descr=""/>
            <p:cNvSpPr/>
            <p:nvPr/>
          </p:nvSpPr>
          <p:spPr>
            <a:xfrm>
              <a:off x="6365049" y="177488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E9B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655638" y="177488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4C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655640" y="177488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946226" y="177488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6946224" y="177488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7236802" y="177488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359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236807" y="177488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7527404" y="177488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3E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7527399" y="177488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7817980" y="177488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CDF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7817982" y="177488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8108569" y="177488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AC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8108566" y="177488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8399145" y="177488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4E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8399151" y="177488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8689733" y="177488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CE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8689735" y="177488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365049" y="20133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E9B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365055" y="20133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655638" y="20133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655640" y="20133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946226" y="20133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946224" y="20133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7236802" y="20133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4AA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7236807" y="20133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7527404" y="20133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70BB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7527399" y="20133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7817980" y="20133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7D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7817982" y="20133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8108569" y="20133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3DC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8108566" y="20133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8399145" y="20133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FE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8399151" y="20133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8689733" y="20133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8689735" y="20133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6365049" y="225191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D9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6365055" y="225190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6655638" y="225191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6655640" y="225190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6946226" y="225191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D96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6946224" y="225190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7236802" y="225191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3CA2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7236807" y="225190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7527404" y="225191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70BB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7527399" y="225190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7817980" y="225191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0D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7817982" y="225190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8108569" y="225191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CD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8108566" y="225190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8399145" y="225191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FE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8399151" y="225190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8689733" y="225191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8689735" y="2251908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6365049" y="249041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E9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6365055" y="249041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6655638" y="249041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6655640" y="249041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6946226" y="249041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6946224" y="249041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7236802" y="249041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FC9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7236807" y="249041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7527404" y="249041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6CE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7527399" y="249041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7817980" y="249041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8D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7817982" y="249041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8108569" y="249041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0E1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8108566" y="249041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8399145" y="249041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3E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8399151" y="249041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8689733" y="249041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8689735" y="249041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6365049" y="272893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5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6365055" y="272893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6655638" y="272893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A8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6655640" y="272893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6946226" y="272893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6946224" y="272893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7236802" y="272893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57E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7236807" y="272893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7527404" y="272893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6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7527399" y="272893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7817980" y="272893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E9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7817982" y="272893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8108569" y="272893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2D3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8108566" y="272893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8399145" y="272893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0D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8399151" y="272893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8689733" y="272893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493"/>
                  </a:lnTo>
                  <a:lnTo>
                    <a:pt x="290588" y="238493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2E2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8689735" y="272893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6365049" y="296744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E9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6365055" y="29674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6655638" y="296744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6655640" y="29674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6946226" y="296744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6BB8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6946224" y="29674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7236802" y="296744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0D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7236807" y="29674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7527404" y="296744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6CE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7527399" y="29674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7817980" y="296744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6DD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7817982" y="29674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8108569" y="296744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DE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8108566" y="29674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8399145" y="296744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3E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8399151" y="29674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8689733" y="296743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9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8689735" y="29674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6365049" y="320594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E9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6365055" y="320595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6655638" y="320594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6655640" y="320595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6946226" y="320594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55A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6946224" y="320595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7236802" y="320594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0C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7236807" y="320595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7527404" y="320594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0D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7527399" y="320595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7817980" y="320594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BDF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7817982" y="320595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8108569" y="320594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1E1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8108566" y="320595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8399145" y="320594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3E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8399151" y="320595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8689733" y="320594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9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8689735" y="320595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6365049" y="344445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E9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6365055" y="344445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6655638" y="344445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6655640" y="344445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6946226" y="344445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68B7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6946224" y="344445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7236802" y="344445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0D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7236807" y="344445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7527404" y="344445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6CE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7527399" y="344445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7817980" y="344445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7DD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7817982" y="344445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8108569" y="344445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EE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8108566" y="344445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8399145" y="344445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3E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8399151" y="344445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8689733" y="344445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9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8689735" y="344445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6365049" y="368297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5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6365055" y="368296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 descr=""/>
            <p:cNvSpPr/>
            <p:nvPr/>
          </p:nvSpPr>
          <p:spPr>
            <a:xfrm>
              <a:off x="6655638" y="368297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4DA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6655640" y="368296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6946226" y="368297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43A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6946224" y="368296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7236802" y="368297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68B7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7236807" y="368296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7527404" y="368297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7C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7527399" y="368296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7817980" y="368297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2D3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7817982" y="368296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8108569" y="368297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CD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8108566" y="368296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8399145" y="368297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0E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8399151" y="368296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8689733" y="368296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9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8689735" y="368296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6365049" y="392148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5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6365055" y="392148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6655638" y="392148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6655640" y="392148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6946226" y="392148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 descr=""/>
            <p:cNvSpPr/>
            <p:nvPr/>
          </p:nvSpPr>
          <p:spPr>
            <a:xfrm>
              <a:off x="6946224" y="392148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7236802" y="392148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6DB9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7236807" y="392148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7527404" y="392148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17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7527399" y="392148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7817980" y="392148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ADF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 descr=""/>
            <p:cNvSpPr/>
            <p:nvPr/>
          </p:nvSpPr>
          <p:spPr>
            <a:xfrm>
              <a:off x="7817982" y="392148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 descr=""/>
            <p:cNvSpPr/>
            <p:nvPr/>
          </p:nvSpPr>
          <p:spPr>
            <a:xfrm>
              <a:off x="8108569" y="392148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AC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8108566" y="392148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 descr=""/>
            <p:cNvSpPr/>
            <p:nvPr/>
          </p:nvSpPr>
          <p:spPr>
            <a:xfrm>
              <a:off x="8399145" y="392148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7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8399151" y="392148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8689733" y="392149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0E1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8689735" y="392148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6365049" y="41599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3BA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6365055" y="41599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6655638" y="41599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E9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6655640" y="41599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6946226" y="41599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BDF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6946224" y="41599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7236802" y="41599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9C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7236807" y="41599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7527404" y="41599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0D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7527399" y="41599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7817980" y="41599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EC9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 descr=""/>
            <p:cNvSpPr/>
            <p:nvPr/>
          </p:nvSpPr>
          <p:spPr>
            <a:xfrm>
              <a:off x="7817982" y="41599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8108569" y="41599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CD9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8108566" y="41599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8399145" y="41599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3E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8399151" y="41599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8689733" y="415999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9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8689735" y="415999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6365049" y="439850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D96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6365055" y="439850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6655638" y="439850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4DA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6655640" y="439850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6946226" y="439850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6946224" y="439850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 descr=""/>
            <p:cNvSpPr/>
            <p:nvPr/>
          </p:nvSpPr>
          <p:spPr>
            <a:xfrm>
              <a:off x="7236802" y="439850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6DB9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7236807" y="439850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7527404" y="439850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886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7527399" y="439850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7817980" y="439850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ADF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7817982" y="439850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8108569" y="439850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AC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8108566" y="439850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 descr=""/>
            <p:cNvSpPr/>
            <p:nvPr/>
          </p:nvSpPr>
          <p:spPr>
            <a:xfrm>
              <a:off x="8399145" y="439850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EE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 descr=""/>
            <p:cNvSpPr/>
            <p:nvPr/>
          </p:nvSpPr>
          <p:spPr>
            <a:xfrm>
              <a:off x="8399151" y="439850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 descr=""/>
            <p:cNvSpPr/>
            <p:nvPr/>
          </p:nvSpPr>
          <p:spPr>
            <a:xfrm>
              <a:off x="8689733" y="439850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0E1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 descr=""/>
            <p:cNvSpPr/>
            <p:nvPr/>
          </p:nvSpPr>
          <p:spPr>
            <a:xfrm>
              <a:off x="8689735" y="439850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 descr=""/>
            <p:cNvSpPr/>
            <p:nvPr/>
          </p:nvSpPr>
          <p:spPr>
            <a:xfrm>
              <a:off x="6365049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A8A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 descr=""/>
            <p:cNvSpPr/>
            <p:nvPr/>
          </p:nvSpPr>
          <p:spPr>
            <a:xfrm>
              <a:off x="6365055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 descr=""/>
            <p:cNvSpPr/>
            <p:nvPr/>
          </p:nvSpPr>
          <p:spPr>
            <a:xfrm>
              <a:off x="6655638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4C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 descr=""/>
            <p:cNvSpPr/>
            <p:nvPr/>
          </p:nvSpPr>
          <p:spPr>
            <a:xfrm>
              <a:off x="6655640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 descr=""/>
            <p:cNvSpPr/>
            <p:nvPr/>
          </p:nvSpPr>
          <p:spPr>
            <a:xfrm>
              <a:off x="6946226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7EC2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 descr=""/>
            <p:cNvSpPr/>
            <p:nvPr/>
          </p:nvSpPr>
          <p:spPr>
            <a:xfrm>
              <a:off x="6946224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 descr=""/>
            <p:cNvSpPr/>
            <p:nvPr/>
          </p:nvSpPr>
          <p:spPr>
            <a:xfrm>
              <a:off x="7236802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074D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 descr=""/>
            <p:cNvSpPr/>
            <p:nvPr/>
          </p:nvSpPr>
          <p:spPr>
            <a:xfrm>
              <a:off x="7236807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7527404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6D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7527399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7817980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7D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 descr=""/>
            <p:cNvSpPr/>
            <p:nvPr/>
          </p:nvSpPr>
          <p:spPr>
            <a:xfrm>
              <a:off x="7817982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 descr=""/>
            <p:cNvSpPr/>
            <p:nvPr/>
          </p:nvSpPr>
          <p:spPr>
            <a:xfrm>
              <a:off x="8108569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CD9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 descr=""/>
            <p:cNvSpPr/>
            <p:nvPr/>
          </p:nvSpPr>
          <p:spPr>
            <a:xfrm>
              <a:off x="8108566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 descr=""/>
            <p:cNvSpPr/>
            <p:nvPr/>
          </p:nvSpPr>
          <p:spPr>
            <a:xfrm>
              <a:off x="8399145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7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 descr=""/>
            <p:cNvSpPr/>
            <p:nvPr/>
          </p:nvSpPr>
          <p:spPr>
            <a:xfrm>
              <a:off x="8399151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 descr=""/>
            <p:cNvSpPr/>
            <p:nvPr/>
          </p:nvSpPr>
          <p:spPr>
            <a:xfrm>
              <a:off x="8689733" y="4637023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493"/>
                  </a:lnTo>
                  <a:lnTo>
                    <a:pt x="290588" y="238493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 descr=""/>
            <p:cNvSpPr/>
            <p:nvPr/>
          </p:nvSpPr>
          <p:spPr>
            <a:xfrm>
              <a:off x="8689735" y="463701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 descr=""/>
            <p:cNvSpPr/>
            <p:nvPr/>
          </p:nvSpPr>
          <p:spPr>
            <a:xfrm>
              <a:off x="6365049" y="487552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5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 descr=""/>
            <p:cNvSpPr/>
            <p:nvPr/>
          </p:nvSpPr>
          <p:spPr>
            <a:xfrm>
              <a:off x="6365055" y="487552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 descr=""/>
            <p:cNvSpPr/>
            <p:nvPr/>
          </p:nvSpPr>
          <p:spPr>
            <a:xfrm>
              <a:off x="6655638" y="487552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A8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 descr=""/>
            <p:cNvSpPr/>
            <p:nvPr/>
          </p:nvSpPr>
          <p:spPr>
            <a:xfrm>
              <a:off x="6655640" y="487552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 descr=""/>
            <p:cNvSpPr/>
            <p:nvPr/>
          </p:nvSpPr>
          <p:spPr>
            <a:xfrm>
              <a:off x="6946226" y="487552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 descr=""/>
            <p:cNvSpPr/>
            <p:nvPr/>
          </p:nvSpPr>
          <p:spPr>
            <a:xfrm>
              <a:off x="6946224" y="487552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 descr=""/>
            <p:cNvSpPr/>
            <p:nvPr/>
          </p:nvSpPr>
          <p:spPr>
            <a:xfrm>
              <a:off x="7236802" y="487552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D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 descr=""/>
            <p:cNvSpPr/>
            <p:nvPr/>
          </p:nvSpPr>
          <p:spPr>
            <a:xfrm>
              <a:off x="7236807" y="487552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 descr=""/>
            <p:cNvSpPr/>
            <p:nvPr/>
          </p:nvSpPr>
          <p:spPr>
            <a:xfrm>
              <a:off x="7527404" y="487552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6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 descr=""/>
            <p:cNvSpPr/>
            <p:nvPr/>
          </p:nvSpPr>
          <p:spPr>
            <a:xfrm>
              <a:off x="7527399" y="487552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 descr=""/>
            <p:cNvSpPr/>
            <p:nvPr/>
          </p:nvSpPr>
          <p:spPr>
            <a:xfrm>
              <a:off x="7817980" y="487552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9C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 descr=""/>
            <p:cNvSpPr/>
            <p:nvPr/>
          </p:nvSpPr>
          <p:spPr>
            <a:xfrm>
              <a:off x="7817982" y="487552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 descr=""/>
            <p:cNvSpPr/>
            <p:nvPr/>
          </p:nvSpPr>
          <p:spPr>
            <a:xfrm>
              <a:off x="8108569" y="487552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CDF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 descr=""/>
            <p:cNvSpPr/>
            <p:nvPr/>
          </p:nvSpPr>
          <p:spPr>
            <a:xfrm>
              <a:off x="8108566" y="487552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 descr=""/>
            <p:cNvSpPr/>
            <p:nvPr/>
          </p:nvSpPr>
          <p:spPr>
            <a:xfrm>
              <a:off x="8399145" y="487552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2E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 descr=""/>
            <p:cNvSpPr/>
            <p:nvPr/>
          </p:nvSpPr>
          <p:spPr>
            <a:xfrm>
              <a:off x="8399151" y="487552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 descr=""/>
            <p:cNvSpPr/>
            <p:nvPr/>
          </p:nvSpPr>
          <p:spPr>
            <a:xfrm>
              <a:off x="8689733" y="487552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0E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 descr=""/>
            <p:cNvSpPr/>
            <p:nvPr/>
          </p:nvSpPr>
          <p:spPr>
            <a:xfrm>
              <a:off x="8689735" y="487552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 descr=""/>
            <p:cNvSpPr/>
            <p:nvPr/>
          </p:nvSpPr>
          <p:spPr>
            <a:xfrm>
              <a:off x="6365049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B8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 descr=""/>
            <p:cNvSpPr/>
            <p:nvPr/>
          </p:nvSpPr>
          <p:spPr>
            <a:xfrm>
              <a:off x="6365055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 descr=""/>
            <p:cNvSpPr/>
            <p:nvPr/>
          </p:nvSpPr>
          <p:spPr>
            <a:xfrm>
              <a:off x="6655638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 descr=""/>
            <p:cNvSpPr/>
            <p:nvPr/>
          </p:nvSpPr>
          <p:spPr>
            <a:xfrm>
              <a:off x="6655640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 descr=""/>
            <p:cNvSpPr/>
            <p:nvPr/>
          </p:nvSpPr>
          <p:spPr>
            <a:xfrm>
              <a:off x="6946226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 descr=""/>
            <p:cNvSpPr/>
            <p:nvPr/>
          </p:nvSpPr>
          <p:spPr>
            <a:xfrm>
              <a:off x="6946224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 descr=""/>
            <p:cNvSpPr/>
            <p:nvPr/>
          </p:nvSpPr>
          <p:spPr>
            <a:xfrm>
              <a:off x="7236802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 descr=""/>
            <p:cNvSpPr/>
            <p:nvPr/>
          </p:nvSpPr>
          <p:spPr>
            <a:xfrm>
              <a:off x="7236807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 descr=""/>
            <p:cNvSpPr/>
            <p:nvPr/>
          </p:nvSpPr>
          <p:spPr>
            <a:xfrm>
              <a:off x="7527404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 descr=""/>
            <p:cNvSpPr/>
            <p:nvPr/>
          </p:nvSpPr>
          <p:spPr>
            <a:xfrm>
              <a:off x="7527399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 descr=""/>
            <p:cNvSpPr/>
            <p:nvPr/>
          </p:nvSpPr>
          <p:spPr>
            <a:xfrm>
              <a:off x="7817980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EC9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 descr=""/>
            <p:cNvSpPr/>
            <p:nvPr/>
          </p:nvSpPr>
          <p:spPr>
            <a:xfrm>
              <a:off x="7817982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 descr=""/>
            <p:cNvSpPr/>
            <p:nvPr/>
          </p:nvSpPr>
          <p:spPr>
            <a:xfrm>
              <a:off x="8108569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ED2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 descr=""/>
            <p:cNvSpPr/>
            <p:nvPr/>
          </p:nvSpPr>
          <p:spPr>
            <a:xfrm>
              <a:off x="8108566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 descr=""/>
            <p:cNvSpPr/>
            <p:nvPr/>
          </p:nvSpPr>
          <p:spPr>
            <a:xfrm>
              <a:off x="8399145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 descr=""/>
            <p:cNvSpPr/>
            <p:nvPr/>
          </p:nvSpPr>
          <p:spPr>
            <a:xfrm>
              <a:off x="8399151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 descr=""/>
            <p:cNvSpPr/>
            <p:nvPr/>
          </p:nvSpPr>
          <p:spPr>
            <a:xfrm>
              <a:off x="8689733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 descr=""/>
            <p:cNvSpPr/>
            <p:nvPr/>
          </p:nvSpPr>
          <p:spPr>
            <a:xfrm>
              <a:off x="8689735" y="511403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 descr=""/>
            <p:cNvSpPr/>
            <p:nvPr/>
          </p:nvSpPr>
          <p:spPr>
            <a:xfrm>
              <a:off x="6365049" y="53525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1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 descr=""/>
            <p:cNvSpPr/>
            <p:nvPr/>
          </p:nvSpPr>
          <p:spPr>
            <a:xfrm>
              <a:off x="6365055" y="535254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 descr=""/>
            <p:cNvSpPr/>
            <p:nvPr/>
          </p:nvSpPr>
          <p:spPr>
            <a:xfrm>
              <a:off x="6655638" y="53525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5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 descr=""/>
            <p:cNvSpPr/>
            <p:nvPr/>
          </p:nvSpPr>
          <p:spPr>
            <a:xfrm>
              <a:off x="6655640" y="535254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 descr=""/>
            <p:cNvSpPr/>
            <p:nvPr/>
          </p:nvSpPr>
          <p:spPr>
            <a:xfrm>
              <a:off x="6946226" y="53525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47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 descr=""/>
            <p:cNvSpPr/>
            <p:nvPr/>
          </p:nvSpPr>
          <p:spPr>
            <a:xfrm>
              <a:off x="6946224" y="535254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 descr=""/>
            <p:cNvSpPr/>
            <p:nvPr/>
          </p:nvSpPr>
          <p:spPr>
            <a:xfrm>
              <a:off x="7236802" y="53525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2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 descr=""/>
            <p:cNvSpPr/>
            <p:nvPr/>
          </p:nvSpPr>
          <p:spPr>
            <a:xfrm>
              <a:off x="7236807" y="535254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 descr=""/>
            <p:cNvSpPr/>
            <p:nvPr/>
          </p:nvSpPr>
          <p:spPr>
            <a:xfrm>
              <a:off x="7527404" y="53525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9C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 descr=""/>
            <p:cNvSpPr/>
            <p:nvPr/>
          </p:nvSpPr>
          <p:spPr>
            <a:xfrm>
              <a:off x="7527399" y="535254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 descr=""/>
            <p:cNvSpPr/>
            <p:nvPr/>
          </p:nvSpPr>
          <p:spPr>
            <a:xfrm>
              <a:off x="7817980" y="53525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ED2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 descr=""/>
            <p:cNvSpPr/>
            <p:nvPr/>
          </p:nvSpPr>
          <p:spPr>
            <a:xfrm>
              <a:off x="7817982" y="535254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 descr=""/>
            <p:cNvSpPr/>
            <p:nvPr/>
          </p:nvSpPr>
          <p:spPr>
            <a:xfrm>
              <a:off x="8108569" y="53525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8D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 descr=""/>
            <p:cNvSpPr/>
            <p:nvPr/>
          </p:nvSpPr>
          <p:spPr>
            <a:xfrm>
              <a:off x="8108566" y="535254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 descr=""/>
            <p:cNvSpPr/>
            <p:nvPr/>
          </p:nvSpPr>
          <p:spPr>
            <a:xfrm>
              <a:off x="8399145" y="53525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7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 descr=""/>
            <p:cNvSpPr/>
            <p:nvPr/>
          </p:nvSpPr>
          <p:spPr>
            <a:xfrm>
              <a:off x="8399151" y="535254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 descr=""/>
            <p:cNvSpPr/>
            <p:nvPr/>
          </p:nvSpPr>
          <p:spPr>
            <a:xfrm>
              <a:off x="8689733" y="535254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5"/>
                  </a:lnTo>
                  <a:lnTo>
                    <a:pt x="290588" y="238505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2E2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 descr=""/>
            <p:cNvSpPr/>
            <p:nvPr/>
          </p:nvSpPr>
          <p:spPr>
            <a:xfrm>
              <a:off x="8689735" y="5352545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 descr=""/>
            <p:cNvSpPr/>
            <p:nvPr/>
          </p:nvSpPr>
          <p:spPr>
            <a:xfrm>
              <a:off x="6365049" y="559106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8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 descr=""/>
            <p:cNvSpPr/>
            <p:nvPr/>
          </p:nvSpPr>
          <p:spPr>
            <a:xfrm>
              <a:off x="6365055" y="559105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 descr=""/>
            <p:cNvSpPr/>
            <p:nvPr/>
          </p:nvSpPr>
          <p:spPr>
            <a:xfrm>
              <a:off x="6655638" y="559106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4C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 descr=""/>
            <p:cNvSpPr/>
            <p:nvPr/>
          </p:nvSpPr>
          <p:spPr>
            <a:xfrm>
              <a:off x="6655640" y="559105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 descr=""/>
            <p:cNvSpPr/>
            <p:nvPr/>
          </p:nvSpPr>
          <p:spPr>
            <a:xfrm>
              <a:off x="6946226" y="559106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 descr=""/>
            <p:cNvSpPr/>
            <p:nvPr/>
          </p:nvSpPr>
          <p:spPr>
            <a:xfrm>
              <a:off x="6946224" y="559105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 descr=""/>
            <p:cNvSpPr/>
            <p:nvPr/>
          </p:nvSpPr>
          <p:spPr>
            <a:xfrm>
              <a:off x="7236802" y="559106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71BB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 descr=""/>
            <p:cNvSpPr/>
            <p:nvPr/>
          </p:nvSpPr>
          <p:spPr>
            <a:xfrm>
              <a:off x="7236807" y="559105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 descr=""/>
            <p:cNvSpPr/>
            <p:nvPr/>
          </p:nvSpPr>
          <p:spPr>
            <a:xfrm>
              <a:off x="7527404" y="559106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3E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 descr=""/>
            <p:cNvSpPr/>
            <p:nvPr/>
          </p:nvSpPr>
          <p:spPr>
            <a:xfrm>
              <a:off x="7527399" y="559105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 descr=""/>
            <p:cNvSpPr/>
            <p:nvPr/>
          </p:nvSpPr>
          <p:spPr>
            <a:xfrm>
              <a:off x="7817980" y="559106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4DC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 descr=""/>
            <p:cNvSpPr/>
            <p:nvPr/>
          </p:nvSpPr>
          <p:spPr>
            <a:xfrm>
              <a:off x="7817982" y="559105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 descr=""/>
            <p:cNvSpPr/>
            <p:nvPr/>
          </p:nvSpPr>
          <p:spPr>
            <a:xfrm>
              <a:off x="8108569" y="559106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AC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 descr=""/>
            <p:cNvSpPr/>
            <p:nvPr/>
          </p:nvSpPr>
          <p:spPr>
            <a:xfrm>
              <a:off x="8108566" y="559105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 descr=""/>
            <p:cNvSpPr/>
            <p:nvPr/>
          </p:nvSpPr>
          <p:spPr>
            <a:xfrm>
              <a:off x="8399145" y="559106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7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 descr=""/>
            <p:cNvSpPr/>
            <p:nvPr/>
          </p:nvSpPr>
          <p:spPr>
            <a:xfrm>
              <a:off x="8399151" y="559105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 descr=""/>
            <p:cNvSpPr/>
            <p:nvPr/>
          </p:nvSpPr>
          <p:spPr>
            <a:xfrm>
              <a:off x="8689733" y="5591060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CE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 descr=""/>
            <p:cNvSpPr/>
            <p:nvPr/>
          </p:nvSpPr>
          <p:spPr>
            <a:xfrm>
              <a:off x="8689735" y="559105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 descr=""/>
            <p:cNvSpPr/>
            <p:nvPr/>
          </p:nvSpPr>
          <p:spPr>
            <a:xfrm>
              <a:off x="6365049" y="582956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3DA2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 descr=""/>
            <p:cNvSpPr/>
            <p:nvPr/>
          </p:nvSpPr>
          <p:spPr>
            <a:xfrm>
              <a:off x="6365055" y="582956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 descr=""/>
            <p:cNvSpPr/>
            <p:nvPr/>
          </p:nvSpPr>
          <p:spPr>
            <a:xfrm>
              <a:off x="6655638" y="582956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4C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 descr=""/>
            <p:cNvSpPr/>
            <p:nvPr/>
          </p:nvSpPr>
          <p:spPr>
            <a:xfrm>
              <a:off x="6655640" y="582956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 descr=""/>
            <p:cNvSpPr/>
            <p:nvPr/>
          </p:nvSpPr>
          <p:spPr>
            <a:xfrm>
              <a:off x="6946226" y="582956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 descr=""/>
            <p:cNvSpPr/>
            <p:nvPr/>
          </p:nvSpPr>
          <p:spPr>
            <a:xfrm>
              <a:off x="6946224" y="582956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 descr=""/>
            <p:cNvSpPr/>
            <p:nvPr/>
          </p:nvSpPr>
          <p:spPr>
            <a:xfrm>
              <a:off x="7236802" y="582956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D9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 descr=""/>
            <p:cNvSpPr/>
            <p:nvPr/>
          </p:nvSpPr>
          <p:spPr>
            <a:xfrm>
              <a:off x="7236807" y="582956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 descr=""/>
            <p:cNvSpPr/>
            <p:nvPr/>
          </p:nvSpPr>
          <p:spPr>
            <a:xfrm>
              <a:off x="7527404" y="582956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6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 descr=""/>
            <p:cNvSpPr/>
            <p:nvPr/>
          </p:nvSpPr>
          <p:spPr>
            <a:xfrm>
              <a:off x="7527399" y="582956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 descr=""/>
            <p:cNvSpPr/>
            <p:nvPr/>
          </p:nvSpPr>
          <p:spPr>
            <a:xfrm>
              <a:off x="7817980" y="582956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7CC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 descr=""/>
            <p:cNvSpPr/>
            <p:nvPr/>
          </p:nvSpPr>
          <p:spPr>
            <a:xfrm>
              <a:off x="7817982" y="582956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 descr=""/>
            <p:cNvSpPr/>
            <p:nvPr/>
          </p:nvSpPr>
          <p:spPr>
            <a:xfrm>
              <a:off x="8108569" y="582956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2D3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 descr=""/>
            <p:cNvSpPr/>
            <p:nvPr/>
          </p:nvSpPr>
          <p:spPr>
            <a:xfrm>
              <a:off x="8108566" y="582956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 descr=""/>
            <p:cNvSpPr/>
            <p:nvPr/>
          </p:nvSpPr>
          <p:spPr>
            <a:xfrm>
              <a:off x="8399145" y="582956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EE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 descr=""/>
            <p:cNvSpPr/>
            <p:nvPr/>
          </p:nvSpPr>
          <p:spPr>
            <a:xfrm>
              <a:off x="8399151" y="582956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 descr=""/>
            <p:cNvSpPr/>
            <p:nvPr/>
          </p:nvSpPr>
          <p:spPr>
            <a:xfrm>
              <a:off x="8689733" y="5829566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2E2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 descr=""/>
            <p:cNvSpPr/>
            <p:nvPr/>
          </p:nvSpPr>
          <p:spPr>
            <a:xfrm>
              <a:off x="8689735" y="5829564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 descr=""/>
            <p:cNvSpPr/>
            <p:nvPr/>
          </p:nvSpPr>
          <p:spPr>
            <a:xfrm>
              <a:off x="6365049" y="606807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D96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 descr=""/>
            <p:cNvSpPr/>
            <p:nvPr/>
          </p:nvSpPr>
          <p:spPr>
            <a:xfrm>
              <a:off x="6365055" y="606807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 descr=""/>
            <p:cNvSpPr/>
            <p:nvPr/>
          </p:nvSpPr>
          <p:spPr>
            <a:xfrm>
              <a:off x="6655638" y="606807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4DA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 descr=""/>
            <p:cNvSpPr/>
            <p:nvPr/>
          </p:nvSpPr>
          <p:spPr>
            <a:xfrm>
              <a:off x="6655640" y="606807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 descr=""/>
            <p:cNvSpPr/>
            <p:nvPr/>
          </p:nvSpPr>
          <p:spPr>
            <a:xfrm>
              <a:off x="6946226" y="606807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EA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 descr=""/>
            <p:cNvSpPr/>
            <p:nvPr/>
          </p:nvSpPr>
          <p:spPr>
            <a:xfrm>
              <a:off x="6946224" y="606807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 descr=""/>
            <p:cNvSpPr/>
            <p:nvPr/>
          </p:nvSpPr>
          <p:spPr>
            <a:xfrm>
              <a:off x="7236802" y="606807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F9D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 descr=""/>
            <p:cNvSpPr/>
            <p:nvPr/>
          </p:nvSpPr>
          <p:spPr>
            <a:xfrm>
              <a:off x="7236807" y="606807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 descr=""/>
            <p:cNvSpPr/>
            <p:nvPr/>
          </p:nvSpPr>
          <p:spPr>
            <a:xfrm>
              <a:off x="7527404" y="606807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CD1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 descr=""/>
            <p:cNvSpPr/>
            <p:nvPr/>
          </p:nvSpPr>
          <p:spPr>
            <a:xfrm>
              <a:off x="7527399" y="606807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 descr=""/>
            <p:cNvSpPr/>
            <p:nvPr/>
          </p:nvSpPr>
          <p:spPr>
            <a:xfrm>
              <a:off x="7817980" y="606807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9D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 descr=""/>
            <p:cNvSpPr/>
            <p:nvPr/>
          </p:nvSpPr>
          <p:spPr>
            <a:xfrm>
              <a:off x="7817982" y="606807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 descr=""/>
            <p:cNvSpPr/>
            <p:nvPr/>
          </p:nvSpPr>
          <p:spPr>
            <a:xfrm>
              <a:off x="8108569" y="606807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4DC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 descr=""/>
            <p:cNvSpPr/>
            <p:nvPr/>
          </p:nvSpPr>
          <p:spPr>
            <a:xfrm>
              <a:off x="8108566" y="606807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 descr=""/>
            <p:cNvSpPr/>
            <p:nvPr/>
          </p:nvSpPr>
          <p:spPr>
            <a:xfrm>
              <a:off x="8399145" y="606807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D0E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 descr=""/>
            <p:cNvSpPr/>
            <p:nvPr/>
          </p:nvSpPr>
          <p:spPr>
            <a:xfrm>
              <a:off x="8399151" y="606807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 descr=""/>
            <p:cNvSpPr/>
            <p:nvPr/>
          </p:nvSpPr>
          <p:spPr>
            <a:xfrm>
              <a:off x="8689733" y="6068072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8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 descr=""/>
            <p:cNvSpPr/>
            <p:nvPr/>
          </p:nvSpPr>
          <p:spPr>
            <a:xfrm>
              <a:off x="8689735" y="6068079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60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 descr=""/>
            <p:cNvSpPr/>
            <p:nvPr/>
          </p:nvSpPr>
          <p:spPr>
            <a:xfrm>
              <a:off x="6365049" y="630659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B8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 descr=""/>
            <p:cNvSpPr/>
            <p:nvPr/>
          </p:nvSpPr>
          <p:spPr>
            <a:xfrm>
              <a:off x="6365055" y="630658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 descr=""/>
            <p:cNvSpPr/>
            <p:nvPr/>
          </p:nvSpPr>
          <p:spPr>
            <a:xfrm>
              <a:off x="6655638" y="630659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A8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 descr=""/>
            <p:cNvSpPr/>
            <p:nvPr/>
          </p:nvSpPr>
          <p:spPr>
            <a:xfrm>
              <a:off x="6655640" y="630658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 descr=""/>
            <p:cNvSpPr/>
            <p:nvPr/>
          </p:nvSpPr>
          <p:spPr>
            <a:xfrm>
              <a:off x="6946226" y="630659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5CB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 descr=""/>
            <p:cNvSpPr/>
            <p:nvPr/>
          </p:nvSpPr>
          <p:spPr>
            <a:xfrm>
              <a:off x="6946224" y="630658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 descr=""/>
            <p:cNvSpPr/>
            <p:nvPr/>
          </p:nvSpPr>
          <p:spPr>
            <a:xfrm>
              <a:off x="7236802" y="630659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E9C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 descr=""/>
            <p:cNvSpPr/>
            <p:nvPr/>
          </p:nvSpPr>
          <p:spPr>
            <a:xfrm>
              <a:off x="7236807" y="630658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 descr=""/>
            <p:cNvSpPr/>
            <p:nvPr/>
          </p:nvSpPr>
          <p:spPr>
            <a:xfrm>
              <a:off x="7527404" y="630659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8D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 descr=""/>
            <p:cNvSpPr/>
            <p:nvPr/>
          </p:nvSpPr>
          <p:spPr>
            <a:xfrm>
              <a:off x="7527399" y="630658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 descr=""/>
            <p:cNvSpPr/>
            <p:nvPr/>
          </p:nvSpPr>
          <p:spPr>
            <a:xfrm>
              <a:off x="7817980" y="630659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7AC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 descr=""/>
            <p:cNvSpPr/>
            <p:nvPr/>
          </p:nvSpPr>
          <p:spPr>
            <a:xfrm>
              <a:off x="7817982" y="630658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 descr=""/>
            <p:cNvSpPr/>
            <p:nvPr/>
          </p:nvSpPr>
          <p:spPr>
            <a:xfrm>
              <a:off x="8108569" y="630659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EC9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 descr=""/>
            <p:cNvSpPr/>
            <p:nvPr/>
          </p:nvSpPr>
          <p:spPr>
            <a:xfrm>
              <a:off x="8108566" y="630658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 descr=""/>
            <p:cNvSpPr/>
            <p:nvPr/>
          </p:nvSpPr>
          <p:spPr>
            <a:xfrm>
              <a:off x="8399145" y="630659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8E6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 descr=""/>
            <p:cNvSpPr/>
            <p:nvPr/>
          </p:nvSpPr>
          <p:spPr>
            <a:xfrm>
              <a:off x="8399151" y="630658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 descr=""/>
            <p:cNvSpPr/>
            <p:nvPr/>
          </p:nvSpPr>
          <p:spPr>
            <a:xfrm>
              <a:off x="8689733" y="6306591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6E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 descr=""/>
            <p:cNvSpPr/>
            <p:nvPr/>
          </p:nvSpPr>
          <p:spPr>
            <a:xfrm>
              <a:off x="8689735" y="630658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5"/>
                  </a:moveTo>
                  <a:lnTo>
                    <a:pt x="290588" y="238505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5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 descr=""/>
            <p:cNvSpPr/>
            <p:nvPr/>
          </p:nvSpPr>
          <p:spPr>
            <a:xfrm>
              <a:off x="3811308" y="6782505"/>
              <a:ext cx="2544445" cy="0"/>
            </a:xfrm>
            <a:custGeom>
              <a:avLst/>
              <a:gdLst/>
              <a:ahLst/>
              <a:cxnLst/>
              <a:rect l="l" t="t" r="r" b="b"/>
              <a:pathLst>
                <a:path w="2544445" h="0">
                  <a:moveTo>
                    <a:pt x="25439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 descr=""/>
            <p:cNvSpPr/>
            <p:nvPr/>
          </p:nvSpPr>
          <p:spPr>
            <a:xfrm>
              <a:off x="6365049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2C9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 descr=""/>
            <p:cNvSpPr/>
            <p:nvPr/>
          </p:nvSpPr>
          <p:spPr>
            <a:xfrm>
              <a:off x="6365055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 descr=""/>
            <p:cNvSpPr/>
            <p:nvPr/>
          </p:nvSpPr>
          <p:spPr>
            <a:xfrm>
              <a:off x="6655638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92CC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 descr=""/>
            <p:cNvSpPr/>
            <p:nvPr/>
          </p:nvSpPr>
          <p:spPr>
            <a:xfrm>
              <a:off x="6655640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 descr=""/>
            <p:cNvSpPr/>
            <p:nvPr/>
          </p:nvSpPr>
          <p:spPr>
            <a:xfrm>
              <a:off x="6946226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84C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 descr=""/>
            <p:cNvSpPr/>
            <p:nvPr/>
          </p:nvSpPr>
          <p:spPr>
            <a:xfrm>
              <a:off x="6946224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 descr=""/>
            <p:cNvSpPr/>
            <p:nvPr/>
          </p:nvSpPr>
          <p:spPr>
            <a:xfrm>
              <a:off x="7236802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319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 descr=""/>
            <p:cNvSpPr/>
            <p:nvPr/>
          </p:nvSpPr>
          <p:spPr>
            <a:xfrm>
              <a:off x="7236807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 descr=""/>
            <p:cNvSpPr/>
            <p:nvPr/>
          </p:nvSpPr>
          <p:spPr>
            <a:xfrm>
              <a:off x="7527404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B1D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 descr=""/>
            <p:cNvSpPr/>
            <p:nvPr/>
          </p:nvSpPr>
          <p:spPr>
            <a:xfrm>
              <a:off x="7527399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 descr=""/>
            <p:cNvSpPr/>
            <p:nvPr/>
          </p:nvSpPr>
          <p:spPr>
            <a:xfrm>
              <a:off x="7817980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4D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 descr=""/>
            <p:cNvSpPr/>
            <p:nvPr/>
          </p:nvSpPr>
          <p:spPr>
            <a:xfrm>
              <a:off x="7817982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 descr=""/>
            <p:cNvSpPr/>
            <p:nvPr/>
          </p:nvSpPr>
          <p:spPr>
            <a:xfrm>
              <a:off x="8108569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AFDA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 descr=""/>
            <p:cNvSpPr/>
            <p:nvPr/>
          </p:nvSpPr>
          <p:spPr>
            <a:xfrm>
              <a:off x="8108566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 descr=""/>
            <p:cNvSpPr/>
            <p:nvPr/>
          </p:nvSpPr>
          <p:spPr>
            <a:xfrm>
              <a:off x="8399145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EE8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 descr=""/>
            <p:cNvSpPr/>
            <p:nvPr/>
          </p:nvSpPr>
          <p:spPr>
            <a:xfrm>
              <a:off x="8399151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 descr=""/>
            <p:cNvSpPr/>
            <p:nvPr/>
          </p:nvSpPr>
          <p:spPr>
            <a:xfrm>
              <a:off x="8689733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290588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290588" y="238506"/>
                  </a:lnTo>
                  <a:lnTo>
                    <a:pt x="290588" y="0"/>
                  </a:lnTo>
                  <a:close/>
                </a:path>
              </a:pathLst>
            </a:custGeom>
            <a:solidFill>
              <a:srgbClr val="C3E2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 descr=""/>
            <p:cNvSpPr/>
            <p:nvPr/>
          </p:nvSpPr>
          <p:spPr>
            <a:xfrm>
              <a:off x="8689735" y="6545097"/>
              <a:ext cx="290830" cy="238760"/>
            </a:xfrm>
            <a:custGeom>
              <a:avLst/>
              <a:gdLst/>
              <a:ahLst/>
              <a:cxnLst/>
              <a:rect l="l" t="t" r="r" b="b"/>
              <a:pathLst>
                <a:path w="290829" h="238759">
                  <a:moveTo>
                    <a:pt x="0" y="238506"/>
                  </a:moveTo>
                  <a:lnTo>
                    <a:pt x="290588" y="238506"/>
                  </a:lnTo>
                  <a:lnTo>
                    <a:pt x="290588" y="0"/>
                  </a:lnTo>
                  <a:lnTo>
                    <a:pt x="0" y="0"/>
                  </a:lnTo>
                  <a:lnTo>
                    <a:pt x="0" y="238506"/>
                  </a:lnTo>
                  <a:close/>
                </a:path>
              </a:pathLst>
            </a:custGeom>
            <a:ln w="192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7" name="object 48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488" name="object 488" descr=""/>
          <p:cNvSpPr txBox="1"/>
          <p:nvPr/>
        </p:nvSpPr>
        <p:spPr>
          <a:xfrm>
            <a:off x="3800852" y="7419819"/>
            <a:ext cx="759460" cy="1289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89" name="object 48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40"/>
              <a:t>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2978" y="395731"/>
            <a:ext cx="2407285" cy="21469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15875">
              <a:lnSpc>
                <a:spcPct val="101200"/>
              </a:lnSpc>
              <a:spcBef>
                <a:spcPts val="80"/>
              </a:spcBef>
            </a:pP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So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 understanding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the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use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cases</a:t>
            </a:r>
            <a:r>
              <a:rPr dirty="0" sz="1400" spc="-6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b="1">
                <a:solidFill>
                  <a:srgbClr val="231F20"/>
                </a:solidFill>
                <a:latin typeface="Palatino Linotype"/>
                <a:cs typeface="Palatino Linotype"/>
              </a:rPr>
              <a:t>that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75" b="1">
                <a:solidFill>
                  <a:srgbClr val="231F20"/>
                </a:solidFill>
                <a:latin typeface="Palatino Linotype"/>
                <a:cs typeface="Palatino Linotype"/>
              </a:rPr>
              <a:t>will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65" b="1">
                <a:solidFill>
                  <a:srgbClr val="231F20"/>
                </a:solidFill>
                <a:latin typeface="Palatino Linotype"/>
                <a:cs typeface="Palatino Linotype"/>
              </a:rPr>
              <a:t>deliver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the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most </a:t>
            </a:r>
            <a:r>
              <a:rPr dirty="0" sz="1400" spc="-60" b="1">
                <a:solidFill>
                  <a:srgbClr val="231F20"/>
                </a:solidFill>
                <a:latin typeface="Palatino Linotype"/>
                <a:cs typeface="Palatino Linotype"/>
              </a:rPr>
              <a:t>value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b="1">
                <a:solidFill>
                  <a:srgbClr val="231F20"/>
                </a:solidFill>
                <a:latin typeface="Palatino Linotype"/>
                <a:cs typeface="Palatino Linotype"/>
              </a:rPr>
              <a:t>to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your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 industry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is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key</a:t>
            </a:r>
            <a:endParaRPr sz="1400">
              <a:latin typeface="Palatino Linotype"/>
              <a:cs typeface="Palatino Linotype"/>
            </a:endParaRPr>
          </a:p>
          <a:p>
            <a:pPr marL="26034" marR="13970" indent="-635">
              <a:lnSpc>
                <a:spcPct val="113999"/>
              </a:lnSpc>
              <a:spcBef>
                <a:spcPts val="1225"/>
              </a:spcBef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Our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report,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economic</a:t>
            </a:r>
            <a:r>
              <a:rPr dirty="0" sz="950" spc="3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potential</a:t>
            </a:r>
            <a:r>
              <a:rPr dirty="0" sz="950" spc="3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of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AI: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next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productivity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frontier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,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contains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spotlight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sections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detailing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how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identify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use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cases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highest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value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 potential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banking,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life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sciences,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retail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254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consumer-packaged-goods</a:t>
            </a:r>
            <a:r>
              <a:rPr dirty="0" sz="950" spc="254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industries.</a:t>
            </a:r>
            <a:endParaRPr sz="950">
              <a:latin typeface="Calibri"/>
              <a:cs typeface="Calibri"/>
            </a:endParaRPr>
          </a:p>
          <a:p>
            <a:pPr marL="27305" marR="55880" indent="-10795">
              <a:lnSpc>
                <a:spcPct val="113999"/>
              </a:lnSpc>
            </a:pP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These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provide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good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framework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assessing your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own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industry.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0171" y="2684017"/>
            <a:ext cx="229806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13999"/>
              </a:lnSpc>
              <a:spcBef>
                <a:spcPts val="100"/>
              </a:spcBef>
            </a:pPr>
            <a:r>
              <a:rPr dirty="0" sz="950" spc="10" i="1">
                <a:solidFill>
                  <a:srgbClr val="231F20"/>
                </a:solidFill>
                <a:latin typeface="Calibri"/>
                <a:cs typeface="Calibri"/>
              </a:rPr>
              <a:t>Source:</a:t>
            </a:r>
            <a:r>
              <a:rPr dirty="0" sz="950" spc="15" i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economic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potential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of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AI: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next</a:t>
            </a:r>
            <a:r>
              <a:rPr dirty="0" sz="950" spc="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productivity</a:t>
            </a:r>
            <a:r>
              <a:rPr dirty="0" sz="950" spc="1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frontier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00219" y="5979948"/>
            <a:ext cx="3074035" cy="4883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80"/>
              </a:spcBef>
            </a:pP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¹Operating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proft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based</a:t>
            </a:r>
            <a:r>
              <a:rPr dirty="0" sz="600" spc="5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on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average</a:t>
            </a:r>
            <a:r>
              <a:rPr dirty="0" sz="600" spc="5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proftability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selected</a:t>
            </a:r>
            <a:r>
              <a:rPr dirty="0" sz="600" spc="5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industries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5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50">
                <a:solidFill>
                  <a:srgbClr val="646464"/>
                </a:solidFill>
                <a:latin typeface="Calibri"/>
                <a:cs typeface="Calibri"/>
              </a:rPr>
              <a:t>2020–22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period.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2Includes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auto</a:t>
            </a:r>
            <a:r>
              <a:rPr dirty="0" sz="60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6464"/>
                </a:solidFill>
                <a:latin typeface="Calibri"/>
                <a:cs typeface="Calibri"/>
              </a:rPr>
              <a:t>retail.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83696" y="1476745"/>
            <a:ext cx="443230" cy="59372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L="12700" marR="5080" indent="177800">
              <a:lnSpc>
                <a:spcPts val="880"/>
              </a:lnSpc>
              <a:spcBef>
                <a:spcPts val="175"/>
              </a:spcBef>
            </a:pPr>
            <a:r>
              <a:rPr dirty="0" sz="750" spc="-20">
                <a:latin typeface="Arial"/>
                <a:cs typeface="Arial"/>
              </a:rPr>
              <a:t>Value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potential,</a:t>
            </a:r>
            <a:r>
              <a:rPr dirty="0" sz="750">
                <a:latin typeface="Arial"/>
                <a:cs typeface="Arial"/>
              </a:rPr>
              <a:t> </a:t>
            </a:r>
            <a:r>
              <a:rPr dirty="0" sz="750">
                <a:latin typeface="Calibri"/>
                <a:cs typeface="Calibri"/>
              </a:rPr>
              <a:t>as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 spc="150">
                <a:latin typeface="Calibri"/>
                <a:cs typeface="Calibri"/>
              </a:rPr>
              <a:t>%</a:t>
            </a:r>
            <a:r>
              <a:rPr dirty="0" sz="750" spc="45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of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operating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profts1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01878" y="1695470"/>
            <a:ext cx="610870" cy="36893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>
                <a:latin typeface="Arial"/>
                <a:cs typeface="Arial"/>
              </a:rPr>
              <a:t>Product</a:t>
            </a:r>
            <a:r>
              <a:rPr dirty="0" sz="750" spc="70">
                <a:latin typeface="Arial"/>
                <a:cs typeface="Arial"/>
              </a:rPr>
              <a:t> </a:t>
            </a:r>
            <a:r>
              <a:rPr dirty="0" sz="750" spc="-30">
                <a:latin typeface="Arial"/>
                <a:cs typeface="Arial"/>
              </a:rPr>
              <a:t>R&amp;D,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software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engineering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40919" y="1807705"/>
            <a:ext cx="49339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Arial"/>
                <a:cs typeface="Arial"/>
              </a:rPr>
              <a:t>Customer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operations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35877" y="1807705"/>
            <a:ext cx="467359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Arial"/>
                <a:cs typeface="Arial"/>
              </a:rPr>
              <a:t>Marketing</a:t>
            </a:r>
            <a:r>
              <a:rPr dirty="0" sz="750">
                <a:latin typeface="Arial"/>
                <a:cs typeface="Arial"/>
              </a:rPr>
              <a:t> and</a:t>
            </a:r>
            <a:r>
              <a:rPr dirty="0" sz="750" spc="-15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sales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27666" y="1807705"/>
            <a:ext cx="43751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Arial"/>
                <a:cs typeface="Arial"/>
              </a:rPr>
              <a:t>Other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functions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500859" y="1002766"/>
            <a:ext cx="160655" cy="277495"/>
            <a:chOff x="8500859" y="1002766"/>
            <a:chExt cx="160655" cy="277495"/>
          </a:xfrm>
        </p:grpSpPr>
        <p:sp>
          <p:nvSpPr>
            <p:cNvPr id="11" name="object 11" descr=""/>
            <p:cNvSpPr/>
            <p:nvPr/>
          </p:nvSpPr>
          <p:spPr>
            <a:xfrm>
              <a:off x="8500859" y="1187678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09">
                  <a:moveTo>
                    <a:pt x="92455" y="0"/>
                  </a:moveTo>
                  <a:lnTo>
                    <a:pt x="0" y="0"/>
                  </a:lnTo>
                  <a:lnTo>
                    <a:pt x="0" y="92455"/>
                  </a:lnTo>
                  <a:lnTo>
                    <a:pt x="92455" y="92455"/>
                  </a:lnTo>
                  <a:lnTo>
                    <a:pt x="92455" y="0"/>
                  </a:lnTo>
                  <a:close/>
                </a:path>
              </a:pathLst>
            </a:custGeom>
            <a:solidFill>
              <a:srgbClr val="99E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00859" y="1095222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09">
                  <a:moveTo>
                    <a:pt x="92455" y="0"/>
                  </a:moveTo>
                  <a:lnTo>
                    <a:pt x="0" y="0"/>
                  </a:lnTo>
                  <a:lnTo>
                    <a:pt x="0" y="92455"/>
                  </a:lnTo>
                  <a:lnTo>
                    <a:pt x="92455" y="92455"/>
                  </a:lnTo>
                  <a:lnTo>
                    <a:pt x="92455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500859" y="1002766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09">
                  <a:moveTo>
                    <a:pt x="92455" y="0"/>
                  </a:moveTo>
                  <a:lnTo>
                    <a:pt x="0" y="0"/>
                  </a:lnTo>
                  <a:lnTo>
                    <a:pt x="0" y="92455"/>
                  </a:lnTo>
                  <a:lnTo>
                    <a:pt x="92455" y="92455"/>
                  </a:lnTo>
                  <a:lnTo>
                    <a:pt x="92455" y="0"/>
                  </a:lnTo>
                  <a:close/>
                </a:path>
              </a:pathLst>
            </a:custGeom>
            <a:solidFill>
              <a:srgbClr val="074D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610923" y="1051996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 h="0">
                  <a:moveTo>
                    <a:pt x="5043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610923" y="1234506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 h="0">
                  <a:moveTo>
                    <a:pt x="5043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831353" y="3697477"/>
            <a:ext cx="460375" cy="59372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Arial"/>
                <a:cs typeface="Arial"/>
              </a:rPr>
              <a:t>Retail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25">
                <a:latin typeface="Arial"/>
                <a:cs typeface="Arial"/>
              </a:rPr>
              <a:t>and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consumer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packaged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goods2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62909" y="3697377"/>
            <a:ext cx="437515" cy="256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890"/>
              </a:lnSpc>
              <a:spcBef>
                <a:spcPts val="130"/>
              </a:spcBef>
            </a:pPr>
            <a:r>
              <a:rPr dirty="0" sz="750" spc="95">
                <a:latin typeface="Calibri"/>
                <a:cs typeface="Calibri"/>
              </a:rPr>
              <a:t>400-</a:t>
            </a:r>
            <a:r>
              <a:rPr dirty="0" sz="750" spc="85">
                <a:latin typeface="Calibri"/>
                <a:cs typeface="Calibri"/>
              </a:rPr>
              <a:t>660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ts val="890"/>
              </a:lnSpc>
            </a:pPr>
            <a:r>
              <a:rPr dirty="0" sz="750">
                <a:latin typeface="Calibri"/>
                <a:cs typeface="Calibri"/>
              </a:rPr>
              <a:t>(1-</a:t>
            </a:r>
            <a:r>
              <a:rPr dirty="0" sz="750" spc="25">
                <a:latin typeface="Calibri"/>
                <a:cs typeface="Calibri"/>
              </a:rPr>
              <a:t>2%)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27305" y="3701538"/>
            <a:ext cx="2978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latin typeface="Calibri"/>
                <a:cs typeface="Calibri"/>
              </a:rPr>
              <a:t>27-</a:t>
            </a:r>
            <a:r>
              <a:rPr dirty="0" sz="750" spc="110">
                <a:latin typeface="Calibri"/>
                <a:cs typeface="Calibri"/>
              </a:rPr>
              <a:t>44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01850" y="3655277"/>
            <a:ext cx="930275" cy="102933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95885" indent="-83820">
              <a:lnSpc>
                <a:spcPct val="100000"/>
              </a:lnSpc>
              <a:spcBef>
                <a:spcPts val="495"/>
              </a:spcBef>
              <a:buClr>
                <a:srgbClr val="074D91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Consumer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research</a:t>
            </a:r>
            <a:endParaRPr sz="750">
              <a:latin typeface="Calibri"/>
              <a:cs typeface="Calibri"/>
            </a:endParaRPr>
          </a:p>
          <a:p>
            <a:pPr marL="12700" marR="19685">
              <a:lnSpc>
                <a:spcPts val="880"/>
              </a:lnSpc>
              <a:spcBef>
                <a:spcPts val="445"/>
              </a:spcBef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Accelerate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consumer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research</a:t>
            </a:r>
            <a:r>
              <a:rPr dirty="0" sz="750" spc="10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by</a:t>
            </a:r>
            <a:r>
              <a:rPr dirty="0" sz="75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testing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scenarios,</a:t>
            </a:r>
            <a:r>
              <a:rPr dirty="0" sz="750" spc="1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enhance</a:t>
            </a:r>
            <a:r>
              <a:rPr dirty="0" sz="750" spc="1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customer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targeting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by</a:t>
            </a:r>
            <a:r>
              <a:rPr dirty="0" sz="75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creating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“synthetic</a:t>
            </a:r>
            <a:r>
              <a:rPr dirty="0" sz="75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customers”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to</a:t>
            </a:r>
            <a:r>
              <a:rPr dirty="0" sz="75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practice</a:t>
            </a:r>
            <a:r>
              <a:rPr dirty="0" sz="75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with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440891" y="3701439"/>
            <a:ext cx="894080" cy="10953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27000" indent="-635">
              <a:lnSpc>
                <a:spcPts val="880"/>
              </a:lnSpc>
              <a:spcBef>
                <a:spcPts val="175"/>
              </a:spcBef>
              <a:buClr>
                <a:srgbClr val="00A9F4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Augmented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reality–assisted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customer</a:t>
            </a:r>
            <a:r>
              <a:rPr dirty="0" sz="750" spc="1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support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880"/>
              </a:lnSpc>
              <a:spcBef>
                <a:spcPts val="425"/>
              </a:spcBef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Rapidly</a:t>
            </a:r>
            <a:r>
              <a:rPr dirty="0" sz="750" spc="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inform</a:t>
            </a:r>
            <a:r>
              <a:rPr dirty="0" sz="750" spc="5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workforce</a:t>
            </a:r>
            <a:r>
              <a:rPr dirty="0" sz="75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dirty="0" sz="75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real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time</a:t>
            </a:r>
            <a:r>
              <a:rPr dirty="0" sz="750" spc="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about</a:t>
            </a:r>
            <a:r>
              <a:rPr dirty="0" sz="750" spc="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750" spc="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status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75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products</a:t>
            </a:r>
            <a:r>
              <a:rPr dirty="0" sz="750" spc="9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consumer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preferences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435850" y="3701241"/>
            <a:ext cx="899160" cy="87058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-635">
              <a:lnSpc>
                <a:spcPts val="880"/>
              </a:lnSpc>
              <a:spcBef>
                <a:spcPts val="175"/>
              </a:spcBef>
              <a:buClr>
                <a:srgbClr val="074D91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Assist</a:t>
            </a:r>
            <a:r>
              <a:rPr dirty="0" sz="750" spc="9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copy</a:t>
            </a:r>
            <a:r>
              <a:rPr dirty="0" sz="750" spc="9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writing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marketing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content</a:t>
            </a:r>
            <a:r>
              <a:rPr dirty="0" sz="750" spc="1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creation</a:t>
            </a:r>
            <a:endParaRPr sz="750">
              <a:latin typeface="Calibri"/>
              <a:cs typeface="Calibri"/>
            </a:endParaRPr>
          </a:p>
          <a:p>
            <a:pPr marL="12700" marR="30480">
              <a:lnSpc>
                <a:spcPts val="880"/>
              </a:lnSpc>
              <a:spcBef>
                <a:spcPts val="425"/>
              </a:spcBef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Accelerate</a:t>
            </a:r>
            <a:r>
              <a:rPr dirty="0" sz="750" spc="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writing</a:t>
            </a:r>
            <a:r>
              <a:rPr dirty="0" sz="750" spc="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35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copy</a:t>
            </a:r>
            <a:r>
              <a:rPr dirty="0" sz="750" spc="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5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marketing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content</a:t>
            </a:r>
            <a:r>
              <a:rPr dirty="0" sz="750" spc="9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advertising</a:t>
            </a:r>
            <a:r>
              <a:rPr dirty="0" sz="75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scripts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427639" y="3701141"/>
            <a:ext cx="675640" cy="87121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1590" indent="-635">
              <a:lnSpc>
                <a:spcPts val="880"/>
              </a:lnSpc>
              <a:spcBef>
                <a:spcPts val="175"/>
              </a:spcBef>
              <a:buClr>
                <a:srgbClr val="00A9F4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Procurement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suppliers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process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enhancement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880"/>
              </a:lnSpc>
              <a:spcBef>
                <a:spcPts val="434"/>
              </a:spcBef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Draft</a:t>
            </a:r>
            <a:r>
              <a:rPr dirty="0" sz="75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playbooks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for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negotiating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with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suppliers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805626" y="3701652"/>
            <a:ext cx="5297805" cy="0"/>
          </a:xfrm>
          <a:custGeom>
            <a:avLst/>
            <a:gdLst/>
            <a:ahLst/>
            <a:cxnLst/>
            <a:rect l="l" t="t" r="r" b="b"/>
            <a:pathLst>
              <a:path w="5297805" h="0">
                <a:moveTo>
                  <a:pt x="0" y="0"/>
                </a:moveTo>
                <a:lnTo>
                  <a:pt x="5297733" y="0"/>
                </a:lnTo>
              </a:path>
            </a:pathLst>
          </a:custGeom>
          <a:ln w="3175">
            <a:solidFill>
              <a:srgbClr val="BBBC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831351" y="4894135"/>
            <a:ext cx="415925" cy="4813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Arial"/>
                <a:cs typeface="Arial"/>
              </a:rPr>
              <a:t>Pharma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25">
                <a:latin typeface="Arial"/>
                <a:cs typeface="Arial"/>
              </a:rPr>
              <a:t>and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medical</a:t>
            </a:r>
            <a:r>
              <a:rPr dirty="0" sz="750" spc="5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products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457014" y="4894036"/>
            <a:ext cx="335915" cy="256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890"/>
              </a:lnSpc>
              <a:spcBef>
                <a:spcPts val="130"/>
              </a:spcBef>
            </a:pPr>
            <a:r>
              <a:rPr dirty="0" sz="750">
                <a:latin typeface="Calibri"/>
                <a:cs typeface="Calibri"/>
              </a:rPr>
              <a:t>60-</a:t>
            </a:r>
            <a:r>
              <a:rPr dirty="0" sz="750" spc="25">
                <a:latin typeface="Calibri"/>
                <a:cs typeface="Calibri"/>
              </a:rPr>
              <a:t>110</a:t>
            </a:r>
            <a:endParaRPr sz="750">
              <a:latin typeface="Calibri"/>
              <a:cs typeface="Calibri"/>
            </a:endParaRPr>
          </a:p>
          <a:p>
            <a:pPr marL="14604">
              <a:lnSpc>
                <a:spcPts val="890"/>
              </a:lnSpc>
            </a:pPr>
            <a:r>
              <a:rPr dirty="0" sz="750" spc="60">
                <a:latin typeface="Calibri"/>
                <a:cs typeface="Calibri"/>
              </a:rPr>
              <a:t>(3-</a:t>
            </a:r>
            <a:r>
              <a:rPr dirty="0" sz="750" spc="55">
                <a:latin typeface="Calibri"/>
                <a:cs typeface="Calibri"/>
              </a:rPr>
              <a:t>5%)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040180" y="4923358"/>
            <a:ext cx="28448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latin typeface="Calibri"/>
                <a:cs typeface="Calibri"/>
              </a:rPr>
              <a:t>15-</a:t>
            </a:r>
            <a:r>
              <a:rPr dirty="0" sz="750" spc="35">
                <a:latin typeface="Calibri"/>
                <a:cs typeface="Calibri"/>
              </a:rPr>
              <a:t>25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401848" y="4898197"/>
            <a:ext cx="866775" cy="9829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86690" indent="-635">
              <a:lnSpc>
                <a:spcPts val="880"/>
              </a:lnSpc>
              <a:spcBef>
                <a:spcPts val="175"/>
              </a:spcBef>
              <a:buClr>
                <a:srgbClr val="074D91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Research</a:t>
            </a:r>
            <a:r>
              <a:rPr dirty="0" sz="750" spc="16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drug</a:t>
            </a:r>
            <a:r>
              <a:rPr dirty="0" sz="750" spc="1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discovery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880"/>
              </a:lnSpc>
              <a:spcBef>
                <a:spcPts val="425"/>
              </a:spcBef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Accelerate</a:t>
            </a:r>
            <a:r>
              <a:rPr dirty="0" sz="750" spc="9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selection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75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proteins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114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molecules</a:t>
            </a:r>
            <a:r>
              <a:rPr dirty="0" sz="750" spc="114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best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suited</a:t>
            </a:r>
            <a:r>
              <a:rPr dirty="0" sz="750" spc="9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as</a:t>
            </a:r>
            <a:r>
              <a:rPr dirty="0" sz="750" spc="9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candidates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new</a:t>
            </a:r>
            <a:r>
              <a:rPr dirty="0" sz="750" spc="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drug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formulation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40888" y="4897998"/>
            <a:ext cx="854710" cy="87058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95580" indent="-635">
              <a:lnSpc>
                <a:spcPts val="880"/>
              </a:lnSpc>
              <a:spcBef>
                <a:spcPts val="175"/>
              </a:spcBef>
              <a:buClr>
                <a:srgbClr val="99E6FF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Customer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documentation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generation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880"/>
              </a:lnSpc>
              <a:spcBef>
                <a:spcPts val="425"/>
              </a:spcBef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Draft</a:t>
            </a:r>
            <a:r>
              <a:rPr dirty="0" sz="75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medication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instructions</a:t>
            </a:r>
            <a:r>
              <a:rPr dirty="0" sz="750" spc="114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1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risk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notices</a:t>
            </a:r>
            <a:r>
              <a:rPr dirty="0" sz="75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drug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resale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435847" y="4897899"/>
            <a:ext cx="850265" cy="75882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-635">
              <a:lnSpc>
                <a:spcPts val="880"/>
              </a:lnSpc>
              <a:spcBef>
                <a:spcPts val="175"/>
              </a:spcBef>
              <a:buClr>
                <a:srgbClr val="00A9F4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Generate</a:t>
            </a:r>
            <a:r>
              <a:rPr dirty="0" sz="750" spc="12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content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commercial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representatives</a:t>
            </a:r>
            <a:endParaRPr sz="750">
              <a:latin typeface="Calibri"/>
              <a:cs typeface="Calibri"/>
            </a:endParaRPr>
          </a:p>
          <a:p>
            <a:pPr marL="12700" marR="69215">
              <a:lnSpc>
                <a:spcPts val="880"/>
              </a:lnSpc>
              <a:spcBef>
                <a:spcPts val="425"/>
              </a:spcBef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Prepare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scripts</a:t>
            </a:r>
            <a:r>
              <a:rPr dirty="0" sz="75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interactions</a:t>
            </a:r>
            <a:r>
              <a:rPr dirty="0" sz="750" spc="14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with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physicians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427635" y="4897800"/>
            <a:ext cx="574040" cy="9829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97155" indent="-635">
              <a:lnSpc>
                <a:spcPts val="880"/>
              </a:lnSpc>
              <a:spcBef>
                <a:spcPts val="175"/>
              </a:spcBef>
              <a:buClr>
                <a:srgbClr val="99E6FF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Contract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generation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880"/>
              </a:lnSpc>
              <a:spcBef>
                <a:spcPts val="425"/>
              </a:spcBef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Draft</a:t>
            </a:r>
            <a:r>
              <a:rPr dirty="0" sz="750" spc="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legal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documents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incorporating</a:t>
            </a:r>
            <a:r>
              <a:rPr dirty="0" sz="750" spc="45">
                <a:solidFill>
                  <a:srgbClr val="221F1F"/>
                </a:solidFill>
                <a:latin typeface="Calibri"/>
                <a:cs typeface="Calibri"/>
              </a:rPr>
              <a:t> specifc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regulatory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requirements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3805626" y="4898466"/>
            <a:ext cx="5297805" cy="0"/>
          </a:xfrm>
          <a:custGeom>
            <a:avLst/>
            <a:gdLst/>
            <a:ahLst/>
            <a:cxnLst/>
            <a:rect l="l" t="t" r="r" b="b"/>
            <a:pathLst>
              <a:path w="5297805" h="0">
                <a:moveTo>
                  <a:pt x="0" y="0"/>
                </a:moveTo>
                <a:lnTo>
                  <a:pt x="5297733" y="0"/>
                </a:lnTo>
              </a:path>
            </a:pathLst>
          </a:custGeom>
          <a:ln w="3175">
            <a:solidFill>
              <a:srgbClr val="BBBC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3831347" y="2091021"/>
            <a:ext cx="3854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10">
                <a:latin typeface="Arial"/>
                <a:cs typeface="Arial"/>
              </a:rPr>
              <a:t>Banking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369738" y="2090526"/>
            <a:ext cx="431165" cy="256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890"/>
              </a:lnSpc>
              <a:spcBef>
                <a:spcPts val="130"/>
              </a:spcBef>
            </a:pPr>
            <a:r>
              <a:rPr dirty="0" sz="750" spc="114">
                <a:latin typeface="Calibri"/>
                <a:cs typeface="Calibri"/>
              </a:rPr>
              <a:t>200-</a:t>
            </a:r>
            <a:r>
              <a:rPr dirty="0" sz="750" spc="35">
                <a:latin typeface="Calibri"/>
                <a:cs typeface="Calibri"/>
              </a:rPr>
              <a:t>340</a:t>
            </a:r>
            <a:endParaRPr sz="750">
              <a:latin typeface="Calibri"/>
              <a:cs typeface="Calibri"/>
            </a:endParaRPr>
          </a:p>
          <a:p>
            <a:pPr algn="r" marR="5080">
              <a:lnSpc>
                <a:spcPts val="890"/>
              </a:lnSpc>
            </a:pPr>
            <a:r>
              <a:rPr dirty="0" sz="750" spc="60">
                <a:latin typeface="Calibri"/>
                <a:cs typeface="Calibri"/>
              </a:rPr>
              <a:t>(3-</a:t>
            </a:r>
            <a:r>
              <a:rPr dirty="0" sz="750" spc="55">
                <a:latin typeface="Calibri"/>
                <a:cs typeface="Calibri"/>
              </a:rPr>
              <a:t>5%)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091192" y="2100828"/>
            <a:ext cx="233679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5">
                <a:latin typeface="Calibri"/>
                <a:cs typeface="Calibri"/>
              </a:rPr>
              <a:t>9-</a:t>
            </a:r>
            <a:r>
              <a:rPr dirty="0" sz="750" spc="35">
                <a:latin typeface="Calibri"/>
                <a:cs typeface="Calibri"/>
              </a:rPr>
              <a:t>15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401844" y="2094687"/>
            <a:ext cx="796290" cy="9829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59385" indent="-635">
              <a:lnSpc>
                <a:spcPts val="880"/>
              </a:lnSpc>
              <a:spcBef>
                <a:spcPts val="175"/>
              </a:spcBef>
              <a:buClr>
                <a:srgbClr val="074D91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Legacy</a:t>
            </a:r>
            <a:r>
              <a:rPr dirty="0" sz="750" spc="1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code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conversion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880"/>
              </a:lnSpc>
              <a:spcBef>
                <a:spcPts val="425"/>
              </a:spcBef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Optimize</a:t>
            </a:r>
            <a:r>
              <a:rPr dirty="0" sz="75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migration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of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legacy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frameworks</a:t>
            </a:r>
            <a:r>
              <a:rPr dirty="0" sz="750" spc="1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with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natural-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language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translation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capabilities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440885" y="2094588"/>
            <a:ext cx="898525" cy="15443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89865" indent="-635">
              <a:lnSpc>
                <a:spcPts val="880"/>
              </a:lnSpc>
              <a:spcBef>
                <a:spcPts val="175"/>
              </a:spcBef>
              <a:buClr>
                <a:srgbClr val="074D91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Customer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emergency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interactive</a:t>
            </a:r>
            <a:r>
              <a:rPr dirty="0" sz="750" spc="1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voice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response</a:t>
            </a:r>
            <a:r>
              <a:rPr dirty="0" sz="750" spc="1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(IVR)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880"/>
              </a:lnSpc>
              <a:spcBef>
                <a:spcPts val="430"/>
              </a:spcBef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Partially</a:t>
            </a:r>
            <a:r>
              <a:rPr dirty="0" sz="75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automate,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accelerate,</a:t>
            </a:r>
            <a:r>
              <a:rPr dirty="0" sz="750" spc="1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enhance</a:t>
            </a:r>
            <a:r>
              <a:rPr dirty="0" sz="750" spc="1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resolution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rate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750" spc="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customer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emergencies</a:t>
            </a:r>
            <a:r>
              <a:rPr dirty="0" sz="750" spc="15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through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generative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AI–enhanced</a:t>
            </a:r>
            <a:r>
              <a:rPr dirty="0" sz="750" spc="1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IVR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interactions</a:t>
            </a:r>
            <a:r>
              <a:rPr dirty="0" sz="75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(eg,</a:t>
            </a:r>
            <a:r>
              <a:rPr dirty="0" sz="750" spc="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credit</a:t>
            </a:r>
            <a:r>
              <a:rPr dirty="0" sz="75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card</a:t>
            </a:r>
            <a:r>
              <a:rPr dirty="0" sz="750" spc="9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losses)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435843" y="2094290"/>
            <a:ext cx="893444" cy="143192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25425" indent="-635">
              <a:lnSpc>
                <a:spcPts val="880"/>
              </a:lnSpc>
              <a:spcBef>
                <a:spcPts val="175"/>
              </a:spcBef>
              <a:buClr>
                <a:srgbClr val="00A9F4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Custom</a:t>
            </a:r>
            <a:r>
              <a:rPr dirty="0" sz="750" spc="1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retail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banking</a:t>
            </a:r>
            <a:r>
              <a:rPr dirty="0" sz="750" spc="17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oers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880"/>
              </a:lnSpc>
              <a:spcBef>
                <a:spcPts val="425"/>
              </a:spcBef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Push</a:t>
            </a:r>
            <a:r>
              <a:rPr dirty="0" sz="750" spc="17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personalized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marketing</a:t>
            </a:r>
            <a:r>
              <a:rPr dirty="0" sz="750" spc="10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10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sales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content</a:t>
            </a:r>
            <a:r>
              <a:rPr dirty="0" sz="75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tailored</a:t>
            </a:r>
            <a:r>
              <a:rPr dirty="0" sz="750" spc="6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each</a:t>
            </a:r>
            <a:r>
              <a:rPr dirty="0" sz="75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client</a:t>
            </a:r>
            <a:r>
              <a:rPr dirty="0" sz="750" spc="8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of</a:t>
            </a:r>
            <a:r>
              <a:rPr dirty="0" sz="750" spc="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the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bank</a:t>
            </a:r>
            <a:r>
              <a:rPr dirty="0" sz="750" spc="1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based</a:t>
            </a:r>
            <a:r>
              <a:rPr dirty="0" sz="750" spc="1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on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profle</a:t>
            </a:r>
            <a:r>
              <a:rPr dirty="0" sz="750" spc="9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9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history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(eg,</a:t>
            </a:r>
            <a:r>
              <a:rPr dirty="0" sz="750" spc="3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personalized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nudges),</a:t>
            </a:r>
            <a:r>
              <a:rPr dirty="0" sz="750" spc="13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generate</a:t>
            </a:r>
            <a:r>
              <a:rPr dirty="0" sz="750" spc="14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alternatives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-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70">
                <a:solidFill>
                  <a:srgbClr val="221F1F"/>
                </a:solidFill>
                <a:latin typeface="Calibri"/>
                <a:cs typeface="Calibri"/>
              </a:rPr>
              <a:t>A/B</a:t>
            </a:r>
            <a:r>
              <a:rPr dirty="0" sz="750" spc="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testing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427632" y="2093993"/>
            <a:ext cx="664210" cy="12084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715" indent="-635">
              <a:lnSpc>
                <a:spcPts val="880"/>
              </a:lnSpc>
              <a:spcBef>
                <a:spcPts val="175"/>
              </a:spcBef>
              <a:buClr>
                <a:srgbClr val="99E6FF"/>
              </a:buClr>
              <a:buFont typeface="Wingdings"/>
              <a:buChar char=""/>
              <a:tabLst>
                <a:tab pos="95885" algn="l"/>
              </a:tabLst>
            </a:pPr>
            <a:r>
              <a:rPr dirty="0" sz="750" spc="50">
                <a:solidFill>
                  <a:srgbClr val="221F1F"/>
                </a:solidFill>
                <a:latin typeface="Calibri"/>
                <a:cs typeface="Calibri"/>
              </a:rPr>
              <a:t>	</a:t>
            </a:r>
            <a:r>
              <a:rPr dirty="0" sz="750" spc="50">
                <a:solidFill>
                  <a:srgbClr val="221F1F"/>
                </a:solidFill>
                <a:latin typeface="Calibri"/>
                <a:cs typeface="Calibri"/>
              </a:rPr>
              <a:t>Risk</a:t>
            </a:r>
            <a:r>
              <a:rPr dirty="0" sz="750" spc="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model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documentation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880"/>
              </a:lnSpc>
              <a:spcBef>
                <a:spcPts val="430"/>
              </a:spcBef>
            </a:pP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Create</a:t>
            </a:r>
            <a:r>
              <a:rPr dirty="0" sz="750" spc="12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model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documentation,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11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scan</a:t>
            </a:r>
            <a:r>
              <a:rPr dirty="0" sz="750" spc="8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221F1F"/>
                </a:solidFill>
                <a:latin typeface="Calibri"/>
                <a:cs typeface="Calibri"/>
              </a:rPr>
              <a:t>for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missing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documentation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21F1F"/>
                </a:solidFill>
                <a:latin typeface="Calibri"/>
                <a:cs typeface="Calibri"/>
              </a:rPr>
              <a:t>and</a:t>
            </a:r>
            <a:r>
              <a:rPr dirty="0" sz="750" spc="65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relevant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regulatory</a:t>
            </a:r>
            <a:r>
              <a:rPr dirty="0" sz="750" spc="50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21F1F"/>
                </a:solidFill>
                <a:latin typeface="Calibri"/>
                <a:cs typeface="Calibri"/>
              </a:rPr>
              <a:t>updates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3805626" y="2097147"/>
            <a:ext cx="5297805" cy="0"/>
          </a:xfrm>
          <a:custGeom>
            <a:avLst/>
            <a:gdLst/>
            <a:ahLst/>
            <a:cxnLst/>
            <a:rect l="l" t="t" r="r" b="b"/>
            <a:pathLst>
              <a:path w="5297805" h="0">
                <a:moveTo>
                  <a:pt x="0" y="0"/>
                </a:moveTo>
                <a:lnTo>
                  <a:pt x="5297733" y="0"/>
                </a:lnTo>
              </a:path>
            </a:pathLst>
          </a:custGeom>
          <a:ln w="3175">
            <a:solidFill>
              <a:srgbClr val="BBBC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4231573" y="1477099"/>
            <a:ext cx="567690" cy="59372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6350" indent="149225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Arial"/>
                <a:cs typeface="Arial"/>
              </a:rPr>
              <a:t>potential</a:t>
            </a:r>
            <a:r>
              <a:rPr dirty="0" sz="750">
                <a:latin typeface="Arial"/>
                <a:cs typeface="Arial"/>
              </a:rPr>
              <a:t> per</a:t>
            </a:r>
            <a:r>
              <a:rPr dirty="0" sz="750" spc="-5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industry,</a:t>
            </a:r>
            <a:endParaRPr sz="750">
              <a:latin typeface="Arial"/>
              <a:cs typeface="Arial"/>
            </a:endParaRPr>
          </a:p>
          <a:p>
            <a:pPr algn="r" marL="120650" marR="5080" indent="-27940">
              <a:lnSpc>
                <a:spcPts val="880"/>
              </a:lnSpc>
              <a:spcBef>
                <a:spcPts val="5"/>
              </a:spcBef>
            </a:pPr>
            <a:r>
              <a:rPr dirty="0" sz="750" spc="75">
                <a:latin typeface="Calibri"/>
                <a:cs typeface="Calibri"/>
              </a:rPr>
              <a:t>$</a:t>
            </a:r>
            <a:r>
              <a:rPr dirty="0" sz="750" spc="2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billion</a:t>
            </a:r>
            <a:r>
              <a:rPr dirty="0" sz="750" spc="20">
                <a:latin typeface="Calibri"/>
                <a:cs typeface="Calibri"/>
              </a:rPr>
              <a:t> </a:t>
            </a:r>
            <a:r>
              <a:rPr dirty="0" sz="750" spc="30">
                <a:latin typeface="Calibri"/>
                <a:cs typeface="Calibri"/>
              </a:rPr>
              <a:t>(%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>
                <a:latin typeface="Calibri"/>
                <a:cs typeface="Calibri"/>
              </a:rPr>
              <a:t>of </a:t>
            </a:r>
            <a:r>
              <a:rPr dirty="0" sz="750" spc="-10">
                <a:latin typeface="Calibri"/>
                <a:cs typeface="Calibri"/>
              </a:rPr>
              <a:t>industry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revenue)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1" name="object 41" descr=""/>
          <p:cNvSpPr txBox="1"/>
          <p:nvPr/>
        </p:nvSpPr>
        <p:spPr>
          <a:xfrm>
            <a:off x="3794252" y="971053"/>
            <a:ext cx="2357120" cy="5384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04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Selected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examples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key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use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cases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main </a:t>
            </a:r>
            <a:r>
              <a:rPr dirty="0" sz="900" spc="10">
                <a:latin typeface="Arial"/>
                <a:cs typeface="Arial"/>
              </a:rPr>
              <a:t>functional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value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drivers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(nonexhaustive)</a:t>
            </a:r>
            <a:endParaRPr sz="900">
              <a:latin typeface="Arial"/>
              <a:cs typeface="Arial"/>
            </a:endParaRPr>
          </a:p>
          <a:p>
            <a:pPr marL="529590">
              <a:lnSpc>
                <a:spcPct val="100000"/>
              </a:lnSpc>
              <a:spcBef>
                <a:spcPts val="950"/>
              </a:spcBef>
            </a:pPr>
            <a:r>
              <a:rPr dirty="0" sz="750" spc="-10">
                <a:latin typeface="Arial"/>
                <a:cs typeface="Arial"/>
              </a:rPr>
              <a:t>Total</a:t>
            </a:r>
            <a:r>
              <a:rPr dirty="0" sz="750" spc="-5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value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755335" y="930487"/>
            <a:ext cx="633730" cy="36893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175"/>
              </a:spcBef>
            </a:pP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Value</a:t>
            </a:r>
            <a:r>
              <a:rPr dirty="0" sz="750" spc="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464"/>
                </a:solidFill>
                <a:latin typeface="Calibri"/>
                <a:cs typeface="Calibri"/>
              </a:rPr>
              <a:t>potential</a:t>
            </a:r>
            <a:r>
              <a:rPr dirty="0" sz="75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75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function</a:t>
            </a:r>
            <a:r>
              <a:rPr dirty="0" sz="750" spc="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646464"/>
                </a:solidFill>
                <a:latin typeface="Calibri"/>
                <a:cs typeface="Calibri"/>
              </a:rPr>
              <a:t>for</a:t>
            </a:r>
            <a:r>
              <a:rPr dirty="0" sz="75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46464"/>
                </a:solidFill>
                <a:latin typeface="Calibri"/>
                <a:cs typeface="Calibri"/>
              </a:rPr>
              <a:t>the</a:t>
            </a:r>
            <a:r>
              <a:rPr dirty="0" sz="750" spc="4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646464"/>
                </a:solidFill>
                <a:latin typeface="Calibri"/>
                <a:cs typeface="Calibri"/>
              </a:rPr>
              <a:t>industry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679071" y="894032"/>
            <a:ext cx="221615" cy="403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65300"/>
              </a:lnSpc>
              <a:spcBef>
                <a:spcPts val="90"/>
              </a:spcBef>
            </a:pPr>
            <a:r>
              <a:rPr dirty="0" sz="750" spc="-20">
                <a:solidFill>
                  <a:srgbClr val="646464"/>
                </a:solidFill>
                <a:latin typeface="Calibri"/>
                <a:cs typeface="Calibri"/>
              </a:rPr>
              <a:t>High</a:t>
            </a:r>
            <a:r>
              <a:rPr dirty="0" sz="75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646464"/>
                </a:solidFill>
                <a:latin typeface="Calibri"/>
                <a:cs typeface="Calibri"/>
              </a:rPr>
              <a:t>Low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794252" y="407314"/>
            <a:ext cx="4999990" cy="40068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180"/>
              </a:spcBef>
            </a:pPr>
            <a:r>
              <a:rPr dirty="0" sz="1250" spc="-20">
                <a:latin typeface="Arial"/>
                <a:cs typeface="Arial"/>
              </a:rPr>
              <a:t>Generative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 spc="-45">
                <a:latin typeface="Arial"/>
                <a:cs typeface="Arial"/>
              </a:rPr>
              <a:t>AI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could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deliver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significant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 spc="-30">
                <a:latin typeface="Arial"/>
                <a:cs typeface="Arial"/>
              </a:rPr>
              <a:t>value </a:t>
            </a:r>
            <a:r>
              <a:rPr dirty="0" sz="1250" spc="-20">
                <a:latin typeface="Arial"/>
                <a:cs typeface="Arial"/>
              </a:rPr>
              <a:t>when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deployed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in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some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 spc="-25">
                <a:latin typeface="Arial"/>
                <a:cs typeface="Arial"/>
              </a:rPr>
              <a:t>use </a:t>
            </a:r>
            <a:r>
              <a:rPr dirty="0" sz="1250" spc="-30">
                <a:latin typeface="Arial"/>
                <a:cs typeface="Arial"/>
              </a:rPr>
              <a:t>cases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 spc="-20">
                <a:latin typeface="Arial"/>
                <a:cs typeface="Arial"/>
              </a:rPr>
              <a:t>across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 spc="-65">
                <a:latin typeface="Arial"/>
                <a:cs typeface="Arial"/>
              </a:rPr>
              <a:t>a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selection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of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top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industries.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835" y="395731"/>
            <a:ext cx="2271395" cy="23120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3335" marR="64135" indent="-1270">
              <a:lnSpc>
                <a:spcPct val="101200"/>
              </a:lnSpc>
              <a:spcBef>
                <a:spcPts val="80"/>
              </a:spcBef>
            </a:pPr>
            <a:r>
              <a:rPr dirty="0" sz="1400" spc="-85" b="1">
                <a:solidFill>
                  <a:srgbClr val="231F20"/>
                </a:solidFill>
                <a:latin typeface="Palatino Linotype"/>
                <a:cs typeface="Palatino Linotype"/>
              </a:rPr>
              <a:t>Despite</a:t>
            </a:r>
            <a:r>
              <a:rPr dirty="0" sz="1400" spc="-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Palatino Linotype"/>
                <a:cs typeface="Palatino Linotype"/>
              </a:rPr>
              <a:t>gen</a:t>
            </a:r>
            <a:r>
              <a:rPr dirty="0" sz="1400" spc="5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90" b="1">
                <a:solidFill>
                  <a:srgbClr val="231F20"/>
                </a:solidFill>
                <a:latin typeface="Palatino Linotype"/>
                <a:cs typeface="Palatino Linotype"/>
              </a:rPr>
              <a:t>AI’s</a:t>
            </a:r>
            <a:r>
              <a:rPr dirty="0" sz="140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commercial 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promise,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most</a:t>
            </a:r>
            <a:r>
              <a:rPr dirty="0" sz="1400" spc="-2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Palatino Linotype"/>
                <a:cs typeface="Palatino Linotype"/>
              </a:rPr>
              <a:t>organizations </a:t>
            </a:r>
            <a:r>
              <a:rPr dirty="0" sz="1400" spc="-30" b="1">
                <a:solidFill>
                  <a:srgbClr val="231F20"/>
                </a:solidFill>
                <a:latin typeface="Palatino Linotype"/>
                <a:cs typeface="Palatino Linotype"/>
              </a:rPr>
              <a:t>aren’t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Palatino Linotype"/>
                <a:cs typeface="Palatino Linotype"/>
              </a:rPr>
              <a:t>using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Palatino Linotype"/>
                <a:cs typeface="Palatino Linotype"/>
              </a:rPr>
              <a:t>it</a:t>
            </a:r>
            <a:r>
              <a:rPr dirty="0" sz="1400" spc="-40" b="1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Palatino Linotype"/>
                <a:cs typeface="Palatino Linotype"/>
              </a:rPr>
              <a:t>yet</a:t>
            </a:r>
            <a:endParaRPr sz="1400">
              <a:latin typeface="Palatino Linotype"/>
              <a:cs typeface="Palatino Linotype"/>
            </a:endParaRPr>
          </a:p>
          <a:p>
            <a:pPr marL="14604" marR="5080" indent="635">
              <a:lnSpc>
                <a:spcPct val="113999"/>
              </a:lnSpc>
              <a:spcBef>
                <a:spcPts val="1225"/>
              </a:spcBef>
            </a:pP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When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asked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marketing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2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sales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leaders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how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much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they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thought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their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organization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should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 using gen AI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machine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learning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commercial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activities,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80">
                <a:solidFill>
                  <a:srgbClr val="231F20"/>
                </a:solidFill>
                <a:latin typeface="Calibri"/>
                <a:cs typeface="Calibri"/>
              </a:rPr>
              <a:t>90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percent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thought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it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should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be at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least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“often.”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That’s</a:t>
            </a:r>
            <a:r>
              <a:rPr dirty="0" sz="95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hardly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surprising,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given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marketing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sales</a:t>
            </a:r>
            <a:r>
              <a:rPr dirty="0" sz="950" spc="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5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the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area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potential</a:t>
            </a:r>
            <a:r>
              <a:rPr dirty="0" sz="950" spc="-3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95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impact,</a:t>
            </a:r>
            <a:r>
              <a:rPr dirty="0" sz="950" spc="5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we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saw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earlier.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But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75">
                <a:solidFill>
                  <a:srgbClr val="231F20"/>
                </a:solidFill>
                <a:latin typeface="Calibri"/>
                <a:cs typeface="Calibri"/>
              </a:rPr>
              <a:t>60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percent</a:t>
            </a:r>
            <a:r>
              <a:rPr dirty="0" sz="950" spc="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said</a:t>
            </a:r>
            <a:r>
              <a:rPr dirty="0" sz="95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their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 organizations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231F20"/>
                </a:solidFill>
                <a:latin typeface="Calibri"/>
                <a:cs typeface="Calibri"/>
              </a:rPr>
              <a:t>rarely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or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never</a:t>
            </a:r>
            <a:r>
              <a:rPr dirty="0" sz="95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231F20"/>
                </a:solidFill>
                <a:latin typeface="Calibri"/>
                <a:cs typeface="Calibri"/>
              </a:rPr>
              <a:t>do</a:t>
            </a:r>
            <a:r>
              <a:rPr dirty="0" sz="950" spc="-20">
                <a:solidFill>
                  <a:srgbClr val="231F20"/>
                </a:solidFill>
                <a:latin typeface="Calibri"/>
                <a:cs typeface="Calibri"/>
              </a:rPr>
              <a:t> this.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5048" y="2849117"/>
            <a:ext cx="237553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4445">
              <a:lnSpc>
                <a:spcPct val="113999"/>
              </a:lnSpc>
              <a:spcBef>
                <a:spcPts val="100"/>
              </a:spcBef>
            </a:pPr>
            <a:r>
              <a:rPr dirty="0" sz="950" spc="-40" i="1">
                <a:solidFill>
                  <a:srgbClr val="231F20"/>
                </a:solidFill>
                <a:latin typeface="Arial"/>
                <a:cs typeface="Arial"/>
              </a:rPr>
              <a:t>Source:</a:t>
            </a:r>
            <a:r>
              <a:rPr dirty="0" sz="950" spc="-1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AI-powered</a:t>
            </a:r>
            <a:r>
              <a:rPr dirty="0" sz="950" spc="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marketing</a:t>
            </a:r>
            <a:r>
              <a:rPr dirty="0" sz="950" spc="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and</a:t>
            </a:r>
            <a:r>
              <a:rPr dirty="0" sz="950" spc="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sales</a:t>
            </a:r>
            <a:r>
              <a:rPr dirty="0" sz="950" spc="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spc="-2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reach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new</a:t>
            </a:r>
            <a:r>
              <a:rPr dirty="0" sz="950" spc="-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heights </a:t>
            </a:r>
            <a:r>
              <a:rPr dirty="0" sz="950" spc="-1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with</a:t>
            </a:r>
            <a:r>
              <a:rPr dirty="0" sz="950" spc="-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950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generative </a:t>
            </a:r>
            <a:r>
              <a:rPr dirty="0" sz="950" spc="-25" i="1">
                <a:solidFill>
                  <a:srgbClr val="2151FF"/>
                </a:solidFill>
                <a:latin typeface="Calibri"/>
                <a:cs typeface="Calibri"/>
                <a:hlinkClick r:id="rId2"/>
              </a:rPr>
              <a:t>AI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48303" y="4912854"/>
            <a:ext cx="5202555" cy="58229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2550" marR="43180" indent="-27940">
              <a:lnSpc>
                <a:spcPts val="680"/>
              </a:lnSpc>
              <a:spcBef>
                <a:spcPts val="180"/>
              </a:spcBef>
            </a:pPr>
            <a:r>
              <a:rPr dirty="0" baseline="31746" sz="525" spc="-89">
                <a:solidFill>
                  <a:srgbClr val="646464"/>
                </a:solidFill>
                <a:latin typeface="Calibri"/>
                <a:cs typeface="Calibri"/>
              </a:rPr>
              <a:t>1</a:t>
            </a:r>
            <a:r>
              <a:rPr dirty="0" baseline="31746" sz="525" spc="-37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Senior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executives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signifcant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global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646464"/>
                </a:solidFill>
                <a:latin typeface="Calibri"/>
                <a:cs typeface="Calibri"/>
              </a:rPr>
              <a:t>B2B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60">
                <a:solidFill>
                  <a:srgbClr val="646464"/>
                </a:solidFill>
                <a:latin typeface="Calibri"/>
                <a:cs typeface="Calibri"/>
              </a:rPr>
              <a:t>B2C</a:t>
            </a:r>
            <a:r>
              <a:rPr dirty="0" sz="600" spc="1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sales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marketing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organizations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across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wide</a:t>
            </a:r>
            <a:r>
              <a:rPr dirty="0" sz="600" spc="1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range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of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industries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and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company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maturity</a:t>
            </a:r>
            <a:r>
              <a:rPr dirty="0" sz="600" spc="9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46464"/>
                </a:solidFill>
                <a:latin typeface="Calibri"/>
                <a:cs typeface="Calibri"/>
              </a:rPr>
              <a:t>levels</a:t>
            </a:r>
            <a:r>
              <a:rPr dirty="0" sz="600" spc="1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20">
                <a:solidFill>
                  <a:srgbClr val="646464"/>
                </a:solidFill>
                <a:latin typeface="Calibri"/>
                <a:cs typeface="Calibri"/>
              </a:rPr>
              <a:t>were</a:t>
            </a:r>
            <a:r>
              <a:rPr dirty="0" sz="600" spc="5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asked:</a:t>
            </a:r>
            <a:r>
              <a:rPr dirty="0" sz="600" spc="2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To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what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extent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is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your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organization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using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machine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learning/generative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AI</a:t>
            </a:r>
            <a:r>
              <a:rPr dirty="0" sz="600" spc="2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 i="1">
                <a:solidFill>
                  <a:srgbClr val="646464"/>
                </a:solidFill>
                <a:latin typeface="Calibri"/>
                <a:cs typeface="Calibri"/>
              </a:rPr>
              <a:t>solutions?</a:t>
            </a:r>
            <a:endParaRPr sz="600">
              <a:latin typeface="Calibri"/>
              <a:cs typeface="Calibri"/>
            </a:endParaRPr>
          </a:p>
          <a:p>
            <a:pPr marL="50800">
              <a:lnSpc>
                <a:spcPts val="655"/>
              </a:lnSpc>
            </a:pPr>
            <a:r>
              <a:rPr dirty="0" baseline="31746" sz="525" spc="15">
                <a:solidFill>
                  <a:srgbClr val="646464"/>
                </a:solidFill>
                <a:latin typeface="Calibri"/>
                <a:cs typeface="Calibri"/>
              </a:rPr>
              <a:t>2</a:t>
            </a:r>
            <a:r>
              <a:rPr dirty="0" sz="600" spc="10">
                <a:solidFill>
                  <a:srgbClr val="646464"/>
                </a:solidFill>
                <a:latin typeface="Calibri"/>
                <a:cs typeface="Calibri"/>
              </a:rPr>
              <a:t>Q:</a:t>
            </a:r>
            <a:r>
              <a:rPr dirty="0" sz="600" spc="3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How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much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do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you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think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your</a:t>
            </a:r>
            <a:r>
              <a:rPr dirty="0" sz="600" spc="3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organization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should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be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using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machine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learning/generative</a:t>
            </a:r>
            <a:r>
              <a:rPr dirty="0" sz="600" spc="30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10" i="1">
                <a:solidFill>
                  <a:srgbClr val="646464"/>
                </a:solidFill>
                <a:latin typeface="Calibri"/>
                <a:cs typeface="Calibri"/>
              </a:rPr>
              <a:t>AI</a:t>
            </a:r>
            <a:r>
              <a:rPr dirty="0" sz="600" spc="35" i="1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600" spc="-10" i="1">
                <a:solidFill>
                  <a:srgbClr val="646464"/>
                </a:solidFill>
                <a:latin typeface="Calibri"/>
                <a:cs typeface="Calibri"/>
              </a:rPr>
              <a:t>solutions?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  <a:spcBef>
                <a:spcPts val="585"/>
              </a:spcBef>
            </a:pPr>
            <a:r>
              <a:rPr dirty="0" sz="600" spc="20">
                <a:latin typeface="Calibri"/>
                <a:cs typeface="Calibri"/>
              </a:rPr>
              <a:t>McKinsey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10">
                <a:latin typeface="Calibri"/>
                <a:cs typeface="Calibri"/>
              </a:rPr>
              <a:t>&amp;</a:t>
            </a:r>
            <a:r>
              <a:rPr dirty="0" sz="600" spc="25">
                <a:latin typeface="Calibri"/>
                <a:cs typeface="Calibri"/>
              </a:rPr>
              <a:t> </a:t>
            </a:r>
            <a:r>
              <a:rPr dirty="0" sz="600" spc="-10">
                <a:latin typeface="Calibri"/>
                <a:cs typeface="Calibri"/>
              </a:rPr>
              <a:t>Company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15234" y="1588871"/>
            <a:ext cx="395605" cy="2938145"/>
            <a:chOff x="4515234" y="1588871"/>
            <a:chExt cx="395605" cy="2938145"/>
          </a:xfrm>
        </p:grpSpPr>
        <p:sp>
          <p:nvSpPr>
            <p:cNvPr id="6" name="object 6" descr=""/>
            <p:cNvSpPr/>
            <p:nvPr/>
          </p:nvSpPr>
          <p:spPr>
            <a:xfrm>
              <a:off x="4518533" y="1588871"/>
              <a:ext cx="389255" cy="440690"/>
            </a:xfrm>
            <a:custGeom>
              <a:avLst/>
              <a:gdLst/>
              <a:ahLst/>
              <a:cxnLst/>
              <a:rect l="l" t="t" r="r" b="b"/>
              <a:pathLst>
                <a:path w="389254" h="440689">
                  <a:moveTo>
                    <a:pt x="388785" y="0"/>
                  </a:moveTo>
                  <a:lnTo>
                    <a:pt x="0" y="0"/>
                  </a:lnTo>
                  <a:lnTo>
                    <a:pt x="0" y="440207"/>
                  </a:lnTo>
                  <a:lnTo>
                    <a:pt x="388785" y="440207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18533" y="2029079"/>
              <a:ext cx="389255" cy="587375"/>
            </a:xfrm>
            <a:custGeom>
              <a:avLst/>
              <a:gdLst/>
              <a:ahLst/>
              <a:cxnLst/>
              <a:rect l="l" t="t" r="r" b="b"/>
              <a:pathLst>
                <a:path w="389254" h="587375">
                  <a:moveTo>
                    <a:pt x="388785" y="0"/>
                  </a:moveTo>
                  <a:lnTo>
                    <a:pt x="0" y="0"/>
                  </a:lnTo>
                  <a:lnTo>
                    <a:pt x="0" y="586943"/>
                  </a:lnTo>
                  <a:lnTo>
                    <a:pt x="388785" y="586943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143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18536" y="2029080"/>
              <a:ext cx="389255" cy="587375"/>
            </a:xfrm>
            <a:custGeom>
              <a:avLst/>
              <a:gdLst/>
              <a:ahLst/>
              <a:cxnLst/>
              <a:rect l="l" t="t" r="r" b="b"/>
              <a:pathLst>
                <a:path w="389254" h="587375">
                  <a:moveTo>
                    <a:pt x="0" y="0"/>
                  </a:moveTo>
                  <a:lnTo>
                    <a:pt x="388785" y="0"/>
                  </a:lnTo>
                  <a:lnTo>
                    <a:pt x="388785" y="586943"/>
                  </a:lnTo>
                  <a:lnTo>
                    <a:pt x="0" y="586943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18533" y="2616022"/>
              <a:ext cx="389255" cy="1174115"/>
            </a:xfrm>
            <a:custGeom>
              <a:avLst/>
              <a:gdLst/>
              <a:ahLst/>
              <a:cxnLst/>
              <a:rect l="l" t="t" r="r" b="b"/>
              <a:pathLst>
                <a:path w="389254" h="1174114">
                  <a:moveTo>
                    <a:pt x="388785" y="0"/>
                  </a:moveTo>
                  <a:lnTo>
                    <a:pt x="0" y="0"/>
                  </a:lnTo>
                  <a:lnTo>
                    <a:pt x="0" y="1173899"/>
                  </a:lnTo>
                  <a:lnTo>
                    <a:pt x="388785" y="1173899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297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18536" y="2616023"/>
              <a:ext cx="389255" cy="1174115"/>
            </a:xfrm>
            <a:custGeom>
              <a:avLst/>
              <a:gdLst/>
              <a:ahLst/>
              <a:cxnLst/>
              <a:rect l="l" t="t" r="r" b="b"/>
              <a:pathLst>
                <a:path w="389254" h="1174114">
                  <a:moveTo>
                    <a:pt x="0" y="0"/>
                  </a:moveTo>
                  <a:lnTo>
                    <a:pt x="388785" y="0"/>
                  </a:lnTo>
                  <a:lnTo>
                    <a:pt x="388785" y="1173899"/>
                  </a:lnTo>
                  <a:lnTo>
                    <a:pt x="0" y="1173899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18533" y="3789921"/>
              <a:ext cx="389255" cy="734060"/>
            </a:xfrm>
            <a:custGeom>
              <a:avLst/>
              <a:gdLst/>
              <a:ahLst/>
              <a:cxnLst/>
              <a:rect l="l" t="t" r="r" b="b"/>
              <a:pathLst>
                <a:path w="389254" h="734060">
                  <a:moveTo>
                    <a:pt x="388785" y="0"/>
                  </a:moveTo>
                  <a:lnTo>
                    <a:pt x="0" y="0"/>
                  </a:lnTo>
                  <a:lnTo>
                    <a:pt x="0" y="733679"/>
                  </a:lnTo>
                  <a:lnTo>
                    <a:pt x="388785" y="733679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18536" y="3789923"/>
              <a:ext cx="389255" cy="734060"/>
            </a:xfrm>
            <a:custGeom>
              <a:avLst/>
              <a:gdLst/>
              <a:ahLst/>
              <a:cxnLst/>
              <a:rect l="l" t="t" r="r" b="b"/>
              <a:pathLst>
                <a:path w="389254" h="734060">
                  <a:moveTo>
                    <a:pt x="0" y="0"/>
                  </a:moveTo>
                  <a:lnTo>
                    <a:pt x="388785" y="0"/>
                  </a:lnTo>
                  <a:lnTo>
                    <a:pt x="388785" y="733679"/>
                  </a:lnTo>
                  <a:lnTo>
                    <a:pt x="0" y="733679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18541" y="4523605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388797" y="0"/>
                  </a:moveTo>
                  <a:lnTo>
                    <a:pt x="0" y="0"/>
                  </a:lnTo>
                </a:path>
              </a:pathLst>
            </a:custGeom>
            <a:solidFill>
              <a:srgbClr val="99E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18539" y="4523604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0" y="0"/>
                  </a:moveTo>
                  <a:lnTo>
                    <a:pt x="388785" y="0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5209500" y="1588871"/>
            <a:ext cx="395605" cy="2938145"/>
            <a:chOff x="5209500" y="1588871"/>
            <a:chExt cx="395605" cy="2938145"/>
          </a:xfrm>
        </p:grpSpPr>
        <p:sp>
          <p:nvSpPr>
            <p:cNvPr id="16" name="object 16" descr=""/>
            <p:cNvSpPr/>
            <p:nvPr/>
          </p:nvSpPr>
          <p:spPr>
            <a:xfrm>
              <a:off x="5212803" y="1588871"/>
              <a:ext cx="389255" cy="1174115"/>
            </a:xfrm>
            <a:custGeom>
              <a:avLst/>
              <a:gdLst/>
              <a:ahLst/>
              <a:cxnLst/>
              <a:rect l="l" t="t" r="r" b="b"/>
              <a:pathLst>
                <a:path w="389254" h="1174114">
                  <a:moveTo>
                    <a:pt x="388785" y="0"/>
                  </a:moveTo>
                  <a:lnTo>
                    <a:pt x="0" y="0"/>
                  </a:lnTo>
                  <a:lnTo>
                    <a:pt x="0" y="1173899"/>
                  </a:lnTo>
                  <a:lnTo>
                    <a:pt x="388785" y="1173899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12803" y="2762758"/>
              <a:ext cx="389255" cy="1467485"/>
            </a:xfrm>
            <a:custGeom>
              <a:avLst/>
              <a:gdLst/>
              <a:ahLst/>
              <a:cxnLst/>
              <a:rect l="l" t="t" r="r" b="b"/>
              <a:pathLst>
                <a:path w="389254" h="1467485">
                  <a:moveTo>
                    <a:pt x="388785" y="0"/>
                  </a:moveTo>
                  <a:lnTo>
                    <a:pt x="0" y="0"/>
                  </a:lnTo>
                  <a:lnTo>
                    <a:pt x="0" y="1467370"/>
                  </a:lnTo>
                  <a:lnTo>
                    <a:pt x="388785" y="1467370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143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12802" y="2762764"/>
              <a:ext cx="389255" cy="1467485"/>
            </a:xfrm>
            <a:custGeom>
              <a:avLst/>
              <a:gdLst/>
              <a:ahLst/>
              <a:cxnLst/>
              <a:rect l="l" t="t" r="r" b="b"/>
              <a:pathLst>
                <a:path w="389254" h="1467485">
                  <a:moveTo>
                    <a:pt x="0" y="0"/>
                  </a:moveTo>
                  <a:lnTo>
                    <a:pt x="388785" y="0"/>
                  </a:lnTo>
                  <a:lnTo>
                    <a:pt x="388785" y="1467370"/>
                  </a:lnTo>
                  <a:lnTo>
                    <a:pt x="0" y="1467370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212803" y="4230128"/>
              <a:ext cx="389255" cy="294005"/>
            </a:xfrm>
            <a:custGeom>
              <a:avLst/>
              <a:gdLst/>
              <a:ahLst/>
              <a:cxnLst/>
              <a:rect l="l" t="t" r="r" b="b"/>
              <a:pathLst>
                <a:path w="389254" h="294004">
                  <a:moveTo>
                    <a:pt x="388785" y="0"/>
                  </a:moveTo>
                  <a:lnTo>
                    <a:pt x="0" y="0"/>
                  </a:lnTo>
                  <a:lnTo>
                    <a:pt x="0" y="293471"/>
                  </a:lnTo>
                  <a:lnTo>
                    <a:pt x="388785" y="293471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297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212802" y="4230133"/>
              <a:ext cx="389255" cy="294005"/>
            </a:xfrm>
            <a:custGeom>
              <a:avLst/>
              <a:gdLst/>
              <a:ahLst/>
              <a:cxnLst/>
              <a:rect l="l" t="t" r="r" b="b"/>
              <a:pathLst>
                <a:path w="389254" h="294004">
                  <a:moveTo>
                    <a:pt x="0" y="0"/>
                  </a:moveTo>
                  <a:lnTo>
                    <a:pt x="388785" y="0"/>
                  </a:lnTo>
                  <a:lnTo>
                    <a:pt x="388785" y="293471"/>
                  </a:lnTo>
                  <a:lnTo>
                    <a:pt x="0" y="293471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212800" y="4523605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388797" y="0"/>
                  </a:moveTo>
                  <a:lnTo>
                    <a:pt x="0" y="0"/>
                  </a:lnTo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212803" y="4523604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0" y="0"/>
                  </a:moveTo>
                  <a:lnTo>
                    <a:pt x="388785" y="0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212800" y="4523605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388797" y="0"/>
                  </a:moveTo>
                  <a:lnTo>
                    <a:pt x="0" y="0"/>
                  </a:lnTo>
                </a:path>
              </a:pathLst>
            </a:custGeom>
            <a:solidFill>
              <a:srgbClr val="99E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212803" y="4523604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0" y="0"/>
                  </a:moveTo>
                  <a:lnTo>
                    <a:pt x="388785" y="0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7147873" y="1588871"/>
            <a:ext cx="395605" cy="2938145"/>
            <a:chOff x="7147873" y="1588871"/>
            <a:chExt cx="395605" cy="2938145"/>
          </a:xfrm>
        </p:grpSpPr>
        <p:sp>
          <p:nvSpPr>
            <p:cNvPr id="26" name="object 26" descr=""/>
            <p:cNvSpPr/>
            <p:nvPr/>
          </p:nvSpPr>
          <p:spPr>
            <a:xfrm>
              <a:off x="7151179" y="1588871"/>
              <a:ext cx="389255" cy="734060"/>
            </a:xfrm>
            <a:custGeom>
              <a:avLst/>
              <a:gdLst/>
              <a:ahLst/>
              <a:cxnLst/>
              <a:rect l="l" t="t" r="r" b="b"/>
              <a:pathLst>
                <a:path w="389254" h="734060">
                  <a:moveTo>
                    <a:pt x="388785" y="0"/>
                  </a:moveTo>
                  <a:lnTo>
                    <a:pt x="0" y="0"/>
                  </a:lnTo>
                  <a:lnTo>
                    <a:pt x="0" y="733678"/>
                  </a:lnTo>
                  <a:lnTo>
                    <a:pt x="388785" y="733678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051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151179" y="2322550"/>
              <a:ext cx="389255" cy="1908175"/>
            </a:xfrm>
            <a:custGeom>
              <a:avLst/>
              <a:gdLst/>
              <a:ahLst/>
              <a:cxnLst/>
              <a:rect l="l" t="t" r="r" b="b"/>
              <a:pathLst>
                <a:path w="389254" h="1908175">
                  <a:moveTo>
                    <a:pt x="388785" y="0"/>
                  </a:moveTo>
                  <a:lnTo>
                    <a:pt x="0" y="0"/>
                  </a:lnTo>
                  <a:lnTo>
                    <a:pt x="0" y="1907578"/>
                  </a:lnTo>
                  <a:lnTo>
                    <a:pt x="388785" y="1907578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143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151175" y="2322554"/>
              <a:ext cx="389255" cy="1908175"/>
            </a:xfrm>
            <a:custGeom>
              <a:avLst/>
              <a:gdLst/>
              <a:ahLst/>
              <a:cxnLst/>
              <a:rect l="l" t="t" r="r" b="b"/>
              <a:pathLst>
                <a:path w="389254" h="1908175">
                  <a:moveTo>
                    <a:pt x="0" y="0"/>
                  </a:moveTo>
                  <a:lnTo>
                    <a:pt x="388785" y="0"/>
                  </a:lnTo>
                  <a:lnTo>
                    <a:pt x="388785" y="1907578"/>
                  </a:lnTo>
                  <a:lnTo>
                    <a:pt x="0" y="1907578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151179" y="4230128"/>
              <a:ext cx="389255" cy="294005"/>
            </a:xfrm>
            <a:custGeom>
              <a:avLst/>
              <a:gdLst/>
              <a:ahLst/>
              <a:cxnLst/>
              <a:rect l="l" t="t" r="r" b="b"/>
              <a:pathLst>
                <a:path w="389254" h="294004">
                  <a:moveTo>
                    <a:pt x="388785" y="0"/>
                  </a:moveTo>
                  <a:lnTo>
                    <a:pt x="0" y="0"/>
                  </a:lnTo>
                  <a:lnTo>
                    <a:pt x="0" y="293471"/>
                  </a:lnTo>
                  <a:lnTo>
                    <a:pt x="388785" y="293471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297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151175" y="4230133"/>
              <a:ext cx="389255" cy="294005"/>
            </a:xfrm>
            <a:custGeom>
              <a:avLst/>
              <a:gdLst/>
              <a:ahLst/>
              <a:cxnLst/>
              <a:rect l="l" t="t" r="r" b="b"/>
              <a:pathLst>
                <a:path w="389254" h="294004">
                  <a:moveTo>
                    <a:pt x="0" y="0"/>
                  </a:moveTo>
                  <a:lnTo>
                    <a:pt x="388785" y="0"/>
                  </a:lnTo>
                  <a:lnTo>
                    <a:pt x="388785" y="293471"/>
                  </a:lnTo>
                  <a:lnTo>
                    <a:pt x="0" y="293471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51179" y="4523605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388785" y="0"/>
                  </a:moveTo>
                  <a:lnTo>
                    <a:pt x="0" y="0"/>
                  </a:lnTo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151174" y="4523604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0" y="0"/>
                  </a:moveTo>
                  <a:lnTo>
                    <a:pt x="388785" y="0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151179" y="4523605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388785" y="0"/>
                  </a:moveTo>
                  <a:lnTo>
                    <a:pt x="0" y="0"/>
                  </a:lnTo>
                </a:path>
              </a:pathLst>
            </a:custGeom>
            <a:solidFill>
              <a:srgbClr val="99E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151174" y="4523604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0" y="0"/>
                  </a:moveTo>
                  <a:lnTo>
                    <a:pt x="388785" y="0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6453609" y="1588871"/>
            <a:ext cx="395605" cy="2938145"/>
            <a:chOff x="6453609" y="1588871"/>
            <a:chExt cx="395605" cy="2938145"/>
          </a:xfrm>
        </p:grpSpPr>
        <p:sp>
          <p:nvSpPr>
            <p:cNvPr id="36" name="object 36" descr=""/>
            <p:cNvSpPr/>
            <p:nvPr/>
          </p:nvSpPr>
          <p:spPr>
            <a:xfrm>
              <a:off x="6456908" y="1588871"/>
              <a:ext cx="389255" cy="587375"/>
            </a:xfrm>
            <a:custGeom>
              <a:avLst/>
              <a:gdLst/>
              <a:ahLst/>
              <a:cxnLst/>
              <a:rect l="l" t="t" r="r" b="b"/>
              <a:pathLst>
                <a:path w="389254" h="587375">
                  <a:moveTo>
                    <a:pt x="388785" y="0"/>
                  </a:moveTo>
                  <a:lnTo>
                    <a:pt x="0" y="0"/>
                  </a:lnTo>
                  <a:lnTo>
                    <a:pt x="0" y="586955"/>
                  </a:lnTo>
                  <a:lnTo>
                    <a:pt x="388785" y="586955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1437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456908" y="2175814"/>
              <a:ext cx="389255" cy="587375"/>
            </a:xfrm>
            <a:custGeom>
              <a:avLst/>
              <a:gdLst/>
              <a:ahLst/>
              <a:cxnLst/>
              <a:rect l="l" t="t" r="r" b="b"/>
              <a:pathLst>
                <a:path w="389254" h="587375">
                  <a:moveTo>
                    <a:pt x="388785" y="0"/>
                  </a:moveTo>
                  <a:lnTo>
                    <a:pt x="0" y="0"/>
                  </a:lnTo>
                  <a:lnTo>
                    <a:pt x="0" y="586943"/>
                  </a:lnTo>
                  <a:lnTo>
                    <a:pt x="388785" y="586943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297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456911" y="2175819"/>
              <a:ext cx="389255" cy="587375"/>
            </a:xfrm>
            <a:custGeom>
              <a:avLst/>
              <a:gdLst/>
              <a:ahLst/>
              <a:cxnLst/>
              <a:rect l="l" t="t" r="r" b="b"/>
              <a:pathLst>
                <a:path w="389254" h="587375">
                  <a:moveTo>
                    <a:pt x="0" y="0"/>
                  </a:moveTo>
                  <a:lnTo>
                    <a:pt x="388785" y="0"/>
                  </a:lnTo>
                  <a:lnTo>
                    <a:pt x="388785" y="586943"/>
                  </a:lnTo>
                  <a:lnTo>
                    <a:pt x="0" y="586943"/>
                  </a:lnTo>
                  <a:lnTo>
                    <a:pt x="0" y="0"/>
                  </a:lnTo>
                  <a:close/>
                </a:path>
              </a:pathLst>
            </a:custGeom>
            <a:ln w="66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456908" y="2762758"/>
              <a:ext cx="389255" cy="1614170"/>
            </a:xfrm>
            <a:custGeom>
              <a:avLst/>
              <a:gdLst/>
              <a:ahLst/>
              <a:cxnLst/>
              <a:rect l="l" t="t" r="r" b="b"/>
              <a:pathLst>
                <a:path w="389254" h="1614170">
                  <a:moveTo>
                    <a:pt x="388785" y="0"/>
                  </a:moveTo>
                  <a:lnTo>
                    <a:pt x="0" y="0"/>
                  </a:lnTo>
                  <a:lnTo>
                    <a:pt x="0" y="1614106"/>
                  </a:lnTo>
                  <a:lnTo>
                    <a:pt x="388785" y="1614106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00A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456911" y="2762764"/>
              <a:ext cx="389255" cy="1614170"/>
            </a:xfrm>
            <a:custGeom>
              <a:avLst/>
              <a:gdLst/>
              <a:ahLst/>
              <a:cxnLst/>
              <a:rect l="l" t="t" r="r" b="b"/>
              <a:pathLst>
                <a:path w="389254" h="1614170">
                  <a:moveTo>
                    <a:pt x="0" y="0"/>
                  </a:moveTo>
                  <a:lnTo>
                    <a:pt x="388785" y="0"/>
                  </a:lnTo>
                  <a:lnTo>
                    <a:pt x="388785" y="1614106"/>
                  </a:lnTo>
                  <a:lnTo>
                    <a:pt x="0" y="1614106"/>
                  </a:lnTo>
                  <a:lnTo>
                    <a:pt x="0" y="0"/>
                  </a:lnTo>
                  <a:close/>
                </a:path>
              </a:pathLst>
            </a:custGeom>
            <a:ln w="66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456908" y="4376864"/>
              <a:ext cx="389255" cy="147320"/>
            </a:xfrm>
            <a:custGeom>
              <a:avLst/>
              <a:gdLst/>
              <a:ahLst/>
              <a:cxnLst/>
              <a:rect l="l" t="t" r="r" b="b"/>
              <a:pathLst>
                <a:path w="389254" h="147320">
                  <a:moveTo>
                    <a:pt x="388785" y="0"/>
                  </a:moveTo>
                  <a:lnTo>
                    <a:pt x="0" y="0"/>
                  </a:lnTo>
                  <a:lnTo>
                    <a:pt x="0" y="146735"/>
                  </a:lnTo>
                  <a:lnTo>
                    <a:pt x="388785" y="146735"/>
                  </a:lnTo>
                  <a:lnTo>
                    <a:pt x="388785" y="0"/>
                  </a:lnTo>
                  <a:close/>
                </a:path>
              </a:pathLst>
            </a:custGeom>
            <a:solidFill>
              <a:srgbClr val="99E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456911" y="4376867"/>
              <a:ext cx="389255" cy="147320"/>
            </a:xfrm>
            <a:custGeom>
              <a:avLst/>
              <a:gdLst/>
              <a:ahLst/>
              <a:cxnLst/>
              <a:rect l="l" t="t" r="r" b="b"/>
              <a:pathLst>
                <a:path w="389254" h="147320">
                  <a:moveTo>
                    <a:pt x="0" y="0"/>
                  </a:moveTo>
                  <a:lnTo>
                    <a:pt x="388785" y="0"/>
                  </a:lnTo>
                  <a:lnTo>
                    <a:pt x="388785" y="146735"/>
                  </a:lnTo>
                  <a:lnTo>
                    <a:pt x="0" y="146735"/>
                  </a:lnTo>
                  <a:lnTo>
                    <a:pt x="0" y="0"/>
                  </a:lnTo>
                  <a:close/>
                </a:path>
              </a:pathLst>
            </a:custGeom>
            <a:ln w="66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/>
          <p:nvPr/>
        </p:nvSpPr>
        <p:spPr>
          <a:xfrm>
            <a:off x="7813433" y="15888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0"/>
                </a:moveTo>
                <a:lnTo>
                  <a:pt x="0" y="0"/>
                </a:lnTo>
                <a:lnTo>
                  <a:pt x="0" y="79248"/>
                </a:lnTo>
                <a:lnTo>
                  <a:pt x="79248" y="79248"/>
                </a:lnTo>
                <a:lnTo>
                  <a:pt x="79248" y="0"/>
                </a:lnTo>
                <a:close/>
              </a:path>
            </a:pathLst>
          </a:custGeom>
          <a:solidFill>
            <a:srgbClr val="051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7913555" y="1508297"/>
            <a:ext cx="609600" cy="808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6900"/>
              </a:lnSpc>
              <a:spcBef>
                <a:spcPts val="95"/>
              </a:spcBef>
            </a:pPr>
            <a:r>
              <a:rPr dirty="0" sz="750">
                <a:solidFill>
                  <a:srgbClr val="333333"/>
                </a:solidFill>
                <a:latin typeface="Calibri"/>
                <a:cs typeface="Calibri"/>
              </a:rPr>
              <a:t>Almost</a:t>
            </a:r>
            <a:r>
              <a:rPr dirty="0" sz="75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always</a:t>
            </a:r>
            <a:r>
              <a:rPr dirty="0" sz="75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Often</a:t>
            </a:r>
            <a:r>
              <a:rPr dirty="0" sz="75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Sometimes</a:t>
            </a:r>
            <a:r>
              <a:rPr dirty="0" sz="750" spc="5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Rarely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750">
                <a:solidFill>
                  <a:srgbClr val="333333"/>
                </a:solidFill>
                <a:latin typeface="Calibri"/>
                <a:cs typeface="Calibri"/>
              </a:rPr>
              <a:t>Almost</a:t>
            </a:r>
            <a:r>
              <a:rPr dirty="0" sz="75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never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7813433" y="174539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0"/>
                </a:moveTo>
                <a:lnTo>
                  <a:pt x="0" y="0"/>
                </a:lnTo>
                <a:lnTo>
                  <a:pt x="0" y="79248"/>
                </a:lnTo>
                <a:lnTo>
                  <a:pt x="79248" y="79248"/>
                </a:lnTo>
                <a:lnTo>
                  <a:pt x="79248" y="0"/>
                </a:lnTo>
                <a:close/>
              </a:path>
            </a:pathLst>
          </a:custGeom>
          <a:solidFill>
            <a:srgbClr val="1437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7813433" y="19019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0"/>
                </a:moveTo>
                <a:lnTo>
                  <a:pt x="0" y="0"/>
                </a:lnTo>
                <a:lnTo>
                  <a:pt x="0" y="79248"/>
                </a:lnTo>
                <a:lnTo>
                  <a:pt x="79248" y="79248"/>
                </a:lnTo>
                <a:lnTo>
                  <a:pt x="79248" y="0"/>
                </a:lnTo>
                <a:close/>
              </a:path>
            </a:pathLst>
          </a:custGeom>
          <a:solidFill>
            <a:srgbClr val="297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7813433" y="205845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0"/>
                </a:moveTo>
                <a:lnTo>
                  <a:pt x="0" y="0"/>
                </a:lnTo>
                <a:lnTo>
                  <a:pt x="0" y="79248"/>
                </a:lnTo>
                <a:lnTo>
                  <a:pt x="79248" y="79248"/>
                </a:lnTo>
                <a:lnTo>
                  <a:pt x="79248" y="0"/>
                </a:lnTo>
                <a:close/>
              </a:path>
            </a:pathLst>
          </a:custGeom>
          <a:solidFill>
            <a:srgbClr val="00A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7813433" y="221498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0"/>
                </a:moveTo>
                <a:lnTo>
                  <a:pt x="0" y="0"/>
                </a:lnTo>
                <a:lnTo>
                  <a:pt x="0" y="79248"/>
                </a:lnTo>
                <a:lnTo>
                  <a:pt x="79248" y="79248"/>
                </a:lnTo>
                <a:lnTo>
                  <a:pt x="79248" y="0"/>
                </a:lnTo>
                <a:close/>
              </a:path>
            </a:pathLst>
          </a:custGeom>
          <a:solidFill>
            <a:srgbClr val="99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4518539" y="1520573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 h="0">
                <a:moveTo>
                  <a:pt x="0" y="0"/>
                </a:moveTo>
                <a:lnTo>
                  <a:pt x="1083056" y="0"/>
                </a:lnTo>
              </a:path>
            </a:pathLst>
          </a:custGeom>
          <a:ln w="3175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6456911" y="1520573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09" h="0">
                <a:moveTo>
                  <a:pt x="0" y="0"/>
                </a:moveTo>
                <a:lnTo>
                  <a:pt x="1083043" y="0"/>
                </a:lnTo>
              </a:path>
            </a:pathLst>
          </a:custGeom>
          <a:ln w="3175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3786378" y="396132"/>
            <a:ext cx="5233670" cy="10941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219075">
              <a:lnSpc>
                <a:spcPts val="1460"/>
              </a:lnSpc>
              <a:spcBef>
                <a:spcPts val="180"/>
              </a:spcBef>
            </a:pPr>
            <a:r>
              <a:rPr dirty="0" sz="1250" spc="50">
                <a:latin typeface="Calibri"/>
                <a:cs typeface="Calibri"/>
              </a:rPr>
              <a:t>Commercial</a:t>
            </a:r>
            <a:r>
              <a:rPr dirty="0" sz="1250" spc="114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leaders</a:t>
            </a:r>
            <a:r>
              <a:rPr dirty="0" sz="1250" spc="114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are</a:t>
            </a:r>
            <a:r>
              <a:rPr dirty="0" sz="1250" spc="114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already</a:t>
            </a:r>
            <a:r>
              <a:rPr dirty="0" sz="1250" spc="12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leveraging</a:t>
            </a:r>
            <a:r>
              <a:rPr dirty="0" sz="1250" spc="114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generative</a:t>
            </a:r>
            <a:r>
              <a:rPr dirty="0" sz="1250" spc="114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AI</a:t>
            </a:r>
            <a:r>
              <a:rPr dirty="0" sz="1250" spc="120">
                <a:latin typeface="Calibri"/>
                <a:cs typeface="Calibri"/>
              </a:rPr>
              <a:t> </a:t>
            </a:r>
            <a:r>
              <a:rPr dirty="0" sz="1250" spc="55">
                <a:latin typeface="Calibri"/>
                <a:cs typeface="Calibri"/>
              </a:rPr>
              <a:t>use</a:t>
            </a:r>
            <a:r>
              <a:rPr dirty="0" sz="1250" spc="114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cases—</a:t>
            </a:r>
            <a:r>
              <a:rPr dirty="0" sz="1250" spc="-25">
                <a:latin typeface="Calibri"/>
                <a:cs typeface="Calibri"/>
              </a:rPr>
              <a:t>but </a:t>
            </a:r>
            <a:r>
              <a:rPr dirty="0" sz="1250" spc="60">
                <a:latin typeface="Calibri"/>
                <a:cs typeface="Calibri"/>
              </a:rPr>
              <a:t>most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feel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the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20">
                <a:latin typeface="Calibri"/>
                <a:cs typeface="Calibri"/>
              </a:rPr>
              <a:t>technology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65">
                <a:latin typeface="Calibri"/>
                <a:cs typeface="Calibri"/>
              </a:rPr>
              <a:t>is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underutilized.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ts val="1060"/>
              </a:lnSpc>
              <a:spcBef>
                <a:spcPts val="1475"/>
              </a:spcBef>
            </a:pPr>
            <a:r>
              <a:rPr dirty="0" sz="900" spc="55">
                <a:latin typeface="Calibri"/>
                <a:cs typeface="Calibri"/>
              </a:rPr>
              <a:t>Reported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55">
                <a:latin typeface="Calibri"/>
                <a:cs typeface="Calibri"/>
              </a:rPr>
              <a:t>use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of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technology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at</a:t>
            </a:r>
            <a:r>
              <a:rPr dirty="0" sz="900" spc="45">
                <a:latin typeface="Calibri"/>
                <a:cs typeface="Calibri"/>
              </a:rPr>
              <a:t> organization¹ </a:t>
            </a:r>
            <a:r>
              <a:rPr dirty="0" sz="900" spc="50">
                <a:latin typeface="Calibri"/>
                <a:cs typeface="Calibri"/>
              </a:rPr>
              <a:t>and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level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at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which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respondents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think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it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should</a:t>
            </a:r>
            <a:r>
              <a:rPr dirty="0" sz="900" spc="50">
                <a:latin typeface="Calibri"/>
                <a:cs typeface="Calibri"/>
              </a:rPr>
              <a:t> </a:t>
            </a:r>
            <a:r>
              <a:rPr dirty="0" sz="900" spc="55">
                <a:latin typeface="Calibri"/>
                <a:cs typeface="Calibri"/>
              </a:rPr>
              <a:t>be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used,2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060"/>
              </a:lnSpc>
            </a:pPr>
            <a:r>
              <a:rPr dirty="0" sz="900" spc="180">
                <a:latin typeface="Calibri"/>
                <a:cs typeface="Calibri"/>
              </a:rPr>
              <a:t>%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of</a:t>
            </a:r>
            <a:r>
              <a:rPr dirty="0" sz="900" spc="7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respondents</a:t>
            </a:r>
            <a:r>
              <a:rPr dirty="0" sz="900" spc="7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at</a:t>
            </a:r>
            <a:r>
              <a:rPr dirty="0" sz="900" spc="7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commercially</a:t>
            </a:r>
            <a:r>
              <a:rPr dirty="0" sz="900" spc="7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leading</a:t>
            </a:r>
            <a:r>
              <a:rPr dirty="0" sz="900" spc="7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organizations</a:t>
            </a:r>
            <a:endParaRPr sz="900">
              <a:latin typeface="Calibri"/>
              <a:cs typeface="Calibri"/>
            </a:endParaRPr>
          </a:p>
          <a:p>
            <a:pPr marL="912494">
              <a:lnSpc>
                <a:spcPct val="100000"/>
              </a:lnSpc>
              <a:spcBef>
                <a:spcPts val="910"/>
              </a:spcBef>
              <a:tabLst>
                <a:tab pos="2925445" algn="l"/>
              </a:tabLst>
            </a:pPr>
            <a:r>
              <a:rPr dirty="0" sz="750">
                <a:latin typeface="Calibri"/>
                <a:cs typeface="Calibri"/>
              </a:rPr>
              <a:t>Machine</a:t>
            </a:r>
            <a:r>
              <a:rPr dirty="0" sz="750" spc="160">
                <a:latin typeface="Calibri"/>
                <a:cs typeface="Calibri"/>
              </a:rPr>
              <a:t> </a:t>
            </a:r>
            <a:r>
              <a:rPr dirty="0" sz="750" spc="-10">
                <a:latin typeface="Calibri"/>
                <a:cs typeface="Calibri"/>
              </a:rPr>
              <a:t>learning</a:t>
            </a:r>
            <a:r>
              <a:rPr dirty="0" sz="750">
                <a:latin typeface="Calibri"/>
                <a:cs typeface="Calibri"/>
              </a:rPr>
              <a:t>	</a:t>
            </a:r>
            <a:r>
              <a:rPr dirty="0" sz="750" spc="10">
                <a:latin typeface="Calibri"/>
                <a:cs typeface="Calibri"/>
              </a:rPr>
              <a:t>Generative</a:t>
            </a:r>
            <a:r>
              <a:rPr dirty="0" sz="750" spc="17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AI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pc="-10"/>
              <a:t>What’s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generative</a:t>
            </a:r>
            <a:r>
              <a:rPr dirty="0" spc="-25"/>
              <a:t> </a:t>
            </a:r>
            <a:r>
              <a:rPr dirty="0" spc="-35"/>
              <a:t>AI?</a:t>
            </a:r>
            <a:r>
              <a:rPr dirty="0" spc="-25"/>
              <a:t> An</a:t>
            </a:r>
            <a:r>
              <a:rPr dirty="0" spc="-15"/>
              <a:t> </a:t>
            </a:r>
            <a:r>
              <a:rPr dirty="0" spc="-10"/>
              <a:t>early</a:t>
            </a:r>
            <a:r>
              <a:rPr dirty="0" spc="-15"/>
              <a:t> </a:t>
            </a:r>
            <a:r>
              <a:rPr dirty="0" spc="-20"/>
              <a:t>view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60"/>
              <a:t>15</a:t>
            </a:r>
            <a:r>
              <a:rPr dirty="0" spc="-15"/>
              <a:t> </a:t>
            </a:r>
            <a:r>
              <a:rPr dirty="0" spc="-10"/>
              <a:t>charts</a:t>
            </a:r>
          </a:p>
        </p:txBody>
      </p:sp>
      <p:sp>
        <p:nvSpPr>
          <p:cNvPr id="71" name="object 7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2" name="object 52" descr=""/>
          <p:cNvSpPr txBox="1"/>
          <p:nvPr/>
        </p:nvSpPr>
        <p:spPr>
          <a:xfrm>
            <a:off x="4510270" y="4559727"/>
            <a:ext cx="40576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8905" marR="5080" indent="-116839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Calibri"/>
                <a:cs typeface="Calibri"/>
              </a:rPr>
              <a:t>Currently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use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646576" y="4120694"/>
            <a:ext cx="1327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25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642812" y="3151491"/>
            <a:ext cx="14033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643110" y="2242318"/>
            <a:ext cx="14033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656086" y="1717003"/>
            <a:ext cx="11430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251139" y="4559727"/>
            <a:ext cx="31242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82550" marR="5080" indent="-70485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Calibri"/>
                <a:cs typeface="Calibri"/>
              </a:rPr>
              <a:t>Should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use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346832" y="4315049"/>
            <a:ext cx="12128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337421" y="3473039"/>
            <a:ext cx="13970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337124" y="2105714"/>
            <a:ext cx="14033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611828" y="4365471"/>
            <a:ext cx="7937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0"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585081" y="3473039"/>
            <a:ext cx="1327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latin typeface="Calibri"/>
                <a:cs typeface="Calibri"/>
              </a:rPr>
              <a:t>55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6581516" y="2386351"/>
            <a:ext cx="14033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581516" y="1802491"/>
            <a:ext cx="14033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285238" y="4315149"/>
            <a:ext cx="12128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7278006" y="3185270"/>
            <a:ext cx="13525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65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279294" y="1911457"/>
            <a:ext cx="13271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448676" y="4559827"/>
            <a:ext cx="405765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8905" marR="5080" indent="-116839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Calibri"/>
                <a:cs typeface="Calibri"/>
              </a:rPr>
              <a:t>Currently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use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7189447" y="4559827"/>
            <a:ext cx="312420" cy="2565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82550" marR="5080" indent="-70485">
              <a:lnSpc>
                <a:spcPts val="880"/>
              </a:lnSpc>
              <a:spcBef>
                <a:spcPts val="175"/>
              </a:spcBef>
            </a:pPr>
            <a:r>
              <a:rPr dirty="0" sz="750" spc="-10">
                <a:latin typeface="Calibri"/>
                <a:cs typeface="Calibri"/>
              </a:rPr>
              <a:t>Should</a:t>
            </a:r>
            <a:r>
              <a:rPr dirty="0" sz="750" spc="500">
                <a:latin typeface="Calibri"/>
                <a:cs typeface="Calibri"/>
              </a:rPr>
              <a:t> </a:t>
            </a:r>
            <a:r>
              <a:rPr dirty="0" sz="750" spc="-25">
                <a:latin typeface="Calibri"/>
                <a:cs typeface="Calibri"/>
              </a:rPr>
              <a:t>use</a:t>
            </a:r>
            <a:endParaRPr sz="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51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2023-10-11T10:23:37Z</dcterms:created>
  <dcterms:modified xsi:type="dcterms:W3CDTF">2023-10-11T10:23:37Z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2023-08-29T00:00:00Z</vt:filetime>
  </property>
  <property fmtid="{D5CDD505-2E9C-101B-9397-08002B2CF9AE}" pid="3" name="Creator">
    <vt:lpwstr>Adobe InDesign 18.0 (Macintosh)</vt:lpwstr>
  </property>
  <property fmtid="{D5CDD505-2E9C-101B-9397-08002B2CF9AE}" pid="4" name="LastSaved">
    <vt:filetime>2023-10-11T00:00:00Z</vt:filetime>
  </property>
  <property fmtid="{D5CDD505-2E9C-101B-9397-08002B2CF9AE}" pid="5" name="Producer">
    <vt:lpwstr>Adobe PDF Library 17.0</vt:lpwstr>
  </property>
</Properties>
</file>