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10680700" cy="7562850"/>
  <p:notesSz cx="10680700" cy="756285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p:restoredTop sz="94694"/>
  </p:normalViewPr>
  <p:slideViewPr>
    <p:cSldViewPr>
      <p:cViewPr varScale="1">
        <p:scale>
          <a:sx n="106" d="100"/>
          <a:sy n="106" d="100"/>
        </p:scale>
        <p:origin x="1856"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528" y="2344483"/>
            <a:ext cx="9083993"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3057" y="4235196"/>
            <a:ext cx="7480935"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352" y="1739455"/>
            <a:ext cx="4648867"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3830" y="1739455"/>
            <a:ext cx="4648867"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352" y="302514"/>
            <a:ext cx="9618345" cy="12100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352" y="1739455"/>
            <a:ext cx="9618345"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3597" y="7033450"/>
            <a:ext cx="3419856"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352" y="7033450"/>
            <a:ext cx="2458021"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a:xfrm>
            <a:off x="10148951" y="7269162"/>
            <a:ext cx="271145" cy="177800"/>
          </a:xfrm>
          <a:prstGeom prst="rect">
            <a:avLst/>
          </a:prstGeom>
        </p:spPr>
        <p:txBody>
          <a:bodyPr wrap="square" lIns="0" tIns="0" rIns="0" bIns="0">
            <a:spAutoFit/>
          </a:bodyPr>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r>
              <a:rPr spc="5" dirty="0"/>
              <a:t>/</a:t>
            </a:r>
            <a:r>
              <a:rPr dirty="0"/>
              <a:t>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ent.cmi.hro.nl/willi/HC_DATALAB/data-scienc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a:latin typeface="Verdana"/>
              <a:cs typeface="Verdana"/>
            </a:endParaRPr>
          </a:p>
        </p:txBody>
      </p:sp>
      <p:sp>
        <p:nvSpPr>
          <p:cNvPr id="4" name="object 4"/>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5" name="object 5"/>
          <p:cNvSpPr txBox="1"/>
          <p:nvPr/>
        </p:nvSpPr>
        <p:spPr>
          <a:xfrm>
            <a:off x="2656047" y="2147190"/>
            <a:ext cx="5207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2020</a:t>
            </a:r>
            <a:endParaRPr sz="1200" dirty="0">
              <a:latin typeface="Arial"/>
              <a:cs typeface="Arial"/>
            </a:endParaRPr>
          </a:p>
        </p:txBody>
      </p:sp>
      <p:sp>
        <p:nvSpPr>
          <p:cNvPr id="6" name="object 6"/>
          <p:cNvSpPr txBox="1"/>
          <p:nvPr/>
        </p:nvSpPr>
        <p:spPr>
          <a:xfrm>
            <a:off x="3545840" y="733425"/>
            <a:ext cx="2013584" cy="243656"/>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303030"/>
                </a:solidFill>
                <a:latin typeface="Century Gothic" panose="020B0502020202020204" pitchFamily="34" charset="0"/>
                <a:cs typeface="Arial"/>
              </a:rPr>
              <a:t>Learning</a:t>
            </a:r>
            <a:r>
              <a:rPr sz="1500" b="1" spc="-40" dirty="0">
                <a:solidFill>
                  <a:srgbClr val="303030"/>
                </a:solidFill>
                <a:latin typeface="Century Gothic" panose="020B0502020202020204" pitchFamily="34" charset="0"/>
                <a:cs typeface="Arial"/>
              </a:rPr>
              <a:t> </a:t>
            </a:r>
            <a:r>
              <a:rPr sz="1500" b="1" spc="-5" dirty="0">
                <a:solidFill>
                  <a:srgbClr val="303030"/>
                </a:solidFill>
                <a:latin typeface="Century Gothic" panose="020B0502020202020204" pitchFamily="34" charset="0"/>
                <a:cs typeface="Arial"/>
              </a:rPr>
              <a:t>Objective</a:t>
            </a:r>
            <a:endParaRPr sz="1500" dirty="0">
              <a:latin typeface="Century Gothic" panose="020B0502020202020204" pitchFamily="34" charset="0"/>
              <a:cs typeface="Arial"/>
            </a:endParaRPr>
          </a:p>
        </p:txBody>
      </p:sp>
      <p:sp>
        <p:nvSpPr>
          <p:cNvPr id="7" name="object 7"/>
          <p:cNvSpPr txBox="1"/>
          <p:nvPr/>
        </p:nvSpPr>
        <p:spPr>
          <a:xfrm>
            <a:off x="3748824" y="1081272"/>
            <a:ext cx="6548755" cy="1103379"/>
          </a:xfrm>
          <a:prstGeom prst="rect">
            <a:avLst/>
          </a:prstGeom>
        </p:spPr>
        <p:txBody>
          <a:bodyPr vert="horz" wrap="square" lIns="0" tIns="29845" rIns="0" bIns="0" rtlCol="0">
            <a:spAutoFit/>
          </a:bodyPr>
          <a:lstStyle/>
          <a:p>
            <a:pPr marL="241300" indent="-228600">
              <a:lnSpc>
                <a:spcPct val="150000"/>
              </a:lnSpc>
              <a:spcBef>
                <a:spcPts val="235"/>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Prepare a (Rapid) prototype for an Internet of Things (IoT) data-pipeline scenario</a:t>
            </a:r>
            <a:endParaRPr sz="1100" dirty="0">
              <a:latin typeface="Century Gothic" panose="020B0502020202020204" pitchFamily="34" charset="0"/>
              <a:cs typeface="Arial"/>
            </a:endParaRPr>
          </a:p>
          <a:p>
            <a:pPr marL="241300" indent="-228600">
              <a:lnSpc>
                <a:spcPct val="150000"/>
              </a:lnSpc>
              <a:spcBef>
                <a:spcPts val="135"/>
              </a:spcBef>
              <a:buAutoNum type="arabicPeriod"/>
              <a:tabLst>
                <a:tab pos="241300" algn="l"/>
              </a:tabLst>
            </a:pPr>
            <a:r>
              <a:rPr sz="1100" dirty="0">
                <a:solidFill>
                  <a:srgbClr val="505050"/>
                </a:solidFill>
                <a:latin typeface="Century Gothic" panose="020B0502020202020204" pitchFamily="34" charset="0"/>
                <a:cs typeface="Arial"/>
              </a:rPr>
              <a:t>Become familiar with Data Science concepts surrounding IoT applications by building them</a:t>
            </a:r>
            <a:endParaRPr sz="1100" dirty="0">
              <a:latin typeface="Century Gothic" panose="020B0502020202020204" pitchFamily="34" charset="0"/>
              <a:cs typeface="Arial"/>
            </a:endParaRPr>
          </a:p>
          <a:p>
            <a:pPr marL="241300" indent="-228600">
              <a:lnSpc>
                <a:spcPct val="150000"/>
              </a:lnSpc>
              <a:spcBef>
                <a:spcPts val="385"/>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Learn to design and develop simple lightweight IoTprototypes</a:t>
            </a:r>
            <a:endParaRPr sz="1100" dirty="0">
              <a:latin typeface="Century Gothic" panose="020B0502020202020204" pitchFamily="34" charset="0"/>
              <a:cs typeface="Arial"/>
            </a:endParaRPr>
          </a:p>
          <a:p>
            <a:pPr marL="241300" indent="-228600">
              <a:lnSpc>
                <a:spcPct val="150000"/>
              </a:lnSpc>
              <a:spcBef>
                <a:spcPts val="160"/>
              </a:spcBef>
              <a:buClr>
                <a:srgbClr val="000000"/>
              </a:buClr>
              <a:buAutoNum type="arabicPeriod"/>
              <a:tabLst>
                <a:tab pos="241300" algn="l"/>
              </a:tabLst>
            </a:pPr>
            <a:r>
              <a:rPr sz="1100" dirty="0">
                <a:solidFill>
                  <a:srgbClr val="505050"/>
                </a:solidFill>
                <a:latin typeface="Century Gothic" panose="020B0502020202020204" pitchFamily="34" charset="0"/>
                <a:cs typeface="Arial"/>
              </a:rPr>
              <a:t>Learn to report on IoT prototypes &amp; data-pipelines</a:t>
            </a:r>
            <a:endParaRPr sz="1100" dirty="0">
              <a:latin typeface="Century Gothic" panose="020B0502020202020204" pitchFamily="34" charset="0"/>
              <a:cs typeface="Arial"/>
            </a:endParaRPr>
          </a:p>
        </p:txBody>
      </p:sp>
      <p:sp>
        <p:nvSpPr>
          <p:cNvPr id="8" name="object 8"/>
          <p:cNvSpPr txBox="1"/>
          <p:nvPr/>
        </p:nvSpPr>
        <p:spPr>
          <a:xfrm>
            <a:off x="3544520" y="2486025"/>
            <a:ext cx="5047615" cy="2057615"/>
          </a:xfrm>
          <a:prstGeom prst="rect">
            <a:avLst/>
          </a:prstGeom>
        </p:spPr>
        <p:txBody>
          <a:bodyPr vert="horz" wrap="square" lIns="0" tIns="12700" rIns="0" bIns="0" rtlCol="0">
            <a:spAutoFit/>
          </a:bodyPr>
          <a:lstStyle/>
          <a:p>
            <a:pPr marL="12700" algn="just">
              <a:lnSpc>
                <a:spcPct val="100000"/>
              </a:lnSpc>
              <a:spcBef>
                <a:spcPts val="100"/>
              </a:spcBef>
            </a:pPr>
            <a:r>
              <a:rPr sz="1500" b="1" dirty="0">
                <a:solidFill>
                  <a:srgbClr val="303030"/>
                </a:solidFill>
                <a:latin typeface="Century Gothic" panose="020B0502020202020204" pitchFamily="34" charset="0"/>
                <a:cs typeface="Arial"/>
              </a:rPr>
              <a:t>Choosing </a:t>
            </a:r>
            <a:r>
              <a:rPr sz="1500" b="1" spc="-5" dirty="0">
                <a:solidFill>
                  <a:srgbClr val="303030"/>
                </a:solidFill>
                <a:latin typeface="Century Gothic" panose="020B0502020202020204" pitchFamily="34" charset="0"/>
                <a:cs typeface="Arial"/>
              </a:rPr>
              <a:t>IoT </a:t>
            </a:r>
            <a:r>
              <a:rPr sz="1500" b="1" dirty="0">
                <a:solidFill>
                  <a:srgbClr val="303030"/>
                </a:solidFill>
                <a:latin typeface="Century Gothic" panose="020B0502020202020204" pitchFamily="34" charset="0"/>
                <a:cs typeface="Arial"/>
              </a:rPr>
              <a:t>data-pipeline </a:t>
            </a:r>
            <a:r>
              <a:rPr sz="1500" b="1" spc="-10" dirty="0">
                <a:solidFill>
                  <a:srgbClr val="303030"/>
                </a:solidFill>
                <a:latin typeface="Century Gothic" panose="020B0502020202020204" pitchFamily="34" charset="0"/>
                <a:cs typeface="Arial"/>
              </a:rPr>
              <a:t>scenario</a:t>
            </a:r>
            <a:endParaRPr sz="1500" dirty="0">
              <a:latin typeface="Century Gothic" panose="020B0502020202020204" pitchFamily="34" charset="0"/>
              <a:cs typeface="Arial"/>
            </a:endParaRPr>
          </a:p>
          <a:p>
            <a:pPr marL="225425" marR="5080" algn="just">
              <a:lnSpc>
                <a:spcPct val="125099"/>
              </a:lnSpc>
              <a:spcBef>
                <a:spcPts val="785"/>
              </a:spcBef>
            </a:pPr>
            <a:r>
              <a:rPr sz="1050" dirty="0">
                <a:solidFill>
                  <a:srgbClr val="505050"/>
                </a:solidFill>
                <a:latin typeface="Century Gothic" panose="020B0502020202020204" pitchFamily="34" charset="0"/>
                <a:cs typeface="Arial"/>
              </a:rPr>
              <a:t>The objective is to choose a topic you care deeply about. A subject or theme that’s  genuinely interesting to you is of essence to succeed and learn the most. Keepin  mind that it should be reasonably well scoped</a:t>
            </a:r>
            <a:endParaRPr sz="1050" dirty="0">
              <a:latin typeface="Century Gothic" panose="020B0502020202020204" pitchFamily="34" charset="0"/>
              <a:cs typeface="Arial"/>
            </a:endParaRPr>
          </a:p>
          <a:p>
            <a:pPr marL="225425" algn="just">
              <a:lnSpc>
                <a:spcPct val="100000"/>
              </a:lnSpc>
              <a:spcBef>
                <a:spcPts val="360"/>
              </a:spcBef>
            </a:pPr>
            <a:r>
              <a:rPr lang="nl-NL" sz="1050" b="1" dirty="0">
                <a:solidFill>
                  <a:srgbClr val="505050"/>
                </a:solidFill>
                <a:latin typeface="Century Gothic" panose="020B0502020202020204" pitchFamily="34" charset="0"/>
                <a:cs typeface="Arial Unicode MS"/>
                <a:sym typeface="Wingdings" pitchFamily="2" charset="2"/>
              </a:rPr>
              <a:t></a:t>
            </a:r>
            <a:r>
              <a:rPr sz="1050" dirty="0">
                <a:solidFill>
                  <a:srgbClr val="505050"/>
                </a:solidFill>
                <a:latin typeface="Century Gothic" panose="020B0502020202020204" pitchFamily="34" charset="0"/>
                <a:cs typeface="Arial"/>
              </a:rPr>
              <a:t>something small, discrete and easy to implement </a:t>
            </a:r>
            <a:r>
              <a:rPr lang="nl-NL" sz="1050" b="1" dirty="0">
                <a:solidFill>
                  <a:srgbClr val="505050"/>
                </a:solidFill>
                <a:latin typeface="Century Gothic" panose="020B0502020202020204" pitchFamily="34" charset="0"/>
                <a:cs typeface="Arial Unicode MS"/>
                <a:sym typeface="Wingdings" pitchFamily="2" charset="2"/>
              </a:rPr>
              <a:t></a:t>
            </a:r>
            <a:r>
              <a:rPr sz="1050" dirty="0">
                <a:solidFill>
                  <a:srgbClr val="505050"/>
                </a:solidFill>
                <a:latin typeface="Century Gothic" panose="020B0502020202020204" pitchFamily="34" charset="0"/>
                <a:cs typeface="Arial"/>
              </a:rPr>
              <a:t>.</a:t>
            </a:r>
            <a:endParaRPr sz="1050" dirty="0">
              <a:latin typeface="Century Gothic" panose="020B0502020202020204" pitchFamily="34" charset="0"/>
              <a:cs typeface="Arial"/>
            </a:endParaRPr>
          </a:p>
          <a:p>
            <a:pPr marL="225425" marR="9525" algn="just">
              <a:lnSpc>
                <a:spcPts val="1800"/>
              </a:lnSpc>
              <a:spcBef>
                <a:spcPts val="95"/>
              </a:spcBef>
            </a:pPr>
            <a:r>
              <a:rPr sz="1050" dirty="0">
                <a:solidFill>
                  <a:srgbClr val="505050"/>
                </a:solidFill>
                <a:latin typeface="Century Gothic" panose="020B0502020202020204" pitchFamily="34" charset="0"/>
                <a:cs typeface="Arial"/>
              </a:rPr>
              <a:t>Identify a small solvable problem that illustrate your key idea. Keep it constrained but  conceptually interesting. The lectures outline the scope of Data Science for IoT and</a:t>
            </a:r>
            <a:endParaRPr sz="1050" dirty="0">
              <a:latin typeface="Century Gothic" panose="020B0502020202020204" pitchFamily="34" charset="0"/>
              <a:cs typeface="Arial"/>
            </a:endParaRPr>
          </a:p>
          <a:p>
            <a:pPr marL="225425" algn="just">
              <a:lnSpc>
                <a:spcPct val="100000"/>
              </a:lnSpc>
              <a:spcBef>
                <a:spcPts val="245"/>
              </a:spcBef>
            </a:pPr>
            <a:r>
              <a:rPr sz="1050" dirty="0">
                <a:solidFill>
                  <a:srgbClr val="505050"/>
                </a:solidFill>
                <a:latin typeface="Century Gothic" panose="020B0502020202020204" pitchFamily="34" charset="0"/>
                <a:cs typeface="Arial"/>
              </a:rPr>
              <a:t>relevant literature.</a:t>
            </a:r>
            <a:endParaRPr sz="1050" dirty="0">
              <a:latin typeface="Century Gothic" panose="020B0502020202020204" pitchFamily="34" charset="0"/>
              <a:cs typeface="Arial"/>
            </a:endParaRPr>
          </a:p>
        </p:txBody>
      </p:sp>
      <p:sp>
        <p:nvSpPr>
          <p:cNvPr id="9" name="object 9"/>
          <p:cNvSpPr txBox="1"/>
          <p:nvPr/>
        </p:nvSpPr>
        <p:spPr>
          <a:xfrm>
            <a:off x="3540608" y="4785941"/>
            <a:ext cx="6548755" cy="1793440"/>
          </a:xfrm>
          <a:prstGeom prst="rect">
            <a:avLst/>
          </a:prstGeom>
        </p:spPr>
        <p:txBody>
          <a:bodyPr vert="horz" wrap="square" lIns="0" tIns="144145" rIns="0" bIns="0" rtlCol="0">
            <a:spAutoFit/>
          </a:bodyPr>
          <a:lstStyle/>
          <a:p>
            <a:pPr marL="12700">
              <a:lnSpc>
                <a:spcPct val="100000"/>
              </a:lnSpc>
              <a:spcBef>
                <a:spcPts val="1135"/>
              </a:spcBef>
            </a:pPr>
            <a:r>
              <a:rPr sz="1500" b="1" spc="-5" dirty="0">
                <a:solidFill>
                  <a:srgbClr val="303030"/>
                </a:solidFill>
                <a:latin typeface="Century Gothic" panose="020B0502020202020204" pitchFamily="34" charset="0"/>
                <a:cs typeface="Arial"/>
              </a:rPr>
              <a:t>Deliverables:</a:t>
            </a:r>
            <a:endParaRPr sz="1500" dirty="0">
              <a:latin typeface="Century Gothic" panose="020B0502020202020204" pitchFamily="34" charset="0"/>
              <a:cs typeface="Arial"/>
            </a:endParaRPr>
          </a:p>
          <a:p>
            <a:pPr marL="12700">
              <a:lnSpc>
                <a:spcPct val="100000"/>
              </a:lnSpc>
              <a:spcBef>
                <a:spcPts val="825"/>
              </a:spcBef>
            </a:pPr>
            <a:r>
              <a:rPr sz="1050" dirty="0">
                <a:solidFill>
                  <a:srgbClr val="505050"/>
                </a:solidFill>
                <a:latin typeface="Century Gothic" panose="020B0502020202020204" pitchFamily="34" charset="0"/>
                <a:cs typeface="Arial"/>
              </a:rPr>
              <a:t>The course requires the following to be delivered:</a:t>
            </a:r>
            <a:endParaRPr sz="1050" dirty="0">
              <a:latin typeface="Century Gothic" panose="020B0502020202020204" pitchFamily="34" charset="0"/>
              <a:cs typeface="Arial"/>
            </a:endParaRPr>
          </a:p>
          <a:p>
            <a:pPr>
              <a:lnSpc>
                <a:spcPct val="100000"/>
              </a:lnSpc>
              <a:spcBef>
                <a:spcPts val="15"/>
              </a:spcBef>
            </a:pPr>
            <a:endParaRPr sz="1050" dirty="0">
              <a:latin typeface="Century Gothic" panose="020B0502020202020204" pitchFamily="34" charset="0"/>
              <a:cs typeface="Arial"/>
            </a:endParaRPr>
          </a:p>
          <a:p>
            <a:pPr marL="565150" marR="931544" indent="-171450">
              <a:lnSpc>
                <a:spcPct val="125200"/>
              </a:lnSpc>
              <a:buFont typeface="Courier New" panose="02070309020205020404" pitchFamily="49" charset="0"/>
              <a:buChar char="o"/>
            </a:pPr>
            <a:r>
              <a:rPr sz="1050" dirty="0">
                <a:solidFill>
                  <a:srgbClr val="505050"/>
                </a:solidFill>
                <a:latin typeface="Century Gothic" panose="020B0502020202020204" pitchFamily="34" charset="0"/>
                <a:cs typeface="Arial"/>
              </a:rPr>
              <a:t>A working prototype that includes software (code), hardware and electronics elements.  Code (commented) for the application</a:t>
            </a:r>
            <a:endParaRPr sz="1050" dirty="0">
              <a:latin typeface="Century Gothic" panose="020B0502020202020204" pitchFamily="34" charset="0"/>
              <a:cs typeface="Arial"/>
            </a:endParaRPr>
          </a:p>
          <a:p>
            <a:pPr marL="565150" indent="-171450">
              <a:lnSpc>
                <a:spcPct val="100000"/>
              </a:lnSpc>
              <a:spcBef>
                <a:spcPts val="360"/>
              </a:spcBef>
              <a:buFont typeface="Courier New" panose="02070309020205020404" pitchFamily="49" charset="0"/>
              <a:buChar char="o"/>
            </a:pPr>
            <a:r>
              <a:rPr sz="1050" dirty="0">
                <a:solidFill>
                  <a:srgbClr val="505050"/>
                </a:solidFill>
                <a:latin typeface="Century Gothic" panose="020B0502020202020204" pitchFamily="34" charset="0"/>
                <a:cs typeface="Arial"/>
              </a:rPr>
              <a:t>Documentation of the project (contributed to a personal GitHub Repository).</a:t>
            </a:r>
            <a:endParaRPr lang="nl-NL" sz="1050" dirty="0">
              <a:latin typeface="Century Gothic" panose="020B0502020202020204" pitchFamily="34" charset="0"/>
              <a:cs typeface="Arial"/>
            </a:endParaRPr>
          </a:p>
          <a:p>
            <a:pPr marL="565150" indent="-171450">
              <a:lnSpc>
                <a:spcPct val="100000"/>
              </a:lnSpc>
              <a:spcBef>
                <a:spcPts val="360"/>
              </a:spcBef>
              <a:buFont typeface="Courier New" panose="02070309020205020404" pitchFamily="49" charset="0"/>
              <a:buChar char="o"/>
            </a:pPr>
            <a:r>
              <a:rPr sz="1050" dirty="0">
                <a:solidFill>
                  <a:srgbClr val="505050"/>
                </a:solidFill>
                <a:latin typeface="Century Gothic" panose="020B0502020202020204" pitchFamily="34" charset="0"/>
                <a:cs typeface="Arial"/>
              </a:rPr>
              <a:t>An online demo (video or IoT Platform implementation) of the completed IoT data-pipeline/project.</a:t>
            </a:r>
            <a:endParaRPr sz="1050" dirty="0">
              <a:latin typeface="Century Gothic" panose="020B0502020202020204" pitchFamily="34" charset="0"/>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a:t>
            </a:fld>
            <a:r>
              <a:rPr spc="5" dirty="0"/>
              <a:t>/</a:t>
            </a:r>
            <a:r>
              <a:rPr dirty="0"/>
              <a:t>5</a:t>
            </a:r>
          </a:p>
        </p:txBody>
      </p:sp>
      <p:sp>
        <p:nvSpPr>
          <p:cNvPr id="15" name="object 15"/>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dirty="0">
                <a:solidFill>
                  <a:srgbClr val="0000FF"/>
                </a:solidFill>
                <a:uFill>
                  <a:solidFill>
                    <a:srgbClr val="0000FF"/>
                  </a:solidFill>
                </a:uFill>
                <a:latin typeface="Verdana"/>
                <a:cs typeface="Verdana"/>
              </a:rPr>
              <a:t>https://</a:t>
            </a:r>
            <a:r>
              <a:rPr lang="en-GB" sz="800" b="1" u="sng" spc="-5" dirty="0" err="1">
                <a:solidFill>
                  <a:srgbClr val="0000FF"/>
                </a:solidFill>
                <a:uFill>
                  <a:solidFill>
                    <a:srgbClr val="0000FF"/>
                  </a:solidFill>
                </a:uFill>
                <a:latin typeface="Verdana"/>
                <a:cs typeface="Verdana"/>
              </a:rPr>
              <a:t>github.com</a:t>
            </a:r>
            <a:r>
              <a:rPr lang="en-GB" sz="800" b="1" u="sng" spc="-5" dirty="0">
                <a:solidFill>
                  <a:srgbClr val="0000FF"/>
                </a:solidFill>
                <a:uFill>
                  <a:solidFill>
                    <a:srgbClr val="0000FF"/>
                  </a:solidFill>
                </a:uFill>
                <a:latin typeface="Verdana"/>
                <a:cs typeface="Verdana"/>
              </a:rPr>
              <a:t>/</a:t>
            </a:r>
            <a:r>
              <a:rPr lang="en-GB" sz="800" b="1" u="sng" spc="-5" dirty="0" err="1">
                <a:solidFill>
                  <a:srgbClr val="0000FF"/>
                </a:solidFill>
                <a:uFill>
                  <a:solidFill>
                    <a:srgbClr val="0000FF"/>
                  </a:solidFill>
                </a:uFill>
                <a:latin typeface="Verdana"/>
                <a:cs typeface="Verdana"/>
              </a:rPr>
              <a:t>robvdw</a:t>
            </a:r>
            <a:r>
              <a:rPr lang="en-GB" sz="800" b="1" u="sng" spc="-5" dirty="0">
                <a:solidFill>
                  <a:srgbClr val="0000FF"/>
                </a:solidFill>
                <a:uFill>
                  <a:solidFill>
                    <a:srgbClr val="0000FF"/>
                  </a:solidFill>
                </a:uFill>
                <a:latin typeface="Verdana"/>
                <a:cs typeface="Verdana"/>
              </a:rPr>
              <a:t>/CMIDAT01K-DATA-SCIENCE-for-IOT</a:t>
            </a:r>
            <a:endParaRPr sz="800" dirty="0">
              <a:latin typeface="Verdana"/>
              <a:cs typeface="Verdana"/>
            </a:endParaRPr>
          </a:p>
        </p:txBody>
      </p:sp>
      <p:pic>
        <p:nvPicPr>
          <p:cNvPr id="17" name="Picture 16">
            <a:extLst>
              <a:ext uri="{FF2B5EF4-FFF2-40B4-BE49-F238E27FC236}">
                <a16:creationId xmlns:a16="http://schemas.microsoft.com/office/drawing/2014/main" id="{63A3E7CC-7E7C-8540-B8E4-D1066F5F0C35}"/>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a:latin typeface="Verdana"/>
              <a:cs typeface="Verdana"/>
            </a:endParaRPr>
          </a:p>
        </p:txBody>
      </p:sp>
      <p:sp>
        <p:nvSpPr>
          <p:cNvPr id="6" name="object 6"/>
          <p:cNvSpPr txBox="1"/>
          <p:nvPr/>
        </p:nvSpPr>
        <p:spPr>
          <a:xfrm>
            <a:off x="3545840" y="494030"/>
            <a:ext cx="4080510" cy="543739"/>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303030"/>
                </a:solidFill>
                <a:latin typeface="Arial"/>
                <a:cs typeface="Arial"/>
              </a:rPr>
              <a:t>Submitting </a:t>
            </a:r>
            <a:r>
              <a:rPr sz="1500" b="1" dirty="0">
                <a:solidFill>
                  <a:srgbClr val="303030"/>
                </a:solidFill>
                <a:latin typeface="Arial"/>
                <a:cs typeface="Arial"/>
              </a:rPr>
              <a:t>your</a:t>
            </a:r>
            <a:r>
              <a:rPr sz="1500" b="1" spc="-20" dirty="0">
                <a:solidFill>
                  <a:srgbClr val="303030"/>
                </a:solidFill>
                <a:latin typeface="Arial"/>
                <a:cs typeface="Arial"/>
              </a:rPr>
              <a:t> </a:t>
            </a:r>
            <a:r>
              <a:rPr sz="1500" b="1" spc="-5" dirty="0">
                <a:solidFill>
                  <a:srgbClr val="303030"/>
                </a:solidFill>
                <a:latin typeface="Arial"/>
                <a:cs typeface="Arial"/>
              </a:rPr>
              <a:t>work:</a:t>
            </a:r>
            <a:endParaRPr sz="1500" dirty="0">
              <a:latin typeface="Arial"/>
              <a:cs typeface="Arial"/>
            </a:endParaRPr>
          </a:p>
          <a:p>
            <a:pPr marL="12700">
              <a:lnSpc>
                <a:spcPct val="100000"/>
              </a:lnSpc>
              <a:spcBef>
                <a:spcPts val="850"/>
              </a:spcBef>
            </a:pPr>
            <a:r>
              <a:rPr sz="1200" dirty="0">
                <a:solidFill>
                  <a:srgbClr val="505050"/>
                </a:solidFill>
                <a:latin typeface="Century Gothic" panose="020B0502020202020204" pitchFamily="34" charset="0"/>
                <a:cs typeface="Arial"/>
              </a:rPr>
              <a:t>You’ll submit your work to the HR LMS as follows:</a:t>
            </a:r>
            <a:endParaRPr sz="1200" dirty="0">
              <a:latin typeface="Century Gothic" panose="020B0502020202020204" pitchFamily="34" charset="0"/>
              <a:cs typeface="Arial"/>
            </a:endParaRPr>
          </a:p>
        </p:txBody>
      </p:sp>
      <p:sp>
        <p:nvSpPr>
          <p:cNvPr id="7" name="object 7"/>
          <p:cNvSpPr txBox="1"/>
          <p:nvPr/>
        </p:nvSpPr>
        <p:spPr>
          <a:xfrm>
            <a:off x="3545840" y="1162939"/>
            <a:ext cx="7052310" cy="1302280"/>
          </a:xfrm>
          <a:prstGeom prst="rect">
            <a:avLst/>
          </a:prstGeom>
        </p:spPr>
        <p:txBody>
          <a:bodyPr vert="horz" wrap="square" lIns="0" tIns="12065" rIns="0" bIns="0" rtlCol="0">
            <a:spAutoFit/>
          </a:bodyPr>
          <a:lstStyle/>
          <a:p>
            <a:pPr marL="469900" marR="802640" lvl="1">
              <a:lnSpc>
                <a:spcPct val="125099"/>
              </a:lnSpc>
              <a:spcBef>
                <a:spcPts val="95"/>
              </a:spcBef>
            </a:pPr>
            <a:r>
              <a:rPr sz="1200" dirty="0">
                <a:solidFill>
                  <a:srgbClr val="505050"/>
                </a:solidFill>
                <a:latin typeface="Century Gothic" panose="020B0502020202020204" pitchFamily="34" charset="0"/>
                <a:cs typeface="Arial"/>
              </a:rPr>
              <a:t>Documentation should be accessible a personal GitHub Repository  summited in the format of a text file (.txt) containing the URL to your  Repository to the lms.hr.nl INLEVER_MAP_OP</a:t>
            </a:r>
            <a:r>
              <a:rPr lang="nl-NL" sz="1200" dirty="0">
                <a:solidFill>
                  <a:srgbClr val="505050"/>
                </a:solidFill>
                <a:latin typeface="Century Gothic" panose="020B0502020202020204" pitchFamily="34" charset="0"/>
                <a:cs typeface="Arial"/>
              </a:rPr>
              <a:t>2</a:t>
            </a:r>
            <a:r>
              <a:rPr sz="1200" dirty="0">
                <a:solidFill>
                  <a:srgbClr val="505050"/>
                </a:solidFill>
                <a:latin typeface="Century Gothic" panose="020B0502020202020204" pitchFamily="34" charset="0"/>
                <a:cs typeface="Arial"/>
              </a:rPr>
              <a:t> (</a:t>
            </a:r>
            <a:r>
              <a:rPr lang="nl-NL" sz="1200" dirty="0" err="1">
                <a:solidFill>
                  <a:srgbClr val="505050"/>
                </a:solidFill>
                <a:latin typeface="Century Gothic" panose="020B0502020202020204" pitchFamily="34" charset="0"/>
                <a:cs typeface="Arial"/>
              </a:rPr>
              <a:t>vakcode</a:t>
            </a:r>
            <a:r>
              <a:rPr lang="nl-NL" sz="1200" dirty="0">
                <a:solidFill>
                  <a:srgbClr val="505050"/>
                </a:solidFill>
                <a:latin typeface="Century Gothic" panose="020B0502020202020204" pitchFamily="34" charset="0"/>
                <a:cs typeface="Arial"/>
              </a:rPr>
              <a:t> </a:t>
            </a:r>
            <a:r>
              <a:rPr sz="1200" dirty="0">
                <a:solidFill>
                  <a:srgbClr val="505050"/>
                </a:solidFill>
                <a:latin typeface="Century Gothic" panose="020B0502020202020204" pitchFamily="34" charset="0"/>
                <a:cs typeface="Arial"/>
              </a:rPr>
              <a:t>CMIDAT01K</a:t>
            </a:r>
            <a:r>
              <a:rPr lang="nl-NL" sz="1200" dirty="0">
                <a:solidFill>
                  <a:srgbClr val="505050"/>
                </a:solidFill>
                <a:latin typeface="Century Gothic" panose="020B0502020202020204" pitchFamily="34" charset="0"/>
                <a:cs typeface="Arial"/>
              </a:rPr>
              <a:t> | 2020-2021</a:t>
            </a:r>
            <a:r>
              <a:rPr sz="1200" dirty="0">
                <a:solidFill>
                  <a:srgbClr val="505050"/>
                </a:solidFill>
                <a:latin typeface="Century Gothic" panose="020B0502020202020204" pitchFamily="34" charset="0"/>
                <a:cs typeface="Arial"/>
              </a:rPr>
              <a:t>)</a:t>
            </a:r>
            <a:endParaRPr lang="nl-NL" sz="1200" dirty="0">
              <a:solidFill>
                <a:srgbClr val="505050"/>
              </a:solidFill>
              <a:latin typeface="Century Gothic" panose="020B0502020202020204" pitchFamily="34" charset="0"/>
              <a:cs typeface="Arial"/>
            </a:endParaRPr>
          </a:p>
          <a:p>
            <a:pPr marL="12700" marR="802640">
              <a:lnSpc>
                <a:spcPct val="125099"/>
              </a:lnSpc>
              <a:spcBef>
                <a:spcPts val="95"/>
              </a:spcBef>
            </a:pPr>
            <a:endParaRPr sz="1200" dirty="0">
              <a:latin typeface="Century Gothic" panose="020B0502020202020204" pitchFamily="34" charset="0"/>
              <a:cs typeface="Arial"/>
            </a:endParaRPr>
          </a:p>
          <a:p>
            <a:pPr>
              <a:lnSpc>
                <a:spcPct val="100000"/>
              </a:lnSpc>
              <a:spcBef>
                <a:spcPts val="35"/>
              </a:spcBef>
            </a:pPr>
            <a:endParaRPr sz="1100" dirty="0">
              <a:latin typeface="Century Gothic" panose="020B0502020202020204" pitchFamily="34" charset="0"/>
              <a:cs typeface="Arial"/>
            </a:endParaRPr>
          </a:p>
          <a:p>
            <a:pPr marL="241300">
              <a:lnSpc>
                <a:spcPct val="100000"/>
              </a:lnSpc>
            </a:pPr>
            <a:r>
              <a:rPr sz="1200" b="1" dirty="0">
                <a:solidFill>
                  <a:srgbClr val="505050"/>
                </a:solidFill>
                <a:latin typeface="Century Gothic" panose="020B0502020202020204" pitchFamily="34" charset="0"/>
                <a:cs typeface="Arial"/>
              </a:rPr>
              <a:t>You should document your IoT data-pipeline comprehensively, including:</a:t>
            </a:r>
            <a:endParaRPr sz="1200" b="1" dirty="0">
              <a:latin typeface="Century Gothic" panose="020B0502020202020204" pitchFamily="34" charset="0"/>
              <a:cs typeface="Arial"/>
            </a:endParaRPr>
          </a:p>
        </p:txBody>
      </p:sp>
      <p:sp>
        <p:nvSpPr>
          <p:cNvPr id="8" name="object 8"/>
          <p:cNvSpPr txBox="1"/>
          <p:nvPr/>
        </p:nvSpPr>
        <p:spPr>
          <a:xfrm>
            <a:off x="4027488" y="2720896"/>
            <a:ext cx="5680075" cy="2781724"/>
          </a:xfrm>
          <a:prstGeom prst="rect">
            <a:avLst/>
          </a:prstGeom>
        </p:spPr>
        <p:txBody>
          <a:bodyPr vert="horz" wrap="square" lIns="0" tIns="12700" rIns="0" bIns="0" rtlCol="0">
            <a:spAutoFit/>
          </a:bodyPr>
          <a:lstStyle/>
          <a:p>
            <a:pPr marL="184150" marR="5080" indent="-171450">
              <a:lnSpc>
                <a:spcPct val="125000"/>
              </a:lnSpc>
              <a:spcBef>
                <a:spcPts val="100"/>
              </a:spcBef>
              <a:buFont typeface="Wingdings" pitchFamily="2" charset="2"/>
              <a:buChar char="q"/>
            </a:pPr>
            <a:r>
              <a:rPr sz="1100" dirty="0">
                <a:solidFill>
                  <a:srgbClr val="505050"/>
                </a:solidFill>
                <a:latin typeface="Century Gothic" panose="020B0502020202020204" pitchFamily="34" charset="0"/>
                <a:cs typeface="Arial"/>
              </a:rPr>
              <a:t>Add/upload code and any supporting documentation and files to your GitHub Repository.  Describe the concept and goals (include video or diagrams if needed.)</a:t>
            </a:r>
            <a:endParaRPr lang="nl-NL" sz="1100" dirty="0">
              <a:solidFill>
                <a:srgbClr val="505050"/>
              </a:solidFill>
              <a:latin typeface="Century Gothic" panose="020B0502020202020204" pitchFamily="34" charset="0"/>
              <a:cs typeface="Arial"/>
            </a:endParaRPr>
          </a:p>
          <a:p>
            <a:pPr marL="184150" marR="5080" indent="-171450">
              <a:lnSpc>
                <a:spcPct val="125000"/>
              </a:lnSpc>
              <a:spcBef>
                <a:spcPts val="100"/>
              </a:spcBef>
              <a:buFont typeface="Wingdings" pitchFamily="2" charset="2"/>
              <a:buChar char="q"/>
            </a:pPr>
            <a:endParaRPr sz="1100" dirty="0">
              <a:latin typeface="Century Gothic" panose="020B0502020202020204" pitchFamily="34" charset="0"/>
              <a:cs typeface="Arial"/>
            </a:endParaRPr>
          </a:p>
          <a:p>
            <a:pPr marL="184150" marR="1126490" indent="-171450">
              <a:lnSpc>
                <a:spcPts val="1800"/>
              </a:lnSpc>
              <a:spcBef>
                <a:spcPts val="120"/>
              </a:spcBef>
              <a:buFont typeface="Wingdings" pitchFamily="2" charset="2"/>
              <a:buChar char="q"/>
            </a:pPr>
            <a:r>
              <a:rPr sz="1100" dirty="0">
                <a:solidFill>
                  <a:srgbClr val="505050"/>
                </a:solidFill>
                <a:latin typeface="Century Gothic" panose="020B0502020202020204" pitchFamily="34" charset="0"/>
                <a:cs typeface="Arial"/>
              </a:rPr>
              <a:t>Describe relevant prior projects, approaches or methods you researched that  inspired the project. Be thorough and show what informed the project.</a:t>
            </a:r>
            <a:endParaRPr lang="nl-NL" sz="1100" dirty="0">
              <a:solidFill>
                <a:srgbClr val="505050"/>
              </a:solidFill>
              <a:latin typeface="Century Gothic" panose="020B0502020202020204" pitchFamily="34" charset="0"/>
              <a:cs typeface="Arial"/>
            </a:endParaRPr>
          </a:p>
          <a:p>
            <a:pPr marL="184150" marR="1126490" indent="-171450">
              <a:lnSpc>
                <a:spcPts val="1800"/>
              </a:lnSpc>
              <a:spcBef>
                <a:spcPts val="120"/>
              </a:spcBef>
              <a:buFont typeface="Wingdings" pitchFamily="2" charset="2"/>
              <a:buChar char="q"/>
            </a:pPr>
            <a:endParaRPr sz="1100" dirty="0">
              <a:latin typeface="Century Gothic" panose="020B0502020202020204" pitchFamily="34" charset="0"/>
              <a:cs typeface="Arial"/>
            </a:endParaRPr>
          </a:p>
          <a:p>
            <a:pPr marL="184150" indent="-171450">
              <a:lnSpc>
                <a:spcPct val="100000"/>
              </a:lnSpc>
              <a:spcBef>
                <a:spcPts val="240"/>
              </a:spcBef>
              <a:buFont typeface="Wingdings" pitchFamily="2" charset="2"/>
              <a:buChar char="q"/>
            </a:pPr>
            <a:r>
              <a:rPr sz="1100" dirty="0">
                <a:solidFill>
                  <a:srgbClr val="505050"/>
                </a:solidFill>
                <a:latin typeface="Century Gothic" panose="020B0502020202020204" pitchFamily="34" charset="0"/>
                <a:cs typeface="Arial"/>
              </a:rPr>
              <a:t>Process Outline you underwent to reach the outcome</a:t>
            </a:r>
            <a:r>
              <a:rPr lang="nl-NL" sz="1100" dirty="0">
                <a:latin typeface="Century Gothic" panose="020B0502020202020204" pitchFamily="34" charset="0"/>
                <a:cs typeface="Arial"/>
              </a:rPr>
              <a:t> </a:t>
            </a:r>
            <a:r>
              <a:rPr sz="1100" dirty="0">
                <a:solidFill>
                  <a:srgbClr val="505050"/>
                </a:solidFill>
                <a:latin typeface="Century Gothic" panose="020B0502020202020204" pitchFamily="34" charset="0"/>
                <a:cs typeface="Arial"/>
              </a:rPr>
              <a:t>(experiments, hacks, tests, refinements, iterations, failures).  Describe the realized outcome and how it works.</a:t>
            </a:r>
            <a:endParaRPr lang="nl-NL" sz="1100" dirty="0">
              <a:solidFill>
                <a:srgbClr val="505050"/>
              </a:solidFill>
              <a:latin typeface="Century Gothic" panose="020B0502020202020204" pitchFamily="34" charset="0"/>
              <a:cs typeface="Arial"/>
            </a:endParaRPr>
          </a:p>
          <a:p>
            <a:pPr marL="184150" indent="-171450">
              <a:lnSpc>
                <a:spcPct val="100000"/>
              </a:lnSpc>
              <a:spcBef>
                <a:spcPts val="240"/>
              </a:spcBef>
              <a:buFont typeface="Wingdings" pitchFamily="2" charset="2"/>
              <a:buChar char="q"/>
            </a:pPr>
            <a:endParaRPr sz="1100" dirty="0">
              <a:latin typeface="Century Gothic" panose="020B0502020202020204" pitchFamily="34" charset="0"/>
              <a:cs typeface="Arial"/>
            </a:endParaRPr>
          </a:p>
          <a:p>
            <a:pPr marL="184150" marR="567055" indent="-171450">
              <a:lnSpc>
                <a:spcPct val="125000"/>
              </a:lnSpc>
              <a:spcBef>
                <a:spcPts val="20"/>
              </a:spcBef>
              <a:buFont typeface="Wingdings" pitchFamily="2" charset="2"/>
              <a:buChar char="q"/>
            </a:pPr>
            <a:r>
              <a:rPr sz="1100" dirty="0">
                <a:solidFill>
                  <a:srgbClr val="505050"/>
                </a:solidFill>
                <a:latin typeface="Century Gothic" panose="020B0502020202020204" pitchFamily="34" charset="0"/>
                <a:cs typeface="Arial"/>
              </a:rPr>
              <a:t>Include supporting images, a video of the working prototype, circuit diagrams, etc.  Outline next steps and future directions.</a:t>
            </a:r>
            <a:endParaRPr sz="1100" dirty="0">
              <a:latin typeface="Century Gothic" panose="020B0502020202020204" pitchFamily="34" charset="0"/>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r>
              <a:rPr spc="5" dirty="0"/>
              <a:t>/</a:t>
            </a:r>
            <a:r>
              <a:rPr dirty="0"/>
              <a:t>5</a:t>
            </a:r>
          </a:p>
        </p:txBody>
      </p:sp>
      <p:sp>
        <p:nvSpPr>
          <p:cNvPr id="17" name="object 15">
            <a:extLst>
              <a:ext uri="{FF2B5EF4-FFF2-40B4-BE49-F238E27FC236}">
                <a16:creationId xmlns:a16="http://schemas.microsoft.com/office/drawing/2014/main" id="{C95DF41D-B289-834B-B493-F3CE37ABF419}"/>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dirty="0">
                <a:solidFill>
                  <a:srgbClr val="0000FF"/>
                </a:solidFill>
                <a:uFill>
                  <a:solidFill>
                    <a:srgbClr val="0000FF"/>
                  </a:solidFill>
                </a:uFill>
                <a:latin typeface="Verdana"/>
                <a:cs typeface="Verdana"/>
              </a:rPr>
              <a:t>https://</a:t>
            </a:r>
            <a:r>
              <a:rPr lang="en-GB" sz="800" b="1" u="sng" spc="-5" dirty="0" err="1">
                <a:solidFill>
                  <a:srgbClr val="0000FF"/>
                </a:solidFill>
                <a:uFill>
                  <a:solidFill>
                    <a:srgbClr val="0000FF"/>
                  </a:solidFill>
                </a:uFill>
                <a:latin typeface="Verdana"/>
                <a:cs typeface="Verdana"/>
              </a:rPr>
              <a:t>github.com</a:t>
            </a:r>
            <a:r>
              <a:rPr lang="en-GB" sz="800" b="1" u="sng" spc="-5" dirty="0">
                <a:solidFill>
                  <a:srgbClr val="0000FF"/>
                </a:solidFill>
                <a:uFill>
                  <a:solidFill>
                    <a:srgbClr val="0000FF"/>
                  </a:solidFill>
                </a:uFill>
                <a:latin typeface="Verdana"/>
                <a:cs typeface="Verdana"/>
              </a:rPr>
              <a:t>/</a:t>
            </a:r>
            <a:r>
              <a:rPr lang="en-GB" sz="800" b="1" u="sng" spc="-5" dirty="0" err="1">
                <a:solidFill>
                  <a:srgbClr val="0000FF"/>
                </a:solidFill>
                <a:uFill>
                  <a:solidFill>
                    <a:srgbClr val="0000FF"/>
                  </a:solidFill>
                </a:uFill>
                <a:latin typeface="Verdana"/>
                <a:cs typeface="Verdana"/>
              </a:rPr>
              <a:t>robvdw</a:t>
            </a:r>
            <a:r>
              <a:rPr lang="en-GB" sz="800" b="1" u="sng" spc="-5" dirty="0">
                <a:solidFill>
                  <a:srgbClr val="0000FF"/>
                </a:solidFill>
                <a:uFill>
                  <a:solidFill>
                    <a:srgbClr val="0000FF"/>
                  </a:solidFill>
                </a:uFill>
                <a:latin typeface="Verdana"/>
                <a:cs typeface="Verdana"/>
              </a:rPr>
              <a:t>/CMIDAT01K-DATA-SCIENCE-for-IOT</a:t>
            </a:r>
            <a:endParaRPr sz="800" dirty="0">
              <a:latin typeface="Verdana"/>
              <a:cs typeface="Verdana"/>
            </a:endParaRPr>
          </a:p>
        </p:txBody>
      </p:sp>
      <p:sp>
        <p:nvSpPr>
          <p:cNvPr id="21" name="object 4">
            <a:extLst>
              <a:ext uri="{FF2B5EF4-FFF2-40B4-BE49-F238E27FC236}">
                <a16:creationId xmlns:a16="http://schemas.microsoft.com/office/drawing/2014/main" id="{79E8A9A9-88C8-9945-B001-15FBF33A94BE}"/>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22" name="object 5">
            <a:extLst>
              <a:ext uri="{FF2B5EF4-FFF2-40B4-BE49-F238E27FC236}">
                <a16:creationId xmlns:a16="http://schemas.microsoft.com/office/drawing/2014/main" id="{1A297094-85E1-EA4E-A96F-4417DE9C4F9D}"/>
              </a:ext>
            </a:extLst>
          </p:cNvPr>
          <p:cNvSpPr txBox="1"/>
          <p:nvPr/>
        </p:nvSpPr>
        <p:spPr>
          <a:xfrm>
            <a:off x="2656047" y="2147190"/>
            <a:ext cx="5207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2020</a:t>
            </a:r>
            <a:endParaRPr sz="1200" dirty="0">
              <a:latin typeface="Arial"/>
              <a:cs typeface="Arial"/>
            </a:endParaRPr>
          </a:p>
        </p:txBody>
      </p:sp>
      <p:pic>
        <p:nvPicPr>
          <p:cNvPr id="23" name="Picture 22">
            <a:extLst>
              <a:ext uri="{FF2B5EF4-FFF2-40B4-BE49-F238E27FC236}">
                <a16:creationId xmlns:a16="http://schemas.microsoft.com/office/drawing/2014/main" id="{214BCE5B-46D2-4A46-B6D6-E1091D25FFDB}"/>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a:latin typeface="Verdana"/>
              <a:cs typeface="Verdana"/>
            </a:endParaRPr>
          </a:p>
        </p:txBody>
      </p:sp>
      <p:sp>
        <p:nvSpPr>
          <p:cNvPr id="4" name="object 4"/>
          <p:cNvSpPr txBox="1"/>
          <p:nvPr/>
        </p:nvSpPr>
        <p:spPr>
          <a:xfrm>
            <a:off x="3545839" y="335280"/>
            <a:ext cx="1032509" cy="243656"/>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303030"/>
                </a:solidFill>
                <a:latin typeface="Century Gothic" panose="020B0502020202020204" pitchFamily="34" charset="0"/>
                <a:cs typeface="Arial"/>
              </a:rPr>
              <a:t>G</a:t>
            </a:r>
            <a:r>
              <a:rPr sz="1500" b="1" spc="-15" dirty="0">
                <a:solidFill>
                  <a:srgbClr val="303030"/>
                </a:solidFill>
                <a:latin typeface="Century Gothic" panose="020B0502020202020204" pitchFamily="34" charset="0"/>
                <a:cs typeface="Arial"/>
              </a:rPr>
              <a:t>ra</a:t>
            </a:r>
            <a:r>
              <a:rPr sz="1500" b="1" spc="5" dirty="0">
                <a:solidFill>
                  <a:srgbClr val="303030"/>
                </a:solidFill>
                <a:latin typeface="Century Gothic" panose="020B0502020202020204" pitchFamily="34" charset="0"/>
                <a:cs typeface="Arial"/>
              </a:rPr>
              <a:t>din</a:t>
            </a:r>
            <a:r>
              <a:rPr sz="1500" b="1" dirty="0">
                <a:solidFill>
                  <a:srgbClr val="303030"/>
                </a:solidFill>
                <a:latin typeface="Century Gothic" panose="020B0502020202020204" pitchFamily="34" charset="0"/>
                <a:cs typeface="Arial"/>
              </a:rPr>
              <a:t>g</a:t>
            </a:r>
            <a:endParaRPr sz="1500" dirty="0">
              <a:latin typeface="Century Gothic" panose="020B0502020202020204" pitchFamily="34" charset="0"/>
              <a:cs typeface="Arial"/>
            </a:endParaRPr>
          </a:p>
        </p:txBody>
      </p:sp>
      <p:sp>
        <p:nvSpPr>
          <p:cNvPr id="7" name="object 7"/>
          <p:cNvSpPr txBox="1"/>
          <p:nvPr/>
        </p:nvSpPr>
        <p:spPr>
          <a:xfrm>
            <a:off x="3774820" y="836930"/>
            <a:ext cx="5146925" cy="66063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2E2E2E"/>
                </a:solidFill>
                <a:latin typeface="Century Gothic" panose="020B0502020202020204" pitchFamily="34" charset="0"/>
                <a:cs typeface="Arial"/>
              </a:rPr>
              <a:t>Take note:</a:t>
            </a:r>
            <a:endParaRPr sz="1100" dirty="0">
              <a:latin typeface="Century Gothic" panose="020B0502020202020204" pitchFamily="34" charset="0"/>
              <a:cs typeface="Arial"/>
            </a:endParaRPr>
          </a:p>
          <a:p>
            <a:pPr marL="12700" marR="5080">
              <a:lnSpc>
                <a:spcPct val="125000"/>
              </a:lnSpc>
              <a:spcBef>
                <a:spcPts val="550"/>
              </a:spcBef>
            </a:pPr>
            <a:r>
              <a:rPr sz="1100" dirty="0">
                <a:solidFill>
                  <a:srgbClr val="242424"/>
                </a:solidFill>
                <a:latin typeface="Century Gothic" panose="020B0502020202020204" pitchFamily="34" charset="0"/>
                <a:cs typeface="Arial"/>
              </a:rPr>
              <a:t>Main goal is to come up with a compelling IoTdata-pipeline concept.  Provide evidence for a working prototype as proof-of-concept.</a:t>
            </a:r>
            <a:endParaRPr sz="1100" dirty="0">
              <a:latin typeface="Century Gothic" panose="020B0502020202020204" pitchFamily="34" charset="0"/>
              <a:cs typeface="Arial"/>
            </a:endParaRPr>
          </a:p>
        </p:txBody>
      </p:sp>
      <p:sp>
        <p:nvSpPr>
          <p:cNvPr id="8" name="object 8"/>
          <p:cNvSpPr txBox="1"/>
          <p:nvPr/>
        </p:nvSpPr>
        <p:spPr>
          <a:xfrm>
            <a:off x="3774820" y="1861003"/>
            <a:ext cx="6522973" cy="414409"/>
          </a:xfrm>
          <a:prstGeom prst="rect">
            <a:avLst/>
          </a:prstGeom>
        </p:spPr>
        <p:txBody>
          <a:bodyPr vert="horz" wrap="square" lIns="0" tIns="12700" rIns="0" bIns="0" rtlCol="0">
            <a:spAutoFit/>
          </a:bodyPr>
          <a:lstStyle/>
          <a:p>
            <a:pPr marL="12700" marR="5080">
              <a:lnSpc>
                <a:spcPct val="125000"/>
              </a:lnSpc>
              <a:spcBef>
                <a:spcPts val="100"/>
              </a:spcBef>
            </a:pPr>
            <a:r>
              <a:rPr sz="1100" dirty="0">
                <a:solidFill>
                  <a:srgbClr val="505050"/>
                </a:solidFill>
                <a:latin typeface="Century Gothic" panose="020B0502020202020204" pitchFamily="34" charset="0"/>
                <a:cs typeface="Arial"/>
              </a:rPr>
              <a:t>A strong grade will result by create interesting, well-crafted and well documented IoT prototype </a:t>
            </a:r>
            <a:r>
              <a:rPr lang="nl-NL" sz="1100" dirty="0">
                <a:solidFill>
                  <a:srgbClr val="505050"/>
                </a:solidFill>
                <a:latin typeface="Century Gothic" panose="020B0502020202020204" pitchFamily="34" charset="0"/>
                <a:cs typeface="Arial"/>
              </a:rPr>
              <a:t>+ </a:t>
            </a:r>
            <a:r>
              <a:rPr sz="1100" dirty="0">
                <a:solidFill>
                  <a:srgbClr val="505050"/>
                </a:solidFill>
                <a:latin typeface="Century Gothic" panose="020B0502020202020204" pitchFamily="34" charset="0"/>
                <a:cs typeface="Arial"/>
              </a:rPr>
              <a:t> data-pipeline.  As such, each data driven IoT prototype will be graded as follows:</a:t>
            </a:r>
            <a:endParaRPr sz="1100" dirty="0">
              <a:latin typeface="Century Gothic" panose="020B0502020202020204" pitchFamily="34" charset="0"/>
              <a:cs typeface="Arial"/>
            </a:endParaRPr>
          </a:p>
        </p:txBody>
      </p:sp>
      <p:sp>
        <p:nvSpPr>
          <p:cNvPr id="9" name="object 9"/>
          <p:cNvSpPr txBox="1"/>
          <p:nvPr/>
        </p:nvSpPr>
        <p:spPr>
          <a:xfrm>
            <a:off x="3927220" y="2357628"/>
            <a:ext cx="6366129" cy="2661370"/>
          </a:xfrm>
          <a:prstGeom prst="rect">
            <a:avLst/>
          </a:prstGeom>
        </p:spPr>
        <p:txBody>
          <a:bodyPr vert="horz" wrap="square" lIns="0" tIns="60960" rIns="0" bIns="0" rtlCol="0">
            <a:spAutoFit/>
          </a:bodyPr>
          <a:lstStyle/>
          <a:p>
            <a:pPr marL="12700">
              <a:lnSpc>
                <a:spcPct val="150000"/>
              </a:lnSpc>
              <a:spcBef>
                <a:spcPts val="480"/>
              </a:spcBef>
            </a:pPr>
            <a:r>
              <a:rPr sz="1200" b="1" spc="-65" dirty="0">
                <a:solidFill>
                  <a:srgbClr val="505050"/>
                </a:solidFill>
                <a:latin typeface="Century Gothic" panose="020B0502020202020204" pitchFamily="34" charset="0"/>
                <a:cs typeface="Arial"/>
              </a:rPr>
              <a:t>20%</a:t>
            </a:r>
            <a:r>
              <a:rPr sz="1200" b="1" spc="-125" dirty="0">
                <a:solidFill>
                  <a:srgbClr val="505050"/>
                </a:solidFill>
                <a:latin typeface="Century Gothic" panose="020B0502020202020204" pitchFamily="34" charset="0"/>
                <a:cs typeface="Arial"/>
              </a:rPr>
              <a:t> </a:t>
            </a:r>
            <a:r>
              <a:rPr lang="nl-NL" sz="1200" spc="-40" dirty="0">
                <a:solidFill>
                  <a:srgbClr val="505050"/>
                </a:solidFill>
                <a:latin typeface="Arial"/>
                <a:cs typeface="Arial"/>
              </a:rPr>
              <a:t>	</a:t>
            </a:r>
            <a:r>
              <a:rPr sz="1200" b="1" spc="-45" dirty="0">
                <a:solidFill>
                  <a:srgbClr val="505050"/>
                </a:solidFill>
                <a:latin typeface="Arial"/>
                <a:cs typeface="Arial"/>
              </a:rPr>
              <a:t>Approach</a:t>
            </a:r>
            <a:r>
              <a:rPr sz="1200" b="1" spc="-140" dirty="0">
                <a:solidFill>
                  <a:srgbClr val="505050"/>
                </a:solidFill>
                <a:latin typeface="Arial"/>
                <a:cs typeface="Arial"/>
              </a:rPr>
              <a:t> </a:t>
            </a:r>
            <a:r>
              <a:rPr sz="1200" b="1" spc="-45" dirty="0">
                <a:solidFill>
                  <a:srgbClr val="505050"/>
                </a:solidFill>
                <a:latin typeface="Arial"/>
                <a:cs typeface="Arial"/>
              </a:rPr>
              <a:t>and</a:t>
            </a:r>
            <a:r>
              <a:rPr sz="1200" b="1" spc="-150" dirty="0">
                <a:solidFill>
                  <a:srgbClr val="505050"/>
                </a:solidFill>
                <a:latin typeface="Arial"/>
                <a:cs typeface="Arial"/>
              </a:rPr>
              <a:t> </a:t>
            </a:r>
            <a:r>
              <a:rPr sz="1200" b="1" spc="-65" dirty="0">
                <a:solidFill>
                  <a:srgbClr val="505050"/>
                </a:solidFill>
                <a:latin typeface="Arial"/>
                <a:cs typeface="Arial"/>
              </a:rPr>
              <a:t>Topic</a:t>
            </a:r>
            <a:r>
              <a:rPr sz="1200" b="1" spc="-170" dirty="0">
                <a:solidFill>
                  <a:srgbClr val="505050"/>
                </a:solidFill>
                <a:latin typeface="Arial"/>
                <a:cs typeface="Arial"/>
              </a:rPr>
              <a:t> </a:t>
            </a:r>
            <a:r>
              <a:rPr lang="en-NL" sz="1200" spc="-40" dirty="0">
                <a:solidFill>
                  <a:srgbClr val="505050"/>
                </a:solidFill>
                <a:latin typeface="Arial"/>
                <a:cs typeface="Arial"/>
              </a:rPr>
              <a:t>–</a:t>
            </a:r>
            <a:endParaRPr lang="nl-NL" sz="1200" spc="-140" dirty="0">
              <a:solidFill>
                <a:srgbClr val="505050"/>
              </a:solidFill>
              <a:latin typeface="Arial"/>
              <a:cs typeface="Arial"/>
            </a:endParaRPr>
          </a:p>
          <a:p>
            <a:pPr marL="12700">
              <a:lnSpc>
                <a:spcPct val="150000"/>
              </a:lnSpc>
              <a:spcBef>
                <a:spcPts val="480"/>
              </a:spcBef>
            </a:pPr>
            <a:r>
              <a:rPr lang="en-NL" sz="1200" spc="-140" dirty="0">
                <a:solidFill>
                  <a:srgbClr val="505050"/>
                </a:solidFill>
                <a:latin typeface="Arial"/>
                <a:cs typeface="Arial"/>
              </a:rPr>
              <a:t>	</a:t>
            </a:r>
            <a:r>
              <a:rPr sz="1200" spc="-35" dirty="0">
                <a:solidFill>
                  <a:srgbClr val="505050"/>
                </a:solidFill>
                <a:latin typeface="Arial"/>
                <a:cs typeface="Arial"/>
              </a:rPr>
              <a:t>Merit,</a:t>
            </a:r>
            <a:r>
              <a:rPr sz="1200" spc="-155" dirty="0">
                <a:solidFill>
                  <a:srgbClr val="505050"/>
                </a:solidFill>
                <a:latin typeface="Arial"/>
                <a:cs typeface="Arial"/>
              </a:rPr>
              <a:t> </a:t>
            </a:r>
            <a:r>
              <a:rPr sz="1200" spc="-30" dirty="0">
                <a:solidFill>
                  <a:srgbClr val="505050"/>
                </a:solidFill>
                <a:latin typeface="Arial"/>
                <a:cs typeface="Arial"/>
              </a:rPr>
              <a:t>creativity,</a:t>
            </a:r>
            <a:r>
              <a:rPr sz="1200" spc="-150" dirty="0">
                <a:solidFill>
                  <a:srgbClr val="505050"/>
                </a:solidFill>
                <a:latin typeface="Arial"/>
                <a:cs typeface="Arial"/>
              </a:rPr>
              <a:t> </a:t>
            </a:r>
            <a:r>
              <a:rPr sz="1200" spc="-55" dirty="0">
                <a:solidFill>
                  <a:srgbClr val="505050"/>
                </a:solidFill>
                <a:latin typeface="Arial"/>
                <a:cs typeface="Arial"/>
              </a:rPr>
              <a:t>and</a:t>
            </a:r>
            <a:r>
              <a:rPr sz="1200" spc="-135" dirty="0">
                <a:solidFill>
                  <a:srgbClr val="505050"/>
                </a:solidFill>
                <a:latin typeface="Arial"/>
                <a:cs typeface="Arial"/>
              </a:rPr>
              <a:t> </a:t>
            </a:r>
            <a:r>
              <a:rPr sz="1200" spc="-30" dirty="0">
                <a:solidFill>
                  <a:srgbClr val="505050"/>
                </a:solidFill>
                <a:latin typeface="Arial"/>
                <a:cs typeface="Arial"/>
              </a:rPr>
              <a:t>context</a:t>
            </a:r>
            <a:r>
              <a:rPr sz="1200" spc="-155" dirty="0">
                <a:solidFill>
                  <a:srgbClr val="505050"/>
                </a:solidFill>
                <a:latin typeface="Arial"/>
                <a:cs typeface="Arial"/>
              </a:rPr>
              <a:t> </a:t>
            </a:r>
            <a:r>
              <a:rPr sz="1200" spc="-35" dirty="0">
                <a:solidFill>
                  <a:srgbClr val="505050"/>
                </a:solidFill>
                <a:latin typeface="Arial"/>
                <a:cs typeface="Arial"/>
              </a:rPr>
              <a:t>for</a:t>
            </a:r>
            <a:r>
              <a:rPr sz="1200" spc="-165" dirty="0">
                <a:solidFill>
                  <a:srgbClr val="505050"/>
                </a:solidFill>
                <a:latin typeface="Arial"/>
                <a:cs typeface="Arial"/>
              </a:rPr>
              <a:t> </a:t>
            </a:r>
            <a:r>
              <a:rPr sz="1200" spc="-40" dirty="0">
                <a:solidFill>
                  <a:srgbClr val="505050"/>
                </a:solidFill>
                <a:latin typeface="Arial"/>
                <a:cs typeface="Arial"/>
              </a:rPr>
              <a:t>the</a:t>
            </a:r>
            <a:r>
              <a:rPr sz="1200" spc="15" dirty="0">
                <a:solidFill>
                  <a:srgbClr val="505050"/>
                </a:solidFill>
                <a:latin typeface="Arial"/>
                <a:cs typeface="Arial"/>
              </a:rPr>
              <a:t> </a:t>
            </a:r>
            <a:r>
              <a:rPr sz="1200" spc="-5" dirty="0">
                <a:solidFill>
                  <a:srgbClr val="505050"/>
                </a:solidFill>
                <a:latin typeface="Arial"/>
                <a:cs typeface="Arial"/>
              </a:rPr>
              <a:t>outcome/proposal</a:t>
            </a:r>
            <a:endParaRPr sz="1200" dirty="0">
              <a:latin typeface="Arial"/>
              <a:cs typeface="Arial"/>
            </a:endParaRPr>
          </a:p>
          <a:p>
            <a:pPr marL="12700" marR="5080">
              <a:lnSpc>
                <a:spcPct val="150000"/>
              </a:lnSpc>
              <a:spcBef>
                <a:spcPts val="50"/>
              </a:spcBef>
            </a:pPr>
            <a:r>
              <a:rPr sz="1200" b="1" spc="-100" dirty="0">
                <a:solidFill>
                  <a:srgbClr val="505050"/>
                </a:solidFill>
                <a:latin typeface="Century Gothic" panose="020B0502020202020204" pitchFamily="34" charset="0"/>
                <a:cs typeface="Arial"/>
              </a:rPr>
              <a:t>40%</a:t>
            </a:r>
            <a:r>
              <a:rPr sz="1200" b="1" spc="-100" dirty="0">
                <a:solidFill>
                  <a:srgbClr val="505050"/>
                </a:solidFill>
                <a:latin typeface="Arial"/>
                <a:cs typeface="Arial"/>
              </a:rPr>
              <a:t> </a:t>
            </a:r>
            <a:r>
              <a:rPr lang="nl-NL" sz="1200" spc="-60" dirty="0">
                <a:solidFill>
                  <a:srgbClr val="505050"/>
                </a:solidFill>
                <a:latin typeface="Arial"/>
                <a:cs typeface="Arial"/>
              </a:rPr>
              <a:t>	</a:t>
            </a:r>
            <a:r>
              <a:rPr sz="1200" b="1" spc="-70" dirty="0">
                <a:solidFill>
                  <a:srgbClr val="505050"/>
                </a:solidFill>
                <a:latin typeface="Arial"/>
                <a:cs typeface="Arial"/>
              </a:rPr>
              <a:t>Proof-of-Concept </a:t>
            </a:r>
            <a:r>
              <a:rPr sz="1200" b="1" spc="-75" dirty="0">
                <a:solidFill>
                  <a:srgbClr val="505050"/>
                </a:solidFill>
                <a:latin typeface="Arial"/>
                <a:cs typeface="Arial"/>
              </a:rPr>
              <a:t>Documentation </a:t>
            </a:r>
            <a:endParaRPr lang="nl-NL" sz="1200" b="1" spc="-60" dirty="0">
              <a:solidFill>
                <a:srgbClr val="505050"/>
              </a:solidFill>
              <a:latin typeface="Arial"/>
              <a:cs typeface="Arial"/>
            </a:endParaRPr>
          </a:p>
          <a:p>
            <a:pPr marL="12700" marR="5080">
              <a:lnSpc>
                <a:spcPct val="150000"/>
              </a:lnSpc>
              <a:spcBef>
                <a:spcPts val="50"/>
              </a:spcBef>
            </a:pPr>
            <a:r>
              <a:rPr lang="en-NL" sz="1200" b="1" spc="-60" dirty="0">
                <a:solidFill>
                  <a:srgbClr val="505050"/>
                </a:solidFill>
                <a:latin typeface="Arial"/>
                <a:cs typeface="Arial"/>
              </a:rPr>
              <a:t>	</a:t>
            </a:r>
            <a:r>
              <a:rPr sz="1200" spc="-85" dirty="0">
                <a:solidFill>
                  <a:srgbClr val="505050"/>
                </a:solidFill>
                <a:latin typeface="Arial"/>
                <a:cs typeface="Arial"/>
              </a:rPr>
              <a:t>Well </a:t>
            </a:r>
            <a:r>
              <a:rPr sz="1200" spc="-50" dirty="0">
                <a:solidFill>
                  <a:srgbClr val="505050"/>
                </a:solidFill>
                <a:latin typeface="Arial"/>
                <a:cs typeface="Arial"/>
              </a:rPr>
              <a:t>illustrated </a:t>
            </a:r>
            <a:r>
              <a:rPr sz="1200" spc="-65" dirty="0">
                <a:solidFill>
                  <a:srgbClr val="505050"/>
                </a:solidFill>
                <a:latin typeface="Arial"/>
                <a:cs typeface="Arial"/>
              </a:rPr>
              <a:t>with </a:t>
            </a:r>
            <a:r>
              <a:rPr sz="1200" spc="-60" dirty="0">
                <a:solidFill>
                  <a:srgbClr val="505050"/>
                </a:solidFill>
                <a:latin typeface="Arial"/>
                <a:cs typeface="Arial"/>
              </a:rPr>
              <a:t>appropriate </a:t>
            </a:r>
            <a:r>
              <a:rPr sz="1200" spc="-85" dirty="0">
                <a:solidFill>
                  <a:srgbClr val="505050"/>
                </a:solidFill>
                <a:latin typeface="Arial"/>
                <a:cs typeface="Arial"/>
              </a:rPr>
              <a:t>use </a:t>
            </a:r>
            <a:r>
              <a:rPr sz="1200" spc="-60" dirty="0">
                <a:solidFill>
                  <a:srgbClr val="505050"/>
                </a:solidFill>
                <a:latin typeface="Arial"/>
                <a:cs typeface="Arial"/>
              </a:rPr>
              <a:t>of </a:t>
            </a:r>
            <a:r>
              <a:rPr sz="1200" spc="-65" dirty="0">
                <a:solidFill>
                  <a:srgbClr val="505050"/>
                </a:solidFill>
                <a:latin typeface="Arial"/>
                <a:cs typeface="Arial"/>
              </a:rPr>
              <a:t>code, </a:t>
            </a:r>
            <a:r>
              <a:rPr sz="1200" spc="-75" dirty="0">
                <a:solidFill>
                  <a:srgbClr val="505050"/>
                </a:solidFill>
                <a:latin typeface="Arial"/>
                <a:cs typeface="Arial"/>
              </a:rPr>
              <a:t>video, </a:t>
            </a:r>
            <a:r>
              <a:rPr sz="1200" spc="-5" dirty="0">
                <a:solidFill>
                  <a:srgbClr val="505050"/>
                </a:solidFill>
                <a:latin typeface="Arial"/>
                <a:cs typeface="Arial"/>
              </a:rPr>
              <a:t>diagrams, repeatability,</a:t>
            </a:r>
            <a:r>
              <a:rPr sz="1200" spc="-170" dirty="0">
                <a:solidFill>
                  <a:srgbClr val="505050"/>
                </a:solidFill>
                <a:latin typeface="Arial"/>
                <a:cs typeface="Arial"/>
              </a:rPr>
              <a:t> </a:t>
            </a:r>
            <a:r>
              <a:rPr sz="1200" spc="-5" dirty="0">
                <a:solidFill>
                  <a:srgbClr val="505050"/>
                </a:solidFill>
                <a:latin typeface="Arial"/>
                <a:cs typeface="Arial"/>
              </a:rPr>
              <a:t>etc.</a:t>
            </a:r>
            <a:endParaRPr sz="1200" dirty="0">
              <a:latin typeface="Arial"/>
              <a:cs typeface="Arial"/>
            </a:endParaRPr>
          </a:p>
          <a:p>
            <a:pPr marL="12700" marR="405765">
              <a:lnSpc>
                <a:spcPct val="150000"/>
              </a:lnSpc>
              <a:spcBef>
                <a:spcPts val="50"/>
              </a:spcBef>
            </a:pPr>
            <a:r>
              <a:rPr sz="1200" b="1" spc="-100" dirty="0">
                <a:solidFill>
                  <a:srgbClr val="505050"/>
                </a:solidFill>
                <a:latin typeface="Century Gothic" panose="020B0502020202020204" pitchFamily="34" charset="0"/>
                <a:cs typeface="Arial"/>
              </a:rPr>
              <a:t>30% </a:t>
            </a:r>
            <a:r>
              <a:rPr lang="nl-NL" sz="1200" spc="-60" dirty="0">
                <a:solidFill>
                  <a:srgbClr val="505050"/>
                </a:solidFill>
                <a:latin typeface="Arial"/>
                <a:cs typeface="Arial"/>
              </a:rPr>
              <a:t>	</a:t>
            </a:r>
            <a:r>
              <a:rPr sz="1200" b="1" spc="-85" dirty="0">
                <a:solidFill>
                  <a:srgbClr val="505050"/>
                </a:solidFill>
                <a:latin typeface="Arial"/>
                <a:cs typeface="Arial"/>
              </a:rPr>
              <a:t>Technical </a:t>
            </a:r>
            <a:r>
              <a:rPr sz="1200" b="1" spc="-70" dirty="0">
                <a:solidFill>
                  <a:srgbClr val="505050"/>
                </a:solidFill>
                <a:latin typeface="Arial"/>
                <a:cs typeface="Arial"/>
              </a:rPr>
              <a:t>Implementation </a:t>
            </a:r>
            <a:endParaRPr lang="nl-NL" sz="1200" b="1" spc="-60" dirty="0">
              <a:solidFill>
                <a:srgbClr val="505050"/>
              </a:solidFill>
              <a:latin typeface="Arial"/>
              <a:cs typeface="Arial"/>
            </a:endParaRPr>
          </a:p>
          <a:p>
            <a:pPr marL="12700" marR="405765">
              <a:lnSpc>
                <a:spcPct val="150000"/>
              </a:lnSpc>
              <a:spcBef>
                <a:spcPts val="50"/>
              </a:spcBef>
            </a:pPr>
            <a:r>
              <a:rPr lang="en-NL" sz="1200" b="1" spc="-60" dirty="0">
                <a:solidFill>
                  <a:srgbClr val="505050"/>
                </a:solidFill>
                <a:latin typeface="Arial"/>
                <a:cs typeface="Arial"/>
              </a:rPr>
              <a:t>	</a:t>
            </a:r>
            <a:r>
              <a:rPr sz="1200" spc="-65" dirty="0">
                <a:solidFill>
                  <a:srgbClr val="505050"/>
                </a:solidFill>
                <a:latin typeface="Arial"/>
                <a:cs typeface="Arial"/>
              </a:rPr>
              <a:t>Quality </a:t>
            </a:r>
            <a:r>
              <a:rPr sz="1200" spc="-60" dirty="0">
                <a:solidFill>
                  <a:srgbClr val="505050"/>
                </a:solidFill>
                <a:latin typeface="Arial"/>
                <a:cs typeface="Arial"/>
              </a:rPr>
              <a:t>of </a:t>
            </a:r>
            <a:r>
              <a:rPr sz="1200" spc="-70" dirty="0">
                <a:solidFill>
                  <a:srgbClr val="505050"/>
                </a:solidFill>
                <a:latin typeface="Arial"/>
                <a:cs typeface="Arial"/>
              </a:rPr>
              <a:t>data </a:t>
            </a:r>
            <a:r>
              <a:rPr sz="1200" spc="-105" dirty="0">
                <a:solidFill>
                  <a:srgbClr val="505050"/>
                </a:solidFill>
                <a:latin typeface="Arial"/>
                <a:cs typeface="Arial"/>
              </a:rPr>
              <a:t>+ </a:t>
            </a:r>
            <a:r>
              <a:rPr sz="1200" spc="-60" dirty="0">
                <a:solidFill>
                  <a:srgbClr val="505050"/>
                </a:solidFill>
                <a:latin typeface="Arial"/>
                <a:cs typeface="Arial"/>
              </a:rPr>
              <a:t>Executability of Electron</a:t>
            </a:r>
            <a:r>
              <a:rPr lang="nl-NL" sz="1200" spc="-60" dirty="0" err="1">
                <a:solidFill>
                  <a:srgbClr val="505050"/>
                </a:solidFill>
                <a:latin typeface="Arial"/>
                <a:cs typeface="Arial"/>
              </a:rPr>
              <a:t>ics</a:t>
            </a:r>
            <a:r>
              <a:rPr lang="nl-NL" sz="1200" spc="-60" dirty="0">
                <a:solidFill>
                  <a:srgbClr val="505050"/>
                </a:solidFill>
                <a:latin typeface="Arial"/>
                <a:cs typeface="Arial"/>
              </a:rPr>
              <a:t> </a:t>
            </a:r>
            <a:r>
              <a:rPr sz="1200" spc="-114" dirty="0">
                <a:solidFill>
                  <a:srgbClr val="505050"/>
                </a:solidFill>
                <a:latin typeface="Arial"/>
                <a:cs typeface="Arial"/>
              </a:rPr>
              <a:t>&amp; </a:t>
            </a:r>
            <a:r>
              <a:rPr sz="1200" spc="-70" dirty="0">
                <a:solidFill>
                  <a:srgbClr val="505050"/>
                </a:solidFill>
                <a:latin typeface="Arial"/>
                <a:cs typeface="Arial"/>
              </a:rPr>
              <a:t>Code  </a:t>
            </a:r>
            <a:endParaRPr lang="nl-NL" sz="1200" spc="-70" dirty="0">
              <a:solidFill>
                <a:srgbClr val="505050"/>
              </a:solidFill>
              <a:latin typeface="Arial"/>
              <a:cs typeface="Arial"/>
            </a:endParaRPr>
          </a:p>
          <a:p>
            <a:pPr marL="12700" marR="405765">
              <a:lnSpc>
                <a:spcPct val="150000"/>
              </a:lnSpc>
              <a:spcBef>
                <a:spcPts val="50"/>
              </a:spcBef>
            </a:pPr>
            <a:r>
              <a:rPr sz="1200" b="1" spc="-114" dirty="0">
                <a:solidFill>
                  <a:srgbClr val="505050"/>
                </a:solidFill>
                <a:latin typeface="Century Gothic" panose="020B0502020202020204" pitchFamily="34" charset="0"/>
                <a:cs typeface="Arial"/>
              </a:rPr>
              <a:t>10% </a:t>
            </a:r>
            <a:r>
              <a:rPr lang="nl-NL" sz="1200" spc="-60" dirty="0">
                <a:solidFill>
                  <a:srgbClr val="505050"/>
                </a:solidFill>
                <a:latin typeface="Arial"/>
                <a:cs typeface="Arial"/>
              </a:rPr>
              <a:t>	</a:t>
            </a:r>
            <a:r>
              <a:rPr sz="1200" b="1" spc="-75" dirty="0">
                <a:solidFill>
                  <a:srgbClr val="505050"/>
                </a:solidFill>
                <a:latin typeface="Arial"/>
                <a:cs typeface="Arial"/>
              </a:rPr>
              <a:t>Process</a:t>
            </a:r>
            <a:endParaRPr lang="nl-NL" sz="1200" b="1" spc="-75" dirty="0">
              <a:solidFill>
                <a:srgbClr val="505050"/>
              </a:solidFill>
              <a:latin typeface="Arial"/>
              <a:cs typeface="Arial"/>
            </a:endParaRPr>
          </a:p>
          <a:p>
            <a:pPr marL="12700" marR="405765">
              <a:lnSpc>
                <a:spcPct val="150000"/>
              </a:lnSpc>
              <a:spcBef>
                <a:spcPts val="50"/>
              </a:spcBef>
            </a:pPr>
            <a:r>
              <a:rPr lang="nl-NL" sz="1200" b="1" spc="-75" dirty="0">
                <a:solidFill>
                  <a:srgbClr val="505050"/>
                </a:solidFill>
                <a:latin typeface="Arial"/>
                <a:cs typeface="Arial"/>
              </a:rPr>
              <a:t>	</a:t>
            </a:r>
            <a:r>
              <a:rPr sz="1200" spc="-60" dirty="0">
                <a:solidFill>
                  <a:srgbClr val="505050"/>
                </a:solidFill>
                <a:latin typeface="Arial"/>
                <a:cs typeface="Arial"/>
              </a:rPr>
              <a:t>Description </a:t>
            </a:r>
            <a:r>
              <a:rPr sz="1200" spc="-80" dirty="0">
                <a:solidFill>
                  <a:srgbClr val="505050"/>
                </a:solidFill>
                <a:latin typeface="Arial"/>
                <a:cs typeface="Arial"/>
              </a:rPr>
              <a:t>and </a:t>
            </a:r>
            <a:r>
              <a:rPr sz="1200" spc="-65" dirty="0">
                <a:solidFill>
                  <a:srgbClr val="505050"/>
                </a:solidFill>
                <a:latin typeface="Arial"/>
                <a:cs typeface="Arial"/>
              </a:rPr>
              <a:t>Narration </a:t>
            </a:r>
            <a:r>
              <a:rPr sz="1200" spc="-60" dirty="0">
                <a:solidFill>
                  <a:srgbClr val="505050"/>
                </a:solidFill>
                <a:latin typeface="Arial"/>
                <a:cs typeface="Arial"/>
              </a:rPr>
              <a:t>of </a:t>
            </a:r>
            <a:r>
              <a:rPr sz="1200" spc="-70" dirty="0">
                <a:solidFill>
                  <a:srgbClr val="505050"/>
                </a:solidFill>
                <a:latin typeface="Arial"/>
                <a:cs typeface="Arial"/>
              </a:rPr>
              <a:t>the</a:t>
            </a:r>
            <a:r>
              <a:rPr sz="1200" spc="-120" dirty="0">
                <a:solidFill>
                  <a:srgbClr val="505050"/>
                </a:solidFill>
                <a:latin typeface="Arial"/>
                <a:cs typeface="Arial"/>
              </a:rPr>
              <a:t> </a:t>
            </a:r>
            <a:r>
              <a:rPr sz="1200" spc="-70" dirty="0">
                <a:solidFill>
                  <a:srgbClr val="505050"/>
                </a:solidFill>
                <a:latin typeface="Arial"/>
                <a:cs typeface="Arial"/>
              </a:rPr>
              <a:t>Process</a:t>
            </a:r>
            <a:r>
              <a:rPr lang="nl-NL" sz="1200" dirty="0">
                <a:latin typeface="Arial"/>
                <a:cs typeface="Arial"/>
              </a:rPr>
              <a:t> </a:t>
            </a:r>
            <a:r>
              <a:rPr sz="1200" spc="-55" dirty="0">
                <a:solidFill>
                  <a:srgbClr val="505050"/>
                </a:solidFill>
                <a:latin typeface="Arial"/>
                <a:cs typeface="Arial"/>
              </a:rPr>
              <a:t>(ideation,</a:t>
            </a:r>
            <a:r>
              <a:rPr sz="1200" spc="-155" dirty="0">
                <a:solidFill>
                  <a:srgbClr val="505050"/>
                </a:solidFill>
                <a:latin typeface="Arial"/>
                <a:cs typeface="Arial"/>
              </a:rPr>
              <a:t> </a:t>
            </a:r>
            <a:r>
              <a:rPr sz="1200" spc="-50" dirty="0">
                <a:solidFill>
                  <a:srgbClr val="505050"/>
                </a:solidFill>
                <a:latin typeface="Arial"/>
                <a:cs typeface="Arial"/>
              </a:rPr>
              <a:t>iteration,</a:t>
            </a:r>
            <a:r>
              <a:rPr lang="nl-NL" sz="1200" spc="-125" dirty="0">
                <a:solidFill>
                  <a:srgbClr val="505050"/>
                </a:solidFill>
                <a:latin typeface="Arial"/>
                <a:cs typeface="Arial"/>
              </a:rPr>
              <a:t> </a:t>
            </a:r>
            <a:r>
              <a:rPr sz="1200" spc="-60" dirty="0">
                <a:solidFill>
                  <a:srgbClr val="505050"/>
                </a:solidFill>
                <a:latin typeface="Arial"/>
                <a:cs typeface="Arial"/>
              </a:rPr>
              <a:t>etc.)</a:t>
            </a:r>
            <a:r>
              <a:rPr sz="1200" spc="-114" dirty="0">
                <a:solidFill>
                  <a:srgbClr val="505050"/>
                </a:solidFill>
                <a:latin typeface="Arial"/>
                <a:cs typeface="Arial"/>
              </a:rPr>
              <a:t> </a:t>
            </a:r>
            <a:r>
              <a:rPr sz="1200" spc="-80" dirty="0">
                <a:solidFill>
                  <a:srgbClr val="505050"/>
                </a:solidFill>
                <a:latin typeface="Arial"/>
                <a:cs typeface="Arial"/>
              </a:rPr>
              <a:t>and</a:t>
            </a:r>
            <a:r>
              <a:rPr sz="1200" spc="-130" dirty="0">
                <a:solidFill>
                  <a:srgbClr val="505050"/>
                </a:solidFill>
                <a:latin typeface="Arial"/>
                <a:cs typeface="Arial"/>
              </a:rPr>
              <a:t> </a:t>
            </a:r>
            <a:r>
              <a:rPr sz="1200" spc="-55" dirty="0">
                <a:solidFill>
                  <a:srgbClr val="505050"/>
                </a:solidFill>
                <a:latin typeface="Arial"/>
                <a:cs typeface="Arial"/>
              </a:rPr>
              <a:t>personal/critical</a:t>
            </a:r>
            <a:r>
              <a:rPr lang="nl-NL" sz="1200" spc="-25" dirty="0">
                <a:solidFill>
                  <a:srgbClr val="505050"/>
                </a:solidFill>
                <a:latin typeface="Arial"/>
                <a:cs typeface="Arial"/>
              </a:rPr>
              <a:t> 	</a:t>
            </a:r>
            <a:r>
              <a:rPr sz="1200" spc="-55" dirty="0">
                <a:solidFill>
                  <a:srgbClr val="505050"/>
                </a:solidFill>
                <a:latin typeface="Arial"/>
                <a:cs typeface="Arial"/>
              </a:rPr>
              <a:t>reflection</a:t>
            </a:r>
            <a:r>
              <a:rPr sz="1200" spc="-30" dirty="0">
                <a:solidFill>
                  <a:srgbClr val="505050"/>
                </a:solidFill>
                <a:latin typeface="Arial"/>
                <a:cs typeface="Arial"/>
              </a:rPr>
              <a:t> </a:t>
            </a:r>
            <a:r>
              <a:rPr sz="1200" dirty="0">
                <a:solidFill>
                  <a:srgbClr val="505050"/>
                </a:solidFill>
                <a:latin typeface="Arial"/>
                <a:cs typeface="Arial"/>
              </a:rPr>
              <a:t>on</a:t>
            </a:r>
            <a:r>
              <a:rPr sz="1200" spc="10" dirty="0">
                <a:solidFill>
                  <a:srgbClr val="505050"/>
                </a:solidFill>
                <a:latin typeface="Arial"/>
                <a:cs typeface="Arial"/>
              </a:rPr>
              <a:t> </a:t>
            </a:r>
            <a:r>
              <a:rPr sz="1200" spc="-5" dirty="0">
                <a:solidFill>
                  <a:srgbClr val="505050"/>
                </a:solidFill>
                <a:latin typeface="Arial"/>
                <a:cs typeface="Arial"/>
              </a:rPr>
              <a:t>the</a:t>
            </a:r>
            <a:r>
              <a:rPr sz="1200" spc="10" dirty="0">
                <a:solidFill>
                  <a:srgbClr val="505050"/>
                </a:solidFill>
                <a:latin typeface="Arial"/>
                <a:cs typeface="Arial"/>
              </a:rPr>
              <a:t> </a:t>
            </a:r>
            <a:r>
              <a:rPr sz="1200" dirty="0">
                <a:solidFill>
                  <a:srgbClr val="505050"/>
                </a:solidFill>
                <a:latin typeface="Arial"/>
                <a:cs typeface="Arial"/>
              </a:rPr>
              <a:t>realized</a:t>
            </a:r>
            <a:r>
              <a:rPr sz="1200" spc="20" dirty="0">
                <a:solidFill>
                  <a:srgbClr val="505050"/>
                </a:solidFill>
                <a:latin typeface="Arial"/>
                <a:cs typeface="Arial"/>
              </a:rPr>
              <a:t> </a:t>
            </a:r>
            <a:r>
              <a:rPr sz="1200" spc="-5" dirty="0" err="1">
                <a:solidFill>
                  <a:srgbClr val="505050"/>
                </a:solidFill>
                <a:latin typeface="Arial"/>
                <a:cs typeface="Arial"/>
              </a:rPr>
              <a:t>learnin</a:t>
            </a:r>
            <a:r>
              <a:rPr lang="nl-NL" sz="1200" spc="-5" dirty="0">
                <a:solidFill>
                  <a:srgbClr val="505050"/>
                </a:solidFill>
                <a:latin typeface="Arial"/>
                <a:cs typeface="Arial"/>
              </a:rPr>
              <a:t>g </a:t>
            </a:r>
            <a:r>
              <a:rPr sz="1200" spc="-5" dirty="0">
                <a:solidFill>
                  <a:srgbClr val="505050"/>
                </a:solidFill>
                <a:latin typeface="Arial"/>
                <a:cs typeface="Arial"/>
              </a:rPr>
              <a:t>objectives.</a:t>
            </a:r>
            <a:endParaRPr sz="1200" dirty="0">
              <a:latin typeface="Arial"/>
              <a:cs typeface="Arial"/>
            </a:endParaRPr>
          </a:p>
        </p:txBody>
      </p:sp>
      <p:sp>
        <p:nvSpPr>
          <p:cNvPr id="10" name="object 10"/>
          <p:cNvSpPr txBox="1"/>
          <p:nvPr/>
        </p:nvSpPr>
        <p:spPr>
          <a:xfrm>
            <a:off x="3774820" y="5371001"/>
            <a:ext cx="6213730" cy="867930"/>
          </a:xfrm>
          <a:prstGeom prst="rect">
            <a:avLst/>
          </a:prstGeom>
        </p:spPr>
        <p:txBody>
          <a:bodyPr vert="horz" wrap="square" lIns="0" tIns="10795" rIns="0" bIns="0" rtlCol="0">
            <a:spAutoFit/>
          </a:bodyPr>
          <a:lstStyle/>
          <a:p>
            <a:pPr marL="12700" marR="5080">
              <a:lnSpc>
                <a:spcPct val="124100"/>
              </a:lnSpc>
              <a:spcBef>
                <a:spcPts val="85"/>
              </a:spcBef>
            </a:pPr>
            <a:r>
              <a:rPr sz="1100" b="1" dirty="0">
                <a:solidFill>
                  <a:srgbClr val="2E2E2E"/>
                </a:solidFill>
                <a:latin typeface="Century Gothic" panose="020B0502020202020204" pitchFamily="34" charset="0"/>
                <a:cs typeface="Arial"/>
              </a:rPr>
              <a:t>Anote on documentation: </a:t>
            </a:r>
            <a:endParaRPr lang="nl-NL" sz="1100" b="1" dirty="0">
              <a:solidFill>
                <a:srgbClr val="2E2E2E"/>
              </a:solidFill>
              <a:latin typeface="Century Gothic" panose="020B0502020202020204" pitchFamily="34" charset="0"/>
              <a:cs typeface="Arial"/>
            </a:endParaRPr>
          </a:p>
          <a:p>
            <a:pPr marL="12700" marR="5080">
              <a:lnSpc>
                <a:spcPct val="124100"/>
              </a:lnSpc>
              <a:spcBef>
                <a:spcPts val="85"/>
              </a:spcBef>
            </a:pPr>
            <a:r>
              <a:rPr sz="1100" dirty="0">
                <a:solidFill>
                  <a:srgbClr val="242424"/>
                </a:solidFill>
                <a:latin typeface="Century Gothic" panose="020B0502020202020204" pitchFamily="34" charset="0"/>
                <a:cs typeface="Arial"/>
              </a:rPr>
              <a:t>Each Repository has to</a:t>
            </a:r>
            <a:r>
              <a:rPr lang="nl-NL" sz="1100" dirty="0">
                <a:solidFill>
                  <a:srgbClr val="242424"/>
                </a:solidFill>
                <a:latin typeface="Century Gothic" panose="020B0502020202020204" pitchFamily="34" charset="0"/>
                <a:cs typeface="Arial"/>
              </a:rPr>
              <a:t> </a:t>
            </a:r>
            <a:r>
              <a:rPr sz="1100" dirty="0">
                <a:solidFill>
                  <a:srgbClr val="242424"/>
                </a:solidFill>
                <a:latin typeface="Century Gothic" panose="020B0502020202020204" pitchFamily="34" charset="0"/>
                <a:cs typeface="Arial"/>
              </a:rPr>
              <a:t>be</a:t>
            </a:r>
            <a:r>
              <a:rPr lang="nl-NL" sz="1100" dirty="0">
                <a:solidFill>
                  <a:srgbClr val="242424"/>
                </a:solidFill>
                <a:latin typeface="Century Gothic" panose="020B0502020202020204" pitchFamily="34" charset="0"/>
                <a:cs typeface="Arial"/>
              </a:rPr>
              <a:t> </a:t>
            </a:r>
            <a:r>
              <a:rPr sz="1100" dirty="0">
                <a:solidFill>
                  <a:srgbClr val="242424"/>
                </a:solidFill>
                <a:latin typeface="Century Gothic" panose="020B0502020202020204" pitchFamily="34" charset="0"/>
                <a:cs typeface="Arial"/>
              </a:rPr>
              <a:t>accompanied with a written description. </a:t>
            </a:r>
            <a:endParaRPr lang="nl-NL" sz="1100" dirty="0">
              <a:solidFill>
                <a:srgbClr val="242424"/>
              </a:solidFill>
              <a:latin typeface="Century Gothic" panose="020B0502020202020204" pitchFamily="34" charset="0"/>
              <a:cs typeface="Arial"/>
            </a:endParaRPr>
          </a:p>
          <a:p>
            <a:pPr marL="12700" marR="5080">
              <a:lnSpc>
                <a:spcPct val="124100"/>
              </a:lnSpc>
              <a:spcBef>
                <a:spcPts val="85"/>
              </a:spcBef>
            </a:pPr>
            <a:r>
              <a:rPr sz="1100" dirty="0">
                <a:solidFill>
                  <a:srgbClr val="242424"/>
                </a:solidFill>
                <a:latin typeface="Century Gothic" panose="020B0502020202020204" pitchFamily="34" charset="0"/>
                <a:cs typeface="Arial"/>
              </a:rPr>
              <a:t>This is a starting point</a:t>
            </a:r>
            <a:r>
              <a:rPr lang="nl-NL" sz="1100" dirty="0">
                <a:solidFill>
                  <a:srgbClr val="242424"/>
                </a:solidFill>
                <a:latin typeface="Century Gothic" panose="020B0502020202020204" pitchFamily="34" charset="0"/>
                <a:cs typeface="Arial"/>
              </a:rPr>
              <a:t> </a:t>
            </a:r>
            <a:r>
              <a:rPr sz="1100" dirty="0">
                <a:solidFill>
                  <a:srgbClr val="242424"/>
                </a:solidFill>
                <a:latin typeface="Century Gothic" panose="020B0502020202020204" pitchFamily="34" charset="0"/>
                <a:cs typeface="Arial"/>
              </a:rPr>
              <a:t>for your  exploration. </a:t>
            </a:r>
            <a:endParaRPr lang="nl-NL" sz="1100" dirty="0">
              <a:solidFill>
                <a:srgbClr val="242424"/>
              </a:solidFill>
              <a:latin typeface="Century Gothic" panose="020B0502020202020204" pitchFamily="34" charset="0"/>
              <a:cs typeface="Arial"/>
            </a:endParaRPr>
          </a:p>
          <a:p>
            <a:pPr marL="12700" marR="5080">
              <a:lnSpc>
                <a:spcPct val="124100"/>
              </a:lnSpc>
              <a:spcBef>
                <a:spcPts val="85"/>
              </a:spcBef>
            </a:pPr>
            <a:r>
              <a:rPr sz="1100" dirty="0">
                <a:solidFill>
                  <a:srgbClr val="242424"/>
                </a:solidFill>
                <a:latin typeface="Century Gothic" panose="020B0502020202020204" pitchFamily="34" charset="0"/>
                <a:cs typeface="Arial"/>
              </a:rPr>
              <a:t>Everyone is encouraged to use Jupiter Notebooks.</a:t>
            </a:r>
            <a:endParaRPr sz="1100" dirty="0">
              <a:latin typeface="Century Gothic" panose="020B0502020202020204" pitchFamily="34" charset="0"/>
              <a:cs typeface="Arial"/>
            </a:endParaRPr>
          </a:p>
        </p:txBody>
      </p:sp>
      <p:sp>
        <p:nvSpPr>
          <p:cNvPr id="11" name="object 11"/>
          <p:cNvSpPr/>
          <p:nvPr/>
        </p:nvSpPr>
        <p:spPr>
          <a:xfrm>
            <a:off x="3573779" y="871855"/>
            <a:ext cx="0" cy="696595"/>
          </a:xfrm>
          <a:custGeom>
            <a:avLst/>
            <a:gdLst/>
            <a:ahLst/>
            <a:cxnLst/>
            <a:rect l="l" t="t" r="r" b="b"/>
            <a:pathLst>
              <a:path h="696594">
                <a:moveTo>
                  <a:pt x="0" y="0"/>
                </a:moveTo>
                <a:lnTo>
                  <a:pt x="0" y="696595"/>
                </a:lnTo>
              </a:path>
            </a:pathLst>
          </a:custGeom>
          <a:ln w="38100">
            <a:solidFill>
              <a:srgbClr val="E3E3E3"/>
            </a:solidFill>
          </a:ln>
        </p:spPr>
        <p:txBody>
          <a:bodyPr wrap="square" lIns="0" tIns="0" rIns="0" bIns="0" rtlCol="0"/>
          <a:lstStyle/>
          <a:p>
            <a:endParaRPr>
              <a:latin typeface="Century Gothic" panose="020B0502020202020204" pitchFamily="34" charset="0"/>
            </a:endParaRPr>
          </a:p>
        </p:txBody>
      </p:sp>
      <p:sp>
        <p:nvSpPr>
          <p:cNvPr id="12" name="object 12"/>
          <p:cNvSpPr/>
          <p:nvPr/>
        </p:nvSpPr>
        <p:spPr>
          <a:xfrm>
            <a:off x="3573779" y="5429155"/>
            <a:ext cx="0" cy="787400"/>
          </a:xfrm>
          <a:custGeom>
            <a:avLst/>
            <a:gdLst/>
            <a:ahLst/>
            <a:cxnLst/>
            <a:rect l="l" t="t" r="r" b="b"/>
            <a:pathLst>
              <a:path h="787400">
                <a:moveTo>
                  <a:pt x="0" y="0"/>
                </a:moveTo>
                <a:lnTo>
                  <a:pt x="0" y="787400"/>
                </a:lnTo>
              </a:path>
            </a:pathLst>
          </a:custGeom>
          <a:ln w="38100">
            <a:solidFill>
              <a:srgbClr val="E3E3E3"/>
            </a:solidFill>
          </a:ln>
        </p:spPr>
        <p:txBody>
          <a:bodyPr wrap="square" lIns="0" tIns="0" rIns="0" bIns="0" rtlCol="0"/>
          <a:lstStyle/>
          <a:p>
            <a:endParaRPr>
              <a:latin typeface="Century Gothic" panose="020B0502020202020204" pitchFamily="34" charset="0"/>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r>
              <a:rPr spc="5" dirty="0"/>
              <a:t>/</a:t>
            </a:r>
            <a:r>
              <a:rPr dirty="0"/>
              <a:t>5</a:t>
            </a:r>
          </a:p>
        </p:txBody>
      </p:sp>
      <p:sp>
        <p:nvSpPr>
          <p:cNvPr id="20" name="object 15">
            <a:extLst>
              <a:ext uri="{FF2B5EF4-FFF2-40B4-BE49-F238E27FC236}">
                <a16:creationId xmlns:a16="http://schemas.microsoft.com/office/drawing/2014/main" id="{7E9FC72D-AC45-C34B-8DDC-9A83BC8DD860}"/>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dirty="0">
                <a:solidFill>
                  <a:srgbClr val="0000FF"/>
                </a:solidFill>
                <a:uFill>
                  <a:solidFill>
                    <a:srgbClr val="0000FF"/>
                  </a:solidFill>
                </a:uFill>
                <a:latin typeface="Verdana"/>
                <a:cs typeface="Verdana"/>
              </a:rPr>
              <a:t>https://</a:t>
            </a:r>
            <a:r>
              <a:rPr lang="en-GB" sz="800" b="1" u="sng" spc="-5" dirty="0" err="1">
                <a:solidFill>
                  <a:srgbClr val="0000FF"/>
                </a:solidFill>
                <a:uFill>
                  <a:solidFill>
                    <a:srgbClr val="0000FF"/>
                  </a:solidFill>
                </a:uFill>
                <a:latin typeface="Verdana"/>
                <a:cs typeface="Verdana"/>
              </a:rPr>
              <a:t>github.com</a:t>
            </a:r>
            <a:r>
              <a:rPr lang="en-GB" sz="800" b="1" u="sng" spc="-5" dirty="0">
                <a:solidFill>
                  <a:srgbClr val="0000FF"/>
                </a:solidFill>
                <a:uFill>
                  <a:solidFill>
                    <a:srgbClr val="0000FF"/>
                  </a:solidFill>
                </a:uFill>
                <a:latin typeface="Verdana"/>
                <a:cs typeface="Verdana"/>
              </a:rPr>
              <a:t>/</a:t>
            </a:r>
            <a:r>
              <a:rPr lang="en-GB" sz="800" b="1" u="sng" spc="-5" dirty="0" err="1">
                <a:solidFill>
                  <a:srgbClr val="0000FF"/>
                </a:solidFill>
                <a:uFill>
                  <a:solidFill>
                    <a:srgbClr val="0000FF"/>
                  </a:solidFill>
                </a:uFill>
                <a:latin typeface="Verdana"/>
                <a:cs typeface="Verdana"/>
              </a:rPr>
              <a:t>robvdw</a:t>
            </a:r>
            <a:r>
              <a:rPr lang="en-GB" sz="800" b="1" u="sng" spc="-5" dirty="0">
                <a:solidFill>
                  <a:srgbClr val="0000FF"/>
                </a:solidFill>
                <a:uFill>
                  <a:solidFill>
                    <a:srgbClr val="0000FF"/>
                  </a:solidFill>
                </a:uFill>
                <a:latin typeface="Verdana"/>
                <a:cs typeface="Verdana"/>
              </a:rPr>
              <a:t>/CMIDAT01K-DATA-SCIENCE-for-IOT</a:t>
            </a:r>
            <a:endParaRPr sz="800" dirty="0">
              <a:latin typeface="Verdana"/>
              <a:cs typeface="Verdana"/>
            </a:endParaRPr>
          </a:p>
        </p:txBody>
      </p:sp>
      <p:sp>
        <p:nvSpPr>
          <p:cNvPr id="24" name="object 4">
            <a:extLst>
              <a:ext uri="{FF2B5EF4-FFF2-40B4-BE49-F238E27FC236}">
                <a16:creationId xmlns:a16="http://schemas.microsoft.com/office/drawing/2014/main" id="{4A2298B1-192B-464E-A824-86777820AC9E}"/>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25" name="object 5">
            <a:extLst>
              <a:ext uri="{FF2B5EF4-FFF2-40B4-BE49-F238E27FC236}">
                <a16:creationId xmlns:a16="http://schemas.microsoft.com/office/drawing/2014/main" id="{26CCE376-0B84-8747-B2E2-3A3871AC8609}"/>
              </a:ext>
            </a:extLst>
          </p:cNvPr>
          <p:cNvSpPr txBox="1"/>
          <p:nvPr/>
        </p:nvSpPr>
        <p:spPr>
          <a:xfrm>
            <a:off x="2656047" y="2147190"/>
            <a:ext cx="5207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2020</a:t>
            </a:r>
            <a:endParaRPr sz="1200" dirty="0">
              <a:latin typeface="Arial"/>
              <a:cs typeface="Arial"/>
            </a:endParaRPr>
          </a:p>
        </p:txBody>
      </p:sp>
      <p:pic>
        <p:nvPicPr>
          <p:cNvPr id="26" name="Picture 25">
            <a:extLst>
              <a:ext uri="{FF2B5EF4-FFF2-40B4-BE49-F238E27FC236}">
                <a16:creationId xmlns:a16="http://schemas.microsoft.com/office/drawing/2014/main" id="{FE5F0457-CF5F-9B49-841B-5E78D6EE4532}"/>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dirty="0">
              <a:latin typeface="Verdana"/>
              <a:cs typeface="Verdana"/>
            </a:endParaRPr>
          </a:p>
        </p:txBody>
      </p:sp>
      <p:sp>
        <p:nvSpPr>
          <p:cNvPr id="4" name="object 4"/>
          <p:cNvSpPr txBox="1"/>
          <p:nvPr/>
        </p:nvSpPr>
        <p:spPr>
          <a:xfrm>
            <a:off x="3526790" y="503555"/>
            <a:ext cx="2067560"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303030"/>
                </a:solidFill>
                <a:latin typeface="Century Gothic" panose="020B0502020202020204" pitchFamily="34" charset="0"/>
                <a:cs typeface="Arial"/>
              </a:rPr>
              <a:t>Grading </a:t>
            </a:r>
            <a:r>
              <a:rPr sz="1500" b="1" spc="-5" dirty="0">
                <a:solidFill>
                  <a:srgbClr val="303030"/>
                </a:solidFill>
                <a:latin typeface="Century Gothic" panose="020B0502020202020204" pitchFamily="34" charset="0"/>
                <a:cs typeface="Arial"/>
              </a:rPr>
              <a:t>Rubric</a:t>
            </a:r>
            <a:r>
              <a:rPr sz="1500" b="1" spc="-65" dirty="0">
                <a:solidFill>
                  <a:srgbClr val="303030"/>
                </a:solidFill>
                <a:latin typeface="Century Gothic" panose="020B0502020202020204" pitchFamily="34" charset="0"/>
                <a:cs typeface="Arial"/>
              </a:rPr>
              <a:t> </a:t>
            </a:r>
            <a:r>
              <a:rPr sz="1500" b="1" spc="-5" dirty="0">
                <a:solidFill>
                  <a:srgbClr val="303030"/>
                </a:solidFill>
                <a:latin typeface="Century Gothic" panose="020B0502020202020204" pitchFamily="34" charset="0"/>
                <a:cs typeface="Arial"/>
              </a:rPr>
              <a:t>(Part1)</a:t>
            </a:r>
            <a:endParaRPr sz="1500" dirty="0">
              <a:latin typeface="Century Gothic" panose="020B0502020202020204" pitchFamily="34" charset="0"/>
              <a:cs typeface="Arial"/>
            </a:endParaRPr>
          </a:p>
        </p:txBody>
      </p:sp>
      <p:sp>
        <p:nvSpPr>
          <p:cNvPr id="7" name="object 7"/>
          <p:cNvSpPr txBox="1"/>
          <p:nvPr/>
        </p:nvSpPr>
        <p:spPr>
          <a:xfrm>
            <a:off x="3545840" y="970534"/>
            <a:ext cx="6442710" cy="714491"/>
          </a:xfrm>
          <a:prstGeom prst="rect">
            <a:avLst/>
          </a:prstGeom>
        </p:spPr>
        <p:txBody>
          <a:bodyPr vert="horz" wrap="square" lIns="0" tIns="12700" rIns="0" bIns="0" rtlCol="0">
            <a:spAutoFit/>
          </a:bodyPr>
          <a:lstStyle/>
          <a:p>
            <a:pPr marL="12700">
              <a:lnSpc>
                <a:spcPts val="1420"/>
              </a:lnSpc>
              <a:spcBef>
                <a:spcPts val="100"/>
              </a:spcBef>
            </a:pPr>
            <a:r>
              <a:rPr sz="1200" b="1" dirty="0">
                <a:solidFill>
                  <a:srgbClr val="303030"/>
                </a:solidFill>
                <a:latin typeface="Arial"/>
                <a:cs typeface="Arial"/>
              </a:rPr>
              <a:t>Merit - </a:t>
            </a:r>
            <a:r>
              <a:rPr sz="1200" b="1" spc="-5" dirty="0">
                <a:solidFill>
                  <a:srgbClr val="303030"/>
                </a:solidFill>
                <a:latin typeface="Arial"/>
                <a:cs typeface="Arial"/>
              </a:rPr>
              <a:t>Approach and</a:t>
            </a:r>
            <a:r>
              <a:rPr sz="1200" b="1" spc="-55" dirty="0">
                <a:solidFill>
                  <a:srgbClr val="303030"/>
                </a:solidFill>
                <a:latin typeface="Arial"/>
                <a:cs typeface="Arial"/>
              </a:rPr>
              <a:t> </a:t>
            </a:r>
            <a:r>
              <a:rPr sz="1200" b="1" dirty="0">
                <a:solidFill>
                  <a:srgbClr val="303030"/>
                </a:solidFill>
                <a:latin typeface="Arial"/>
                <a:cs typeface="Arial"/>
              </a:rPr>
              <a:t>Topic:</a:t>
            </a:r>
            <a:endParaRPr sz="1200" dirty="0">
              <a:latin typeface="Arial"/>
              <a:cs typeface="Arial"/>
            </a:endParaRPr>
          </a:p>
          <a:p>
            <a:pPr marL="12700">
              <a:lnSpc>
                <a:spcPts val="1420"/>
              </a:lnSpc>
            </a:pPr>
            <a:r>
              <a:rPr sz="1050" i="1" dirty="0">
                <a:solidFill>
                  <a:srgbClr val="505050"/>
                </a:solidFill>
                <a:latin typeface="Century Gothic" panose="020B0502020202020204" pitchFamily="34" charset="0"/>
                <a:cs typeface="Arial"/>
              </a:rPr>
              <a:t>How interesting is the IoT concept? Does it represent a data pipeline approach, or an original perspective,</a:t>
            </a:r>
            <a:r>
              <a:rPr lang="nl-NL" sz="1050" dirty="0">
                <a:latin typeface="Century Gothic" panose="020B0502020202020204" pitchFamily="34" charset="0"/>
                <a:cs typeface="Arial"/>
              </a:rPr>
              <a:t> </a:t>
            </a:r>
            <a:r>
              <a:rPr sz="1050" i="1" dirty="0">
                <a:solidFill>
                  <a:srgbClr val="505050"/>
                </a:solidFill>
                <a:latin typeface="Century Gothic" panose="020B0502020202020204" pitchFamily="34" charset="0"/>
                <a:cs typeface="Arial"/>
              </a:rPr>
              <a:t>based on Data Science principles? Does it deviate from known or standard approaches? Does it use  materials or code in aninnovative way?</a:t>
            </a:r>
            <a:endParaRPr sz="1050" dirty="0">
              <a:latin typeface="Century Gothic" panose="020B0502020202020204" pitchFamily="34" charset="0"/>
              <a:cs typeface="Arial"/>
            </a:endParaRPr>
          </a:p>
        </p:txBody>
      </p:sp>
      <p:sp>
        <p:nvSpPr>
          <p:cNvPr id="8" name="object 8"/>
          <p:cNvSpPr txBox="1"/>
          <p:nvPr/>
        </p:nvSpPr>
        <p:spPr>
          <a:xfrm>
            <a:off x="3927221" y="1944370"/>
            <a:ext cx="6127750" cy="1959896"/>
          </a:xfrm>
          <a:prstGeom prst="rect">
            <a:avLst/>
          </a:prstGeom>
        </p:spPr>
        <p:txBody>
          <a:bodyPr vert="horz" wrap="square" lIns="0" tIns="12700" rIns="0" bIns="0" rtlCol="0">
            <a:spAutoFit/>
          </a:bodyPr>
          <a:lstStyle/>
          <a:p>
            <a:pPr marL="12700" marR="520065">
              <a:lnSpc>
                <a:spcPct val="123300"/>
              </a:lnSpc>
              <a:spcBef>
                <a:spcPts val="100"/>
              </a:spcBef>
            </a:pPr>
            <a:r>
              <a:rPr sz="1050" b="1" dirty="0">
                <a:solidFill>
                  <a:srgbClr val="2E2E2E"/>
                </a:solidFill>
                <a:latin typeface="Century Gothic" panose="020B0502020202020204" pitchFamily="34" charset="0"/>
                <a:cs typeface="Arial"/>
              </a:rPr>
              <a:t>0: incomplete: </a:t>
            </a:r>
            <a:r>
              <a:rPr sz="1050" dirty="0">
                <a:solidFill>
                  <a:srgbClr val="505050"/>
                </a:solidFill>
                <a:latin typeface="Century Gothic" panose="020B0502020202020204" pitchFamily="34" charset="0"/>
                <a:cs typeface="Arial"/>
              </a:rPr>
              <a:t>does not satisfy brief and no originality or creativity demonstrated (e.g. direct  replication of prior approach without extension)</a:t>
            </a:r>
            <a:endParaRPr sz="1050" dirty="0">
              <a:latin typeface="Century Gothic" panose="020B0502020202020204" pitchFamily="34" charset="0"/>
              <a:cs typeface="Arial"/>
            </a:endParaRPr>
          </a:p>
          <a:p>
            <a:pPr marL="12700" marR="136525">
              <a:lnSpc>
                <a:spcPct val="123300"/>
              </a:lnSpc>
              <a:spcBef>
                <a:spcPts val="50"/>
              </a:spcBef>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minimum requirements of the brief and/or a minor increment over existing work  (extension/adaptation of a precedent)</a:t>
            </a:r>
            <a:endParaRPr sz="1050" dirty="0">
              <a:latin typeface="Century Gothic" panose="020B0502020202020204" pitchFamily="34" charset="0"/>
              <a:cs typeface="Arial"/>
            </a:endParaRPr>
          </a:p>
          <a:p>
            <a:pPr marL="12700" marR="598805">
              <a:lnSpc>
                <a:spcPts val="1800"/>
              </a:lnSpc>
              <a:spcBef>
                <a:spcPts val="120"/>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shows engagement, exploration and insight; uses precedents and/or materials in  relatively original ways.</a:t>
            </a:r>
            <a:endParaRPr sz="1050" dirty="0">
              <a:latin typeface="Century Gothic" panose="020B0502020202020204" pitchFamily="34" charset="0"/>
              <a:cs typeface="Arial"/>
            </a:endParaRPr>
          </a:p>
          <a:p>
            <a:pPr marL="12700" marR="5080">
              <a:lnSpc>
                <a:spcPts val="1780"/>
              </a:lnSpc>
              <a:spcBef>
                <a:spcPts val="4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shows deep insight, and significant understanding of the problem; goes beyond the brief  and demonstrates significant originality in the ideas and their application; uses precedents</a:t>
            </a:r>
            <a:r>
              <a:rPr lang="nl-NL" sz="1050" dirty="0">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and/or materials in unexpected ways; surprising and delightful outcome.</a:t>
            </a:r>
            <a:endParaRPr sz="1050" dirty="0">
              <a:latin typeface="Century Gothic" panose="020B0502020202020204" pitchFamily="34" charset="0"/>
              <a:cs typeface="Arial"/>
            </a:endParaRPr>
          </a:p>
        </p:txBody>
      </p:sp>
      <p:sp>
        <p:nvSpPr>
          <p:cNvPr id="9" name="object 9"/>
          <p:cNvSpPr txBox="1"/>
          <p:nvPr/>
        </p:nvSpPr>
        <p:spPr>
          <a:xfrm>
            <a:off x="3558540" y="4174050"/>
            <a:ext cx="7122160" cy="2269596"/>
          </a:xfrm>
          <a:prstGeom prst="rect">
            <a:avLst/>
          </a:prstGeom>
        </p:spPr>
        <p:txBody>
          <a:bodyPr vert="horz" wrap="square" lIns="0" tIns="74295" rIns="0" bIns="0" rtlCol="0">
            <a:spAutoFit/>
          </a:bodyPr>
          <a:lstStyle/>
          <a:p>
            <a:pPr marL="12700">
              <a:lnSpc>
                <a:spcPct val="100000"/>
              </a:lnSpc>
              <a:spcBef>
                <a:spcPts val="585"/>
              </a:spcBef>
            </a:pPr>
            <a:r>
              <a:rPr sz="1200" b="1" spc="-40" dirty="0">
                <a:solidFill>
                  <a:srgbClr val="505050"/>
                </a:solidFill>
                <a:latin typeface="Arial"/>
                <a:cs typeface="Arial"/>
              </a:rPr>
              <a:t>Proof-of-Concept </a:t>
            </a:r>
            <a:r>
              <a:rPr sz="1200" b="1" spc="-35" dirty="0">
                <a:solidFill>
                  <a:srgbClr val="505050"/>
                </a:solidFill>
                <a:latin typeface="Arial"/>
                <a:cs typeface="Arial"/>
              </a:rPr>
              <a:t>-</a:t>
            </a:r>
            <a:r>
              <a:rPr sz="1200" b="1" spc="45" dirty="0">
                <a:solidFill>
                  <a:srgbClr val="505050"/>
                </a:solidFill>
                <a:latin typeface="Arial"/>
                <a:cs typeface="Arial"/>
              </a:rPr>
              <a:t> </a:t>
            </a:r>
            <a:r>
              <a:rPr sz="1200" b="1" spc="-40" dirty="0">
                <a:solidFill>
                  <a:srgbClr val="505050"/>
                </a:solidFill>
                <a:latin typeface="Arial"/>
                <a:cs typeface="Arial"/>
              </a:rPr>
              <a:t>Documentation:</a:t>
            </a:r>
            <a:endParaRPr sz="1200" dirty="0">
              <a:latin typeface="Arial"/>
              <a:cs typeface="Arial"/>
            </a:endParaRPr>
          </a:p>
          <a:p>
            <a:pPr marL="12700" marR="242570">
              <a:lnSpc>
                <a:spcPct val="95600"/>
              </a:lnSpc>
              <a:spcBef>
                <a:spcPts val="545"/>
              </a:spcBef>
            </a:pPr>
            <a:r>
              <a:rPr sz="1050" i="1" dirty="0">
                <a:solidFill>
                  <a:srgbClr val="505050"/>
                </a:solidFill>
                <a:latin typeface="Century Gothic" panose="020B0502020202020204" pitchFamily="34" charset="0"/>
                <a:cs typeface="Arial"/>
              </a:rPr>
              <a:t>Is the problem space or scenario clearly explained? How clearly are the key principles and goals of the  work articulated? How informed is the work? Does it show connections to Data Science, IoT ideas &amp;  research, sensor electronics, IoT frameworks or other elements of the domain?</a:t>
            </a:r>
            <a:endParaRPr sz="1050" dirty="0">
              <a:latin typeface="Century Gothic" panose="020B0502020202020204" pitchFamily="34" charset="0"/>
              <a:cs typeface="Arial"/>
            </a:endParaRPr>
          </a:p>
          <a:p>
            <a:pPr>
              <a:lnSpc>
                <a:spcPct val="100000"/>
              </a:lnSpc>
              <a:spcBef>
                <a:spcPts val="45"/>
              </a:spcBef>
            </a:pPr>
            <a:endParaRPr sz="1200" dirty="0">
              <a:latin typeface="Arial"/>
              <a:cs typeface="Arial"/>
            </a:endParaRPr>
          </a:p>
          <a:p>
            <a:pPr marL="381000" marR="210820">
              <a:lnSpc>
                <a:spcPct val="95600"/>
              </a:lnSpc>
            </a:pPr>
            <a:r>
              <a:rPr sz="1050" b="1" dirty="0">
                <a:solidFill>
                  <a:srgbClr val="2E2E2E"/>
                </a:solidFill>
                <a:latin typeface="Century Gothic" panose="020B0502020202020204" pitchFamily="34" charset="0"/>
                <a:cs typeface="Arial"/>
              </a:rPr>
              <a:t>0: incomplete: No mention of problem space, scenario and/or does not include precedents</a:t>
            </a:r>
            <a:endParaRPr lang="nl-NL" sz="1050" b="1" dirty="0">
              <a:solidFill>
                <a:srgbClr val="2E2E2E"/>
              </a:solidFill>
              <a:latin typeface="Century Gothic" panose="020B0502020202020204" pitchFamily="34" charset="0"/>
              <a:cs typeface="Arial"/>
            </a:endParaRPr>
          </a:p>
          <a:p>
            <a:pPr marL="381000" marR="210820">
              <a:lnSpc>
                <a:spcPct val="95600"/>
              </a:lnSpc>
            </a:pPr>
            <a:endParaRPr lang="nl-NL" sz="200" b="1" dirty="0">
              <a:solidFill>
                <a:srgbClr val="2E2E2E"/>
              </a:solidFill>
              <a:latin typeface="Century Gothic" panose="020B0502020202020204" pitchFamily="34" charset="0"/>
              <a:cs typeface="Arial"/>
            </a:endParaRPr>
          </a:p>
          <a:p>
            <a:pPr marL="381000" marR="210820">
              <a:lnSpc>
                <a:spcPct val="95600"/>
              </a:lnSpc>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requirements</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provides core-functionality, is basic in operation; requires</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improvement</a:t>
            </a:r>
            <a:endParaRPr sz="1050" dirty="0">
              <a:latin typeface="Century Gothic" panose="020B0502020202020204" pitchFamily="34" charset="0"/>
              <a:cs typeface="Arial"/>
            </a:endParaRPr>
          </a:p>
          <a:p>
            <a:pPr marL="381000" marR="5080">
              <a:lnSpc>
                <a:spcPct val="123300"/>
              </a:lnSpc>
              <a:spcBef>
                <a:spcPts val="50"/>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provides a thoughtful and considered introduction to the work with limited references and limited  analysis of past work</a:t>
            </a:r>
            <a:endParaRPr sz="1050" dirty="0">
              <a:latin typeface="Century Gothic" panose="020B0502020202020204" pitchFamily="34" charset="0"/>
              <a:cs typeface="Arial"/>
            </a:endParaRPr>
          </a:p>
          <a:p>
            <a:pPr marL="381000" marR="181610">
              <a:lnSpc>
                <a:spcPct val="123300"/>
              </a:lnSpc>
              <a:spcBef>
                <a:spcPts val="5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provides a thoughtful and considered introduction to the work and supports the context with  relevant references and critical analysis of past work.</a:t>
            </a:r>
            <a:endParaRPr sz="1050" dirty="0">
              <a:latin typeface="Century Gothic" panose="020B0502020202020204" pitchFamily="34" charset="0"/>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r>
              <a:rPr spc="5" dirty="0"/>
              <a:t>/</a:t>
            </a:r>
            <a:r>
              <a:rPr dirty="0"/>
              <a:t>5</a:t>
            </a:r>
          </a:p>
        </p:txBody>
      </p:sp>
      <p:sp>
        <p:nvSpPr>
          <p:cNvPr id="20" name="object 15">
            <a:extLst>
              <a:ext uri="{FF2B5EF4-FFF2-40B4-BE49-F238E27FC236}">
                <a16:creationId xmlns:a16="http://schemas.microsoft.com/office/drawing/2014/main" id="{7CCFBCDE-8EC4-BD45-98A9-DCDE40EF98D5}"/>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dirty="0">
                <a:solidFill>
                  <a:srgbClr val="0000FF"/>
                </a:solidFill>
                <a:uFill>
                  <a:solidFill>
                    <a:srgbClr val="0000FF"/>
                  </a:solidFill>
                </a:uFill>
                <a:latin typeface="Verdana"/>
                <a:cs typeface="Verdana"/>
              </a:rPr>
              <a:t>https://</a:t>
            </a:r>
            <a:r>
              <a:rPr lang="en-GB" sz="800" b="1" u="sng" spc="-5" dirty="0" err="1">
                <a:solidFill>
                  <a:srgbClr val="0000FF"/>
                </a:solidFill>
                <a:uFill>
                  <a:solidFill>
                    <a:srgbClr val="0000FF"/>
                  </a:solidFill>
                </a:uFill>
                <a:latin typeface="Verdana"/>
                <a:cs typeface="Verdana"/>
              </a:rPr>
              <a:t>github.com</a:t>
            </a:r>
            <a:r>
              <a:rPr lang="en-GB" sz="800" b="1" u="sng" spc="-5" dirty="0">
                <a:solidFill>
                  <a:srgbClr val="0000FF"/>
                </a:solidFill>
                <a:uFill>
                  <a:solidFill>
                    <a:srgbClr val="0000FF"/>
                  </a:solidFill>
                </a:uFill>
                <a:latin typeface="Verdana"/>
                <a:cs typeface="Verdana"/>
              </a:rPr>
              <a:t>/</a:t>
            </a:r>
            <a:r>
              <a:rPr lang="en-GB" sz="800" b="1" u="sng" spc="-5" dirty="0" err="1">
                <a:solidFill>
                  <a:srgbClr val="0000FF"/>
                </a:solidFill>
                <a:uFill>
                  <a:solidFill>
                    <a:srgbClr val="0000FF"/>
                  </a:solidFill>
                </a:uFill>
                <a:latin typeface="Verdana"/>
                <a:cs typeface="Verdana"/>
              </a:rPr>
              <a:t>robvdw</a:t>
            </a:r>
            <a:r>
              <a:rPr lang="en-GB" sz="800" b="1" u="sng" spc="-5" dirty="0">
                <a:solidFill>
                  <a:srgbClr val="0000FF"/>
                </a:solidFill>
                <a:uFill>
                  <a:solidFill>
                    <a:srgbClr val="0000FF"/>
                  </a:solidFill>
                </a:uFill>
                <a:latin typeface="Verdana"/>
                <a:cs typeface="Verdana"/>
              </a:rPr>
              <a:t>/CMIDAT01K-DATA-SCIENCE-for-IOT</a:t>
            </a:r>
            <a:endParaRPr sz="800" dirty="0">
              <a:latin typeface="Verdana"/>
              <a:cs typeface="Verdana"/>
            </a:endParaRPr>
          </a:p>
        </p:txBody>
      </p:sp>
      <p:sp>
        <p:nvSpPr>
          <p:cNvPr id="24" name="object 4">
            <a:extLst>
              <a:ext uri="{FF2B5EF4-FFF2-40B4-BE49-F238E27FC236}">
                <a16:creationId xmlns:a16="http://schemas.microsoft.com/office/drawing/2014/main" id="{2907EA8C-6007-6D4B-BA08-AA49957BEA39}"/>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25" name="object 5">
            <a:extLst>
              <a:ext uri="{FF2B5EF4-FFF2-40B4-BE49-F238E27FC236}">
                <a16:creationId xmlns:a16="http://schemas.microsoft.com/office/drawing/2014/main" id="{65BBDC19-F9EA-1B44-A34F-D6E01A915DE8}"/>
              </a:ext>
            </a:extLst>
          </p:cNvPr>
          <p:cNvSpPr txBox="1"/>
          <p:nvPr/>
        </p:nvSpPr>
        <p:spPr>
          <a:xfrm>
            <a:off x="2656047" y="2147190"/>
            <a:ext cx="5207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2020</a:t>
            </a:r>
            <a:endParaRPr sz="1200" dirty="0">
              <a:latin typeface="Arial"/>
              <a:cs typeface="Arial"/>
            </a:endParaRPr>
          </a:p>
        </p:txBody>
      </p:sp>
      <p:pic>
        <p:nvPicPr>
          <p:cNvPr id="26" name="Picture 25">
            <a:extLst>
              <a:ext uri="{FF2B5EF4-FFF2-40B4-BE49-F238E27FC236}">
                <a16:creationId xmlns:a16="http://schemas.microsoft.com/office/drawing/2014/main" id="{52B3BF7B-ABC3-3E4C-80C2-F6D102E39FBC}"/>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967594" y="7224712"/>
            <a:ext cx="246379"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5</a:t>
            </a:r>
            <a:r>
              <a:rPr sz="1200" b="1" spc="5" dirty="0">
                <a:latin typeface="Calibri"/>
                <a:cs typeface="Calibri"/>
              </a:rPr>
              <a:t>/</a:t>
            </a:r>
            <a:r>
              <a:rPr sz="1200" b="1" dirty="0">
                <a:latin typeface="Calibri"/>
                <a:cs typeface="Calibri"/>
              </a:rPr>
              <a:t>5</a:t>
            </a:r>
            <a:endParaRPr sz="1200">
              <a:latin typeface="Calibri"/>
              <a:cs typeface="Calibri"/>
            </a:endParaRPr>
          </a:p>
        </p:txBody>
      </p:sp>
      <p:sp>
        <p:nvSpPr>
          <p:cNvPr id="8" name="object 8"/>
          <p:cNvSpPr txBox="1"/>
          <p:nvPr/>
        </p:nvSpPr>
        <p:spPr>
          <a:xfrm>
            <a:off x="3469640" y="576580"/>
            <a:ext cx="6601459" cy="1304203"/>
          </a:xfrm>
          <a:prstGeom prst="rect">
            <a:avLst/>
          </a:prstGeom>
        </p:spPr>
        <p:txBody>
          <a:bodyPr vert="horz" wrap="square" lIns="0" tIns="12700" rIns="0" bIns="0" rtlCol="0">
            <a:spAutoFit/>
          </a:bodyPr>
          <a:lstStyle/>
          <a:p>
            <a:pPr marL="12700" algn="just">
              <a:lnSpc>
                <a:spcPct val="100000"/>
              </a:lnSpc>
              <a:spcBef>
                <a:spcPts val="100"/>
              </a:spcBef>
            </a:pPr>
            <a:r>
              <a:rPr sz="1600" b="1" spc="-50" dirty="0">
                <a:solidFill>
                  <a:srgbClr val="505050"/>
                </a:solidFill>
                <a:latin typeface="Century Gothic" panose="020B0502020202020204" pitchFamily="34" charset="0"/>
                <a:cs typeface="Arial"/>
              </a:rPr>
              <a:t>Grading </a:t>
            </a:r>
            <a:r>
              <a:rPr sz="1600" b="1" spc="-55" dirty="0">
                <a:solidFill>
                  <a:srgbClr val="505050"/>
                </a:solidFill>
                <a:latin typeface="Century Gothic" panose="020B0502020202020204" pitchFamily="34" charset="0"/>
                <a:cs typeface="Arial"/>
              </a:rPr>
              <a:t>Rubric</a:t>
            </a:r>
            <a:r>
              <a:rPr sz="1600" b="1" spc="45" dirty="0">
                <a:solidFill>
                  <a:srgbClr val="505050"/>
                </a:solidFill>
                <a:latin typeface="Century Gothic" panose="020B0502020202020204" pitchFamily="34" charset="0"/>
                <a:cs typeface="Arial"/>
              </a:rPr>
              <a:t> </a:t>
            </a:r>
            <a:r>
              <a:rPr sz="1600" b="1" spc="-45" dirty="0">
                <a:solidFill>
                  <a:srgbClr val="505050"/>
                </a:solidFill>
                <a:latin typeface="Century Gothic" panose="020B0502020202020204" pitchFamily="34" charset="0"/>
                <a:cs typeface="Arial"/>
              </a:rPr>
              <a:t>(Part2)</a:t>
            </a:r>
            <a:endParaRPr sz="1600" dirty="0">
              <a:latin typeface="Century Gothic" panose="020B0502020202020204" pitchFamily="34" charset="0"/>
              <a:cs typeface="Arial"/>
            </a:endParaRPr>
          </a:p>
          <a:p>
            <a:pPr>
              <a:lnSpc>
                <a:spcPct val="100000"/>
              </a:lnSpc>
              <a:spcBef>
                <a:spcPts val="20"/>
              </a:spcBef>
            </a:pPr>
            <a:endParaRPr sz="1400" dirty="0">
              <a:latin typeface="Arial"/>
              <a:cs typeface="Arial"/>
            </a:endParaRPr>
          </a:p>
          <a:p>
            <a:pPr marL="88900" algn="just">
              <a:lnSpc>
                <a:spcPct val="100000"/>
              </a:lnSpc>
            </a:pPr>
            <a:r>
              <a:rPr sz="1200" b="1" dirty="0">
                <a:solidFill>
                  <a:srgbClr val="303030"/>
                </a:solidFill>
                <a:latin typeface="Century Gothic" panose="020B0502020202020204" pitchFamily="34" charset="0"/>
                <a:cs typeface="Arial"/>
              </a:rPr>
              <a:t>Technical </a:t>
            </a:r>
            <a:r>
              <a:rPr sz="1200" b="1" spc="-5" dirty="0">
                <a:solidFill>
                  <a:srgbClr val="303030"/>
                </a:solidFill>
                <a:latin typeface="Century Gothic" panose="020B0502020202020204" pitchFamily="34" charset="0"/>
                <a:cs typeface="Arial"/>
              </a:rPr>
              <a:t>implementation </a:t>
            </a:r>
            <a:r>
              <a:rPr sz="1200" b="1" dirty="0">
                <a:solidFill>
                  <a:srgbClr val="303030"/>
                </a:solidFill>
                <a:latin typeface="Century Gothic" panose="020B0502020202020204" pitchFamily="34" charset="0"/>
                <a:cs typeface="Arial"/>
              </a:rPr>
              <a:t>- Data </a:t>
            </a:r>
            <a:r>
              <a:rPr sz="1200" b="1" spc="-5" dirty="0">
                <a:solidFill>
                  <a:srgbClr val="303030"/>
                </a:solidFill>
                <a:latin typeface="Century Gothic" panose="020B0502020202020204" pitchFamily="34" charset="0"/>
                <a:cs typeface="Arial"/>
              </a:rPr>
              <a:t>&amp; Code </a:t>
            </a:r>
            <a:r>
              <a:rPr sz="1200" b="1" dirty="0">
                <a:solidFill>
                  <a:srgbClr val="303030"/>
                </a:solidFill>
                <a:latin typeface="Century Gothic" panose="020B0502020202020204" pitchFamily="34" charset="0"/>
                <a:cs typeface="Arial"/>
              </a:rPr>
              <a:t>+ </a:t>
            </a:r>
            <a:r>
              <a:rPr sz="1200" b="1" spc="-5" dirty="0">
                <a:solidFill>
                  <a:srgbClr val="303030"/>
                </a:solidFill>
                <a:latin typeface="Century Gothic" panose="020B0502020202020204" pitchFamily="34" charset="0"/>
                <a:cs typeface="Arial"/>
              </a:rPr>
              <a:t>Sensory/Actuator</a:t>
            </a:r>
            <a:r>
              <a:rPr sz="1200" b="1" spc="-40" dirty="0">
                <a:solidFill>
                  <a:srgbClr val="303030"/>
                </a:solidFill>
                <a:latin typeface="Century Gothic" panose="020B0502020202020204" pitchFamily="34" charset="0"/>
                <a:cs typeface="Arial"/>
              </a:rPr>
              <a:t> </a:t>
            </a:r>
            <a:r>
              <a:rPr sz="1200" b="1" dirty="0">
                <a:solidFill>
                  <a:srgbClr val="303030"/>
                </a:solidFill>
                <a:latin typeface="Century Gothic" panose="020B0502020202020204" pitchFamily="34" charset="0"/>
                <a:cs typeface="Arial"/>
              </a:rPr>
              <a:t>Electronics:</a:t>
            </a:r>
            <a:endParaRPr sz="1200" dirty="0">
              <a:latin typeface="Century Gothic" panose="020B0502020202020204" pitchFamily="34" charset="0"/>
              <a:cs typeface="Arial"/>
            </a:endParaRPr>
          </a:p>
          <a:p>
            <a:pPr marL="88900" marR="5080" algn="just">
              <a:lnSpc>
                <a:spcPct val="124200"/>
              </a:lnSpc>
              <a:spcBef>
                <a:spcPts val="459"/>
              </a:spcBef>
            </a:pPr>
            <a:r>
              <a:rPr sz="1050" i="1" dirty="0">
                <a:solidFill>
                  <a:srgbClr val="505050"/>
                </a:solidFill>
                <a:latin typeface="Century Gothic" panose="020B0502020202020204" pitchFamily="34" charset="0"/>
                <a:cs typeface="Arial"/>
              </a:rPr>
              <a:t>How well implemented is the electronics, data &amp; code? Is it well commented, well formatted, well-structured  and functioning? Does it show sophisticated approaches? How well composed is it? Does it show technical  skill and mastery of programming?</a:t>
            </a:r>
            <a:endParaRPr sz="1050" dirty="0">
              <a:latin typeface="Century Gothic" panose="020B0502020202020204" pitchFamily="34" charset="0"/>
              <a:cs typeface="Arial"/>
            </a:endParaRPr>
          </a:p>
        </p:txBody>
      </p:sp>
      <p:sp>
        <p:nvSpPr>
          <p:cNvPr id="9" name="object 9"/>
          <p:cNvSpPr txBox="1"/>
          <p:nvPr/>
        </p:nvSpPr>
        <p:spPr>
          <a:xfrm>
            <a:off x="3927221" y="1983292"/>
            <a:ext cx="6582408" cy="1873333"/>
          </a:xfrm>
          <a:prstGeom prst="rect">
            <a:avLst/>
          </a:prstGeom>
        </p:spPr>
        <p:txBody>
          <a:bodyPr vert="horz" wrap="square" lIns="0" tIns="12700" rIns="0" bIns="0" rtlCol="0">
            <a:spAutoFit/>
          </a:bodyPr>
          <a:lstStyle/>
          <a:p>
            <a:pPr marL="12700" marR="174625">
              <a:lnSpc>
                <a:spcPct val="125099"/>
              </a:lnSpc>
              <a:spcBef>
                <a:spcPts val="100"/>
              </a:spcBef>
            </a:pPr>
            <a:r>
              <a:rPr sz="1050" b="1" dirty="0">
                <a:solidFill>
                  <a:srgbClr val="2E2E2E"/>
                </a:solidFill>
                <a:latin typeface="Century Gothic" panose="020B0502020202020204" pitchFamily="34" charset="0"/>
                <a:cs typeface="Arial"/>
              </a:rPr>
              <a:t>0: incomplete: </a:t>
            </a:r>
            <a:r>
              <a:rPr sz="1050" dirty="0">
                <a:solidFill>
                  <a:srgbClr val="505050"/>
                </a:solidFill>
                <a:latin typeface="Century Gothic" panose="020B0502020202020204" pitchFamily="34" charset="0"/>
                <a:cs typeface="Arial"/>
              </a:rPr>
              <a:t>does not work – electronics, data or code are not included or not error-free </a:t>
            </a:r>
            <a:endParaRPr lang="nl-NL" sz="1050" dirty="0">
              <a:solidFill>
                <a:srgbClr val="505050"/>
              </a:solidFill>
              <a:latin typeface="Century Gothic" panose="020B0502020202020204" pitchFamily="34" charset="0"/>
              <a:cs typeface="Arial"/>
            </a:endParaRPr>
          </a:p>
          <a:p>
            <a:pPr marL="12700" marR="174625">
              <a:lnSpc>
                <a:spcPct val="125099"/>
              </a:lnSpc>
              <a:spcBef>
                <a:spcPts val="100"/>
              </a:spcBef>
            </a:pPr>
            <a:endParaRPr lang="nl-NL" sz="200" dirty="0">
              <a:solidFill>
                <a:srgbClr val="505050"/>
              </a:solidFill>
              <a:latin typeface="Century Gothic" panose="020B0502020202020204" pitchFamily="34" charset="0"/>
              <a:cs typeface="Arial"/>
            </a:endParaRPr>
          </a:p>
          <a:p>
            <a:pPr marL="12700" marR="174625">
              <a:lnSpc>
                <a:spcPct val="125099"/>
              </a:lnSpc>
              <a:spcBef>
                <a:spcPts val="100"/>
              </a:spcBef>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requirements - provides core functionality only, is basic in operation and requires  improvement.</a:t>
            </a:r>
            <a:endParaRPr lang="nl-NL" sz="1050" dirty="0">
              <a:solidFill>
                <a:srgbClr val="505050"/>
              </a:solidFill>
              <a:latin typeface="Century Gothic" panose="020B0502020202020204" pitchFamily="34" charset="0"/>
              <a:cs typeface="Arial"/>
            </a:endParaRPr>
          </a:p>
          <a:p>
            <a:pPr marL="12700" marR="174625">
              <a:lnSpc>
                <a:spcPct val="125099"/>
              </a:lnSpc>
              <a:spcBef>
                <a:spcPts val="100"/>
              </a:spcBef>
            </a:pPr>
            <a:endParaRPr sz="200" dirty="0">
              <a:latin typeface="Century Gothic" panose="020B0502020202020204" pitchFamily="34" charset="0"/>
              <a:cs typeface="Arial"/>
            </a:endParaRPr>
          </a:p>
          <a:p>
            <a:pPr marL="12700" marR="5080">
              <a:lnSpc>
                <a:spcPts val="1800"/>
              </a:lnSpc>
              <a:spcBef>
                <a:spcPts val="95"/>
              </a:spcBef>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functional; provides reasonably well-structured approach; well commented; and shows technical  competence.</a:t>
            </a:r>
            <a:endParaRPr sz="200" dirty="0">
              <a:latin typeface="Century Gothic" panose="020B0502020202020204" pitchFamily="34" charset="0"/>
              <a:cs typeface="Arial"/>
            </a:endParaRPr>
          </a:p>
          <a:p>
            <a:pPr marL="12700" marR="33020">
              <a:lnSpc>
                <a:spcPts val="1800"/>
              </a:lnSpc>
              <a:spcBef>
                <a:spcPts val="25"/>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provides a considered well organized, well commented and structured data implementation;  and/or has implemented complex functionality beyond the brief and/or demonstrated technical skill</a:t>
            </a:r>
            <a:endParaRPr sz="1050" dirty="0">
              <a:latin typeface="Century Gothic" panose="020B0502020202020204" pitchFamily="34" charset="0"/>
              <a:cs typeface="Arial"/>
            </a:endParaRPr>
          </a:p>
        </p:txBody>
      </p:sp>
      <p:sp>
        <p:nvSpPr>
          <p:cNvPr id="10" name="object 10"/>
          <p:cNvSpPr txBox="1"/>
          <p:nvPr/>
        </p:nvSpPr>
        <p:spPr>
          <a:xfrm>
            <a:off x="3612920" y="4017386"/>
            <a:ext cx="6582409" cy="941989"/>
          </a:xfrm>
          <a:prstGeom prst="rect">
            <a:avLst/>
          </a:prstGeom>
        </p:spPr>
        <p:txBody>
          <a:bodyPr vert="horz" wrap="square" lIns="0" tIns="115570" rIns="0" bIns="0" rtlCol="0">
            <a:spAutoFit/>
          </a:bodyPr>
          <a:lstStyle/>
          <a:p>
            <a:pPr marL="12700">
              <a:lnSpc>
                <a:spcPct val="100000"/>
              </a:lnSpc>
              <a:spcBef>
                <a:spcPts val="910"/>
              </a:spcBef>
            </a:pPr>
            <a:r>
              <a:rPr sz="1200" b="1" dirty="0">
                <a:solidFill>
                  <a:srgbClr val="303030"/>
                </a:solidFill>
                <a:latin typeface="Arial"/>
                <a:cs typeface="Arial"/>
              </a:rPr>
              <a:t>Process – </a:t>
            </a:r>
            <a:r>
              <a:rPr sz="1200" b="1" spc="-5" dirty="0">
                <a:solidFill>
                  <a:srgbClr val="303030"/>
                </a:solidFill>
                <a:latin typeface="Arial"/>
                <a:cs typeface="Arial"/>
              </a:rPr>
              <a:t>Description &amp;</a:t>
            </a:r>
            <a:r>
              <a:rPr sz="1200" b="1" spc="-15" dirty="0">
                <a:solidFill>
                  <a:srgbClr val="303030"/>
                </a:solidFill>
                <a:latin typeface="Arial"/>
                <a:cs typeface="Arial"/>
              </a:rPr>
              <a:t> </a:t>
            </a:r>
            <a:r>
              <a:rPr sz="1200" b="1" dirty="0">
                <a:solidFill>
                  <a:srgbClr val="303030"/>
                </a:solidFill>
                <a:latin typeface="Arial"/>
                <a:cs typeface="Arial"/>
              </a:rPr>
              <a:t>Narration:</a:t>
            </a:r>
            <a:endParaRPr sz="1200" dirty="0">
              <a:latin typeface="Arial"/>
              <a:cs typeface="Arial"/>
            </a:endParaRPr>
          </a:p>
          <a:p>
            <a:pPr marL="12700" marR="5080">
              <a:lnSpc>
                <a:spcPct val="123200"/>
              </a:lnSpc>
              <a:spcBef>
                <a:spcPts val="475"/>
              </a:spcBef>
            </a:pPr>
            <a:r>
              <a:rPr sz="1050" dirty="0">
                <a:solidFill>
                  <a:srgbClr val="505050"/>
                </a:solidFill>
                <a:latin typeface="Century Gothic" panose="020B0502020202020204" pitchFamily="34" charset="0"/>
                <a:cs typeface="Arial"/>
              </a:rPr>
              <a:t>How well authored, curated, illustrated is the documentation? Is it sufficiently detailed to repeat the outcome?  Does it include a critical reflection? Does it communicate the project and its goals succinctly and effectively?</a:t>
            </a:r>
            <a:endParaRPr sz="1050" dirty="0">
              <a:latin typeface="Century Gothic" panose="020B0502020202020204" pitchFamily="34" charset="0"/>
              <a:cs typeface="Arial"/>
            </a:endParaRPr>
          </a:p>
        </p:txBody>
      </p:sp>
      <p:sp>
        <p:nvSpPr>
          <p:cNvPr id="11" name="object 11"/>
          <p:cNvSpPr txBox="1"/>
          <p:nvPr/>
        </p:nvSpPr>
        <p:spPr>
          <a:xfrm>
            <a:off x="3927220" y="5126121"/>
            <a:ext cx="6582409" cy="1891223"/>
          </a:xfrm>
          <a:prstGeom prst="rect">
            <a:avLst/>
          </a:prstGeom>
        </p:spPr>
        <p:txBody>
          <a:bodyPr vert="horz" wrap="square" lIns="0" tIns="12700" rIns="0" bIns="0" rtlCol="0">
            <a:spAutoFit/>
          </a:bodyPr>
          <a:lstStyle/>
          <a:p>
            <a:pPr marL="12700" marR="1318895">
              <a:lnSpc>
                <a:spcPct val="133700"/>
              </a:lnSpc>
              <a:spcBef>
                <a:spcPts val="100"/>
              </a:spcBef>
            </a:pPr>
            <a:r>
              <a:rPr sz="1050" b="1" dirty="0">
                <a:solidFill>
                  <a:srgbClr val="2E2E2E"/>
                </a:solidFill>
                <a:latin typeface="Century Gothic" panose="020B0502020202020204" pitchFamily="34" charset="0"/>
                <a:cs typeface="Arial"/>
              </a:rPr>
              <a:t>0: incomplete: </a:t>
            </a:r>
            <a:r>
              <a:rPr sz="1050" dirty="0">
                <a:solidFill>
                  <a:srgbClr val="505050"/>
                </a:solidFill>
                <a:latin typeface="Century Gothic" panose="020B0502020202020204" pitchFamily="34" charset="0"/>
                <a:cs typeface="Arial"/>
              </a:rPr>
              <a:t>documentation is missing or doesn’t provide any illustration  reasonably poor quality, verbose, unclear or shows other communication</a:t>
            </a:r>
            <a:r>
              <a:rPr lang="nl-NL" sz="1050" dirty="0">
                <a:solidFill>
                  <a:srgbClr val="505050"/>
                </a:solidFill>
                <a:latin typeface="Century Gothic" panose="020B0502020202020204" pitchFamily="34" charset="0"/>
                <a:cs typeface="Arial"/>
              </a:rPr>
              <a:t> </a:t>
            </a:r>
            <a:r>
              <a:rPr sz="1050" dirty="0">
                <a:solidFill>
                  <a:srgbClr val="505050"/>
                </a:solidFill>
                <a:latin typeface="Century Gothic" panose="020B0502020202020204" pitchFamily="34" charset="0"/>
                <a:cs typeface="Arial"/>
              </a:rPr>
              <a:t>issues.</a:t>
            </a:r>
            <a:endParaRPr sz="1050" dirty="0">
              <a:latin typeface="Century Gothic" panose="020B0502020202020204" pitchFamily="34" charset="0"/>
              <a:cs typeface="Arial"/>
            </a:endParaRPr>
          </a:p>
          <a:p>
            <a:pPr marL="12700" marR="650240">
              <a:lnSpc>
                <a:spcPct val="123500"/>
              </a:lnSpc>
              <a:spcBef>
                <a:spcPts val="445"/>
              </a:spcBef>
            </a:pPr>
            <a:r>
              <a:rPr sz="1050" b="1" dirty="0">
                <a:solidFill>
                  <a:srgbClr val="2E2E2E"/>
                </a:solidFill>
                <a:latin typeface="Century Gothic" panose="020B0502020202020204" pitchFamily="34" charset="0"/>
                <a:cs typeface="Arial"/>
              </a:rPr>
              <a:t>1: passing: </a:t>
            </a:r>
            <a:r>
              <a:rPr sz="1050" dirty="0">
                <a:solidFill>
                  <a:srgbClr val="505050"/>
                </a:solidFill>
                <a:latin typeface="Century Gothic" panose="020B0502020202020204" pitchFamily="34" charset="0"/>
                <a:cs typeface="Arial"/>
              </a:rPr>
              <a:t>satisfies minimum requirements - provides the minimum core functionality, is basic in  operation and could be improved.</a:t>
            </a:r>
            <a:endParaRPr sz="1050" dirty="0">
              <a:latin typeface="Century Gothic" panose="020B0502020202020204" pitchFamily="34" charset="0"/>
              <a:cs typeface="Arial"/>
            </a:endParaRPr>
          </a:p>
          <a:p>
            <a:pPr marL="12700" marR="5080">
              <a:lnSpc>
                <a:spcPct val="125000"/>
              </a:lnSpc>
            </a:pPr>
            <a:r>
              <a:rPr sz="1050" b="1" dirty="0">
                <a:solidFill>
                  <a:srgbClr val="2E2E2E"/>
                </a:solidFill>
                <a:latin typeface="Century Gothic" panose="020B0502020202020204" pitchFamily="34" charset="0"/>
                <a:cs typeface="Arial"/>
              </a:rPr>
              <a:t>2: good: </a:t>
            </a:r>
            <a:r>
              <a:rPr sz="1050" dirty="0">
                <a:solidFill>
                  <a:srgbClr val="505050"/>
                </a:solidFill>
                <a:latin typeface="Century Gothic" panose="020B0502020202020204" pitchFamily="34" charset="0"/>
                <a:cs typeface="Arial"/>
              </a:rPr>
              <a:t>functional; provides reasonably well-structured approach; well commented; and shows technical  competence.</a:t>
            </a:r>
            <a:endParaRPr sz="1050" dirty="0">
              <a:latin typeface="Century Gothic" panose="020B0502020202020204" pitchFamily="34" charset="0"/>
              <a:cs typeface="Arial"/>
            </a:endParaRPr>
          </a:p>
          <a:p>
            <a:pPr marL="12700" marR="33020">
              <a:lnSpc>
                <a:spcPct val="123300"/>
              </a:lnSpc>
              <a:spcBef>
                <a:spcPts val="50"/>
              </a:spcBef>
            </a:pPr>
            <a:r>
              <a:rPr sz="1050" b="1" dirty="0">
                <a:solidFill>
                  <a:srgbClr val="2E2E2E"/>
                </a:solidFill>
                <a:latin typeface="Century Gothic" panose="020B0502020202020204" pitchFamily="34" charset="0"/>
                <a:cs typeface="Arial"/>
              </a:rPr>
              <a:t>3: excellent: </a:t>
            </a:r>
            <a:r>
              <a:rPr sz="1050" dirty="0">
                <a:solidFill>
                  <a:srgbClr val="505050"/>
                </a:solidFill>
                <a:latin typeface="Century Gothic" panose="020B0502020202020204" pitchFamily="34" charset="0"/>
                <a:cs typeface="Arial"/>
              </a:rPr>
              <a:t>provides a considered well organized, well commented and structured data implementation;  and/or has implemented complex functionality beyond the brief and/or demonstrated technical skill</a:t>
            </a:r>
            <a:endParaRPr sz="1050" dirty="0">
              <a:latin typeface="Century Gothic" panose="020B0502020202020204" pitchFamily="34" charset="0"/>
              <a:cs typeface="Arial"/>
            </a:endParaRPr>
          </a:p>
        </p:txBody>
      </p:sp>
      <p:sp>
        <p:nvSpPr>
          <p:cNvPr id="20" name="object 15">
            <a:extLst>
              <a:ext uri="{FF2B5EF4-FFF2-40B4-BE49-F238E27FC236}">
                <a16:creationId xmlns:a16="http://schemas.microsoft.com/office/drawing/2014/main" id="{89A398A5-9435-4144-A594-D52F0CE10D48}"/>
              </a:ext>
            </a:extLst>
          </p:cNvPr>
          <p:cNvSpPr txBox="1"/>
          <p:nvPr/>
        </p:nvSpPr>
        <p:spPr>
          <a:xfrm>
            <a:off x="158750" y="7274330"/>
            <a:ext cx="3868738" cy="136576"/>
          </a:xfrm>
          <a:prstGeom prst="rect">
            <a:avLst/>
          </a:prstGeom>
        </p:spPr>
        <p:txBody>
          <a:bodyPr vert="horz" wrap="square" lIns="0" tIns="13335" rIns="0" bIns="0" rtlCol="0">
            <a:spAutoFit/>
          </a:bodyPr>
          <a:lstStyle/>
          <a:p>
            <a:pPr marL="12700">
              <a:lnSpc>
                <a:spcPct val="100000"/>
              </a:lnSpc>
              <a:spcBef>
                <a:spcPts val="105"/>
              </a:spcBef>
            </a:pPr>
            <a:r>
              <a:rPr lang="en-GB" sz="800" b="1" u="sng" spc="-5" dirty="0">
                <a:solidFill>
                  <a:srgbClr val="0000FF"/>
                </a:solidFill>
                <a:uFill>
                  <a:solidFill>
                    <a:srgbClr val="0000FF"/>
                  </a:solidFill>
                </a:uFill>
                <a:latin typeface="Verdana"/>
                <a:cs typeface="Verdana"/>
              </a:rPr>
              <a:t>https://</a:t>
            </a:r>
            <a:r>
              <a:rPr lang="en-GB" sz="800" b="1" u="sng" spc="-5" dirty="0" err="1">
                <a:solidFill>
                  <a:srgbClr val="0000FF"/>
                </a:solidFill>
                <a:uFill>
                  <a:solidFill>
                    <a:srgbClr val="0000FF"/>
                  </a:solidFill>
                </a:uFill>
                <a:latin typeface="Verdana"/>
                <a:cs typeface="Verdana"/>
              </a:rPr>
              <a:t>github.com</a:t>
            </a:r>
            <a:r>
              <a:rPr lang="en-GB" sz="800" b="1" u="sng" spc="-5" dirty="0">
                <a:solidFill>
                  <a:srgbClr val="0000FF"/>
                </a:solidFill>
                <a:uFill>
                  <a:solidFill>
                    <a:srgbClr val="0000FF"/>
                  </a:solidFill>
                </a:uFill>
                <a:latin typeface="Verdana"/>
                <a:cs typeface="Verdana"/>
              </a:rPr>
              <a:t>/</a:t>
            </a:r>
            <a:r>
              <a:rPr lang="en-GB" sz="800" b="1" u="sng" spc="-5" dirty="0" err="1">
                <a:solidFill>
                  <a:srgbClr val="0000FF"/>
                </a:solidFill>
                <a:uFill>
                  <a:solidFill>
                    <a:srgbClr val="0000FF"/>
                  </a:solidFill>
                </a:uFill>
                <a:latin typeface="Verdana"/>
                <a:cs typeface="Verdana"/>
              </a:rPr>
              <a:t>robvdw</a:t>
            </a:r>
            <a:r>
              <a:rPr lang="en-GB" sz="800" b="1" u="sng" spc="-5" dirty="0">
                <a:solidFill>
                  <a:srgbClr val="0000FF"/>
                </a:solidFill>
                <a:uFill>
                  <a:solidFill>
                    <a:srgbClr val="0000FF"/>
                  </a:solidFill>
                </a:uFill>
                <a:latin typeface="Verdana"/>
                <a:cs typeface="Verdana"/>
              </a:rPr>
              <a:t>/CMIDAT01K-DATA-SCIENCE-for-IOT</a:t>
            </a:r>
            <a:endParaRPr sz="800" dirty="0">
              <a:latin typeface="Verdana"/>
              <a:cs typeface="Verdana"/>
            </a:endParaRPr>
          </a:p>
        </p:txBody>
      </p:sp>
      <p:sp>
        <p:nvSpPr>
          <p:cNvPr id="23" name="object 3">
            <a:extLst>
              <a:ext uri="{FF2B5EF4-FFF2-40B4-BE49-F238E27FC236}">
                <a16:creationId xmlns:a16="http://schemas.microsoft.com/office/drawing/2014/main" id="{4618F89D-E840-354E-AC0D-36E8184911EA}"/>
              </a:ext>
            </a:extLst>
          </p:cNvPr>
          <p:cNvSpPr txBox="1"/>
          <p:nvPr/>
        </p:nvSpPr>
        <p:spPr>
          <a:xfrm>
            <a:off x="4632325" y="167005"/>
            <a:ext cx="2013585"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Verdana"/>
                <a:cs typeface="Verdana"/>
              </a:rPr>
              <a:t>CMIDAT01K DATA </a:t>
            </a:r>
            <a:r>
              <a:rPr sz="800" b="1" dirty="0">
                <a:latin typeface="Verdana"/>
                <a:cs typeface="Verdana"/>
              </a:rPr>
              <a:t>SCIENCE for</a:t>
            </a:r>
            <a:r>
              <a:rPr sz="800" b="1" spc="-70" dirty="0">
                <a:latin typeface="Verdana"/>
                <a:cs typeface="Verdana"/>
              </a:rPr>
              <a:t> </a:t>
            </a:r>
            <a:r>
              <a:rPr sz="800" b="1" dirty="0">
                <a:latin typeface="Verdana"/>
                <a:cs typeface="Verdana"/>
              </a:rPr>
              <a:t>IoT</a:t>
            </a:r>
            <a:endParaRPr sz="800" dirty="0">
              <a:latin typeface="Verdana"/>
              <a:cs typeface="Verdana"/>
            </a:endParaRPr>
          </a:p>
        </p:txBody>
      </p:sp>
      <p:sp>
        <p:nvSpPr>
          <p:cNvPr id="27" name="object 4">
            <a:extLst>
              <a:ext uri="{FF2B5EF4-FFF2-40B4-BE49-F238E27FC236}">
                <a16:creationId xmlns:a16="http://schemas.microsoft.com/office/drawing/2014/main" id="{373800AE-F285-C94F-B104-5A488A8A69F4}"/>
              </a:ext>
            </a:extLst>
          </p:cNvPr>
          <p:cNvSpPr txBox="1"/>
          <p:nvPr/>
        </p:nvSpPr>
        <p:spPr>
          <a:xfrm>
            <a:off x="183388" y="359255"/>
            <a:ext cx="3276600" cy="1286058"/>
          </a:xfrm>
          <a:prstGeom prst="rect">
            <a:avLst/>
          </a:prstGeom>
        </p:spPr>
        <p:txBody>
          <a:bodyPr vert="horz" wrap="square" lIns="0" tIns="12700" rIns="0" bIns="0" rtlCol="0">
            <a:spAutoFit/>
          </a:bodyPr>
          <a:lstStyle/>
          <a:p>
            <a:pPr marL="12700" marR="156845">
              <a:lnSpc>
                <a:spcPts val="3000"/>
              </a:lnSpc>
              <a:spcBef>
                <a:spcPts val="100"/>
              </a:spcBef>
              <a:tabLst>
                <a:tab pos="787400" algn="l"/>
              </a:tabLst>
            </a:pPr>
            <a:r>
              <a:rPr sz="2400" b="1" spc="-90" dirty="0">
                <a:solidFill>
                  <a:srgbClr val="ABABAB"/>
                </a:solidFill>
                <a:latin typeface="Arial"/>
                <a:cs typeface="Arial"/>
                <a:hlinkClick r:id="rId2"/>
              </a:rPr>
              <a:t>Da</a:t>
            </a:r>
            <a:r>
              <a:rPr sz="2400" b="1" spc="-30" dirty="0">
                <a:solidFill>
                  <a:srgbClr val="ABABAB"/>
                </a:solidFill>
                <a:latin typeface="Arial"/>
                <a:cs typeface="Arial"/>
                <a:hlinkClick r:id="rId2"/>
              </a:rPr>
              <a:t>t</a:t>
            </a:r>
            <a:r>
              <a:rPr sz="2400" b="1" spc="-90" dirty="0">
                <a:solidFill>
                  <a:srgbClr val="ABABAB"/>
                </a:solidFill>
                <a:latin typeface="Arial"/>
                <a:cs typeface="Arial"/>
                <a:hlinkClick r:id="rId2"/>
              </a:rPr>
              <a:t>a</a:t>
            </a:r>
            <a:r>
              <a:rPr sz="2400" b="1" dirty="0">
                <a:solidFill>
                  <a:srgbClr val="ABABAB"/>
                </a:solidFill>
                <a:latin typeface="Arial"/>
                <a:cs typeface="Arial"/>
              </a:rPr>
              <a:t>	S</a:t>
            </a:r>
            <a:r>
              <a:rPr sz="2400" b="1" spc="-15" dirty="0">
                <a:solidFill>
                  <a:srgbClr val="ABABAB"/>
                </a:solidFill>
                <a:latin typeface="Arial"/>
                <a:cs typeface="Arial"/>
              </a:rPr>
              <a:t>c</a:t>
            </a:r>
            <a:r>
              <a:rPr sz="2400" b="1" dirty="0">
                <a:solidFill>
                  <a:srgbClr val="ABABAB"/>
                </a:solidFill>
                <a:latin typeface="Arial"/>
                <a:cs typeface="Arial"/>
              </a:rPr>
              <a:t>ie</a:t>
            </a:r>
            <a:r>
              <a:rPr sz="2400" b="1" spc="5" dirty="0">
                <a:solidFill>
                  <a:srgbClr val="ABABAB"/>
                </a:solidFill>
                <a:latin typeface="Arial"/>
                <a:cs typeface="Arial"/>
              </a:rPr>
              <a:t>n</a:t>
            </a:r>
            <a:r>
              <a:rPr sz="2400" b="1" spc="-15" dirty="0">
                <a:solidFill>
                  <a:srgbClr val="ABABAB"/>
                </a:solidFill>
                <a:latin typeface="Arial"/>
                <a:cs typeface="Arial"/>
              </a:rPr>
              <a:t>c</a:t>
            </a:r>
            <a:r>
              <a:rPr sz="2400" b="1" dirty="0">
                <a:solidFill>
                  <a:srgbClr val="ABABAB"/>
                </a:solidFill>
                <a:latin typeface="Arial"/>
                <a:cs typeface="Arial"/>
              </a:rPr>
              <a:t>e  for</a:t>
            </a:r>
            <a:r>
              <a:rPr sz="2400" b="1" spc="-10" dirty="0">
                <a:solidFill>
                  <a:srgbClr val="ABABAB"/>
                </a:solidFill>
                <a:latin typeface="Arial"/>
                <a:cs typeface="Arial"/>
              </a:rPr>
              <a:t> </a:t>
            </a:r>
            <a:r>
              <a:rPr sz="2400" b="1" dirty="0">
                <a:solidFill>
                  <a:srgbClr val="ABABAB"/>
                </a:solidFill>
                <a:latin typeface="Arial"/>
                <a:cs typeface="Arial"/>
              </a:rPr>
              <a:t>IoT</a:t>
            </a:r>
            <a:endParaRPr sz="2400" dirty="0">
              <a:latin typeface="Arial"/>
              <a:cs typeface="Arial"/>
            </a:endParaRPr>
          </a:p>
          <a:p>
            <a:pPr marL="12700" marR="5080">
              <a:lnSpc>
                <a:spcPct val="124600"/>
              </a:lnSpc>
              <a:spcBef>
                <a:spcPts val="434"/>
              </a:spcBef>
            </a:pPr>
            <a:r>
              <a:rPr sz="1500" dirty="0">
                <a:solidFill>
                  <a:srgbClr val="ABABAB"/>
                </a:solidFill>
                <a:latin typeface="Arial"/>
                <a:cs typeface="Arial"/>
              </a:rPr>
              <a:t>A </a:t>
            </a:r>
            <a:r>
              <a:rPr sz="1500" spc="-5" dirty="0">
                <a:solidFill>
                  <a:srgbClr val="ABABAB"/>
                </a:solidFill>
                <a:latin typeface="Arial"/>
                <a:cs typeface="Arial"/>
              </a:rPr>
              <a:t>hands-on introductory  </a:t>
            </a:r>
            <a:r>
              <a:rPr sz="1500" spc="-80" dirty="0">
                <a:solidFill>
                  <a:srgbClr val="ABABAB"/>
                </a:solidFill>
                <a:latin typeface="Arial"/>
                <a:cs typeface="Arial"/>
              </a:rPr>
              <a:t>course</a:t>
            </a:r>
            <a:r>
              <a:rPr sz="1500" spc="-265" dirty="0">
                <a:solidFill>
                  <a:srgbClr val="ABABAB"/>
                </a:solidFill>
                <a:latin typeface="Arial"/>
                <a:cs typeface="Arial"/>
              </a:rPr>
              <a:t> </a:t>
            </a:r>
            <a:r>
              <a:rPr sz="1500" spc="-75" dirty="0">
                <a:solidFill>
                  <a:srgbClr val="ABABAB"/>
                </a:solidFill>
                <a:latin typeface="Arial"/>
                <a:cs typeface="Arial"/>
              </a:rPr>
              <a:t>exploring</a:t>
            </a:r>
            <a:r>
              <a:rPr sz="1500" spc="-280" dirty="0">
                <a:solidFill>
                  <a:srgbClr val="ABABAB"/>
                </a:solidFill>
                <a:latin typeface="Arial"/>
                <a:cs typeface="Arial"/>
              </a:rPr>
              <a:t> </a:t>
            </a:r>
            <a:r>
              <a:rPr sz="1500" spc="-80" dirty="0">
                <a:solidFill>
                  <a:srgbClr val="ABABAB"/>
                </a:solidFill>
                <a:latin typeface="Arial"/>
                <a:cs typeface="Arial"/>
              </a:rPr>
              <a:t>the</a:t>
            </a:r>
            <a:r>
              <a:rPr sz="1500" spc="-290" dirty="0">
                <a:solidFill>
                  <a:srgbClr val="ABABAB"/>
                </a:solidFill>
                <a:latin typeface="Arial"/>
                <a:cs typeface="Arial"/>
              </a:rPr>
              <a:t> </a:t>
            </a:r>
            <a:r>
              <a:rPr sz="1500" spc="-70" dirty="0">
                <a:solidFill>
                  <a:srgbClr val="ABABAB"/>
                </a:solidFill>
                <a:latin typeface="Arial"/>
                <a:cs typeface="Arial"/>
              </a:rPr>
              <a:t>Internet  </a:t>
            </a:r>
            <a:r>
              <a:rPr sz="1500" spc="-5" dirty="0">
                <a:solidFill>
                  <a:srgbClr val="ABABAB"/>
                </a:solidFill>
                <a:latin typeface="Arial"/>
                <a:cs typeface="Arial"/>
              </a:rPr>
              <a:t>of </a:t>
            </a:r>
            <a:r>
              <a:rPr sz="1500" spc="-25" dirty="0">
                <a:solidFill>
                  <a:srgbClr val="ABABAB"/>
                </a:solidFill>
                <a:latin typeface="Arial"/>
                <a:cs typeface="Arial"/>
              </a:rPr>
              <a:t>Things </a:t>
            </a:r>
            <a:r>
              <a:rPr sz="1500" spc="-15" dirty="0">
                <a:solidFill>
                  <a:srgbClr val="ABABAB"/>
                </a:solidFill>
                <a:latin typeface="Arial"/>
                <a:cs typeface="Arial"/>
              </a:rPr>
              <a:t>form </a:t>
            </a:r>
            <a:r>
              <a:rPr sz="1500" spc="-5" dirty="0">
                <a:solidFill>
                  <a:srgbClr val="ABABAB"/>
                </a:solidFill>
                <a:latin typeface="Arial"/>
                <a:cs typeface="Arial"/>
              </a:rPr>
              <a:t>a </a:t>
            </a:r>
            <a:r>
              <a:rPr sz="1500" spc="-20" dirty="0">
                <a:solidFill>
                  <a:srgbClr val="ABABAB"/>
                </a:solidFill>
                <a:latin typeface="Arial"/>
                <a:cs typeface="Arial"/>
              </a:rPr>
              <a:t>Data  </a:t>
            </a:r>
            <a:r>
              <a:rPr sz="1500" spc="-25" dirty="0">
                <a:solidFill>
                  <a:srgbClr val="ABABAB"/>
                </a:solidFill>
                <a:latin typeface="Arial"/>
                <a:cs typeface="Arial"/>
              </a:rPr>
              <a:t>Science </a:t>
            </a:r>
            <a:r>
              <a:rPr sz="1500" spc="-20" dirty="0">
                <a:solidFill>
                  <a:srgbClr val="ABABAB"/>
                </a:solidFill>
                <a:latin typeface="Arial"/>
                <a:cs typeface="Arial"/>
              </a:rPr>
              <a:t>point of</a:t>
            </a:r>
            <a:r>
              <a:rPr sz="1500" spc="-95" dirty="0">
                <a:solidFill>
                  <a:srgbClr val="ABABAB"/>
                </a:solidFill>
                <a:latin typeface="Arial"/>
                <a:cs typeface="Arial"/>
              </a:rPr>
              <a:t> </a:t>
            </a:r>
            <a:r>
              <a:rPr sz="1500" spc="-20" dirty="0">
                <a:solidFill>
                  <a:srgbClr val="ABABAB"/>
                </a:solidFill>
                <a:latin typeface="Arial"/>
                <a:cs typeface="Arial"/>
              </a:rPr>
              <a:t>view.</a:t>
            </a:r>
            <a:endParaRPr sz="1500" dirty="0">
              <a:latin typeface="Arial"/>
              <a:cs typeface="Arial"/>
            </a:endParaRPr>
          </a:p>
        </p:txBody>
      </p:sp>
      <p:sp>
        <p:nvSpPr>
          <p:cNvPr id="28" name="object 5">
            <a:extLst>
              <a:ext uri="{FF2B5EF4-FFF2-40B4-BE49-F238E27FC236}">
                <a16:creationId xmlns:a16="http://schemas.microsoft.com/office/drawing/2014/main" id="{2E7F6BFB-B39F-CB4B-A838-3FD7B08581AC}"/>
              </a:ext>
            </a:extLst>
          </p:cNvPr>
          <p:cNvSpPr txBox="1"/>
          <p:nvPr/>
        </p:nvSpPr>
        <p:spPr>
          <a:xfrm>
            <a:off x="2656047" y="2147190"/>
            <a:ext cx="5207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ABABAB"/>
                </a:solidFill>
                <a:latin typeface="Arial"/>
                <a:cs typeface="Arial"/>
              </a:rPr>
              <a:t>©</a:t>
            </a:r>
            <a:r>
              <a:rPr sz="1200" spc="-80" dirty="0">
                <a:solidFill>
                  <a:srgbClr val="ABABAB"/>
                </a:solidFill>
                <a:latin typeface="Arial"/>
                <a:cs typeface="Arial"/>
              </a:rPr>
              <a:t> </a:t>
            </a:r>
            <a:r>
              <a:rPr sz="1200" dirty="0">
                <a:solidFill>
                  <a:srgbClr val="ABABAB"/>
                </a:solidFill>
                <a:latin typeface="Arial"/>
                <a:cs typeface="Arial"/>
              </a:rPr>
              <a:t>2020</a:t>
            </a:r>
            <a:endParaRPr sz="1200" dirty="0">
              <a:latin typeface="Arial"/>
              <a:cs typeface="Arial"/>
            </a:endParaRPr>
          </a:p>
        </p:txBody>
      </p:sp>
      <p:pic>
        <p:nvPicPr>
          <p:cNvPr id="29" name="Picture 28">
            <a:extLst>
              <a:ext uri="{FF2B5EF4-FFF2-40B4-BE49-F238E27FC236}">
                <a16:creationId xmlns:a16="http://schemas.microsoft.com/office/drawing/2014/main" id="{867D124E-D1A5-2846-8701-32E6B56E3A98}"/>
              </a:ext>
            </a:extLst>
          </p:cNvPr>
          <p:cNvPicPr>
            <a:picLocks noChangeAspect="1"/>
          </p:cNvPicPr>
          <p:nvPr/>
        </p:nvPicPr>
        <p:blipFill>
          <a:blip r:embed="rId3"/>
          <a:stretch>
            <a:fillRect/>
          </a:stretch>
        </p:blipFill>
        <p:spPr>
          <a:xfrm>
            <a:off x="2598897" y="1452729"/>
            <a:ext cx="635000" cy="66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1414</TotalTime>
  <Words>1357</Words>
  <Application>Microsoft Macintosh PowerPoint</Application>
  <PresentationFormat>Custom</PresentationFormat>
  <Paragraphs>106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Courier New</vt:lpstr>
      <vt:lpstr>Verdana</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Willigen, R.F. van der (Rob)</cp:lastModifiedBy>
  <cp:revision>19</cp:revision>
  <dcterms:created xsi:type="dcterms:W3CDTF">2020-04-07T14:33:41Z</dcterms:created>
  <dcterms:modified xsi:type="dcterms:W3CDTF">2021-01-19T12:14:23Z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2020-04-03T00:00:00Z</vt:filetime>
  </property>
  <property fmtid="{D5CDD505-2E9C-101B-9397-08002B2CF9AE}" pid="3" name="Creator">
    <vt:lpwstr>Microsoft Word</vt:lpwstr>
  </property>
  <property fmtid="{D5CDD505-2E9C-101B-9397-08002B2CF9AE}" pid="4" name="LastSaved">
    <vt:filetime>2020-04-07T00:00:00Z</vt:filetime>
  </property>
</Properties>
</file>