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Lst>
  <p:sldSz cx="10680700" cy="7562850"/>
  <p:notesSz cx="10680700" cy="756285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2"/>
    <p:restoredTop sz="94708"/>
  </p:normalViewPr>
  <p:slideViewPr>
    <p:cSldViewPr>
      <p:cViewPr varScale="1">
        <p:scale>
          <a:sx n="247" d="100"/>
          <a:sy n="247" d="100"/>
        </p:scale>
        <p:origin x="2208"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1528" y="2344483"/>
            <a:ext cx="9083993"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3057" y="4235196"/>
            <a:ext cx="7480935"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11/15/21</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a:t>‹#›</a:t>
            </a:fld>
            <a:r>
              <a:rPr spc="5"/>
              <a:t>/</a:t>
            </a:r>
            <a:r>
              <a:t>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11/15/21</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a:t>‹#›</a:t>
            </a:fld>
            <a:r>
              <a:rPr spc="5"/>
              <a:t>/</a:t>
            </a:r>
            <a:r>
              <a:t>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352" y="1739455"/>
            <a:ext cx="4648867"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3830" y="1739455"/>
            <a:ext cx="4648867"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11/15/21</a:t>
            </a:fld>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a:t>‹#›</a:t>
            </a:fld>
            <a:r>
              <a:rPr spc="5"/>
              <a:t>/</a:t>
            </a:r>
            <a:r>
              <a:t>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11/15/21</a:t>
            </a:fld>
            <a:endParaRPr lang="en-US"/>
          </a:p>
        </p:txBody>
      </p:sp>
      <p:sp>
        <p:nvSpPr>
          <p:cNvPr id="5" name="Holder 5"/>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a:t>‹#›</a:t>
            </a:fld>
            <a:r>
              <a:rPr spc="5"/>
              <a:t>/</a:t>
            </a:r>
            <a:r>
              <a:t>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11/15/21</a:t>
            </a:fld>
            <a:endParaRPr lang="en-US"/>
          </a:p>
        </p:txBody>
      </p:sp>
      <p:sp>
        <p:nvSpPr>
          <p:cNvPr id="4" name="Holder 4"/>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a:t>‹#›</a:t>
            </a:fld>
            <a:r>
              <a:rPr spc="5"/>
              <a:t>/</a:t>
            </a:r>
            <a:r>
              <a:t>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4352" y="302514"/>
            <a:ext cx="9618345" cy="12100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352" y="1739455"/>
            <a:ext cx="9618345"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3597" y="7033450"/>
            <a:ext cx="3419856"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352" y="7033450"/>
            <a:ext cx="2458021"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11/15/21</a:t>
            </a:fld>
            <a:endParaRPr lang="en-US"/>
          </a:p>
        </p:txBody>
      </p:sp>
      <p:sp>
        <p:nvSpPr>
          <p:cNvPr id="6" name="Holder 6"/>
          <p:cNvSpPr>
            <a:spLocks noGrp="1"/>
          </p:cNvSpPr>
          <p:nvPr>
            <p:ph type="sldNum" sz="quarter" idx="7"/>
          </p:nvPr>
        </p:nvSpPr>
        <p:spPr>
          <a:xfrm>
            <a:off x="10148951" y="7269162"/>
            <a:ext cx="271145" cy="177800"/>
          </a:xfrm>
          <a:prstGeom prst="rect">
            <a:avLst/>
          </a:prstGeom>
        </p:spPr>
        <p:txBody>
          <a:bodyPr wrap="square" lIns="0" tIns="0" rIns="0" bIns="0">
            <a:spAutoFit/>
          </a:bodyPr>
          <a:lstStyle>
            <a:lvl1pPr>
              <a:defRPr sz="1200" b="1" i="0">
                <a:solidFill>
                  <a:schemeClr val="tx1"/>
                </a:solidFill>
                <a:latin typeface="Calibri"/>
                <a:cs typeface="Calibri"/>
              </a:defRPr>
            </a:lvl1pPr>
          </a:lstStyle>
          <a:p>
            <a:pPr marL="38100">
              <a:lnSpc>
                <a:spcPts val="1240"/>
              </a:lnSpc>
            </a:pPr>
            <a:fld id="{81D60167-4931-47E6-BA6A-407CBD079E47}" type="slidenum">
              <a:rPr/>
              <a:t>‹#›</a:t>
            </a:fld>
            <a:r>
              <a:rPr spc="5"/>
              <a:t>/</a:t>
            </a:r>
            <a:r>
              <a:t>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Verdana"/>
                <a:cs typeface="Verdana"/>
              </a:rPr>
              <a:t>CMIDAT01K DATA </a:t>
            </a:r>
            <a:r>
              <a:rPr sz="800" b="1" dirty="0">
                <a:latin typeface="Verdana"/>
                <a:cs typeface="Verdana"/>
              </a:rPr>
              <a:t>SCIENCE for</a:t>
            </a:r>
            <a:r>
              <a:rPr sz="800" b="1" spc="-70" dirty="0">
                <a:latin typeface="Verdana"/>
                <a:cs typeface="Verdana"/>
              </a:rPr>
              <a:t> </a:t>
            </a:r>
            <a:r>
              <a:rPr sz="800" b="1" dirty="0">
                <a:latin typeface="Verdana"/>
                <a:cs typeface="Verdana"/>
              </a:rPr>
              <a:t>IoT</a:t>
            </a:r>
            <a:endParaRPr sz="800" dirty="0">
              <a:latin typeface="Verdana"/>
              <a:cs typeface="Verdana"/>
            </a:endParaRPr>
          </a:p>
        </p:txBody>
      </p:sp>
      <p:sp>
        <p:nvSpPr>
          <p:cNvPr id="4" name="object 4"/>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dirty="0">
                <a:solidFill>
                  <a:srgbClr val="ABABAB"/>
                </a:solidFill>
                <a:latin typeface="Arial"/>
                <a:cs typeface="Arial"/>
                <a:hlinkClick r:id="rId2"/>
              </a:rPr>
              <a:t>Da</a:t>
            </a:r>
            <a:r>
              <a:rPr sz="2400" b="1" spc="-30" dirty="0">
                <a:solidFill>
                  <a:srgbClr val="ABABAB"/>
                </a:solidFill>
                <a:latin typeface="Arial"/>
                <a:cs typeface="Arial"/>
                <a:hlinkClick r:id="rId2"/>
              </a:rPr>
              <a:t>t</a:t>
            </a:r>
            <a:r>
              <a:rPr sz="2400" b="1" spc="-90" dirty="0">
                <a:solidFill>
                  <a:srgbClr val="ABABAB"/>
                </a:solidFill>
                <a:latin typeface="Arial"/>
                <a:cs typeface="Arial"/>
                <a:hlinkClick r:id="rId2"/>
              </a:rPr>
              <a:t>a</a:t>
            </a:r>
            <a:r>
              <a:rPr sz="2400" b="1" dirty="0">
                <a:solidFill>
                  <a:srgbClr val="ABABAB"/>
                </a:solidFill>
                <a:latin typeface="Arial"/>
                <a:cs typeface="Arial"/>
              </a:rPr>
              <a:t>	S</a:t>
            </a:r>
            <a:r>
              <a:rPr sz="2400" b="1" spc="-15" dirty="0">
                <a:solidFill>
                  <a:srgbClr val="ABABAB"/>
                </a:solidFill>
                <a:latin typeface="Arial"/>
                <a:cs typeface="Arial"/>
              </a:rPr>
              <a:t>c</a:t>
            </a:r>
            <a:r>
              <a:rPr sz="2400" b="1" dirty="0">
                <a:solidFill>
                  <a:srgbClr val="ABABAB"/>
                </a:solidFill>
                <a:latin typeface="Arial"/>
                <a:cs typeface="Arial"/>
              </a:rPr>
              <a:t>ie</a:t>
            </a:r>
            <a:r>
              <a:rPr sz="2400" b="1" spc="5" dirty="0">
                <a:solidFill>
                  <a:srgbClr val="ABABAB"/>
                </a:solidFill>
                <a:latin typeface="Arial"/>
                <a:cs typeface="Arial"/>
              </a:rPr>
              <a:t>n</a:t>
            </a:r>
            <a:r>
              <a:rPr sz="2400" b="1" spc="-15" dirty="0">
                <a:solidFill>
                  <a:srgbClr val="ABABAB"/>
                </a:solidFill>
                <a:latin typeface="Arial"/>
                <a:cs typeface="Arial"/>
              </a:rPr>
              <a:t>c</a:t>
            </a:r>
            <a:r>
              <a:rPr sz="2400" b="1" dirty="0">
                <a:solidFill>
                  <a:srgbClr val="ABABAB"/>
                </a:solidFill>
                <a:latin typeface="Arial"/>
                <a:cs typeface="Arial"/>
              </a:rPr>
              <a:t>e  for</a:t>
            </a:r>
            <a:r>
              <a:rPr sz="2400" b="1" spc="-10" dirty="0">
                <a:solidFill>
                  <a:srgbClr val="ABABAB"/>
                </a:solidFill>
                <a:latin typeface="Arial"/>
                <a:cs typeface="Arial"/>
              </a:rPr>
              <a:t> </a:t>
            </a:r>
            <a:r>
              <a:rPr sz="2400" b="1" dirty="0">
                <a:solidFill>
                  <a:srgbClr val="ABABAB"/>
                </a:solidFill>
                <a:latin typeface="Arial"/>
                <a:cs typeface="Arial"/>
              </a:rPr>
              <a:t>IoT</a:t>
            </a:r>
            <a:endParaRPr sz="2400" dirty="0">
              <a:latin typeface="Arial"/>
              <a:cs typeface="Arial"/>
            </a:endParaRPr>
          </a:p>
          <a:p>
            <a:pPr marL="12700" marR="5080">
              <a:lnSpc>
                <a:spcPct val="124600"/>
              </a:lnSpc>
              <a:spcBef>
                <a:spcPts val="434"/>
              </a:spcBef>
            </a:pPr>
            <a:r>
              <a:rPr sz="1500" dirty="0">
                <a:solidFill>
                  <a:srgbClr val="ABABAB"/>
                </a:solidFill>
                <a:latin typeface="Arial"/>
                <a:cs typeface="Arial"/>
              </a:rPr>
              <a:t>A </a:t>
            </a:r>
            <a:r>
              <a:rPr sz="1500" spc="-5" dirty="0">
                <a:solidFill>
                  <a:srgbClr val="ABABAB"/>
                </a:solidFill>
                <a:latin typeface="Arial"/>
                <a:cs typeface="Arial"/>
              </a:rPr>
              <a:t>hands-on introductory  </a:t>
            </a:r>
            <a:r>
              <a:rPr sz="1500" spc="-80" dirty="0">
                <a:solidFill>
                  <a:srgbClr val="ABABAB"/>
                </a:solidFill>
                <a:latin typeface="Arial"/>
                <a:cs typeface="Arial"/>
              </a:rPr>
              <a:t>course</a:t>
            </a:r>
            <a:r>
              <a:rPr sz="1500" spc="-265" dirty="0">
                <a:solidFill>
                  <a:srgbClr val="ABABAB"/>
                </a:solidFill>
                <a:latin typeface="Arial"/>
                <a:cs typeface="Arial"/>
              </a:rPr>
              <a:t> </a:t>
            </a:r>
            <a:r>
              <a:rPr sz="1500" spc="-75" dirty="0">
                <a:solidFill>
                  <a:srgbClr val="ABABAB"/>
                </a:solidFill>
                <a:latin typeface="Arial"/>
                <a:cs typeface="Arial"/>
              </a:rPr>
              <a:t>exploring</a:t>
            </a:r>
            <a:r>
              <a:rPr sz="1500" spc="-280" dirty="0">
                <a:solidFill>
                  <a:srgbClr val="ABABAB"/>
                </a:solidFill>
                <a:latin typeface="Arial"/>
                <a:cs typeface="Arial"/>
              </a:rPr>
              <a:t> </a:t>
            </a:r>
            <a:r>
              <a:rPr sz="1500" spc="-80" dirty="0">
                <a:solidFill>
                  <a:srgbClr val="ABABAB"/>
                </a:solidFill>
                <a:latin typeface="Arial"/>
                <a:cs typeface="Arial"/>
              </a:rPr>
              <a:t>the</a:t>
            </a:r>
            <a:r>
              <a:rPr sz="1500" spc="-290" dirty="0">
                <a:solidFill>
                  <a:srgbClr val="ABABAB"/>
                </a:solidFill>
                <a:latin typeface="Arial"/>
                <a:cs typeface="Arial"/>
              </a:rPr>
              <a:t> </a:t>
            </a:r>
            <a:r>
              <a:rPr sz="1500" spc="-70" dirty="0">
                <a:solidFill>
                  <a:srgbClr val="ABABAB"/>
                </a:solidFill>
                <a:latin typeface="Arial"/>
                <a:cs typeface="Arial"/>
              </a:rPr>
              <a:t>Internet  </a:t>
            </a:r>
            <a:r>
              <a:rPr sz="1500" spc="-5" dirty="0">
                <a:solidFill>
                  <a:srgbClr val="ABABAB"/>
                </a:solidFill>
                <a:latin typeface="Arial"/>
                <a:cs typeface="Arial"/>
              </a:rPr>
              <a:t>of </a:t>
            </a:r>
            <a:r>
              <a:rPr sz="1500" spc="-25" dirty="0">
                <a:solidFill>
                  <a:srgbClr val="ABABAB"/>
                </a:solidFill>
                <a:latin typeface="Arial"/>
                <a:cs typeface="Arial"/>
              </a:rPr>
              <a:t>Things </a:t>
            </a:r>
            <a:r>
              <a:rPr sz="1500" spc="-15" dirty="0">
                <a:solidFill>
                  <a:srgbClr val="ABABAB"/>
                </a:solidFill>
                <a:latin typeface="Arial"/>
                <a:cs typeface="Arial"/>
              </a:rPr>
              <a:t>form </a:t>
            </a:r>
            <a:r>
              <a:rPr sz="1500" spc="-5" dirty="0">
                <a:solidFill>
                  <a:srgbClr val="ABABAB"/>
                </a:solidFill>
                <a:latin typeface="Arial"/>
                <a:cs typeface="Arial"/>
              </a:rPr>
              <a:t>a </a:t>
            </a:r>
            <a:r>
              <a:rPr sz="1500" spc="-20" dirty="0">
                <a:solidFill>
                  <a:srgbClr val="ABABAB"/>
                </a:solidFill>
                <a:latin typeface="Arial"/>
                <a:cs typeface="Arial"/>
              </a:rPr>
              <a:t>Data  </a:t>
            </a:r>
            <a:r>
              <a:rPr sz="1500" spc="-25" dirty="0">
                <a:solidFill>
                  <a:srgbClr val="ABABAB"/>
                </a:solidFill>
                <a:latin typeface="Arial"/>
                <a:cs typeface="Arial"/>
              </a:rPr>
              <a:t>Science </a:t>
            </a:r>
            <a:r>
              <a:rPr sz="1500" spc="-20" dirty="0">
                <a:solidFill>
                  <a:srgbClr val="ABABAB"/>
                </a:solidFill>
                <a:latin typeface="Arial"/>
                <a:cs typeface="Arial"/>
              </a:rPr>
              <a:t>point of</a:t>
            </a:r>
            <a:r>
              <a:rPr sz="1500" spc="-95" dirty="0">
                <a:solidFill>
                  <a:srgbClr val="ABABAB"/>
                </a:solidFill>
                <a:latin typeface="Arial"/>
                <a:cs typeface="Arial"/>
              </a:rPr>
              <a:t> </a:t>
            </a:r>
            <a:r>
              <a:rPr sz="1500" spc="-20" dirty="0">
                <a:solidFill>
                  <a:srgbClr val="ABABAB"/>
                </a:solidFill>
                <a:latin typeface="Arial"/>
                <a:cs typeface="Arial"/>
              </a:rPr>
              <a:t>view.</a:t>
            </a:r>
            <a:endParaRPr sz="1500" dirty="0">
              <a:latin typeface="Arial"/>
              <a:cs typeface="Arial"/>
            </a:endParaRPr>
          </a:p>
        </p:txBody>
      </p:sp>
      <p:sp>
        <p:nvSpPr>
          <p:cNvPr id="5" name="object 5"/>
          <p:cNvSpPr txBox="1"/>
          <p:nvPr/>
        </p:nvSpPr>
        <p:spPr>
          <a:xfrm>
            <a:off x="2292350" y="2147190"/>
            <a:ext cx="884397"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a:t>
            </a:r>
            <a:r>
              <a:rPr lang="nl-NL" sz="1200" dirty="0">
                <a:solidFill>
                  <a:srgbClr val="ABABAB"/>
                </a:solidFill>
                <a:latin typeface="Arial"/>
                <a:cs typeface="Arial"/>
              </a:rPr>
              <a:t>1-2022</a:t>
            </a:r>
            <a:endParaRPr sz="1200" dirty="0">
              <a:latin typeface="Arial"/>
              <a:cs typeface="Arial"/>
            </a:endParaRPr>
          </a:p>
        </p:txBody>
      </p:sp>
      <p:sp>
        <p:nvSpPr>
          <p:cNvPr id="6" name="object 6"/>
          <p:cNvSpPr txBox="1"/>
          <p:nvPr/>
        </p:nvSpPr>
        <p:spPr>
          <a:xfrm>
            <a:off x="3545840" y="733425"/>
            <a:ext cx="3775710" cy="243656"/>
          </a:xfrm>
          <a:prstGeom prst="rect">
            <a:avLst/>
          </a:prstGeom>
        </p:spPr>
        <p:txBody>
          <a:bodyPr vert="horz" wrap="square" lIns="0" tIns="12700" rIns="0" bIns="0" rtlCol="0">
            <a:spAutoFit/>
          </a:bodyPr>
          <a:lstStyle/>
          <a:p>
            <a:pPr marL="12700">
              <a:lnSpc>
                <a:spcPct val="100000"/>
              </a:lnSpc>
              <a:spcBef>
                <a:spcPts val="100"/>
              </a:spcBef>
            </a:pPr>
            <a:r>
              <a:rPr sz="1500" b="1" spc="-5" dirty="0" err="1">
                <a:solidFill>
                  <a:srgbClr val="303030"/>
                </a:solidFill>
                <a:latin typeface="Century Gothic" panose="020B0502020202020204" pitchFamily="34" charset="0"/>
                <a:cs typeface="Arial"/>
              </a:rPr>
              <a:t>LearningObjective</a:t>
            </a:r>
            <a:r>
              <a:rPr lang="nl-NL" sz="1500" b="1" spc="-5" dirty="0">
                <a:solidFill>
                  <a:srgbClr val="303030"/>
                </a:solidFill>
                <a:latin typeface="Century Gothic" panose="020B0502020202020204" pitchFamily="34" charset="0"/>
                <a:cs typeface="Arial"/>
              </a:rPr>
              <a:t> &amp; Design Brief</a:t>
            </a:r>
            <a:endParaRPr sz="1500" dirty="0">
              <a:latin typeface="Century Gothic" panose="020B0502020202020204" pitchFamily="34" charset="0"/>
              <a:cs typeface="Arial"/>
            </a:endParaRPr>
          </a:p>
        </p:txBody>
      </p:sp>
      <p:sp>
        <p:nvSpPr>
          <p:cNvPr id="7" name="object 7"/>
          <p:cNvSpPr txBox="1"/>
          <p:nvPr/>
        </p:nvSpPr>
        <p:spPr>
          <a:xfrm>
            <a:off x="3748824" y="1081272"/>
            <a:ext cx="6548755" cy="1103379"/>
          </a:xfrm>
          <a:prstGeom prst="rect">
            <a:avLst/>
          </a:prstGeom>
        </p:spPr>
        <p:txBody>
          <a:bodyPr vert="horz" wrap="square" lIns="0" tIns="29845" rIns="0" bIns="0" rtlCol="0">
            <a:spAutoFit/>
          </a:bodyPr>
          <a:lstStyle/>
          <a:p>
            <a:pPr marL="241300" indent="-228600">
              <a:lnSpc>
                <a:spcPct val="150000"/>
              </a:lnSpc>
              <a:spcBef>
                <a:spcPts val="235"/>
              </a:spcBef>
              <a:buClr>
                <a:srgbClr val="000000"/>
              </a:buClr>
              <a:buAutoNum type="arabicPeriod"/>
              <a:tabLst>
                <a:tab pos="241300" algn="l"/>
              </a:tabLst>
            </a:pPr>
            <a:r>
              <a:rPr sz="1100" dirty="0">
                <a:solidFill>
                  <a:srgbClr val="505050"/>
                </a:solidFill>
                <a:latin typeface="Century Gothic" panose="020B0502020202020204" pitchFamily="34" charset="0"/>
                <a:cs typeface="Arial"/>
              </a:rPr>
              <a:t>Prepare a (Rapid) prototype for an Internet of Things (IoT) data-pipeline scenario</a:t>
            </a:r>
            <a:endParaRPr sz="1100" dirty="0">
              <a:latin typeface="Century Gothic" panose="020B0502020202020204" pitchFamily="34" charset="0"/>
              <a:cs typeface="Arial"/>
            </a:endParaRPr>
          </a:p>
          <a:p>
            <a:pPr marL="241300" indent="-228600">
              <a:lnSpc>
                <a:spcPct val="150000"/>
              </a:lnSpc>
              <a:spcBef>
                <a:spcPts val="135"/>
              </a:spcBef>
              <a:buAutoNum type="arabicPeriod"/>
              <a:tabLst>
                <a:tab pos="241300" algn="l"/>
              </a:tabLst>
            </a:pPr>
            <a:r>
              <a:rPr sz="1100" dirty="0">
                <a:solidFill>
                  <a:srgbClr val="505050"/>
                </a:solidFill>
                <a:latin typeface="Century Gothic" panose="020B0502020202020204" pitchFamily="34" charset="0"/>
                <a:cs typeface="Arial"/>
              </a:rPr>
              <a:t>Become familiar with Data Science concepts surrounding IoT applications by building them</a:t>
            </a:r>
            <a:endParaRPr sz="1100" dirty="0">
              <a:latin typeface="Century Gothic" panose="020B0502020202020204" pitchFamily="34" charset="0"/>
              <a:cs typeface="Arial"/>
            </a:endParaRPr>
          </a:p>
          <a:p>
            <a:pPr marL="241300" indent="-228600">
              <a:lnSpc>
                <a:spcPct val="150000"/>
              </a:lnSpc>
              <a:spcBef>
                <a:spcPts val="385"/>
              </a:spcBef>
              <a:buClr>
                <a:srgbClr val="000000"/>
              </a:buClr>
              <a:buAutoNum type="arabicPeriod"/>
              <a:tabLst>
                <a:tab pos="241300" algn="l"/>
              </a:tabLst>
            </a:pPr>
            <a:r>
              <a:rPr sz="1100" dirty="0">
                <a:solidFill>
                  <a:srgbClr val="505050"/>
                </a:solidFill>
                <a:latin typeface="Century Gothic" panose="020B0502020202020204" pitchFamily="34" charset="0"/>
                <a:cs typeface="Arial"/>
              </a:rPr>
              <a:t>Learn to design and develop simple lightweight IoT</a:t>
            </a:r>
            <a:r>
              <a:rPr lang="nl-NL" sz="1100" dirty="0">
                <a:solidFill>
                  <a:srgbClr val="505050"/>
                </a:solidFill>
                <a:latin typeface="Century Gothic" panose="020B0502020202020204" pitchFamily="34" charset="0"/>
                <a:cs typeface="Arial"/>
              </a:rPr>
              <a:t>-</a:t>
            </a:r>
            <a:r>
              <a:rPr sz="1100" dirty="0">
                <a:solidFill>
                  <a:srgbClr val="505050"/>
                </a:solidFill>
                <a:latin typeface="Century Gothic" panose="020B0502020202020204" pitchFamily="34" charset="0"/>
                <a:cs typeface="Arial"/>
              </a:rPr>
              <a:t>prototypes</a:t>
            </a:r>
            <a:endParaRPr sz="1100" dirty="0">
              <a:latin typeface="Century Gothic" panose="020B0502020202020204" pitchFamily="34" charset="0"/>
              <a:cs typeface="Arial"/>
            </a:endParaRPr>
          </a:p>
          <a:p>
            <a:pPr marL="241300" indent="-228600">
              <a:lnSpc>
                <a:spcPct val="150000"/>
              </a:lnSpc>
              <a:spcBef>
                <a:spcPts val="160"/>
              </a:spcBef>
              <a:buClr>
                <a:srgbClr val="000000"/>
              </a:buClr>
              <a:buAutoNum type="arabicPeriod"/>
              <a:tabLst>
                <a:tab pos="241300" algn="l"/>
              </a:tabLst>
            </a:pPr>
            <a:r>
              <a:rPr sz="1100" dirty="0">
                <a:solidFill>
                  <a:srgbClr val="505050"/>
                </a:solidFill>
                <a:latin typeface="Century Gothic" panose="020B0502020202020204" pitchFamily="34" charset="0"/>
                <a:cs typeface="Arial"/>
              </a:rPr>
              <a:t>Learn to report on IoT prototypes &amp; data-pipelines</a:t>
            </a:r>
            <a:endParaRPr sz="1100" dirty="0">
              <a:latin typeface="Century Gothic" panose="020B0502020202020204" pitchFamily="34" charset="0"/>
              <a:cs typeface="Arial"/>
            </a:endParaRPr>
          </a:p>
        </p:txBody>
      </p:sp>
      <p:sp>
        <p:nvSpPr>
          <p:cNvPr id="8" name="object 8"/>
          <p:cNvSpPr txBox="1"/>
          <p:nvPr/>
        </p:nvSpPr>
        <p:spPr>
          <a:xfrm>
            <a:off x="3541877" y="2486025"/>
            <a:ext cx="6755701" cy="2621551"/>
          </a:xfrm>
          <a:prstGeom prst="rect">
            <a:avLst/>
          </a:prstGeom>
        </p:spPr>
        <p:txBody>
          <a:bodyPr vert="horz" wrap="square" lIns="0" tIns="12700" rIns="0" bIns="0" rtlCol="0">
            <a:spAutoFit/>
          </a:bodyPr>
          <a:lstStyle/>
          <a:p>
            <a:pPr marL="12700" algn="just">
              <a:lnSpc>
                <a:spcPct val="100000"/>
              </a:lnSpc>
              <a:spcBef>
                <a:spcPts val="100"/>
              </a:spcBef>
            </a:pPr>
            <a:r>
              <a:rPr sz="1500" b="1" dirty="0">
                <a:solidFill>
                  <a:srgbClr val="303030"/>
                </a:solidFill>
                <a:latin typeface="Century Gothic" panose="020B0502020202020204" pitchFamily="34" charset="0"/>
                <a:cs typeface="Arial"/>
              </a:rPr>
              <a:t>Choosing </a:t>
            </a:r>
            <a:r>
              <a:rPr sz="1500" b="1" spc="-5" dirty="0">
                <a:solidFill>
                  <a:srgbClr val="303030"/>
                </a:solidFill>
                <a:latin typeface="Century Gothic" panose="020B0502020202020204" pitchFamily="34" charset="0"/>
                <a:cs typeface="Arial"/>
              </a:rPr>
              <a:t>IoT </a:t>
            </a:r>
            <a:r>
              <a:rPr sz="1500" b="1" dirty="0">
                <a:solidFill>
                  <a:srgbClr val="303030"/>
                </a:solidFill>
                <a:latin typeface="Century Gothic" panose="020B0502020202020204" pitchFamily="34" charset="0"/>
                <a:cs typeface="Arial"/>
              </a:rPr>
              <a:t>data-pipeline </a:t>
            </a:r>
            <a:r>
              <a:rPr sz="1500" b="1" spc="-10" dirty="0">
                <a:solidFill>
                  <a:srgbClr val="303030"/>
                </a:solidFill>
                <a:latin typeface="Century Gothic" panose="020B0502020202020204" pitchFamily="34" charset="0"/>
                <a:cs typeface="Arial"/>
              </a:rPr>
              <a:t>scenario</a:t>
            </a:r>
            <a:endParaRPr sz="1500" dirty="0">
              <a:latin typeface="Century Gothic" panose="020B0502020202020204" pitchFamily="34" charset="0"/>
              <a:cs typeface="Arial"/>
            </a:endParaRPr>
          </a:p>
          <a:p>
            <a:pPr marL="225425" marR="5080" algn="just">
              <a:lnSpc>
                <a:spcPct val="125099"/>
              </a:lnSpc>
              <a:spcBef>
                <a:spcPts val="785"/>
              </a:spcBef>
            </a:pPr>
            <a:r>
              <a:rPr sz="1050" dirty="0">
                <a:solidFill>
                  <a:srgbClr val="505050"/>
                </a:solidFill>
                <a:latin typeface="Century Gothic" panose="020B0502020202020204" pitchFamily="34" charset="0"/>
                <a:cs typeface="Arial"/>
              </a:rPr>
              <a:t>The objective is to choose a topic you care deeply about. </a:t>
            </a:r>
            <a:endParaRPr lang="nl-NL" sz="1050" dirty="0">
              <a:solidFill>
                <a:srgbClr val="505050"/>
              </a:solidFill>
              <a:latin typeface="Century Gothic" panose="020B0502020202020204" pitchFamily="34" charset="0"/>
              <a:cs typeface="Arial"/>
            </a:endParaRPr>
          </a:p>
          <a:p>
            <a:pPr marL="225425" marR="5080" algn="just">
              <a:lnSpc>
                <a:spcPct val="125099"/>
              </a:lnSpc>
              <a:spcBef>
                <a:spcPts val="785"/>
              </a:spcBef>
            </a:pPr>
            <a:r>
              <a:rPr sz="1050" dirty="0">
                <a:solidFill>
                  <a:srgbClr val="505050"/>
                </a:solidFill>
                <a:latin typeface="Century Gothic" panose="020B0502020202020204" pitchFamily="34" charset="0"/>
                <a:cs typeface="Arial"/>
              </a:rPr>
              <a:t>A subject or theme that’s  genuinely interesting to you is of essence to succeed and learn the most. </a:t>
            </a:r>
            <a:endParaRPr lang="nl-NL" sz="1050" dirty="0">
              <a:solidFill>
                <a:srgbClr val="505050"/>
              </a:solidFill>
              <a:latin typeface="Century Gothic" panose="020B0502020202020204" pitchFamily="34" charset="0"/>
              <a:cs typeface="Arial"/>
            </a:endParaRPr>
          </a:p>
          <a:p>
            <a:pPr marL="225425" marR="5080" algn="just">
              <a:lnSpc>
                <a:spcPct val="125099"/>
              </a:lnSpc>
              <a:spcBef>
                <a:spcPts val="785"/>
              </a:spcBef>
            </a:pPr>
            <a:r>
              <a:rPr sz="1050" dirty="0">
                <a:solidFill>
                  <a:srgbClr val="505050"/>
                </a:solidFill>
                <a:latin typeface="Century Gothic" panose="020B0502020202020204" pitchFamily="34" charset="0"/>
                <a:cs typeface="Arial"/>
              </a:rPr>
              <a:t>Keep</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in  mind that it should be reasonably well scoped</a:t>
            </a:r>
            <a:r>
              <a:rPr lang="nl-NL" sz="1050" dirty="0">
                <a:solidFill>
                  <a:srgbClr val="505050"/>
                </a:solidFill>
                <a:latin typeface="Century Gothic" panose="020B0502020202020204" pitchFamily="34" charset="0"/>
                <a:cs typeface="Arial"/>
              </a:rPr>
              <a:t>:</a:t>
            </a:r>
          </a:p>
          <a:p>
            <a:pPr marL="225425" marR="5080" algn="just">
              <a:lnSpc>
                <a:spcPct val="125099"/>
              </a:lnSpc>
              <a:spcBef>
                <a:spcPts val="785"/>
              </a:spcBef>
            </a:pPr>
            <a:endParaRPr sz="1050" dirty="0">
              <a:latin typeface="Century Gothic" panose="020B0502020202020204" pitchFamily="34" charset="0"/>
              <a:cs typeface="Arial"/>
            </a:endParaRPr>
          </a:p>
          <a:p>
            <a:pPr marL="225425" algn="just">
              <a:lnSpc>
                <a:spcPct val="100000"/>
              </a:lnSpc>
              <a:spcBef>
                <a:spcPts val="360"/>
              </a:spcBef>
            </a:pPr>
            <a:r>
              <a:rPr lang="nl-NL" sz="1050" b="1" dirty="0">
                <a:solidFill>
                  <a:srgbClr val="505050"/>
                </a:solidFill>
                <a:latin typeface="Century Gothic" panose="020B0502020202020204" pitchFamily="34" charset="0"/>
                <a:cs typeface="Arial Unicode MS"/>
                <a:sym typeface="Wingdings" pitchFamily="2" charset="2"/>
              </a:rPr>
              <a:t>	</a:t>
            </a:r>
            <a:r>
              <a:rPr sz="1050" b="1" i="1" dirty="0">
                <a:solidFill>
                  <a:srgbClr val="505050"/>
                </a:solidFill>
                <a:latin typeface="Century Gothic" panose="020B0502020202020204" pitchFamily="34" charset="0"/>
                <a:cs typeface="Arial"/>
              </a:rPr>
              <a:t>something small, discrete and easy to implement</a:t>
            </a:r>
            <a:r>
              <a:rPr lang="nl-NL" sz="1050" b="1" dirty="0">
                <a:solidFill>
                  <a:srgbClr val="505050"/>
                </a:solidFill>
                <a:latin typeface="Century Gothic" panose="020B0502020202020204" pitchFamily="34" charset="0"/>
                <a:cs typeface="Arial Unicode MS"/>
                <a:sym typeface="Wingdings" pitchFamily="2" charset="2"/>
              </a:rPr>
              <a:t></a:t>
            </a:r>
            <a:endParaRPr sz="1050" dirty="0">
              <a:latin typeface="Century Gothic" panose="020B0502020202020204" pitchFamily="34" charset="0"/>
              <a:cs typeface="Arial"/>
            </a:endParaRPr>
          </a:p>
          <a:p>
            <a:pPr marL="225425" marR="9525" algn="just">
              <a:lnSpc>
                <a:spcPts val="1800"/>
              </a:lnSpc>
              <a:spcBef>
                <a:spcPts val="95"/>
              </a:spcBef>
            </a:pPr>
            <a:endParaRPr lang="nl-NL" sz="1050" dirty="0">
              <a:solidFill>
                <a:srgbClr val="505050"/>
              </a:solidFill>
              <a:latin typeface="Century Gothic" panose="020B0502020202020204" pitchFamily="34" charset="0"/>
              <a:cs typeface="Arial"/>
            </a:endParaRPr>
          </a:p>
          <a:p>
            <a:pPr marL="225425" marR="9525" algn="just">
              <a:lnSpc>
                <a:spcPts val="1800"/>
              </a:lnSpc>
              <a:spcBef>
                <a:spcPts val="95"/>
              </a:spcBef>
            </a:pPr>
            <a:r>
              <a:rPr sz="1050" dirty="0">
                <a:solidFill>
                  <a:srgbClr val="505050"/>
                </a:solidFill>
                <a:latin typeface="Century Gothic" panose="020B0502020202020204" pitchFamily="34" charset="0"/>
                <a:cs typeface="Arial"/>
              </a:rPr>
              <a:t>Identify a solvable problem that illustrate your key idea. </a:t>
            </a:r>
            <a:endParaRPr lang="nl-NL" sz="1050" dirty="0">
              <a:solidFill>
                <a:srgbClr val="505050"/>
              </a:solidFill>
              <a:latin typeface="Century Gothic" panose="020B0502020202020204" pitchFamily="34" charset="0"/>
              <a:cs typeface="Arial"/>
            </a:endParaRPr>
          </a:p>
          <a:p>
            <a:pPr marL="225425" marR="9525" algn="just">
              <a:lnSpc>
                <a:spcPts val="1800"/>
              </a:lnSpc>
              <a:spcBef>
                <a:spcPts val="95"/>
              </a:spcBef>
            </a:pPr>
            <a:r>
              <a:rPr sz="1050" dirty="0">
                <a:solidFill>
                  <a:srgbClr val="505050"/>
                </a:solidFill>
                <a:latin typeface="Century Gothic" panose="020B0502020202020204" pitchFamily="34" charset="0"/>
                <a:cs typeface="Arial"/>
              </a:rPr>
              <a:t>Keep it constrained but  conceptually interesting. </a:t>
            </a:r>
            <a:endParaRPr lang="nl-NL" sz="1050" dirty="0">
              <a:solidFill>
                <a:srgbClr val="505050"/>
              </a:solidFill>
              <a:latin typeface="Century Gothic" panose="020B0502020202020204" pitchFamily="34" charset="0"/>
              <a:cs typeface="Arial"/>
            </a:endParaRPr>
          </a:p>
          <a:p>
            <a:pPr marL="225425" marR="9525" algn="just">
              <a:lnSpc>
                <a:spcPts val="1800"/>
              </a:lnSpc>
              <a:spcBef>
                <a:spcPts val="95"/>
              </a:spcBef>
            </a:pPr>
            <a:r>
              <a:rPr sz="1050" dirty="0">
                <a:solidFill>
                  <a:srgbClr val="505050"/>
                </a:solidFill>
                <a:latin typeface="Century Gothic" panose="020B0502020202020204" pitchFamily="34" charset="0"/>
                <a:cs typeface="Arial"/>
              </a:rPr>
              <a:t>The lectures outline the scope of Data Science for IoT and</a:t>
            </a:r>
            <a:r>
              <a:rPr lang="nl-NL" sz="1050" dirty="0">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relevant literature.</a:t>
            </a:r>
            <a:endParaRPr sz="1050" dirty="0">
              <a:latin typeface="Century Gothic" panose="020B0502020202020204" pitchFamily="34" charset="0"/>
              <a:cs typeface="Arial"/>
            </a:endParaRPr>
          </a:p>
        </p:txBody>
      </p:sp>
      <p:sp>
        <p:nvSpPr>
          <p:cNvPr id="9" name="object 9"/>
          <p:cNvSpPr txBox="1"/>
          <p:nvPr/>
        </p:nvSpPr>
        <p:spPr>
          <a:xfrm>
            <a:off x="3541877" y="5229225"/>
            <a:ext cx="6878218" cy="1793440"/>
          </a:xfrm>
          <a:prstGeom prst="rect">
            <a:avLst/>
          </a:prstGeom>
        </p:spPr>
        <p:txBody>
          <a:bodyPr vert="horz" wrap="square" lIns="0" tIns="144145" rIns="0" bIns="0" rtlCol="0">
            <a:spAutoFit/>
          </a:bodyPr>
          <a:lstStyle/>
          <a:p>
            <a:pPr marL="12700">
              <a:lnSpc>
                <a:spcPct val="100000"/>
              </a:lnSpc>
              <a:spcBef>
                <a:spcPts val="1135"/>
              </a:spcBef>
            </a:pPr>
            <a:r>
              <a:rPr sz="1500" b="1" spc="-5" dirty="0">
                <a:solidFill>
                  <a:srgbClr val="303030"/>
                </a:solidFill>
                <a:latin typeface="Century Gothic" panose="020B0502020202020204" pitchFamily="34" charset="0"/>
                <a:cs typeface="Arial"/>
              </a:rPr>
              <a:t>Deliverables:</a:t>
            </a:r>
            <a:endParaRPr sz="1500" dirty="0">
              <a:latin typeface="Century Gothic" panose="020B0502020202020204" pitchFamily="34" charset="0"/>
              <a:cs typeface="Arial"/>
            </a:endParaRPr>
          </a:p>
          <a:p>
            <a:pPr marL="12700">
              <a:lnSpc>
                <a:spcPct val="100000"/>
              </a:lnSpc>
              <a:spcBef>
                <a:spcPts val="825"/>
              </a:spcBef>
            </a:pPr>
            <a:r>
              <a:rPr sz="1050" dirty="0">
                <a:solidFill>
                  <a:srgbClr val="505050"/>
                </a:solidFill>
                <a:latin typeface="Century Gothic" panose="020B0502020202020204" pitchFamily="34" charset="0"/>
                <a:cs typeface="Arial"/>
              </a:rPr>
              <a:t>The course requires the following to be delivered:</a:t>
            </a:r>
            <a:endParaRPr sz="1050" dirty="0">
              <a:latin typeface="Century Gothic" panose="020B0502020202020204" pitchFamily="34" charset="0"/>
              <a:cs typeface="Arial"/>
            </a:endParaRPr>
          </a:p>
          <a:p>
            <a:pPr>
              <a:lnSpc>
                <a:spcPct val="100000"/>
              </a:lnSpc>
              <a:spcBef>
                <a:spcPts val="15"/>
              </a:spcBef>
            </a:pPr>
            <a:endParaRPr sz="1050" dirty="0">
              <a:latin typeface="Century Gothic" panose="020B0502020202020204" pitchFamily="34" charset="0"/>
              <a:cs typeface="Arial"/>
            </a:endParaRPr>
          </a:p>
          <a:p>
            <a:pPr marL="565150" marR="931544" indent="-171450">
              <a:lnSpc>
                <a:spcPct val="125200"/>
              </a:lnSpc>
              <a:buFont typeface="Courier New" panose="02070309020205020404" pitchFamily="49" charset="0"/>
              <a:buChar char="o"/>
            </a:pPr>
            <a:r>
              <a:rPr sz="1050" dirty="0">
                <a:solidFill>
                  <a:srgbClr val="505050"/>
                </a:solidFill>
                <a:latin typeface="Century Gothic" panose="020B0502020202020204" pitchFamily="34" charset="0"/>
                <a:cs typeface="Arial"/>
              </a:rPr>
              <a:t>A </a:t>
            </a:r>
            <a:r>
              <a:rPr sz="1050" b="1" i="1" dirty="0">
                <a:solidFill>
                  <a:srgbClr val="505050"/>
                </a:solidFill>
                <a:latin typeface="Century Gothic" panose="020B0502020202020204" pitchFamily="34" charset="0"/>
                <a:cs typeface="Arial"/>
              </a:rPr>
              <a:t>working prototype </a:t>
            </a:r>
            <a:r>
              <a:rPr sz="1050" dirty="0">
                <a:solidFill>
                  <a:srgbClr val="505050"/>
                </a:solidFill>
                <a:latin typeface="Century Gothic" panose="020B0502020202020204" pitchFamily="34" charset="0"/>
                <a:cs typeface="Arial"/>
              </a:rPr>
              <a:t>that includes software (code), hardware and electronics elements.  Code (commented) for the application</a:t>
            </a:r>
            <a:endParaRPr sz="1050" dirty="0">
              <a:latin typeface="Century Gothic" panose="020B0502020202020204" pitchFamily="34" charset="0"/>
              <a:cs typeface="Arial"/>
            </a:endParaRPr>
          </a:p>
          <a:p>
            <a:pPr marL="565150" indent="-171450">
              <a:lnSpc>
                <a:spcPct val="100000"/>
              </a:lnSpc>
              <a:spcBef>
                <a:spcPts val="360"/>
              </a:spcBef>
              <a:buFont typeface="Courier New" panose="02070309020205020404" pitchFamily="49" charset="0"/>
              <a:buChar char="o"/>
            </a:pPr>
            <a:r>
              <a:rPr sz="1050" b="1" i="1" dirty="0">
                <a:solidFill>
                  <a:srgbClr val="505050"/>
                </a:solidFill>
                <a:latin typeface="Century Gothic" panose="020B0502020202020204" pitchFamily="34" charset="0"/>
                <a:cs typeface="Arial"/>
              </a:rPr>
              <a:t>Documentation</a:t>
            </a:r>
            <a:r>
              <a:rPr sz="1050" dirty="0">
                <a:solidFill>
                  <a:srgbClr val="505050"/>
                </a:solidFill>
                <a:latin typeface="Century Gothic" panose="020B0502020202020204" pitchFamily="34" charset="0"/>
                <a:cs typeface="Arial"/>
              </a:rPr>
              <a:t> of the project (contributed to a personal GitHub Repository).</a:t>
            </a:r>
            <a:endParaRPr lang="nl-NL" sz="1050" dirty="0">
              <a:latin typeface="Century Gothic" panose="020B0502020202020204" pitchFamily="34" charset="0"/>
              <a:cs typeface="Arial"/>
            </a:endParaRPr>
          </a:p>
          <a:p>
            <a:pPr marL="565150" indent="-171450">
              <a:lnSpc>
                <a:spcPct val="100000"/>
              </a:lnSpc>
              <a:spcBef>
                <a:spcPts val="360"/>
              </a:spcBef>
              <a:buFont typeface="Courier New" panose="02070309020205020404" pitchFamily="49" charset="0"/>
              <a:buChar char="o"/>
            </a:pPr>
            <a:r>
              <a:rPr sz="1050" dirty="0">
                <a:solidFill>
                  <a:srgbClr val="505050"/>
                </a:solidFill>
                <a:latin typeface="Century Gothic" panose="020B0502020202020204" pitchFamily="34" charset="0"/>
                <a:cs typeface="Arial"/>
              </a:rPr>
              <a:t>An </a:t>
            </a:r>
            <a:r>
              <a:rPr sz="1050" b="1" i="1" dirty="0">
                <a:solidFill>
                  <a:srgbClr val="505050"/>
                </a:solidFill>
                <a:latin typeface="Century Gothic" panose="020B0502020202020204" pitchFamily="34" charset="0"/>
                <a:cs typeface="Arial"/>
              </a:rPr>
              <a:t>online demo </a:t>
            </a:r>
            <a:r>
              <a:rPr lang="nl-NL" sz="1050" b="1" i="1" dirty="0">
                <a:solidFill>
                  <a:srgbClr val="505050"/>
                </a:solidFill>
                <a:latin typeface="Century Gothic" panose="020B0502020202020204" pitchFamily="34" charset="0"/>
                <a:cs typeface="Arial"/>
              </a:rPr>
              <a:t>(</a:t>
            </a:r>
            <a:r>
              <a:rPr lang="nl-NL" sz="1050" b="1" i="1" dirty="0" err="1">
                <a:solidFill>
                  <a:srgbClr val="505050"/>
                </a:solidFill>
                <a:latin typeface="Century Gothic" panose="020B0502020202020204" pitchFamily="34" charset="0"/>
                <a:cs typeface="Arial"/>
              </a:rPr>
              <a:t>narrated</a:t>
            </a:r>
            <a:r>
              <a:rPr lang="nl-NL" sz="1050" b="1" i="1" dirty="0">
                <a:solidFill>
                  <a:srgbClr val="505050"/>
                </a:solidFill>
                <a:latin typeface="Century Gothic" panose="020B0502020202020204" pitchFamily="34" charset="0"/>
                <a:cs typeface="Arial"/>
              </a:rPr>
              <a:t> video) </a:t>
            </a:r>
            <a:r>
              <a:rPr sz="1050" dirty="0">
                <a:solidFill>
                  <a:srgbClr val="505050"/>
                </a:solidFill>
                <a:latin typeface="Century Gothic" panose="020B0502020202020204" pitchFamily="34" charset="0"/>
                <a:cs typeface="Arial"/>
              </a:rPr>
              <a:t>of the completed IoT data-pipeline/project</a:t>
            </a:r>
            <a:r>
              <a:rPr lang="nl-NL" sz="1050" dirty="0">
                <a:solidFill>
                  <a:srgbClr val="505050"/>
                </a:solidFill>
                <a:latin typeface="Century Gothic" panose="020B0502020202020204" pitchFamily="34" charset="0"/>
                <a:cs typeface="Arial"/>
              </a:rPr>
              <a:t>  + </a:t>
            </a:r>
            <a:r>
              <a:rPr lang="nl-NL" sz="1050" dirty="0" err="1">
                <a:solidFill>
                  <a:srgbClr val="505050"/>
                </a:solidFill>
                <a:latin typeface="Century Gothic" panose="020B0502020202020204" pitchFamily="34" charset="0"/>
                <a:cs typeface="Arial"/>
              </a:rPr>
              <a:t>evidence</a:t>
            </a:r>
            <a:r>
              <a:rPr lang="nl-NL" sz="1050" dirty="0">
                <a:solidFill>
                  <a:srgbClr val="505050"/>
                </a:solidFill>
                <a:latin typeface="Century Gothic" panose="020B0502020202020204" pitchFamily="34" charset="0"/>
                <a:cs typeface="Arial"/>
              </a:rPr>
              <a:t> of a </a:t>
            </a:r>
            <a:r>
              <a:rPr lang="nl-NL" sz="1050" dirty="0" err="1">
                <a:solidFill>
                  <a:srgbClr val="505050"/>
                </a:solidFill>
                <a:latin typeface="Century Gothic" panose="020B0502020202020204" pitchFamily="34" charset="0"/>
                <a:cs typeface="Arial"/>
              </a:rPr>
              <a:t>working</a:t>
            </a:r>
            <a:r>
              <a:rPr lang="nl-NL" sz="1050" dirty="0">
                <a:solidFill>
                  <a:srgbClr val="505050"/>
                </a:solidFill>
                <a:latin typeface="Century Gothic" panose="020B0502020202020204" pitchFamily="34" charset="0"/>
                <a:cs typeface="Arial"/>
              </a:rPr>
              <a:t> prototype</a:t>
            </a:r>
            <a:r>
              <a:rPr sz="1050" dirty="0">
                <a:solidFill>
                  <a:srgbClr val="505050"/>
                </a:solidFill>
                <a:latin typeface="Century Gothic" panose="020B0502020202020204" pitchFamily="34" charset="0"/>
                <a:cs typeface="Arial"/>
              </a:rPr>
              <a:t>.</a:t>
            </a:r>
            <a:r>
              <a:rPr lang="nl-NL" sz="1050" dirty="0">
                <a:solidFill>
                  <a:srgbClr val="505050"/>
                </a:solidFill>
                <a:latin typeface="Century Gothic" panose="020B0502020202020204" pitchFamily="34" charset="0"/>
                <a:cs typeface="Arial"/>
              </a:rPr>
              <a:t> </a:t>
            </a:r>
            <a:r>
              <a:rPr lang="nl-NL" sz="1050" dirty="0">
                <a:solidFill>
                  <a:srgbClr val="505050"/>
                </a:solidFill>
                <a:latin typeface="Century Gothic" panose="020B0502020202020204" pitchFamily="34" charset="0"/>
                <a:cs typeface="Arial"/>
                <a:sym typeface="Wingdings" pitchFamily="2" charset="2"/>
              </a:rPr>
              <a:t></a:t>
            </a:r>
            <a:r>
              <a:rPr lang="nl-NL" sz="1050" dirty="0">
                <a:solidFill>
                  <a:srgbClr val="505050"/>
                </a:solidFill>
                <a:latin typeface="Century Gothic" panose="020B0502020202020204" pitchFamily="34" charset="0"/>
                <a:cs typeface="Arial"/>
              </a:rPr>
              <a:t>[video + </a:t>
            </a:r>
            <a:r>
              <a:rPr lang="nl-NL" sz="1050" dirty="0" err="1">
                <a:solidFill>
                  <a:srgbClr val="505050"/>
                </a:solidFill>
                <a:latin typeface="Century Gothic" panose="020B0502020202020204" pitchFamily="34" charset="0"/>
                <a:cs typeface="Arial"/>
              </a:rPr>
              <a:t>IoT</a:t>
            </a:r>
            <a:r>
              <a:rPr lang="nl-NL" sz="1050" dirty="0">
                <a:solidFill>
                  <a:srgbClr val="505050"/>
                </a:solidFill>
                <a:latin typeface="Century Gothic" panose="020B0502020202020204" pitchFamily="34" charset="0"/>
                <a:cs typeface="Arial"/>
              </a:rPr>
              <a:t> Platform </a:t>
            </a:r>
            <a:r>
              <a:rPr lang="nl-NL" sz="1050" dirty="0" err="1">
                <a:solidFill>
                  <a:srgbClr val="505050"/>
                </a:solidFill>
                <a:latin typeface="Century Gothic" panose="020B0502020202020204" pitchFamily="34" charset="0"/>
                <a:cs typeface="Arial"/>
              </a:rPr>
              <a:t>implementation</a:t>
            </a:r>
            <a:r>
              <a:rPr lang="nl-NL" sz="1050" dirty="0">
                <a:solidFill>
                  <a:srgbClr val="505050"/>
                </a:solidFill>
                <a:latin typeface="Century Gothic" panose="020B0502020202020204" pitchFamily="34" charset="0"/>
                <a:cs typeface="Arial"/>
              </a:rPr>
              <a:t>]</a:t>
            </a:r>
            <a:r>
              <a:rPr lang="nl-NL" sz="1050" dirty="0">
                <a:solidFill>
                  <a:srgbClr val="505050"/>
                </a:solidFill>
                <a:latin typeface="Century Gothic" panose="020B0502020202020204" pitchFamily="34" charset="0"/>
                <a:cs typeface="Arial"/>
                <a:sym typeface="Wingdings" pitchFamily="2" charset="2"/>
              </a:rPr>
              <a:t></a:t>
            </a:r>
            <a:endParaRPr sz="1050" dirty="0">
              <a:latin typeface="Century Gothic" panose="020B0502020202020204" pitchFamily="34" charset="0"/>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1</a:t>
            </a:fld>
            <a:r>
              <a:rPr spc="5"/>
              <a:t>/</a:t>
            </a:r>
            <a:r>
              <a:t>5</a:t>
            </a:r>
          </a:p>
        </p:txBody>
      </p:sp>
      <p:sp>
        <p:nvSpPr>
          <p:cNvPr id="15" name="object 15"/>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a:solidFill>
                  <a:srgbClr val="0000FF"/>
                </a:solidFill>
                <a:uFill>
                  <a:solidFill>
                    <a:srgbClr val="0000FF"/>
                  </a:solidFill>
                </a:uFill>
                <a:latin typeface="Verdana"/>
                <a:cs typeface="Verdana"/>
              </a:rPr>
              <a:t>https://</a:t>
            </a:r>
            <a:r>
              <a:rPr lang="en-GB" sz="800" b="1" u="sng" spc="-5" err="1">
                <a:solidFill>
                  <a:srgbClr val="0000FF"/>
                </a:solidFill>
                <a:uFill>
                  <a:solidFill>
                    <a:srgbClr val="0000FF"/>
                  </a:solidFill>
                </a:uFill>
                <a:latin typeface="Verdana"/>
                <a:cs typeface="Verdana"/>
              </a:rPr>
              <a:t>github.com</a:t>
            </a:r>
            <a:r>
              <a:rPr lang="en-GB" sz="800" b="1" u="sng" spc="-5">
                <a:solidFill>
                  <a:srgbClr val="0000FF"/>
                </a:solidFill>
                <a:uFill>
                  <a:solidFill>
                    <a:srgbClr val="0000FF"/>
                  </a:solidFill>
                </a:uFill>
                <a:latin typeface="Verdana"/>
                <a:cs typeface="Verdana"/>
              </a:rPr>
              <a:t>/</a:t>
            </a:r>
            <a:r>
              <a:rPr lang="en-GB" sz="800" b="1" u="sng" spc="-5" err="1">
                <a:solidFill>
                  <a:srgbClr val="0000FF"/>
                </a:solidFill>
                <a:uFill>
                  <a:solidFill>
                    <a:srgbClr val="0000FF"/>
                  </a:solidFill>
                </a:uFill>
                <a:latin typeface="Verdana"/>
                <a:cs typeface="Verdana"/>
              </a:rPr>
              <a:t>robvdw</a:t>
            </a:r>
            <a:r>
              <a:rPr lang="en-GB" sz="800" b="1" u="sng" spc="-5">
                <a:solidFill>
                  <a:srgbClr val="0000FF"/>
                </a:solidFill>
                <a:uFill>
                  <a:solidFill>
                    <a:srgbClr val="0000FF"/>
                  </a:solidFill>
                </a:uFill>
                <a:latin typeface="Verdana"/>
                <a:cs typeface="Verdana"/>
              </a:rPr>
              <a:t>/CMIDAT01K-DATA-SCIENCE-for-IOT</a:t>
            </a:r>
            <a:endParaRPr sz="800">
              <a:latin typeface="Verdana"/>
              <a:cs typeface="Verdana"/>
            </a:endParaRPr>
          </a:p>
        </p:txBody>
      </p:sp>
      <p:pic>
        <p:nvPicPr>
          <p:cNvPr id="17" name="Picture 16">
            <a:extLst>
              <a:ext uri="{FF2B5EF4-FFF2-40B4-BE49-F238E27FC236}">
                <a16:creationId xmlns:a16="http://schemas.microsoft.com/office/drawing/2014/main" id="{63A3E7CC-7E7C-8540-B8E4-D1066F5F0C35}"/>
              </a:ext>
            </a:extLst>
          </p:cNvPr>
          <p:cNvPicPr>
            <a:picLocks noChangeAspect="1"/>
          </p:cNvPicPr>
          <p:nvPr/>
        </p:nvPicPr>
        <p:blipFill>
          <a:blip r:embed="rId3"/>
          <a:stretch>
            <a:fillRect/>
          </a:stretch>
        </p:blipFill>
        <p:spPr>
          <a:xfrm>
            <a:off x="2598897" y="1452729"/>
            <a:ext cx="635000" cy="660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a:latin typeface="Verdana"/>
                <a:cs typeface="Verdana"/>
              </a:rPr>
              <a:t>CMIDAT01K DATA </a:t>
            </a:r>
            <a:r>
              <a:rPr sz="800" b="1">
                <a:latin typeface="Verdana"/>
                <a:cs typeface="Verdana"/>
              </a:rPr>
              <a:t>SCIENCE for</a:t>
            </a:r>
            <a:r>
              <a:rPr sz="800" b="1" spc="-70">
                <a:latin typeface="Verdana"/>
                <a:cs typeface="Verdana"/>
              </a:rPr>
              <a:t> </a:t>
            </a:r>
            <a:r>
              <a:rPr sz="800" b="1">
                <a:latin typeface="Verdana"/>
                <a:cs typeface="Verdana"/>
              </a:rPr>
              <a:t>IoT</a:t>
            </a:r>
            <a:endParaRPr sz="800">
              <a:latin typeface="Verdana"/>
              <a:cs typeface="Verdana"/>
            </a:endParaRPr>
          </a:p>
        </p:txBody>
      </p:sp>
      <p:sp>
        <p:nvSpPr>
          <p:cNvPr id="6" name="object 6"/>
          <p:cNvSpPr txBox="1"/>
          <p:nvPr/>
        </p:nvSpPr>
        <p:spPr>
          <a:xfrm>
            <a:off x="3545840" y="494030"/>
            <a:ext cx="4080510" cy="543739"/>
          </a:xfrm>
          <a:prstGeom prst="rect">
            <a:avLst/>
          </a:prstGeom>
        </p:spPr>
        <p:txBody>
          <a:bodyPr vert="horz" wrap="square" lIns="0" tIns="12700" rIns="0" bIns="0" rtlCol="0">
            <a:spAutoFit/>
          </a:bodyPr>
          <a:lstStyle/>
          <a:p>
            <a:pPr marL="12700">
              <a:lnSpc>
                <a:spcPct val="100000"/>
              </a:lnSpc>
              <a:spcBef>
                <a:spcPts val="100"/>
              </a:spcBef>
            </a:pPr>
            <a:r>
              <a:rPr sz="1500" b="1" spc="-5">
                <a:solidFill>
                  <a:srgbClr val="303030"/>
                </a:solidFill>
                <a:latin typeface="Arial"/>
                <a:cs typeface="Arial"/>
              </a:rPr>
              <a:t>Submitting </a:t>
            </a:r>
            <a:r>
              <a:rPr sz="1500" b="1">
                <a:solidFill>
                  <a:srgbClr val="303030"/>
                </a:solidFill>
                <a:latin typeface="Arial"/>
                <a:cs typeface="Arial"/>
              </a:rPr>
              <a:t>your</a:t>
            </a:r>
            <a:r>
              <a:rPr sz="1500" b="1" spc="-20">
                <a:solidFill>
                  <a:srgbClr val="303030"/>
                </a:solidFill>
                <a:latin typeface="Arial"/>
                <a:cs typeface="Arial"/>
              </a:rPr>
              <a:t> </a:t>
            </a:r>
            <a:r>
              <a:rPr sz="1500" b="1" spc="-5">
                <a:solidFill>
                  <a:srgbClr val="303030"/>
                </a:solidFill>
                <a:latin typeface="Arial"/>
                <a:cs typeface="Arial"/>
              </a:rPr>
              <a:t>work:</a:t>
            </a:r>
            <a:endParaRPr sz="1500">
              <a:latin typeface="Arial"/>
              <a:cs typeface="Arial"/>
            </a:endParaRPr>
          </a:p>
          <a:p>
            <a:pPr marL="12700">
              <a:lnSpc>
                <a:spcPct val="100000"/>
              </a:lnSpc>
              <a:spcBef>
                <a:spcPts val="850"/>
              </a:spcBef>
            </a:pPr>
            <a:r>
              <a:rPr sz="1200">
                <a:solidFill>
                  <a:srgbClr val="505050"/>
                </a:solidFill>
                <a:latin typeface="Century Gothic" panose="020B0502020202020204" pitchFamily="34" charset="0"/>
                <a:cs typeface="Arial"/>
              </a:rPr>
              <a:t>You’ll submit your work to the HR LMS as follows:</a:t>
            </a:r>
            <a:endParaRPr sz="1200">
              <a:latin typeface="Century Gothic" panose="020B0502020202020204" pitchFamily="34" charset="0"/>
              <a:cs typeface="Arial"/>
            </a:endParaRPr>
          </a:p>
        </p:txBody>
      </p:sp>
      <p:sp>
        <p:nvSpPr>
          <p:cNvPr id="7" name="object 7"/>
          <p:cNvSpPr txBox="1"/>
          <p:nvPr/>
        </p:nvSpPr>
        <p:spPr>
          <a:xfrm>
            <a:off x="3545840" y="1162939"/>
            <a:ext cx="7052310" cy="1302280"/>
          </a:xfrm>
          <a:prstGeom prst="rect">
            <a:avLst/>
          </a:prstGeom>
        </p:spPr>
        <p:txBody>
          <a:bodyPr vert="horz" wrap="square" lIns="0" tIns="12065" rIns="0" bIns="0" rtlCol="0">
            <a:spAutoFit/>
          </a:bodyPr>
          <a:lstStyle/>
          <a:p>
            <a:pPr marL="469900" marR="802640" lvl="1">
              <a:lnSpc>
                <a:spcPct val="125099"/>
              </a:lnSpc>
              <a:spcBef>
                <a:spcPts val="95"/>
              </a:spcBef>
            </a:pPr>
            <a:r>
              <a:rPr sz="1200" dirty="0">
                <a:solidFill>
                  <a:srgbClr val="505050"/>
                </a:solidFill>
                <a:latin typeface="Century Gothic" panose="020B0502020202020204" pitchFamily="34" charset="0"/>
                <a:cs typeface="Arial"/>
              </a:rPr>
              <a:t>Documentation should be accessible a personal GitHub Repository  summited in the format of a text file (.txt) containing the URL to your  Repository to the </a:t>
            </a:r>
            <a:r>
              <a:rPr sz="1200" dirty="0" err="1">
                <a:solidFill>
                  <a:srgbClr val="505050"/>
                </a:solidFill>
                <a:latin typeface="Century Gothic" panose="020B0502020202020204" pitchFamily="34" charset="0"/>
                <a:cs typeface="Arial"/>
              </a:rPr>
              <a:t>lms.hr.nl</a:t>
            </a:r>
            <a:r>
              <a:rPr sz="1200" dirty="0">
                <a:solidFill>
                  <a:srgbClr val="505050"/>
                </a:solidFill>
                <a:latin typeface="Century Gothic" panose="020B0502020202020204" pitchFamily="34" charset="0"/>
                <a:cs typeface="Arial"/>
              </a:rPr>
              <a:t> INLEVER_MAP_OP</a:t>
            </a:r>
            <a:r>
              <a:rPr lang="nl-NL" sz="1200" dirty="0">
                <a:solidFill>
                  <a:srgbClr val="505050"/>
                </a:solidFill>
                <a:latin typeface="Century Gothic" panose="020B0502020202020204" pitchFamily="34" charset="0"/>
                <a:cs typeface="Arial"/>
              </a:rPr>
              <a:t>2</a:t>
            </a:r>
            <a:r>
              <a:rPr sz="1200" dirty="0">
                <a:solidFill>
                  <a:srgbClr val="505050"/>
                </a:solidFill>
                <a:latin typeface="Century Gothic" panose="020B0502020202020204" pitchFamily="34" charset="0"/>
                <a:cs typeface="Arial"/>
              </a:rPr>
              <a:t> (</a:t>
            </a:r>
            <a:r>
              <a:rPr lang="nl-NL" sz="1200" dirty="0" err="1">
                <a:solidFill>
                  <a:srgbClr val="505050"/>
                </a:solidFill>
                <a:latin typeface="Century Gothic" panose="020B0502020202020204" pitchFamily="34" charset="0"/>
                <a:cs typeface="Arial"/>
              </a:rPr>
              <a:t>vakcode</a:t>
            </a:r>
            <a:r>
              <a:rPr lang="nl-NL" sz="1200" dirty="0">
                <a:solidFill>
                  <a:srgbClr val="505050"/>
                </a:solidFill>
                <a:latin typeface="Century Gothic" panose="020B0502020202020204" pitchFamily="34" charset="0"/>
                <a:cs typeface="Arial"/>
              </a:rPr>
              <a:t> </a:t>
            </a:r>
            <a:r>
              <a:rPr sz="1200" dirty="0">
                <a:solidFill>
                  <a:srgbClr val="505050"/>
                </a:solidFill>
                <a:latin typeface="Century Gothic" panose="020B0502020202020204" pitchFamily="34" charset="0"/>
                <a:cs typeface="Arial"/>
              </a:rPr>
              <a:t>CMIDAT01K</a:t>
            </a:r>
            <a:r>
              <a:rPr lang="nl-NL" sz="1200" dirty="0">
                <a:solidFill>
                  <a:srgbClr val="505050"/>
                </a:solidFill>
                <a:latin typeface="Century Gothic" panose="020B0502020202020204" pitchFamily="34" charset="0"/>
                <a:cs typeface="Arial"/>
              </a:rPr>
              <a:t> | 2021-2022</a:t>
            </a:r>
            <a:r>
              <a:rPr sz="1200" dirty="0">
                <a:solidFill>
                  <a:srgbClr val="505050"/>
                </a:solidFill>
                <a:latin typeface="Century Gothic" panose="020B0502020202020204" pitchFamily="34" charset="0"/>
                <a:cs typeface="Arial"/>
              </a:rPr>
              <a:t>)</a:t>
            </a:r>
            <a:endParaRPr lang="nl-NL" sz="1200" dirty="0">
              <a:solidFill>
                <a:srgbClr val="505050"/>
              </a:solidFill>
              <a:latin typeface="Century Gothic" panose="020B0502020202020204" pitchFamily="34" charset="0"/>
              <a:cs typeface="Arial"/>
            </a:endParaRPr>
          </a:p>
          <a:p>
            <a:pPr marL="12700" marR="802640">
              <a:lnSpc>
                <a:spcPct val="125099"/>
              </a:lnSpc>
              <a:spcBef>
                <a:spcPts val="95"/>
              </a:spcBef>
            </a:pPr>
            <a:endParaRPr sz="1200" dirty="0">
              <a:latin typeface="Century Gothic" panose="020B0502020202020204" pitchFamily="34" charset="0"/>
              <a:cs typeface="Arial"/>
            </a:endParaRPr>
          </a:p>
          <a:p>
            <a:pPr>
              <a:lnSpc>
                <a:spcPct val="100000"/>
              </a:lnSpc>
              <a:spcBef>
                <a:spcPts val="35"/>
              </a:spcBef>
            </a:pPr>
            <a:endParaRPr sz="1100" dirty="0">
              <a:latin typeface="Century Gothic" panose="020B0502020202020204" pitchFamily="34" charset="0"/>
              <a:cs typeface="Arial"/>
            </a:endParaRPr>
          </a:p>
          <a:p>
            <a:pPr marL="241300">
              <a:lnSpc>
                <a:spcPct val="100000"/>
              </a:lnSpc>
            </a:pPr>
            <a:r>
              <a:rPr sz="1200" b="1" dirty="0">
                <a:solidFill>
                  <a:srgbClr val="505050"/>
                </a:solidFill>
                <a:latin typeface="Century Gothic" panose="020B0502020202020204" pitchFamily="34" charset="0"/>
                <a:cs typeface="Arial"/>
              </a:rPr>
              <a:t>You should document your IoT data-pipeline comprehensively, including:</a:t>
            </a:r>
            <a:endParaRPr sz="1200" b="1" dirty="0">
              <a:latin typeface="Century Gothic" panose="020B0502020202020204" pitchFamily="34" charset="0"/>
              <a:cs typeface="Arial"/>
            </a:endParaRPr>
          </a:p>
        </p:txBody>
      </p:sp>
      <p:sp>
        <p:nvSpPr>
          <p:cNvPr id="8" name="object 8"/>
          <p:cNvSpPr txBox="1"/>
          <p:nvPr/>
        </p:nvSpPr>
        <p:spPr>
          <a:xfrm>
            <a:off x="4027488" y="2720896"/>
            <a:ext cx="6392608" cy="3535776"/>
          </a:xfrm>
          <a:prstGeom prst="rect">
            <a:avLst/>
          </a:prstGeom>
        </p:spPr>
        <p:txBody>
          <a:bodyPr vert="horz" wrap="square" lIns="0" tIns="12700" rIns="0" bIns="0" rtlCol="0">
            <a:spAutoFit/>
          </a:bodyPr>
          <a:lstStyle/>
          <a:p>
            <a:pPr marL="184150" marR="5080" indent="-171450">
              <a:lnSpc>
                <a:spcPct val="125000"/>
              </a:lnSpc>
              <a:spcBef>
                <a:spcPts val="100"/>
              </a:spcBef>
              <a:buFont typeface="Wingdings" pitchFamily="2" charset="2"/>
              <a:buChar char="q"/>
            </a:pPr>
            <a:r>
              <a:rPr sz="1100" dirty="0">
                <a:solidFill>
                  <a:srgbClr val="505050"/>
                </a:solidFill>
                <a:latin typeface="Century Gothic" panose="020B0502020202020204" pitchFamily="34" charset="0"/>
                <a:cs typeface="Arial"/>
              </a:rPr>
              <a:t>Add/upload code and any supporting documentation and files to your </a:t>
            </a:r>
            <a:endParaRPr lang="nl-NL" sz="1100" dirty="0">
              <a:solidFill>
                <a:srgbClr val="505050"/>
              </a:solidFill>
              <a:latin typeface="Century Gothic" panose="020B0502020202020204" pitchFamily="34" charset="0"/>
              <a:cs typeface="Arial"/>
            </a:endParaRPr>
          </a:p>
          <a:p>
            <a:pPr marL="12700" marR="5080">
              <a:lnSpc>
                <a:spcPct val="125000"/>
              </a:lnSpc>
              <a:spcBef>
                <a:spcPts val="100"/>
              </a:spcBef>
            </a:pPr>
            <a:r>
              <a:rPr lang="en-NL" sz="1100" dirty="0">
                <a:solidFill>
                  <a:srgbClr val="505050"/>
                </a:solidFill>
                <a:latin typeface="Century Gothic" panose="020B0502020202020204" pitchFamily="34" charset="0"/>
                <a:cs typeface="Arial"/>
              </a:rPr>
              <a:t>    </a:t>
            </a:r>
            <a:r>
              <a:rPr sz="1100" dirty="0">
                <a:solidFill>
                  <a:srgbClr val="505050"/>
                </a:solidFill>
                <a:latin typeface="Century Gothic" panose="020B0502020202020204" pitchFamily="34" charset="0"/>
                <a:cs typeface="Arial"/>
              </a:rPr>
              <a:t>GitHub Repository.  </a:t>
            </a:r>
            <a:endParaRPr lang="nl-NL" sz="1100" dirty="0">
              <a:solidFill>
                <a:srgbClr val="505050"/>
              </a:solidFill>
              <a:latin typeface="Century Gothic" panose="020B0502020202020204" pitchFamily="34" charset="0"/>
              <a:cs typeface="Arial"/>
            </a:endParaRPr>
          </a:p>
          <a:p>
            <a:pPr marL="12700" marR="5080">
              <a:lnSpc>
                <a:spcPct val="125000"/>
              </a:lnSpc>
              <a:spcBef>
                <a:spcPts val="100"/>
              </a:spcBef>
            </a:pPr>
            <a:r>
              <a:rPr lang="en-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That</a:t>
            </a:r>
            <a:r>
              <a:rPr lang="nl-NL" sz="1100" dirty="0">
                <a:solidFill>
                  <a:srgbClr val="505050"/>
                </a:solidFill>
                <a:latin typeface="Century Gothic" panose="020B0502020202020204" pitchFamily="34" charset="0"/>
                <a:cs typeface="Arial"/>
              </a:rPr>
              <a:t> is: d</a:t>
            </a:r>
            <a:r>
              <a:rPr sz="1100" dirty="0">
                <a:solidFill>
                  <a:srgbClr val="505050"/>
                </a:solidFill>
                <a:latin typeface="Century Gothic" panose="020B0502020202020204" pitchFamily="34" charset="0"/>
                <a:cs typeface="Arial"/>
              </a:rPr>
              <a:t>escribe the concept and goals</a:t>
            </a:r>
            <a:r>
              <a:rPr lang="nl-NL" sz="1100" dirty="0">
                <a:solidFill>
                  <a:srgbClr val="505050"/>
                </a:solidFill>
                <a:latin typeface="Century Gothic" panose="020B0502020202020204" pitchFamily="34" charset="0"/>
                <a:cs typeface="Arial"/>
              </a:rPr>
              <a:t> in </a:t>
            </a:r>
            <a:r>
              <a:rPr lang="nl-NL" sz="1100" dirty="0" err="1">
                <a:solidFill>
                  <a:srgbClr val="505050"/>
                </a:solidFill>
                <a:latin typeface="Century Gothic" panose="020B0502020202020204" pitchFamily="34" charset="0"/>
                <a:cs typeface="Arial"/>
              </a:rPr>
              <a:t>the</a:t>
            </a:r>
            <a:r>
              <a:rPr lang="nl-NL" sz="1100" dirty="0">
                <a:solidFill>
                  <a:srgbClr val="505050"/>
                </a:solidFill>
                <a:latin typeface="Century Gothic" panose="020B0502020202020204" pitchFamily="34" charset="0"/>
                <a:cs typeface="Arial"/>
              </a:rPr>
              <a:t> </a:t>
            </a:r>
            <a:r>
              <a:rPr lang="nl-NL" sz="1100">
                <a:solidFill>
                  <a:srgbClr val="505050"/>
                </a:solidFill>
                <a:latin typeface="Century Gothic" panose="020B0502020202020204" pitchFamily="34" charset="0"/>
                <a:cs typeface="Arial"/>
              </a:rPr>
              <a:t>readme</a:t>
            </a:r>
            <a:r>
              <a:rPr sz="1100">
                <a:solidFill>
                  <a:srgbClr val="505050"/>
                </a:solidFill>
                <a:latin typeface="Century Gothic" panose="020B0502020202020204" pitchFamily="34" charset="0"/>
                <a:cs typeface="Arial"/>
              </a:rPr>
              <a:t> </a:t>
            </a:r>
            <a:r>
              <a:rPr sz="1100" b="1" i="1" dirty="0">
                <a:solidFill>
                  <a:srgbClr val="505050"/>
                </a:solidFill>
                <a:latin typeface="Century Gothic" panose="020B0502020202020204" pitchFamily="34" charset="0"/>
                <a:cs typeface="Arial"/>
              </a:rPr>
              <a:t>(include video </a:t>
            </a:r>
            <a:r>
              <a:rPr lang="nl-NL" sz="1100" b="1" i="1" dirty="0">
                <a:solidFill>
                  <a:srgbClr val="505050"/>
                </a:solidFill>
                <a:latin typeface="Century Gothic" panose="020B0502020202020204" pitchFamily="34" charset="0"/>
                <a:cs typeface="Arial"/>
              </a:rPr>
              <a:t>+ </a:t>
            </a:r>
            <a:r>
              <a:rPr sz="1100" b="1" i="1" dirty="0">
                <a:solidFill>
                  <a:srgbClr val="505050"/>
                </a:solidFill>
                <a:latin typeface="Century Gothic" panose="020B0502020202020204" pitchFamily="34" charset="0"/>
                <a:cs typeface="Arial"/>
              </a:rPr>
              <a:t> diagrams)</a:t>
            </a:r>
            <a:endParaRPr lang="nl-NL" sz="1100" b="1" i="1" dirty="0">
              <a:solidFill>
                <a:srgbClr val="505050"/>
              </a:solidFill>
              <a:latin typeface="Century Gothic" panose="020B0502020202020204" pitchFamily="34" charset="0"/>
              <a:cs typeface="Arial"/>
            </a:endParaRPr>
          </a:p>
          <a:p>
            <a:pPr marL="184150" marR="5080" indent="-171450">
              <a:lnSpc>
                <a:spcPct val="125000"/>
              </a:lnSpc>
              <a:spcBef>
                <a:spcPts val="100"/>
              </a:spcBef>
              <a:buFont typeface="Wingdings" pitchFamily="2" charset="2"/>
              <a:buChar char="q"/>
            </a:pPr>
            <a:endParaRPr sz="1100" dirty="0">
              <a:latin typeface="Century Gothic" panose="020B0502020202020204" pitchFamily="34" charset="0"/>
              <a:cs typeface="Arial"/>
            </a:endParaRPr>
          </a:p>
          <a:p>
            <a:pPr marL="184150" marR="1126490" indent="-171450">
              <a:lnSpc>
                <a:spcPts val="1800"/>
              </a:lnSpc>
              <a:spcBef>
                <a:spcPts val="120"/>
              </a:spcBef>
              <a:buFont typeface="Wingdings" pitchFamily="2" charset="2"/>
              <a:buChar char="q"/>
            </a:pPr>
            <a:r>
              <a:rPr lang="en-GB" sz="1100" dirty="0">
                <a:solidFill>
                  <a:srgbClr val="505050"/>
                </a:solidFill>
                <a:latin typeface="Century Gothic" panose="020B0502020202020204" pitchFamily="34" charset="0"/>
                <a:cs typeface="Arial"/>
              </a:rPr>
              <a:t>Describe relevant prior projects, approaches or methods you researched that inspired the project. Be thorough and show explicitly on which recourses your project is based (add a reference list).</a:t>
            </a:r>
          </a:p>
          <a:p>
            <a:pPr marL="12700" marR="1126490">
              <a:lnSpc>
                <a:spcPts val="1800"/>
              </a:lnSpc>
              <a:spcBef>
                <a:spcPts val="120"/>
              </a:spcBef>
            </a:pPr>
            <a:endParaRPr sz="1100" dirty="0">
              <a:latin typeface="Century Gothic" panose="020B0502020202020204" pitchFamily="34" charset="0"/>
              <a:cs typeface="Arial"/>
            </a:endParaRPr>
          </a:p>
          <a:p>
            <a:pPr marL="184150" indent="-171450">
              <a:lnSpc>
                <a:spcPct val="100000"/>
              </a:lnSpc>
              <a:spcBef>
                <a:spcPts val="240"/>
              </a:spcBef>
              <a:buFont typeface="Wingdings" pitchFamily="2" charset="2"/>
              <a:buChar char="q"/>
            </a:pPr>
            <a:r>
              <a:rPr sz="1100" dirty="0">
                <a:solidFill>
                  <a:srgbClr val="505050"/>
                </a:solidFill>
                <a:latin typeface="Century Gothic" panose="020B0502020202020204" pitchFamily="34" charset="0"/>
                <a:cs typeface="Arial"/>
              </a:rPr>
              <a:t>Process Outline you underwent to reach the outcome</a:t>
            </a:r>
            <a:r>
              <a:rPr lang="nl-NL" sz="1100" dirty="0">
                <a:latin typeface="Century Gothic" panose="020B0502020202020204" pitchFamily="34" charset="0"/>
                <a:cs typeface="Arial"/>
              </a:rPr>
              <a:t> </a:t>
            </a:r>
            <a:r>
              <a:rPr sz="1100" dirty="0">
                <a:solidFill>
                  <a:srgbClr val="505050"/>
                </a:solidFill>
                <a:latin typeface="Century Gothic" panose="020B0502020202020204" pitchFamily="34" charset="0"/>
                <a:cs typeface="Arial"/>
              </a:rPr>
              <a:t>(experiments, hacks, tests, refinements, iterations, failures).  Describe the realized outcome and how it works.</a:t>
            </a:r>
            <a:r>
              <a:rPr lang="nl-NL" sz="1100" dirty="0">
                <a:solidFill>
                  <a:srgbClr val="505050"/>
                </a:solidFill>
                <a:latin typeface="Century Gothic" panose="020B0502020202020204" pitchFamily="34" charset="0"/>
                <a:cs typeface="Arial"/>
              </a:rPr>
              <a:t> </a:t>
            </a:r>
          </a:p>
          <a:p>
            <a:pPr marL="12700">
              <a:lnSpc>
                <a:spcPct val="100000"/>
              </a:lnSpc>
              <a:spcBef>
                <a:spcPts val="240"/>
              </a:spcBef>
            </a:pPr>
            <a:endParaRPr lang="nl-NL" sz="1100" dirty="0">
              <a:solidFill>
                <a:srgbClr val="505050"/>
              </a:solidFill>
              <a:latin typeface="Century Gothic" panose="020B0502020202020204" pitchFamily="34" charset="0"/>
              <a:cs typeface="Arial"/>
            </a:endParaRPr>
          </a:p>
          <a:p>
            <a:pPr marL="184150" indent="-171450">
              <a:lnSpc>
                <a:spcPct val="100000"/>
              </a:lnSpc>
              <a:spcBef>
                <a:spcPts val="240"/>
              </a:spcBef>
              <a:buFont typeface="Wingdings" pitchFamily="2" charset="2"/>
              <a:buChar char="q"/>
            </a:pPr>
            <a:r>
              <a:rPr lang="nl-NL" sz="1100" dirty="0" err="1">
                <a:solidFill>
                  <a:srgbClr val="505050"/>
                </a:solidFill>
                <a:latin typeface="Century Gothic" panose="020B0502020202020204" pitchFamily="34" charset="0"/>
                <a:cs typeface="Arial"/>
              </a:rPr>
              <a:t>Provide</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compelling</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evidence</a:t>
            </a:r>
            <a:r>
              <a:rPr lang="nl-NL" sz="1100" dirty="0">
                <a:solidFill>
                  <a:srgbClr val="505050"/>
                </a:solidFill>
                <a:latin typeface="Century Gothic" panose="020B0502020202020204" pitchFamily="34" charset="0"/>
                <a:cs typeface="Arial"/>
              </a:rPr>
              <a:t> of a </a:t>
            </a:r>
            <a:r>
              <a:rPr lang="nl-NL" sz="1100" dirty="0" err="1">
                <a:solidFill>
                  <a:srgbClr val="505050"/>
                </a:solidFill>
                <a:latin typeface="Century Gothic" panose="020B0502020202020204" pitchFamily="34" charset="0"/>
                <a:cs typeface="Arial"/>
              </a:rPr>
              <a:t>working</a:t>
            </a:r>
            <a:r>
              <a:rPr lang="nl-NL" sz="1100" dirty="0">
                <a:solidFill>
                  <a:srgbClr val="505050"/>
                </a:solidFill>
                <a:latin typeface="Century Gothic" panose="020B0502020202020204" pitchFamily="34" charset="0"/>
                <a:cs typeface="Arial"/>
              </a:rPr>
              <a:t> prototype </a:t>
            </a:r>
            <a:r>
              <a:rPr lang="nl-NL" sz="1100" dirty="0" err="1">
                <a:solidFill>
                  <a:srgbClr val="505050"/>
                </a:solidFill>
                <a:latin typeface="Century Gothic" panose="020B0502020202020204" pitchFamily="34" charset="0"/>
                <a:cs typeface="Arial"/>
              </a:rPr>
              <a:t>by</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producing</a:t>
            </a:r>
            <a:r>
              <a:rPr lang="nl-NL" sz="1100" dirty="0">
                <a:solidFill>
                  <a:srgbClr val="505050"/>
                </a:solidFill>
                <a:latin typeface="Century Gothic" panose="020B0502020202020204" pitchFamily="34" charset="0"/>
                <a:cs typeface="Arial"/>
              </a:rPr>
              <a:t> a </a:t>
            </a:r>
            <a:r>
              <a:rPr lang="nl-NL" sz="1100" dirty="0" err="1">
                <a:solidFill>
                  <a:srgbClr val="505050"/>
                </a:solidFill>
                <a:latin typeface="Century Gothic" panose="020B0502020202020204" pitchFamily="34" charset="0"/>
                <a:cs typeface="Arial"/>
              </a:rPr>
              <a:t>narrated</a:t>
            </a:r>
            <a:r>
              <a:rPr lang="nl-NL" sz="1100" dirty="0">
                <a:solidFill>
                  <a:srgbClr val="505050"/>
                </a:solidFill>
                <a:latin typeface="Century Gothic" panose="020B0502020202020204" pitchFamily="34" charset="0"/>
                <a:cs typeface="Arial"/>
              </a:rPr>
              <a:t> video. </a:t>
            </a:r>
            <a:r>
              <a:rPr lang="nl-NL" sz="1100" dirty="0" err="1">
                <a:solidFill>
                  <a:srgbClr val="505050"/>
                </a:solidFill>
                <a:latin typeface="Century Gothic" panose="020B0502020202020204" pitchFamily="34" charset="0"/>
                <a:cs typeface="Arial"/>
              </a:rPr>
              <a:t>This</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should</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include</a:t>
            </a:r>
            <a:r>
              <a:rPr lang="nl-NL" sz="1100" dirty="0">
                <a:solidFill>
                  <a:srgbClr val="505050"/>
                </a:solidFill>
                <a:latin typeface="Century Gothic" panose="020B0502020202020204" pitchFamily="34" charset="0"/>
                <a:cs typeface="Arial"/>
              </a:rPr>
              <a:t> a </a:t>
            </a:r>
            <a:r>
              <a:rPr lang="nl-NL" sz="1100" dirty="0" err="1">
                <a:solidFill>
                  <a:srgbClr val="505050"/>
                </a:solidFill>
                <a:latin typeface="Century Gothic" panose="020B0502020202020204" pitchFamily="34" charset="0"/>
                <a:cs typeface="Arial"/>
              </a:rPr>
              <a:t>clear</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demonstration</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and</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evaluation</a:t>
            </a:r>
            <a:r>
              <a:rPr lang="nl-NL" sz="1100" dirty="0">
                <a:solidFill>
                  <a:srgbClr val="505050"/>
                </a:solidFill>
                <a:latin typeface="Century Gothic" panose="020B0502020202020204" pitchFamily="34" charset="0"/>
                <a:cs typeface="Arial"/>
              </a:rPr>
              <a:t> of </a:t>
            </a:r>
            <a:r>
              <a:rPr lang="nl-NL" sz="1100" dirty="0" err="1">
                <a:solidFill>
                  <a:srgbClr val="505050"/>
                </a:solidFill>
                <a:latin typeface="Century Gothic" panose="020B0502020202020204" pitchFamily="34" charset="0"/>
                <a:cs typeface="Arial"/>
              </a:rPr>
              <a:t>how</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the</a:t>
            </a:r>
            <a:r>
              <a:rPr lang="nl-NL" sz="1100" dirty="0">
                <a:solidFill>
                  <a:srgbClr val="505050"/>
                </a:solidFill>
                <a:latin typeface="Century Gothic" panose="020B0502020202020204" pitchFamily="34" charset="0"/>
                <a:cs typeface="Arial"/>
              </a:rPr>
              <a:t> prototype </a:t>
            </a:r>
            <a:r>
              <a:rPr lang="nl-NL" sz="1100" dirty="0" err="1">
                <a:solidFill>
                  <a:srgbClr val="505050"/>
                </a:solidFill>
                <a:latin typeface="Century Gothic" panose="020B0502020202020204" pitchFamily="34" charset="0"/>
                <a:cs typeface="Arial"/>
              </a:rPr>
              <a:t>works</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and</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highlighting</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key</a:t>
            </a:r>
            <a:r>
              <a:rPr lang="nl-NL" sz="1100" dirty="0">
                <a:solidFill>
                  <a:srgbClr val="505050"/>
                </a:solidFill>
                <a:latin typeface="Century Gothic" panose="020B0502020202020204" pitchFamily="34" charset="0"/>
                <a:cs typeface="Arial"/>
              </a:rPr>
              <a:t> </a:t>
            </a:r>
            <a:r>
              <a:rPr lang="nl-NL" sz="1100" dirty="0" err="1">
                <a:solidFill>
                  <a:srgbClr val="505050"/>
                </a:solidFill>
                <a:latin typeface="Century Gothic" panose="020B0502020202020204" pitchFamily="34" charset="0"/>
                <a:cs typeface="Arial"/>
              </a:rPr>
              <a:t>IoT</a:t>
            </a:r>
            <a:r>
              <a:rPr lang="nl-NL" sz="1100" dirty="0">
                <a:solidFill>
                  <a:srgbClr val="505050"/>
                </a:solidFill>
                <a:latin typeface="Century Gothic" panose="020B0502020202020204" pitchFamily="34" charset="0"/>
                <a:cs typeface="Arial"/>
              </a:rPr>
              <a:t> features.</a:t>
            </a:r>
          </a:p>
          <a:p>
            <a:pPr marL="12700">
              <a:lnSpc>
                <a:spcPct val="100000"/>
              </a:lnSpc>
              <a:spcBef>
                <a:spcPts val="240"/>
              </a:spcBef>
            </a:pPr>
            <a:endParaRPr sz="1100" dirty="0">
              <a:latin typeface="Century Gothic" panose="020B0502020202020204" pitchFamily="34" charset="0"/>
              <a:cs typeface="Arial"/>
            </a:endParaRPr>
          </a:p>
          <a:p>
            <a:pPr marL="184150" marR="567055" indent="-171450">
              <a:lnSpc>
                <a:spcPct val="125000"/>
              </a:lnSpc>
              <a:spcBef>
                <a:spcPts val="20"/>
              </a:spcBef>
              <a:buFont typeface="Wingdings" pitchFamily="2" charset="2"/>
              <a:buChar char="q"/>
            </a:pPr>
            <a:r>
              <a:rPr sz="1100" dirty="0">
                <a:solidFill>
                  <a:srgbClr val="505050"/>
                </a:solidFill>
                <a:latin typeface="Century Gothic" panose="020B0502020202020204" pitchFamily="34" charset="0"/>
                <a:cs typeface="Arial"/>
              </a:rPr>
              <a:t>Include supporting images, a video of the working prototype, circuit diagrams, etc.  Outline next steps and future directions.</a:t>
            </a:r>
            <a:endParaRPr sz="1100" dirty="0">
              <a:latin typeface="Century Gothic" panose="020B0502020202020204" pitchFamily="34" charset="0"/>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2</a:t>
            </a:fld>
            <a:r>
              <a:rPr spc="5"/>
              <a:t>/</a:t>
            </a:r>
            <a:r>
              <a:t>5</a:t>
            </a:r>
          </a:p>
        </p:txBody>
      </p:sp>
      <p:sp>
        <p:nvSpPr>
          <p:cNvPr id="17" name="object 15">
            <a:extLst>
              <a:ext uri="{FF2B5EF4-FFF2-40B4-BE49-F238E27FC236}">
                <a16:creationId xmlns:a16="http://schemas.microsoft.com/office/drawing/2014/main" id="{C95DF41D-B289-834B-B493-F3CE37ABF419}"/>
              </a:ext>
            </a:extLst>
          </p:cNvPr>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a:solidFill>
                  <a:srgbClr val="0000FF"/>
                </a:solidFill>
                <a:uFill>
                  <a:solidFill>
                    <a:srgbClr val="0000FF"/>
                  </a:solidFill>
                </a:uFill>
                <a:latin typeface="Verdana"/>
                <a:cs typeface="Verdana"/>
              </a:rPr>
              <a:t>https://</a:t>
            </a:r>
            <a:r>
              <a:rPr lang="en-GB" sz="800" b="1" u="sng" spc="-5" err="1">
                <a:solidFill>
                  <a:srgbClr val="0000FF"/>
                </a:solidFill>
                <a:uFill>
                  <a:solidFill>
                    <a:srgbClr val="0000FF"/>
                  </a:solidFill>
                </a:uFill>
                <a:latin typeface="Verdana"/>
                <a:cs typeface="Verdana"/>
              </a:rPr>
              <a:t>github.com</a:t>
            </a:r>
            <a:r>
              <a:rPr lang="en-GB" sz="800" b="1" u="sng" spc="-5">
                <a:solidFill>
                  <a:srgbClr val="0000FF"/>
                </a:solidFill>
                <a:uFill>
                  <a:solidFill>
                    <a:srgbClr val="0000FF"/>
                  </a:solidFill>
                </a:uFill>
                <a:latin typeface="Verdana"/>
                <a:cs typeface="Verdana"/>
              </a:rPr>
              <a:t>/</a:t>
            </a:r>
            <a:r>
              <a:rPr lang="en-GB" sz="800" b="1" u="sng" spc="-5" err="1">
                <a:solidFill>
                  <a:srgbClr val="0000FF"/>
                </a:solidFill>
                <a:uFill>
                  <a:solidFill>
                    <a:srgbClr val="0000FF"/>
                  </a:solidFill>
                </a:uFill>
                <a:latin typeface="Verdana"/>
                <a:cs typeface="Verdana"/>
              </a:rPr>
              <a:t>robvdw</a:t>
            </a:r>
            <a:r>
              <a:rPr lang="en-GB" sz="800" b="1" u="sng" spc="-5">
                <a:solidFill>
                  <a:srgbClr val="0000FF"/>
                </a:solidFill>
                <a:uFill>
                  <a:solidFill>
                    <a:srgbClr val="0000FF"/>
                  </a:solidFill>
                </a:uFill>
                <a:latin typeface="Verdana"/>
                <a:cs typeface="Verdana"/>
              </a:rPr>
              <a:t>/CMIDAT01K-DATA-SCIENCE-for-IOT</a:t>
            </a:r>
            <a:endParaRPr sz="800">
              <a:latin typeface="Verdana"/>
              <a:cs typeface="Verdana"/>
            </a:endParaRPr>
          </a:p>
        </p:txBody>
      </p:sp>
      <p:sp>
        <p:nvSpPr>
          <p:cNvPr id="21" name="object 4">
            <a:extLst>
              <a:ext uri="{FF2B5EF4-FFF2-40B4-BE49-F238E27FC236}">
                <a16:creationId xmlns:a16="http://schemas.microsoft.com/office/drawing/2014/main" id="{79E8A9A9-88C8-9945-B001-15FBF33A94BE}"/>
              </a:ext>
            </a:extLst>
          </p:cNvPr>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a:solidFill>
                  <a:srgbClr val="ABABAB"/>
                </a:solidFill>
                <a:latin typeface="Arial"/>
                <a:cs typeface="Arial"/>
                <a:hlinkClick r:id="rId2"/>
              </a:rPr>
              <a:t>Da</a:t>
            </a:r>
            <a:r>
              <a:rPr sz="2400" b="1" spc="-30">
                <a:solidFill>
                  <a:srgbClr val="ABABAB"/>
                </a:solidFill>
                <a:latin typeface="Arial"/>
                <a:cs typeface="Arial"/>
                <a:hlinkClick r:id="rId2"/>
              </a:rPr>
              <a:t>t</a:t>
            </a:r>
            <a:r>
              <a:rPr sz="2400" b="1" spc="-90">
                <a:solidFill>
                  <a:srgbClr val="ABABAB"/>
                </a:solidFill>
                <a:latin typeface="Arial"/>
                <a:cs typeface="Arial"/>
                <a:hlinkClick r:id="rId2"/>
              </a:rPr>
              <a:t>a</a:t>
            </a:r>
            <a:r>
              <a:rPr sz="2400" b="1">
                <a:solidFill>
                  <a:srgbClr val="ABABAB"/>
                </a:solidFill>
                <a:latin typeface="Arial"/>
                <a:cs typeface="Arial"/>
              </a:rPr>
              <a:t>	S</a:t>
            </a:r>
            <a:r>
              <a:rPr sz="2400" b="1" spc="-15">
                <a:solidFill>
                  <a:srgbClr val="ABABAB"/>
                </a:solidFill>
                <a:latin typeface="Arial"/>
                <a:cs typeface="Arial"/>
              </a:rPr>
              <a:t>c</a:t>
            </a:r>
            <a:r>
              <a:rPr sz="2400" b="1">
                <a:solidFill>
                  <a:srgbClr val="ABABAB"/>
                </a:solidFill>
                <a:latin typeface="Arial"/>
                <a:cs typeface="Arial"/>
              </a:rPr>
              <a:t>ie</a:t>
            </a:r>
            <a:r>
              <a:rPr sz="2400" b="1" spc="5">
                <a:solidFill>
                  <a:srgbClr val="ABABAB"/>
                </a:solidFill>
                <a:latin typeface="Arial"/>
                <a:cs typeface="Arial"/>
              </a:rPr>
              <a:t>n</a:t>
            </a:r>
            <a:r>
              <a:rPr sz="2400" b="1" spc="-15">
                <a:solidFill>
                  <a:srgbClr val="ABABAB"/>
                </a:solidFill>
                <a:latin typeface="Arial"/>
                <a:cs typeface="Arial"/>
              </a:rPr>
              <a:t>c</a:t>
            </a:r>
            <a:r>
              <a:rPr sz="2400" b="1">
                <a:solidFill>
                  <a:srgbClr val="ABABAB"/>
                </a:solidFill>
                <a:latin typeface="Arial"/>
                <a:cs typeface="Arial"/>
              </a:rPr>
              <a:t>e  for</a:t>
            </a:r>
            <a:r>
              <a:rPr sz="2400" b="1" spc="-10">
                <a:solidFill>
                  <a:srgbClr val="ABABAB"/>
                </a:solidFill>
                <a:latin typeface="Arial"/>
                <a:cs typeface="Arial"/>
              </a:rPr>
              <a:t> </a:t>
            </a:r>
            <a:r>
              <a:rPr sz="2400" b="1">
                <a:solidFill>
                  <a:srgbClr val="ABABAB"/>
                </a:solidFill>
                <a:latin typeface="Arial"/>
                <a:cs typeface="Arial"/>
              </a:rPr>
              <a:t>IoT</a:t>
            </a:r>
            <a:endParaRPr sz="2400">
              <a:latin typeface="Arial"/>
              <a:cs typeface="Arial"/>
            </a:endParaRPr>
          </a:p>
          <a:p>
            <a:pPr marL="12700" marR="5080">
              <a:lnSpc>
                <a:spcPct val="124600"/>
              </a:lnSpc>
              <a:spcBef>
                <a:spcPts val="434"/>
              </a:spcBef>
            </a:pPr>
            <a:r>
              <a:rPr sz="1500">
                <a:solidFill>
                  <a:srgbClr val="ABABAB"/>
                </a:solidFill>
                <a:latin typeface="Arial"/>
                <a:cs typeface="Arial"/>
              </a:rPr>
              <a:t>A </a:t>
            </a:r>
            <a:r>
              <a:rPr sz="1500" spc="-5">
                <a:solidFill>
                  <a:srgbClr val="ABABAB"/>
                </a:solidFill>
                <a:latin typeface="Arial"/>
                <a:cs typeface="Arial"/>
              </a:rPr>
              <a:t>hands-on introductory  </a:t>
            </a:r>
            <a:r>
              <a:rPr sz="1500" spc="-80">
                <a:solidFill>
                  <a:srgbClr val="ABABAB"/>
                </a:solidFill>
                <a:latin typeface="Arial"/>
                <a:cs typeface="Arial"/>
              </a:rPr>
              <a:t>course</a:t>
            </a:r>
            <a:r>
              <a:rPr sz="1500" spc="-265">
                <a:solidFill>
                  <a:srgbClr val="ABABAB"/>
                </a:solidFill>
                <a:latin typeface="Arial"/>
                <a:cs typeface="Arial"/>
              </a:rPr>
              <a:t> </a:t>
            </a:r>
            <a:r>
              <a:rPr sz="1500" spc="-75">
                <a:solidFill>
                  <a:srgbClr val="ABABAB"/>
                </a:solidFill>
                <a:latin typeface="Arial"/>
                <a:cs typeface="Arial"/>
              </a:rPr>
              <a:t>exploring</a:t>
            </a:r>
            <a:r>
              <a:rPr sz="1500" spc="-280">
                <a:solidFill>
                  <a:srgbClr val="ABABAB"/>
                </a:solidFill>
                <a:latin typeface="Arial"/>
                <a:cs typeface="Arial"/>
              </a:rPr>
              <a:t> </a:t>
            </a:r>
            <a:r>
              <a:rPr sz="1500" spc="-80">
                <a:solidFill>
                  <a:srgbClr val="ABABAB"/>
                </a:solidFill>
                <a:latin typeface="Arial"/>
                <a:cs typeface="Arial"/>
              </a:rPr>
              <a:t>the</a:t>
            </a:r>
            <a:r>
              <a:rPr sz="1500" spc="-290">
                <a:solidFill>
                  <a:srgbClr val="ABABAB"/>
                </a:solidFill>
                <a:latin typeface="Arial"/>
                <a:cs typeface="Arial"/>
              </a:rPr>
              <a:t> </a:t>
            </a:r>
            <a:r>
              <a:rPr sz="1500" spc="-70">
                <a:solidFill>
                  <a:srgbClr val="ABABAB"/>
                </a:solidFill>
                <a:latin typeface="Arial"/>
                <a:cs typeface="Arial"/>
              </a:rPr>
              <a:t>Internet  </a:t>
            </a:r>
            <a:r>
              <a:rPr sz="1500" spc="-5">
                <a:solidFill>
                  <a:srgbClr val="ABABAB"/>
                </a:solidFill>
                <a:latin typeface="Arial"/>
                <a:cs typeface="Arial"/>
              </a:rPr>
              <a:t>of </a:t>
            </a:r>
            <a:r>
              <a:rPr sz="1500" spc="-25">
                <a:solidFill>
                  <a:srgbClr val="ABABAB"/>
                </a:solidFill>
                <a:latin typeface="Arial"/>
                <a:cs typeface="Arial"/>
              </a:rPr>
              <a:t>Things </a:t>
            </a:r>
            <a:r>
              <a:rPr sz="1500" spc="-15">
                <a:solidFill>
                  <a:srgbClr val="ABABAB"/>
                </a:solidFill>
                <a:latin typeface="Arial"/>
                <a:cs typeface="Arial"/>
              </a:rPr>
              <a:t>form </a:t>
            </a:r>
            <a:r>
              <a:rPr sz="1500" spc="-5">
                <a:solidFill>
                  <a:srgbClr val="ABABAB"/>
                </a:solidFill>
                <a:latin typeface="Arial"/>
                <a:cs typeface="Arial"/>
              </a:rPr>
              <a:t>a </a:t>
            </a:r>
            <a:r>
              <a:rPr sz="1500" spc="-20">
                <a:solidFill>
                  <a:srgbClr val="ABABAB"/>
                </a:solidFill>
                <a:latin typeface="Arial"/>
                <a:cs typeface="Arial"/>
              </a:rPr>
              <a:t>Data  </a:t>
            </a:r>
            <a:r>
              <a:rPr sz="1500" spc="-25">
                <a:solidFill>
                  <a:srgbClr val="ABABAB"/>
                </a:solidFill>
                <a:latin typeface="Arial"/>
                <a:cs typeface="Arial"/>
              </a:rPr>
              <a:t>Science </a:t>
            </a:r>
            <a:r>
              <a:rPr sz="1500" spc="-20">
                <a:solidFill>
                  <a:srgbClr val="ABABAB"/>
                </a:solidFill>
                <a:latin typeface="Arial"/>
                <a:cs typeface="Arial"/>
              </a:rPr>
              <a:t>point of</a:t>
            </a:r>
            <a:r>
              <a:rPr sz="1500" spc="-95">
                <a:solidFill>
                  <a:srgbClr val="ABABAB"/>
                </a:solidFill>
                <a:latin typeface="Arial"/>
                <a:cs typeface="Arial"/>
              </a:rPr>
              <a:t> </a:t>
            </a:r>
            <a:r>
              <a:rPr sz="1500" spc="-20">
                <a:solidFill>
                  <a:srgbClr val="ABABAB"/>
                </a:solidFill>
                <a:latin typeface="Arial"/>
                <a:cs typeface="Arial"/>
              </a:rPr>
              <a:t>view.</a:t>
            </a:r>
            <a:endParaRPr sz="1500">
              <a:latin typeface="Arial"/>
              <a:cs typeface="Arial"/>
            </a:endParaRPr>
          </a:p>
        </p:txBody>
      </p:sp>
      <p:pic>
        <p:nvPicPr>
          <p:cNvPr id="23" name="Picture 22">
            <a:extLst>
              <a:ext uri="{FF2B5EF4-FFF2-40B4-BE49-F238E27FC236}">
                <a16:creationId xmlns:a16="http://schemas.microsoft.com/office/drawing/2014/main" id="{214BCE5B-46D2-4A46-B6D6-E1091D25FFDB}"/>
              </a:ext>
            </a:extLst>
          </p:cNvPr>
          <p:cNvPicPr>
            <a:picLocks noChangeAspect="1"/>
          </p:cNvPicPr>
          <p:nvPr/>
        </p:nvPicPr>
        <p:blipFill>
          <a:blip r:embed="rId3"/>
          <a:stretch>
            <a:fillRect/>
          </a:stretch>
        </p:blipFill>
        <p:spPr>
          <a:xfrm>
            <a:off x="2598897" y="1452729"/>
            <a:ext cx="635000" cy="660400"/>
          </a:xfrm>
          <a:prstGeom prst="rect">
            <a:avLst/>
          </a:prstGeom>
        </p:spPr>
      </p:pic>
      <p:sp>
        <p:nvSpPr>
          <p:cNvPr id="11" name="object 5">
            <a:extLst>
              <a:ext uri="{FF2B5EF4-FFF2-40B4-BE49-F238E27FC236}">
                <a16:creationId xmlns:a16="http://schemas.microsoft.com/office/drawing/2014/main" id="{CE847E56-96AD-AA44-BBBA-6F599189EDFA}"/>
              </a:ext>
            </a:extLst>
          </p:cNvPr>
          <p:cNvSpPr txBox="1"/>
          <p:nvPr/>
        </p:nvSpPr>
        <p:spPr>
          <a:xfrm>
            <a:off x="2292350" y="2147190"/>
            <a:ext cx="884397"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a:t>
            </a:r>
            <a:r>
              <a:rPr lang="nl-NL" sz="1200" dirty="0">
                <a:solidFill>
                  <a:srgbClr val="ABABAB"/>
                </a:solidFill>
                <a:latin typeface="Arial"/>
                <a:cs typeface="Arial"/>
              </a:rPr>
              <a:t>1-2022</a:t>
            </a:r>
            <a:endParaRPr sz="12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a:latin typeface="Verdana"/>
                <a:cs typeface="Verdana"/>
              </a:rPr>
              <a:t>CMIDAT01K DATA </a:t>
            </a:r>
            <a:r>
              <a:rPr sz="800" b="1">
                <a:latin typeface="Verdana"/>
                <a:cs typeface="Verdana"/>
              </a:rPr>
              <a:t>SCIENCE for</a:t>
            </a:r>
            <a:r>
              <a:rPr sz="800" b="1" spc="-70">
                <a:latin typeface="Verdana"/>
                <a:cs typeface="Verdana"/>
              </a:rPr>
              <a:t> </a:t>
            </a:r>
            <a:r>
              <a:rPr sz="800" b="1">
                <a:latin typeface="Verdana"/>
                <a:cs typeface="Verdana"/>
              </a:rPr>
              <a:t>IoT</a:t>
            </a:r>
            <a:endParaRPr sz="800">
              <a:latin typeface="Verdana"/>
              <a:cs typeface="Verdana"/>
            </a:endParaRPr>
          </a:p>
        </p:txBody>
      </p:sp>
      <p:sp>
        <p:nvSpPr>
          <p:cNvPr id="4" name="object 4"/>
          <p:cNvSpPr txBox="1"/>
          <p:nvPr/>
        </p:nvSpPr>
        <p:spPr>
          <a:xfrm>
            <a:off x="3545839" y="335280"/>
            <a:ext cx="1032509" cy="243656"/>
          </a:xfrm>
          <a:prstGeom prst="rect">
            <a:avLst/>
          </a:prstGeom>
        </p:spPr>
        <p:txBody>
          <a:bodyPr vert="horz" wrap="square" lIns="0" tIns="12700" rIns="0" bIns="0" rtlCol="0">
            <a:spAutoFit/>
          </a:bodyPr>
          <a:lstStyle/>
          <a:p>
            <a:pPr marL="12700">
              <a:lnSpc>
                <a:spcPct val="100000"/>
              </a:lnSpc>
              <a:spcBef>
                <a:spcPts val="100"/>
              </a:spcBef>
            </a:pPr>
            <a:r>
              <a:rPr sz="1500" b="1" spc="5">
                <a:solidFill>
                  <a:srgbClr val="303030"/>
                </a:solidFill>
                <a:latin typeface="Century Gothic" panose="020B0502020202020204" pitchFamily="34" charset="0"/>
                <a:cs typeface="Arial"/>
              </a:rPr>
              <a:t>G</a:t>
            </a:r>
            <a:r>
              <a:rPr sz="1500" b="1" spc="-15">
                <a:solidFill>
                  <a:srgbClr val="303030"/>
                </a:solidFill>
                <a:latin typeface="Century Gothic" panose="020B0502020202020204" pitchFamily="34" charset="0"/>
                <a:cs typeface="Arial"/>
              </a:rPr>
              <a:t>ra</a:t>
            </a:r>
            <a:r>
              <a:rPr sz="1500" b="1" spc="5">
                <a:solidFill>
                  <a:srgbClr val="303030"/>
                </a:solidFill>
                <a:latin typeface="Century Gothic" panose="020B0502020202020204" pitchFamily="34" charset="0"/>
                <a:cs typeface="Arial"/>
              </a:rPr>
              <a:t>din</a:t>
            </a:r>
            <a:r>
              <a:rPr sz="1500" b="1">
                <a:solidFill>
                  <a:srgbClr val="303030"/>
                </a:solidFill>
                <a:latin typeface="Century Gothic" panose="020B0502020202020204" pitchFamily="34" charset="0"/>
                <a:cs typeface="Arial"/>
              </a:rPr>
              <a:t>g</a:t>
            </a:r>
            <a:endParaRPr sz="1500">
              <a:latin typeface="Century Gothic" panose="020B0502020202020204" pitchFamily="34" charset="0"/>
              <a:cs typeface="Arial"/>
            </a:endParaRPr>
          </a:p>
        </p:txBody>
      </p:sp>
      <p:sp>
        <p:nvSpPr>
          <p:cNvPr id="7" name="object 7"/>
          <p:cNvSpPr txBox="1"/>
          <p:nvPr/>
        </p:nvSpPr>
        <p:spPr>
          <a:xfrm>
            <a:off x="3774820" y="836930"/>
            <a:ext cx="5146925" cy="660630"/>
          </a:xfrm>
          <a:prstGeom prst="rect">
            <a:avLst/>
          </a:prstGeom>
        </p:spPr>
        <p:txBody>
          <a:bodyPr vert="horz" wrap="square" lIns="0" tIns="12700" rIns="0" bIns="0" rtlCol="0">
            <a:spAutoFit/>
          </a:bodyPr>
          <a:lstStyle/>
          <a:p>
            <a:pPr marL="12700">
              <a:lnSpc>
                <a:spcPct val="100000"/>
              </a:lnSpc>
              <a:spcBef>
                <a:spcPts val="100"/>
              </a:spcBef>
            </a:pPr>
            <a:r>
              <a:rPr sz="1100" b="1">
                <a:solidFill>
                  <a:srgbClr val="2E2E2E"/>
                </a:solidFill>
                <a:latin typeface="Century Gothic" panose="020B0502020202020204" pitchFamily="34" charset="0"/>
                <a:cs typeface="Arial"/>
              </a:rPr>
              <a:t>Take note:</a:t>
            </a:r>
            <a:endParaRPr sz="1100">
              <a:latin typeface="Century Gothic" panose="020B0502020202020204" pitchFamily="34" charset="0"/>
              <a:cs typeface="Arial"/>
            </a:endParaRPr>
          </a:p>
          <a:p>
            <a:pPr marL="12700" marR="5080">
              <a:lnSpc>
                <a:spcPct val="125000"/>
              </a:lnSpc>
              <a:spcBef>
                <a:spcPts val="550"/>
              </a:spcBef>
            </a:pPr>
            <a:r>
              <a:rPr sz="1100">
                <a:solidFill>
                  <a:srgbClr val="242424"/>
                </a:solidFill>
                <a:latin typeface="Century Gothic" panose="020B0502020202020204" pitchFamily="34" charset="0"/>
                <a:cs typeface="Arial"/>
              </a:rPr>
              <a:t>Main goal is to come up with a compelling IoTdata-pipeline concept.  Provide evidence for a working prototype as proof-of-concept.</a:t>
            </a:r>
            <a:endParaRPr sz="1100">
              <a:latin typeface="Century Gothic" panose="020B0502020202020204" pitchFamily="34" charset="0"/>
              <a:cs typeface="Arial"/>
            </a:endParaRPr>
          </a:p>
        </p:txBody>
      </p:sp>
      <p:sp>
        <p:nvSpPr>
          <p:cNvPr id="8" name="object 8"/>
          <p:cNvSpPr txBox="1"/>
          <p:nvPr/>
        </p:nvSpPr>
        <p:spPr>
          <a:xfrm>
            <a:off x="3774820" y="1861003"/>
            <a:ext cx="6522973" cy="414409"/>
          </a:xfrm>
          <a:prstGeom prst="rect">
            <a:avLst/>
          </a:prstGeom>
        </p:spPr>
        <p:txBody>
          <a:bodyPr vert="horz" wrap="square" lIns="0" tIns="12700" rIns="0" bIns="0" rtlCol="0">
            <a:spAutoFit/>
          </a:bodyPr>
          <a:lstStyle/>
          <a:p>
            <a:pPr marL="12700" marR="5080">
              <a:lnSpc>
                <a:spcPct val="125000"/>
              </a:lnSpc>
              <a:spcBef>
                <a:spcPts val="100"/>
              </a:spcBef>
            </a:pPr>
            <a:r>
              <a:rPr sz="1100">
                <a:solidFill>
                  <a:srgbClr val="505050"/>
                </a:solidFill>
                <a:latin typeface="Century Gothic" panose="020B0502020202020204" pitchFamily="34" charset="0"/>
                <a:cs typeface="Arial"/>
              </a:rPr>
              <a:t>A strong grade will result by create interesting, well-crafted and well documented IoT prototype </a:t>
            </a:r>
            <a:r>
              <a:rPr lang="nl-NL" sz="1100">
                <a:solidFill>
                  <a:srgbClr val="505050"/>
                </a:solidFill>
                <a:latin typeface="Century Gothic" panose="020B0502020202020204" pitchFamily="34" charset="0"/>
                <a:cs typeface="Arial"/>
              </a:rPr>
              <a:t>+ </a:t>
            </a:r>
            <a:r>
              <a:rPr sz="1100">
                <a:solidFill>
                  <a:srgbClr val="505050"/>
                </a:solidFill>
                <a:latin typeface="Century Gothic" panose="020B0502020202020204" pitchFamily="34" charset="0"/>
                <a:cs typeface="Arial"/>
              </a:rPr>
              <a:t> data-pipeline.  As such, each data driven IoT prototype will be graded as follows:</a:t>
            </a:r>
            <a:endParaRPr sz="1100">
              <a:latin typeface="Century Gothic" panose="020B0502020202020204" pitchFamily="34" charset="0"/>
              <a:cs typeface="Arial"/>
            </a:endParaRPr>
          </a:p>
        </p:txBody>
      </p:sp>
      <p:sp>
        <p:nvSpPr>
          <p:cNvPr id="9" name="object 9"/>
          <p:cNvSpPr txBox="1"/>
          <p:nvPr/>
        </p:nvSpPr>
        <p:spPr>
          <a:xfrm>
            <a:off x="3927220" y="2357628"/>
            <a:ext cx="6366129" cy="2661370"/>
          </a:xfrm>
          <a:prstGeom prst="rect">
            <a:avLst/>
          </a:prstGeom>
        </p:spPr>
        <p:txBody>
          <a:bodyPr vert="horz" wrap="square" lIns="0" tIns="60960" rIns="0" bIns="0" rtlCol="0">
            <a:spAutoFit/>
          </a:bodyPr>
          <a:lstStyle/>
          <a:p>
            <a:pPr marL="12700">
              <a:lnSpc>
                <a:spcPct val="150000"/>
              </a:lnSpc>
              <a:spcBef>
                <a:spcPts val="480"/>
              </a:spcBef>
            </a:pPr>
            <a:r>
              <a:rPr sz="1200" b="1" dirty="0">
                <a:solidFill>
                  <a:srgbClr val="505050"/>
                </a:solidFill>
                <a:latin typeface="Century Gothic" panose="020B0502020202020204" pitchFamily="34" charset="0"/>
                <a:cs typeface="Arial"/>
              </a:rPr>
              <a:t>20% </a:t>
            </a:r>
            <a:r>
              <a:rPr lang="nl-NL" sz="1200" dirty="0">
                <a:solidFill>
                  <a:srgbClr val="505050"/>
                </a:solidFill>
                <a:latin typeface="Arial"/>
                <a:cs typeface="Arial"/>
              </a:rPr>
              <a:t>	</a:t>
            </a:r>
            <a:r>
              <a:rPr sz="1200" b="1" dirty="0">
                <a:solidFill>
                  <a:srgbClr val="505050"/>
                </a:solidFill>
                <a:latin typeface="Arial"/>
                <a:cs typeface="Arial"/>
              </a:rPr>
              <a:t>Approach and Topic </a:t>
            </a:r>
            <a:endParaRPr lang="nl-NL" sz="1200" dirty="0">
              <a:solidFill>
                <a:srgbClr val="505050"/>
              </a:solidFill>
              <a:latin typeface="Arial"/>
              <a:cs typeface="Arial"/>
            </a:endParaRPr>
          </a:p>
          <a:p>
            <a:pPr marL="12700">
              <a:lnSpc>
                <a:spcPct val="150000"/>
              </a:lnSpc>
              <a:spcBef>
                <a:spcPts val="480"/>
              </a:spcBef>
            </a:pPr>
            <a:r>
              <a:rPr lang="en-NL" sz="1200" dirty="0">
                <a:solidFill>
                  <a:srgbClr val="505050"/>
                </a:solidFill>
                <a:latin typeface="Arial"/>
                <a:cs typeface="Arial"/>
              </a:rPr>
              <a:t>	  </a:t>
            </a:r>
            <a:r>
              <a:rPr sz="1200" dirty="0">
                <a:solidFill>
                  <a:srgbClr val="505050"/>
                </a:solidFill>
                <a:latin typeface="Arial"/>
                <a:cs typeface="Arial"/>
              </a:rPr>
              <a:t>Merit, creativity, and context for the outcome/proposal</a:t>
            </a:r>
            <a:endParaRPr sz="1200" dirty="0">
              <a:latin typeface="Arial"/>
              <a:cs typeface="Arial"/>
            </a:endParaRPr>
          </a:p>
          <a:p>
            <a:pPr marL="12700" marR="5080">
              <a:lnSpc>
                <a:spcPct val="150000"/>
              </a:lnSpc>
              <a:spcBef>
                <a:spcPts val="50"/>
              </a:spcBef>
            </a:pPr>
            <a:r>
              <a:rPr sz="1200" b="1" dirty="0">
                <a:solidFill>
                  <a:srgbClr val="505050"/>
                </a:solidFill>
                <a:latin typeface="Century Gothic" panose="020B0502020202020204" pitchFamily="34" charset="0"/>
                <a:cs typeface="Arial"/>
              </a:rPr>
              <a:t>40%</a:t>
            </a:r>
            <a:r>
              <a:rPr sz="1200" b="1" dirty="0">
                <a:solidFill>
                  <a:srgbClr val="505050"/>
                </a:solidFill>
                <a:latin typeface="Arial"/>
                <a:cs typeface="Arial"/>
              </a:rPr>
              <a:t> </a:t>
            </a:r>
            <a:r>
              <a:rPr lang="nl-NL" sz="1200" dirty="0">
                <a:solidFill>
                  <a:srgbClr val="505050"/>
                </a:solidFill>
                <a:latin typeface="Arial"/>
                <a:cs typeface="Arial"/>
              </a:rPr>
              <a:t>	</a:t>
            </a:r>
            <a:r>
              <a:rPr sz="1200" b="1" dirty="0">
                <a:solidFill>
                  <a:srgbClr val="505050"/>
                </a:solidFill>
                <a:latin typeface="Arial"/>
                <a:cs typeface="Arial"/>
              </a:rPr>
              <a:t>Proof-of-Concept Documentation </a:t>
            </a:r>
            <a:endParaRPr lang="nl-NL" sz="1200" b="1" dirty="0">
              <a:solidFill>
                <a:srgbClr val="505050"/>
              </a:solidFill>
              <a:latin typeface="Arial"/>
              <a:cs typeface="Arial"/>
            </a:endParaRPr>
          </a:p>
          <a:p>
            <a:pPr marL="12700" marR="5080">
              <a:lnSpc>
                <a:spcPct val="150000"/>
              </a:lnSpc>
              <a:spcBef>
                <a:spcPts val="50"/>
              </a:spcBef>
            </a:pPr>
            <a:r>
              <a:rPr lang="en-NL" sz="1200" b="1" dirty="0">
                <a:solidFill>
                  <a:srgbClr val="505050"/>
                </a:solidFill>
                <a:latin typeface="Arial"/>
                <a:cs typeface="Arial"/>
              </a:rPr>
              <a:t>	  </a:t>
            </a:r>
            <a:r>
              <a:rPr sz="1200" dirty="0">
                <a:solidFill>
                  <a:srgbClr val="505050"/>
                </a:solidFill>
                <a:latin typeface="Arial"/>
                <a:cs typeface="Arial"/>
              </a:rPr>
              <a:t>Well illustrated with appropriate use of code, video, diagrams, repeatability, etc.</a:t>
            </a:r>
            <a:endParaRPr sz="1200" dirty="0">
              <a:latin typeface="Arial"/>
              <a:cs typeface="Arial"/>
            </a:endParaRPr>
          </a:p>
          <a:p>
            <a:pPr marL="12700" marR="405765">
              <a:lnSpc>
                <a:spcPct val="150000"/>
              </a:lnSpc>
              <a:spcBef>
                <a:spcPts val="50"/>
              </a:spcBef>
            </a:pPr>
            <a:r>
              <a:rPr sz="1200" b="1" dirty="0">
                <a:solidFill>
                  <a:srgbClr val="505050"/>
                </a:solidFill>
                <a:latin typeface="Century Gothic" panose="020B0502020202020204" pitchFamily="34" charset="0"/>
                <a:cs typeface="Arial"/>
              </a:rPr>
              <a:t>30% </a:t>
            </a:r>
            <a:r>
              <a:rPr lang="nl-NL" sz="1200" dirty="0">
                <a:solidFill>
                  <a:srgbClr val="505050"/>
                </a:solidFill>
                <a:latin typeface="Arial"/>
                <a:cs typeface="Arial"/>
              </a:rPr>
              <a:t>	</a:t>
            </a:r>
            <a:r>
              <a:rPr sz="1200" b="1" dirty="0">
                <a:solidFill>
                  <a:srgbClr val="505050"/>
                </a:solidFill>
                <a:latin typeface="Arial"/>
                <a:cs typeface="Arial"/>
              </a:rPr>
              <a:t>Technical Implementation </a:t>
            </a:r>
            <a:endParaRPr lang="nl-NL" sz="1200" b="1" dirty="0">
              <a:solidFill>
                <a:srgbClr val="505050"/>
              </a:solidFill>
              <a:latin typeface="Arial"/>
              <a:cs typeface="Arial"/>
            </a:endParaRPr>
          </a:p>
          <a:p>
            <a:pPr marL="12700" marR="405765">
              <a:lnSpc>
                <a:spcPct val="150000"/>
              </a:lnSpc>
              <a:spcBef>
                <a:spcPts val="50"/>
              </a:spcBef>
            </a:pPr>
            <a:r>
              <a:rPr lang="en-NL" sz="1200" b="1" dirty="0">
                <a:solidFill>
                  <a:srgbClr val="505050"/>
                </a:solidFill>
                <a:latin typeface="Arial"/>
                <a:cs typeface="Arial"/>
              </a:rPr>
              <a:t>	  </a:t>
            </a:r>
            <a:r>
              <a:rPr sz="1200" dirty="0">
                <a:solidFill>
                  <a:srgbClr val="505050"/>
                </a:solidFill>
                <a:latin typeface="Arial"/>
                <a:cs typeface="Arial"/>
              </a:rPr>
              <a:t>Quality of data + Executability of Electron</a:t>
            </a:r>
            <a:r>
              <a:rPr lang="nl-NL" sz="1200" dirty="0" err="1">
                <a:solidFill>
                  <a:srgbClr val="505050"/>
                </a:solidFill>
                <a:latin typeface="Arial"/>
                <a:cs typeface="Arial"/>
              </a:rPr>
              <a:t>ics</a:t>
            </a:r>
            <a:r>
              <a:rPr lang="nl-NL" sz="1200" dirty="0">
                <a:solidFill>
                  <a:srgbClr val="505050"/>
                </a:solidFill>
                <a:latin typeface="Arial"/>
                <a:cs typeface="Arial"/>
              </a:rPr>
              <a:t> </a:t>
            </a:r>
            <a:r>
              <a:rPr sz="1200" dirty="0">
                <a:solidFill>
                  <a:srgbClr val="505050"/>
                </a:solidFill>
                <a:latin typeface="Arial"/>
                <a:cs typeface="Arial"/>
              </a:rPr>
              <a:t>&amp; Code  </a:t>
            </a:r>
            <a:endParaRPr lang="nl-NL" sz="1200" dirty="0">
              <a:solidFill>
                <a:srgbClr val="505050"/>
              </a:solidFill>
              <a:latin typeface="Arial"/>
              <a:cs typeface="Arial"/>
            </a:endParaRPr>
          </a:p>
          <a:p>
            <a:pPr marL="12700" marR="405765">
              <a:lnSpc>
                <a:spcPct val="150000"/>
              </a:lnSpc>
              <a:spcBef>
                <a:spcPts val="50"/>
              </a:spcBef>
            </a:pPr>
            <a:r>
              <a:rPr sz="1200" b="1" dirty="0">
                <a:solidFill>
                  <a:srgbClr val="505050"/>
                </a:solidFill>
                <a:latin typeface="Century Gothic" panose="020B0502020202020204" pitchFamily="34" charset="0"/>
                <a:cs typeface="Arial"/>
              </a:rPr>
              <a:t>10% </a:t>
            </a:r>
            <a:r>
              <a:rPr lang="nl-NL" sz="1200" dirty="0">
                <a:solidFill>
                  <a:srgbClr val="505050"/>
                </a:solidFill>
                <a:latin typeface="Arial"/>
                <a:cs typeface="Arial"/>
              </a:rPr>
              <a:t>	</a:t>
            </a:r>
            <a:r>
              <a:rPr sz="1200" b="1" dirty="0">
                <a:solidFill>
                  <a:srgbClr val="505050"/>
                </a:solidFill>
                <a:latin typeface="Arial"/>
                <a:cs typeface="Arial"/>
              </a:rPr>
              <a:t>Process</a:t>
            </a:r>
            <a:endParaRPr lang="nl-NL" sz="1200" b="1" dirty="0">
              <a:solidFill>
                <a:srgbClr val="505050"/>
              </a:solidFill>
              <a:latin typeface="Arial"/>
              <a:cs typeface="Arial"/>
            </a:endParaRPr>
          </a:p>
          <a:p>
            <a:pPr marL="12700" marR="405765">
              <a:lnSpc>
                <a:spcPct val="150000"/>
              </a:lnSpc>
              <a:spcBef>
                <a:spcPts val="50"/>
              </a:spcBef>
            </a:pPr>
            <a:r>
              <a:rPr lang="nl-NL" sz="1200" b="1" dirty="0">
                <a:solidFill>
                  <a:srgbClr val="505050"/>
                </a:solidFill>
                <a:latin typeface="Arial"/>
                <a:cs typeface="Arial"/>
              </a:rPr>
              <a:t>	  </a:t>
            </a:r>
            <a:r>
              <a:rPr sz="1200" dirty="0">
                <a:solidFill>
                  <a:srgbClr val="505050"/>
                </a:solidFill>
                <a:latin typeface="Arial"/>
                <a:cs typeface="Arial"/>
              </a:rPr>
              <a:t>Description and Narration of the Process</a:t>
            </a:r>
            <a:r>
              <a:rPr lang="nl-NL" sz="1200" dirty="0">
                <a:latin typeface="Arial"/>
                <a:cs typeface="Arial"/>
              </a:rPr>
              <a:t> </a:t>
            </a:r>
            <a:r>
              <a:rPr sz="1200" dirty="0">
                <a:solidFill>
                  <a:srgbClr val="505050"/>
                </a:solidFill>
                <a:latin typeface="Arial"/>
                <a:cs typeface="Arial"/>
              </a:rPr>
              <a:t>(ideation, iteration,</a:t>
            </a:r>
            <a:r>
              <a:rPr lang="nl-NL" sz="1200" dirty="0">
                <a:solidFill>
                  <a:srgbClr val="505050"/>
                </a:solidFill>
                <a:latin typeface="Arial"/>
                <a:cs typeface="Arial"/>
              </a:rPr>
              <a:t> </a:t>
            </a:r>
            <a:r>
              <a:rPr sz="1200" dirty="0">
                <a:solidFill>
                  <a:srgbClr val="505050"/>
                </a:solidFill>
                <a:latin typeface="Arial"/>
                <a:cs typeface="Arial"/>
              </a:rPr>
              <a:t>etc.) </a:t>
            </a:r>
            <a:endParaRPr lang="nl-NL" sz="1200" dirty="0">
              <a:solidFill>
                <a:srgbClr val="505050"/>
              </a:solidFill>
              <a:latin typeface="Arial"/>
              <a:cs typeface="Arial"/>
            </a:endParaRPr>
          </a:p>
          <a:p>
            <a:pPr marL="12700" marR="405765">
              <a:lnSpc>
                <a:spcPct val="150000"/>
              </a:lnSpc>
              <a:spcBef>
                <a:spcPts val="50"/>
              </a:spcBef>
            </a:pPr>
            <a:r>
              <a:rPr lang="en-NL" sz="1200" dirty="0">
                <a:solidFill>
                  <a:srgbClr val="505050"/>
                </a:solidFill>
                <a:latin typeface="Arial"/>
                <a:cs typeface="Arial"/>
              </a:rPr>
              <a:t>	  </a:t>
            </a:r>
            <a:r>
              <a:rPr sz="1200" dirty="0">
                <a:solidFill>
                  <a:srgbClr val="505050"/>
                </a:solidFill>
                <a:latin typeface="Arial"/>
                <a:cs typeface="Arial"/>
              </a:rPr>
              <a:t>and</a:t>
            </a:r>
            <a:r>
              <a:rPr lang="nl-NL" sz="1200" dirty="0">
                <a:solidFill>
                  <a:srgbClr val="505050"/>
                </a:solidFill>
                <a:latin typeface="Arial"/>
                <a:cs typeface="Arial"/>
              </a:rPr>
              <a:t> </a:t>
            </a:r>
            <a:r>
              <a:rPr sz="1200" dirty="0">
                <a:solidFill>
                  <a:srgbClr val="505050"/>
                </a:solidFill>
                <a:latin typeface="Arial"/>
                <a:cs typeface="Arial"/>
              </a:rPr>
              <a:t>personal/critical</a:t>
            </a:r>
            <a:r>
              <a:rPr lang="nl-NL" sz="1200" dirty="0">
                <a:solidFill>
                  <a:srgbClr val="505050"/>
                </a:solidFill>
                <a:latin typeface="Arial"/>
                <a:cs typeface="Arial"/>
              </a:rPr>
              <a:t> </a:t>
            </a:r>
            <a:r>
              <a:rPr sz="1200" dirty="0">
                <a:solidFill>
                  <a:srgbClr val="505050"/>
                </a:solidFill>
                <a:latin typeface="Arial"/>
                <a:cs typeface="Arial"/>
              </a:rPr>
              <a:t>reflection on the realized </a:t>
            </a:r>
            <a:r>
              <a:rPr sz="1200" dirty="0" err="1">
                <a:solidFill>
                  <a:srgbClr val="505050"/>
                </a:solidFill>
                <a:latin typeface="Arial"/>
                <a:cs typeface="Arial"/>
              </a:rPr>
              <a:t>learnin</a:t>
            </a:r>
            <a:r>
              <a:rPr lang="nl-NL" sz="1200" dirty="0">
                <a:solidFill>
                  <a:srgbClr val="505050"/>
                </a:solidFill>
                <a:latin typeface="Arial"/>
                <a:cs typeface="Arial"/>
              </a:rPr>
              <a:t>g </a:t>
            </a:r>
            <a:r>
              <a:rPr sz="1200" dirty="0">
                <a:solidFill>
                  <a:srgbClr val="505050"/>
                </a:solidFill>
                <a:latin typeface="Arial"/>
                <a:cs typeface="Arial"/>
              </a:rPr>
              <a:t>objectives.</a:t>
            </a:r>
            <a:endParaRPr sz="1200" dirty="0">
              <a:latin typeface="Arial"/>
              <a:cs typeface="Arial"/>
            </a:endParaRPr>
          </a:p>
        </p:txBody>
      </p:sp>
      <p:sp>
        <p:nvSpPr>
          <p:cNvPr id="10" name="object 10"/>
          <p:cNvSpPr txBox="1"/>
          <p:nvPr/>
        </p:nvSpPr>
        <p:spPr>
          <a:xfrm>
            <a:off x="3774820" y="5498902"/>
            <a:ext cx="6213730" cy="645177"/>
          </a:xfrm>
          <a:prstGeom prst="rect">
            <a:avLst/>
          </a:prstGeom>
        </p:spPr>
        <p:txBody>
          <a:bodyPr vert="horz" wrap="square" lIns="0" tIns="10795" rIns="0" bIns="0" rtlCol="0">
            <a:spAutoFit/>
          </a:bodyPr>
          <a:lstStyle/>
          <a:p>
            <a:pPr marL="12700" marR="5080">
              <a:lnSpc>
                <a:spcPct val="124100"/>
              </a:lnSpc>
              <a:spcBef>
                <a:spcPts val="85"/>
              </a:spcBef>
            </a:pPr>
            <a:r>
              <a:rPr lang="nl-NL" sz="1100" b="1" dirty="0" err="1">
                <a:solidFill>
                  <a:srgbClr val="2E2E2E"/>
                </a:solidFill>
                <a:latin typeface="Century Gothic" panose="020B0502020202020204" pitchFamily="34" charset="0"/>
                <a:cs typeface="Arial"/>
              </a:rPr>
              <a:t>Git-Hub</a:t>
            </a:r>
            <a:r>
              <a:rPr lang="nl-NL" sz="1100" b="1" dirty="0">
                <a:solidFill>
                  <a:srgbClr val="2E2E2E"/>
                </a:solidFill>
                <a:latin typeface="Century Gothic" panose="020B0502020202020204" pitchFamily="34" charset="0"/>
                <a:cs typeface="Arial"/>
              </a:rPr>
              <a:t> </a:t>
            </a:r>
            <a:r>
              <a:rPr sz="1100" b="1" dirty="0">
                <a:solidFill>
                  <a:srgbClr val="2E2E2E"/>
                </a:solidFill>
                <a:latin typeface="Century Gothic" panose="020B0502020202020204" pitchFamily="34" charset="0"/>
                <a:cs typeface="Arial"/>
              </a:rPr>
              <a:t>documentation: </a:t>
            </a:r>
            <a:endParaRPr lang="nl-NL" sz="1100" b="1" dirty="0">
              <a:solidFill>
                <a:srgbClr val="2E2E2E"/>
              </a:solidFill>
              <a:latin typeface="Century Gothic" panose="020B0502020202020204" pitchFamily="34" charset="0"/>
              <a:cs typeface="Arial"/>
            </a:endParaRPr>
          </a:p>
          <a:p>
            <a:pPr marL="12700" marR="5080">
              <a:lnSpc>
                <a:spcPct val="124100"/>
              </a:lnSpc>
              <a:spcBef>
                <a:spcPts val="85"/>
              </a:spcBef>
            </a:pPr>
            <a:r>
              <a:rPr sz="1100" dirty="0">
                <a:solidFill>
                  <a:srgbClr val="242424"/>
                </a:solidFill>
                <a:latin typeface="Century Gothic" panose="020B0502020202020204" pitchFamily="34" charset="0"/>
                <a:cs typeface="Arial"/>
              </a:rPr>
              <a:t>Each Repository has to</a:t>
            </a:r>
            <a:r>
              <a:rPr lang="nl-NL" sz="1100" dirty="0">
                <a:solidFill>
                  <a:srgbClr val="242424"/>
                </a:solidFill>
                <a:latin typeface="Century Gothic" panose="020B0502020202020204" pitchFamily="34" charset="0"/>
                <a:cs typeface="Arial"/>
              </a:rPr>
              <a:t> </a:t>
            </a:r>
            <a:r>
              <a:rPr sz="1100" dirty="0">
                <a:solidFill>
                  <a:srgbClr val="242424"/>
                </a:solidFill>
                <a:latin typeface="Century Gothic" panose="020B0502020202020204" pitchFamily="34" charset="0"/>
                <a:cs typeface="Arial"/>
              </a:rPr>
              <a:t>be</a:t>
            </a:r>
            <a:r>
              <a:rPr lang="nl-NL" sz="1100" dirty="0">
                <a:solidFill>
                  <a:srgbClr val="242424"/>
                </a:solidFill>
                <a:latin typeface="Century Gothic" panose="020B0502020202020204" pitchFamily="34" charset="0"/>
                <a:cs typeface="Arial"/>
              </a:rPr>
              <a:t> </a:t>
            </a:r>
            <a:r>
              <a:rPr sz="1100" dirty="0">
                <a:solidFill>
                  <a:srgbClr val="242424"/>
                </a:solidFill>
                <a:latin typeface="Century Gothic" panose="020B0502020202020204" pitchFamily="34" charset="0"/>
                <a:cs typeface="Arial"/>
              </a:rPr>
              <a:t>accompanied with a written description</a:t>
            </a:r>
            <a:r>
              <a:rPr lang="nl-NL" sz="1100" dirty="0">
                <a:solidFill>
                  <a:srgbClr val="242424"/>
                </a:solidFill>
                <a:latin typeface="Century Gothic" panose="020B0502020202020204" pitchFamily="34" charset="0"/>
                <a:cs typeface="Arial"/>
              </a:rPr>
              <a:t> (README file).</a:t>
            </a:r>
          </a:p>
          <a:p>
            <a:pPr marL="12700" marR="5080">
              <a:lnSpc>
                <a:spcPct val="124100"/>
              </a:lnSpc>
              <a:spcBef>
                <a:spcPts val="85"/>
              </a:spcBef>
            </a:pPr>
            <a:r>
              <a:rPr sz="1100" dirty="0">
                <a:solidFill>
                  <a:srgbClr val="242424"/>
                </a:solidFill>
                <a:latin typeface="Century Gothic" panose="020B0502020202020204" pitchFamily="34" charset="0"/>
                <a:cs typeface="Arial"/>
              </a:rPr>
              <a:t>Everyone is encouraged to use Jupiter Notebooks</a:t>
            </a:r>
            <a:r>
              <a:rPr lang="nl-NL" sz="1100" dirty="0">
                <a:solidFill>
                  <a:srgbClr val="242424"/>
                </a:solidFill>
                <a:latin typeface="Century Gothic" panose="020B0502020202020204" pitchFamily="34" charset="0"/>
                <a:cs typeface="Arial"/>
              </a:rPr>
              <a:t> + Python as </a:t>
            </a:r>
            <a:r>
              <a:rPr lang="nl-NL" sz="1100" dirty="0" err="1">
                <a:solidFill>
                  <a:srgbClr val="242424"/>
                </a:solidFill>
                <a:latin typeface="Century Gothic" panose="020B0502020202020204" pitchFamily="34" charset="0"/>
                <a:cs typeface="Arial"/>
              </a:rPr>
              <a:t>the</a:t>
            </a:r>
            <a:r>
              <a:rPr lang="nl-NL" sz="1100" dirty="0">
                <a:solidFill>
                  <a:srgbClr val="242424"/>
                </a:solidFill>
                <a:latin typeface="Century Gothic" panose="020B0502020202020204" pitchFamily="34" charset="0"/>
                <a:cs typeface="Arial"/>
              </a:rPr>
              <a:t> </a:t>
            </a:r>
            <a:r>
              <a:rPr lang="nl-NL" sz="1100" dirty="0" err="1">
                <a:solidFill>
                  <a:srgbClr val="242424"/>
                </a:solidFill>
                <a:latin typeface="Century Gothic" panose="020B0502020202020204" pitchFamily="34" charset="0"/>
                <a:cs typeface="Arial"/>
              </a:rPr>
              <a:t>main</a:t>
            </a:r>
            <a:r>
              <a:rPr lang="nl-NL" sz="1100" dirty="0">
                <a:solidFill>
                  <a:srgbClr val="242424"/>
                </a:solidFill>
                <a:latin typeface="Century Gothic" panose="020B0502020202020204" pitchFamily="34" charset="0"/>
                <a:cs typeface="Arial"/>
              </a:rPr>
              <a:t> </a:t>
            </a:r>
            <a:r>
              <a:rPr lang="nl-NL" sz="1100" dirty="0" err="1">
                <a:solidFill>
                  <a:srgbClr val="242424"/>
                </a:solidFill>
                <a:latin typeface="Century Gothic" panose="020B0502020202020204" pitchFamily="34" charset="0"/>
                <a:cs typeface="Arial"/>
              </a:rPr>
              <a:t>coding</a:t>
            </a:r>
            <a:r>
              <a:rPr lang="nl-NL" sz="1100" dirty="0">
                <a:solidFill>
                  <a:srgbClr val="242424"/>
                </a:solidFill>
                <a:latin typeface="Century Gothic" panose="020B0502020202020204" pitchFamily="34" charset="0"/>
                <a:cs typeface="Arial"/>
              </a:rPr>
              <a:t> </a:t>
            </a:r>
            <a:r>
              <a:rPr lang="nl-NL" sz="1100" dirty="0" err="1">
                <a:solidFill>
                  <a:srgbClr val="242424"/>
                </a:solidFill>
                <a:latin typeface="Century Gothic" panose="020B0502020202020204" pitchFamily="34" charset="0"/>
                <a:cs typeface="Arial"/>
              </a:rPr>
              <a:t>language</a:t>
            </a:r>
            <a:r>
              <a:rPr sz="1100" dirty="0">
                <a:solidFill>
                  <a:srgbClr val="242424"/>
                </a:solidFill>
                <a:latin typeface="Century Gothic" panose="020B0502020202020204" pitchFamily="34" charset="0"/>
                <a:cs typeface="Arial"/>
              </a:rPr>
              <a:t>.</a:t>
            </a:r>
            <a:endParaRPr sz="1100" dirty="0">
              <a:latin typeface="Century Gothic" panose="020B0502020202020204" pitchFamily="34" charset="0"/>
              <a:cs typeface="Arial"/>
            </a:endParaRPr>
          </a:p>
        </p:txBody>
      </p:sp>
      <p:sp>
        <p:nvSpPr>
          <p:cNvPr id="11" name="object 11"/>
          <p:cNvSpPr/>
          <p:nvPr/>
        </p:nvSpPr>
        <p:spPr>
          <a:xfrm>
            <a:off x="3573779" y="871855"/>
            <a:ext cx="0" cy="696595"/>
          </a:xfrm>
          <a:custGeom>
            <a:avLst/>
            <a:gdLst/>
            <a:ahLst/>
            <a:cxnLst/>
            <a:rect l="l" t="t" r="r" b="b"/>
            <a:pathLst>
              <a:path h="696594">
                <a:moveTo>
                  <a:pt x="0" y="0"/>
                </a:moveTo>
                <a:lnTo>
                  <a:pt x="0" y="696595"/>
                </a:lnTo>
              </a:path>
            </a:pathLst>
          </a:custGeom>
          <a:ln w="38100">
            <a:solidFill>
              <a:srgbClr val="E3E3E3"/>
            </a:solidFill>
          </a:ln>
        </p:spPr>
        <p:txBody>
          <a:bodyPr wrap="square" lIns="0" tIns="0" rIns="0" bIns="0" rtlCol="0"/>
          <a:lstStyle/>
          <a:p>
            <a:endParaRPr>
              <a:latin typeface="Century Gothic" panose="020B0502020202020204" pitchFamily="34" charset="0"/>
            </a:endParaRPr>
          </a:p>
        </p:txBody>
      </p:sp>
      <p:sp>
        <p:nvSpPr>
          <p:cNvPr id="12" name="object 12"/>
          <p:cNvSpPr/>
          <p:nvPr/>
        </p:nvSpPr>
        <p:spPr>
          <a:xfrm>
            <a:off x="3573779" y="5429155"/>
            <a:ext cx="0" cy="787400"/>
          </a:xfrm>
          <a:custGeom>
            <a:avLst/>
            <a:gdLst/>
            <a:ahLst/>
            <a:cxnLst/>
            <a:rect l="l" t="t" r="r" b="b"/>
            <a:pathLst>
              <a:path h="787400">
                <a:moveTo>
                  <a:pt x="0" y="0"/>
                </a:moveTo>
                <a:lnTo>
                  <a:pt x="0" y="787400"/>
                </a:lnTo>
              </a:path>
            </a:pathLst>
          </a:custGeom>
          <a:ln w="38100">
            <a:solidFill>
              <a:srgbClr val="E3E3E3"/>
            </a:solidFill>
          </a:ln>
        </p:spPr>
        <p:txBody>
          <a:bodyPr wrap="square" lIns="0" tIns="0" rIns="0" bIns="0" rtlCol="0"/>
          <a:lstStyle/>
          <a:p>
            <a:endParaRPr>
              <a:latin typeface="Century Gothic" panose="020B0502020202020204" pitchFamily="34" charset="0"/>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3</a:t>
            </a:fld>
            <a:r>
              <a:rPr spc="5"/>
              <a:t>/</a:t>
            </a:r>
            <a:r>
              <a:t>5</a:t>
            </a:r>
          </a:p>
        </p:txBody>
      </p:sp>
      <p:sp>
        <p:nvSpPr>
          <p:cNvPr id="20" name="object 15">
            <a:extLst>
              <a:ext uri="{FF2B5EF4-FFF2-40B4-BE49-F238E27FC236}">
                <a16:creationId xmlns:a16="http://schemas.microsoft.com/office/drawing/2014/main" id="{7E9FC72D-AC45-C34B-8DDC-9A83BC8DD860}"/>
              </a:ext>
            </a:extLst>
          </p:cNvPr>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a:solidFill>
                  <a:srgbClr val="0000FF"/>
                </a:solidFill>
                <a:uFill>
                  <a:solidFill>
                    <a:srgbClr val="0000FF"/>
                  </a:solidFill>
                </a:uFill>
                <a:latin typeface="Verdana"/>
                <a:cs typeface="Verdana"/>
              </a:rPr>
              <a:t>https://</a:t>
            </a:r>
            <a:r>
              <a:rPr lang="en-GB" sz="800" b="1" u="sng" spc="-5" err="1">
                <a:solidFill>
                  <a:srgbClr val="0000FF"/>
                </a:solidFill>
                <a:uFill>
                  <a:solidFill>
                    <a:srgbClr val="0000FF"/>
                  </a:solidFill>
                </a:uFill>
                <a:latin typeface="Verdana"/>
                <a:cs typeface="Verdana"/>
              </a:rPr>
              <a:t>github.com</a:t>
            </a:r>
            <a:r>
              <a:rPr lang="en-GB" sz="800" b="1" u="sng" spc="-5">
                <a:solidFill>
                  <a:srgbClr val="0000FF"/>
                </a:solidFill>
                <a:uFill>
                  <a:solidFill>
                    <a:srgbClr val="0000FF"/>
                  </a:solidFill>
                </a:uFill>
                <a:latin typeface="Verdana"/>
                <a:cs typeface="Verdana"/>
              </a:rPr>
              <a:t>/</a:t>
            </a:r>
            <a:r>
              <a:rPr lang="en-GB" sz="800" b="1" u="sng" spc="-5" err="1">
                <a:solidFill>
                  <a:srgbClr val="0000FF"/>
                </a:solidFill>
                <a:uFill>
                  <a:solidFill>
                    <a:srgbClr val="0000FF"/>
                  </a:solidFill>
                </a:uFill>
                <a:latin typeface="Verdana"/>
                <a:cs typeface="Verdana"/>
              </a:rPr>
              <a:t>robvdw</a:t>
            </a:r>
            <a:r>
              <a:rPr lang="en-GB" sz="800" b="1" u="sng" spc="-5">
                <a:solidFill>
                  <a:srgbClr val="0000FF"/>
                </a:solidFill>
                <a:uFill>
                  <a:solidFill>
                    <a:srgbClr val="0000FF"/>
                  </a:solidFill>
                </a:uFill>
                <a:latin typeface="Verdana"/>
                <a:cs typeface="Verdana"/>
              </a:rPr>
              <a:t>/CMIDAT01K-DATA-SCIENCE-for-IOT</a:t>
            </a:r>
            <a:endParaRPr sz="800">
              <a:latin typeface="Verdana"/>
              <a:cs typeface="Verdana"/>
            </a:endParaRPr>
          </a:p>
        </p:txBody>
      </p:sp>
      <p:sp>
        <p:nvSpPr>
          <p:cNvPr id="24" name="object 4">
            <a:extLst>
              <a:ext uri="{FF2B5EF4-FFF2-40B4-BE49-F238E27FC236}">
                <a16:creationId xmlns:a16="http://schemas.microsoft.com/office/drawing/2014/main" id="{4A2298B1-192B-464E-A824-86777820AC9E}"/>
              </a:ext>
            </a:extLst>
          </p:cNvPr>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a:solidFill>
                  <a:srgbClr val="ABABAB"/>
                </a:solidFill>
                <a:latin typeface="Arial"/>
                <a:cs typeface="Arial"/>
                <a:hlinkClick r:id="rId2"/>
              </a:rPr>
              <a:t>Da</a:t>
            </a:r>
            <a:r>
              <a:rPr sz="2400" b="1" spc="-30">
                <a:solidFill>
                  <a:srgbClr val="ABABAB"/>
                </a:solidFill>
                <a:latin typeface="Arial"/>
                <a:cs typeface="Arial"/>
                <a:hlinkClick r:id="rId2"/>
              </a:rPr>
              <a:t>t</a:t>
            </a:r>
            <a:r>
              <a:rPr sz="2400" b="1" spc="-90">
                <a:solidFill>
                  <a:srgbClr val="ABABAB"/>
                </a:solidFill>
                <a:latin typeface="Arial"/>
                <a:cs typeface="Arial"/>
                <a:hlinkClick r:id="rId2"/>
              </a:rPr>
              <a:t>a</a:t>
            </a:r>
            <a:r>
              <a:rPr sz="2400" b="1">
                <a:solidFill>
                  <a:srgbClr val="ABABAB"/>
                </a:solidFill>
                <a:latin typeface="Arial"/>
                <a:cs typeface="Arial"/>
              </a:rPr>
              <a:t>	S</a:t>
            </a:r>
            <a:r>
              <a:rPr sz="2400" b="1" spc="-15">
                <a:solidFill>
                  <a:srgbClr val="ABABAB"/>
                </a:solidFill>
                <a:latin typeface="Arial"/>
                <a:cs typeface="Arial"/>
              </a:rPr>
              <a:t>c</a:t>
            </a:r>
            <a:r>
              <a:rPr sz="2400" b="1">
                <a:solidFill>
                  <a:srgbClr val="ABABAB"/>
                </a:solidFill>
                <a:latin typeface="Arial"/>
                <a:cs typeface="Arial"/>
              </a:rPr>
              <a:t>ie</a:t>
            </a:r>
            <a:r>
              <a:rPr sz="2400" b="1" spc="5">
                <a:solidFill>
                  <a:srgbClr val="ABABAB"/>
                </a:solidFill>
                <a:latin typeface="Arial"/>
                <a:cs typeface="Arial"/>
              </a:rPr>
              <a:t>n</a:t>
            </a:r>
            <a:r>
              <a:rPr sz="2400" b="1" spc="-15">
                <a:solidFill>
                  <a:srgbClr val="ABABAB"/>
                </a:solidFill>
                <a:latin typeface="Arial"/>
                <a:cs typeface="Arial"/>
              </a:rPr>
              <a:t>c</a:t>
            </a:r>
            <a:r>
              <a:rPr sz="2400" b="1">
                <a:solidFill>
                  <a:srgbClr val="ABABAB"/>
                </a:solidFill>
                <a:latin typeface="Arial"/>
                <a:cs typeface="Arial"/>
              </a:rPr>
              <a:t>e  for</a:t>
            </a:r>
            <a:r>
              <a:rPr sz="2400" b="1" spc="-10">
                <a:solidFill>
                  <a:srgbClr val="ABABAB"/>
                </a:solidFill>
                <a:latin typeface="Arial"/>
                <a:cs typeface="Arial"/>
              </a:rPr>
              <a:t> </a:t>
            </a:r>
            <a:r>
              <a:rPr sz="2400" b="1">
                <a:solidFill>
                  <a:srgbClr val="ABABAB"/>
                </a:solidFill>
                <a:latin typeface="Arial"/>
                <a:cs typeface="Arial"/>
              </a:rPr>
              <a:t>IoT</a:t>
            </a:r>
            <a:endParaRPr sz="2400">
              <a:latin typeface="Arial"/>
              <a:cs typeface="Arial"/>
            </a:endParaRPr>
          </a:p>
          <a:p>
            <a:pPr marL="12700" marR="5080">
              <a:lnSpc>
                <a:spcPct val="124600"/>
              </a:lnSpc>
              <a:spcBef>
                <a:spcPts val="434"/>
              </a:spcBef>
            </a:pPr>
            <a:r>
              <a:rPr sz="1500">
                <a:solidFill>
                  <a:srgbClr val="ABABAB"/>
                </a:solidFill>
                <a:latin typeface="Arial"/>
                <a:cs typeface="Arial"/>
              </a:rPr>
              <a:t>A </a:t>
            </a:r>
            <a:r>
              <a:rPr sz="1500" spc="-5">
                <a:solidFill>
                  <a:srgbClr val="ABABAB"/>
                </a:solidFill>
                <a:latin typeface="Arial"/>
                <a:cs typeface="Arial"/>
              </a:rPr>
              <a:t>hands-on introductory  </a:t>
            </a:r>
            <a:r>
              <a:rPr sz="1500" spc="-80">
                <a:solidFill>
                  <a:srgbClr val="ABABAB"/>
                </a:solidFill>
                <a:latin typeface="Arial"/>
                <a:cs typeface="Arial"/>
              </a:rPr>
              <a:t>course</a:t>
            </a:r>
            <a:r>
              <a:rPr sz="1500" spc="-265">
                <a:solidFill>
                  <a:srgbClr val="ABABAB"/>
                </a:solidFill>
                <a:latin typeface="Arial"/>
                <a:cs typeface="Arial"/>
              </a:rPr>
              <a:t> </a:t>
            </a:r>
            <a:r>
              <a:rPr sz="1500" spc="-75">
                <a:solidFill>
                  <a:srgbClr val="ABABAB"/>
                </a:solidFill>
                <a:latin typeface="Arial"/>
                <a:cs typeface="Arial"/>
              </a:rPr>
              <a:t>exploring</a:t>
            </a:r>
            <a:r>
              <a:rPr sz="1500" spc="-280">
                <a:solidFill>
                  <a:srgbClr val="ABABAB"/>
                </a:solidFill>
                <a:latin typeface="Arial"/>
                <a:cs typeface="Arial"/>
              </a:rPr>
              <a:t> </a:t>
            </a:r>
            <a:r>
              <a:rPr sz="1500" spc="-80">
                <a:solidFill>
                  <a:srgbClr val="ABABAB"/>
                </a:solidFill>
                <a:latin typeface="Arial"/>
                <a:cs typeface="Arial"/>
              </a:rPr>
              <a:t>the</a:t>
            </a:r>
            <a:r>
              <a:rPr sz="1500" spc="-290">
                <a:solidFill>
                  <a:srgbClr val="ABABAB"/>
                </a:solidFill>
                <a:latin typeface="Arial"/>
                <a:cs typeface="Arial"/>
              </a:rPr>
              <a:t> </a:t>
            </a:r>
            <a:r>
              <a:rPr sz="1500" spc="-70">
                <a:solidFill>
                  <a:srgbClr val="ABABAB"/>
                </a:solidFill>
                <a:latin typeface="Arial"/>
                <a:cs typeface="Arial"/>
              </a:rPr>
              <a:t>Internet  </a:t>
            </a:r>
            <a:r>
              <a:rPr sz="1500" spc="-5">
                <a:solidFill>
                  <a:srgbClr val="ABABAB"/>
                </a:solidFill>
                <a:latin typeface="Arial"/>
                <a:cs typeface="Arial"/>
              </a:rPr>
              <a:t>of </a:t>
            </a:r>
            <a:r>
              <a:rPr sz="1500" spc="-25">
                <a:solidFill>
                  <a:srgbClr val="ABABAB"/>
                </a:solidFill>
                <a:latin typeface="Arial"/>
                <a:cs typeface="Arial"/>
              </a:rPr>
              <a:t>Things </a:t>
            </a:r>
            <a:r>
              <a:rPr sz="1500" spc="-15">
                <a:solidFill>
                  <a:srgbClr val="ABABAB"/>
                </a:solidFill>
                <a:latin typeface="Arial"/>
                <a:cs typeface="Arial"/>
              </a:rPr>
              <a:t>form </a:t>
            </a:r>
            <a:r>
              <a:rPr sz="1500" spc="-5">
                <a:solidFill>
                  <a:srgbClr val="ABABAB"/>
                </a:solidFill>
                <a:latin typeface="Arial"/>
                <a:cs typeface="Arial"/>
              </a:rPr>
              <a:t>a </a:t>
            </a:r>
            <a:r>
              <a:rPr sz="1500" spc="-20">
                <a:solidFill>
                  <a:srgbClr val="ABABAB"/>
                </a:solidFill>
                <a:latin typeface="Arial"/>
                <a:cs typeface="Arial"/>
              </a:rPr>
              <a:t>Data  </a:t>
            </a:r>
            <a:r>
              <a:rPr sz="1500" spc="-25">
                <a:solidFill>
                  <a:srgbClr val="ABABAB"/>
                </a:solidFill>
                <a:latin typeface="Arial"/>
                <a:cs typeface="Arial"/>
              </a:rPr>
              <a:t>Science </a:t>
            </a:r>
            <a:r>
              <a:rPr sz="1500" spc="-20">
                <a:solidFill>
                  <a:srgbClr val="ABABAB"/>
                </a:solidFill>
                <a:latin typeface="Arial"/>
                <a:cs typeface="Arial"/>
              </a:rPr>
              <a:t>point of</a:t>
            </a:r>
            <a:r>
              <a:rPr sz="1500" spc="-95">
                <a:solidFill>
                  <a:srgbClr val="ABABAB"/>
                </a:solidFill>
                <a:latin typeface="Arial"/>
                <a:cs typeface="Arial"/>
              </a:rPr>
              <a:t> </a:t>
            </a:r>
            <a:r>
              <a:rPr sz="1500" spc="-20">
                <a:solidFill>
                  <a:srgbClr val="ABABAB"/>
                </a:solidFill>
                <a:latin typeface="Arial"/>
                <a:cs typeface="Arial"/>
              </a:rPr>
              <a:t>view.</a:t>
            </a:r>
            <a:endParaRPr sz="1500">
              <a:latin typeface="Arial"/>
              <a:cs typeface="Arial"/>
            </a:endParaRPr>
          </a:p>
        </p:txBody>
      </p:sp>
      <p:pic>
        <p:nvPicPr>
          <p:cNvPr id="26" name="Picture 25">
            <a:extLst>
              <a:ext uri="{FF2B5EF4-FFF2-40B4-BE49-F238E27FC236}">
                <a16:creationId xmlns:a16="http://schemas.microsoft.com/office/drawing/2014/main" id="{FE5F0457-CF5F-9B49-841B-5E78D6EE4532}"/>
              </a:ext>
            </a:extLst>
          </p:cNvPr>
          <p:cNvPicPr>
            <a:picLocks noChangeAspect="1"/>
          </p:cNvPicPr>
          <p:nvPr/>
        </p:nvPicPr>
        <p:blipFill>
          <a:blip r:embed="rId3"/>
          <a:stretch>
            <a:fillRect/>
          </a:stretch>
        </p:blipFill>
        <p:spPr>
          <a:xfrm>
            <a:off x="2598897" y="1452729"/>
            <a:ext cx="635000" cy="660400"/>
          </a:xfrm>
          <a:prstGeom prst="rect">
            <a:avLst/>
          </a:prstGeom>
        </p:spPr>
      </p:pic>
      <p:sp>
        <p:nvSpPr>
          <p:cNvPr id="15" name="object 5">
            <a:extLst>
              <a:ext uri="{FF2B5EF4-FFF2-40B4-BE49-F238E27FC236}">
                <a16:creationId xmlns:a16="http://schemas.microsoft.com/office/drawing/2014/main" id="{7344484A-C6DC-4A45-8990-7FF2D6EC4860}"/>
              </a:ext>
            </a:extLst>
          </p:cNvPr>
          <p:cNvSpPr txBox="1"/>
          <p:nvPr/>
        </p:nvSpPr>
        <p:spPr>
          <a:xfrm>
            <a:off x="2292350" y="2147190"/>
            <a:ext cx="884397"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a:t>
            </a:r>
            <a:r>
              <a:rPr lang="nl-NL" sz="1200" dirty="0">
                <a:solidFill>
                  <a:srgbClr val="ABABAB"/>
                </a:solidFill>
                <a:latin typeface="Arial"/>
                <a:cs typeface="Arial"/>
              </a:rPr>
              <a:t>1-2022</a:t>
            </a:r>
            <a:endParaRPr sz="12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a:latin typeface="Verdana"/>
                <a:cs typeface="Verdana"/>
              </a:rPr>
              <a:t>CMIDAT01K DATA </a:t>
            </a:r>
            <a:r>
              <a:rPr sz="800" b="1">
                <a:latin typeface="Verdana"/>
                <a:cs typeface="Verdana"/>
              </a:rPr>
              <a:t>SCIENCE for</a:t>
            </a:r>
            <a:r>
              <a:rPr sz="800" b="1" spc="-70">
                <a:latin typeface="Verdana"/>
                <a:cs typeface="Verdana"/>
              </a:rPr>
              <a:t> </a:t>
            </a:r>
            <a:r>
              <a:rPr sz="800" b="1">
                <a:latin typeface="Verdana"/>
                <a:cs typeface="Verdana"/>
              </a:rPr>
              <a:t>IoT</a:t>
            </a:r>
            <a:endParaRPr sz="800">
              <a:latin typeface="Verdana"/>
              <a:cs typeface="Verdana"/>
            </a:endParaRPr>
          </a:p>
        </p:txBody>
      </p:sp>
      <p:sp>
        <p:nvSpPr>
          <p:cNvPr id="4" name="object 4"/>
          <p:cNvSpPr txBox="1"/>
          <p:nvPr/>
        </p:nvSpPr>
        <p:spPr>
          <a:xfrm>
            <a:off x="3435350" y="503555"/>
            <a:ext cx="2067560" cy="243656"/>
          </a:xfrm>
          <a:prstGeom prst="rect">
            <a:avLst/>
          </a:prstGeom>
        </p:spPr>
        <p:txBody>
          <a:bodyPr vert="horz" wrap="square" lIns="0" tIns="12700" rIns="0" bIns="0" rtlCol="0">
            <a:spAutoFit/>
          </a:bodyPr>
          <a:lstStyle/>
          <a:p>
            <a:pPr marL="12700">
              <a:lnSpc>
                <a:spcPct val="100000"/>
              </a:lnSpc>
              <a:spcBef>
                <a:spcPts val="100"/>
              </a:spcBef>
            </a:pPr>
            <a:r>
              <a:rPr sz="1500" b="1">
                <a:solidFill>
                  <a:srgbClr val="303030"/>
                </a:solidFill>
                <a:latin typeface="Century Gothic" panose="020B0502020202020204" pitchFamily="34" charset="0"/>
                <a:cs typeface="Arial"/>
              </a:rPr>
              <a:t>Grading </a:t>
            </a:r>
            <a:r>
              <a:rPr sz="1500" b="1" spc="-5">
                <a:solidFill>
                  <a:srgbClr val="303030"/>
                </a:solidFill>
                <a:latin typeface="Century Gothic" panose="020B0502020202020204" pitchFamily="34" charset="0"/>
                <a:cs typeface="Arial"/>
              </a:rPr>
              <a:t>Rubric</a:t>
            </a:r>
            <a:r>
              <a:rPr sz="1500" b="1" spc="-65">
                <a:solidFill>
                  <a:srgbClr val="303030"/>
                </a:solidFill>
                <a:latin typeface="Century Gothic" panose="020B0502020202020204" pitchFamily="34" charset="0"/>
                <a:cs typeface="Arial"/>
              </a:rPr>
              <a:t> </a:t>
            </a:r>
            <a:r>
              <a:rPr sz="1500" b="1" spc="-5">
                <a:solidFill>
                  <a:srgbClr val="303030"/>
                </a:solidFill>
                <a:latin typeface="Century Gothic" panose="020B0502020202020204" pitchFamily="34" charset="0"/>
                <a:cs typeface="Arial"/>
              </a:rPr>
              <a:t>(Part1)</a:t>
            </a:r>
            <a:endParaRPr sz="1500">
              <a:latin typeface="Century Gothic" panose="020B0502020202020204" pitchFamily="34" charset="0"/>
              <a:cs typeface="Arial"/>
            </a:endParaRPr>
          </a:p>
        </p:txBody>
      </p:sp>
      <p:sp>
        <p:nvSpPr>
          <p:cNvPr id="7" name="object 7"/>
          <p:cNvSpPr txBox="1"/>
          <p:nvPr/>
        </p:nvSpPr>
        <p:spPr>
          <a:xfrm>
            <a:off x="3454400" y="970534"/>
            <a:ext cx="6442710" cy="714491"/>
          </a:xfrm>
          <a:prstGeom prst="rect">
            <a:avLst/>
          </a:prstGeom>
        </p:spPr>
        <p:txBody>
          <a:bodyPr vert="horz" wrap="square" lIns="0" tIns="12700" rIns="0" bIns="0" rtlCol="0">
            <a:spAutoFit/>
          </a:bodyPr>
          <a:lstStyle/>
          <a:p>
            <a:pPr marL="12700">
              <a:lnSpc>
                <a:spcPts val="1420"/>
              </a:lnSpc>
              <a:spcBef>
                <a:spcPts val="100"/>
              </a:spcBef>
            </a:pPr>
            <a:r>
              <a:rPr sz="1200" b="1">
                <a:solidFill>
                  <a:srgbClr val="303030"/>
                </a:solidFill>
                <a:latin typeface="Arial"/>
                <a:cs typeface="Arial"/>
              </a:rPr>
              <a:t>Merit - </a:t>
            </a:r>
            <a:r>
              <a:rPr sz="1200" b="1" spc="-5">
                <a:solidFill>
                  <a:srgbClr val="303030"/>
                </a:solidFill>
                <a:latin typeface="Arial"/>
                <a:cs typeface="Arial"/>
              </a:rPr>
              <a:t>Approach and</a:t>
            </a:r>
            <a:r>
              <a:rPr sz="1200" b="1" spc="-55">
                <a:solidFill>
                  <a:srgbClr val="303030"/>
                </a:solidFill>
                <a:latin typeface="Arial"/>
                <a:cs typeface="Arial"/>
              </a:rPr>
              <a:t> </a:t>
            </a:r>
            <a:r>
              <a:rPr sz="1200" b="1">
                <a:solidFill>
                  <a:srgbClr val="303030"/>
                </a:solidFill>
                <a:latin typeface="Arial"/>
                <a:cs typeface="Arial"/>
              </a:rPr>
              <a:t>Topic:</a:t>
            </a:r>
            <a:endParaRPr sz="1200">
              <a:latin typeface="Arial"/>
              <a:cs typeface="Arial"/>
            </a:endParaRPr>
          </a:p>
          <a:p>
            <a:pPr marL="12700">
              <a:lnSpc>
                <a:spcPts val="1420"/>
              </a:lnSpc>
            </a:pPr>
            <a:r>
              <a:rPr sz="1050" i="1">
                <a:solidFill>
                  <a:srgbClr val="505050"/>
                </a:solidFill>
                <a:latin typeface="Century Gothic" panose="020B0502020202020204" pitchFamily="34" charset="0"/>
                <a:cs typeface="Arial"/>
              </a:rPr>
              <a:t>How interesting is the IoT concept? Does it represent a data pipeline approach, or an original perspective,</a:t>
            </a:r>
            <a:r>
              <a:rPr lang="nl-NL" sz="1050">
                <a:latin typeface="Century Gothic" panose="020B0502020202020204" pitchFamily="34" charset="0"/>
                <a:cs typeface="Arial"/>
              </a:rPr>
              <a:t> </a:t>
            </a:r>
            <a:r>
              <a:rPr sz="1050" i="1">
                <a:solidFill>
                  <a:srgbClr val="505050"/>
                </a:solidFill>
                <a:latin typeface="Century Gothic" panose="020B0502020202020204" pitchFamily="34" charset="0"/>
                <a:cs typeface="Arial"/>
              </a:rPr>
              <a:t>based on Data Science principles? Does it deviate from known or standard approaches? Does it use  materials or code in aninnovative way?</a:t>
            </a:r>
            <a:endParaRPr sz="1050">
              <a:latin typeface="Century Gothic" panose="020B0502020202020204" pitchFamily="34" charset="0"/>
              <a:cs typeface="Arial"/>
            </a:endParaRPr>
          </a:p>
        </p:txBody>
      </p:sp>
      <p:sp>
        <p:nvSpPr>
          <p:cNvPr id="8" name="object 8"/>
          <p:cNvSpPr txBox="1"/>
          <p:nvPr/>
        </p:nvSpPr>
        <p:spPr>
          <a:xfrm>
            <a:off x="3835781" y="1944370"/>
            <a:ext cx="6127750" cy="1959896"/>
          </a:xfrm>
          <a:prstGeom prst="rect">
            <a:avLst/>
          </a:prstGeom>
        </p:spPr>
        <p:txBody>
          <a:bodyPr vert="horz" wrap="square" lIns="0" tIns="12700" rIns="0" bIns="0" rtlCol="0">
            <a:spAutoFit/>
          </a:bodyPr>
          <a:lstStyle/>
          <a:p>
            <a:pPr marL="12700" marR="520065">
              <a:lnSpc>
                <a:spcPct val="123300"/>
              </a:lnSpc>
              <a:spcBef>
                <a:spcPts val="100"/>
              </a:spcBef>
            </a:pPr>
            <a:r>
              <a:rPr sz="1050" b="1" dirty="0">
                <a:solidFill>
                  <a:srgbClr val="2E2E2E"/>
                </a:solidFill>
                <a:latin typeface="Century Gothic" panose="020B0502020202020204" pitchFamily="34" charset="0"/>
                <a:cs typeface="Arial"/>
              </a:rPr>
              <a:t>0: incomplete: </a:t>
            </a:r>
            <a:r>
              <a:rPr lang="nl-NL" sz="1050" dirty="0">
                <a:solidFill>
                  <a:srgbClr val="505050"/>
                </a:solidFill>
                <a:latin typeface="Century Gothic" panose="020B0502020202020204" pitchFamily="34" charset="0"/>
                <a:cs typeface="Arial"/>
              </a:rPr>
              <a:t>No </a:t>
            </a:r>
            <a:r>
              <a:rPr sz="1050" dirty="0">
                <a:solidFill>
                  <a:srgbClr val="505050"/>
                </a:solidFill>
                <a:latin typeface="Century Gothic" panose="020B0502020202020204" pitchFamily="34" charset="0"/>
                <a:cs typeface="Arial"/>
              </a:rPr>
              <a:t>originality or creativity demonstrated (e.g. direct  replication of prior approach without extension)</a:t>
            </a:r>
            <a:endParaRPr sz="1050" dirty="0">
              <a:latin typeface="Century Gothic" panose="020B0502020202020204" pitchFamily="34" charset="0"/>
              <a:cs typeface="Arial"/>
            </a:endParaRPr>
          </a:p>
          <a:p>
            <a:pPr marL="12700" marR="136525">
              <a:lnSpc>
                <a:spcPct val="123300"/>
              </a:lnSpc>
              <a:spcBef>
                <a:spcPts val="50"/>
              </a:spcBef>
            </a:pPr>
            <a:r>
              <a:rPr sz="1050" b="1" dirty="0">
                <a:solidFill>
                  <a:srgbClr val="2E2E2E"/>
                </a:solidFill>
                <a:latin typeface="Century Gothic" panose="020B0502020202020204" pitchFamily="34" charset="0"/>
                <a:cs typeface="Arial"/>
              </a:rPr>
              <a:t>1: passing: </a:t>
            </a:r>
            <a:r>
              <a:rPr sz="1050" dirty="0">
                <a:solidFill>
                  <a:srgbClr val="505050"/>
                </a:solidFill>
                <a:latin typeface="Century Gothic" panose="020B0502020202020204" pitchFamily="34" charset="0"/>
                <a:cs typeface="Arial"/>
              </a:rPr>
              <a:t>satisfies minimum requirements</a:t>
            </a:r>
            <a:r>
              <a:rPr lang="nl-NL" sz="1050" dirty="0">
                <a:solidFill>
                  <a:srgbClr val="505050"/>
                </a:solidFill>
                <a:latin typeface="Century Gothic" panose="020B0502020202020204" pitchFamily="34" charset="0"/>
                <a:cs typeface="Arial"/>
              </a:rPr>
              <a:t>. </a:t>
            </a:r>
            <a:r>
              <a:rPr lang="nl-NL" sz="1050" dirty="0" err="1">
                <a:solidFill>
                  <a:srgbClr val="505050"/>
                </a:solidFill>
                <a:latin typeface="Century Gothic" panose="020B0502020202020204" pitchFamily="34" charset="0"/>
                <a:cs typeface="Arial"/>
              </a:rPr>
              <a:t>Includes</a:t>
            </a:r>
            <a:r>
              <a:rPr lang="nl-NL" sz="1050" dirty="0">
                <a:solidFill>
                  <a:srgbClr val="505050"/>
                </a:solidFill>
                <a:latin typeface="Century Gothic" panose="020B0502020202020204" pitchFamily="34" charset="0"/>
                <a:cs typeface="Arial"/>
              </a:rPr>
              <a:t> </a:t>
            </a:r>
            <a:r>
              <a:rPr lang="nl-NL" sz="1050" dirty="0" err="1">
                <a:solidFill>
                  <a:srgbClr val="505050"/>
                </a:solidFill>
                <a:latin typeface="Century Gothic" panose="020B0502020202020204" pitchFamily="34" charset="0"/>
                <a:cs typeface="Arial"/>
              </a:rPr>
              <a:t>only</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a minor increment over existing work  (extension/adaptation of a precedent)</a:t>
            </a:r>
            <a:endParaRPr sz="1050" dirty="0">
              <a:latin typeface="Century Gothic" panose="020B0502020202020204" pitchFamily="34" charset="0"/>
              <a:cs typeface="Arial"/>
            </a:endParaRPr>
          </a:p>
          <a:p>
            <a:pPr marL="12700" marR="598805">
              <a:lnSpc>
                <a:spcPts val="1800"/>
              </a:lnSpc>
              <a:spcBef>
                <a:spcPts val="120"/>
              </a:spcBef>
            </a:pPr>
            <a:r>
              <a:rPr sz="1050" b="1" dirty="0">
                <a:solidFill>
                  <a:srgbClr val="2E2E2E"/>
                </a:solidFill>
                <a:latin typeface="Century Gothic" panose="020B0502020202020204" pitchFamily="34" charset="0"/>
                <a:cs typeface="Arial"/>
              </a:rPr>
              <a:t>2: good: </a:t>
            </a:r>
            <a:r>
              <a:rPr sz="1050" dirty="0">
                <a:solidFill>
                  <a:srgbClr val="505050"/>
                </a:solidFill>
                <a:latin typeface="Century Gothic" panose="020B0502020202020204" pitchFamily="34" charset="0"/>
                <a:cs typeface="Arial"/>
              </a:rPr>
              <a:t>shows engagement, exploration and insight; uses precedents and/or materials in </a:t>
            </a:r>
            <a:r>
              <a:rPr lang="nl-NL" sz="1050" dirty="0">
                <a:solidFill>
                  <a:srgbClr val="505050"/>
                </a:solidFill>
                <a:latin typeface="Century Gothic" panose="020B0502020202020204" pitchFamily="34" charset="0"/>
                <a:cs typeface="Arial"/>
              </a:rPr>
              <a:t>a </a:t>
            </a:r>
            <a:r>
              <a:rPr sz="1050" dirty="0">
                <a:solidFill>
                  <a:srgbClr val="505050"/>
                </a:solidFill>
                <a:latin typeface="Century Gothic" panose="020B0502020202020204" pitchFamily="34" charset="0"/>
                <a:cs typeface="Arial"/>
              </a:rPr>
              <a:t>original way.</a:t>
            </a:r>
            <a:endParaRPr sz="1050" dirty="0">
              <a:latin typeface="Century Gothic" panose="020B0502020202020204" pitchFamily="34" charset="0"/>
              <a:cs typeface="Arial"/>
            </a:endParaRPr>
          </a:p>
          <a:p>
            <a:pPr marL="12700" marR="5080">
              <a:lnSpc>
                <a:spcPts val="1780"/>
              </a:lnSpc>
              <a:spcBef>
                <a:spcPts val="40"/>
              </a:spcBef>
            </a:pPr>
            <a:r>
              <a:rPr sz="1050" b="1" dirty="0">
                <a:solidFill>
                  <a:srgbClr val="2E2E2E"/>
                </a:solidFill>
                <a:latin typeface="Century Gothic" panose="020B0502020202020204" pitchFamily="34" charset="0"/>
                <a:cs typeface="Arial"/>
              </a:rPr>
              <a:t>3: excellent: </a:t>
            </a:r>
            <a:r>
              <a:rPr sz="1050" dirty="0">
                <a:solidFill>
                  <a:srgbClr val="505050"/>
                </a:solidFill>
                <a:latin typeface="Century Gothic" panose="020B0502020202020204" pitchFamily="34" charset="0"/>
                <a:cs typeface="Arial"/>
              </a:rPr>
              <a:t>shows deep insight, and significant understanding of the </a:t>
            </a:r>
            <a:r>
              <a:rPr lang="nl-NL" sz="1050" dirty="0" err="1">
                <a:solidFill>
                  <a:srgbClr val="505050"/>
                </a:solidFill>
                <a:latin typeface="Century Gothic" panose="020B0502020202020204" pitchFamily="34" charset="0"/>
                <a:cs typeface="Arial"/>
              </a:rPr>
              <a:t>IoT</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problem; </a:t>
            </a:r>
            <a:r>
              <a:rPr lang="nl-NL" sz="1050" dirty="0">
                <a:solidFill>
                  <a:srgbClr val="505050"/>
                </a:solidFill>
                <a:latin typeface="Century Gothic" panose="020B0502020202020204" pitchFamily="34" charset="0"/>
                <a:cs typeface="Arial"/>
              </a:rPr>
              <a:t>d</a:t>
            </a:r>
            <a:r>
              <a:rPr sz="1050" dirty="0" err="1">
                <a:solidFill>
                  <a:srgbClr val="505050"/>
                </a:solidFill>
                <a:latin typeface="Century Gothic" panose="020B0502020202020204" pitchFamily="34" charset="0"/>
                <a:cs typeface="Arial"/>
              </a:rPr>
              <a:t>emonstrates</a:t>
            </a:r>
            <a:r>
              <a:rPr sz="1050" dirty="0">
                <a:solidFill>
                  <a:srgbClr val="505050"/>
                </a:solidFill>
                <a:latin typeface="Century Gothic" panose="020B0502020202020204" pitchFamily="34" charset="0"/>
                <a:cs typeface="Arial"/>
              </a:rPr>
              <a:t> significant originality in the ideas and their </a:t>
            </a:r>
            <a:r>
              <a:rPr lang="nl-NL" sz="1050" dirty="0" err="1">
                <a:solidFill>
                  <a:srgbClr val="505050"/>
                </a:solidFill>
                <a:latin typeface="Century Gothic" panose="020B0502020202020204" pitchFamily="34" charset="0"/>
                <a:cs typeface="Arial"/>
              </a:rPr>
              <a:t>IoT</a:t>
            </a:r>
            <a:r>
              <a:rPr lang="nl-NL" sz="1050" dirty="0">
                <a:solidFill>
                  <a:srgbClr val="505050"/>
                </a:solidFill>
                <a:latin typeface="Century Gothic" panose="020B0502020202020204" pitchFamily="34" charset="0"/>
                <a:cs typeface="Arial"/>
              </a:rPr>
              <a:t>-</a:t>
            </a:r>
            <a:r>
              <a:rPr sz="1050" dirty="0">
                <a:solidFill>
                  <a:srgbClr val="505050"/>
                </a:solidFill>
                <a:latin typeface="Century Gothic" panose="020B0502020202020204" pitchFamily="34" charset="0"/>
                <a:cs typeface="Arial"/>
              </a:rPr>
              <a:t>application; uses precedents</a:t>
            </a:r>
            <a:r>
              <a:rPr lang="nl-NL" sz="1050" dirty="0">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and/or materials in unexpected ways; surprising and delightful outcome.</a:t>
            </a:r>
            <a:endParaRPr sz="1050" dirty="0">
              <a:latin typeface="Century Gothic" panose="020B0502020202020204" pitchFamily="34" charset="0"/>
              <a:cs typeface="Arial"/>
            </a:endParaRPr>
          </a:p>
        </p:txBody>
      </p:sp>
      <p:sp>
        <p:nvSpPr>
          <p:cNvPr id="9" name="object 9"/>
          <p:cNvSpPr txBox="1"/>
          <p:nvPr/>
        </p:nvSpPr>
        <p:spPr>
          <a:xfrm>
            <a:off x="3467100" y="4174050"/>
            <a:ext cx="7122160" cy="2424638"/>
          </a:xfrm>
          <a:prstGeom prst="rect">
            <a:avLst/>
          </a:prstGeom>
        </p:spPr>
        <p:txBody>
          <a:bodyPr vert="horz" wrap="square" lIns="0" tIns="74295" rIns="0" bIns="0" rtlCol="0">
            <a:spAutoFit/>
          </a:bodyPr>
          <a:lstStyle/>
          <a:p>
            <a:pPr marL="12700">
              <a:lnSpc>
                <a:spcPct val="100000"/>
              </a:lnSpc>
              <a:spcBef>
                <a:spcPts val="585"/>
              </a:spcBef>
            </a:pPr>
            <a:r>
              <a:rPr sz="1200" b="1" spc="-40" dirty="0">
                <a:solidFill>
                  <a:srgbClr val="505050"/>
                </a:solidFill>
                <a:latin typeface="Arial"/>
                <a:cs typeface="Arial"/>
              </a:rPr>
              <a:t>Proof-of-Concept </a:t>
            </a:r>
            <a:r>
              <a:rPr sz="1200" b="1" spc="-35" dirty="0">
                <a:solidFill>
                  <a:srgbClr val="505050"/>
                </a:solidFill>
                <a:latin typeface="Arial"/>
                <a:cs typeface="Arial"/>
              </a:rPr>
              <a:t>-</a:t>
            </a:r>
            <a:r>
              <a:rPr sz="1200" b="1" spc="45" dirty="0">
                <a:solidFill>
                  <a:srgbClr val="505050"/>
                </a:solidFill>
                <a:latin typeface="Arial"/>
                <a:cs typeface="Arial"/>
              </a:rPr>
              <a:t> </a:t>
            </a:r>
            <a:r>
              <a:rPr sz="1200" b="1" spc="-40" dirty="0">
                <a:solidFill>
                  <a:srgbClr val="505050"/>
                </a:solidFill>
                <a:latin typeface="Arial"/>
                <a:cs typeface="Arial"/>
              </a:rPr>
              <a:t>Documentation:</a:t>
            </a:r>
            <a:endParaRPr sz="1200" dirty="0">
              <a:latin typeface="Arial"/>
              <a:cs typeface="Arial"/>
            </a:endParaRPr>
          </a:p>
          <a:p>
            <a:pPr marL="12700" marR="242570">
              <a:lnSpc>
                <a:spcPct val="95600"/>
              </a:lnSpc>
              <a:spcBef>
                <a:spcPts val="545"/>
              </a:spcBef>
            </a:pPr>
            <a:r>
              <a:rPr sz="1050" i="1" dirty="0">
                <a:solidFill>
                  <a:srgbClr val="505050"/>
                </a:solidFill>
                <a:latin typeface="Century Gothic" panose="020B0502020202020204" pitchFamily="34" charset="0"/>
                <a:cs typeface="Arial"/>
              </a:rPr>
              <a:t>Is the problem space or scenario clearly explained? How clearly are the key principles and goals of the  work articulated? How informed is the work? Does it show connections to Data Science, IoT ideas &amp;  research, sensor electronics, IoT frameworks or other elements of the domain?</a:t>
            </a:r>
            <a:endParaRPr sz="1050" dirty="0">
              <a:latin typeface="Century Gothic" panose="020B0502020202020204" pitchFamily="34" charset="0"/>
              <a:cs typeface="Arial"/>
            </a:endParaRPr>
          </a:p>
          <a:p>
            <a:pPr>
              <a:lnSpc>
                <a:spcPct val="100000"/>
              </a:lnSpc>
              <a:spcBef>
                <a:spcPts val="45"/>
              </a:spcBef>
            </a:pPr>
            <a:endParaRPr sz="1200" dirty="0">
              <a:latin typeface="Arial"/>
              <a:cs typeface="Arial"/>
            </a:endParaRPr>
          </a:p>
          <a:p>
            <a:pPr marL="381000" marR="210820">
              <a:lnSpc>
                <a:spcPct val="95600"/>
              </a:lnSpc>
            </a:pPr>
            <a:r>
              <a:rPr sz="1050" b="1" dirty="0">
                <a:solidFill>
                  <a:srgbClr val="2E2E2E"/>
                </a:solidFill>
                <a:latin typeface="Century Gothic" panose="020B0502020202020204" pitchFamily="34" charset="0"/>
                <a:cs typeface="Arial"/>
              </a:rPr>
              <a:t>0: incomplete: </a:t>
            </a:r>
            <a:r>
              <a:rPr lang="nl-NL" sz="1050" dirty="0">
                <a:solidFill>
                  <a:srgbClr val="2E2E2E"/>
                </a:solidFill>
                <a:latin typeface="Century Gothic" panose="020B0502020202020204" pitchFamily="34" charset="0"/>
                <a:cs typeface="Arial"/>
              </a:rPr>
              <a:t>Does </a:t>
            </a:r>
            <a:r>
              <a:rPr lang="nl-NL" sz="1050" dirty="0" err="1">
                <a:solidFill>
                  <a:srgbClr val="2E2E2E"/>
                </a:solidFill>
                <a:latin typeface="Century Gothic" panose="020B0502020202020204" pitchFamily="34" charset="0"/>
                <a:cs typeface="Arial"/>
              </a:rPr>
              <a:t>not</a:t>
            </a:r>
            <a:r>
              <a:rPr lang="nl-NL" sz="1050" dirty="0">
                <a:solidFill>
                  <a:srgbClr val="2E2E2E"/>
                </a:solidFill>
                <a:latin typeface="Century Gothic" panose="020B0502020202020204" pitchFamily="34" charset="0"/>
                <a:cs typeface="Arial"/>
              </a:rPr>
              <a:t> </a:t>
            </a:r>
            <a:r>
              <a:rPr lang="nl-NL" sz="1050" dirty="0" err="1">
                <a:solidFill>
                  <a:srgbClr val="2E2E2E"/>
                </a:solidFill>
                <a:latin typeface="Century Gothic" panose="020B0502020202020204" pitchFamily="34" charset="0"/>
                <a:cs typeface="Arial"/>
              </a:rPr>
              <a:t>provide</a:t>
            </a:r>
            <a:r>
              <a:rPr lang="nl-NL" sz="1050" dirty="0">
                <a:solidFill>
                  <a:srgbClr val="2E2E2E"/>
                </a:solidFill>
                <a:latin typeface="Century Gothic" panose="020B0502020202020204" pitchFamily="34" charset="0"/>
                <a:cs typeface="Arial"/>
              </a:rPr>
              <a:t> </a:t>
            </a:r>
            <a:r>
              <a:rPr lang="nl-NL" sz="1050" dirty="0" err="1">
                <a:solidFill>
                  <a:srgbClr val="2E2E2E"/>
                </a:solidFill>
                <a:latin typeface="Century Gothic" panose="020B0502020202020204" pitchFamily="34" charset="0"/>
                <a:cs typeface="Arial"/>
              </a:rPr>
              <a:t>compelling</a:t>
            </a:r>
            <a:r>
              <a:rPr lang="nl-NL" sz="1050" dirty="0">
                <a:solidFill>
                  <a:srgbClr val="2E2E2E"/>
                </a:solidFill>
                <a:latin typeface="Century Gothic" panose="020B0502020202020204" pitchFamily="34" charset="0"/>
                <a:cs typeface="Arial"/>
              </a:rPr>
              <a:t> </a:t>
            </a:r>
            <a:r>
              <a:rPr lang="nl-NL" sz="1050" dirty="0" err="1">
                <a:solidFill>
                  <a:srgbClr val="2E2E2E"/>
                </a:solidFill>
                <a:latin typeface="Century Gothic" panose="020B0502020202020204" pitchFamily="34" charset="0"/>
                <a:cs typeface="Arial"/>
              </a:rPr>
              <a:t>evidence</a:t>
            </a:r>
            <a:r>
              <a:rPr lang="nl-NL" sz="1050" dirty="0">
                <a:solidFill>
                  <a:srgbClr val="2E2E2E"/>
                </a:solidFill>
                <a:latin typeface="Century Gothic" panose="020B0502020202020204" pitchFamily="34" charset="0"/>
                <a:cs typeface="Arial"/>
              </a:rPr>
              <a:t> of a </a:t>
            </a:r>
            <a:r>
              <a:rPr lang="nl-NL" sz="1050" dirty="0" err="1">
                <a:solidFill>
                  <a:srgbClr val="2E2E2E"/>
                </a:solidFill>
                <a:latin typeface="Century Gothic" panose="020B0502020202020204" pitchFamily="34" charset="0"/>
                <a:cs typeface="Arial"/>
              </a:rPr>
              <a:t>working</a:t>
            </a:r>
            <a:r>
              <a:rPr lang="nl-NL" sz="1050" dirty="0">
                <a:solidFill>
                  <a:srgbClr val="2E2E2E"/>
                </a:solidFill>
                <a:latin typeface="Century Gothic" panose="020B0502020202020204" pitchFamily="34" charset="0"/>
                <a:cs typeface="Arial"/>
              </a:rPr>
              <a:t> </a:t>
            </a:r>
            <a:r>
              <a:rPr lang="nl-NL" sz="1050" dirty="0" err="1">
                <a:solidFill>
                  <a:srgbClr val="2E2E2E"/>
                </a:solidFill>
                <a:latin typeface="Century Gothic" panose="020B0502020202020204" pitchFamily="34" charset="0"/>
                <a:cs typeface="Arial"/>
              </a:rPr>
              <a:t>proptotype</a:t>
            </a:r>
            <a:r>
              <a:rPr lang="nl-NL" sz="1050" dirty="0">
                <a:solidFill>
                  <a:srgbClr val="2E2E2E"/>
                </a:solidFill>
                <a:latin typeface="Century Gothic" panose="020B0502020202020204" pitchFamily="34" charset="0"/>
                <a:cs typeface="Arial"/>
              </a:rPr>
              <a:t> (No video </a:t>
            </a:r>
            <a:r>
              <a:rPr lang="nl-NL" sz="1050" dirty="0" err="1">
                <a:solidFill>
                  <a:srgbClr val="2E2E2E"/>
                </a:solidFill>
                <a:latin typeface="Century Gothic" panose="020B0502020202020204" pitchFamily="34" charset="0"/>
                <a:cs typeface="Arial"/>
              </a:rPr>
              <a:t>material</a:t>
            </a:r>
            <a:r>
              <a:rPr lang="nl-NL" sz="1050" dirty="0">
                <a:solidFill>
                  <a:srgbClr val="2E2E2E"/>
                </a:solidFill>
                <a:latin typeface="Century Gothic" panose="020B0502020202020204" pitchFamily="34" charset="0"/>
                <a:cs typeface="Arial"/>
              </a:rPr>
              <a:t> is </a:t>
            </a:r>
            <a:r>
              <a:rPr lang="nl-NL" sz="1050" dirty="0" err="1">
                <a:solidFill>
                  <a:srgbClr val="2E2E2E"/>
                </a:solidFill>
                <a:latin typeface="Century Gothic" panose="020B0502020202020204" pitchFamily="34" charset="0"/>
                <a:cs typeface="Arial"/>
              </a:rPr>
              <a:t>provided</a:t>
            </a:r>
            <a:r>
              <a:rPr lang="nl-NL" sz="1050" dirty="0">
                <a:solidFill>
                  <a:srgbClr val="2E2E2E"/>
                </a:solidFill>
                <a:latin typeface="Century Gothic" panose="020B0502020202020204" pitchFamily="34" charset="0"/>
                <a:cs typeface="Arial"/>
              </a:rPr>
              <a:t>).</a:t>
            </a:r>
          </a:p>
          <a:p>
            <a:pPr marL="381000" marR="210820">
              <a:lnSpc>
                <a:spcPct val="95600"/>
              </a:lnSpc>
            </a:pPr>
            <a:endParaRPr lang="nl-NL" sz="200" b="1" dirty="0">
              <a:solidFill>
                <a:srgbClr val="2E2E2E"/>
              </a:solidFill>
              <a:latin typeface="Century Gothic" panose="020B0502020202020204" pitchFamily="34" charset="0"/>
              <a:cs typeface="Arial"/>
            </a:endParaRPr>
          </a:p>
          <a:p>
            <a:pPr marL="381000" marR="210820">
              <a:lnSpc>
                <a:spcPct val="95600"/>
              </a:lnSpc>
            </a:pPr>
            <a:r>
              <a:rPr sz="1050" b="1" dirty="0">
                <a:solidFill>
                  <a:srgbClr val="2E2E2E"/>
                </a:solidFill>
                <a:latin typeface="Century Gothic" panose="020B0502020202020204" pitchFamily="34" charset="0"/>
                <a:cs typeface="Arial"/>
              </a:rPr>
              <a:t>1: passing: </a:t>
            </a:r>
            <a:r>
              <a:rPr sz="1050" dirty="0">
                <a:solidFill>
                  <a:srgbClr val="505050"/>
                </a:solidFill>
                <a:latin typeface="Century Gothic" panose="020B0502020202020204" pitchFamily="34" charset="0"/>
                <a:cs typeface="Arial"/>
              </a:rPr>
              <a:t>satisfies </a:t>
            </a:r>
            <a:r>
              <a:rPr lang="nl-NL" sz="1050" dirty="0">
                <a:solidFill>
                  <a:srgbClr val="505050"/>
                </a:solidFill>
                <a:latin typeface="Century Gothic" panose="020B0502020202020204" pitchFamily="34" charset="0"/>
                <a:cs typeface="Arial"/>
              </a:rPr>
              <a:t>basic </a:t>
            </a:r>
            <a:r>
              <a:rPr sz="1050" dirty="0">
                <a:solidFill>
                  <a:srgbClr val="505050"/>
                </a:solidFill>
                <a:latin typeface="Century Gothic" panose="020B0502020202020204" pitchFamily="34" charset="0"/>
                <a:cs typeface="Arial"/>
              </a:rPr>
              <a:t>requirements</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provides </a:t>
            </a:r>
            <a:r>
              <a:rPr lang="nl-NL" sz="1050" dirty="0" err="1">
                <a:solidFill>
                  <a:srgbClr val="505050"/>
                </a:solidFill>
                <a:latin typeface="Century Gothic" panose="020B0502020202020204" pitchFamily="34" charset="0"/>
                <a:cs typeface="Arial"/>
              </a:rPr>
              <a:t>proof</a:t>
            </a:r>
            <a:r>
              <a:rPr lang="nl-NL" sz="1050" dirty="0">
                <a:solidFill>
                  <a:srgbClr val="505050"/>
                </a:solidFill>
                <a:latin typeface="Century Gothic" panose="020B0502020202020204" pitchFamily="34" charset="0"/>
                <a:cs typeface="Arial"/>
              </a:rPr>
              <a:t> of </a:t>
            </a:r>
            <a:r>
              <a:rPr sz="1050" dirty="0">
                <a:solidFill>
                  <a:srgbClr val="505050"/>
                </a:solidFill>
                <a:latin typeface="Century Gothic" panose="020B0502020202020204" pitchFamily="34" charset="0"/>
                <a:cs typeface="Arial"/>
              </a:rPr>
              <a:t>core-functionality, is basic in operation; requires</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improvement</a:t>
            </a:r>
            <a:endParaRPr sz="1050" dirty="0">
              <a:latin typeface="Century Gothic" panose="020B0502020202020204" pitchFamily="34" charset="0"/>
              <a:cs typeface="Arial"/>
            </a:endParaRPr>
          </a:p>
          <a:p>
            <a:pPr marL="381000" marR="5080">
              <a:lnSpc>
                <a:spcPct val="123300"/>
              </a:lnSpc>
              <a:spcBef>
                <a:spcPts val="50"/>
              </a:spcBef>
            </a:pPr>
            <a:r>
              <a:rPr sz="1050" b="1" dirty="0">
                <a:solidFill>
                  <a:srgbClr val="2E2E2E"/>
                </a:solidFill>
                <a:latin typeface="Century Gothic" panose="020B0502020202020204" pitchFamily="34" charset="0"/>
                <a:cs typeface="Arial"/>
              </a:rPr>
              <a:t>2: good: </a:t>
            </a:r>
            <a:r>
              <a:rPr sz="1050" dirty="0">
                <a:solidFill>
                  <a:srgbClr val="505050"/>
                </a:solidFill>
                <a:latin typeface="Century Gothic" panose="020B0502020202020204" pitchFamily="34" charset="0"/>
                <a:cs typeface="Arial"/>
              </a:rPr>
              <a:t>provides a thoughtful and considered introduction to the work with limited references</a:t>
            </a:r>
            <a:r>
              <a:rPr lang="nl-NL" sz="1050" dirty="0">
                <a:solidFill>
                  <a:srgbClr val="505050"/>
                </a:solidFill>
                <a:latin typeface="Century Gothic" panose="020B0502020202020204" pitchFamily="34" charset="0"/>
                <a:cs typeface="Arial"/>
              </a:rPr>
              <a:t> </a:t>
            </a:r>
            <a:r>
              <a:rPr lang="nl-NL" sz="1050" dirty="0" err="1">
                <a:solidFill>
                  <a:srgbClr val="505050"/>
                </a:solidFill>
                <a:latin typeface="Century Gothic" panose="020B0502020202020204" pitchFamily="34" charset="0"/>
                <a:cs typeface="Arial"/>
              </a:rPr>
              <a:t>to</a:t>
            </a:r>
            <a:r>
              <a:rPr lang="nl-NL" sz="1050" dirty="0">
                <a:solidFill>
                  <a:srgbClr val="505050"/>
                </a:solidFill>
                <a:latin typeface="Century Gothic" panose="020B0502020202020204" pitchFamily="34" charset="0"/>
                <a:cs typeface="Arial"/>
              </a:rPr>
              <a:t> </a:t>
            </a:r>
            <a:r>
              <a:rPr lang="nl-NL" sz="1050" dirty="0" err="1">
                <a:solidFill>
                  <a:srgbClr val="505050"/>
                </a:solidFill>
                <a:latin typeface="Century Gothic" panose="020B0502020202020204" pitchFamily="34" charset="0"/>
                <a:cs typeface="Arial"/>
              </a:rPr>
              <a:t>excisting</a:t>
            </a:r>
            <a:r>
              <a:rPr lang="nl-NL" sz="1050" dirty="0">
                <a:solidFill>
                  <a:srgbClr val="505050"/>
                </a:solidFill>
                <a:latin typeface="Century Gothic" panose="020B0502020202020204" pitchFamily="34" charset="0"/>
                <a:cs typeface="Arial"/>
              </a:rPr>
              <a:t> </a:t>
            </a:r>
            <a:r>
              <a:rPr lang="nl-NL" sz="1050" dirty="0" err="1">
                <a:solidFill>
                  <a:srgbClr val="505050"/>
                </a:solidFill>
                <a:latin typeface="Century Gothic" panose="020B0502020202020204" pitchFamily="34" charset="0"/>
                <a:cs typeface="Arial"/>
              </a:rPr>
              <a:t>IoT-projects</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 and</a:t>
            </a:r>
            <a:r>
              <a:rPr lang="nl-NL" sz="1050" dirty="0">
                <a:solidFill>
                  <a:srgbClr val="505050"/>
                </a:solidFill>
                <a:latin typeface="Century Gothic" panose="020B0502020202020204" pitchFamily="34" charset="0"/>
                <a:cs typeface="Arial"/>
              </a:rPr>
              <a:t>/or</a:t>
            </a:r>
            <a:r>
              <a:rPr sz="1050" dirty="0">
                <a:solidFill>
                  <a:srgbClr val="505050"/>
                </a:solidFill>
                <a:latin typeface="Century Gothic" panose="020B0502020202020204" pitchFamily="34" charset="0"/>
                <a:cs typeface="Arial"/>
              </a:rPr>
              <a:t> limited  analysis of past work</a:t>
            </a:r>
            <a:endParaRPr sz="1050" dirty="0">
              <a:latin typeface="Century Gothic" panose="020B0502020202020204" pitchFamily="34" charset="0"/>
              <a:cs typeface="Arial"/>
            </a:endParaRPr>
          </a:p>
          <a:p>
            <a:pPr marL="381000" marR="181610">
              <a:lnSpc>
                <a:spcPct val="123300"/>
              </a:lnSpc>
              <a:spcBef>
                <a:spcPts val="50"/>
              </a:spcBef>
            </a:pPr>
            <a:r>
              <a:rPr sz="1050" b="1" dirty="0">
                <a:solidFill>
                  <a:srgbClr val="2E2E2E"/>
                </a:solidFill>
                <a:latin typeface="Century Gothic" panose="020B0502020202020204" pitchFamily="34" charset="0"/>
                <a:cs typeface="Arial"/>
              </a:rPr>
              <a:t>3: excellent: </a:t>
            </a:r>
            <a:r>
              <a:rPr sz="1050" dirty="0">
                <a:solidFill>
                  <a:srgbClr val="505050"/>
                </a:solidFill>
                <a:latin typeface="Century Gothic" panose="020B0502020202020204" pitchFamily="34" charset="0"/>
                <a:cs typeface="Arial"/>
              </a:rPr>
              <a:t>provides a thoughtful and considered introduction to the work and supports the context with  relevant references and critical analysis of past work.</a:t>
            </a:r>
            <a:endParaRPr sz="1050" dirty="0">
              <a:latin typeface="Century Gothic" panose="020B0502020202020204" pitchFamily="34" charset="0"/>
              <a:cs typeface="Arial"/>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4</a:t>
            </a:fld>
            <a:r>
              <a:rPr spc="5"/>
              <a:t>/</a:t>
            </a:r>
            <a:r>
              <a:t>5</a:t>
            </a:r>
          </a:p>
        </p:txBody>
      </p:sp>
      <p:sp>
        <p:nvSpPr>
          <p:cNvPr id="20" name="object 15">
            <a:extLst>
              <a:ext uri="{FF2B5EF4-FFF2-40B4-BE49-F238E27FC236}">
                <a16:creationId xmlns:a16="http://schemas.microsoft.com/office/drawing/2014/main" id="{7CCFBCDE-8EC4-BD45-98A9-DCDE40EF98D5}"/>
              </a:ext>
            </a:extLst>
          </p:cNvPr>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a:solidFill>
                  <a:srgbClr val="0000FF"/>
                </a:solidFill>
                <a:uFill>
                  <a:solidFill>
                    <a:srgbClr val="0000FF"/>
                  </a:solidFill>
                </a:uFill>
                <a:latin typeface="Verdana"/>
                <a:cs typeface="Verdana"/>
              </a:rPr>
              <a:t>https://</a:t>
            </a:r>
            <a:r>
              <a:rPr lang="en-GB" sz="800" b="1" u="sng" spc="-5" err="1">
                <a:solidFill>
                  <a:srgbClr val="0000FF"/>
                </a:solidFill>
                <a:uFill>
                  <a:solidFill>
                    <a:srgbClr val="0000FF"/>
                  </a:solidFill>
                </a:uFill>
                <a:latin typeface="Verdana"/>
                <a:cs typeface="Verdana"/>
              </a:rPr>
              <a:t>github.com</a:t>
            </a:r>
            <a:r>
              <a:rPr lang="en-GB" sz="800" b="1" u="sng" spc="-5">
                <a:solidFill>
                  <a:srgbClr val="0000FF"/>
                </a:solidFill>
                <a:uFill>
                  <a:solidFill>
                    <a:srgbClr val="0000FF"/>
                  </a:solidFill>
                </a:uFill>
                <a:latin typeface="Verdana"/>
                <a:cs typeface="Verdana"/>
              </a:rPr>
              <a:t>/</a:t>
            </a:r>
            <a:r>
              <a:rPr lang="en-GB" sz="800" b="1" u="sng" spc="-5" err="1">
                <a:solidFill>
                  <a:srgbClr val="0000FF"/>
                </a:solidFill>
                <a:uFill>
                  <a:solidFill>
                    <a:srgbClr val="0000FF"/>
                  </a:solidFill>
                </a:uFill>
                <a:latin typeface="Verdana"/>
                <a:cs typeface="Verdana"/>
              </a:rPr>
              <a:t>robvdw</a:t>
            </a:r>
            <a:r>
              <a:rPr lang="en-GB" sz="800" b="1" u="sng" spc="-5">
                <a:solidFill>
                  <a:srgbClr val="0000FF"/>
                </a:solidFill>
                <a:uFill>
                  <a:solidFill>
                    <a:srgbClr val="0000FF"/>
                  </a:solidFill>
                </a:uFill>
                <a:latin typeface="Verdana"/>
                <a:cs typeface="Verdana"/>
              </a:rPr>
              <a:t>/CMIDAT01K-DATA-SCIENCE-for-IOT</a:t>
            </a:r>
            <a:endParaRPr sz="800">
              <a:latin typeface="Verdana"/>
              <a:cs typeface="Verdana"/>
            </a:endParaRPr>
          </a:p>
        </p:txBody>
      </p:sp>
      <p:sp>
        <p:nvSpPr>
          <p:cNvPr id="24" name="object 4">
            <a:extLst>
              <a:ext uri="{FF2B5EF4-FFF2-40B4-BE49-F238E27FC236}">
                <a16:creationId xmlns:a16="http://schemas.microsoft.com/office/drawing/2014/main" id="{2907EA8C-6007-6D4B-BA08-AA49957BEA39}"/>
              </a:ext>
            </a:extLst>
          </p:cNvPr>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a:solidFill>
                  <a:srgbClr val="ABABAB"/>
                </a:solidFill>
                <a:latin typeface="Arial"/>
                <a:cs typeface="Arial"/>
                <a:hlinkClick r:id="rId2"/>
              </a:rPr>
              <a:t>Da</a:t>
            </a:r>
            <a:r>
              <a:rPr sz="2400" b="1" spc="-30">
                <a:solidFill>
                  <a:srgbClr val="ABABAB"/>
                </a:solidFill>
                <a:latin typeface="Arial"/>
                <a:cs typeface="Arial"/>
                <a:hlinkClick r:id="rId2"/>
              </a:rPr>
              <a:t>t</a:t>
            </a:r>
            <a:r>
              <a:rPr sz="2400" b="1" spc="-90">
                <a:solidFill>
                  <a:srgbClr val="ABABAB"/>
                </a:solidFill>
                <a:latin typeface="Arial"/>
                <a:cs typeface="Arial"/>
                <a:hlinkClick r:id="rId2"/>
              </a:rPr>
              <a:t>a</a:t>
            </a:r>
            <a:r>
              <a:rPr sz="2400" b="1">
                <a:solidFill>
                  <a:srgbClr val="ABABAB"/>
                </a:solidFill>
                <a:latin typeface="Arial"/>
                <a:cs typeface="Arial"/>
              </a:rPr>
              <a:t>	S</a:t>
            </a:r>
            <a:r>
              <a:rPr sz="2400" b="1" spc="-15">
                <a:solidFill>
                  <a:srgbClr val="ABABAB"/>
                </a:solidFill>
                <a:latin typeface="Arial"/>
                <a:cs typeface="Arial"/>
              </a:rPr>
              <a:t>c</a:t>
            </a:r>
            <a:r>
              <a:rPr sz="2400" b="1">
                <a:solidFill>
                  <a:srgbClr val="ABABAB"/>
                </a:solidFill>
                <a:latin typeface="Arial"/>
                <a:cs typeface="Arial"/>
              </a:rPr>
              <a:t>ie</a:t>
            </a:r>
            <a:r>
              <a:rPr sz="2400" b="1" spc="5">
                <a:solidFill>
                  <a:srgbClr val="ABABAB"/>
                </a:solidFill>
                <a:latin typeface="Arial"/>
                <a:cs typeface="Arial"/>
              </a:rPr>
              <a:t>n</a:t>
            </a:r>
            <a:r>
              <a:rPr sz="2400" b="1" spc="-15">
                <a:solidFill>
                  <a:srgbClr val="ABABAB"/>
                </a:solidFill>
                <a:latin typeface="Arial"/>
                <a:cs typeface="Arial"/>
              </a:rPr>
              <a:t>c</a:t>
            </a:r>
            <a:r>
              <a:rPr sz="2400" b="1">
                <a:solidFill>
                  <a:srgbClr val="ABABAB"/>
                </a:solidFill>
                <a:latin typeface="Arial"/>
                <a:cs typeface="Arial"/>
              </a:rPr>
              <a:t>e  for</a:t>
            </a:r>
            <a:r>
              <a:rPr sz="2400" b="1" spc="-10">
                <a:solidFill>
                  <a:srgbClr val="ABABAB"/>
                </a:solidFill>
                <a:latin typeface="Arial"/>
                <a:cs typeface="Arial"/>
              </a:rPr>
              <a:t> </a:t>
            </a:r>
            <a:r>
              <a:rPr sz="2400" b="1">
                <a:solidFill>
                  <a:srgbClr val="ABABAB"/>
                </a:solidFill>
                <a:latin typeface="Arial"/>
                <a:cs typeface="Arial"/>
              </a:rPr>
              <a:t>IoT</a:t>
            </a:r>
            <a:endParaRPr sz="2400">
              <a:latin typeface="Arial"/>
              <a:cs typeface="Arial"/>
            </a:endParaRPr>
          </a:p>
          <a:p>
            <a:pPr marL="12700" marR="5080">
              <a:lnSpc>
                <a:spcPct val="124600"/>
              </a:lnSpc>
              <a:spcBef>
                <a:spcPts val="434"/>
              </a:spcBef>
            </a:pPr>
            <a:r>
              <a:rPr sz="1500">
                <a:solidFill>
                  <a:srgbClr val="ABABAB"/>
                </a:solidFill>
                <a:latin typeface="Arial"/>
                <a:cs typeface="Arial"/>
              </a:rPr>
              <a:t>A </a:t>
            </a:r>
            <a:r>
              <a:rPr sz="1500" spc="-5">
                <a:solidFill>
                  <a:srgbClr val="ABABAB"/>
                </a:solidFill>
                <a:latin typeface="Arial"/>
                <a:cs typeface="Arial"/>
              </a:rPr>
              <a:t>hands-on introductory  </a:t>
            </a:r>
            <a:r>
              <a:rPr sz="1500" spc="-80">
                <a:solidFill>
                  <a:srgbClr val="ABABAB"/>
                </a:solidFill>
                <a:latin typeface="Arial"/>
                <a:cs typeface="Arial"/>
              </a:rPr>
              <a:t>course</a:t>
            </a:r>
            <a:r>
              <a:rPr sz="1500" spc="-265">
                <a:solidFill>
                  <a:srgbClr val="ABABAB"/>
                </a:solidFill>
                <a:latin typeface="Arial"/>
                <a:cs typeface="Arial"/>
              </a:rPr>
              <a:t> </a:t>
            </a:r>
            <a:r>
              <a:rPr sz="1500" spc="-75">
                <a:solidFill>
                  <a:srgbClr val="ABABAB"/>
                </a:solidFill>
                <a:latin typeface="Arial"/>
                <a:cs typeface="Arial"/>
              </a:rPr>
              <a:t>exploring</a:t>
            </a:r>
            <a:r>
              <a:rPr sz="1500" spc="-280">
                <a:solidFill>
                  <a:srgbClr val="ABABAB"/>
                </a:solidFill>
                <a:latin typeface="Arial"/>
                <a:cs typeface="Arial"/>
              </a:rPr>
              <a:t> </a:t>
            </a:r>
            <a:r>
              <a:rPr sz="1500" spc="-80">
                <a:solidFill>
                  <a:srgbClr val="ABABAB"/>
                </a:solidFill>
                <a:latin typeface="Arial"/>
                <a:cs typeface="Arial"/>
              </a:rPr>
              <a:t>the</a:t>
            </a:r>
            <a:r>
              <a:rPr sz="1500" spc="-290">
                <a:solidFill>
                  <a:srgbClr val="ABABAB"/>
                </a:solidFill>
                <a:latin typeface="Arial"/>
                <a:cs typeface="Arial"/>
              </a:rPr>
              <a:t> </a:t>
            </a:r>
            <a:r>
              <a:rPr sz="1500" spc="-70">
                <a:solidFill>
                  <a:srgbClr val="ABABAB"/>
                </a:solidFill>
                <a:latin typeface="Arial"/>
                <a:cs typeface="Arial"/>
              </a:rPr>
              <a:t>Internet  </a:t>
            </a:r>
            <a:r>
              <a:rPr sz="1500" spc="-5">
                <a:solidFill>
                  <a:srgbClr val="ABABAB"/>
                </a:solidFill>
                <a:latin typeface="Arial"/>
                <a:cs typeface="Arial"/>
              </a:rPr>
              <a:t>of </a:t>
            </a:r>
            <a:r>
              <a:rPr sz="1500" spc="-25">
                <a:solidFill>
                  <a:srgbClr val="ABABAB"/>
                </a:solidFill>
                <a:latin typeface="Arial"/>
                <a:cs typeface="Arial"/>
              </a:rPr>
              <a:t>Things </a:t>
            </a:r>
            <a:r>
              <a:rPr sz="1500" spc="-15">
                <a:solidFill>
                  <a:srgbClr val="ABABAB"/>
                </a:solidFill>
                <a:latin typeface="Arial"/>
                <a:cs typeface="Arial"/>
              </a:rPr>
              <a:t>form </a:t>
            </a:r>
            <a:r>
              <a:rPr sz="1500" spc="-5">
                <a:solidFill>
                  <a:srgbClr val="ABABAB"/>
                </a:solidFill>
                <a:latin typeface="Arial"/>
                <a:cs typeface="Arial"/>
              </a:rPr>
              <a:t>a </a:t>
            </a:r>
            <a:r>
              <a:rPr sz="1500" spc="-20">
                <a:solidFill>
                  <a:srgbClr val="ABABAB"/>
                </a:solidFill>
                <a:latin typeface="Arial"/>
                <a:cs typeface="Arial"/>
              </a:rPr>
              <a:t>Data  </a:t>
            </a:r>
            <a:r>
              <a:rPr sz="1500" spc="-25">
                <a:solidFill>
                  <a:srgbClr val="ABABAB"/>
                </a:solidFill>
                <a:latin typeface="Arial"/>
                <a:cs typeface="Arial"/>
              </a:rPr>
              <a:t>Science </a:t>
            </a:r>
            <a:r>
              <a:rPr sz="1500" spc="-20">
                <a:solidFill>
                  <a:srgbClr val="ABABAB"/>
                </a:solidFill>
                <a:latin typeface="Arial"/>
                <a:cs typeface="Arial"/>
              </a:rPr>
              <a:t>point of</a:t>
            </a:r>
            <a:r>
              <a:rPr sz="1500" spc="-95">
                <a:solidFill>
                  <a:srgbClr val="ABABAB"/>
                </a:solidFill>
                <a:latin typeface="Arial"/>
                <a:cs typeface="Arial"/>
              </a:rPr>
              <a:t> </a:t>
            </a:r>
            <a:r>
              <a:rPr sz="1500" spc="-20">
                <a:solidFill>
                  <a:srgbClr val="ABABAB"/>
                </a:solidFill>
                <a:latin typeface="Arial"/>
                <a:cs typeface="Arial"/>
              </a:rPr>
              <a:t>view.</a:t>
            </a:r>
            <a:endParaRPr sz="1500">
              <a:latin typeface="Arial"/>
              <a:cs typeface="Arial"/>
            </a:endParaRPr>
          </a:p>
        </p:txBody>
      </p:sp>
      <p:pic>
        <p:nvPicPr>
          <p:cNvPr id="26" name="Picture 25">
            <a:extLst>
              <a:ext uri="{FF2B5EF4-FFF2-40B4-BE49-F238E27FC236}">
                <a16:creationId xmlns:a16="http://schemas.microsoft.com/office/drawing/2014/main" id="{52B3BF7B-ABC3-3E4C-80C2-F6D102E39FBC}"/>
              </a:ext>
            </a:extLst>
          </p:cNvPr>
          <p:cNvPicPr>
            <a:picLocks noChangeAspect="1"/>
          </p:cNvPicPr>
          <p:nvPr/>
        </p:nvPicPr>
        <p:blipFill>
          <a:blip r:embed="rId3"/>
          <a:stretch>
            <a:fillRect/>
          </a:stretch>
        </p:blipFill>
        <p:spPr>
          <a:xfrm>
            <a:off x="2598897" y="1452729"/>
            <a:ext cx="635000" cy="660400"/>
          </a:xfrm>
          <a:prstGeom prst="rect">
            <a:avLst/>
          </a:prstGeom>
        </p:spPr>
      </p:pic>
      <p:sp>
        <p:nvSpPr>
          <p:cNvPr id="12" name="object 5">
            <a:extLst>
              <a:ext uri="{FF2B5EF4-FFF2-40B4-BE49-F238E27FC236}">
                <a16:creationId xmlns:a16="http://schemas.microsoft.com/office/drawing/2014/main" id="{C9FC701A-F32B-5746-8251-28EF8F48F52E}"/>
              </a:ext>
            </a:extLst>
          </p:cNvPr>
          <p:cNvSpPr txBox="1"/>
          <p:nvPr/>
        </p:nvSpPr>
        <p:spPr>
          <a:xfrm>
            <a:off x="2292350" y="2147190"/>
            <a:ext cx="884397"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a:t>
            </a:r>
            <a:r>
              <a:rPr lang="nl-NL" sz="1200" dirty="0">
                <a:solidFill>
                  <a:srgbClr val="ABABAB"/>
                </a:solidFill>
                <a:latin typeface="Arial"/>
                <a:cs typeface="Arial"/>
              </a:rPr>
              <a:t>1-2022</a:t>
            </a:r>
            <a:endParaRPr sz="12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967594" y="7224712"/>
            <a:ext cx="246379" cy="208279"/>
          </a:xfrm>
          <a:prstGeom prst="rect">
            <a:avLst/>
          </a:prstGeom>
        </p:spPr>
        <p:txBody>
          <a:bodyPr vert="horz" wrap="square" lIns="0" tIns="12700" rIns="0" bIns="0" rtlCol="0">
            <a:spAutoFit/>
          </a:bodyPr>
          <a:lstStyle/>
          <a:p>
            <a:pPr marL="12700">
              <a:lnSpc>
                <a:spcPct val="100000"/>
              </a:lnSpc>
              <a:spcBef>
                <a:spcPts val="100"/>
              </a:spcBef>
            </a:pPr>
            <a:r>
              <a:rPr sz="1200" b="1" spc="-10">
                <a:latin typeface="Calibri"/>
                <a:cs typeface="Calibri"/>
              </a:rPr>
              <a:t>5</a:t>
            </a:r>
            <a:r>
              <a:rPr sz="1200" b="1" spc="5">
                <a:latin typeface="Calibri"/>
                <a:cs typeface="Calibri"/>
              </a:rPr>
              <a:t>/</a:t>
            </a:r>
            <a:r>
              <a:rPr sz="1200" b="1">
                <a:latin typeface="Calibri"/>
                <a:cs typeface="Calibri"/>
              </a:rPr>
              <a:t>5</a:t>
            </a:r>
            <a:endParaRPr sz="1200">
              <a:latin typeface="Calibri"/>
              <a:cs typeface="Calibri"/>
            </a:endParaRPr>
          </a:p>
        </p:txBody>
      </p:sp>
      <p:sp>
        <p:nvSpPr>
          <p:cNvPr id="8" name="object 8"/>
          <p:cNvSpPr txBox="1"/>
          <p:nvPr/>
        </p:nvSpPr>
        <p:spPr>
          <a:xfrm>
            <a:off x="3469640" y="576580"/>
            <a:ext cx="6601459" cy="1304203"/>
          </a:xfrm>
          <a:prstGeom prst="rect">
            <a:avLst/>
          </a:prstGeom>
        </p:spPr>
        <p:txBody>
          <a:bodyPr vert="horz" wrap="square" lIns="0" tIns="12700" rIns="0" bIns="0" rtlCol="0">
            <a:spAutoFit/>
          </a:bodyPr>
          <a:lstStyle/>
          <a:p>
            <a:pPr marL="12700" algn="just">
              <a:lnSpc>
                <a:spcPct val="100000"/>
              </a:lnSpc>
              <a:spcBef>
                <a:spcPts val="100"/>
              </a:spcBef>
            </a:pPr>
            <a:r>
              <a:rPr sz="1600" b="1" spc="-50">
                <a:solidFill>
                  <a:srgbClr val="505050"/>
                </a:solidFill>
                <a:latin typeface="Century Gothic" panose="020B0502020202020204" pitchFamily="34" charset="0"/>
                <a:cs typeface="Arial"/>
              </a:rPr>
              <a:t>Grading </a:t>
            </a:r>
            <a:r>
              <a:rPr sz="1600" b="1" spc="-55">
                <a:solidFill>
                  <a:srgbClr val="505050"/>
                </a:solidFill>
                <a:latin typeface="Century Gothic" panose="020B0502020202020204" pitchFamily="34" charset="0"/>
                <a:cs typeface="Arial"/>
              </a:rPr>
              <a:t>Rubric</a:t>
            </a:r>
            <a:r>
              <a:rPr sz="1600" b="1" spc="45">
                <a:solidFill>
                  <a:srgbClr val="505050"/>
                </a:solidFill>
                <a:latin typeface="Century Gothic" panose="020B0502020202020204" pitchFamily="34" charset="0"/>
                <a:cs typeface="Arial"/>
              </a:rPr>
              <a:t> </a:t>
            </a:r>
            <a:r>
              <a:rPr sz="1600" b="1" spc="-45">
                <a:solidFill>
                  <a:srgbClr val="505050"/>
                </a:solidFill>
                <a:latin typeface="Century Gothic" panose="020B0502020202020204" pitchFamily="34" charset="0"/>
                <a:cs typeface="Arial"/>
              </a:rPr>
              <a:t>(Part2)</a:t>
            </a:r>
            <a:endParaRPr sz="1600">
              <a:latin typeface="Century Gothic" panose="020B0502020202020204" pitchFamily="34" charset="0"/>
              <a:cs typeface="Arial"/>
            </a:endParaRPr>
          </a:p>
          <a:p>
            <a:pPr>
              <a:lnSpc>
                <a:spcPct val="100000"/>
              </a:lnSpc>
              <a:spcBef>
                <a:spcPts val="20"/>
              </a:spcBef>
            </a:pPr>
            <a:endParaRPr sz="1400">
              <a:latin typeface="Arial"/>
              <a:cs typeface="Arial"/>
            </a:endParaRPr>
          </a:p>
          <a:p>
            <a:pPr marL="88900" algn="just">
              <a:lnSpc>
                <a:spcPct val="100000"/>
              </a:lnSpc>
            </a:pPr>
            <a:r>
              <a:rPr sz="1200" b="1">
                <a:solidFill>
                  <a:srgbClr val="303030"/>
                </a:solidFill>
                <a:latin typeface="Century Gothic" panose="020B0502020202020204" pitchFamily="34" charset="0"/>
                <a:cs typeface="Arial"/>
              </a:rPr>
              <a:t>Technical </a:t>
            </a:r>
            <a:r>
              <a:rPr sz="1200" b="1" spc="-5">
                <a:solidFill>
                  <a:srgbClr val="303030"/>
                </a:solidFill>
                <a:latin typeface="Century Gothic" panose="020B0502020202020204" pitchFamily="34" charset="0"/>
                <a:cs typeface="Arial"/>
              </a:rPr>
              <a:t>implementation </a:t>
            </a:r>
            <a:r>
              <a:rPr sz="1200" b="1">
                <a:solidFill>
                  <a:srgbClr val="303030"/>
                </a:solidFill>
                <a:latin typeface="Century Gothic" panose="020B0502020202020204" pitchFamily="34" charset="0"/>
                <a:cs typeface="Arial"/>
              </a:rPr>
              <a:t>- Data </a:t>
            </a:r>
            <a:r>
              <a:rPr sz="1200" b="1" spc="-5">
                <a:solidFill>
                  <a:srgbClr val="303030"/>
                </a:solidFill>
                <a:latin typeface="Century Gothic" panose="020B0502020202020204" pitchFamily="34" charset="0"/>
                <a:cs typeface="Arial"/>
              </a:rPr>
              <a:t>&amp; Code </a:t>
            </a:r>
            <a:r>
              <a:rPr sz="1200" b="1">
                <a:solidFill>
                  <a:srgbClr val="303030"/>
                </a:solidFill>
                <a:latin typeface="Century Gothic" panose="020B0502020202020204" pitchFamily="34" charset="0"/>
                <a:cs typeface="Arial"/>
              </a:rPr>
              <a:t>+ </a:t>
            </a:r>
            <a:r>
              <a:rPr sz="1200" b="1" spc="-5">
                <a:solidFill>
                  <a:srgbClr val="303030"/>
                </a:solidFill>
                <a:latin typeface="Century Gothic" panose="020B0502020202020204" pitchFamily="34" charset="0"/>
                <a:cs typeface="Arial"/>
              </a:rPr>
              <a:t>Sensory/Actuator</a:t>
            </a:r>
            <a:r>
              <a:rPr sz="1200" b="1" spc="-40">
                <a:solidFill>
                  <a:srgbClr val="303030"/>
                </a:solidFill>
                <a:latin typeface="Century Gothic" panose="020B0502020202020204" pitchFamily="34" charset="0"/>
                <a:cs typeface="Arial"/>
              </a:rPr>
              <a:t> </a:t>
            </a:r>
            <a:r>
              <a:rPr sz="1200" b="1">
                <a:solidFill>
                  <a:srgbClr val="303030"/>
                </a:solidFill>
                <a:latin typeface="Century Gothic" panose="020B0502020202020204" pitchFamily="34" charset="0"/>
                <a:cs typeface="Arial"/>
              </a:rPr>
              <a:t>Electronics:</a:t>
            </a:r>
            <a:endParaRPr sz="1200">
              <a:latin typeface="Century Gothic" panose="020B0502020202020204" pitchFamily="34" charset="0"/>
              <a:cs typeface="Arial"/>
            </a:endParaRPr>
          </a:p>
          <a:p>
            <a:pPr marL="88900" marR="5080" algn="just">
              <a:lnSpc>
                <a:spcPct val="124200"/>
              </a:lnSpc>
              <a:spcBef>
                <a:spcPts val="459"/>
              </a:spcBef>
            </a:pPr>
            <a:r>
              <a:rPr sz="1050" i="1">
                <a:solidFill>
                  <a:srgbClr val="505050"/>
                </a:solidFill>
                <a:latin typeface="Century Gothic" panose="020B0502020202020204" pitchFamily="34" charset="0"/>
                <a:cs typeface="Arial"/>
              </a:rPr>
              <a:t>How well implemented is the electronics, data &amp; code? Is it well commented, well formatted, well-structured  and functioning? Does it show sophisticated approaches? How well composed is it? Does it show technical  skill and mastery of programming?</a:t>
            </a:r>
            <a:endParaRPr sz="1050">
              <a:latin typeface="Century Gothic" panose="020B0502020202020204" pitchFamily="34" charset="0"/>
              <a:cs typeface="Arial"/>
            </a:endParaRPr>
          </a:p>
        </p:txBody>
      </p:sp>
      <p:sp>
        <p:nvSpPr>
          <p:cNvPr id="9" name="object 9"/>
          <p:cNvSpPr txBox="1"/>
          <p:nvPr/>
        </p:nvSpPr>
        <p:spPr>
          <a:xfrm>
            <a:off x="3740150" y="2047529"/>
            <a:ext cx="6769479" cy="1642437"/>
          </a:xfrm>
          <a:prstGeom prst="rect">
            <a:avLst/>
          </a:prstGeom>
        </p:spPr>
        <p:txBody>
          <a:bodyPr vert="horz" wrap="square" lIns="0" tIns="12700" rIns="0" bIns="0" rtlCol="0">
            <a:spAutoFit/>
          </a:bodyPr>
          <a:lstStyle/>
          <a:p>
            <a:pPr marL="12700" marR="174625">
              <a:lnSpc>
                <a:spcPct val="125099"/>
              </a:lnSpc>
              <a:spcBef>
                <a:spcPts val="100"/>
              </a:spcBef>
            </a:pPr>
            <a:r>
              <a:rPr sz="1050" b="1" dirty="0">
                <a:solidFill>
                  <a:srgbClr val="2E2E2E"/>
                </a:solidFill>
                <a:latin typeface="Century Gothic" panose="020B0502020202020204" pitchFamily="34" charset="0"/>
                <a:cs typeface="Arial"/>
              </a:rPr>
              <a:t>0: incomplete: </a:t>
            </a:r>
            <a:r>
              <a:rPr sz="1050" dirty="0">
                <a:solidFill>
                  <a:srgbClr val="505050"/>
                </a:solidFill>
                <a:latin typeface="Century Gothic" panose="020B0502020202020204" pitchFamily="34" charset="0"/>
                <a:cs typeface="Arial"/>
              </a:rPr>
              <a:t>does not work – electronics, data or code are not included or not error-free </a:t>
            </a:r>
            <a:endParaRPr lang="nl-NL" sz="1050" dirty="0">
              <a:solidFill>
                <a:srgbClr val="505050"/>
              </a:solidFill>
              <a:latin typeface="Century Gothic" panose="020B0502020202020204" pitchFamily="34" charset="0"/>
              <a:cs typeface="Arial"/>
            </a:endParaRPr>
          </a:p>
          <a:p>
            <a:pPr marL="12700" marR="174625">
              <a:lnSpc>
                <a:spcPct val="125099"/>
              </a:lnSpc>
              <a:spcBef>
                <a:spcPts val="100"/>
              </a:spcBef>
            </a:pPr>
            <a:endParaRPr lang="nl-NL" sz="200" dirty="0">
              <a:solidFill>
                <a:srgbClr val="505050"/>
              </a:solidFill>
              <a:latin typeface="Century Gothic" panose="020B0502020202020204" pitchFamily="34" charset="0"/>
              <a:cs typeface="Arial"/>
            </a:endParaRPr>
          </a:p>
          <a:p>
            <a:pPr marL="12700" marR="174625">
              <a:lnSpc>
                <a:spcPct val="125099"/>
              </a:lnSpc>
              <a:spcBef>
                <a:spcPts val="100"/>
              </a:spcBef>
            </a:pPr>
            <a:r>
              <a:rPr sz="1050" b="1" dirty="0">
                <a:solidFill>
                  <a:srgbClr val="2E2E2E"/>
                </a:solidFill>
                <a:latin typeface="Century Gothic" panose="020B0502020202020204" pitchFamily="34" charset="0"/>
                <a:cs typeface="Arial"/>
              </a:rPr>
              <a:t>1: passing: </a:t>
            </a:r>
            <a:r>
              <a:rPr sz="1050" dirty="0">
                <a:solidFill>
                  <a:srgbClr val="505050"/>
                </a:solidFill>
                <a:latin typeface="Century Gothic" panose="020B0502020202020204" pitchFamily="34" charset="0"/>
                <a:cs typeface="Arial"/>
              </a:rPr>
              <a:t>satisfies </a:t>
            </a:r>
            <a:r>
              <a:rPr lang="nl-NL" sz="1050" dirty="0">
                <a:solidFill>
                  <a:srgbClr val="505050"/>
                </a:solidFill>
                <a:latin typeface="Century Gothic" panose="020B0502020202020204" pitchFamily="34" charset="0"/>
                <a:cs typeface="Arial"/>
              </a:rPr>
              <a:t>minimum </a:t>
            </a:r>
            <a:r>
              <a:rPr sz="1050" dirty="0">
                <a:solidFill>
                  <a:srgbClr val="505050"/>
                </a:solidFill>
                <a:latin typeface="Century Gothic" panose="020B0502020202020204" pitchFamily="34" charset="0"/>
                <a:cs typeface="Arial"/>
              </a:rPr>
              <a:t>requirements - provides core functionality only, is basic in operation and requires  improvement.</a:t>
            </a:r>
            <a:endParaRPr lang="nl-NL" sz="1050" dirty="0">
              <a:solidFill>
                <a:srgbClr val="505050"/>
              </a:solidFill>
              <a:latin typeface="Century Gothic" panose="020B0502020202020204" pitchFamily="34" charset="0"/>
              <a:cs typeface="Arial"/>
            </a:endParaRPr>
          </a:p>
          <a:p>
            <a:pPr marL="12700" marR="174625">
              <a:lnSpc>
                <a:spcPct val="125099"/>
              </a:lnSpc>
              <a:spcBef>
                <a:spcPts val="100"/>
              </a:spcBef>
            </a:pPr>
            <a:endParaRPr sz="200" dirty="0">
              <a:latin typeface="Century Gothic" panose="020B0502020202020204" pitchFamily="34" charset="0"/>
              <a:cs typeface="Arial"/>
            </a:endParaRPr>
          </a:p>
          <a:p>
            <a:pPr marL="12700" marR="5080">
              <a:lnSpc>
                <a:spcPts val="1800"/>
              </a:lnSpc>
              <a:spcBef>
                <a:spcPts val="95"/>
              </a:spcBef>
            </a:pPr>
            <a:r>
              <a:rPr sz="1050" b="1" dirty="0">
                <a:solidFill>
                  <a:srgbClr val="2E2E2E"/>
                </a:solidFill>
                <a:latin typeface="Century Gothic" panose="020B0502020202020204" pitchFamily="34" charset="0"/>
                <a:cs typeface="Arial"/>
              </a:rPr>
              <a:t>2: good: </a:t>
            </a:r>
            <a:r>
              <a:rPr sz="1050" dirty="0">
                <a:solidFill>
                  <a:srgbClr val="505050"/>
                </a:solidFill>
                <a:latin typeface="Century Gothic" panose="020B0502020202020204" pitchFamily="34" charset="0"/>
                <a:cs typeface="Arial"/>
              </a:rPr>
              <a:t>functional; provides reasonably well-structured approach; well commented; and shows technical  competence.</a:t>
            </a:r>
            <a:endParaRPr sz="200" dirty="0">
              <a:latin typeface="Century Gothic" panose="020B0502020202020204" pitchFamily="34" charset="0"/>
              <a:cs typeface="Arial"/>
            </a:endParaRPr>
          </a:p>
          <a:p>
            <a:pPr marL="12700" marR="33020">
              <a:lnSpc>
                <a:spcPts val="1800"/>
              </a:lnSpc>
              <a:spcBef>
                <a:spcPts val="25"/>
              </a:spcBef>
            </a:pPr>
            <a:r>
              <a:rPr sz="1050" b="1" dirty="0">
                <a:solidFill>
                  <a:srgbClr val="2E2E2E"/>
                </a:solidFill>
                <a:latin typeface="Century Gothic" panose="020B0502020202020204" pitchFamily="34" charset="0"/>
                <a:cs typeface="Arial"/>
              </a:rPr>
              <a:t>3: excellent: </a:t>
            </a:r>
            <a:r>
              <a:rPr lang="en-GB" sz="1050" dirty="0">
                <a:solidFill>
                  <a:srgbClr val="505050"/>
                </a:solidFill>
                <a:latin typeface="Century Gothic" panose="020B0502020202020204" pitchFamily="34" charset="0"/>
                <a:cs typeface="Arial"/>
              </a:rPr>
              <a:t>provides a well organized, well commented and structured prototype + IoT data pipeline. </a:t>
            </a:r>
          </a:p>
          <a:p>
            <a:pPr marL="12700" marR="33020">
              <a:lnSpc>
                <a:spcPts val="1800"/>
              </a:lnSpc>
              <a:spcBef>
                <a:spcPts val="25"/>
              </a:spcBef>
            </a:pPr>
            <a:r>
              <a:rPr lang="en-GB" sz="1050" dirty="0">
                <a:solidFill>
                  <a:srgbClr val="505050"/>
                </a:solidFill>
                <a:latin typeface="Century Gothic" panose="020B0502020202020204" pitchFamily="34" charset="0"/>
                <a:cs typeface="Arial"/>
              </a:rPr>
              <a:t>Has implemented complex IoT functionality and/or demonstrated in-depth technical skills.</a:t>
            </a:r>
          </a:p>
        </p:txBody>
      </p:sp>
      <p:sp>
        <p:nvSpPr>
          <p:cNvPr id="10" name="object 10"/>
          <p:cNvSpPr txBox="1"/>
          <p:nvPr/>
        </p:nvSpPr>
        <p:spPr>
          <a:xfrm>
            <a:off x="3612920" y="4017386"/>
            <a:ext cx="6582409" cy="941989"/>
          </a:xfrm>
          <a:prstGeom prst="rect">
            <a:avLst/>
          </a:prstGeom>
        </p:spPr>
        <p:txBody>
          <a:bodyPr vert="horz" wrap="square" lIns="0" tIns="115570" rIns="0" bIns="0" rtlCol="0">
            <a:spAutoFit/>
          </a:bodyPr>
          <a:lstStyle/>
          <a:p>
            <a:pPr marL="12700">
              <a:lnSpc>
                <a:spcPct val="100000"/>
              </a:lnSpc>
              <a:spcBef>
                <a:spcPts val="910"/>
              </a:spcBef>
            </a:pPr>
            <a:r>
              <a:rPr sz="1200" b="1">
                <a:solidFill>
                  <a:srgbClr val="303030"/>
                </a:solidFill>
                <a:latin typeface="Arial"/>
                <a:cs typeface="Arial"/>
              </a:rPr>
              <a:t>Process – </a:t>
            </a:r>
            <a:r>
              <a:rPr sz="1200" b="1" spc="-5">
                <a:solidFill>
                  <a:srgbClr val="303030"/>
                </a:solidFill>
                <a:latin typeface="Arial"/>
                <a:cs typeface="Arial"/>
              </a:rPr>
              <a:t>Description &amp;</a:t>
            </a:r>
            <a:r>
              <a:rPr sz="1200" b="1" spc="-15">
                <a:solidFill>
                  <a:srgbClr val="303030"/>
                </a:solidFill>
                <a:latin typeface="Arial"/>
                <a:cs typeface="Arial"/>
              </a:rPr>
              <a:t> </a:t>
            </a:r>
            <a:r>
              <a:rPr sz="1200" b="1">
                <a:solidFill>
                  <a:srgbClr val="303030"/>
                </a:solidFill>
                <a:latin typeface="Arial"/>
                <a:cs typeface="Arial"/>
              </a:rPr>
              <a:t>Narration:</a:t>
            </a:r>
            <a:endParaRPr sz="1200">
              <a:latin typeface="Arial"/>
              <a:cs typeface="Arial"/>
            </a:endParaRPr>
          </a:p>
          <a:p>
            <a:pPr marL="12700" marR="5080">
              <a:lnSpc>
                <a:spcPct val="123200"/>
              </a:lnSpc>
              <a:spcBef>
                <a:spcPts val="475"/>
              </a:spcBef>
            </a:pPr>
            <a:r>
              <a:rPr sz="1050">
                <a:solidFill>
                  <a:srgbClr val="505050"/>
                </a:solidFill>
                <a:latin typeface="Century Gothic" panose="020B0502020202020204" pitchFamily="34" charset="0"/>
                <a:cs typeface="Arial"/>
              </a:rPr>
              <a:t>How well authored, curated, illustrated is the documentation? Is it sufficiently detailed to repeat the outcome?  Does it include a critical reflection? Does it communicate the project and its goals succinctly and effectively?</a:t>
            </a:r>
            <a:endParaRPr sz="1050">
              <a:latin typeface="Century Gothic" panose="020B0502020202020204" pitchFamily="34" charset="0"/>
              <a:cs typeface="Arial"/>
            </a:endParaRPr>
          </a:p>
        </p:txBody>
      </p:sp>
      <p:sp>
        <p:nvSpPr>
          <p:cNvPr id="11" name="object 11"/>
          <p:cNvSpPr txBox="1"/>
          <p:nvPr/>
        </p:nvSpPr>
        <p:spPr>
          <a:xfrm>
            <a:off x="3740150" y="5126121"/>
            <a:ext cx="6858000" cy="1692386"/>
          </a:xfrm>
          <a:prstGeom prst="rect">
            <a:avLst/>
          </a:prstGeom>
        </p:spPr>
        <p:txBody>
          <a:bodyPr vert="horz" wrap="square" lIns="0" tIns="12700" rIns="0" bIns="0" rtlCol="0">
            <a:spAutoFit/>
          </a:bodyPr>
          <a:lstStyle/>
          <a:p>
            <a:pPr marL="12700" marR="1318895">
              <a:lnSpc>
                <a:spcPct val="133700"/>
              </a:lnSpc>
              <a:spcBef>
                <a:spcPts val="100"/>
              </a:spcBef>
            </a:pPr>
            <a:r>
              <a:rPr sz="1050" b="1" dirty="0">
                <a:solidFill>
                  <a:srgbClr val="2E2E2E"/>
                </a:solidFill>
                <a:latin typeface="Century Gothic" panose="020B0502020202020204" pitchFamily="34" charset="0"/>
                <a:cs typeface="Arial"/>
              </a:rPr>
              <a:t>0: incomplete: </a:t>
            </a:r>
            <a:r>
              <a:rPr sz="1050" dirty="0">
                <a:solidFill>
                  <a:srgbClr val="505050"/>
                </a:solidFill>
                <a:latin typeface="Century Gothic" panose="020B0502020202020204" pitchFamily="34" charset="0"/>
                <a:cs typeface="Arial"/>
              </a:rPr>
              <a:t>documentation is missing or doesn’t provide any illustration</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reasonably poor quality, verbose, unclear or shows other communication</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issues.</a:t>
            </a:r>
            <a:endParaRPr sz="1050" dirty="0">
              <a:latin typeface="Century Gothic" panose="020B0502020202020204" pitchFamily="34" charset="0"/>
              <a:cs typeface="Arial"/>
            </a:endParaRPr>
          </a:p>
          <a:p>
            <a:pPr marL="12700" marR="650240">
              <a:lnSpc>
                <a:spcPct val="123500"/>
              </a:lnSpc>
              <a:spcBef>
                <a:spcPts val="445"/>
              </a:spcBef>
            </a:pPr>
            <a:r>
              <a:rPr sz="1050" b="1" dirty="0">
                <a:solidFill>
                  <a:srgbClr val="2E2E2E"/>
                </a:solidFill>
                <a:latin typeface="Century Gothic" panose="020B0502020202020204" pitchFamily="34" charset="0"/>
                <a:cs typeface="Arial"/>
              </a:rPr>
              <a:t>1: passing:</a:t>
            </a:r>
            <a:r>
              <a:rPr lang="en-NL" sz="1050" b="1" dirty="0">
                <a:solidFill>
                  <a:srgbClr val="2E2E2E"/>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satisfies minimum requirements - provides </a:t>
            </a:r>
            <a:r>
              <a:rPr lang="nl-NL" sz="1050" dirty="0" err="1">
                <a:solidFill>
                  <a:srgbClr val="505050"/>
                </a:solidFill>
                <a:latin typeface="Century Gothic" panose="020B0502020202020204" pitchFamily="34" charset="0"/>
                <a:cs typeface="Arial"/>
              </a:rPr>
              <a:t>only</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core functionality, is basic in </a:t>
            </a:r>
            <a:r>
              <a:rPr lang="en-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operation and could be improved.</a:t>
            </a:r>
            <a:endParaRPr sz="1050" dirty="0">
              <a:latin typeface="Century Gothic" panose="020B0502020202020204" pitchFamily="34" charset="0"/>
              <a:cs typeface="Arial"/>
            </a:endParaRPr>
          </a:p>
          <a:p>
            <a:pPr marL="12700" marR="5080">
              <a:lnSpc>
                <a:spcPct val="125000"/>
              </a:lnSpc>
            </a:pPr>
            <a:r>
              <a:rPr sz="1050" b="1" dirty="0">
                <a:solidFill>
                  <a:srgbClr val="2E2E2E"/>
                </a:solidFill>
                <a:latin typeface="Century Gothic" panose="020B0502020202020204" pitchFamily="34" charset="0"/>
                <a:cs typeface="Arial"/>
              </a:rPr>
              <a:t>2: good: </a:t>
            </a:r>
            <a:r>
              <a:rPr sz="1050" dirty="0">
                <a:solidFill>
                  <a:srgbClr val="505050"/>
                </a:solidFill>
                <a:latin typeface="Century Gothic" panose="020B0502020202020204" pitchFamily="34" charset="0"/>
                <a:cs typeface="Arial"/>
              </a:rPr>
              <a:t>functional; provides reasonably well-structured approach; well commented; and shows technical  competence.</a:t>
            </a:r>
            <a:endParaRPr sz="1050" dirty="0">
              <a:latin typeface="Century Gothic" panose="020B0502020202020204" pitchFamily="34" charset="0"/>
              <a:cs typeface="Arial"/>
            </a:endParaRPr>
          </a:p>
          <a:p>
            <a:pPr marL="12700" marR="33020">
              <a:lnSpc>
                <a:spcPct val="123300"/>
              </a:lnSpc>
              <a:spcBef>
                <a:spcPts val="50"/>
              </a:spcBef>
            </a:pPr>
            <a:r>
              <a:rPr sz="1050" b="1" dirty="0">
                <a:solidFill>
                  <a:srgbClr val="2E2E2E"/>
                </a:solidFill>
                <a:latin typeface="Century Gothic" panose="020B0502020202020204" pitchFamily="34" charset="0"/>
                <a:cs typeface="Arial"/>
              </a:rPr>
              <a:t>3: excellent: </a:t>
            </a:r>
            <a:r>
              <a:rPr sz="1050" dirty="0">
                <a:solidFill>
                  <a:srgbClr val="505050"/>
                </a:solidFill>
                <a:latin typeface="Century Gothic" panose="020B0502020202020204" pitchFamily="34" charset="0"/>
                <a:cs typeface="Arial"/>
              </a:rPr>
              <a:t>provides a well organized, well commented and structured</a:t>
            </a:r>
            <a:r>
              <a:rPr lang="nl-NL" sz="1050" dirty="0">
                <a:solidFill>
                  <a:srgbClr val="505050"/>
                </a:solidFill>
                <a:latin typeface="Century Gothic" panose="020B0502020202020204" pitchFamily="34" charset="0"/>
                <a:cs typeface="Arial"/>
              </a:rPr>
              <a:t> prototype + </a:t>
            </a:r>
            <a:r>
              <a:rPr lang="nl-NL" sz="1050" dirty="0" err="1">
                <a:solidFill>
                  <a:srgbClr val="505050"/>
                </a:solidFill>
                <a:latin typeface="Century Gothic" panose="020B0502020202020204" pitchFamily="34" charset="0"/>
                <a:cs typeface="Arial"/>
              </a:rPr>
              <a:t>IoT</a:t>
            </a:r>
            <a:r>
              <a:rPr lang="nl-NL" sz="1050" dirty="0">
                <a:solidFill>
                  <a:srgbClr val="505050"/>
                </a:solidFill>
                <a:latin typeface="Century Gothic" panose="020B0502020202020204" pitchFamily="34" charset="0"/>
                <a:cs typeface="Arial"/>
              </a:rPr>
              <a:t> data pipeline. </a:t>
            </a:r>
          </a:p>
          <a:p>
            <a:pPr marL="12700" marR="33020">
              <a:lnSpc>
                <a:spcPct val="123300"/>
              </a:lnSpc>
              <a:spcBef>
                <a:spcPts val="50"/>
              </a:spcBef>
            </a:pPr>
            <a:r>
              <a:rPr lang="nl-NL" sz="1050" dirty="0">
                <a:solidFill>
                  <a:srgbClr val="505050"/>
                </a:solidFill>
                <a:latin typeface="Century Gothic" panose="020B0502020202020204" pitchFamily="34" charset="0"/>
                <a:cs typeface="Arial"/>
              </a:rPr>
              <a:t>H</a:t>
            </a:r>
            <a:r>
              <a:rPr sz="1050" dirty="0">
                <a:solidFill>
                  <a:srgbClr val="505050"/>
                </a:solidFill>
                <a:latin typeface="Century Gothic" panose="020B0502020202020204" pitchFamily="34" charset="0"/>
                <a:cs typeface="Arial"/>
              </a:rPr>
              <a:t>as implemented complex </a:t>
            </a:r>
            <a:r>
              <a:rPr lang="nl-NL" sz="1050" dirty="0" err="1">
                <a:solidFill>
                  <a:srgbClr val="505050"/>
                </a:solidFill>
                <a:latin typeface="Century Gothic" panose="020B0502020202020204" pitchFamily="34" charset="0"/>
                <a:cs typeface="Arial"/>
              </a:rPr>
              <a:t>IoT</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functionality and/or demonstrated </a:t>
            </a:r>
            <a:r>
              <a:rPr lang="nl-NL" sz="1050" dirty="0">
                <a:solidFill>
                  <a:srgbClr val="505050"/>
                </a:solidFill>
                <a:latin typeface="Century Gothic" panose="020B0502020202020204" pitchFamily="34" charset="0"/>
                <a:cs typeface="Arial"/>
              </a:rPr>
              <a:t>in-</a:t>
            </a:r>
            <a:r>
              <a:rPr lang="nl-NL" sz="1050" dirty="0" err="1">
                <a:solidFill>
                  <a:srgbClr val="505050"/>
                </a:solidFill>
                <a:latin typeface="Century Gothic" panose="020B0502020202020204" pitchFamily="34" charset="0"/>
                <a:cs typeface="Arial"/>
              </a:rPr>
              <a:t>depth</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technical skill</a:t>
            </a:r>
            <a:r>
              <a:rPr lang="nl-NL" sz="1050" dirty="0">
                <a:solidFill>
                  <a:srgbClr val="505050"/>
                </a:solidFill>
                <a:latin typeface="Century Gothic" panose="020B0502020202020204" pitchFamily="34" charset="0"/>
                <a:cs typeface="Arial"/>
              </a:rPr>
              <a:t>s.</a:t>
            </a:r>
            <a:endParaRPr sz="1050" dirty="0">
              <a:latin typeface="Century Gothic" panose="020B0502020202020204" pitchFamily="34" charset="0"/>
              <a:cs typeface="Arial"/>
            </a:endParaRPr>
          </a:p>
        </p:txBody>
      </p:sp>
      <p:sp>
        <p:nvSpPr>
          <p:cNvPr id="20" name="object 15">
            <a:extLst>
              <a:ext uri="{FF2B5EF4-FFF2-40B4-BE49-F238E27FC236}">
                <a16:creationId xmlns:a16="http://schemas.microsoft.com/office/drawing/2014/main" id="{89A398A5-9435-4144-A594-D52F0CE10D48}"/>
              </a:ext>
            </a:extLst>
          </p:cNvPr>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a:solidFill>
                  <a:srgbClr val="0000FF"/>
                </a:solidFill>
                <a:uFill>
                  <a:solidFill>
                    <a:srgbClr val="0000FF"/>
                  </a:solidFill>
                </a:uFill>
                <a:latin typeface="Verdana"/>
                <a:cs typeface="Verdana"/>
              </a:rPr>
              <a:t>https://</a:t>
            </a:r>
            <a:r>
              <a:rPr lang="en-GB" sz="800" b="1" u="sng" spc="-5" err="1">
                <a:solidFill>
                  <a:srgbClr val="0000FF"/>
                </a:solidFill>
                <a:uFill>
                  <a:solidFill>
                    <a:srgbClr val="0000FF"/>
                  </a:solidFill>
                </a:uFill>
                <a:latin typeface="Verdana"/>
                <a:cs typeface="Verdana"/>
              </a:rPr>
              <a:t>github.com</a:t>
            </a:r>
            <a:r>
              <a:rPr lang="en-GB" sz="800" b="1" u="sng" spc="-5">
                <a:solidFill>
                  <a:srgbClr val="0000FF"/>
                </a:solidFill>
                <a:uFill>
                  <a:solidFill>
                    <a:srgbClr val="0000FF"/>
                  </a:solidFill>
                </a:uFill>
                <a:latin typeface="Verdana"/>
                <a:cs typeface="Verdana"/>
              </a:rPr>
              <a:t>/</a:t>
            </a:r>
            <a:r>
              <a:rPr lang="en-GB" sz="800" b="1" u="sng" spc="-5" err="1">
                <a:solidFill>
                  <a:srgbClr val="0000FF"/>
                </a:solidFill>
                <a:uFill>
                  <a:solidFill>
                    <a:srgbClr val="0000FF"/>
                  </a:solidFill>
                </a:uFill>
                <a:latin typeface="Verdana"/>
                <a:cs typeface="Verdana"/>
              </a:rPr>
              <a:t>robvdw</a:t>
            </a:r>
            <a:r>
              <a:rPr lang="en-GB" sz="800" b="1" u="sng" spc="-5">
                <a:solidFill>
                  <a:srgbClr val="0000FF"/>
                </a:solidFill>
                <a:uFill>
                  <a:solidFill>
                    <a:srgbClr val="0000FF"/>
                  </a:solidFill>
                </a:uFill>
                <a:latin typeface="Verdana"/>
                <a:cs typeface="Verdana"/>
              </a:rPr>
              <a:t>/CMIDAT01K-DATA-SCIENCE-for-IOT</a:t>
            </a:r>
            <a:endParaRPr sz="800">
              <a:latin typeface="Verdana"/>
              <a:cs typeface="Verdana"/>
            </a:endParaRPr>
          </a:p>
        </p:txBody>
      </p:sp>
      <p:sp>
        <p:nvSpPr>
          <p:cNvPr id="23" name="object 3">
            <a:extLst>
              <a:ext uri="{FF2B5EF4-FFF2-40B4-BE49-F238E27FC236}">
                <a16:creationId xmlns:a16="http://schemas.microsoft.com/office/drawing/2014/main" id="{4618F89D-E840-354E-AC0D-36E8184911EA}"/>
              </a:ext>
            </a:extLst>
          </p:cNvPr>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a:latin typeface="Verdana"/>
                <a:cs typeface="Verdana"/>
              </a:rPr>
              <a:t>CMIDAT01K DATA </a:t>
            </a:r>
            <a:r>
              <a:rPr sz="800" b="1">
                <a:latin typeface="Verdana"/>
                <a:cs typeface="Verdana"/>
              </a:rPr>
              <a:t>SCIENCE for</a:t>
            </a:r>
            <a:r>
              <a:rPr sz="800" b="1" spc="-70">
                <a:latin typeface="Verdana"/>
                <a:cs typeface="Verdana"/>
              </a:rPr>
              <a:t> </a:t>
            </a:r>
            <a:r>
              <a:rPr sz="800" b="1">
                <a:latin typeface="Verdana"/>
                <a:cs typeface="Verdana"/>
              </a:rPr>
              <a:t>IoT</a:t>
            </a:r>
            <a:endParaRPr sz="800">
              <a:latin typeface="Verdana"/>
              <a:cs typeface="Verdana"/>
            </a:endParaRPr>
          </a:p>
        </p:txBody>
      </p:sp>
      <p:sp>
        <p:nvSpPr>
          <p:cNvPr id="27" name="object 4">
            <a:extLst>
              <a:ext uri="{FF2B5EF4-FFF2-40B4-BE49-F238E27FC236}">
                <a16:creationId xmlns:a16="http://schemas.microsoft.com/office/drawing/2014/main" id="{373800AE-F285-C94F-B104-5A488A8A69F4}"/>
              </a:ext>
            </a:extLst>
          </p:cNvPr>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a:solidFill>
                  <a:srgbClr val="ABABAB"/>
                </a:solidFill>
                <a:latin typeface="Arial"/>
                <a:cs typeface="Arial"/>
                <a:hlinkClick r:id="rId2"/>
              </a:rPr>
              <a:t>Da</a:t>
            </a:r>
            <a:r>
              <a:rPr sz="2400" b="1" spc="-30">
                <a:solidFill>
                  <a:srgbClr val="ABABAB"/>
                </a:solidFill>
                <a:latin typeface="Arial"/>
                <a:cs typeface="Arial"/>
                <a:hlinkClick r:id="rId2"/>
              </a:rPr>
              <a:t>t</a:t>
            </a:r>
            <a:r>
              <a:rPr sz="2400" b="1" spc="-90">
                <a:solidFill>
                  <a:srgbClr val="ABABAB"/>
                </a:solidFill>
                <a:latin typeface="Arial"/>
                <a:cs typeface="Arial"/>
                <a:hlinkClick r:id="rId2"/>
              </a:rPr>
              <a:t>a</a:t>
            </a:r>
            <a:r>
              <a:rPr sz="2400" b="1">
                <a:solidFill>
                  <a:srgbClr val="ABABAB"/>
                </a:solidFill>
                <a:latin typeface="Arial"/>
                <a:cs typeface="Arial"/>
              </a:rPr>
              <a:t>	S</a:t>
            </a:r>
            <a:r>
              <a:rPr sz="2400" b="1" spc="-15">
                <a:solidFill>
                  <a:srgbClr val="ABABAB"/>
                </a:solidFill>
                <a:latin typeface="Arial"/>
                <a:cs typeface="Arial"/>
              </a:rPr>
              <a:t>c</a:t>
            </a:r>
            <a:r>
              <a:rPr sz="2400" b="1">
                <a:solidFill>
                  <a:srgbClr val="ABABAB"/>
                </a:solidFill>
                <a:latin typeface="Arial"/>
                <a:cs typeface="Arial"/>
              </a:rPr>
              <a:t>ie</a:t>
            </a:r>
            <a:r>
              <a:rPr sz="2400" b="1" spc="5">
                <a:solidFill>
                  <a:srgbClr val="ABABAB"/>
                </a:solidFill>
                <a:latin typeface="Arial"/>
                <a:cs typeface="Arial"/>
              </a:rPr>
              <a:t>n</a:t>
            </a:r>
            <a:r>
              <a:rPr sz="2400" b="1" spc="-15">
                <a:solidFill>
                  <a:srgbClr val="ABABAB"/>
                </a:solidFill>
                <a:latin typeface="Arial"/>
                <a:cs typeface="Arial"/>
              </a:rPr>
              <a:t>c</a:t>
            </a:r>
            <a:r>
              <a:rPr sz="2400" b="1">
                <a:solidFill>
                  <a:srgbClr val="ABABAB"/>
                </a:solidFill>
                <a:latin typeface="Arial"/>
                <a:cs typeface="Arial"/>
              </a:rPr>
              <a:t>e  for</a:t>
            </a:r>
            <a:r>
              <a:rPr sz="2400" b="1" spc="-10">
                <a:solidFill>
                  <a:srgbClr val="ABABAB"/>
                </a:solidFill>
                <a:latin typeface="Arial"/>
                <a:cs typeface="Arial"/>
              </a:rPr>
              <a:t> </a:t>
            </a:r>
            <a:r>
              <a:rPr sz="2400" b="1">
                <a:solidFill>
                  <a:srgbClr val="ABABAB"/>
                </a:solidFill>
                <a:latin typeface="Arial"/>
                <a:cs typeface="Arial"/>
              </a:rPr>
              <a:t>IoT</a:t>
            </a:r>
            <a:endParaRPr sz="2400">
              <a:latin typeface="Arial"/>
              <a:cs typeface="Arial"/>
            </a:endParaRPr>
          </a:p>
          <a:p>
            <a:pPr marL="12700" marR="5080">
              <a:lnSpc>
                <a:spcPct val="124600"/>
              </a:lnSpc>
              <a:spcBef>
                <a:spcPts val="434"/>
              </a:spcBef>
            </a:pPr>
            <a:r>
              <a:rPr sz="1500">
                <a:solidFill>
                  <a:srgbClr val="ABABAB"/>
                </a:solidFill>
                <a:latin typeface="Arial"/>
                <a:cs typeface="Arial"/>
              </a:rPr>
              <a:t>A </a:t>
            </a:r>
            <a:r>
              <a:rPr sz="1500" spc="-5">
                <a:solidFill>
                  <a:srgbClr val="ABABAB"/>
                </a:solidFill>
                <a:latin typeface="Arial"/>
                <a:cs typeface="Arial"/>
              </a:rPr>
              <a:t>hands-on introductory  </a:t>
            </a:r>
            <a:r>
              <a:rPr sz="1500" spc="-80">
                <a:solidFill>
                  <a:srgbClr val="ABABAB"/>
                </a:solidFill>
                <a:latin typeface="Arial"/>
                <a:cs typeface="Arial"/>
              </a:rPr>
              <a:t>course</a:t>
            </a:r>
            <a:r>
              <a:rPr sz="1500" spc="-265">
                <a:solidFill>
                  <a:srgbClr val="ABABAB"/>
                </a:solidFill>
                <a:latin typeface="Arial"/>
                <a:cs typeface="Arial"/>
              </a:rPr>
              <a:t> </a:t>
            </a:r>
            <a:r>
              <a:rPr sz="1500" spc="-75">
                <a:solidFill>
                  <a:srgbClr val="ABABAB"/>
                </a:solidFill>
                <a:latin typeface="Arial"/>
                <a:cs typeface="Arial"/>
              </a:rPr>
              <a:t>exploring</a:t>
            </a:r>
            <a:r>
              <a:rPr sz="1500" spc="-280">
                <a:solidFill>
                  <a:srgbClr val="ABABAB"/>
                </a:solidFill>
                <a:latin typeface="Arial"/>
                <a:cs typeface="Arial"/>
              </a:rPr>
              <a:t> </a:t>
            </a:r>
            <a:r>
              <a:rPr sz="1500" spc="-80">
                <a:solidFill>
                  <a:srgbClr val="ABABAB"/>
                </a:solidFill>
                <a:latin typeface="Arial"/>
                <a:cs typeface="Arial"/>
              </a:rPr>
              <a:t>the</a:t>
            </a:r>
            <a:r>
              <a:rPr sz="1500" spc="-290">
                <a:solidFill>
                  <a:srgbClr val="ABABAB"/>
                </a:solidFill>
                <a:latin typeface="Arial"/>
                <a:cs typeface="Arial"/>
              </a:rPr>
              <a:t> </a:t>
            </a:r>
            <a:r>
              <a:rPr sz="1500" spc="-70">
                <a:solidFill>
                  <a:srgbClr val="ABABAB"/>
                </a:solidFill>
                <a:latin typeface="Arial"/>
                <a:cs typeface="Arial"/>
              </a:rPr>
              <a:t>Internet  </a:t>
            </a:r>
            <a:r>
              <a:rPr sz="1500" spc="-5">
                <a:solidFill>
                  <a:srgbClr val="ABABAB"/>
                </a:solidFill>
                <a:latin typeface="Arial"/>
                <a:cs typeface="Arial"/>
              </a:rPr>
              <a:t>of </a:t>
            </a:r>
            <a:r>
              <a:rPr sz="1500" spc="-25">
                <a:solidFill>
                  <a:srgbClr val="ABABAB"/>
                </a:solidFill>
                <a:latin typeface="Arial"/>
                <a:cs typeface="Arial"/>
              </a:rPr>
              <a:t>Things </a:t>
            </a:r>
            <a:r>
              <a:rPr sz="1500" spc="-15">
                <a:solidFill>
                  <a:srgbClr val="ABABAB"/>
                </a:solidFill>
                <a:latin typeface="Arial"/>
                <a:cs typeface="Arial"/>
              </a:rPr>
              <a:t>form </a:t>
            </a:r>
            <a:r>
              <a:rPr sz="1500" spc="-5">
                <a:solidFill>
                  <a:srgbClr val="ABABAB"/>
                </a:solidFill>
                <a:latin typeface="Arial"/>
                <a:cs typeface="Arial"/>
              </a:rPr>
              <a:t>a </a:t>
            </a:r>
            <a:r>
              <a:rPr sz="1500" spc="-20">
                <a:solidFill>
                  <a:srgbClr val="ABABAB"/>
                </a:solidFill>
                <a:latin typeface="Arial"/>
                <a:cs typeface="Arial"/>
              </a:rPr>
              <a:t>Data  </a:t>
            </a:r>
            <a:r>
              <a:rPr sz="1500" spc="-25">
                <a:solidFill>
                  <a:srgbClr val="ABABAB"/>
                </a:solidFill>
                <a:latin typeface="Arial"/>
                <a:cs typeface="Arial"/>
              </a:rPr>
              <a:t>Science </a:t>
            </a:r>
            <a:r>
              <a:rPr sz="1500" spc="-20">
                <a:solidFill>
                  <a:srgbClr val="ABABAB"/>
                </a:solidFill>
                <a:latin typeface="Arial"/>
                <a:cs typeface="Arial"/>
              </a:rPr>
              <a:t>point of</a:t>
            </a:r>
            <a:r>
              <a:rPr sz="1500" spc="-95">
                <a:solidFill>
                  <a:srgbClr val="ABABAB"/>
                </a:solidFill>
                <a:latin typeface="Arial"/>
                <a:cs typeface="Arial"/>
              </a:rPr>
              <a:t> </a:t>
            </a:r>
            <a:r>
              <a:rPr sz="1500" spc="-20">
                <a:solidFill>
                  <a:srgbClr val="ABABAB"/>
                </a:solidFill>
                <a:latin typeface="Arial"/>
                <a:cs typeface="Arial"/>
              </a:rPr>
              <a:t>view.</a:t>
            </a:r>
            <a:endParaRPr sz="1500">
              <a:latin typeface="Arial"/>
              <a:cs typeface="Arial"/>
            </a:endParaRPr>
          </a:p>
        </p:txBody>
      </p:sp>
      <p:pic>
        <p:nvPicPr>
          <p:cNvPr id="29" name="Picture 28">
            <a:extLst>
              <a:ext uri="{FF2B5EF4-FFF2-40B4-BE49-F238E27FC236}">
                <a16:creationId xmlns:a16="http://schemas.microsoft.com/office/drawing/2014/main" id="{867D124E-D1A5-2846-8701-32E6B56E3A98}"/>
              </a:ext>
            </a:extLst>
          </p:cNvPr>
          <p:cNvPicPr>
            <a:picLocks noChangeAspect="1"/>
          </p:cNvPicPr>
          <p:nvPr/>
        </p:nvPicPr>
        <p:blipFill>
          <a:blip r:embed="rId3"/>
          <a:stretch>
            <a:fillRect/>
          </a:stretch>
        </p:blipFill>
        <p:spPr>
          <a:xfrm>
            <a:off x="2598897" y="1452729"/>
            <a:ext cx="635000" cy="660400"/>
          </a:xfrm>
          <a:prstGeom prst="rect">
            <a:avLst/>
          </a:prstGeom>
        </p:spPr>
      </p:pic>
      <p:sp>
        <p:nvSpPr>
          <p:cNvPr id="12" name="object 5">
            <a:extLst>
              <a:ext uri="{FF2B5EF4-FFF2-40B4-BE49-F238E27FC236}">
                <a16:creationId xmlns:a16="http://schemas.microsoft.com/office/drawing/2014/main" id="{F7A365A6-ABD3-154E-99E5-598C6DAD2C9B}"/>
              </a:ext>
            </a:extLst>
          </p:cNvPr>
          <p:cNvSpPr txBox="1"/>
          <p:nvPr/>
        </p:nvSpPr>
        <p:spPr>
          <a:xfrm>
            <a:off x="2292350" y="2147190"/>
            <a:ext cx="884397"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a:t>
            </a:r>
            <a:r>
              <a:rPr lang="nl-NL" sz="1200" dirty="0">
                <a:solidFill>
                  <a:srgbClr val="ABABAB"/>
                </a:solidFill>
                <a:latin typeface="Arial"/>
                <a:cs typeface="Arial"/>
              </a:rPr>
              <a:t>1-2022</a:t>
            </a:r>
            <a:endParaRPr sz="12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TotalTime>
  <Words>1431</Words>
  <Application>Microsoft Macintosh PowerPoint</Application>
  <PresentationFormat>Custom</PresentationFormat>
  <Paragraphs>117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Courier New</vt:lpstr>
      <vt:lpstr>Verdana</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Willigen, R.F. van der (Rob)</cp:lastModifiedBy>
  <cp:revision>33</cp:revision>
  <dcterms:created xsi:type="dcterms:W3CDTF">2020-04-07T14:33:41Z</dcterms:created>
  <dcterms:modified xsi:type="dcterms:W3CDTF">2021-11-15T10:28:55Z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2020-04-03T00:00:00Z</vt:filetime>
  </property>
  <property fmtid="{D5CDD505-2E9C-101B-9397-08002B2CF9AE}" pid="3" name="Creator">
    <vt:lpwstr>Microsoft Word</vt:lpwstr>
  </property>
  <property fmtid="{D5CDD505-2E9C-101B-9397-08002B2CF9AE}" pid="4" name="LastSaved">
    <vt:filetime>2020-04-07T00:00:00Z</vt:filetime>
  </property>
</Properties>
</file>