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14"/>
  </p:notesMasterIdLst>
  <p:handoutMasterIdLst>
    <p:handoutMasterId r:id="rId15"/>
  </p:handoutMasterIdLst>
  <p:sldIdLst>
    <p:sldId id="317" r:id="rId6"/>
    <p:sldId id="334" r:id="rId7"/>
    <p:sldId id="335" r:id="rId8"/>
    <p:sldId id="336" r:id="rId9"/>
    <p:sldId id="337" r:id="rId10"/>
    <p:sldId id="323" r:id="rId11"/>
    <p:sldId id="333" r:id="rId12"/>
    <p:sldId id="331" r:id="rId13"/>
  </p:sldIdLst>
  <p:sldSz cx="10160000" cy="5715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3200" userDrawn="1">
          <p15:clr>
            <a:srgbClr val="A4A3A4"/>
          </p15:clr>
        </p15:guide>
        <p15:guide id="5" pos="2133" userDrawn="1">
          <p15:clr>
            <a:srgbClr val="A4A3A4"/>
          </p15:clr>
        </p15:guide>
        <p15:guide id="6" pos="1067" userDrawn="1">
          <p15:clr>
            <a:srgbClr val="A4A3A4"/>
          </p15:clr>
        </p15:guide>
        <p15:guide id="7" pos="4267" userDrawn="1">
          <p15:clr>
            <a:srgbClr val="A4A3A4"/>
          </p15:clr>
        </p15:guide>
        <p15:guide id="8" pos="5333" userDrawn="1">
          <p15:clr>
            <a:srgbClr val="A4A3A4"/>
          </p15:clr>
        </p15:guide>
        <p15:guide id="9" pos="1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F0033"/>
    <a:srgbClr val="CC0033"/>
    <a:srgbClr val="B71327"/>
    <a:srgbClr val="B10538"/>
    <a:srgbClr val="D4737D"/>
    <a:srgbClr val="FBE0DF"/>
    <a:srgbClr val="A4D7DF"/>
    <a:srgbClr val="F3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434" autoAdjust="0"/>
  </p:normalViewPr>
  <p:slideViewPr>
    <p:cSldViewPr>
      <p:cViewPr varScale="1">
        <p:scale>
          <a:sx n="135" d="100"/>
          <a:sy n="135" d="100"/>
        </p:scale>
        <p:origin x="77" y="221"/>
      </p:cViewPr>
      <p:guideLst>
        <p:guide orient="horz" pos="1800"/>
        <p:guide orient="horz" pos="320"/>
        <p:guide orient="horz" pos="2934"/>
        <p:guide pos="3200"/>
        <p:guide pos="2133"/>
        <p:guide pos="1067"/>
        <p:guide pos="4267"/>
        <p:guide pos="5333"/>
        <p:guide pos="1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22-5-2026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19493" y="4728526"/>
            <a:ext cx="9720516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C425F2A-2AA2-4199-9B65-E20E6E2BD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2820"/>
            <a:ext cx="10160000" cy="46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9487" y="-111224"/>
            <a:ext cx="9281031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39487" y="985292"/>
            <a:ext cx="9281031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96" indent="-457196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57" indent="-342896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68" indent="-342896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66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33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897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63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397" indent="-452397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45" indent="-16667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21" indent="-15609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64" indent="-190482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22" indent="-190482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388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53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20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285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66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33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897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63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29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795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60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26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8618724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59" y="-22820"/>
            <a:ext cx="10339918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39484" y="-96672"/>
            <a:ext cx="91440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078" y="5089748"/>
            <a:ext cx="534924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66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33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897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63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5" indent="-285725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45" indent="-166672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05" indent="-190482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64" indent="-190482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22" indent="-190482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388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53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20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285" indent="-190482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66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33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897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63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29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795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60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26" algn="l" defTabSz="76193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rightspace.hr.nl/d2l/home/196152" TargetMode="External"/><Relationship Id="rId2" Type="http://schemas.openxmlformats.org/officeDocument/2006/relationships/hyperlink" Target="https://github.com/HR-ELEKTRO/csc1/wik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brightspace.hr.nl/d2l/lms/grades/my_grades/main.d2l?ou=196152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github.com/HR-ELEKTRO/csc1/wiki/Opdrachten/Opdrachten_Week_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CSC1  Week 1: </a:t>
            </a:r>
            <a:r>
              <a:rPr lang="nl-NL" dirty="0"/>
              <a:t>Soft </a:t>
            </a:r>
            <a:r>
              <a:rPr lang="nl-NL" dirty="0" err="1"/>
              <a:t>core</a:t>
            </a:r>
            <a:endParaRPr lang="nl-NL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Leerdoelen  CSC1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439487" y="913284"/>
            <a:ext cx="9177017" cy="4464496"/>
          </a:xfrm>
        </p:spPr>
        <p:txBody>
          <a:bodyPr/>
          <a:lstStyle/>
          <a:p>
            <a:r>
              <a:rPr lang="nl-NL" sz="2800" dirty="0">
                <a:cs typeface="Arial" panose="020B0604020202020204" pitchFamily="34" charset="0"/>
              </a:rPr>
              <a:t>Je bent na het volgen van deze cursus in staat om: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1800" dirty="0">
                <a:cs typeface="Arial" panose="020B0604020202020204" pitchFamily="34" charset="0"/>
              </a:rPr>
              <a:t>in </a:t>
            </a:r>
            <a:r>
              <a:rPr lang="nl-NL" sz="1800" dirty="0">
                <a:solidFill>
                  <a:srgbClr val="C00000"/>
                </a:solidFill>
                <a:cs typeface="Arial" panose="020B0604020202020204" pitchFamily="34" charset="0"/>
              </a:rPr>
              <a:t>VHDL</a:t>
            </a:r>
            <a:r>
              <a:rPr lang="nl-NL" sz="1800" dirty="0">
                <a:cs typeface="Arial" panose="020B0604020202020204" pitchFamily="34" charset="0"/>
              </a:rPr>
              <a:t> een </a:t>
            </a:r>
            <a:r>
              <a:rPr lang="nl-NL" sz="1800" dirty="0">
                <a:solidFill>
                  <a:srgbClr val="C00000"/>
                </a:solidFill>
                <a:cs typeface="Arial" panose="020B0604020202020204" pitchFamily="34" charset="0"/>
              </a:rPr>
              <a:t>hardware module </a:t>
            </a:r>
            <a:r>
              <a:rPr lang="nl-NL" sz="1800" dirty="0">
                <a:cs typeface="Arial" panose="020B0604020202020204" pitchFamily="34" charset="0"/>
              </a:rPr>
              <a:t>te ontwerpen en implementeren met een </a:t>
            </a:r>
            <a:r>
              <a:rPr lang="nl-NL" sz="1800" dirty="0">
                <a:solidFill>
                  <a:srgbClr val="C00000"/>
                </a:solidFill>
                <a:cs typeface="Arial" panose="020B0604020202020204" pitchFamily="34" charset="0"/>
              </a:rPr>
              <a:t>memory bus</a:t>
            </a:r>
            <a:r>
              <a:rPr lang="nl-NL" sz="1800" dirty="0">
                <a:cs typeface="Arial" panose="020B0604020202020204" pitchFamily="34" charset="0"/>
              </a:rPr>
              <a:t> interface zodat deze module, vanuit een soft of hard </a:t>
            </a:r>
            <a:r>
              <a:rPr lang="nl-NL" sz="1800" dirty="0" err="1">
                <a:cs typeface="Arial" panose="020B0604020202020204" pitchFamily="34" charset="0"/>
              </a:rPr>
              <a:t>core</a:t>
            </a:r>
            <a:r>
              <a:rPr lang="nl-NL" sz="1800" dirty="0">
                <a:cs typeface="Arial" panose="020B0604020202020204" pitchFamily="34" charset="0"/>
              </a:rPr>
              <a:t> processor, memory </a:t>
            </a:r>
            <a:r>
              <a:rPr lang="nl-NL" sz="1800" dirty="0" err="1">
                <a:cs typeface="Arial" panose="020B0604020202020204" pitchFamily="34" charset="0"/>
              </a:rPr>
              <a:t>mapped</a:t>
            </a:r>
            <a:r>
              <a:rPr lang="nl-NL" sz="1800" dirty="0">
                <a:cs typeface="Arial" panose="020B0604020202020204" pitchFamily="34" charset="0"/>
              </a:rPr>
              <a:t> te programmeren is;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1800" dirty="0">
                <a:cs typeface="Arial" panose="020B0604020202020204" pitchFamily="34" charset="0"/>
              </a:rPr>
              <a:t>een </a:t>
            </a:r>
            <a:r>
              <a:rPr lang="nl-NL" sz="1800" dirty="0" err="1">
                <a:cs typeface="Arial" panose="020B0604020202020204" pitchFamily="34" charset="0"/>
              </a:rPr>
              <a:t>embedded</a:t>
            </a:r>
            <a:r>
              <a:rPr lang="nl-NL" sz="1800" dirty="0">
                <a:cs typeface="Arial" panose="020B0604020202020204" pitchFamily="34" charset="0"/>
              </a:rPr>
              <a:t> systeem op een FPGA te ontwerpen en implementeren bestaande uit een </a:t>
            </a:r>
            <a:r>
              <a:rPr lang="nl-NL" sz="1800" dirty="0">
                <a:solidFill>
                  <a:srgbClr val="C00000"/>
                </a:solidFill>
                <a:cs typeface="Arial" panose="020B0604020202020204" pitchFamily="34" charset="0"/>
              </a:rPr>
              <a:t>soft </a:t>
            </a:r>
            <a:r>
              <a:rPr lang="nl-NL" sz="1800" dirty="0" err="1">
                <a:solidFill>
                  <a:srgbClr val="C00000"/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cs typeface="Arial" panose="020B0604020202020204" pitchFamily="34" charset="0"/>
              </a:rPr>
              <a:t>, software, bestaande hardware modules en zelf in VHDL geïmplementeerde hardware modules;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1800" dirty="0">
                <a:cs typeface="Arial" panose="020B0604020202020204" pitchFamily="34" charset="0"/>
              </a:rPr>
              <a:t>op dit </a:t>
            </a:r>
            <a:r>
              <a:rPr lang="nl-NL" sz="1800" dirty="0" err="1">
                <a:cs typeface="Arial" panose="020B0604020202020204" pitchFamily="34" charset="0"/>
              </a:rPr>
              <a:t>embedded</a:t>
            </a:r>
            <a:r>
              <a:rPr lang="nl-NL" sz="1800" dirty="0">
                <a:cs typeface="Arial" panose="020B0604020202020204" pitchFamily="34" charset="0"/>
              </a:rPr>
              <a:t> systeem een </a:t>
            </a:r>
            <a:r>
              <a:rPr lang="nl-NL" sz="1800" dirty="0">
                <a:solidFill>
                  <a:srgbClr val="C00000"/>
                </a:solidFill>
                <a:cs typeface="Arial" panose="020B0604020202020204" pitchFamily="34" charset="0"/>
              </a:rPr>
              <a:t>RTOS</a:t>
            </a:r>
            <a:r>
              <a:rPr lang="nl-NL" sz="1800" dirty="0">
                <a:cs typeface="Arial" panose="020B0604020202020204" pitchFamily="34" charset="0"/>
              </a:rPr>
              <a:t> toe te passen;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1800" dirty="0">
                <a:cs typeface="Arial" panose="020B0604020202020204" pitchFamily="34" charset="0"/>
              </a:rPr>
              <a:t>een </a:t>
            </a:r>
            <a:r>
              <a:rPr lang="nl-NL" sz="1800" dirty="0" err="1">
                <a:cs typeface="Arial" panose="020B0604020202020204" pitchFamily="34" charset="0"/>
              </a:rPr>
              <a:t>embedded</a:t>
            </a:r>
            <a:r>
              <a:rPr lang="nl-NL" sz="1800" dirty="0">
                <a:cs typeface="Arial" panose="020B0604020202020204" pitchFamily="34" charset="0"/>
              </a:rPr>
              <a:t> systeem op een FPGA te ontwerpen en implementeren bestaande uit een </a:t>
            </a:r>
            <a:r>
              <a:rPr lang="nl-NL" sz="1800" dirty="0">
                <a:solidFill>
                  <a:srgbClr val="C00000"/>
                </a:solidFill>
                <a:cs typeface="Arial" panose="020B0604020202020204" pitchFamily="34" charset="0"/>
              </a:rPr>
              <a:t>hard </a:t>
            </a:r>
            <a:r>
              <a:rPr lang="nl-NL" sz="1800" dirty="0" err="1">
                <a:solidFill>
                  <a:srgbClr val="C00000"/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cs typeface="Arial" panose="020B0604020202020204" pitchFamily="34" charset="0"/>
              </a:rPr>
              <a:t>, software die draait onder Linux, bestaande hardware modules en zelf in VHDL geïmplementeerde hardware modules;</a:t>
            </a:r>
            <a:endParaRPr lang="nl-NL" sz="2000" dirty="0">
              <a:cs typeface="Arial" panose="020B0604020202020204" pitchFamily="34" charset="0"/>
            </a:endParaRP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1800" dirty="0">
                <a:cs typeface="Arial" panose="020B0604020202020204" pitchFamily="34" charset="0"/>
              </a:rPr>
              <a:t>te beslissen of bepaalde functionaliteit van een </a:t>
            </a:r>
            <a:r>
              <a:rPr lang="nl-NL" sz="1800" dirty="0" err="1">
                <a:cs typeface="Arial" panose="020B0604020202020204" pitchFamily="34" charset="0"/>
              </a:rPr>
              <a:t>embedded</a:t>
            </a:r>
            <a:r>
              <a:rPr lang="nl-NL" sz="1800" dirty="0">
                <a:cs typeface="Arial" panose="020B0604020202020204" pitchFamily="34" charset="0"/>
              </a:rPr>
              <a:t> applicatie </a:t>
            </a:r>
            <a:r>
              <a:rPr lang="nl-NL" sz="1800" dirty="0">
                <a:solidFill>
                  <a:srgbClr val="C00000"/>
                </a:solidFill>
                <a:cs typeface="Arial" panose="020B0604020202020204" pitchFamily="34" charset="0"/>
              </a:rPr>
              <a:t>beter</a:t>
            </a:r>
            <a:r>
              <a:rPr lang="nl-NL" sz="1800" dirty="0">
                <a:cs typeface="Arial" panose="020B0604020202020204" pitchFamily="34" charset="0"/>
              </a:rPr>
              <a:t> op een </a:t>
            </a:r>
            <a:r>
              <a:rPr lang="nl-NL" sz="1800" dirty="0">
                <a:solidFill>
                  <a:srgbClr val="C00000"/>
                </a:solidFill>
                <a:cs typeface="Arial" panose="020B0604020202020204" pitchFamily="34" charset="0"/>
              </a:rPr>
              <a:t>soft </a:t>
            </a:r>
            <a:r>
              <a:rPr lang="nl-NL" sz="1800" dirty="0" err="1">
                <a:solidFill>
                  <a:srgbClr val="C00000"/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cs typeface="Arial" panose="020B0604020202020204" pitchFamily="34" charset="0"/>
              </a:rPr>
              <a:t>, op een </a:t>
            </a:r>
            <a:r>
              <a:rPr lang="nl-NL" sz="1800" dirty="0">
                <a:solidFill>
                  <a:srgbClr val="C00000"/>
                </a:solidFill>
                <a:cs typeface="Arial" panose="020B0604020202020204" pitchFamily="34" charset="0"/>
              </a:rPr>
              <a:t>hard </a:t>
            </a:r>
            <a:r>
              <a:rPr lang="nl-NL" sz="1800" dirty="0" err="1">
                <a:solidFill>
                  <a:srgbClr val="C00000"/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cs typeface="Arial" panose="020B0604020202020204" pitchFamily="34" charset="0"/>
              </a:rPr>
              <a:t> of in </a:t>
            </a:r>
            <a:r>
              <a:rPr lang="nl-NL" sz="1800" dirty="0">
                <a:solidFill>
                  <a:srgbClr val="C00000"/>
                </a:solidFill>
                <a:cs typeface="Arial" panose="020B0604020202020204" pitchFamily="34" charset="0"/>
              </a:rPr>
              <a:t>hardware</a:t>
            </a:r>
            <a:r>
              <a:rPr lang="nl-NL" sz="1800" dirty="0">
                <a:cs typeface="Arial" panose="020B0604020202020204" pitchFamily="34" charset="0"/>
              </a:rPr>
              <a:t> geïmplementeerd kan worden;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1800" dirty="0">
                <a:cs typeface="Arial" panose="020B0604020202020204" pitchFamily="34" charset="0"/>
              </a:rPr>
              <a:t>verschillende vormen van </a:t>
            </a:r>
            <a:r>
              <a:rPr lang="nl-NL" sz="1800" dirty="0">
                <a:solidFill>
                  <a:srgbClr val="C00000"/>
                </a:solidFill>
                <a:cs typeface="Arial" panose="020B0604020202020204" pitchFamily="34" charset="0"/>
              </a:rPr>
              <a:t>High Level Syntheses</a:t>
            </a:r>
            <a:r>
              <a:rPr lang="nl-NL" sz="1800" dirty="0">
                <a:cs typeface="Arial" panose="020B0604020202020204" pitchFamily="34" charset="0"/>
              </a:rPr>
              <a:t> met de voor- en nadelen van deze vormen te benoemen.</a:t>
            </a:r>
            <a:endParaRPr lang="nl-NL" sz="2400" dirty="0">
              <a:cs typeface="Arial" panose="020B0604020202020204" pitchFamily="34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6D60047-1244-4A1F-8780-494A55767BC9}" type="slidenum">
              <a:rPr lang="nl-N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70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Manier van </a:t>
            </a:r>
            <a:r>
              <a:rPr lang="en-US" dirty="0" err="1"/>
              <a:t>werken</a:t>
            </a:r>
            <a:r>
              <a:rPr lang="en-US" dirty="0"/>
              <a:t>  CSC1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We maken gebruik van door Intel beschikbaar gestelde </a:t>
            </a:r>
            <a:r>
              <a:rPr lang="nl-NL" sz="2400" dirty="0" err="1">
                <a:solidFill>
                  <a:srgbClr val="C00000"/>
                </a:solidFill>
                <a:cs typeface="Arial" panose="020B0604020202020204" pitchFamily="34" charset="0"/>
              </a:rPr>
              <a:t>tutorials</a:t>
            </a:r>
            <a:r>
              <a:rPr lang="nl-NL" sz="2400" dirty="0">
                <a:cs typeface="Arial" panose="020B0604020202020204" pitchFamily="34" charset="0"/>
              </a:rPr>
              <a:t>.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Het uitvoeren van deze </a:t>
            </a:r>
            <a:r>
              <a:rPr lang="nl-NL" sz="2400" dirty="0" err="1">
                <a:cs typeface="Arial" panose="020B0604020202020204" pitchFamily="34" charset="0"/>
              </a:rPr>
              <a:t>tutorials</a:t>
            </a:r>
            <a:r>
              <a:rPr lang="nl-NL" sz="2400" dirty="0">
                <a:cs typeface="Arial" panose="020B0604020202020204" pitchFamily="34" charset="0"/>
              </a:rPr>
              <a:t> is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geen doel</a:t>
            </a:r>
            <a:r>
              <a:rPr lang="nl-NL" sz="2400" dirty="0">
                <a:cs typeface="Arial" panose="020B0604020202020204" pitchFamily="34" charset="0"/>
              </a:rPr>
              <a:t> op zich!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Zorg dat je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begrijpt</a:t>
            </a:r>
            <a:r>
              <a:rPr lang="nl-NL" sz="2400" dirty="0">
                <a:cs typeface="Arial" panose="020B0604020202020204" pitchFamily="34" charset="0"/>
              </a:rPr>
              <a:t> wat je doet en hou de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leerdoelen</a:t>
            </a:r>
            <a:r>
              <a:rPr lang="nl-NL" sz="2400" dirty="0">
                <a:cs typeface="Arial" panose="020B0604020202020204" pitchFamily="34" charset="0"/>
              </a:rPr>
              <a:t> in het oog.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Vraag</a:t>
            </a:r>
            <a:r>
              <a:rPr lang="nl-NL" sz="2400" dirty="0">
                <a:cs typeface="Arial" panose="020B0604020202020204" pitchFamily="34" charset="0"/>
              </a:rPr>
              <a:t> indien nodig de docent om extra uitleg.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Hou een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logboek</a:t>
            </a:r>
            <a:r>
              <a:rPr lang="nl-NL" sz="2400" dirty="0">
                <a:cs typeface="Arial" panose="020B0604020202020204" pitchFamily="34" charset="0"/>
              </a:rPr>
              <a:t> bij, zodat je e.e.a. snel terug kunt zoeken.</a:t>
            </a:r>
          </a:p>
          <a:p>
            <a:endParaRPr lang="nl-NL" sz="2400" dirty="0">
              <a:cs typeface="Arial" panose="020B0604020202020204" pitchFamily="34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6D60047-1244-4A1F-8780-494A55767BC9}" type="slidenum">
              <a:rPr lang="nl-N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3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0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Globale</a:t>
            </a:r>
            <a:r>
              <a:rPr lang="en-US" dirty="0"/>
              <a:t> planning  CSC1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Week 1 t/m 5: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Weekopdrachten</a:t>
            </a:r>
            <a:r>
              <a:rPr lang="nl-NL" sz="2400" dirty="0">
                <a:cs typeface="Arial" panose="020B0604020202020204" pitchFamily="34" charset="0"/>
              </a:rPr>
              <a:t>:</a:t>
            </a:r>
          </a:p>
          <a:p>
            <a:pPr marL="914391" lvl="1"/>
            <a:r>
              <a:rPr lang="nl-NL" sz="2000" dirty="0">
                <a:cs typeface="Arial" panose="020B0604020202020204" pitchFamily="34" charset="0"/>
              </a:rPr>
              <a:t>Geen beoordeling wel feedback (met aftekenen).</a:t>
            </a:r>
          </a:p>
          <a:p>
            <a:pPr marL="914391" lvl="1"/>
            <a:r>
              <a:rPr lang="nl-NL" sz="2000" dirty="0">
                <a:cs typeface="Arial" panose="020B0604020202020204" pitchFamily="34" charset="0"/>
              </a:rPr>
              <a:t>Werken in tweetallen (elke student heeft thuis zijn eigen DE1-SoC).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Gastcollege</a:t>
            </a:r>
            <a:r>
              <a:rPr lang="nl-NL" sz="2400" dirty="0">
                <a:cs typeface="Arial" panose="020B0604020202020204" pitchFamily="34" charset="0"/>
              </a:rPr>
              <a:t> (verplicht) waarschijnlijk week 2.7 of 2.8 (na de kerst).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Week 6 t/m 9: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Eindopdracht</a:t>
            </a:r>
            <a:r>
              <a:rPr lang="nl-NL" sz="2400" dirty="0">
                <a:cs typeface="Arial" panose="020B0604020202020204" pitchFamily="34" charset="0"/>
              </a:rPr>
              <a:t>:</a:t>
            </a:r>
          </a:p>
          <a:p>
            <a:pPr marL="914391" lvl="1"/>
            <a:r>
              <a:rPr lang="nl-NL" sz="2000" dirty="0">
                <a:cs typeface="Arial" panose="020B0604020202020204" pitchFamily="34" charset="0"/>
              </a:rPr>
              <a:t>Aantonen dat je de leerdoelen hebt behaald.</a:t>
            </a:r>
          </a:p>
          <a:p>
            <a:pPr marL="914391" lvl="1"/>
            <a:r>
              <a:rPr lang="nl-NL" sz="2000" dirty="0">
                <a:cs typeface="Arial" panose="020B0604020202020204" pitchFamily="34" charset="0"/>
              </a:rPr>
              <a:t>Naar keuze individueel of samen met een andere student.</a:t>
            </a:r>
          </a:p>
          <a:p>
            <a:pPr marL="914391" lvl="1"/>
            <a:r>
              <a:rPr lang="nl-NL" sz="2000" dirty="0">
                <a:cs typeface="Arial" panose="020B0604020202020204" pitchFamily="34" charset="0"/>
              </a:rPr>
              <a:t>Je mag de eindopdracht </a:t>
            </a:r>
            <a:r>
              <a:rPr lang="nl-NL" sz="2000" dirty="0">
                <a:solidFill>
                  <a:srgbClr val="C00000"/>
                </a:solidFill>
                <a:cs typeface="Arial" panose="020B0604020202020204" pitchFamily="34" charset="0"/>
              </a:rPr>
              <a:t>zelf bedenken</a:t>
            </a:r>
            <a:r>
              <a:rPr lang="nl-NL" sz="2000" dirty="0">
                <a:cs typeface="Arial" panose="020B0604020202020204" pitchFamily="34" charset="0"/>
              </a:rPr>
              <a:t>.</a:t>
            </a:r>
          </a:p>
          <a:p>
            <a:pPr marL="914391" lvl="1"/>
            <a:r>
              <a:rPr lang="nl-NL" sz="2000" dirty="0">
                <a:solidFill>
                  <a:srgbClr val="C00000"/>
                </a:solidFill>
                <a:cs typeface="Arial" panose="020B0604020202020204" pitchFamily="34" charset="0"/>
              </a:rPr>
              <a:t>Opdrachtomschrijving</a:t>
            </a:r>
            <a:r>
              <a:rPr lang="nl-NL" sz="2000" dirty="0">
                <a:cs typeface="Arial" panose="020B0604020202020204" pitchFamily="34" charset="0"/>
              </a:rPr>
              <a:t> moet worden ingeleverd in het </a:t>
            </a:r>
            <a:r>
              <a:rPr lang="nl-NL" sz="2000" dirty="0">
                <a:solidFill>
                  <a:srgbClr val="C00000"/>
                </a:solidFill>
                <a:cs typeface="Arial" panose="020B0604020202020204" pitchFamily="34" charset="0"/>
              </a:rPr>
              <a:t>begin van week 5</a:t>
            </a:r>
            <a:r>
              <a:rPr lang="nl-NL" sz="2000" dirty="0">
                <a:cs typeface="Arial" panose="020B0604020202020204" pitchFamily="34" charset="0"/>
              </a:rPr>
              <a:t> en goedgekeurd worden door de docenten.</a:t>
            </a:r>
          </a:p>
          <a:p>
            <a:pPr marL="914391" lvl="1"/>
            <a:r>
              <a:rPr lang="nl-NL" sz="2000" dirty="0">
                <a:cs typeface="Arial" panose="020B0604020202020204" pitchFamily="34" charset="0"/>
              </a:rPr>
              <a:t>Inleveren: code en verslag.</a:t>
            </a:r>
          </a:p>
          <a:p>
            <a:endParaRPr lang="nl-NL" sz="2400" dirty="0">
              <a:cs typeface="Arial" panose="020B0604020202020204" pitchFamily="34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6D60047-1244-4A1F-8780-494A55767BC9}" type="slidenum">
              <a:rPr lang="nl-N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40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F63BE1-BE67-4E99-B711-5CBE7B706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Leermiddelen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DFFC9D-21D4-44A9-859C-967B2DE81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dirty="0"/>
              <a:t>Alle lessen zijn online via MS Teams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dirty="0"/>
              <a:t>Alle informatie vind je op de </a:t>
            </a:r>
            <a:r>
              <a:rPr lang="nl-NL" dirty="0">
                <a:hlinkClick r:id="rId2"/>
              </a:rPr>
              <a:t>Wiki</a:t>
            </a:r>
            <a:endParaRPr lang="nl-NL" dirty="0"/>
          </a:p>
          <a:p>
            <a:pPr marL="457196" indent="-457196">
              <a:buFont typeface="Arial" panose="020B0604020202020204" pitchFamily="34" charset="0"/>
              <a:buChar char="•"/>
            </a:pPr>
            <a:endParaRPr lang="nl-NL" dirty="0"/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dirty="0">
                <a:hlinkClick r:id="rId3"/>
              </a:rPr>
              <a:t>Brightspace</a:t>
            </a:r>
            <a:r>
              <a:rPr lang="nl-NL" dirty="0"/>
              <a:t> LMS:</a:t>
            </a:r>
          </a:p>
          <a:p>
            <a:pPr marL="914391" lvl="1"/>
            <a:r>
              <a:rPr lang="nl-NL" dirty="0">
                <a:hlinkClick r:id="rId4"/>
              </a:rPr>
              <a:t>Voortgang</a:t>
            </a:r>
            <a:r>
              <a:rPr lang="nl-NL" dirty="0"/>
              <a:t> </a:t>
            </a:r>
            <a:r>
              <a:rPr lang="nl-NL" dirty="0" err="1"/>
              <a:t>labopdrachten</a:t>
            </a:r>
            <a:endParaRPr lang="nl-NL" dirty="0"/>
          </a:p>
          <a:p>
            <a:pPr marL="914391" lvl="1"/>
            <a:r>
              <a:rPr lang="nl-NL" dirty="0"/>
              <a:t>Eindopdracht </a:t>
            </a:r>
            <a:r>
              <a:rPr lang="nl-NL" sz="2400" dirty="0"/>
              <a:t>(goedkeuren, inleveren en beoordeling)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495988-D34F-47DC-87AD-2CE113E632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16BC084-BEF1-4D8F-89D7-6EBF74365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645" y="1054119"/>
            <a:ext cx="1625820" cy="1512168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155D97E-2FDD-4051-AD09-F98034DBD9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932" y="2209432"/>
            <a:ext cx="2475709" cy="35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38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Leerdoelen</a:t>
            </a:r>
            <a:r>
              <a:rPr lang="en-US" dirty="0"/>
              <a:t>  Week 1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Leerdoelen week 1.</a:t>
            </a:r>
            <a:r>
              <a:rPr lang="nl-NL" sz="2800" dirty="0">
                <a:cs typeface="Arial" panose="020B0604020202020204" pitchFamily="34" charset="0"/>
              </a:rPr>
              <a:t> Je leert hoe je: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een </a:t>
            </a:r>
            <a:r>
              <a:rPr lang="nl-NL" sz="2400" dirty="0" err="1">
                <a:cs typeface="Arial" panose="020B0604020202020204" pitchFamily="34" charset="0"/>
              </a:rPr>
              <a:t>Nios</a:t>
            </a:r>
            <a:r>
              <a:rPr lang="nl-NL" sz="2400" dirty="0">
                <a:cs typeface="Arial" panose="020B0604020202020204" pitchFamily="34" charset="0"/>
              </a:rPr>
              <a:t> II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soft </a:t>
            </a:r>
            <a:r>
              <a:rPr lang="nl-NL" sz="2400" dirty="0" err="1">
                <a:solidFill>
                  <a:srgbClr val="C00000"/>
                </a:solidFill>
                <a:cs typeface="Arial" panose="020B0604020202020204" pitchFamily="34" charset="0"/>
              </a:rPr>
              <a:t>core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nl-NL" sz="2400" dirty="0">
                <a:cs typeface="Arial" panose="020B0604020202020204" pitchFamily="34" charset="0"/>
              </a:rPr>
              <a:t>kan integreren in een </a:t>
            </a:r>
            <a:r>
              <a:rPr lang="nl-NL" sz="2400" dirty="0" err="1">
                <a:cs typeface="Arial" panose="020B0604020202020204" pitchFamily="34" charset="0"/>
              </a:rPr>
              <a:t>Cyclone</a:t>
            </a:r>
            <a:r>
              <a:rPr lang="nl-NL" sz="2400" dirty="0">
                <a:cs typeface="Arial" panose="020B0604020202020204" pitchFamily="34" charset="0"/>
              </a:rPr>
              <a:t> V FPGA met behulp van </a:t>
            </a:r>
            <a:r>
              <a:rPr lang="nl-NL" sz="2400" dirty="0" err="1">
                <a:cs typeface="Arial" panose="020B0604020202020204" pitchFamily="34" charset="0"/>
              </a:rPr>
              <a:t>Intel’s</a:t>
            </a:r>
            <a:r>
              <a:rPr lang="nl-NL" sz="2400" dirty="0">
                <a:cs typeface="Arial" panose="020B0604020202020204" pitchFamily="34" charset="0"/>
              </a:rPr>
              <a:t> Platform Designer Tool For </a:t>
            </a:r>
            <a:r>
              <a:rPr lang="nl-NL" sz="2400" dirty="0" err="1">
                <a:cs typeface="Arial" panose="020B0604020202020204" pitchFamily="34" charset="0"/>
              </a:rPr>
              <a:t>Quartus</a:t>
            </a:r>
            <a:r>
              <a:rPr lang="nl-NL" sz="2400" dirty="0">
                <a:cs typeface="Arial" panose="020B0604020202020204" pitchFamily="34" charset="0"/>
              </a:rPr>
              <a:t>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software voor deze soft </a:t>
            </a:r>
            <a:r>
              <a:rPr lang="nl-NL" sz="2400" dirty="0" err="1">
                <a:cs typeface="Arial" panose="020B0604020202020204" pitchFamily="34" charset="0"/>
              </a:rPr>
              <a:t>core</a:t>
            </a:r>
            <a:r>
              <a:rPr lang="nl-NL" sz="2400" dirty="0">
                <a:cs typeface="Arial" panose="020B0604020202020204" pitchFamily="34" charset="0"/>
              </a:rPr>
              <a:t> kan ontwikkelen in assembler en C en hoe je deze software kan testen met behulp van het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Intel FPGA Monitor Program</a:t>
            </a:r>
            <a:r>
              <a:rPr lang="nl-NL" sz="2400" dirty="0">
                <a:cs typeface="Arial" panose="020B0604020202020204" pitchFamily="34" charset="0"/>
              </a:rPr>
              <a:t>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software voor deze soft </a:t>
            </a:r>
            <a:r>
              <a:rPr lang="nl-NL" sz="2400" dirty="0" err="1">
                <a:cs typeface="Arial" panose="020B0604020202020204" pitchFamily="34" charset="0"/>
              </a:rPr>
              <a:t>core</a:t>
            </a:r>
            <a:r>
              <a:rPr lang="nl-NL" sz="2400" dirty="0">
                <a:cs typeface="Arial" panose="020B0604020202020204" pitchFamily="34" charset="0"/>
              </a:rPr>
              <a:t> kan ontwikkelen in C door gebruik te maken van een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Board Support Package </a:t>
            </a:r>
            <a:r>
              <a:rPr lang="nl-NL" sz="2400" dirty="0">
                <a:cs typeface="Arial" panose="020B0604020202020204" pitchFamily="34" charset="0"/>
              </a:rPr>
              <a:t>(BSP) gegenereerd door de </a:t>
            </a:r>
            <a:r>
              <a:rPr lang="nl-NL" sz="2400" dirty="0" err="1">
                <a:solidFill>
                  <a:srgbClr val="C00000"/>
                </a:solidFill>
                <a:cs typeface="Arial" panose="020B0604020202020204" pitchFamily="34" charset="0"/>
              </a:rPr>
              <a:t>Nios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 II Embedded Design Suite </a:t>
            </a:r>
            <a:r>
              <a:rPr lang="nl-NL" sz="2400" dirty="0">
                <a:cs typeface="Arial" panose="020B0604020202020204" pitchFamily="34" charset="0"/>
              </a:rPr>
              <a:t>(EDS).</a:t>
            </a:r>
            <a:endParaRPr lang="en-US" sz="28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Volgende week…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Een </a:t>
            </a:r>
            <a:r>
              <a:rPr lang="nl-NL" dirty="0">
                <a:solidFill>
                  <a:srgbClr val="C00000"/>
                </a:solidFill>
              </a:rPr>
              <a:t>eigen</a:t>
            </a:r>
            <a:r>
              <a:rPr lang="nl-NL" dirty="0"/>
              <a:t> Platform Designer </a:t>
            </a:r>
            <a:r>
              <a:rPr lang="nl-NL" dirty="0">
                <a:solidFill>
                  <a:srgbClr val="C00000"/>
                </a:solidFill>
              </a:rPr>
              <a:t>component</a:t>
            </a:r>
            <a:r>
              <a:rPr lang="nl-NL" dirty="0"/>
              <a:t> definiëren met behulp van </a:t>
            </a:r>
            <a:r>
              <a:rPr lang="nl-NL" dirty="0">
                <a:solidFill>
                  <a:srgbClr val="C00000"/>
                </a:solidFill>
              </a:rPr>
              <a:t>VHDL</a:t>
            </a:r>
            <a:r>
              <a:rPr lang="nl-NL" dirty="0"/>
              <a:t> en gebruiken m.b.v. een </a:t>
            </a:r>
            <a:r>
              <a:rPr lang="nl-NL" dirty="0">
                <a:solidFill>
                  <a:srgbClr val="C00000"/>
                </a:solidFill>
              </a:rPr>
              <a:t>RTOS</a:t>
            </a:r>
            <a:r>
              <a:rPr lang="nl-NL" dirty="0"/>
              <a:t>.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614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hlinkClick r:id="rId2"/>
              </a:rPr>
              <a:t>Opdrachten_Week_1.pdf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79" y="2137420"/>
            <a:ext cx="6032500" cy="2794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9B7F339-3825-44D7-88C3-9C887ED15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121856">
            <a:off x="5468830" y="2083299"/>
            <a:ext cx="4078879" cy="246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</p:sld>
</file>

<file path=ppt/theme/theme1.xml><?xml version="1.0" encoding="utf-8"?>
<a:theme xmlns:a="http://schemas.openxmlformats.org/drawingml/2006/main" name="hoofdstuk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D3368582-F340-48C1-9CD3-16BF51AC381B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889</TotalTime>
  <Words>504</Words>
  <Application>Microsoft Office PowerPoint</Application>
  <PresentationFormat>Aangepast</PresentationFormat>
  <Paragraphs>50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8</vt:i4>
      </vt:variant>
    </vt:vector>
  </HeadingPairs>
  <TitlesOfParts>
    <vt:vector size="15" baseType="lpstr">
      <vt:lpstr>Arial</vt:lpstr>
      <vt:lpstr>Calibri</vt:lpstr>
      <vt:lpstr>Lucida Grande</vt:lpstr>
      <vt:lpstr>Open Sans</vt:lpstr>
      <vt:lpstr>Verdana</vt:lpstr>
      <vt:lpstr>hoofdstuk pagina</vt:lpstr>
      <vt:lpstr>1_tekst pagina</vt:lpstr>
      <vt:lpstr>CSC1  Week 1: Soft core</vt:lpstr>
      <vt:lpstr>Leerdoelen  CSC1</vt:lpstr>
      <vt:lpstr>Manier van werken  CSC1</vt:lpstr>
      <vt:lpstr>Globale planning  CSC1</vt:lpstr>
      <vt:lpstr>Leermiddelen</vt:lpstr>
      <vt:lpstr>Leerdoelen  Week 1</vt:lpstr>
      <vt:lpstr>Volgende week… 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67</cp:revision>
  <cp:lastPrinted>2013-05-13T15:29:32Z</cp:lastPrinted>
  <dcterms:created xsi:type="dcterms:W3CDTF">2017-11-15T06:58:38Z</dcterms:created>
  <dcterms:modified xsi:type="dcterms:W3CDTF">2026-05-22T12:21:02Z</dcterms:modified>
</cp:coreProperties>
</file>