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030" r:id="rId4"/>
    <p:sldMasterId id="2147484650" r:id="rId5"/>
  </p:sldMasterIdLst>
  <p:notesMasterIdLst>
    <p:notesMasterId r:id="rId14"/>
  </p:notesMasterIdLst>
  <p:handoutMasterIdLst>
    <p:handoutMasterId r:id="rId15"/>
  </p:handoutMasterIdLst>
  <p:sldIdLst>
    <p:sldId id="317" r:id="rId6"/>
    <p:sldId id="334" r:id="rId7"/>
    <p:sldId id="323" r:id="rId8"/>
    <p:sldId id="337" r:id="rId9"/>
    <p:sldId id="335" r:id="rId10"/>
    <p:sldId id="338" r:id="rId11"/>
    <p:sldId id="333" r:id="rId12"/>
    <p:sldId id="331" r:id="rId13"/>
  </p:sldIdLst>
  <p:sldSz cx="10160000" cy="5715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orient="horz" pos="320" userDrawn="1">
          <p15:clr>
            <a:srgbClr val="A4A3A4"/>
          </p15:clr>
        </p15:guide>
        <p15:guide id="3" orient="horz" pos="2934" userDrawn="1">
          <p15:clr>
            <a:srgbClr val="A4A3A4"/>
          </p15:clr>
        </p15:guide>
        <p15:guide id="4" pos="3200" userDrawn="1">
          <p15:clr>
            <a:srgbClr val="A4A3A4"/>
          </p15:clr>
        </p15:guide>
        <p15:guide id="5" pos="2133" userDrawn="1">
          <p15:clr>
            <a:srgbClr val="A4A3A4"/>
          </p15:clr>
        </p15:guide>
        <p15:guide id="6" pos="1067" userDrawn="1">
          <p15:clr>
            <a:srgbClr val="A4A3A4"/>
          </p15:clr>
        </p15:guide>
        <p15:guide id="7" pos="4267" userDrawn="1">
          <p15:clr>
            <a:srgbClr val="A4A3A4"/>
          </p15:clr>
        </p15:guide>
        <p15:guide id="8" pos="5333" userDrawn="1">
          <p15:clr>
            <a:srgbClr val="A4A3A4"/>
          </p15:clr>
        </p15:guide>
        <p15:guide id="9" pos="19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F0033"/>
    <a:srgbClr val="CC0033"/>
    <a:srgbClr val="B71327"/>
    <a:srgbClr val="B10538"/>
    <a:srgbClr val="D4737D"/>
    <a:srgbClr val="FBE0DF"/>
    <a:srgbClr val="A4D7DF"/>
    <a:srgbClr val="F3C3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6" autoAdjust="0"/>
    <p:restoredTop sz="94434" autoAdjust="0"/>
  </p:normalViewPr>
  <p:slideViewPr>
    <p:cSldViewPr>
      <p:cViewPr varScale="1">
        <p:scale>
          <a:sx n="135" d="100"/>
          <a:sy n="135" d="100"/>
        </p:scale>
        <p:origin x="77" y="221"/>
      </p:cViewPr>
      <p:guideLst>
        <p:guide orient="horz" pos="1800"/>
        <p:guide orient="horz" pos="320"/>
        <p:guide orient="horz" pos="2934"/>
        <p:guide pos="3200"/>
        <p:guide pos="2133"/>
        <p:guide pos="1067"/>
        <p:guide pos="4267"/>
        <p:guide pos="5333"/>
        <p:guide pos="19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3786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oeders, J.Z.M. (Harry)" userId="41fbf053-7391-48d7-be5b-e14598b20e70" providerId="ADAL" clId="{E6F55DA7-4AF2-4322-BFBE-2049A5BF6A96}"/>
    <pc:docChg chg="modSld">
      <pc:chgData name="Broeders, J.Z.M. (Harry)" userId="41fbf053-7391-48d7-be5b-e14598b20e70" providerId="ADAL" clId="{E6F55DA7-4AF2-4322-BFBE-2049A5BF6A96}" dt="2018-08-30T07:55:25.875" v="1" actId="20577"/>
      <pc:docMkLst>
        <pc:docMk/>
      </pc:docMkLst>
      <pc:sldChg chg="modSp">
        <pc:chgData name="Broeders, J.Z.M. (Harry)" userId="41fbf053-7391-48d7-be5b-e14598b20e70" providerId="ADAL" clId="{E6F55DA7-4AF2-4322-BFBE-2049A5BF6A96}" dt="2018-08-30T07:55:25.875" v="1" actId="20577"/>
        <pc:sldMkLst>
          <pc:docMk/>
          <pc:sldMk cId="0" sldId="317"/>
        </pc:sldMkLst>
        <pc:spChg chg="mod">
          <ac:chgData name="Broeders, J.Z.M. (Harry)" userId="41fbf053-7391-48d7-be5b-e14598b20e70" providerId="ADAL" clId="{E6F55DA7-4AF2-4322-BFBE-2049A5BF6A96}" dt="2018-08-30T07:55:25.875" v="1" actId="20577"/>
          <ac:spMkLst>
            <pc:docMk/>
            <pc:sldMk cId="0" sldId="317"/>
            <ac:spMk id="2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686B01C-E1B4-41AF-8165-68A41D199769}" type="datetimeFigureOut">
              <a:rPr lang="nl-NL"/>
              <a:pPr/>
              <a:t>22-5-2026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6F05877-8D3E-4285-BAAF-3351F2AEBA70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2020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Klik om de tekststijl van het model te bewerken</a:t>
            </a:r>
          </a:p>
          <a:p>
            <a:pPr lvl="1"/>
            <a:r>
              <a:rPr lang="en-US" noProof="0"/>
              <a:t>Tweede niveau</a:t>
            </a:r>
          </a:p>
          <a:p>
            <a:pPr lvl="2"/>
            <a:r>
              <a:rPr lang="en-US" noProof="0"/>
              <a:t>Derde niveau</a:t>
            </a:r>
          </a:p>
          <a:p>
            <a:pPr lvl="3"/>
            <a:r>
              <a:rPr lang="en-US" noProof="0"/>
              <a:t>Vierde niveau</a:t>
            </a:r>
          </a:p>
          <a:p>
            <a:pPr lvl="4"/>
            <a:r>
              <a:rPr lang="en-US" noProof="0"/>
              <a:t>Vijfde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F87DA649-BF1A-4B9E-B469-B5F2A720E3B8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5710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519493" y="4728526"/>
            <a:ext cx="9720516" cy="93728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b="1" cap="none" baseline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nl-NL" dirty="0"/>
              <a:t>Titelstijl van model bewerken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8C425F2A-2AA2-4199-9B65-E20E6E2BD3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22820"/>
            <a:ext cx="10160000" cy="469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229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39487" y="-111224"/>
            <a:ext cx="9281031" cy="9525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Titel</a:t>
            </a:r>
          </a:p>
        </p:txBody>
      </p:sp>
      <p:sp>
        <p:nvSpPr>
          <p:cNvPr id="4" name="Content Placeholder 3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439487" y="985292"/>
            <a:ext cx="9281031" cy="4464496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>
              <a:buClr>
                <a:srgbClr val="C00000"/>
              </a:buClr>
              <a:buSzPct val="100000"/>
              <a:buFont typeface="Open Sans" panose="020B0606030504020204" pitchFamily="34" charset="0"/>
              <a:buNone/>
              <a:defRPr sz="3200"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196" indent="-457196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800">
                <a:latin typeface="Calibri" panose="020F0502020204030204" pitchFamily="34" charset="0"/>
              </a:defRPr>
            </a:lvl2pPr>
            <a:lvl3pPr marL="525457" indent="-342896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3pPr>
            <a:lvl4pPr marL="701668" indent="-342896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4pPr>
          </a:lstStyle>
          <a:p>
            <a:pPr lvl="0"/>
            <a:r>
              <a:rPr lang="nl-NL" dirty="0"/>
              <a:t>Bla </a:t>
            </a:r>
            <a:r>
              <a:rPr lang="nl-NL" dirty="0" err="1"/>
              <a:t>bla</a:t>
            </a:r>
            <a:endParaRPr lang="nl-NL" dirty="0"/>
          </a:p>
          <a:p>
            <a:pPr lvl="1"/>
            <a:r>
              <a:rPr lang="nl-NL" dirty="0"/>
              <a:t>Bla</a:t>
            </a:r>
          </a:p>
          <a:p>
            <a:pPr lvl="2"/>
            <a:r>
              <a:rPr lang="nl-NL" dirty="0"/>
              <a:t>Bla</a:t>
            </a:r>
          </a:p>
          <a:p>
            <a:pPr lvl="3"/>
            <a:r>
              <a:rPr lang="nl-NL" dirty="0"/>
              <a:t>bla</a:t>
            </a:r>
          </a:p>
        </p:txBody>
      </p:sp>
      <p:sp>
        <p:nvSpPr>
          <p:cNvPr id="6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9400480" y="4801716"/>
            <a:ext cx="630522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2763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39485" y="-111224"/>
            <a:ext cx="9281031" cy="9525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Titel</a:t>
            </a:r>
          </a:p>
        </p:txBody>
      </p:sp>
      <p:sp>
        <p:nvSpPr>
          <p:cNvPr id="4" name="Content Placeholder 3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439485" y="985292"/>
            <a:ext cx="9281031" cy="4464496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>
              <a:buClr>
                <a:srgbClr val="C00000"/>
              </a:buClr>
              <a:buSzPct val="100000"/>
              <a:buFont typeface="Open Sans" panose="020B0606030504020204" pitchFamily="34" charset="0"/>
              <a:buNone/>
              <a:defRPr sz="3200"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-4572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800">
                <a:latin typeface="Calibri" panose="020F0502020204030204" pitchFamily="34" charset="0"/>
              </a:defRPr>
            </a:lvl2pPr>
            <a:lvl3pPr marL="525462" indent="-3429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3pPr>
            <a:lvl4pPr marL="701675" indent="-3429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4pPr>
          </a:lstStyle>
          <a:p>
            <a:pPr lvl="0"/>
            <a:r>
              <a:rPr lang="nl-NL" dirty="0"/>
              <a:t>Bla </a:t>
            </a:r>
            <a:r>
              <a:rPr lang="nl-NL" dirty="0" err="1"/>
              <a:t>bla</a:t>
            </a:r>
            <a:endParaRPr lang="nl-NL" dirty="0"/>
          </a:p>
          <a:p>
            <a:pPr lvl="1"/>
            <a:r>
              <a:rPr lang="nl-NL" dirty="0"/>
              <a:t>Bla</a:t>
            </a:r>
          </a:p>
          <a:p>
            <a:pPr lvl="2"/>
            <a:r>
              <a:rPr lang="nl-NL" dirty="0"/>
              <a:t>Bla</a:t>
            </a:r>
          </a:p>
          <a:p>
            <a:pPr lvl="3"/>
            <a:r>
              <a:rPr lang="nl-NL" dirty="0"/>
              <a:t>bla</a:t>
            </a:r>
          </a:p>
        </p:txBody>
      </p:sp>
      <p:sp>
        <p:nvSpPr>
          <p:cNvPr id="6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9400480" y="4801716"/>
            <a:ext cx="630522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8912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4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9400480" y="4801716"/>
            <a:ext cx="630522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9899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5015" r:id="rId1"/>
    <p:sldLayoutId id="2147485030" r:id="rId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cap="all">
          <a:solidFill>
            <a:srgbClr val="CC0033"/>
          </a:solidFill>
          <a:latin typeface="Calibri" panose="020F0502020204030204" pitchFamily="34" charset="0"/>
          <a:ea typeface="MS PGothic" panose="020B0600070205080204" pitchFamily="34" charset="-128"/>
          <a:cs typeface="Calibri" panose="020F050202020403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38097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6pPr>
      <a:lvl7pPr marL="76194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7pPr>
      <a:lvl8pPr marL="114290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8pPr>
      <a:lvl9pPr marL="152387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9pPr>
    </p:titleStyle>
    <p:bodyStyle>
      <a:lvl1pPr marL="452401" indent="-452401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buBlip>
          <a:blip r:embed="rId4"/>
        </a:buBlip>
        <a:defRPr sz="1667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68553" indent="-166674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buBlip>
          <a:blip r:embed="rId4"/>
        </a:buBlip>
        <a:defRPr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2pPr>
      <a:lvl3pPr marL="918030" indent="-156092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defRPr sz="1333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3pPr>
      <a:lvl4pPr marL="1448478" indent="-190484" algn="l" rtl="0" eaLnBrk="0" fontAlgn="base" hangingPunct="0">
        <a:spcBef>
          <a:spcPct val="20000"/>
        </a:spcBef>
        <a:spcAft>
          <a:spcPct val="0"/>
        </a:spcAft>
        <a:buChar char="–"/>
        <a:defRPr sz="1333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marL="1788440" indent="-190484" algn="l" rtl="0" eaLnBrk="0" fontAlgn="base" hangingPunct="0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2169410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6pPr>
      <a:lvl7pPr marL="255037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7pPr>
      <a:lvl8pPr marL="293134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8pPr>
      <a:lvl9pPr marL="3312318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nl-NL"/>
      </a:defPPr>
      <a:lvl1pPr marL="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7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4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0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87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84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81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787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756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 userDrawn="1"/>
        </p:nvSpPr>
        <p:spPr>
          <a:xfrm>
            <a:off x="8618724" y="625252"/>
            <a:ext cx="135165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b="0" dirty="0">
                <a:solidFill>
                  <a:srgbClr val="C00000"/>
                </a:solidFill>
                <a:latin typeface="Calibri" panose="020F0502020204030204" pitchFamily="34" charset="0"/>
              </a:rPr>
              <a:t>EMBEDDED SYSTEMS</a:t>
            </a:r>
            <a:endParaRPr lang="en-US" sz="1050" b="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pic>
        <p:nvPicPr>
          <p:cNvPr id="6146" name="Afbeelding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959" y="-22820"/>
            <a:ext cx="10339918" cy="96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39484" y="-96672"/>
            <a:ext cx="9144000" cy="93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Titelstijl van model bewerken</a:t>
            </a:r>
          </a:p>
        </p:txBody>
      </p:sp>
      <p:pic>
        <p:nvPicPr>
          <p:cNvPr id="8" name="Afbeelding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6078" y="5089748"/>
            <a:ext cx="534924" cy="534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9400480" y="4801716"/>
            <a:ext cx="630522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27" r:id="rId1"/>
    <p:sldLayoutId id="2147485029" r:id="rId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panose="020F050202020403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38097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6pPr>
      <a:lvl7pPr marL="76194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7pPr>
      <a:lvl8pPr marL="114290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8pPr>
      <a:lvl9pPr marL="152387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9pPr>
    </p:titleStyle>
    <p:bodyStyle>
      <a:lvl1pPr marL="285728" indent="-285728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defRPr sz="18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68553" indent="-16667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SzPct val="120000"/>
        <a:buFont typeface="Lucida Grande" pitchFamily="126" charset="0"/>
        <a:buChar char="▸"/>
        <a:defRPr sz="16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08516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SzPct val="120000"/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448478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1788440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169410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6pPr>
      <a:lvl7pPr marL="255037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7pPr>
      <a:lvl8pPr marL="293134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8pPr>
      <a:lvl9pPr marL="3312318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nl-NL"/>
      </a:defPPr>
      <a:lvl1pPr marL="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7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4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0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87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84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81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787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756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hyperlink" Target="https://github.com/HR-ELEKTRO/csc1/wiki/Opdrachten/Opdrachten_Week_3.pdf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Calibri" panose="020F0502020204030204" pitchFamily="34" charset="0"/>
              </a:rPr>
              <a:t>CSC1  Week 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Leerdoelen  CSC1 Week 3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>
          <a:xfrm>
            <a:off x="439485" y="913284"/>
            <a:ext cx="9177019" cy="4464496"/>
          </a:xfrm>
        </p:spPr>
        <p:txBody>
          <a:bodyPr/>
          <a:lstStyle/>
          <a:p>
            <a:r>
              <a:rPr lang="nl-NL" sz="2800" dirty="0">
                <a:cs typeface="Arial" panose="020B0604020202020204" pitchFamily="34" charset="0"/>
              </a:rPr>
              <a:t>Je bent na het volgen van deze cursus in staat om: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in VHDL een hardware module te ontwerpen en implementeren met een memory bus interface zodat deze module, vanuit een soft of hard </a:t>
            </a:r>
            <a:r>
              <a:rPr lang="nl-NL" sz="1800" dirty="0" err="1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core</a:t>
            </a:r>
            <a:r>
              <a:rPr lang="nl-NL" sz="1800" dirty="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 processor, memory </a:t>
            </a:r>
            <a:r>
              <a:rPr lang="nl-NL" sz="1800" dirty="0" err="1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mapped</a:t>
            </a:r>
            <a:r>
              <a:rPr lang="nl-NL" sz="1800" dirty="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 te programmeren is;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een </a:t>
            </a:r>
            <a:r>
              <a:rPr lang="nl-NL" sz="1800" dirty="0" err="1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embedded</a:t>
            </a:r>
            <a:r>
              <a:rPr lang="nl-NL" sz="1800" dirty="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 systeem op een FPGA te ontwerpen en implementeren bestaande uit een soft </a:t>
            </a:r>
            <a:r>
              <a:rPr lang="nl-NL" sz="1800" dirty="0" err="1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core</a:t>
            </a:r>
            <a:r>
              <a:rPr lang="nl-NL" sz="1800" dirty="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, software, bestaande hardware modules en zelf in VHDL geïmplementeerde hardware modules;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op dit </a:t>
            </a:r>
            <a:r>
              <a:rPr lang="nl-NL" sz="1800" dirty="0" err="1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embedded</a:t>
            </a:r>
            <a:r>
              <a:rPr lang="nl-NL" sz="1800" dirty="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 systeem een RTOS toe te passen;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nl-NL" sz="1800" dirty="0">
                <a:cs typeface="Arial" panose="020B0604020202020204" pitchFamily="34" charset="0"/>
              </a:rPr>
              <a:t>een </a:t>
            </a:r>
            <a:r>
              <a:rPr lang="nl-NL" sz="1800" dirty="0" err="1">
                <a:cs typeface="Arial" panose="020B0604020202020204" pitchFamily="34" charset="0"/>
              </a:rPr>
              <a:t>embedded</a:t>
            </a:r>
            <a:r>
              <a:rPr lang="nl-NL" sz="1800" dirty="0">
                <a:cs typeface="Arial" panose="020B0604020202020204" pitchFamily="34" charset="0"/>
              </a:rPr>
              <a:t> systeem op een FPGA te ontwerpen en implementeren bestaande uit een </a:t>
            </a:r>
            <a:r>
              <a:rPr lang="nl-NL" sz="1800" dirty="0">
                <a:solidFill>
                  <a:srgbClr val="C00000"/>
                </a:solidFill>
                <a:cs typeface="Arial" panose="020B0604020202020204" pitchFamily="34" charset="0"/>
              </a:rPr>
              <a:t>hard </a:t>
            </a:r>
            <a:r>
              <a:rPr lang="nl-NL" sz="1800" dirty="0" err="1">
                <a:solidFill>
                  <a:srgbClr val="C00000"/>
                </a:solidFill>
                <a:cs typeface="Arial" panose="020B0604020202020204" pitchFamily="34" charset="0"/>
              </a:rPr>
              <a:t>core</a:t>
            </a:r>
            <a:r>
              <a:rPr lang="nl-NL" sz="1800" dirty="0">
                <a:cs typeface="Arial" panose="020B0604020202020204" pitchFamily="34" charset="0"/>
              </a:rPr>
              <a:t>, software die draait onder Linux, bestaande hardware modules en zelf in VHDL geïmplementeerde hardware modules;</a:t>
            </a:r>
            <a:endParaRPr lang="nl-NL" sz="2000" dirty="0">
              <a:cs typeface="Arial" panose="020B0604020202020204" pitchFamily="34" charset="0"/>
            </a:endParaRP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te beslissen of bepaalde functionaliteit van een </a:t>
            </a:r>
            <a:r>
              <a:rPr lang="nl-NL" sz="1800" dirty="0" err="1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embedded</a:t>
            </a:r>
            <a:r>
              <a:rPr lang="nl-NL" sz="1800" dirty="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 applicatie beter op een soft </a:t>
            </a:r>
            <a:r>
              <a:rPr lang="nl-NL" sz="1800" dirty="0" err="1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core</a:t>
            </a:r>
            <a:r>
              <a:rPr lang="nl-NL" sz="1800" dirty="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, op een hard </a:t>
            </a:r>
            <a:r>
              <a:rPr lang="nl-NL" sz="1800" dirty="0" err="1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core</a:t>
            </a:r>
            <a:r>
              <a:rPr lang="nl-NL" sz="1800" dirty="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 of in hardware geïmplementeerd kan worden;</a:t>
            </a:r>
          </a:p>
          <a:p>
            <a:pPr marL="457196" indent="-457196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verschillende vormen van High Level Syntheses met de voor- en nadelen van deze vormen te benoemen.</a:t>
            </a:r>
            <a:endParaRPr lang="nl-NL" sz="2400" dirty="0">
              <a:solidFill>
                <a:schemeClr val="bg1">
                  <a:lumMod val="6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56D60047-1244-4A1F-8780-494A55767BC9}" type="slidenum">
              <a:rPr lang="nl-NL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</a:t>
            </a:fld>
            <a:endParaRPr lang="nl-NL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704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Leerdoelen</a:t>
            </a:r>
            <a:r>
              <a:rPr lang="en-US" dirty="0"/>
              <a:t>  Week 3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800" b="1" dirty="0">
                <a:solidFill>
                  <a:srgbClr val="C00000"/>
                </a:solidFill>
                <a:cs typeface="Arial" panose="020B0604020202020204" pitchFamily="34" charset="0"/>
              </a:rPr>
              <a:t>Leerdoelen week 3.</a:t>
            </a:r>
            <a:r>
              <a:rPr lang="nl-NL" sz="2800" dirty="0">
                <a:cs typeface="Arial" panose="020B0604020202020204" pitchFamily="34" charset="0"/>
              </a:rPr>
              <a:t> Je leert hoe je: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cs typeface="Arial" panose="020B0604020202020204" pitchFamily="34" charset="0"/>
              </a:rPr>
              <a:t>De ARM-Cortex A9 bare-metal kunt programmeren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cs typeface="Arial" panose="020B0604020202020204" pitchFamily="34" charset="0"/>
              </a:rPr>
              <a:t>Een HPS systeem configureert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cs typeface="Arial" panose="020B0604020202020204" pitchFamily="34" charset="0"/>
              </a:rPr>
              <a:t>Linux laat samenwerken met jouw HPS systeem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cs typeface="Arial" panose="020B0604020202020204" pitchFamily="34" charset="0"/>
              </a:rPr>
              <a:t>Vanuit Linux met de FPGA communiceert</a:t>
            </a:r>
          </a:p>
          <a:p>
            <a:pPr marL="914400" lvl="1"/>
            <a:r>
              <a:rPr lang="nl-NL" sz="2400" dirty="0" err="1">
                <a:cs typeface="Arial" panose="020B0604020202020204" pitchFamily="34" charset="0"/>
              </a:rPr>
              <a:t>Kernel</a:t>
            </a:r>
            <a:r>
              <a:rPr lang="nl-NL" sz="2400" dirty="0">
                <a:cs typeface="Arial" panose="020B0604020202020204" pitchFamily="34" charset="0"/>
              </a:rPr>
              <a:t> module</a:t>
            </a:r>
          </a:p>
          <a:p>
            <a:pPr marL="914400" lvl="1"/>
            <a:r>
              <a:rPr lang="nl-NL" sz="2400" dirty="0" err="1">
                <a:cs typeface="Arial" panose="020B0604020202020204" pitchFamily="34" charset="0"/>
              </a:rPr>
              <a:t>Character</a:t>
            </a:r>
            <a:r>
              <a:rPr lang="nl-NL" sz="2400" dirty="0">
                <a:cs typeface="Arial" panose="020B0604020202020204" pitchFamily="34" charset="0"/>
              </a:rPr>
              <a:t> device</a:t>
            </a:r>
            <a:endParaRPr lang="en-US" sz="2400" dirty="0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3</a:t>
            </a:fld>
            <a:endParaRPr lang="nl-NL"/>
          </a:p>
        </p:txBody>
      </p:sp>
      <p:pic>
        <p:nvPicPr>
          <p:cNvPr id="5" name="Afbeelding 5">
            <a:extLst>
              <a:ext uri="{FF2B5EF4-FFF2-40B4-BE49-F238E27FC236}">
                <a16:creationId xmlns:a16="http://schemas.microsoft.com/office/drawing/2014/main" id="{21F043D0-7039-4911-8366-248EB4E4C1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0553" y="2929508"/>
            <a:ext cx="2704304" cy="2704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009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C00350-C29F-497B-BA26-5509A8C50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Overzicht</a:t>
            </a:r>
            <a:r>
              <a:rPr lang="en-US" dirty="0"/>
              <a:t> </a:t>
            </a:r>
            <a:r>
              <a:rPr lang="en-US" dirty="0" err="1"/>
              <a:t>processen</a:t>
            </a:r>
            <a:endParaRPr lang="en-NL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727D179-32A1-42D1-809A-070B33C5CE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4</a:t>
            </a:fld>
            <a:endParaRPr lang="nl-NL"/>
          </a:p>
        </p:txBody>
      </p:sp>
      <p:pic>
        <p:nvPicPr>
          <p:cNvPr id="15" name="Picture 14" descr="Diagram&#10;&#10;Description automatically generated">
            <a:extLst>
              <a:ext uri="{FF2B5EF4-FFF2-40B4-BE49-F238E27FC236}">
                <a16:creationId xmlns:a16="http://schemas.microsoft.com/office/drawing/2014/main" id="{274FD9D4-485F-4E94-8D3B-4C22AE0F7C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833" y="801194"/>
            <a:ext cx="7132334" cy="4864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421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FBF5A9C-A7E2-475B-A1E0-D4A21E857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Stappen</a:t>
            </a:r>
            <a:endParaRPr lang="en-NL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FFE07E4-71D0-4D58-9E9D-FA437290DC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sz="2800" dirty="0" err="1"/>
              <a:t>Genereer</a:t>
            </a:r>
            <a:r>
              <a:rPr lang="en-US" sz="2800" dirty="0"/>
              <a:t> HPS </a:t>
            </a:r>
            <a:r>
              <a:rPr lang="en-US" sz="2800" dirty="0" err="1"/>
              <a:t>systeem</a:t>
            </a:r>
            <a:r>
              <a:rPr lang="en-US" sz="2800" dirty="0"/>
              <a:t> in platform designer</a:t>
            </a:r>
          </a:p>
          <a:p>
            <a:pPr marL="514350" indent="-514350">
              <a:buAutoNum type="arabicPeriod"/>
            </a:pPr>
            <a:r>
              <a:rPr lang="en-US" sz="2800" dirty="0" err="1"/>
              <a:t>Converteer</a:t>
            </a:r>
            <a:r>
              <a:rPr lang="en-US" sz="2800" dirty="0"/>
              <a:t> .</a:t>
            </a:r>
            <a:r>
              <a:rPr lang="en-US" sz="2800" dirty="0" err="1"/>
              <a:t>sof</a:t>
            </a:r>
            <a:r>
              <a:rPr lang="en-US" sz="2800" dirty="0"/>
              <a:t> </a:t>
            </a:r>
            <a:r>
              <a:rPr lang="en-US" sz="2800" dirty="0" err="1"/>
              <a:t>bestand</a:t>
            </a:r>
            <a:r>
              <a:rPr lang="en-US" sz="2800" dirty="0"/>
              <a:t> </a:t>
            </a:r>
            <a:r>
              <a:rPr lang="en-US" sz="2800" dirty="0" err="1"/>
              <a:t>naar</a:t>
            </a:r>
            <a:r>
              <a:rPr lang="en-US" sz="2800" dirty="0"/>
              <a:t> .</a:t>
            </a:r>
            <a:r>
              <a:rPr lang="en-US" sz="2800" dirty="0" err="1"/>
              <a:t>rbf</a:t>
            </a:r>
            <a:r>
              <a:rPr lang="en-US" sz="2800" dirty="0"/>
              <a:t> </a:t>
            </a:r>
            <a:r>
              <a:rPr lang="en-US" sz="2800" dirty="0" err="1"/>
              <a:t>bestand</a:t>
            </a:r>
            <a:r>
              <a:rPr lang="en-US" sz="2800" dirty="0"/>
              <a:t> </a:t>
            </a:r>
          </a:p>
          <a:p>
            <a:pPr marL="514350" indent="-514350">
              <a:buAutoNum type="arabicPeriod"/>
            </a:pPr>
            <a:r>
              <a:rPr lang="en-US" sz="2800" dirty="0" err="1"/>
              <a:t>Genereer</a:t>
            </a:r>
            <a:r>
              <a:rPr lang="en-US" sz="2800" dirty="0"/>
              <a:t> device-tree-blob</a:t>
            </a:r>
          </a:p>
          <a:p>
            <a:pPr marL="971550" lvl="1" indent="-514350">
              <a:buAutoNum type="arabicPeriod"/>
            </a:pPr>
            <a:r>
              <a:rPr lang="en-US" sz="2400" dirty="0" err="1"/>
              <a:t>Converteer</a:t>
            </a:r>
            <a:r>
              <a:rPr lang="en-US" sz="2400" dirty="0"/>
              <a:t> .</a:t>
            </a:r>
            <a:r>
              <a:rPr lang="en-US" sz="2400" dirty="0" err="1"/>
              <a:t>sopcinfo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xml </a:t>
            </a:r>
            <a:r>
              <a:rPr lang="en-US" sz="2400" dirty="0" err="1"/>
              <a:t>naar</a:t>
            </a:r>
            <a:r>
              <a:rPr lang="en-US" sz="2400" dirty="0"/>
              <a:t> device-tree</a:t>
            </a:r>
          </a:p>
          <a:p>
            <a:pPr marL="971550" lvl="1" indent="-514350">
              <a:buAutoNum type="arabicPeriod"/>
            </a:pPr>
            <a:r>
              <a:rPr lang="en-US" sz="2400" dirty="0" err="1"/>
              <a:t>Compileer</a:t>
            </a:r>
            <a:r>
              <a:rPr lang="en-US" sz="2400" dirty="0"/>
              <a:t> device-tree </a:t>
            </a:r>
            <a:r>
              <a:rPr lang="en-US" sz="2400" dirty="0" err="1"/>
              <a:t>naar</a:t>
            </a:r>
            <a:r>
              <a:rPr lang="en-US" sz="2400" dirty="0"/>
              <a:t> device-tree blob</a:t>
            </a:r>
          </a:p>
          <a:p>
            <a:pPr marL="514350" indent="-514350">
              <a:buAutoNum type="arabicPeriod"/>
            </a:pPr>
            <a:r>
              <a:rPr lang="en-US" sz="2800" dirty="0" err="1"/>
              <a:t>Vervang</a:t>
            </a:r>
            <a:r>
              <a:rPr lang="en-US" sz="2800" dirty="0"/>
              <a:t> .</a:t>
            </a:r>
            <a:r>
              <a:rPr lang="en-US" sz="2800" dirty="0" err="1"/>
              <a:t>dtb</a:t>
            </a:r>
            <a:r>
              <a:rPr lang="en-US" sz="2800" dirty="0"/>
              <a:t> </a:t>
            </a:r>
            <a:r>
              <a:rPr lang="en-US" sz="2800" dirty="0" err="1"/>
              <a:t>en</a:t>
            </a:r>
            <a:r>
              <a:rPr lang="en-US" sz="2800" dirty="0"/>
              <a:t> .</a:t>
            </a:r>
            <a:r>
              <a:rPr lang="en-US" sz="2800" dirty="0" err="1"/>
              <a:t>rbf</a:t>
            </a:r>
            <a:r>
              <a:rPr lang="en-US" sz="2800" dirty="0"/>
              <a:t> </a:t>
            </a:r>
            <a:r>
              <a:rPr lang="en-US" sz="2800" dirty="0" err="1"/>
              <a:t>bestanden</a:t>
            </a:r>
            <a:r>
              <a:rPr lang="en-US" sz="2800" dirty="0"/>
              <a:t> op </a:t>
            </a:r>
            <a:r>
              <a:rPr lang="en-US" sz="2800" dirty="0" err="1"/>
              <a:t>bootpartitie</a:t>
            </a:r>
            <a:endParaRPr lang="en-US" sz="2800" dirty="0"/>
          </a:p>
          <a:p>
            <a:pPr marL="514350" indent="-514350">
              <a:buAutoNum type="arabicPeriod"/>
            </a:pPr>
            <a:r>
              <a:rPr lang="en-US" sz="2800" dirty="0"/>
              <a:t>Boot het </a:t>
            </a:r>
            <a:r>
              <a:rPr lang="en-US" sz="2800" dirty="0" err="1"/>
              <a:t>bordje</a:t>
            </a:r>
            <a:endParaRPr lang="en-US" sz="2800" dirty="0"/>
          </a:p>
          <a:p>
            <a:pPr marL="514350" indent="-514350">
              <a:buAutoNum type="arabicPeriod"/>
            </a:pPr>
            <a:endParaRPr lang="en-NL" sz="28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15687A5-961E-4D63-A2A0-449864C73E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2668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314AD-2E3C-46B4-B026-53B99B1B1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Linux</a:t>
            </a:r>
            <a:endParaRPr lang="en-NL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3EFB39-4983-460E-90DC-3925A9E32B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Tx/>
              <a:buChar char="-"/>
            </a:pPr>
            <a:r>
              <a:rPr lang="en-US" dirty="0" err="1"/>
              <a:t>Stap</a:t>
            </a:r>
            <a:r>
              <a:rPr lang="en-US" dirty="0"/>
              <a:t> 1</a:t>
            </a:r>
          </a:p>
          <a:p>
            <a:pPr marL="914400" lvl="1">
              <a:buFontTx/>
              <a:buChar char="-"/>
            </a:pPr>
            <a:r>
              <a:rPr lang="en-US" dirty="0"/>
              <a:t>User-space code om registers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beschrijven</a:t>
            </a:r>
            <a:r>
              <a:rPr lang="en-US" dirty="0"/>
              <a:t>/</a:t>
            </a:r>
            <a:r>
              <a:rPr lang="en-US" dirty="0" err="1"/>
              <a:t>lezen</a:t>
            </a:r>
            <a:endParaRPr lang="en-US" dirty="0"/>
          </a:p>
          <a:p>
            <a:pPr marL="982662" lvl="2">
              <a:buFontTx/>
              <a:buChar char="-"/>
            </a:pPr>
            <a:r>
              <a:rPr lang="en-US" dirty="0" err="1"/>
              <a:t>adres</a:t>
            </a:r>
            <a:r>
              <a:rPr lang="en-US" dirty="0"/>
              <a:t> = </a:t>
            </a:r>
            <a:r>
              <a:rPr lang="en-US" dirty="0" err="1">
                <a:solidFill>
                  <a:srgbClr val="C00000"/>
                </a:solidFill>
              </a:rPr>
              <a:t>mmap</a:t>
            </a:r>
            <a:r>
              <a:rPr lang="en-US" dirty="0"/>
              <a:t>(address lightweight bus,…)</a:t>
            </a:r>
          </a:p>
          <a:p>
            <a:pPr marL="982662" lvl="2">
              <a:buFontTx/>
              <a:buChar char="-"/>
            </a:pPr>
            <a:r>
              <a:rPr lang="en-US" dirty="0"/>
              <a:t>*(</a:t>
            </a:r>
            <a:r>
              <a:rPr lang="en-US" dirty="0" err="1"/>
              <a:t>adres</a:t>
            </a:r>
            <a:r>
              <a:rPr lang="en-US" dirty="0"/>
              <a:t> + </a:t>
            </a:r>
            <a:r>
              <a:rPr lang="en-US" dirty="0" err="1"/>
              <a:t>pio_offset</a:t>
            </a:r>
            <a:r>
              <a:rPr lang="en-US" dirty="0"/>
              <a:t> + </a:t>
            </a:r>
            <a:r>
              <a:rPr lang="en-US" dirty="0" err="1"/>
              <a:t>register_offset</a:t>
            </a:r>
            <a:r>
              <a:rPr lang="en-US" dirty="0"/>
              <a:t>)</a:t>
            </a:r>
          </a:p>
          <a:p>
            <a:pPr marL="449263" indent="-449263">
              <a:buFontTx/>
              <a:buChar char="-"/>
            </a:pPr>
            <a:r>
              <a:rPr lang="en-US" dirty="0" err="1"/>
              <a:t>Stap</a:t>
            </a:r>
            <a:r>
              <a:rPr lang="en-US" dirty="0"/>
              <a:t> 2</a:t>
            </a:r>
          </a:p>
          <a:p>
            <a:pPr marL="906463" lvl="1" indent="-449263">
              <a:buFontTx/>
              <a:buChar char="-"/>
            </a:pPr>
            <a:r>
              <a:rPr lang="en-US" dirty="0"/>
              <a:t>Kernel-space module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abstractie</a:t>
            </a:r>
            <a:r>
              <a:rPr lang="en-US" dirty="0"/>
              <a:t> hardware</a:t>
            </a:r>
          </a:p>
          <a:p>
            <a:pPr marL="974725" lvl="2" indent="-449263">
              <a:buFontTx/>
              <a:buChar char="-"/>
            </a:pPr>
            <a:r>
              <a:rPr lang="en-US" dirty="0"/>
              <a:t>Character device</a:t>
            </a:r>
          </a:p>
          <a:p>
            <a:pPr marL="974725" lvl="2" indent="-449263">
              <a:buFontTx/>
              <a:buChar char="-"/>
            </a:pPr>
            <a:r>
              <a:rPr lang="en-US" dirty="0" err="1"/>
              <a:t>Benaderbaar</a:t>
            </a:r>
            <a:r>
              <a:rPr lang="en-US" dirty="0"/>
              <a:t> </a:t>
            </a:r>
            <a:r>
              <a:rPr lang="en-US" dirty="0" err="1"/>
              <a:t>vanuit</a:t>
            </a:r>
            <a:r>
              <a:rPr lang="en-US" dirty="0"/>
              <a:t> user-space</a:t>
            </a:r>
          </a:p>
          <a:p>
            <a:pPr marL="982662" lvl="2">
              <a:buFontTx/>
              <a:buChar char="-"/>
            </a:pPr>
            <a:endParaRPr lang="en-US" dirty="0"/>
          </a:p>
          <a:p>
            <a:pPr marL="457200"/>
            <a:endParaRPr lang="en-US" dirty="0"/>
          </a:p>
          <a:p>
            <a:endParaRPr lang="en-NL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431B85-5878-4661-A492-C2DE60E609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14123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Volgende week… 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pPr algn="ctr"/>
            <a:r>
              <a:rPr lang="nl-NL" dirty="0"/>
              <a:t>Design </a:t>
            </a:r>
            <a:r>
              <a:rPr lang="nl-NL" dirty="0" err="1"/>
              <a:t>space</a:t>
            </a:r>
            <a:r>
              <a:rPr lang="nl-NL" dirty="0"/>
              <a:t> Exploration</a:t>
            </a:r>
          </a:p>
          <a:p>
            <a:pPr algn="ctr"/>
            <a:r>
              <a:rPr lang="nl-NL" sz="2800" dirty="0"/>
              <a:t>Implementatie op </a:t>
            </a:r>
            <a:r>
              <a:rPr lang="nl-NL" sz="2800" dirty="0" err="1"/>
              <a:t>Softcore</a:t>
            </a:r>
            <a:r>
              <a:rPr lang="nl-NL" sz="2800" dirty="0"/>
              <a:t> of FPGA of Hardcore?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7614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 de slag!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Aan de slag met </a:t>
            </a:r>
            <a:r>
              <a:rPr lang="nl-NL" dirty="0">
                <a:hlinkClick r:id="rId2"/>
              </a:rPr>
              <a:t>Opdrachten_Week_3.pdf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179" y="2137420"/>
            <a:ext cx="6032500" cy="2794000"/>
          </a:xfrm>
          <a:prstGeom prst="rect">
            <a:avLst/>
          </a:prstGeom>
        </p:spPr>
      </p:pic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8</a:t>
            </a:fld>
            <a:endParaRPr lang="nl-NL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FF4AEEA-CD2A-9A5F-DF37-55CA08A866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17691" y="1531615"/>
            <a:ext cx="2847975" cy="337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175701"/>
      </p:ext>
    </p:extLst>
  </p:cSld>
  <p:clrMapOvr>
    <a:masterClrMapping/>
  </p:clrMapOvr>
</p:sld>
</file>

<file path=ppt/theme/theme1.xml><?xml version="1.0" encoding="utf-8"?>
<a:theme xmlns:a="http://schemas.openxmlformats.org/drawingml/2006/main" name="hoofdstuk pagina">
  <a:themeElements>
    <a:clrScheme name="Aangepast 6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FF"/>
      </a:hlink>
      <a:folHlink>
        <a:srgbClr val="0000FF"/>
      </a:folHlink>
    </a:clrScheme>
    <a:fontScheme name="1_Lege presentatie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lnDef>
  </a:objectDefaults>
  <a:extraClrSchemeLst>
    <a:extraClrScheme>
      <a:clrScheme name="1_Lege 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3_HR_template_NL.pptx" id="{F7109B89-37BA-4A5F-8748-8029D4C3BADD}" vid="{F69C6172-A376-40A5-9431-FF42499BECDB}"/>
    </a:ext>
  </a:extLst>
</a:theme>
</file>

<file path=ppt/theme/theme2.xml><?xml version="1.0" encoding="utf-8"?>
<a:theme xmlns:a="http://schemas.openxmlformats.org/drawingml/2006/main" name="1_tekst pagina">
  <a:themeElements>
    <a:clrScheme name="Aangepast 6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FF"/>
      </a:hlink>
      <a:folHlink>
        <a:srgbClr val="0000FF"/>
      </a:folHlink>
    </a:clrScheme>
    <a:fontScheme name="3_Lege presentatie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b="0" dirty="0" err="1" smtClean="0">
            <a:solidFill>
              <a:srgbClr val="C00000"/>
            </a:solidFill>
            <a:latin typeface="Calibri" panose="020F0502020204030204" pitchFamily="34" charset="0"/>
          </a:defRPr>
        </a:defPPr>
      </a:lstStyle>
    </a:txDef>
  </a:objectDefaults>
  <a:extraClrSchemeLst>
    <a:extraClrScheme>
      <a:clrScheme name="3_Lege 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3_HR_template_NL.pptx" id="{F7109B89-37BA-4A5F-8748-8029D4C3BADD}" vid="{E0B3DCAC-C4DB-4C0B-8706-E78025A1BCAC}"/>
    </a:ext>
  </a:extLst>
</a:theme>
</file>

<file path=ppt/theme/theme3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9F07BCB72A92B4C9D76046AECE9B625" ma:contentTypeVersion="0" ma:contentTypeDescription="Een nieuw document maken." ma:contentTypeScope="" ma:versionID="6eba64e5f589dd0ea50e64ebf7ab9e0f">
  <xsd:schema xmlns:xsd="http://www.w3.org/2001/XMLSchema" xmlns:p="http://schemas.microsoft.com/office/2006/metadata/properties" targetNamespace="http://schemas.microsoft.com/office/2006/metadata/properties" ma:root="true" ma:fieldsID="b118b0825d757084c8d1e1ffd33f200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 ma:readOnly="tru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D3368582-F340-48C1-9CD3-16BF51AC381B}">
  <ds:schemaRefs>
    <ds:schemaRef ds:uri="http://purl.org/dc/elements/1.1/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http://purl.org/dc/terms/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3F368F40-2527-4CD4-8EA8-8965DAA7BFF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8340D80-9729-43ED-BFCA-D40C2EB1FF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2013 HR template NL</Template>
  <TotalTime>801</TotalTime>
  <Words>326</Words>
  <Application>Microsoft Office PowerPoint</Application>
  <PresentationFormat>Aangepast</PresentationFormat>
  <Paragraphs>51</Paragraphs>
  <Slides>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2</vt:i4>
      </vt:variant>
      <vt:variant>
        <vt:lpstr>Diatitels</vt:lpstr>
      </vt:variant>
      <vt:variant>
        <vt:i4>8</vt:i4>
      </vt:variant>
    </vt:vector>
  </HeadingPairs>
  <TitlesOfParts>
    <vt:vector size="15" baseType="lpstr">
      <vt:lpstr>Arial</vt:lpstr>
      <vt:lpstr>Calibri</vt:lpstr>
      <vt:lpstr>Lucida Grande</vt:lpstr>
      <vt:lpstr>Open Sans</vt:lpstr>
      <vt:lpstr>Verdana</vt:lpstr>
      <vt:lpstr>hoofdstuk pagina</vt:lpstr>
      <vt:lpstr>1_tekst pagina</vt:lpstr>
      <vt:lpstr>CSC1  Week 3</vt:lpstr>
      <vt:lpstr>Leerdoelen  CSC1 Week 3</vt:lpstr>
      <vt:lpstr>Leerdoelen  Week 3</vt:lpstr>
      <vt:lpstr>Overzicht processen</vt:lpstr>
      <vt:lpstr>Stappen</vt:lpstr>
      <vt:lpstr>Linux</vt:lpstr>
      <vt:lpstr>Volgende week… </vt:lpstr>
      <vt:lpstr>Aan de slag!</vt:lpstr>
    </vt:vector>
  </TitlesOfParts>
  <Company>Hogeschool Rotterdam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over enkele regel</dc:title>
  <dc:creator>Versluis, D.</dc:creator>
  <cp:lastModifiedBy>Broeders, J.Z.M. (Harry)</cp:lastModifiedBy>
  <cp:revision>73</cp:revision>
  <cp:lastPrinted>2013-05-13T15:29:32Z</cp:lastPrinted>
  <dcterms:created xsi:type="dcterms:W3CDTF">2017-11-15T06:58:38Z</dcterms:created>
  <dcterms:modified xsi:type="dcterms:W3CDTF">2026-05-22T12:23:55Z</dcterms:modified>
</cp:coreProperties>
</file>