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</p:sldMasterIdLst>
  <p:notesMasterIdLst>
    <p:notesMasterId r:id="rId19"/>
  </p:notesMasterIdLst>
  <p:handoutMasterIdLst>
    <p:handoutMasterId r:id="rId20"/>
  </p:handoutMasterIdLst>
  <p:sldIdLst>
    <p:sldId id="317" r:id="rId6"/>
    <p:sldId id="357" r:id="rId7"/>
    <p:sldId id="334" r:id="rId8"/>
    <p:sldId id="347" r:id="rId9"/>
    <p:sldId id="348" r:id="rId10"/>
    <p:sldId id="350" r:id="rId11"/>
    <p:sldId id="349" r:id="rId12"/>
    <p:sldId id="360" r:id="rId13"/>
    <p:sldId id="359" r:id="rId14"/>
    <p:sldId id="361" r:id="rId15"/>
    <p:sldId id="362" r:id="rId16"/>
    <p:sldId id="358" r:id="rId17"/>
    <p:sldId id="331" r:id="rId18"/>
  </p:sldIdLst>
  <p:sldSz cx="10160000" cy="5715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3200" userDrawn="1">
          <p15:clr>
            <a:srgbClr val="A4A3A4"/>
          </p15:clr>
        </p15:guide>
        <p15:guide id="5" pos="2133" userDrawn="1">
          <p15:clr>
            <a:srgbClr val="A4A3A4"/>
          </p15:clr>
        </p15:guide>
        <p15:guide id="6" pos="1067" userDrawn="1">
          <p15:clr>
            <a:srgbClr val="A4A3A4"/>
          </p15:clr>
        </p15:guide>
        <p15:guide id="7" pos="4267" userDrawn="1">
          <p15:clr>
            <a:srgbClr val="A4A3A4"/>
          </p15:clr>
        </p15:guide>
        <p15:guide id="8" pos="5333" userDrawn="1">
          <p15:clr>
            <a:srgbClr val="A4A3A4"/>
          </p15:clr>
        </p15:guide>
        <p15:guide id="9" pos="19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FF33"/>
    <a:srgbClr val="33CC33"/>
    <a:srgbClr val="CF0033"/>
    <a:srgbClr val="CC0033"/>
    <a:srgbClr val="B71327"/>
    <a:srgbClr val="B10538"/>
    <a:srgbClr val="D4737D"/>
    <a:srgbClr val="FBE0DF"/>
    <a:srgbClr val="A4D7DF"/>
    <a:srgbClr val="F3C3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173DD4-AEC7-4DD4-8B65-B83A8E2A24A5}" v="16" dt="2020-12-04T11:32:16.318"/>
    <p1510:client id="{C23E81E9-B177-4C5B-8A58-28592295E791}" v="2060" dt="2020-12-03T15:34:17.8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434" autoAdjust="0"/>
  </p:normalViewPr>
  <p:slideViewPr>
    <p:cSldViewPr>
      <p:cViewPr varScale="1">
        <p:scale>
          <a:sx n="133" d="100"/>
          <a:sy n="133" d="100"/>
        </p:scale>
        <p:origin x="82" y="317"/>
      </p:cViewPr>
      <p:guideLst>
        <p:guide orient="horz" pos="1800"/>
        <p:guide orient="horz" pos="320"/>
        <p:guide orient="horz" pos="2934"/>
        <p:guide pos="3200"/>
        <p:guide pos="2133"/>
        <p:guide pos="1067"/>
        <p:guide pos="4267"/>
        <p:guide pos="5333"/>
        <p:guide pos="1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jk, T.J.W. van (Tijmen)" userId="f812dedf-971b-4b6c-818f-d62c925a07ed" providerId="ADAL" clId="{98173DD4-AEC7-4DD4-8B65-B83A8E2A24A5}"/>
    <pc:docChg chg="custSel delSld modSld">
      <pc:chgData name="Eijk, T.J.W. van (Tijmen)" userId="f812dedf-971b-4b6c-818f-d62c925a07ed" providerId="ADAL" clId="{98173DD4-AEC7-4DD4-8B65-B83A8E2A24A5}" dt="2020-12-04T11:32:16.318" v="99"/>
      <pc:docMkLst>
        <pc:docMk/>
      </pc:docMkLst>
      <pc:sldChg chg="delSp modSp mod delAnim">
        <pc:chgData name="Eijk, T.J.W. van (Tijmen)" userId="f812dedf-971b-4b6c-818f-d62c925a07ed" providerId="ADAL" clId="{98173DD4-AEC7-4DD4-8B65-B83A8E2A24A5}" dt="2020-12-04T11:26:34.702" v="70" actId="20577"/>
        <pc:sldMkLst>
          <pc:docMk/>
          <pc:sldMk cId="3612727518" sldId="336"/>
        </pc:sldMkLst>
        <pc:spChg chg="del">
          <ac:chgData name="Eijk, T.J.W. van (Tijmen)" userId="f812dedf-971b-4b6c-818f-d62c925a07ed" providerId="ADAL" clId="{98173DD4-AEC7-4DD4-8B65-B83A8E2A24A5}" dt="2020-12-04T11:25:57.271" v="31" actId="478"/>
          <ac:spMkLst>
            <pc:docMk/>
            <pc:sldMk cId="3612727518" sldId="336"/>
            <ac:spMk id="4" creationId="{00000000-0000-0000-0000-000000000000}"/>
          </ac:spMkLst>
        </pc:spChg>
        <pc:spChg chg="mod">
          <ac:chgData name="Eijk, T.J.W. van (Tijmen)" userId="f812dedf-971b-4b6c-818f-d62c925a07ed" providerId="ADAL" clId="{98173DD4-AEC7-4DD4-8B65-B83A8E2A24A5}" dt="2020-12-04T11:26:34.702" v="70" actId="20577"/>
          <ac:spMkLst>
            <pc:docMk/>
            <pc:sldMk cId="3612727518" sldId="336"/>
            <ac:spMk id="5" creationId="{CE1F5802-4C0C-4DCF-9D3E-E51DBA678F61}"/>
          </ac:spMkLst>
        </pc:spChg>
      </pc:sldChg>
      <pc:sldChg chg="modSp modAnim">
        <pc:chgData name="Eijk, T.J.W. van (Tijmen)" userId="f812dedf-971b-4b6c-818f-d62c925a07ed" providerId="ADAL" clId="{98173DD4-AEC7-4DD4-8B65-B83A8E2A24A5}" dt="2020-12-04T11:26:48.833" v="71" actId="20577"/>
        <pc:sldMkLst>
          <pc:docMk/>
          <pc:sldMk cId="1108199747" sldId="337"/>
        </pc:sldMkLst>
        <pc:spChg chg="mod">
          <ac:chgData name="Eijk, T.J.W. van (Tijmen)" userId="f812dedf-971b-4b6c-818f-d62c925a07ed" providerId="ADAL" clId="{98173DD4-AEC7-4DD4-8B65-B83A8E2A24A5}" dt="2020-12-04T11:26:48.833" v="71" actId="20577"/>
          <ac:spMkLst>
            <pc:docMk/>
            <pc:sldMk cId="1108199747" sldId="337"/>
            <ac:spMk id="4" creationId="{00000000-0000-0000-0000-000000000000}"/>
          </ac:spMkLst>
        </pc:spChg>
      </pc:sldChg>
      <pc:sldChg chg="del">
        <pc:chgData name="Eijk, T.J.W. van (Tijmen)" userId="f812dedf-971b-4b6c-818f-d62c925a07ed" providerId="ADAL" clId="{98173DD4-AEC7-4DD4-8B65-B83A8E2A24A5}" dt="2020-12-04T11:27:30.175" v="72" actId="47"/>
        <pc:sldMkLst>
          <pc:docMk/>
          <pc:sldMk cId="369842468" sldId="343"/>
        </pc:sldMkLst>
      </pc:sldChg>
      <pc:sldChg chg="addSp modSp mod modAnim">
        <pc:chgData name="Eijk, T.J.W. van (Tijmen)" userId="f812dedf-971b-4b6c-818f-d62c925a07ed" providerId="ADAL" clId="{98173DD4-AEC7-4DD4-8B65-B83A8E2A24A5}" dt="2020-12-04T11:32:16.318" v="99"/>
        <pc:sldMkLst>
          <pc:docMk/>
          <pc:sldMk cId="653881741" sldId="344"/>
        </pc:sldMkLst>
        <pc:spChg chg="mod ord">
          <ac:chgData name="Eijk, T.J.W. van (Tijmen)" userId="f812dedf-971b-4b6c-818f-d62c925a07ed" providerId="ADAL" clId="{98173DD4-AEC7-4DD4-8B65-B83A8E2A24A5}" dt="2020-12-04T11:32:03.736" v="98" actId="167"/>
          <ac:spMkLst>
            <pc:docMk/>
            <pc:sldMk cId="653881741" sldId="344"/>
            <ac:spMk id="4" creationId="{00000000-0000-0000-0000-000000000000}"/>
          </ac:spMkLst>
        </pc:spChg>
        <pc:spChg chg="add mod ord">
          <ac:chgData name="Eijk, T.J.W. van (Tijmen)" userId="f812dedf-971b-4b6c-818f-d62c925a07ed" providerId="ADAL" clId="{98173DD4-AEC7-4DD4-8B65-B83A8E2A24A5}" dt="2020-12-04T11:30:53.910" v="92" actId="166"/>
          <ac:spMkLst>
            <pc:docMk/>
            <pc:sldMk cId="653881741" sldId="344"/>
            <ac:spMk id="6" creationId="{6AF7B4D9-63DD-4D96-93AC-A7FAC8D8F008}"/>
          </ac:spMkLst>
        </pc:spChg>
        <pc:graphicFrameChg chg="mod ord">
          <ac:chgData name="Eijk, T.J.W. van (Tijmen)" userId="f812dedf-971b-4b6c-818f-d62c925a07ed" providerId="ADAL" clId="{98173DD4-AEC7-4DD4-8B65-B83A8E2A24A5}" dt="2020-12-04T11:32:16.318" v="99"/>
          <ac:graphicFrameMkLst>
            <pc:docMk/>
            <pc:sldMk cId="653881741" sldId="344"/>
            <ac:graphicFrameMk id="7" creationId="{594076FB-909E-4B87-8E61-4BC819E49F04}"/>
          </ac:graphicFrameMkLst>
        </pc:graphicFrameChg>
      </pc:sldChg>
      <pc:sldChg chg="del">
        <pc:chgData name="Eijk, T.J.W. van (Tijmen)" userId="f812dedf-971b-4b6c-818f-d62c925a07ed" providerId="ADAL" clId="{98173DD4-AEC7-4DD4-8B65-B83A8E2A24A5}" dt="2020-12-04T11:26:12.491" v="32" actId="47"/>
        <pc:sldMkLst>
          <pc:docMk/>
          <pc:sldMk cId="3753878107" sldId="34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22-5-2026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19493" y="4728526"/>
            <a:ext cx="9720516" cy="9372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C425F2A-2AA2-4199-9B65-E20E6E2BD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2820"/>
            <a:ext cx="10160000" cy="46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9485" y="-111224"/>
            <a:ext cx="9281031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39485" y="985292"/>
            <a:ext cx="9281031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62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75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401" indent="-45240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53" indent="-166674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30" indent="-15609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78" indent="-190484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40" indent="-190484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8618724" y="625252"/>
            <a:ext cx="13516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EMBEDDED 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59" y="-22820"/>
            <a:ext cx="10339918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39484" y="-96672"/>
            <a:ext cx="91440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6800" y="5089749"/>
            <a:ext cx="534924" cy="534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8" indent="-285728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53" indent="-16667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16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78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40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www.hlsbook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brightspace.hr.nl/d2l/le/lessons/196152/units/955988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s://brightspace.hr.nl/d2l/le/lessons/196152/units/95598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CSC1  Week 5: </a:t>
            </a:r>
            <a:r>
              <a:rPr lang="nl-NL" dirty="0"/>
              <a:t>HLS &amp; </a:t>
            </a:r>
            <a:r>
              <a:rPr lang="nl-NL" dirty="0" err="1"/>
              <a:t>OneAPI</a:t>
            </a:r>
            <a:endParaRPr lang="nl-NL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614837-1058-79C2-C4FD-E1C1B32DE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Verdieping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C17FCD5-BA18-E2EC-0E25-30C34353F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5" y="985292"/>
            <a:ext cx="9281031" cy="1296144"/>
          </a:xfrm>
        </p:spPr>
        <p:txBody>
          <a:bodyPr/>
          <a:lstStyle/>
          <a:p>
            <a:r>
              <a:rPr lang="nl-NL" sz="2400" dirty="0"/>
              <a:t>Benjamin </a:t>
            </a:r>
            <a:r>
              <a:rPr lang="nl-NL" sz="2400" dirty="0" err="1"/>
              <a:t>Carrion</a:t>
            </a:r>
            <a:r>
              <a:rPr lang="nl-NL" sz="2400" dirty="0"/>
              <a:t> </a:t>
            </a:r>
            <a:r>
              <a:rPr lang="nl-NL" sz="2400" dirty="0" err="1"/>
              <a:t>Schaefer</a:t>
            </a:r>
            <a:r>
              <a:rPr lang="nl-NL" sz="2400" dirty="0"/>
              <a:t> heeft twee boeken geschreven over HLS die hij gratis (voor persoonlijk gebruik) beschikbaar stelt op </a:t>
            </a:r>
            <a:r>
              <a:rPr lang="nl-NL" sz="2400" dirty="0">
                <a:hlinkClick r:id="rId2"/>
              </a:rPr>
              <a:t>https://www.hlsbook.com/</a:t>
            </a:r>
            <a:r>
              <a:rPr lang="nl-NL" sz="2400" dirty="0"/>
              <a:t> (links naar pdf’s op </a:t>
            </a:r>
            <a:r>
              <a:rPr lang="nl-NL" sz="2400" dirty="0" err="1"/>
              <a:t>Brightspace</a:t>
            </a:r>
            <a:r>
              <a:rPr lang="nl-NL" sz="2400" dirty="0"/>
              <a:t>)</a:t>
            </a:r>
          </a:p>
          <a:p>
            <a:endParaRPr lang="nl-NL" sz="28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48DF7A9-B7CF-A6CB-EB78-A9AC308C07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10</a:t>
            </a:fld>
            <a:endParaRPr lang="nl-NL"/>
          </a:p>
        </p:txBody>
      </p:sp>
      <p:pic>
        <p:nvPicPr>
          <p:cNvPr id="10" name="Afbeelding 9" descr="Afbeelding met tekst, schermopname, Lettertype, Webpagina&#10;&#10;Door AI gegenereerde inhoud is mogelijk onjuist.">
            <a:extLst>
              <a:ext uri="{FF2B5EF4-FFF2-40B4-BE49-F238E27FC236}">
                <a16:creationId xmlns:a16="http://schemas.microsoft.com/office/drawing/2014/main" id="{E86D4D8D-B6F0-89FE-2D3F-87182F73D9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912" y="2237840"/>
            <a:ext cx="2592288" cy="3353542"/>
          </a:xfrm>
          <a:prstGeom prst="rect">
            <a:avLst/>
          </a:prstGeom>
        </p:spPr>
      </p:pic>
      <p:pic>
        <p:nvPicPr>
          <p:cNvPr id="12" name="Afbeelding 11" descr="Afbeelding met tekst, schermopname, Lettertype, Onlineadvertenties&#10;&#10;Door AI gegenereerde inhoud is mogelijk onjuist.">
            <a:extLst>
              <a:ext uri="{FF2B5EF4-FFF2-40B4-BE49-F238E27FC236}">
                <a16:creationId xmlns:a16="http://schemas.microsoft.com/office/drawing/2014/main" id="{06DAE33B-0853-662A-90D9-AED94B98E8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903" y="2237840"/>
            <a:ext cx="2376264" cy="3358453"/>
          </a:xfrm>
          <a:prstGeom prst="rect">
            <a:avLst/>
          </a:prstGeom>
        </p:spPr>
      </p:pic>
      <p:sp>
        <p:nvSpPr>
          <p:cNvPr id="13" name="Tijdelijke aanduiding voor inhoud 2">
            <a:extLst>
              <a:ext uri="{FF2B5EF4-FFF2-40B4-BE49-F238E27FC236}">
                <a16:creationId xmlns:a16="http://schemas.microsoft.com/office/drawing/2014/main" id="{EDC182A5-5A81-A025-BC49-D6D43CE6F779}"/>
              </a:ext>
            </a:extLst>
          </p:cNvPr>
          <p:cNvSpPr txBox="1">
            <a:spLocks/>
          </p:cNvSpPr>
          <p:nvPr/>
        </p:nvSpPr>
        <p:spPr bwMode="auto">
          <a:xfrm>
            <a:off x="434710" y="2425452"/>
            <a:ext cx="2592289" cy="1296144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r>
              <a:rPr lang="nl-NL" sz="2400" b="0" kern="0" dirty="0"/>
              <a:t>Hoofdstuk 1 en 9 zijn aanraders!</a:t>
            </a:r>
          </a:p>
          <a:p>
            <a:endParaRPr lang="nl-NL" sz="2800" b="0" kern="0" dirty="0"/>
          </a:p>
        </p:txBody>
      </p:sp>
      <p:sp>
        <p:nvSpPr>
          <p:cNvPr id="14" name="Pijl: rechts 13">
            <a:extLst>
              <a:ext uri="{FF2B5EF4-FFF2-40B4-BE49-F238E27FC236}">
                <a16:creationId xmlns:a16="http://schemas.microsoft.com/office/drawing/2014/main" id="{6A05F184-0A54-8340-88A8-E273BE505C82}"/>
              </a:ext>
            </a:extLst>
          </p:cNvPr>
          <p:cNvSpPr/>
          <p:nvPr/>
        </p:nvSpPr>
        <p:spPr bwMode="auto">
          <a:xfrm>
            <a:off x="2840409" y="2569468"/>
            <a:ext cx="1368152" cy="576064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1" i="0" u="none" strike="noStrike" cap="none" normalizeH="0" baseline="0">
              <a:ln>
                <a:solidFill>
                  <a:srgbClr val="C00000"/>
                </a:solidFill>
              </a:ln>
              <a:solidFill>
                <a:schemeClr val="bg1"/>
              </a:solidFill>
              <a:effectLst/>
              <a:latin typeface="Arial" charset="0"/>
              <a:ea typeface="ＭＳ Ｐゴシック" pitchFamily="-4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5465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33121EC-AB07-C540-DB68-3CC417AA4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Relatie met vorige les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1D02402-9CC1-140F-5C7C-21AA3DE2B9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11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C1D1427-98C3-18B2-ED9B-DAF4746BA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143" y="913284"/>
            <a:ext cx="7981714" cy="473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5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>
                <a:hlinkClick r:id="rId2"/>
              </a:rPr>
              <a:t>Week 5 op </a:t>
            </a:r>
            <a:r>
              <a:rPr lang="nl-NL" dirty="0" err="1">
                <a:hlinkClick r:id="rId2"/>
              </a:rPr>
              <a:t>Brightspace</a:t>
            </a:r>
            <a:r>
              <a:rPr lang="nl-NL" dirty="0"/>
              <a:t> 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12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4444B71-AD0E-506C-6960-C4D731E53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564" y="1704957"/>
            <a:ext cx="7848872" cy="401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5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>
                <a:hlinkClick r:id="rId2"/>
              </a:rPr>
              <a:t>Week 5 op </a:t>
            </a:r>
            <a:r>
              <a:rPr lang="nl-NL" dirty="0" err="1">
                <a:hlinkClick r:id="rId2"/>
              </a:rPr>
              <a:t>Brightspace</a:t>
            </a:r>
            <a:r>
              <a:rPr lang="nl-NL" dirty="0"/>
              <a:t> 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79" y="2137420"/>
            <a:ext cx="6032500" cy="2794000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13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07C892D-0037-4754-9F39-AE9D9E5131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116234">
            <a:off x="2848955" y="3095238"/>
            <a:ext cx="7157641" cy="104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75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Leerdoelen  CSC1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439485" y="913284"/>
            <a:ext cx="9105011" cy="4464496"/>
          </a:xfrm>
        </p:spPr>
        <p:txBody>
          <a:bodyPr/>
          <a:lstStyle/>
          <a:p>
            <a:r>
              <a:rPr lang="nl-NL" sz="2800" dirty="0">
                <a:cs typeface="Arial" panose="020B0604020202020204" pitchFamily="34" charset="0"/>
              </a:rPr>
              <a:t>Je bent na het volgen van deze cursus in staat om: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in VHDL een hardware module te ontwerpen en implementeren met een memory bus interface zodat deze module, vanuit een soft of hard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processor, memory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mapped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te programmeren is;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een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embedded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systeem op een FPGA te ontwerpen en implementeren bestaande uit een soft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, software, bestaande hardware modules en zelf in VHDL geïmplementeerde hardware modules;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op dit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embedded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systeem een RTOS toe te passen;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een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embedded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systeem op een FPGA te ontwerpen en implementeren bestaande uit een hard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, software die draait onder Linux, bestaande hardware modules en zelf in VHDL geïmplementeerde hardware modules;</a:t>
            </a:r>
            <a:endParaRPr lang="nl-NL" sz="2000" dirty="0">
              <a:solidFill>
                <a:schemeClr val="bg1">
                  <a:lumMod val="65000"/>
                </a:schemeClr>
              </a:solidFill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te beslissen of bepaalde functionaliteit van een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embedded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applicatie beter op een soft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, op een hard </a:t>
            </a:r>
            <a:r>
              <a:rPr lang="nl-NL" sz="1800" dirty="0" err="1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core</a:t>
            </a:r>
            <a:r>
              <a:rPr lang="nl-NL" sz="18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 of in hardware geïmplementeerd kan worden;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1800" dirty="0">
                <a:cs typeface="Arial" panose="020B0604020202020204" pitchFamily="34" charset="0"/>
              </a:rPr>
              <a:t>verschillende vormen van </a:t>
            </a:r>
            <a:r>
              <a:rPr lang="nl-NL" sz="1800" dirty="0">
                <a:solidFill>
                  <a:srgbClr val="C00000"/>
                </a:solidFill>
                <a:cs typeface="Arial" panose="020B0604020202020204" pitchFamily="34" charset="0"/>
              </a:rPr>
              <a:t>High Level Syntheses</a:t>
            </a:r>
            <a:r>
              <a:rPr lang="nl-NL" sz="1800" dirty="0">
                <a:cs typeface="Arial" panose="020B0604020202020204" pitchFamily="34" charset="0"/>
              </a:rPr>
              <a:t> met de voor- en nadelen van deze vormen te benoemen.</a:t>
            </a:r>
            <a:endParaRPr lang="nl-NL" sz="2400" dirty="0">
              <a:cs typeface="Arial" panose="020B0604020202020204" pitchFamily="34" charset="0"/>
            </a:endParaRPr>
          </a:p>
          <a:p>
            <a:endParaRPr lang="nl-NL" sz="2400" dirty="0">
              <a:cs typeface="Arial" panose="020B0604020202020204" pitchFamily="34" charset="0"/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56D60047-1244-4A1F-8780-494A55767BC9}" type="slidenum">
              <a:rPr lang="nl-N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</a:t>
            </a:fld>
            <a:endParaRPr lang="nl-N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262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Level Synthesis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Het genereren van HDL-code uit C-code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Waarom?</a:t>
            </a:r>
          </a:p>
          <a:p>
            <a:pPr marL="914400" lvl="1"/>
            <a:r>
              <a:rPr lang="nl-NL" sz="2000" dirty="0">
                <a:cs typeface="Arial" panose="020B0604020202020204" pitchFamily="34" charset="0"/>
              </a:rPr>
              <a:t>Debuggen van software is veel sneller dan hardware</a:t>
            </a:r>
          </a:p>
          <a:p>
            <a:pPr marL="914400" lvl="1"/>
            <a:r>
              <a:rPr lang="nl-NL" sz="2000" dirty="0">
                <a:cs typeface="Arial" panose="020B0604020202020204" pitchFamily="34" charset="0"/>
              </a:rPr>
              <a:t>Functies zijn eenvoudiger te specificeren in software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00000"/>
                </a:solidFill>
                <a:cs typeface="Arial" panose="020B0604020202020204" pitchFamily="34" charset="0"/>
              </a:rPr>
              <a:t>Het gegenereerde component kan worden toegevoegd aan het project via Platform Designer of de top level </a:t>
            </a:r>
            <a:r>
              <a:rPr lang="nl-NL" sz="2400" dirty="0" err="1">
                <a:solidFill>
                  <a:srgbClr val="000000"/>
                </a:solidFill>
                <a:cs typeface="Arial" panose="020B0604020202020204" pitchFamily="34" charset="0"/>
              </a:rPr>
              <a:t>architecture</a:t>
            </a:r>
            <a:r>
              <a:rPr lang="nl-NL" sz="2400" dirty="0">
                <a:solidFill>
                  <a:srgbClr val="000000"/>
                </a:solidFill>
                <a:cs typeface="Arial" panose="020B0604020202020204" pitchFamily="34" charset="0"/>
              </a:rPr>
              <a:t> HDL file.</a:t>
            </a:r>
          </a:p>
          <a:p>
            <a:pPr marL="457200"/>
            <a:endParaRPr lang="nl-NL" sz="2800" dirty="0">
              <a:cs typeface="Arial" panose="020B0604020202020204" pitchFamily="34" charset="0"/>
            </a:endParaRPr>
          </a:p>
          <a:p>
            <a:pPr marL="914400" lvl="1"/>
            <a:endParaRPr lang="nl-NL" sz="2000" dirty="0">
              <a:cs typeface="Arial" panose="020B0604020202020204" pitchFamily="34" charset="0"/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56D60047-1244-4A1F-8780-494A55767BC9}" type="slidenum">
              <a:rPr lang="nl-N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3</a:t>
            </a:fld>
            <a:endParaRPr lang="nl-NL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70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flow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56D60047-1244-4A1F-8780-494A55767BC9}" type="slidenum">
              <a:rPr lang="nl-N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</a:t>
            </a:fld>
            <a:endParaRPr lang="nl-NL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B0D1820-E51E-438B-A9B7-080F397DD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892" y="985293"/>
            <a:ext cx="6808216" cy="461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373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Voorbeeld</a:t>
            </a:r>
            <a:r>
              <a:rPr lang="en-US" dirty="0"/>
              <a:t> </a:t>
            </a:r>
            <a:r>
              <a:rPr lang="en-US" dirty="0" err="1"/>
              <a:t>a+b</a:t>
            </a:r>
            <a:endParaRPr lang="en-US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56D60047-1244-4A1F-8780-494A55767BC9}" type="slidenum">
              <a:rPr lang="nl-N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5</a:t>
            </a:fld>
            <a:endParaRPr lang="nl-NL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955420F-DD3C-4087-A53E-218864761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536" y="1201317"/>
            <a:ext cx="8190656" cy="368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930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Stappen</a:t>
            </a:r>
            <a:endParaRPr lang="en-US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56D60047-1244-4A1F-8780-494A55767BC9}" type="slidenum">
              <a:rPr lang="nl-N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6</a:t>
            </a:fld>
            <a:endParaRPr lang="nl-NL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5B20CDB-F5D2-41F4-9004-7F69DE2C322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0031" y="985293"/>
            <a:ext cx="9179939" cy="424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285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 symbol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56D60047-1244-4A1F-8780-494A55767BC9}" type="slidenum">
              <a:rPr lang="nl-NL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7</a:t>
            </a:fld>
            <a:endParaRPr lang="nl-NL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8AF6C31-E85C-4B77-8A78-E57EEDC15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512" y="997274"/>
            <a:ext cx="5184576" cy="4607070"/>
          </a:xfrm>
          <a:prstGeom prst="rect">
            <a:avLst/>
          </a:prstGeom>
        </p:spPr>
      </p:pic>
      <p:sp>
        <p:nvSpPr>
          <p:cNvPr id="7" name="Tijdelijke aanduiding voor inhoud 3">
            <a:extLst>
              <a:ext uri="{FF2B5EF4-FFF2-40B4-BE49-F238E27FC236}">
                <a16:creationId xmlns:a16="http://schemas.microsoft.com/office/drawing/2014/main" id="{4E9266B1-182E-4F64-A84A-10F480935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142" y="1068561"/>
            <a:ext cx="3600400" cy="4464496"/>
          </a:xfrm>
        </p:spPr>
        <p:txBody>
          <a:bodyPr/>
          <a:lstStyle/>
          <a:p>
            <a:pPr marL="914400" lvl="1"/>
            <a:r>
              <a:rPr lang="en-US" sz="2000" dirty="0">
                <a:cs typeface="Arial" panose="020B0604020202020204" pitchFamily="34" charset="0"/>
              </a:rPr>
              <a:t>Start/done: </a:t>
            </a:r>
            <a:r>
              <a:rPr lang="en-US" sz="2000" dirty="0" err="1">
                <a:cs typeface="Arial" panose="020B0604020202020204" pitchFamily="34" charset="0"/>
              </a:rPr>
              <a:t>signaleert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wanneer</a:t>
            </a:r>
            <a:r>
              <a:rPr lang="en-US" sz="2000" dirty="0">
                <a:cs typeface="Arial" panose="020B0604020202020204" pitchFamily="34" charset="0"/>
              </a:rPr>
              <a:t> de data op input/output </a:t>
            </a:r>
            <a:r>
              <a:rPr lang="en-US" sz="2000" dirty="0" err="1">
                <a:cs typeface="Arial" panose="020B0604020202020204" pitchFamily="34" charset="0"/>
              </a:rPr>
              <a:t>valide</a:t>
            </a:r>
            <a:r>
              <a:rPr lang="en-US" sz="2000" dirty="0">
                <a:cs typeface="Arial" panose="020B0604020202020204" pitchFamily="34" charset="0"/>
              </a:rPr>
              <a:t> is</a:t>
            </a:r>
          </a:p>
          <a:p>
            <a:pPr marL="914400" lvl="1"/>
            <a:r>
              <a:rPr lang="en-US" sz="2000" dirty="0">
                <a:cs typeface="Arial" panose="020B0604020202020204" pitchFamily="34" charset="0"/>
              </a:rPr>
              <a:t>Busy/stall </a:t>
            </a:r>
            <a:r>
              <a:rPr lang="en-US" sz="2000" dirty="0" err="1">
                <a:cs typeface="Arial" panose="020B0604020202020204" pitchFamily="34" charset="0"/>
              </a:rPr>
              <a:t>geeft</a:t>
            </a:r>
            <a:r>
              <a:rPr lang="en-US" sz="2000" dirty="0">
                <a:cs typeface="Arial" panose="020B0604020202020204" pitchFamily="34" charset="0"/>
              </a:rPr>
              <a:t> het component de </a:t>
            </a:r>
            <a:r>
              <a:rPr lang="en-US" sz="2000" dirty="0" err="1">
                <a:cs typeface="Arial" panose="020B0604020202020204" pitchFamily="34" charset="0"/>
              </a:rPr>
              <a:t>functionaliteit</a:t>
            </a:r>
            <a:r>
              <a:rPr lang="en-US" sz="2000" dirty="0">
                <a:cs typeface="Arial" panose="020B0604020202020204" pitchFamily="34" charset="0"/>
              </a:rPr>
              <a:t> om de pipeline </a:t>
            </a:r>
            <a:r>
              <a:rPr lang="en-US" sz="2000" dirty="0" err="1">
                <a:cs typeface="Arial" panose="020B0604020202020204" pitchFamily="34" charset="0"/>
              </a:rPr>
              <a:t>te</a:t>
            </a:r>
            <a:r>
              <a:rPr lang="en-US" sz="2000" dirty="0">
                <a:cs typeface="Arial" panose="020B0604020202020204" pitchFamily="34" charset="0"/>
              </a:rPr>
              <a:t> be</a:t>
            </a:r>
            <a:r>
              <a:rPr lang="en-GB" sz="2000" dirty="0">
                <a:cs typeface="Arial" panose="020B0604020202020204" pitchFamily="34" charset="0"/>
              </a:rPr>
              <a:t>ï</a:t>
            </a:r>
            <a:r>
              <a:rPr lang="en-US" sz="2000" dirty="0" err="1">
                <a:cs typeface="Arial" panose="020B0604020202020204" pitchFamily="34" charset="0"/>
              </a:rPr>
              <a:t>nvloeden</a:t>
            </a:r>
            <a:r>
              <a:rPr lang="en-US" sz="2000" dirty="0">
                <a:cs typeface="Arial" panose="020B0604020202020204" pitchFamily="34" charset="0"/>
              </a:rPr>
              <a:t>.</a:t>
            </a:r>
            <a:endParaRPr lang="nl-NL" sz="20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14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4F3A34-8EAF-D766-2C50-96211AECE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SYCL </a:t>
            </a:r>
            <a:r>
              <a:rPr lang="en-US" sz="2800" dirty="0"/>
              <a:t>Single-source Heterogeneous Programming for C++</a:t>
            </a:r>
            <a:endParaRPr lang="nl-NL" sz="28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8CF801EA-F7CE-1168-D933-B543773CD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8</a:t>
            </a:fld>
            <a:endParaRPr lang="nl-NL"/>
          </a:p>
        </p:txBody>
      </p:sp>
      <p:pic>
        <p:nvPicPr>
          <p:cNvPr id="5" name="Afbeelding 4" descr="Afbeelding met tekst, schermopname, Lettertype, diagram&#10;&#10;Automatisch gegenereerde beschrijving">
            <a:extLst>
              <a:ext uri="{FF2B5EF4-FFF2-40B4-BE49-F238E27FC236}">
                <a16:creationId xmlns:a16="http://schemas.microsoft.com/office/drawing/2014/main" id="{331826A4-529A-3EDE-7BCD-878FD2DB6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96" y="1037034"/>
            <a:ext cx="8752408" cy="433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16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B3A92D-FC0A-402F-3E75-A20D99776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OneAPI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B8F934D-2094-2988-38E1-11D33B1273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9</a:t>
            </a:fld>
            <a:endParaRPr lang="nl-NL"/>
          </a:p>
        </p:txBody>
      </p:sp>
      <p:pic>
        <p:nvPicPr>
          <p:cNvPr id="6" name="Afbeelding 5" descr="Afbeelding met tekst, schermopname, software, Multimediasoftware&#10;&#10;Automatisch gegenereerde beschrijving">
            <a:extLst>
              <a:ext uri="{FF2B5EF4-FFF2-40B4-BE49-F238E27FC236}">
                <a16:creationId xmlns:a16="http://schemas.microsoft.com/office/drawing/2014/main" id="{B1F406FF-3136-2C9B-9D10-C3DD3579F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92" y="985292"/>
            <a:ext cx="9145016" cy="407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784461"/>
      </p:ext>
    </p:extLst>
  </p:cSld>
  <p:clrMapOvr>
    <a:masterClrMapping/>
  </p:clrMapOvr>
</p:sld>
</file>

<file path=ppt/theme/theme1.xml><?xml version="1.0" encoding="utf-8"?>
<a:theme xmlns:a="http://schemas.openxmlformats.org/drawingml/2006/main" name="hoofdstuk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D3368582-F340-48C1-9CD3-16BF51AC381B}">
  <ds:schemaRefs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2423</TotalTime>
  <Words>344</Words>
  <Application>Microsoft Office PowerPoint</Application>
  <PresentationFormat>Aangepast</PresentationFormat>
  <Paragraphs>43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13</vt:i4>
      </vt:variant>
    </vt:vector>
  </HeadingPairs>
  <TitlesOfParts>
    <vt:vector size="20" baseType="lpstr">
      <vt:lpstr>Arial</vt:lpstr>
      <vt:lpstr>Calibri</vt:lpstr>
      <vt:lpstr>Lucida Grande</vt:lpstr>
      <vt:lpstr>Open Sans</vt:lpstr>
      <vt:lpstr>Verdana</vt:lpstr>
      <vt:lpstr>hoofdstuk pagina</vt:lpstr>
      <vt:lpstr>1_tekst pagina</vt:lpstr>
      <vt:lpstr>CSC1  Week 5: HLS &amp; OneAPI</vt:lpstr>
      <vt:lpstr>Leerdoelen  CSC1</vt:lpstr>
      <vt:lpstr>High Level Synthesis</vt:lpstr>
      <vt:lpstr>Design flow</vt:lpstr>
      <vt:lpstr>Voorbeeld a+b</vt:lpstr>
      <vt:lpstr>Stappen</vt:lpstr>
      <vt:lpstr>Component symbol</vt:lpstr>
      <vt:lpstr>SYCL Single-source Heterogeneous Programming for C++</vt:lpstr>
      <vt:lpstr>OneAPI</vt:lpstr>
      <vt:lpstr>Verdieping</vt:lpstr>
      <vt:lpstr>Relatie met vorige les</vt:lpstr>
      <vt:lpstr>Aan de slag!</vt:lpstr>
      <vt:lpstr>Aan de slag!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Broeders, J.Z.M. (Harry)</cp:lastModifiedBy>
  <cp:revision>151</cp:revision>
  <cp:lastPrinted>2013-05-13T15:29:32Z</cp:lastPrinted>
  <dcterms:created xsi:type="dcterms:W3CDTF">2017-11-15T06:58:38Z</dcterms:created>
  <dcterms:modified xsi:type="dcterms:W3CDTF">2026-05-22T12:27:11Z</dcterms:modified>
</cp:coreProperties>
</file>