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256" r:id="rId5"/>
    <p:sldId id="339" r:id="rId6"/>
    <p:sldId id="257" r:id="rId7"/>
    <p:sldId id="304" r:id="rId8"/>
    <p:sldId id="266" r:id="rId9"/>
    <p:sldId id="262" r:id="rId10"/>
    <p:sldId id="258" r:id="rId11"/>
    <p:sldId id="263" r:id="rId12"/>
    <p:sldId id="259" r:id="rId13"/>
    <p:sldId id="265" r:id="rId14"/>
    <p:sldId id="305" r:id="rId15"/>
    <p:sldId id="297" r:id="rId16"/>
    <p:sldId id="267" r:id="rId17"/>
    <p:sldId id="309" r:id="rId18"/>
    <p:sldId id="268" r:id="rId19"/>
    <p:sldId id="269" r:id="rId20"/>
    <p:sldId id="270" r:id="rId21"/>
    <p:sldId id="271" r:id="rId22"/>
    <p:sldId id="272" r:id="rId23"/>
    <p:sldId id="300" r:id="rId24"/>
    <p:sldId id="273" r:id="rId25"/>
    <p:sldId id="275" r:id="rId26"/>
    <p:sldId id="276" r:id="rId27"/>
    <p:sldId id="307" r:id="rId28"/>
    <p:sldId id="308" r:id="rId29"/>
    <p:sldId id="277" r:id="rId30"/>
    <p:sldId id="274" r:id="rId31"/>
    <p:sldId id="278" r:id="rId32"/>
    <p:sldId id="280" r:id="rId33"/>
    <p:sldId id="289" r:id="rId34"/>
    <p:sldId id="291" r:id="rId35"/>
    <p:sldId id="306" r:id="rId36"/>
    <p:sldId id="286" r:id="rId37"/>
    <p:sldId id="303" r:id="rId38"/>
    <p:sldId id="292" r:id="rId39"/>
    <p:sldId id="302" r:id="rId40"/>
    <p:sldId id="293" r:id="rId41"/>
    <p:sldId id="295" r:id="rId42"/>
    <p:sldId id="299" r:id="rId43"/>
    <p:sldId id="29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3CA2FE-432B-4149-BC3A-E8B5292739F8}">
          <p14:sldIdLst>
            <p14:sldId id="256"/>
            <p14:sldId id="339"/>
            <p14:sldId id="257"/>
            <p14:sldId id="304"/>
            <p14:sldId id="266"/>
          </p14:sldIdLst>
        </p14:section>
        <p14:section name="Toepassingen" id="{EBC8D579-ED66-4550-9577-BCC6CCDE624B}">
          <p14:sldIdLst>
            <p14:sldId id="262"/>
            <p14:sldId id="258"/>
            <p14:sldId id="263"/>
            <p14:sldId id="259"/>
          </p14:sldIdLst>
        </p14:section>
        <p14:section name="Organisatie" id="{7AC5643C-E57D-4CE3-8B29-A5CC19785126}">
          <p14:sldIdLst>
            <p14:sldId id="265"/>
            <p14:sldId id="305"/>
            <p14:sldId id="297"/>
          </p14:sldIdLst>
        </p14:section>
        <p14:section name="Typische applicatie" id="{633973AA-C5C4-4525-A723-9B3A6EEF86B9}">
          <p14:sldIdLst>
            <p14:sldId id="267"/>
            <p14:sldId id="309"/>
            <p14:sldId id="268"/>
            <p14:sldId id="269"/>
            <p14:sldId id="270"/>
            <p14:sldId id="271"/>
            <p14:sldId id="272"/>
          </p14:sldIdLst>
        </p14:section>
        <p14:section name="Sampling" id="{A11C4EDF-42A9-4BF5-84C2-6ADC34FA6127}">
          <p14:sldIdLst>
            <p14:sldId id="300"/>
            <p14:sldId id="273"/>
            <p14:sldId id="275"/>
            <p14:sldId id="276"/>
            <p14:sldId id="307"/>
            <p14:sldId id="308"/>
            <p14:sldId id="277"/>
            <p14:sldId id="274"/>
          </p14:sldIdLst>
        </p14:section>
        <p14:section name="Basissignalen" id="{87E62225-3EA9-4693-8923-875CCB94D8DE}">
          <p14:sldIdLst>
            <p14:sldId id="278"/>
            <p14:sldId id="280"/>
            <p14:sldId id="289"/>
            <p14:sldId id="291"/>
            <p14:sldId id="306"/>
          </p14:sldIdLst>
        </p14:section>
        <p14:section name="LTI systeem" id="{C6FD230D-BF6C-4EAF-A425-B5C60283B5A7}">
          <p14:sldIdLst>
            <p14:sldId id="286"/>
            <p14:sldId id="303"/>
            <p14:sldId id="292"/>
            <p14:sldId id="302"/>
            <p14:sldId id="293"/>
            <p14:sldId id="295"/>
            <p14:sldId id="299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A"/>
    <a:srgbClr val="CF0033"/>
    <a:srgbClr val="DDD6E5"/>
    <a:srgbClr val="DBEEF3"/>
    <a:srgbClr val="EBF1DF"/>
    <a:srgbClr val="FFF2CC"/>
    <a:srgbClr val="F2787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E82B13-A1F4-415E-8792-DCCA5049B7EA}" v="214" dt="2026-02-03T08:25:28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eders, J.Z.M. (Harry)" userId="41fbf053-7391-48d7-be5b-e14598b20e70" providerId="ADAL" clId="{C5E34909-4BD1-4E5C-8798-35DF19587F86}"/>
    <pc:docChg chg="modSld">
      <pc:chgData name="Broeders, J.Z.M. (Harry)" userId="41fbf053-7391-48d7-be5b-e14598b20e70" providerId="ADAL" clId="{C5E34909-4BD1-4E5C-8798-35DF19587F86}" dt="2023-03-02T13:50:45.532" v="21" actId="20577"/>
      <pc:docMkLst>
        <pc:docMk/>
      </pc:docMkLst>
      <pc:sldChg chg="modSp mod">
        <pc:chgData name="Broeders, J.Z.M. (Harry)" userId="41fbf053-7391-48d7-be5b-e14598b20e70" providerId="ADAL" clId="{C5E34909-4BD1-4E5C-8798-35DF19587F86}" dt="2023-03-02T13:47:38.665" v="3" actId="20577"/>
        <pc:sldMkLst>
          <pc:docMk/>
          <pc:sldMk cId="1288061394" sldId="267"/>
        </pc:sldMkLst>
      </pc:sldChg>
      <pc:sldChg chg="modSp mod">
        <pc:chgData name="Broeders, J.Z.M. (Harry)" userId="41fbf053-7391-48d7-be5b-e14598b20e70" providerId="ADAL" clId="{C5E34909-4BD1-4E5C-8798-35DF19587F86}" dt="2023-03-02T13:49:48.624" v="7" actId="20577"/>
        <pc:sldMkLst>
          <pc:docMk/>
          <pc:sldMk cId="3696435998" sldId="286"/>
        </pc:sldMkLst>
      </pc:sldChg>
      <pc:sldChg chg="modSp mod">
        <pc:chgData name="Broeders, J.Z.M. (Harry)" userId="41fbf053-7391-48d7-be5b-e14598b20e70" providerId="ADAL" clId="{C5E34909-4BD1-4E5C-8798-35DF19587F86}" dt="2023-03-02T13:50:11.295" v="13" actId="20577"/>
        <pc:sldMkLst>
          <pc:docMk/>
          <pc:sldMk cId="648075910" sldId="292"/>
        </pc:sldMkLst>
      </pc:sldChg>
      <pc:sldChg chg="modSp mod">
        <pc:chgData name="Broeders, J.Z.M. (Harry)" userId="41fbf053-7391-48d7-be5b-e14598b20e70" providerId="ADAL" clId="{C5E34909-4BD1-4E5C-8798-35DF19587F86}" dt="2023-03-02T13:47:14.246" v="1" actId="20577"/>
        <pc:sldMkLst>
          <pc:docMk/>
          <pc:sldMk cId="2159107177" sldId="297"/>
        </pc:sldMkLst>
      </pc:sldChg>
      <pc:sldChg chg="modSp mod">
        <pc:chgData name="Broeders, J.Z.M. (Harry)" userId="41fbf053-7391-48d7-be5b-e14598b20e70" providerId="ADAL" clId="{C5E34909-4BD1-4E5C-8798-35DF19587F86}" dt="2023-03-02T13:50:45.532" v="21" actId="20577"/>
        <pc:sldMkLst>
          <pc:docMk/>
          <pc:sldMk cId="3841386822" sldId="299"/>
        </pc:sldMkLst>
      </pc:sldChg>
      <pc:sldChg chg="modSp mod">
        <pc:chgData name="Broeders, J.Z.M. (Harry)" userId="41fbf053-7391-48d7-be5b-e14598b20e70" providerId="ADAL" clId="{C5E34909-4BD1-4E5C-8798-35DF19587F86}" dt="2023-03-02T13:50:23.517" v="17" actId="20577"/>
        <pc:sldMkLst>
          <pc:docMk/>
          <pc:sldMk cId="1639680442" sldId="302"/>
        </pc:sldMkLst>
      </pc:sldChg>
      <pc:sldChg chg="modSp mod">
        <pc:chgData name="Broeders, J.Z.M. (Harry)" userId="41fbf053-7391-48d7-be5b-e14598b20e70" providerId="ADAL" clId="{C5E34909-4BD1-4E5C-8798-35DF19587F86}" dt="2023-03-02T13:50:04.308" v="11" actId="20577"/>
        <pc:sldMkLst>
          <pc:docMk/>
          <pc:sldMk cId="270744729" sldId="303"/>
        </pc:sldMkLst>
      </pc:sldChg>
    </pc:docChg>
  </pc:docChgLst>
  <pc:docChgLst>
    <pc:chgData name="Broeders, J.Z.M. (Harry)" userId="41fbf053-7391-48d7-be5b-e14598b20e70" providerId="ADAL" clId="{BF5F62CE-5541-4685-9CA5-069A3F6354EA}"/>
    <pc:docChg chg="custSel modSld">
      <pc:chgData name="Broeders, J.Z.M. (Harry)" userId="41fbf053-7391-48d7-be5b-e14598b20e70" providerId="ADAL" clId="{BF5F62CE-5541-4685-9CA5-069A3F6354EA}" dt="2026-02-03T08:25:28.823" v="213" actId="20577"/>
      <pc:docMkLst>
        <pc:docMk/>
      </pc:docMkLst>
      <pc:sldChg chg="modSp mod">
        <pc:chgData name="Broeders, J.Z.M. (Harry)" userId="41fbf053-7391-48d7-be5b-e14598b20e70" providerId="ADAL" clId="{BF5F62CE-5541-4685-9CA5-069A3F6354EA}" dt="2026-02-03T08:19:47.156" v="85" actId="20577"/>
        <pc:sldMkLst>
          <pc:docMk/>
          <pc:sldMk cId="735617431" sldId="273"/>
        </pc:sldMkLst>
        <pc:spChg chg="mod">
          <ac:chgData name="Broeders, J.Z.M. (Harry)" userId="41fbf053-7391-48d7-be5b-e14598b20e70" providerId="ADAL" clId="{BF5F62CE-5541-4685-9CA5-069A3F6354EA}" dt="2026-02-03T08:19:47.156" v="85" actId="20577"/>
          <ac:spMkLst>
            <pc:docMk/>
            <pc:sldMk cId="735617431" sldId="273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F5F62CE-5541-4685-9CA5-069A3F6354EA}" dt="2026-02-03T08:21:01.637" v="109" actId="20577"/>
        <pc:sldMkLst>
          <pc:docMk/>
          <pc:sldMk cId="91798808" sldId="276"/>
        </pc:sldMkLst>
        <pc:spChg chg="mod">
          <ac:chgData name="Broeders, J.Z.M. (Harry)" userId="41fbf053-7391-48d7-be5b-e14598b20e70" providerId="ADAL" clId="{BF5F62CE-5541-4685-9CA5-069A3F6354EA}" dt="2026-02-03T08:20:51.273" v="99" actId="20577"/>
          <ac:spMkLst>
            <pc:docMk/>
            <pc:sldMk cId="91798808" sldId="276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BF5F62CE-5541-4685-9CA5-069A3F6354EA}" dt="2026-02-03T08:21:01.637" v="109" actId="20577"/>
          <ac:spMkLst>
            <pc:docMk/>
            <pc:sldMk cId="91798808" sldId="276"/>
            <ac:spMk id="3" creationId="{00000000-0000-0000-0000-000000000000}"/>
          </ac:spMkLst>
        </pc:spChg>
      </pc:sldChg>
      <pc:sldChg chg="modSp mod">
        <pc:chgData name="Broeders, J.Z.M. (Harry)" userId="41fbf053-7391-48d7-be5b-e14598b20e70" providerId="ADAL" clId="{BF5F62CE-5541-4685-9CA5-069A3F6354EA}" dt="2026-02-03T08:25:28.823" v="213" actId="20577"/>
        <pc:sldMkLst>
          <pc:docMk/>
          <pc:sldMk cId="1238133777" sldId="277"/>
        </pc:sldMkLst>
        <pc:spChg chg="mod">
          <ac:chgData name="Broeders, J.Z.M. (Harry)" userId="41fbf053-7391-48d7-be5b-e14598b20e70" providerId="ADAL" clId="{BF5F62CE-5541-4685-9CA5-069A3F6354EA}" dt="2026-02-02T14:36:38.365" v="56" actId="6549"/>
          <ac:spMkLst>
            <pc:docMk/>
            <pc:sldMk cId="1238133777" sldId="27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BF5F62CE-5541-4685-9CA5-069A3F6354EA}" dt="2026-02-03T08:22:12.260" v="166" actId="20577"/>
          <ac:spMkLst>
            <pc:docMk/>
            <pc:sldMk cId="1238133777" sldId="277"/>
            <ac:spMk id="5" creationId="{00000000-0000-0000-0000-000000000000}"/>
          </ac:spMkLst>
        </pc:spChg>
        <pc:spChg chg="mod">
          <ac:chgData name="Broeders, J.Z.M. (Harry)" userId="41fbf053-7391-48d7-be5b-e14598b20e70" providerId="ADAL" clId="{BF5F62CE-5541-4685-9CA5-069A3F6354EA}" dt="2026-02-03T08:25:02.076" v="192" actId="6549"/>
          <ac:spMkLst>
            <pc:docMk/>
            <pc:sldMk cId="1238133777" sldId="277"/>
            <ac:spMk id="6" creationId="{00000000-0000-0000-0000-000000000000}"/>
          </ac:spMkLst>
        </pc:spChg>
        <pc:spChg chg="mod">
          <ac:chgData name="Broeders, J.Z.M. (Harry)" userId="41fbf053-7391-48d7-be5b-e14598b20e70" providerId="ADAL" clId="{BF5F62CE-5541-4685-9CA5-069A3F6354EA}" dt="2026-02-03T08:25:10.351" v="202" actId="20577"/>
          <ac:spMkLst>
            <pc:docMk/>
            <pc:sldMk cId="1238133777" sldId="277"/>
            <ac:spMk id="7" creationId="{00000000-0000-0000-0000-000000000000}"/>
          </ac:spMkLst>
        </pc:spChg>
        <pc:spChg chg="mod">
          <ac:chgData name="Broeders, J.Z.M. (Harry)" userId="41fbf053-7391-48d7-be5b-e14598b20e70" providerId="ADAL" clId="{BF5F62CE-5541-4685-9CA5-069A3F6354EA}" dt="2026-02-03T08:25:28.823" v="213" actId="20577"/>
          <ac:spMkLst>
            <pc:docMk/>
            <pc:sldMk cId="1238133777" sldId="277"/>
            <ac:spMk id="8" creationId="{00000000-0000-0000-0000-000000000000}"/>
          </ac:spMkLst>
        </pc:spChg>
      </pc:sldChg>
      <pc:sldChg chg="modSp mod">
        <pc:chgData name="Broeders, J.Z.M. (Harry)" userId="41fbf053-7391-48d7-be5b-e14598b20e70" providerId="ADAL" clId="{BF5F62CE-5541-4685-9CA5-069A3F6354EA}" dt="2026-02-03T08:21:32.917" v="135" actId="20577"/>
        <pc:sldMkLst>
          <pc:docMk/>
          <pc:sldMk cId="893462802" sldId="307"/>
        </pc:sldMkLst>
        <pc:spChg chg="mod">
          <ac:chgData name="Broeders, J.Z.M. (Harry)" userId="41fbf053-7391-48d7-be5b-e14598b20e70" providerId="ADAL" clId="{BF5F62CE-5541-4685-9CA5-069A3F6354EA}" dt="2026-02-03T08:21:24.790" v="125" actId="20577"/>
          <ac:spMkLst>
            <pc:docMk/>
            <pc:sldMk cId="893462802" sldId="307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BF5F62CE-5541-4685-9CA5-069A3F6354EA}" dt="2026-02-03T08:21:32.917" v="135" actId="20577"/>
          <ac:spMkLst>
            <pc:docMk/>
            <pc:sldMk cId="893462802" sldId="307"/>
            <ac:spMk id="8" creationId="{00000000-0000-0000-0000-000000000000}"/>
          </ac:spMkLst>
        </pc:spChg>
      </pc:sldChg>
      <pc:sldChg chg="modSp mod">
        <pc:chgData name="Broeders, J.Z.M. (Harry)" userId="41fbf053-7391-48d7-be5b-e14598b20e70" providerId="ADAL" clId="{BF5F62CE-5541-4685-9CA5-069A3F6354EA}" dt="2026-02-03T08:21:47.959" v="155" actId="20577"/>
        <pc:sldMkLst>
          <pc:docMk/>
          <pc:sldMk cId="1574283779" sldId="308"/>
        </pc:sldMkLst>
        <pc:spChg chg="mod">
          <ac:chgData name="Broeders, J.Z.M. (Harry)" userId="41fbf053-7391-48d7-be5b-e14598b20e70" providerId="ADAL" clId="{BF5F62CE-5541-4685-9CA5-069A3F6354EA}" dt="2026-02-03T08:21:43.272" v="145" actId="20577"/>
          <ac:spMkLst>
            <pc:docMk/>
            <pc:sldMk cId="1574283779" sldId="308"/>
            <ac:spMk id="2" creationId="{00000000-0000-0000-0000-000000000000}"/>
          </ac:spMkLst>
        </pc:spChg>
        <pc:spChg chg="mod">
          <ac:chgData name="Broeders, J.Z.M. (Harry)" userId="41fbf053-7391-48d7-be5b-e14598b20e70" providerId="ADAL" clId="{BF5F62CE-5541-4685-9CA5-069A3F6354EA}" dt="2026-02-03T08:21:47.959" v="155" actId="20577"/>
          <ac:spMkLst>
            <pc:docMk/>
            <pc:sldMk cId="1574283779" sldId="308"/>
            <ac:spMk id="8" creationId="{00000000-0000-0000-0000-000000000000}"/>
          </ac:spMkLst>
        </pc:spChg>
      </pc:sldChg>
    </pc:docChg>
  </pc:docChgLst>
  <pc:docChgLst>
    <pc:chgData name="Straver, J.G. (Joris)" userId="ab209a89-e1e9-4f81-9d75-87b348077d19" providerId="ADAL" clId="{21160814-4C9C-4CE1-9AFE-9BD894658F48}"/>
    <pc:docChg chg="modSld">
      <pc:chgData name="Straver, J.G. (Joris)" userId="ab209a89-e1e9-4f81-9d75-87b348077d19" providerId="ADAL" clId="{21160814-4C9C-4CE1-9AFE-9BD894658F48}" dt="2026-02-02T14:05:21.688" v="2" actId="1035"/>
      <pc:docMkLst>
        <pc:docMk/>
      </pc:docMkLst>
      <pc:sldChg chg="modSp mod">
        <pc:chgData name="Straver, J.G. (Joris)" userId="ab209a89-e1e9-4f81-9d75-87b348077d19" providerId="ADAL" clId="{21160814-4C9C-4CE1-9AFE-9BD894658F48}" dt="2026-02-02T14:05:21.688" v="2" actId="1035"/>
        <pc:sldMkLst>
          <pc:docMk/>
          <pc:sldMk cId="1238133777" sldId="277"/>
        </pc:sldMkLst>
        <pc:spChg chg="mod">
          <ac:chgData name="Straver, J.G. (Joris)" userId="ab209a89-e1e9-4f81-9d75-87b348077d19" providerId="ADAL" clId="{21160814-4C9C-4CE1-9AFE-9BD894658F48}" dt="2026-02-02T14:05:21.688" v="2" actId="1035"/>
          <ac:spMkLst>
            <pc:docMk/>
            <pc:sldMk cId="1238133777" sldId="277"/>
            <ac:spMk id="5" creationId="{00000000-0000-0000-0000-000000000000}"/>
          </ac:spMkLst>
        </pc:spChg>
      </pc:sldChg>
    </pc:docChg>
  </pc:docChgLst>
  <pc:docChgLst>
    <pc:chgData name="Broeders, J.Z.M. (Harry)" userId="41fbf053-7391-48d7-be5b-e14598b20e70" providerId="ADAL" clId="{E4F8513F-29A4-46E5-8A90-112A5C71181E}"/>
    <pc:docChg chg="undo custSel delSld modSld modSection">
      <pc:chgData name="Broeders, J.Z.M. (Harry)" userId="41fbf053-7391-48d7-be5b-e14598b20e70" providerId="ADAL" clId="{E4F8513F-29A4-46E5-8A90-112A5C71181E}" dt="2023-02-03T08:18:50.715" v="131"/>
      <pc:docMkLst>
        <pc:docMk/>
      </pc:docMkLst>
      <pc:sldChg chg="modSp mod">
        <pc:chgData name="Broeders, J.Z.M. (Harry)" userId="41fbf053-7391-48d7-be5b-e14598b20e70" providerId="ADAL" clId="{E4F8513F-29A4-46E5-8A90-112A5C71181E}" dt="2023-01-29T13:56:57.389" v="105" actId="120"/>
        <pc:sldMkLst>
          <pc:docMk/>
          <pc:sldMk cId="82466950" sldId="274"/>
        </pc:sldMkLst>
      </pc:sldChg>
      <pc:sldChg chg="del">
        <pc:chgData name="Broeders, J.Z.M. (Harry)" userId="41fbf053-7391-48d7-be5b-e14598b20e70" providerId="ADAL" clId="{E4F8513F-29A4-46E5-8A90-112A5C71181E}" dt="2023-01-14T14:28:02.792" v="52" actId="2696"/>
        <pc:sldMkLst>
          <pc:docMk/>
          <pc:sldMk cId="1848169957" sldId="282"/>
        </pc:sldMkLst>
      </pc:sldChg>
      <pc:sldChg chg="del">
        <pc:chgData name="Broeders, J.Z.M. (Harry)" userId="41fbf053-7391-48d7-be5b-e14598b20e70" providerId="ADAL" clId="{E4F8513F-29A4-46E5-8A90-112A5C71181E}" dt="2023-01-14T14:28:02.792" v="52" actId="2696"/>
        <pc:sldMkLst>
          <pc:docMk/>
          <pc:sldMk cId="1021559875" sldId="285"/>
        </pc:sldMkLst>
      </pc:sldChg>
      <pc:sldChg chg="modSp mod">
        <pc:chgData name="Broeders, J.Z.M. (Harry)" userId="41fbf053-7391-48d7-be5b-e14598b20e70" providerId="ADAL" clId="{E4F8513F-29A4-46E5-8A90-112A5C71181E}" dt="2023-01-29T13:57:51.180" v="114" actId="20577"/>
        <pc:sldMkLst>
          <pc:docMk/>
          <pc:sldMk cId="2868931652" sldId="289"/>
        </pc:sldMkLst>
      </pc:sldChg>
      <pc:sldChg chg="modSp mod">
        <pc:chgData name="Broeders, J.Z.M. (Harry)" userId="41fbf053-7391-48d7-be5b-e14598b20e70" providerId="ADAL" clId="{E4F8513F-29A4-46E5-8A90-112A5C71181E}" dt="2023-01-29T13:57:58.209" v="115" actId="20577"/>
        <pc:sldMkLst>
          <pc:docMk/>
          <pc:sldMk cId="2390534209" sldId="291"/>
        </pc:sldMkLst>
      </pc:sldChg>
      <pc:sldChg chg="modAnim">
        <pc:chgData name="Broeders, J.Z.M. (Harry)" userId="41fbf053-7391-48d7-be5b-e14598b20e70" providerId="ADAL" clId="{E4F8513F-29A4-46E5-8A90-112A5C71181E}" dt="2023-02-03T08:18:50.715" v="131"/>
        <pc:sldMkLst>
          <pc:docMk/>
          <pc:sldMk cId="4252911899" sldId="295"/>
        </pc:sldMkLst>
      </pc:sldChg>
      <pc:sldChg chg="modAnim">
        <pc:chgData name="Broeders, J.Z.M. (Harry)" userId="41fbf053-7391-48d7-be5b-e14598b20e70" providerId="ADAL" clId="{E4F8513F-29A4-46E5-8A90-112A5C71181E}" dt="2023-02-03T08:16:29.287" v="122"/>
        <pc:sldMkLst>
          <pc:docMk/>
          <pc:sldMk cId="1639680442" sldId="302"/>
        </pc:sldMkLst>
      </pc:sldChg>
      <pc:sldChg chg="modSp mod">
        <pc:chgData name="Broeders, J.Z.M. (Harry)" userId="41fbf053-7391-48d7-be5b-e14598b20e70" providerId="ADAL" clId="{E4F8513F-29A4-46E5-8A90-112A5C71181E}" dt="2023-01-14T14:23:22.225" v="51" actId="20577"/>
        <pc:sldMkLst>
          <pc:docMk/>
          <pc:sldMk cId="2206960282" sldId="305"/>
        </pc:sldMkLst>
      </pc:sldChg>
      <pc:sldChg chg="modSp mod">
        <pc:chgData name="Broeders, J.Z.M. (Harry)" userId="41fbf053-7391-48d7-be5b-e14598b20e70" providerId="ADAL" clId="{E4F8513F-29A4-46E5-8A90-112A5C71181E}" dt="2023-01-14T20:27:13.744" v="103" actId="20577"/>
        <pc:sldMkLst>
          <pc:docMk/>
          <pc:sldMk cId="3856714418" sldId="306"/>
        </pc:sldMkLst>
      </pc:sldChg>
      <pc:sldChg chg="del">
        <pc:chgData name="Broeders, J.Z.M. (Harry)" userId="41fbf053-7391-48d7-be5b-e14598b20e70" providerId="ADAL" clId="{E4F8513F-29A4-46E5-8A90-112A5C71181E}" dt="2023-01-14T14:19:20.291" v="0" actId="2696"/>
        <pc:sldMkLst>
          <pc:docMk/>
          <pc:sldMk cId="961909560" sldId="338"/>
        </pc:sldMkLst>
      </pc:sldChg>
    </pc:docChg>
  </pc:docChgLst>
  <pc:docChgLst>
    <pc:chgData name="Broeders, J.Z.M. (Harry)" userId="41fbf053-7391-48d7-be5b-e14598b20e70" providerId="ADAL" clId="{98DF7E66-25CA-4713-A98D-F28F11C4A2DA}"/>
    <pc:docChg chg="undo custSel addSld modSld">
      <pc:chgData name="Broeders, J.Z.M. (Harry)" userId="41fbf053-7391-48d7-be5b-e14598b20e70" providerId="ADAL" clId="{98DF7E66-25CA-4713-A98D-F28F11C4A2DA}" dt="2022-01-30T21:47:09.044" v="147"/>
      <pc:docMkLst>
        <pc:docMk/>
      </pc:docMkLst>
      <pc:sldChg chg="modSp mod">
        <pc:chgData name="Broeders, J.Z.M. (Harry)" userId="41fbf053-7391-48d7-be5b-e14598b20e70" providerId="ADAL" clId="{98DF7E66-25CA-4713-A98D-F28F11C4A2DA}" dt="2022-01-30T21:10:56.495" v="38" actId="20577"/>
        <pc:sldMkLst>
          <pc:docMk/>
          <pc:sldMk cId="2448325420" sldId="265"/>
        </pc:sldMkLst>
      </pc:sldChg>
      <pc:sldChg chg="modSp mod">
        <pc:chgData name="Broeders, J.Z.M. (Harry)" userId="41fbf053-7391-48d7-be5b-e14598b20e70" providerId="ADAL" clId="{98DF7E66-25CA-4713-A98D-F28F11C4A2DA}" dt="2022-01-30T21:45:56.496" v="139" actId="1038"/>
        <pc:sldMkLst>
          <pc:docMk/>
          <pc:sldMk cId="1866085131" sldId="268"/>
        </pc:sldMkLst>
      </pc:sldChg>
      <pc:sldChg chg="addSp delSp modSp mod">
        <pc:chgData name="Broeders, J.Z.M. (Harry)" userId="41fbf053-7391-48d7-be5b-e14598b20e70" providerId="ADAL" clId="{98DF7E66-25CA-4713-A98D-F28F11C4A2DA}" dt="2022-01-30T21:47:09.044" v="147"/>
        <pc:sldMkLst>
          <pc:docMk/>
          <pc:sldMk cId="3310642543" sldId="269"/>
        </pc:sldMkLst>
      </pc:sldChg>
      <pc:sldChg chg="addSp delSp modSp mod">
        <pc:chgData name="Broeders, J.Z.M. (Harry)" userId="41fbf053-7391-48d7-be5b-e14598b20e70" providerId="ADAL" clId="{98DF7E66-25CA-4713-A98D-F28F11C4A2DA}" dt="2022-01-30T21:47:01.283" v="145"/>
        <pc:sldMkLst>
          <pc:docMk/>
          <pc:sldMk cId="3471832495" sldId="270"/>
        </pc:sldMkLst>
      </pc:sldChg>
      <pc:sldChg chg="addSp delSp modSp mod">
        <pc:chgData name="Broeders, J.Z.M. (Harry)" userId="41fbf053-7391-48d7-be5b-e14598b20e70" providerId="ADAL" clId="{98DF7E66-25CA-4713-A98D-F28F11C4A2DA}" dt="2022-01-30T21:46:52.066" v="143"/>
        <pc:sldMkLst>
          <pc:docMk/>
          <pc:sldMk cId="3510101893" sldId="272"/>
        </pc:sldMkLst>
      </pc:sldChg>
      <pc:sldChg chg="addSp modSp mod modAnim">
        <pc:chgData name="Broeders, J.Z.M. (Harry)" userId="41fbf053-7391-48d7-be5b-e14598b20e70" providerId="ADAL" clId="{98DF7E66-25CA-4713-A98D-F28F11C4A2DA}" dt="2022-01-30T21:46:05.180" v="141"/>
        <pc:sldMkLst>
          <pc:docMk/>
          <pc:sldMk cId="2851802841" sldId="275"/>
        </pc:sldMkLst>
      </pc:sldChg>
      <pc:sldChg chg="addSp delSp modSp add mod modAnim chgLayout">
        <pc:chgData name="Broeders, J.Z.M. (Harry)" userId="41fbf053-7391-48d7-be5b-e14598b20e70" providerId="ADAL" clId="{98DF7E66-25CA-4713-A98D-F28F11C4A2DA}" dt="2022-01-30T21:21:18.356" v="72" actId="1076"/>
        <pc:sldMkLst>
          <pc:docMk/>
          <pc:sldMk cId="961909560" sldId="338"/>
        </pc:sldMkLst>
      </pc:sldChg>
      <pc:sldChg chg="modSp add mod">
        <pc:chgData name="Broeders, J.Z.M. (Harry)" userId="41fbf053-7391-48d7-be5b-e14598b20e70" providerId="ADAL" clId="{98DF7E66-25CA-4713-A98D-F28F11C4A2DA}" dt="2022-01-30T21:23:15.108" v="127" actId="114"/>
        <pc:sldMkLst>
          <pc:docMk/>
          <pc:sldMk cId="2175319602" sldId="339"/>
        </pc:sldMkLst>
      </pc:sldChg>
    </pc:docChg>
  </pc:docChgLst>
  <pc:docChgLst>
    <pc:chgData name="Broeders, J.Z.M. (Harry)" userId="41fbf053-7391-48d7-be5b-e14598b20e70" providerId="ADAL" clId="{31FD61F1-7F17-43C3-8082-78DE67514856}"/>
    <pc:docChg chg="custSel modSld">
      <pc:chgData name="Broeders, J.Z.M. (Harry)" userId="41fbf053-7391-48d7-be5b-e14598b20e70" providerId="ADAL" clId="{31FD61F1-7F17-43C3-8082-78DE67514856}" dt="2024-01-31T09:57:42.902" v="265" actId="14100"/>
      <pc:docMkLst>
        <pc:docMk/>
      </pc:docMkLst>
      <pc:sldChg chg="addSp delSp modSp mod">
        <pc:chgData name="Broeders, J.Z.M. (Harry)" userId="41fbf053-7391-48d7-be5b-e14598b20e70" providerId="ADAL" clId="{31FD61F1-7F17-43C3-8082-78DE67514856}" dt="2024-01-31T09:57:42.902" v="265" actId="14100"/>
        <pc:sldMkLst>
          <pc:docMk/>
          <pc:sldMk cId="4261405140" sldId="259"/>
        </pc:sldMkLst>
      </pc:sldChg>
      <pc:sldChg chg="modSp mod">
        <pc:chgData name="Broeders, J.Z.M. (Harry)" userId="41fbf053-7391-48d7-be5b-e14598b20e70" providerId="ADAL" clId="{31FD61F1-7F17-43C3-8082-78DE67514856}" dt="2024-01-23T19:49:28.564" v="130" actId="120"/>
        <pc:sldMkLst>
          <pc:docMk/>
          <pc:sldMk cId="317983882" sldId="296"/>
        </pc:sldMkLst>
      </pc:sldChg>
      <pc:sldChg chg="modSp mod">
        <pc:chgData name="Broeders, J.Z.M. (Harry)" userId="41fbf053-7391-48d7-be5b-e14598b20e70" providerId="ADAL" clId="{31FD61F1-7F17-43C3-8082-78DE67514856}" dt="2024-01-22T21:26:29.628" v="101" actId="255"/>
        <pc:sldMkLst>
          <pc:docMk/>
          <pc:sldMk cId="2206960282" sldId="305"/>
        </pc:sldMkLst>
      </pc:sldChg>
      <pc:sldChg chg="modSp mod">
        <pc:chgData name="Broeders, J.Z.M. (Harry)" userId="41fbf053-7391-48d7-be5b-e14598b20e70" providerId="ADAL" clId="{31FD61F1-7F17-43C3-8082-78DE67514856}" dt="2024-01-22T21:27:47.783" v="129" actId="20577"/>
        <pc:sldMkLst>
          <pc:docMk/>
          <pc:sldMk cId="3856714418" sldId="306"/>
        </pc:sldMkLst>
      </pc:sldChg>
    </pc:docChg>
  </pc:docChgLst>
  <pc:docChgLst>
    <pc:chgData name="Straver, J.G. (Joris)" userId="S::strjg@hr.nl::ab209a89-e1e9-4f81-9d75-87b348077d19" providerId="AD" clId="Web-{192F023E-E783-40C5-B012-B0C8569386DE}"/>
    <pc:docChg chg="modSld">
      <pc:chgData name="Straver, J.G. (Joris)" userId="S::strjg@hr.nl::ab209a89-e1e9-4f81-9d75-87b348077d19" providerId="AD" clId="Web-{192F023E-E783-40C5-B012-B0C8569386DE}" dt="2021-02-03T09:36:55.473" v="6" actId="1076"/>
      <pc:docMkLst>
        <pc:docMk/>
      </pc:docMkLst>
      <pc:sldChg chg="addSp delSp modSp">
        <pc:chgData name="Straver, J.G. (Joris)" userId="S::strjg@hr.nl::ab209a89-e1e9-4f81-9d75-87b348077d19" providerId="AD" clId="Web-{192F023E-E783-40C5-B012-B0C8569386DE}" dt="2021-02-03T09:36:55.473" v="6" actId="1076"/>
        <pc:sldMkLst>
          <pc:docMk/>
          <pc:sldMk cId="1848169957" sldId="282"/>
        </pc:sldMkLst>
      </pc:sldChg>
    </pc:docChg>
  </pc:docChgLst>
  <pc:docChgLst>
    <pc:chgData name="Broeders, J.Z.M. (Harry)" userId="41fbf053-7391-48d7-be5b-e14598b20e70" providerId="ADAL" clId="{F47633D2-8FAE-49F1-87DB-FE9A722B06EE}"/>
    <pc:docChg chg="custSel modSld">
      <pc:chgData name="Broeders, J.Z.M. (Harry)" userId="41fbf053-7391-48d7-be5b-e14598b20e70" providerId="ADAL" clId="{F47633D2-8FAE-49F1-87DB-FE9A722B06EE}" dt="2021-01-29T10:18:13.327" v="2" actId="478"/>
      <pc:docMkLst>
        <pc:docMk/>
      </pc:docMkLst>
      <pc:sldChg chg="delSp mod">
        <pc:chgData name="Broeders, J.Z.M. (Harry)" userId="41fbf053-7391-48d7-be5b-e14598b20e70" providerId="ADAL" clId="{F47633D2-8FAE-49F1-87DB-FE9A722B06EE}" dt="2021-01-29T10:18:13.327" v="2" actId="478"/>
        <pc:sldMkLst>
          <pc:docMk/>
          <pc:sldMk cId="4013943791" sldId="271"/>
        </pc:sldMkLst>
      </pc:sldChg>
      <pc:sldChg chg="modSp mod">
        <pc:chgData name="Broeders, J.Z.M. (Harry)" userId="41fbf053-7391-48d7-be5b-e14598b20e70" providerId="ADAL" clId="{F47633D2-8FAE-49F1-87DB-FE9A722B06EE}" dt="2021-01-29T10:14:06.219" v="1" actId="20577"/>
        <pc:sldMkLst>
          <pc:docMk/>
          <pc:sldMk cId="2206960282" sldId="305"/>
        </pc:sldMkLst>
      </pc:sldChg>
    </pc:docChg>
  </pc:docChgLst>
  <pc:docChgLst>
    <pc:chgData name="Broeders, J.Z.M. (Harry)" userId="41fbf053-7391-48d7-be5b-e14598b20e70" providerId="ADAL" clId="{41AA6501-8E6C-412B-858C-3FD6004575CE}"/>
    <pc:docChg chg="undo custSel modSld">
      <pc:chgData name="Broeders, J.Z.M. (Harry)" userId="41fbf053-7391-48d7-be5b-e14598b20e70" providerId="ADAL" clId="{41AA6501-8E6C-412B-858C-3FD6004575CE}" dt="2025-01-18T19:34:25.749" v="224" actId="207"/>
      <pc:docMkLst>
        <pc:docMk/>
      </pc:docMkLst>
      <pc:sldChg chg="modSp mod">
        <pc:chgData name="Broeders, J.Z.M. (Harry)" userId="41fbf053-7391-48d7-be5b-e14598b20e70" providerId="ADAL" clId="{41AA6501-8E6C-412B-858C-3FD6004575CE}" dt="2025-01-18T19:29:07.039" v="208"/>
        <pc:sldMkLst>
          <pc:docMk/>
          <pc:sldMk cId="2448325420" sldId="265"/>
        </pc:sldMkLst>
      </pc:sldChg>
      <pc:sldChg chg="modSp mod">
        <pc:chgData name="Broeders, J.Z.M. (Harry)" userId="41fbf053-7391-48d7-be5b-e14598b20e70" providerId="ADAL" clId="{41AA6501-8E6C-412B-858C-3FD6004575CE}" dt="2025-01-18T19:34:25.749" v="224" actId="207"/>
        <pc:sldMkLst>
          <pc:docMk/>
          <pc:sldMk cId="2159107177" sldId="297"/>
        </pc:sldMkLst>
      </pc:sldChg>
      <pc:sldChg chg="modSp mod modAnim">
        <pc:chgData name="Broeders, J.Z.M. (Harry)" userId="41fbf053-7391-48d7-be5b-e14598b20e70" providerId="ADAL" clId="{41AA6501-8E6C-412B-858C-3FD6004575CE}" dt="2025-01-18T19:30:47.502" v="211"/>
        <pc:sldMkLst>
          <pc:docMk/>
          <pc:sldMk cId="2206960282" sldId="3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EAD36-5803-4F68-877F-CAA5EB0A62C1}" type="datetimeFigureOut">
              <a:rPr lang="nl-NL" smtClean="0"/>
              <a:t>3-2-2026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A815D-DE6A-43FF-A47C-2FA1930BE39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696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01CA8-86BB-4D00-881C-2D21E2C6ED68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BCA9-6C78-46EF-954C-3C0CFB014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28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1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72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17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2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9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23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06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Waarom</a:t>
            </a:r>
            <a:r>
              <a:rPr lang="en-US"/>
              <a:t> </a:t>
            </a:r>
            <a:r>
              <a:rPr lang="en-US" err="1"/>
              <a:t>staan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twee </a:t>
            </a:r>
            <a:r>
              <a:rPr lang="en-US" err="1"/>
              <a:t>stappen</a:t>
            </a:r>
            <a:r>
              <a:rPr lang="en-US"/>
              <a:t> in de </a:t>
            </a:r>
            <a:r>
              <a:rPr lang="en-US" err="1"/>
              <a:t>titel</a:t>
            </a:r>
            <a:r>
              <a:rPr lang="en-US"/>
              <a:t>???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7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8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Waarom</a:t>
            </a:r>
            <a:r>
              <a:rPr lang="en-US" baseline="0"/>
              <a:t> </a:t>
            </a:r>
            <a:r>
              <a:rPr lang="en-US" baseline="0" err="1"/>
              <a:t>staan</a:t>
            </a:r>
            <a:r>
              <a:rPr lang="en-US" baseline="0"/>
              <a:t> </a:t>
            </a:r>
            <a:r>
              <a:rPr lang="en-US" baseline="0" err="1"/>
              <a:t>hier</a:t>
            </a:r>
            <a:r>
              <a:rPr lang="en-US" baseline="0"/>
              <a:t> twee </a:t>
            </a:r>
            <a:r>
              <a:rPr lang="en-US" baseline="0" err="1"/>
              <a:t>stappen</a:t>
            </a:r>
            <a:r>
              <a:rPr lang="en-US" baseline="0"/>
              <a:t> in de </a:t>
            </a:r>
            <a:r>
              <a:rPr lang="en-US" baseline="0" err="1"/>
              <a:t>titel</a:t>
            </a:r>
            <a:r>
              <a:rPr lang="en-US" baseline="0"/>
              <a:t>?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65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7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43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92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9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9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28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75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3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34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01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24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21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80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73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err="1"/>
              <a:t>Herhalen</a:t>
            </a:r>
            <a:r>
              <a:rPr lang="en-US"/>
              <a:t> wat</a:t>
            </a:r>
            <a:r>
              <a:rPr lang="en-US" baseline="0"/>
              <a:t> </a:t>
            </a:r>
            <a:r>
              <a:rPr lang="en-US" baseline="0" err="1"/>
              <a:t>lineair</a:t>
            </a:r>
            <a:r>
              <a:rPr lang="en-US" baseline="0"/>
              <a:t> </a:t>
            </a:r>
            <a:r>
              <a:rPr lang="en-US" baseline="0" err="1"/>
              <a:t>betekent</a:t>
            </a:r>
            <a:r>
              <a:rPr lang="en-US" baseline="0"/>
              <a:t> </a:t>
            </a:r>
            <a:r>
              <a:rPr lang="en-US" baseline="0" err="1"/>
              <a:t>onder</a:t>
            </a:r>
            <a:r>
              <a:rPr lang="en-US" baseline="0"/>
              <a:t> </a:t>
            </a:r>
            <a:r>
              <a:rPr lang="en-US" baseline="0" err="1"/>
              <a:t>additie</a:t>
            </a:r>
            <a:r>
              <a:rPr lang="en-US" baseline="0"/>
              <a:t> </a:t>
            </a:r>
            <a:r>
              <a:rPr lang="en-US" baseline="0" err="1"/>
              <a:t>en</a:t>
            </a:r>
            <a:r>
              <a:rPr lang="en-US" baseline="0"/>
              <a:t> </a:t>
            </a:r>
            <a:r>
              <a:rPr lang="en-US" baseline="0" err="1"/>
              <a:t>scalaire</a:t>
            </a:r>
            <a:r>
              <a:rPr lang="en-US" baseline="0"/>
              <a:t> </a:t>
            </a:r>
            <a:r>
              <a:rPr lang="en-US" baseline="0" err="1"/>
              <a:t>vermenigvuldiging</a:t>
            </a:r>
            <a:endParaRPr lang="en-US" baseline="0"/>
          </a:p>
          <a:p>
            <a:pPr marL="171450" indent="-171450">
              <a:buFontTx/>
              <a:buChar char="-"/>
            </a:pPr>
            <a:r>
              <a:rPr lang="en-US" baseline="0" err="1"/>
              <a:t>Voorbeelden</a:t>
            </a:r>
            <a:r>
              <a:rPr lang="en-US" baseline="0"/>
              <a:t> van </a:t>
            </a:r>
            <a:r>
              <a:rPr lang="en-US" baseline="0" err="1"/>
              <a:t>lineaire</a:t>
            </a:r>
            <a:r>
              <a:rPr lang="en-US" baseline="0"/>
              <a:t> </a:t>
            </a:r>
            <a:r>
              <a:rPr lang="en-US" baseline="0" err="1"/>
              <a:t>en</a:t>
            </a:r>
            <a:r>
              <a:rPr lang="en-US" baseline="0"/>
              <a:t> </a:t>
            </a:r>
            <a:r>
              <a:rPr lang="en-US" baseline="0" err="1"/>
              <a:t>niet-lineaire</a:t>
            </a:r>
            <a:r>
              <a:rPr lang="en-US" baseline="0"/>
              <a:t> </a:t>
            </a:r>
            <a:r>
              <a:rPr lang="en-US" baseline="0" err="1"/>
              <a:t>systemen</a:t>
            </a:r>
            <a:r>
              <a:rPr lang="en-US" baseline="0"/>
              <a:t>: </a:t>
            </a:r>
            <a:r>
              <a:rPr lang="en-US" baseline="0" err="1"/>
              <a:t>lineaire</a:t>
            </a:r>
            <a:r>
              <a:rPr lang="en-US" baseline="0"/>
              <a:t> </a:t>
            </a:r>
            <a:r>
              <a:rPr lang="en-US" baseline="0" err="1"/>
              <a:t>afhankelijkheid</a:t>
            </a:r>
            <a:r>
              <a:rPr lang="en-US" baseline="0"/>
              <a:t> </a:t>
            </a:r>
            <a:r>
              <a:rPr lang="en-US" baseline="0" err="1"/>
              <a:t>en</a:t>
            </a:r>
            <a:r>
              <a:rPr lang="en-US" baseline="0"/>
              <a:t> </a:t>
            </a:r>
            <a:r>
              <a:rPr lang="en-US" baseline="0" err="1"/>
              <a:t>een</a:t>
            </a:r>
            <a:r>
              <a:rPr lang="en-US" baseline="0"/>
              <a:t> </a:t>
            </a:r>
            <a:r>
              <a:rPr lang="en-US" baseline="0" err="1"/>
              <a:t>quadratisch</a:t>
            </a:r>
            <a:r>
              <a:rPr lang="en-US" baseline="0"/>
              <a:t> </a:t>
            </a:r>
            <a:r>
              <a:rPr lang="en-US" baseline="0" err="1"/>
              <a:t>voorbeeld</a:t>
            </a:r>
            <a:endParaRPr lang="en-US" baseline="0"/>
          </a:p>
          <a:p>
            <a:pPr marL="171450" indent="-171450">
              <a:buFontTx/>
              <a:buChar char="-"/>
            </a:pPr>
            <a:r>
              <a:rPr lang="en-US" baseline="0" err="1"/>
              <a:t>Voorbeeld</a:t>
            </a:r>
            <a:r>
              <a:rPr lang="en-US" baseline="0"/>
              <a:t> van </a:t>
            </a:r>
            <a:r>
              <a:rPr lang="en-US" baseline="0" err="1"/>
              <a:t>een</a:t>
            </a:r>
            <a:r>
              <a:rPr lang="en-US" baseline="0"/>
              <a:t> </a:t>
            </a:r>
            <a:r>
              <a:rPr lang="en-US" baseline="0" err="1"/>
              <a:t>niet-tijdsafhankelijk</a:t>
            </a:r>
            <a:r>
              <a:rPr lang="en-US" baseline="0"/>
              <a:t> system: </a:t>
            </a:r>
            <a:r>
              <a:rPr lang="en-US" baseline="0" err="1"/>
              <a:t>expliciete</a:t>
            </a:r>
            <a:r>
              <a:rPr lang="en-US" baseline="0"/>
              <a:t> </a:t>
            </a:r>
            <a:r>
              <a:rPr lang="en-US" baseline="0" err="1"/>
              <a:t>tijdafhankelijkheid</a:t>
            </a:r>
            <a:r>
              <a:rPr lang="en-US" baseline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570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436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Op het bord</a:t>
            </a:r>
            <a:r>
              <a:rPr lang="nl-NL" baseline="0"/>
              <a:t> uitleggen dat y[n] = x[n]^2 niet omkeerbaar is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06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93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68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6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0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33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7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BCA9-6C78-46EF-954C-3C0CFB0145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1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79776" y="0"/>
            <a:ext cx="8112224" cy="6858000"/>
          </a:xfrm>
          <a:prstGeom prst="rect">
            <a:avLst/>
          </a:prstGeom>
          <a:solidFill>
            <a:srgbClr val="CA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0797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67809" y="620688"/>
            <a:ext cx="7584843" cy="20162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67809" y="2708920"/>
            <a:ext cx="7584843" cy="936104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pic>
        <p:nvPicPr>
          <p:cNvPr id="7" name="Picture 6" descr="HR_Logo_websafe_punt bo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8" y="620713"/>
            <a:ext cx="1870364" cy="1870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514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1373" y="116632"/>
            <a:ext cx="1161729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3392" y="649288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72798" y="6492882"/>
            <a:ext cx="471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CEC0-5556-43A8-ADDA-F7E8966475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fond_rood_websa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3117" cy="6858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527384" y="764704"/>
            <a:ext cx="114252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 descr="HR_Logo_websafe_punt#1015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7732" y="6309320"/>
            <a:ext cx="510069" cy="510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991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Cursushandleiding/Cursushandleiding_DIS10_ebook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Cursushandleiding/Cursushandleiding_DIS10_ebook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udiebijdehand.nl/p/2010000012628/custom-inleiding-digitale-signaalbewerk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Cursushandleiding/Cursushandleiding_DIS10_ebook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spfirst.gatech.edu/chapters/03spect/demos/phasors/index.html" TargetMode="Externa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spfirst.gatech.edu/matlab/" TargetMode="Externa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Huiswerk/Huiswerk_WK1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bucket.org/HR_ELEKTRO/dis10/wiki/Opgaven/WK1_H1_opgaven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dis10/wiki/Huiswerk/Huiswerk_WK1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bucket.org/HR_ELEKTRO/dis10/wiki/Opgaven/Oefenopgaven_WK1_uitwerkingen.pdf" TargetMode="External"/><Relationship Id="rId5" Type="http://schemas.openxmlformats.org/officeDocument/2006/relationships/hyperlink" Target="https://bitbucket.org/HR_ELEKTRO/dis10/wiki/Opgaven/Oefenopgaven_WK1.pdf" TargetMode="External"/><Relationship Id="rId4" Type="http://schemas.openxmlformats.org/officeDocument/2006/relationships/hyperlink" Target="https://bitbucket.org/HR_ELEKTRO/dis10/wiki/Opgaven/WK1_H1_opgaven.pdf#Item.1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ytebucket.org/HR_ELEKTRO/tel10/wiki/practica/Lab_3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pysdr.org/nl/content-nl/plut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7098" t="40194" r="45363" b="23262"/>
          <a:stretch/>
        </p:blipFill>
        <p:spPr>
          <a:xfrm>
            <a:off x="8442923" y="1614498"/>
            <a:ext cx="3353292" cy="2502890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645" t="12075" r="872" b="3540"/>
          <a:stretch/>
        </p:blipFill>
        <p:spPr>
          <a:xfrm>
            <a:off x="2854974" y="447953"/>
            <a:ext cx="6481598" cy="374563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sp>
        <p:nvSpPr>
          <p:cNvPr id="7" name="Tijdelijke aanduiding voor tekst 3"/>
          <p:cNvSpPr txBox="1">
            <a:spLocks/>
          </p:cNvSpPr>
          <p:nvPr/>
        </p:nvSpPr>
        <p:spPr bwMode="auto">
          <a:xfrm>
            <a:off x="809868" y="5976416"/>
            <a:ext cx="194421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b="1">
                <a:solidFill>
                  <a:srgbClr val="CC0033"/>
                </a:solidFill>
                <a:latin typeface="+mj-lt"/>
                <a:ea typeface="ヒラギノ角ゴ Pro W3" charset="-128"/>
                <a:cs typeface="Arial" panose="020B0604020202020204" pitchFamily="34" charset="0"/>
              </a:rPr>
              <a:t>Opleiding Elektrotechniek</a:t>
            </a:r>
          </a:p>
        </p:txBody>
      </p:sp>
      <p:sp>
        <p:nvSpPr>
          <p:cNvPr id="8" name="Rectangle 17"/>
          <p:cNvSpPr/>
          <p:nvPr/>
        </p:nvSpPr>
        <p:spPr>
          <a:xfrm>
            <a:off x="0" y="5481228"/>
            <a:ext cx="8550680" cy="137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10"/>
          <p:cNvSpPr/>
          <p:nvPr/>
        </p:nvSpPr>
        <p:spPr>
          <a:xfrm>
            <a:off x="2347415" y="4622800"/>
            <a:ext cx="6206046" cy="1353616"/>
          </a:xfrm>
          <a:prstGeom prst="snip2DiagRect">
            <a:avLst>
              <a:gd name="adj1" fmla="val 29847"/>
              <a:gd name="adj2" fmla="val 31591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>
                <a:solidFill>
                  <a:schemeClr val="tx1"/>
                </a:solidFill>
              </a:rPr>
              <a:t>ELEDIS10</a:t>
            </a:r>
            <a:br>
              <a:rPr lang="nl-NL">
                <a:solidFill>
                  <a:srgbClr val="CF0033"/>
                </a:solidFill>
              </a:rPr>
            </a:br>
            <a:r>
              <a:rPr lang="nl-NL" sz="5400" b="1">
                <a:solidFill>
                  <a:srgbClr val="CF0033"/>
                </a:solidFill>
              </a:rPr>
              <a:t>Digitale Systemen</a:t>
            </a:r>
            <a:endParaRPr lang="nl-NL" sz="5400" b="1"/>
          </a:p>
        </p:txBody>
      </p:sp>
      <p:sp>
        <p:nvSpPr>
          <p:cNvPr id="10" name="Tijdelijke aanduiding voor tekst 3"/>
          <p:cNvSpPr txBox="1">
            <a:spLocks/>
          </p:cNvSpPr>
          <p:nvPr/>
        </p:nvSpPr>
        <p:spPr bwMode="auto">
          <a:xfrm>
            <a:off x="962268" y="6128816"/>
            <a:ext cx="194421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b="1">
                <a:solidFill>
                  <a:srgbClr val="CC0033"/>
                </a:solidFill>
                <a:latin typeface="+mj-lt"/>
                <a:ea typeface="ヒラギノ角ゴ Pro W3" charset="-128"/>
                <a:cs typeface="Arial" panose="020B0604020202020204" pitchFamily="34" charset="0"/>
              </a:rPr>
              <a:t>Opleiding Elektrotechniek</a:t>
            </a:r>
          </a:p>
        </p:txBody>
      </p:sp>
    </p:spTree>
    <p:extLst>
      <p:ext uri="{BB962C8B-B14F-4D97-AF65-F5344CB8AC3E}">
        <p14:creationId xmlns:p14="http://schemas.microsoft.com/office/powerpoint/2010/main" val="371702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Organisatie DIS10, zie </a:t>
            </a:r>
            <a:r>
              <a:rPr lang="nl-NL">
                <a:hlinkClick r:id="rId3"/>
              </a:rPr>
              <a:t>cursushandleiding</a:t>
            </a:r>
            <a:r>
              <a:rPr lang="nl-NL"/>
              <a:t>                  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331" y="2372018"/>
            <a:ext cx="5372669" cy="423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Kwartaal 3</a:t>
            </a:r>
          </a:p>
          <a:p>
            <a:r>
              <a:rPr lang="nl-NL" sz="2800"/>
              <a:t>3 weken 2x theorieles (op school)</a:t>
            </a:r>
          </a:p>
          <a:p>
            <a:r>
              <a:rPr lang="nl-NL" sz="2800"/>
              <a:t>1 week practicum</a:t>
            </a:r>
            <a:r>
              <a:rPr lang="nl-NL" sz="2800" baseline="30000"/>
              <a:t>1</a:t>
            </a:r>
            <a:r>
              <a:rPr lang="nl-NL" sz="2800"/>
              <a:t> (online)</a:t>
            </a:r>
          </a:p>
          <a:p>
            <a:r>
              <a:rPr lang="nl-NL" sz="2800"/>
              <a:t>2 weken 2x theorieles (op school)</a:t>
            </a:r>
          </a:p>
          <a:p>
            <a:r>
              <a:rPr lang="nl-NL" sz="2800"/>
              <a:t>1 week practicum</a:t>
            </a:r>
            <a:r>
              <a:rPr lang="nl-NL" sz="2800" baseline="30000"/>
              <a:t>1</a:t>
            </a:r>
            <a:r>
              <a:rPr lang="nl-NL" sz="2800"/>
              <a:t> (online)</a:t>
            </a:r>
          </a:p>
          <a:p>
            <a:r>
              <a:rPr lang="nl-NL" sz="2800"/>
              <a:t>1 week 2x theorieles (op school)</a:t>
            </a:r>
          </a:p>
          <a:p>
            <a:r>
              <a:rPr lang="nl-NL" sz="2800"/>
              <a:t>Tentamen van theorie kwartaal 3</a:t>
            </a:r>
          </a:p>
          <a:p>
            <a:pPr marL="0" indent="0">
              <a:buNone/>
            </a:pPr>
            <a:r>
              <a:rPr lang="nl-NL" sz="2200" baseline="30000"/>
              <a:t>1</a:t>
            </a:r>
            <a:r>
              <a:rPr lang="nl-NL" sz="2200"/>
              <a:t> Tweetallen zelf te kiezen.</a:t>
            </a:r>
          </a:p>
          <a:p>
            <a:pPr marL="0" indent="0">
              <a:buNone/>
            </a:pPr>
            <a:endParaRPr lang="nl-NL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E7FC9-4D69-4FD5-A3D4-C4C953C7C551}"/>
              </a:ext>
            </a:extLst>
          </p:cNvPr>
          <p:cNvSpPr/>
          <p:nvPr/>
        </p:nvSpPr>
        <p:spPr>
          <a:xfrm>
            <a:off x="6287260" y="2372018"/>
            <a:ext cx="5449815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24"/>
              </a:spcBef>
            </a:pPr>
            <a:r>
              <a:rPr lang="nl-NL" sz="3200" b="1"/>
              <a:t>Kwartaal 4</a:t>
            </a:r>
          </a:p>
          <a:p>
            <a:pPr marL="342900" indent="-342900">
              <a:spcBef>
                <a:spcPts val="624"/>
              </a:spcBef>
              <a:buFont typeface="Arial" panose="020B0604020202020204" pitchFamily="34" charset="0"/>
              <a:buChar char="•"/>
            </a:pPr>
            <a:r>
              <a:rPr lang="nl-NL" sz="2800"/>
              <a:t>3 weken practicum</a:t>
            </a:r>
            <a:r>
              <a:rPr lang="nl-NL" sz="2800" baseline="30000"/>
              <a:t>2</a:t>
            </a:r>
            <a:r>
              <a:rPr lang="nl-NL" sz="2800"/>
              <a:t> (lab)</a:t>
            </a:r>
          </a:p>
          <a:p>
            <a:pPr marL="342900" indent="-342900">
              <a:spcBef>
                <a:spcPts val="624"/>
              </a:spcBef>
              <a:buFont typeface="Arial" panose="020B0604020202020204" pitchFamily="34" charset="0"/>
              <a:buChar char="•"/>
            </a:pPr>
            <a:r>
              <a:rPr lang="nl-NL" sz="2800"/>
              <a:t>2 weken 2x theorieles (op school)</a:t>
            </a:r>
          </a:p>
          <a:p>
            <a:pPr marL="342900" indent="-342900">
              <a:spcBef>
                <a:spcPts val="624"/>
              </a:spcBef>
              <a:buFont typeface="Arial" panose="020B0604020202020204" pitchFamily="34" charset="0"/>
              <a:buChar char="•"/>
            </a:pPr>
            <a:r>
              <a:rPr lang="nl-NL" sz="2800"/>
              <a:t>1 week practicum</a:t>
            </a:r>
            <a:r>
              <a:rPr lang="nl-NL" sz="2800" baseline="30000"/>
              <a:t>2</a:t>
            </a:r>
            <a:r>
              <a:rPr lang="nl-NL" sz="2800"/>
              <a:t> (online)</a:t>
            </a:r>
          </a:p>
          <a:p>
            <a:pPr marL="342900" indent="-342900">
              <a:spcBef>
                <a:spcPts val="624"/>
              </a:spcBef>
              <a:buFont typeface="Arial" panose="020B0604020202020204" pitchFamily="34" charset="0"/>
              <a:buChar char="•"/>
            </a:pPr>
            <a:r>
              <a:rPr lang="nl-NL" sz="2800"/>
              <a:t>2 weken practicum (lab)</a:t>
            </a:r>
          </a:p>
          <a:p>
            <a:pPr marL="342900" indent="-342900">
              <a:spcBef>
                <a:spcPts val="624"/>
              </a:spcBef>
              <a:buFont typeface="Arial" panose="020B0604020202020204" pitchFamily="34" charset="0"/>
              <a:buChar char="•"/>
            </a:pPr>
            <a:r>
              <a:rPr lang="nl-NL" sz="2800"/>
              <a:t>Aftekenen van practicum </a:t>
            </a:r>
            <a:r>
              <a:rPr lang="nl-NL" sz="2800" err="1"/>
              <a:t>kw</a:t>
            </a:r>
            <a:r>
              <a:rPr lang="nl-NL" sz="2800"/>
              <a:t> 4</a:t>
            </a:r>
          </a:p>
          <a:p>
            <a:pPr marL="342900" indent="-342900">
              <a:spcBef>
                <a:spcPts val="624"/>
              </a:spcBef>
              <a:buFont typeface="Arial" panose="020B0604020202020204" pitchFamily="34" charset="0"/>
              <a:buChar char="•"/>
            </a:pPr>
            <a:r>
              <a:rPr lang="nl-NL" sz="2800"/>
              <a:t>Verslag van practicum kwartaal 4</a:t>
            </a:r>
          </a:p>
          <a:p>
            <a:pPr>
              <a:spcBef>
                <a:spcPts val="624"/>
              </a:spcBef>
            </a:pPr>
            <a:r>
              <a:rPr lang="nl-NL" sz="2000" baseline="30000"/>
              <a:t>2</a:t>
            </a:r>
            <a:r>
              <a:rPr lang="nl-NL" sz="2000"/>
              <a:t> Tweetallen worden ingedeeld aan de hand van de resultaten van het tentamen van kwartaal 3.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23331" y="979240"/>
            <a:ext cx="110137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/>
              <a:t>Opzet:                                    </a:t>
            </a:r>
          </a:p>
          <a:p>
            <a:r>
              <a:rPr lang="nl-NL" sz="2800"/>
              <a:t>6 ECTS = 168 uur = 1 dag/week gedurende twee semesters </a:t>
            </a:r>
          </a:p>
          <a:p>
            <a:endParaRPr lang="nl-NL" sz="3200"/>
          </a:p>
        </p:txBody>
      </p:sp>
    </p:spTree>
    <p:extLst>
      <p:ext uri="{BB962C8B-B14F-4D97-AF65-F5344CB8AC3E}">
        <p14:creationId xmlns:p14="http://schemas.microsoft.com/office/powerpoint/2010/main" val="244832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Organisatie DIS10, zie </a:t>
            </a:r>
            <a:r>
              <a:rPr lang="nl-NL">
                <a:hlinkClick r:id="rId3"/>
              </a:rPr>
              <a:t>cursushandleiding</a:t>
            </a:r>
            <a:r>
              <a:rPr lang="nl-NL"/>
              <a:t>                  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3" y="1068472"/>
            <a:ext cx="11015003" cy="5789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b="1"/>
              <a:t>Toetsing:                         	Weging:		Min:		Deadline:                                                                                   </a:t>
            </a:r>
          </a:p>
          <a:p>
            <a:r>
              <a:rPr lang="nl-NL" sz="2400" err="1"/>
              <a:t>Matlab</a:t>
            </a:r>
            <a:r>
              <a:rPr lang="nl-NL" sz="2400"/>
              <a:t> Notebook 1		  5 punten		-			Week 3.5</a:t>
            </a:r>
          </a:p>
          <a:p>
            <a:r>
              <a:rPr lang="nl-NL" sz="2400" err="1"/>
              <a:t>Matlab</a:t>
            </a:r>
            <a:r>
              <a:rPr lang="nl-NL" sz="2400"/>
              <a:t> Notebook 2		  5 punten		-			Week 3.8</a:t>
            </a:r>
          </a:p>
          <a:p>
            <a:r>
              <a:rPr lang="nl-NL" sz="2400" kern="1200">
                <a:solidFill>
                  <a:srgbClr val="000000"/>
                </a:solidFill>
                <a:effectLst/>
                <a:ea typeface="+mn-ea"/>
                <a:cs typeface="+mn-cs"/>
              </a:rPr>
              <a:t>Tentamen kw3:			40 punten		16			T3</a:t>
            </a:r>
            <a:endParaRPr lang="nl-NL" sz="2400">
              <a:effectLst/>
            </a:endParaRPr>
          </a:p>
          <a:p>
            <a:r>
              <a:rPr lang="nl-NL" sz="2400"/>
              <a:t>Aftekenen opdrachten:		10 punten		-			Week 4.8</a:t>
            </a:r>
          </a:p>
          <a:p>
            <a:r>
              <a:rPr lang="nl-NL" sz="2400"/>
              <a:t>Verslag kw4:				40 punten		16			T4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800" b="1"/>
              <a:t>Boek (aanbevolen voor uitgebreide uitleg en verdieping):</a:t>
            </a:r>
          </a:p>
          <a:p>
            <a:pPr marL="0" indent="0">
              <a:buNone/>
            </a:pPr>
            <a:r>
              <a:rPr lang="nl-NL" sz="2000"/>
              <a:t>“Inleiding Digitale Signaalbewerking met </a:t>
            </a:r>
            <a:r>
              <a:rPr lang="nl-NL" sz="2000" err="1"/>
              <a:t>Maple</a:t>
            </a:r>
            <a:r>
              <a:rPr lang="nl-NL" sz="2000"/>
              <a:t> en </a:t>
            </a:r>
            <a:r>
              <a:rPr lang="nl-NL" sz="2000" err="1"/>
              <a:t>Matlab</a:t>
            </a:r>
            <a:r>
              <a:rPr lang="nl-NL" sz="2000"/>
              <a:t>” – Lynn, P.A.; </a:t>
            </a:r>
            <a:r>
              <a:rPr lang="nl-NL" sz="2000" err="1"/>
              <a:t>Fuerst</a:t>
            </a:r>
            <a:r>
              <a:rPr lang="nl-NL" sz="2000"/>
              <a:t>, W.; Andriessen, J.W.M., ISBN 90-557-4448-4, tweede druk. Te bestellen bij </a:t>
            </a:r>
            <a:r>
              <a:rPr lang="nl-NL" sz="2000">
                <a:hlinkClick r:id="rId4"/>
              </a:rPr>
              <a:t>studiebijdehand</a:t>
            </a:r>
            <a:r>
              <a:rPr lang="nl-NL" sz="2000"/>
              <a:t>.</a:t>
            </a:r>
            <a:br>
              <a:rPr lang="nl-NL" sz="2000"/>
            </a:br>
            <a:endParaRPr lang="nl-NL" sz="1400"/>
          </a:p>
          <a:p>
            <a:pPr marL="0" indent="0">
              <a:buNone/>
            </a:pPr>
            <a:r>
              <a:rPr lang="nl-NL" sz="2800" b="1"/>
              <a:t>Materiaal</a:t>
            </a:r>
            <a:r>
              <a:rPr lang="nl-NL" sz="2400" b="1"/>
              <a:t>:</a:t>
            </a:r>
          </a:p>
          <a:p>
            <a:pPr marL="0" indent="0">
              <a:buNone/>
            </a:pPr>
            <a:r>
              <a:rPr lang="nl-NL" sz="2000" b="1"/>
              <a:t>CC3220S-LAUNCHXL en pc</a:t>
            </a:r>
          </a:p>
          <a:p>
            <a:pPr marL="0" indent="0">
              <a:buNone/>
            </a:pPr>
            <a:r>
              <a:rPr lang="nl-NL" sz="2000"/>
              <a:t>CC3200AUDBOOST boosterpack en HRDIS10 boosterpack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11</a:t>
            </a:fld>
            <a:endParaRPr lang="en-US"/>
          </a:p>
        </p:txBody>
      </p:sp>
      <p:sp>
        <p:nvSpPr>
          <p:cNvPr id="5" name="Tekstvak 4"/>
          <p:cNvSpPr txBox="1"/>
          <p:nvPr/>
        </p:nvSpPr>
        <p:spPr>
          <a:xfrm>
            <a:off x="2290328" y="3820894"/>
            <a:ext cx="8094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>
                <a:solidFill>
                  <a:srgbClr val="C00000"/>
                </a:solidFill>
              </a:rPr>
              <a:t>Eindcijfer = </a:t>
            </a:r>
            <a:r>
              <a:rPr lang="el-GR" sz="2400">
                <a:solidFill>
                  <a:srgbClr val="C00000"/>
                </a:solidFill>
              </a:rPr>
              <a:t>Σ</a:t>
            </a: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2400" err="1">
                <a:solidFill>
                  <a:srgbClr val="C00000"/>
                </a:solidFill>
              </a:rPr>
              <a:t>punten</a:t>
            </a:r>
            <a:r>
              <a:rPr lang="en-US" sz="2400">
                <a:solidFill>
                  <a:srgbClr val="C00000"/>
                </a:solidFill>
              </a:rPr>
              <a:t> / 10 </a:t>
            </a:r>
            <a:r>
              <a:rPr lang="en-US" sz="2400" err="1">
                <a:solidFill>
                  <a:srgbClr val="C00000"/>
                </a:solidFill>
              </a:rPr>
              <a:t>als</a:t>
            </a: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2400" err="1">
                <a:solidFill>
                  <a:srgbClr val="C00000"/>
                </a:solidFill>
              </a:rPr>
              <a:t>minimaal</a:t>
            </a: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2400" err="1">
                <a:solidFill>
                  <a:srgbClr val="C00000"/>
                </a:solidFill>
              </a:rPr>
              <a:t>aantal</a:t>
            </a: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2400" err="1">
                <a:solidFill>
                  <a:srgbClr val="C00000"/>
                </a:solidFill>
              </a:rPr>
              <a:t>punten</a:t>
            </a: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2400" err="1">
                <a:solidFill>
                  <a:srgbClr val="C00000"/>
                </a:solidFill>
              </a:rPr>
              <a:t>behaald</a:t>
            </a:r>
            <a:r>
              <a:rPr lang="en-US" sz="2400">
                <a:solidFill>
                  <a:srgbClr val="C00000"/>
                </a:solidFill>
              </a:rPr>
              <a:t> is.</a:t>
            </a:r>
            <a:endParaRPr lang="nl-NL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Leerdoelen, zie </a:t>
            </a:r>
            <a:r>
              <a:rPr lang="nl-NL">
                <a:hlinkClick r:id="rId3"/>
              </a:rPr>
              <a:t>cursushandleiding</a:t>
            </a:r>
            <a:r>
              <a:rPr lang="nl-NL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8264"/>
            <a:ext cx="109728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/>
              <a:t>Aan het eind van de module ben je in staat om:</a:t>
            </a:r>
          </a:p>
          <a:p>
            <a:pPr marL="0" indent="0">
              <a:buNone/>
            </a:pPr>
            <a:endParaRPr lang="nl-NL" sz="800"/>
          </a:p>
          <a:p>
            <a:r>
              <a:rPr lang="nl-NL" sz="2400"/>
              <a:t>… een tijd-discreet signaal of LTI-systeem te </a:t>
            </a:r>
            <a:r>
              <a:rPr lang="nl-NL" sz="2400">
                <a:solidFill>
                  <a:srgbClr val="C00000"/>
                </a:solidFill>
              </a:rPr>
              <a:t>analyseren in het tijddomein</a:t>
            </a:r>
            <a:r>
              <a:rPr lang="nl-NL" sz="2400"/>
              <a:t>, zodanig dat bijvoorbeeld de impuls- en stapresponsie berekend kan worden. </a:t>
            </a:r>
          </a:p>
          <a:p>
            <a:r>
              <a:rPr lang="nl-NL" sz="2400"/>
              <a:t>… een tijd-discreet signaal of LTI-systeem gespecificeerd in het </a:t>
            </a:r>
            <a:r>
              <a:rPr lang="nl-NL" sz="2400">
                <a:solidFill>
                  <a:srgbClr val="C00000"/>
                </a:solidFill>
              </a:rPr>
              <a:t>tijddomein</a:t>
            </a:r>
            <a:r>
              <a:rPr lang="nl-NL" sz="2400"/>
              <a:t> </a:t>
            </a:r>
            <a:r>
              <a:rPr lang="nl-NL" sz="2400">
                <a:solidFill>
                  <a:srgbClr val="C00000"/>
                </a:solidFill>
              </a:rPr>
              <a:t>om te zetten naar</a:t>
            </a:r>
            <a:r>
              <a:rPr lang="nl-NL" sz="2400"/>
              <a:t> een representatie in een </a:t>
            </a:r>
            <a:r>
              <a:rPr lang="nl-NL" sz="2400">
                <a:solidFill>
                  <a:srgbClr val="C00000"/>
                </a:solidFill>
              </a:rPr>
              <a:t>frequentiedomein</a:t>
            </a:r>
            <a:r>
              <a:rPr lang="nl-NL" sz="2400"/>
              <a:t> </a:t>
            </a:r>
            <a:r>
              <a:rPr lang="nl-NL" sz="2400">
                <a:solidFill>
                  <a:srgbClr val="C00000"/>
                </a:solidFill>
              </a:rPr>
              <a:t>en </a:t>
            </a:r>
            <a:r>
              <a:rPr lang="nl-NL" sz="2400" err="1">
                <a:solidFill>
                  <a:srgbClr val="C00000"/>
                </a:solidFill>
              </a:rPr>
              <a:t>vice</a:t>
            </a:r>
            <a:r>
              <a:rPr lang="nl-NL" sz="2400">
                <a:solidFill>
                  <a:srgbClr val="C00000"/>
                </a:solidFill>
              </a:rPr>
              <a:t> versa</a:t>
            </a:r>
            <a:r>
              <a:rPr lang="nl-NL" sz="2400"/>
              <a:t>. (d.m.v. de DFT, DTFT, Z-transformatie) zodanig dat het signaal of systeem makkelijker te analyseren is.</a:t>
            </a:r>
          </a:p>
          <a:p>
            <a:r>
              <a:rPr lang="nl-NL" sz="2400"/>
              <a:t>… de </a:t>
            </a:r>
            <a:r>
              <a:rPr lang="nl-NL" sz="2400">
                <a:solidFill>
                  <a:srgbClr val="C00000"/>
                </a:solidFill>
              </a:rPr>
              <a:t>frequentieresponsie</a:t>
            </a:r>
            <a:r>
              <a:rPr lang="nl-NL" sz="2400"/>
              <a:t> van een systeem te </a:t>
            </a:r>
            <a:r>
              <a:rPr lang="nl-NL" sz="2400">
                <a:solidFill>
                  <a:srgbClr val="C00000"/>
                </a:solidFill>
              </a:rPr>
              <a:t>analyseren</a:t>
            </a:r>
            <a:r>
              <a:rPr lang="nl-NL" sz="2400"/>
              <a:t> aan de hand van de polen en nulpunten van dat systeem.</a:t>
            </a:r>
          </a:p>
          <a:p>
            <a:r>
              <a:rPr lang="nl-NL" sz="2400"/>
              <a:t>… een </a:t>
            </a:r>
            <a:r>
              <a:rPr lang="nl-NL" sz="2400">
                <a:solidFill>
                  <a:srgbClr val="C00000"/>
                </a:solidFill>
              </a:rPr>
              <a:t>digitaal filter</a:t>
            </a:r>
            <a:r>
              <a:rPr lang="nl-NL" sz="2400"/>
              <a:t> te ontwerpen, </a:t>
            </a:r>
            <a:r>
              <a:rPr lang="nl-NL" sz="2400">
                <a:solidFill>
                  <a:srgbClr val="C00000"/>
                </a:solidFill>
              </a:rPr>
              <a:t>realiseren</a:t>
            </a:r>
            <a:r>
              <a:rPr lang="nl-NL" sz="2400"/>
              <a:t> en testen met behulp van zowel software als hardware tools op een </a:t>
            </a:r>
            <a:r>
              <a:rPr lang="nl-NL" sz="2400" err="1"/>
              <a:t>embedded</a:t>
            </a:r>
            <a:r>
              <a:rPr lang="nl-NL" sz="2400"/>
              <a:t> platform.</a:t>
            </a:r>
          </a:p>
          <a:p>
            <a:r>
              <a:rPr lang="nl-NL" sz="2400"/>
              <a:t>… een discrete </a:t>
            </a:r>
            <a:r>
              <a:rPr lang="nl-NL" sz="2400">
                <a:solidFill>
                  <a:srgbClr val="C00000"/>
                </a:solidFill>
              </a:rPr>
              <a:t>PID-controller</a:t>
            </a:r>
            <a:r>
              <a:rPr lang="nl-NL" sz="2400"/>
              <a:t> voor een eenvoudig te regelen systeem te ontwerpen, </a:t>
            </a:r>
            <a:r>
              <a:rPr lang="nl-NL" sz="2400">
                <a:solidFill>
                  <a:srgbClr val="C00000"/>
                </a:solidFill>
              </a:rPr>
              <a:t>realiseren</a:t>
            </a:r>
            <a:r>
              <a:rPr lang="nl-NL" sz="2400"/>
              <a:t> en testen met behulp van zowel software als hardware tools op een </a:t>
            </a:r>
            <a:r>
              <a:rPr lang="nl-NL" sz="2400" err="1"/>
              <a:t>embedded</a:t>
            </a:r>
            <a:r>
              <a:rPr lang="nl-NL" sz="2400"/>
              <a:t>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0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Typische werkwijze van een DSP-toepassing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25583" y="6573329"/>
            <a:ext cx="369394" cy="215663"/>
          </a:xfrm>
        </p:spPr>
        <p:txBody>
          <a:bodyPr/>
          <a:lstStyle/>
          <a:p>
            <a:fld id="{1F5ACEC0-5556-43A8-ADDA-F7E896647525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47" y="1308442"/>
            <a:ext cx="10905920" cy="3154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FD6F0A-976D-4522-ACC0-6929A0468752}"/>
              </a:ext>
            </a:extLst>
          </p:cNvPr>
          <p:cNvSpPr txBox="1"/>
          <p:nvPr/>
        </p:nvSpPr>
        <p:spPr>
          <a:xfrm>
            <a:off x="2177406" y="4969758"/>
            <a:ext cx="84580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/>
              <a:t>Waarom doen we zo moeilijk? </a:t>
            </a:r>
          </a:p>
          <a:p>
            <a:pPr algn="ctr"/>
            <a:r>
              <a:rPr lang="nl-NL" sz="3200"/>
              <a:t>We kunnen signalen toch ook analoog bewerken. </a:t>
            </a:r>
          </a:p>
        </p:txBody>
      </p:sp>
    </p:spTree>
    <p:extLst>
      <p:ext uri="{BB962C8B-B14F-4D97-AF65-F5344CB8AC3E}">
        <p14:creationId xmlns:p14="http://schemas.microsoft.com/office/powerpoint/2010/main" val="128806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Verschil Digital </a:t>
            </a:r>
            <a:r>
              <a:rPr lang="nl-NL" err="1"/>
              <a:t>Signal</a:t>
            </a:r>
            <a:r>
              <a:rPr lang="nl-NL"/>
              <a:t> Processing t.o.v. </a:t>
            </a:r>
            <a:r>
              <a:rPr lang="nl-NL" err="1"/>
              <a:t>Analog</a:t>
            </a:r>
            <a:r>
              <a:rPr lang="nl-NL"/>
              <a:t> SP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Verschillende aspecten om op te vergelijken:</a:t>
            </a:r>
          </a:p>
          <a:p>
            <a:r>
              <a:rPr lang="nl-NL"/>
              <a:t>Flexibiliteit</a:t>
            </a:r>
          </a:p>
          <a:p>
            <a:r>
              <a:rPr lang="nl-NL"/>
              <a:t>Betrouwbaarheid</a:t>
            </a:r>
          </a:p>
          <a:p>
            <a:r>
              <a:rPr lang="nl-NL"/>
              <a:t>Reproduceerbaarheid</a:t>
            </a:r>
          </a:p>
          <a:p>
            <a:r>
              <a:rPr lang="nl-NL"/>
              <a:t>Complexiteit</a:t>
            </a:r>
          </a:p>
          <a:p>
            <a:r>
              <a:rPr lang="nl-NL"/>
              <a:t>Kosten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1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472" y="2671548"/>
            <a:ext cx="5346149" cy="4009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Ingang filteren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25581" y="6573329"/>
            <a:ext cx="369394" cy="215663"/>
          </a:xfrm>
        </p:spPr>
        <p:txBody>
          <a:bodyPr/>
          <a:lstStyle/>
          <a:p>
            <a:fld id="{1F5ACEC0-5556-43A8-ADDA-F7E896647525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1007004"/>
            <a:ext cx="10860733" cy="1656327"/>
          </a:xfrm>
          <a:prstGeom prst="rect">
            <a:avLst/>
          </a:prstGeom>
        </p:spPr>
      </p:pic>
      <p:sp>
        <p:nvSpPr>
          <p:cNvPr id="3" name="PIJL-OMLAAG 2"/>
          <p:cNvSpPr/>
          <p:nvPr/>
        </p:nvSpPr>
        <p:spPr>
          <a:xfrm>
            <a:off x="2805810" y="2521974"/>
            <a:ext cx="497828" cy="604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08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062" y="2752923"/>
            <a:ext cx="53340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Analoog </a:t>
            </a:r>
            <a:r>
              <a:rPr lang="nl-NL">
                <a:sym typeface="Wingdings" panose="05000000000000000000" pitchFamily="2" charset="2"/>
              </a:rPr>
              <a:t> Digitaal en Tijd-continu  Tijd-discreet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1007005"/>
            <a:ext cx="10819138" cy="16499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255377" y="3026290"/>
            <a:ext cx="1808027" cy="1460660"/>
          </a:xfrm>
          <a:prstGeom prst="roundRect">
            <a:avLst/>
          </a:prstGeom>
          <a:solidFill>
            <a:schemeClr val="bg1"/>
          </a:solidFill>
          <a:ln>
            <a:solidFill>
              <a:srgbClr val="C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chemeClr val="tx1"/>
                </a:solidFill>
              </a:rPr>
              <a:t>Door de ADC wordt de waarde van het sample zelf ook </a:t>
            </a:r>
            <a:r>
              <a:rPr lang="nl-NL" err="1">
                <a:solidFill>
                  <a:schemeClr val="tx1"/>
                </a:solidFill>
              </a:rPr>
              <a:t>gekwantiseerd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Curved Connector 8"/>
          <p:cNvCxnSpPr>
            <a:stCxn id="7" idx="1"/>
          </p:cNvCxnSpPr>
          <p:nvPr/>
        </p:nvCxnSpPr>
        <p:spPr>
          <a:xfrm rot="10800000" flipV="1">
            <a:off x="5766457" y="3756620"/>
            <a:ext cx="1488921" cy="341912"/>
          </a:xfrm>
          <a:prstGeom prst="curvedConnector3">
            <a:avLst>
              <a:gd name="adj1" fmla="val 50000"/>
            </a:avLst>
          </a:prstGeom>
          <a:ln w="28575">
            <a:solidFill>
              <a:srgbClr val="CF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JL-OMLAAG 11"/>
          <p:cNvSpPr/>
          <p:nvPr/>
        </p:nvSpPr>
        <p:spPr>
          <a:xfrm>
            <a:off x="4428135" y="2521974"/>
            <a:ext cx="497828" cy="604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ianummer 3">
            <a:extLst>
              <a:ext uri="{FF2B5EF4-FFF2-40B4-BE49-F238E27FC236}">
                <a16:creationId xmlns:a16="http://schemas.microsoft.com/office/drawing/2014/main" id="{75F6ACC0-5869-487D-B6F8-D6F8F226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8" y="6492882"/>
            <a:ext cx="471948" cy="365125"/>
          </a:xfrm>
        </p:spPr>
        <p:txBody>
          <a:bodyPr/>
          <a:lstStyle/>
          <a:p>
            <a:fld id="{1F5ACEC0-5556-43A8-ADDA-F7E8966475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4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Verwerking in de DSP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007005"/>
            <a:ext cx="10819138" cy="1649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014" y="2697230"/>
            <a:ext cx="5334000" cy="4000500"/>
          </a:xfrm>
          <a:prstGeom prst="rect">
            <a:avLst/>
          </a:prstGeom>
        </p:spPr>
      </p:pic>
      <p:sp>
        <p:nvSpPr>
          <p:cNvPr id="7" name="PIJL-OMLAAG 6"/>
          <p:cNvSpPr/>
          <p:nvPr/>
        </p:nvSpPr>
        <p:spPr>
          <a:xfrm>
            <a:off x="6079945" y="2521974"/>
            <a:ext cx="497828" cy="604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8705A4C0-B3C0-48C1-99DF-A4E9E4E1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8" y="6492882"/>
            <a:ext cx="471948" cy="365125"/>
          </a:xfrm>
        </p:spPr>
        <p:txBody>
          <a:bodyPr/>
          <a:lstStyle/>
          <a:p>
            <a:fld id="{1F5ACEC0-5556-43A8-ADDA-F7E8966475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32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Digitaal </a:t>
            </a:r>
            <a:r>
              <a:rPr lang="nl-NL">
                <a:sym typeface="Wingdings" panose="05000000000000000000" pitchFamily="2" charset="2"/>
              </a:rPr>
              <a:t> Analoog, Tijddiscreet  Tijdcontinu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0328" y="6597158"/>
            <a:ext cx="369394" cy="215663"/>
          </a:xfrm>
        </p:spPr>
        <p:txBody>
          <a:bodyPr/>
          <a:lstStyle/>
          <a:p>
            <a:fld id="{1F5ACEC0-5556-43A8-ADDA-F7E896647525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007005"/>
            <a:ext cx="10819138" cy="1649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576" y="2704490"/>
            <a:ext cx="5334000" cy="4000500"/>
          </a:xfrm>
          <a:prstGeom prst="rect">
            <a:avLst/>
          </a:prstGeom>
        </p:spPr>
      </p:pic>
      <p:sp>
        <p:nvSpPr>
          <p:cNvPr id="7" name="PIJL-OMLAAG 6"/>
          <p:cNvSpPr/>
          <p:nvPr/>
        </p:nvSpPr>
        <p:spPr>
          <a:xfrm>
            <a:off x="7702271" y="2521974"/>
            <a:ext cx="497828" cy="604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94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Hogere </a:t>
            </a:r>
            <a:r>
              <a:rPr lang="nl-NL" err="1"/>
              <a:t>harmonischen</a:t>
            </a:r>
            <a:r>
              <a:rPr lang="nl-NL"/>
              <a:t>/frequenties wegfilteren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007005"/>
            <a:ext cx="10819138" cy="1649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0149" y="2616002"/>
            <a:ext cx="5334000" cy="4000500"/>
          </a:xfrm>
          <a:prstGeom prst="rect">
            <a:avLst/>
          </a:prstGeom>
        </p:spPr>
      </p:pic>
      <p:sp>
        <p:nvSpPr>
          <p:cNvPr id="9" name="PIJL-OMLAAG 8"/>
          <p:cNvSpPr/>
          <p:nvPr/>
        </p:nvSpPr>
        <p:spPr>
          <a:xfrm>
            <a:off x="9324593" y="2521974"/>
            <a:ext cx="497828" cy="6046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3">
            <a:extLst>
              <a:ext uri="{FF2B5EF4-FFF2-40B4-BE49-F238E27FC236}">
                <a16:creationId xmlns:a16="http://schemas.microsoft.com/office/drawing/2014/main" id="{5E93D9B0-071F-4519-85CE-765EF546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8" y="6492882"/>
            <a:ext cx="471948" cy="365125"/>
          </a:xfrm>
        </p:spPr>
        <p:txBody>
          <a:bodyPr/>
          <a:lstStyle/>
          <a:p>
            <a:fld id="{1F5ACEC0-5556-43A8-ADDA-F7E8966475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noProof="0"/>
              <a:t>Doel van DIS10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4000"/>
              <a:t>DIS10 gaat over </a:t>
            </a:r>
            <a:r>
              <a:rPr lang="nl-NL" sz="4000" b="1"/>
              <a:t>digitale signaalbewerking</a:t>
            </a:r>
            <a:r>
              <a:rPr lang="nl-NL" sz="4000"/>
              <a:t> (DSP).</a:t>
            </a:r>
          </a:p>
          <a:p>
            <a:pPr marL="0" indent="0" algn="ctr">
              <a:buNone/>
            </a:pPr>
            <a:endParaRPr lang="nl-NL" sz="4000"/>
          </a:p>
          <a:p>
            <a:pPr marL="0" indent="0" algn="ctr">
              <a:buNone/>
            </a:pPr>
            <a:r>
              <a:rPr lang="nl-NL" sz="4000" i="1"/>
              <a:t>Waar denk je dan aan?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19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3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7010" y="1064406"/>
            <a:ext cx="8870528" cy="3337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790" y="127293"/>
            <a:ext cx="8712968" cy="576064"/>
          </a:xfrm>
        </p:spPr>
        <p:txBody>
          <a:bodyPr/>
          <a:lstStyle/>
          <a:p>
            <a:r>
              <a:rPr lang="nl-NL"/>
              <a:t>Sampling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402923" y="4436606"/>
            <a:ext cx="7717134" cy="1339101"/>
            <a:chOff x="2985108" y="5804652"/>
            <a:chExt cx="3149600" cy="592667"/>
          </a:xfrm>
        </p:grpSpPr>
        <p:sp>
          <p:nvSpPr>
            <p:cNvPr id="17" name="Rounded Rectangle 16"/>
            <p:cNvSpPr/>
            <p:nvPr/>
          </p:nvSpPr>
          <p:spPr>
            <a:xfrm>
              <a:off x="2985108" y="5804652"/>
              <a:ext cx="3149600" cy="59266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161509" y="6113136"/>
                  <a:ext cx="2907010" cy="1907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nl-NL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nl-NL" sz="2800" b="1" i="1">
                            <a:latin typeface="Cambria Math" panose="02040503050406030204" pitchFamily="18" charset="0"/>
                          </a:rPr>
                          <m:t>                 =</m:t>
                        </m:r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  <m:r>
                          <a:rPr lang="nl-NL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nl-NL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nl-NL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nl-NL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nl-NL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nl-NL" sz="280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509" y="6113136"/>
                  <a:ext cx="2907010" cy="1907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016629" y="5856929"/>
                <a:ext cx="5310132" cy="1030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l-NL" sz="2400"/>
                  <a:t>	: sample interval / sample tijd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l-NL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 dirty="0" err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NL" sz="2400" i="1" dirty="0" err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400"/>
                  <a:t> 	: sample frequentie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629" y="5856929"/>
                <a:ext cx="5310132" cy="1030923"/>
              </a:xfrm>
              <a:prstGeom prst="rect">
                <a:avLst/>
              </a:prstGeom>
              <a:blipFill>
                <a:blip r:embed="rId5"/>
                <a:stretch>
                  <a:fillRect l="-344" t="-4734" b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890228" y="2548556"/>
            <a:ext cx="371263" cy="369332"/>
            <a:chOff x="4436534" y="2511811"/>
            <a:chExt cx="371263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452197" y="2511811"/>
                  <a:ext cx="355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nl-NL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nl-NL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2197" y="2511811"/>
                  <a:ext cx="3556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>
            <a:xfrm>
              <a:off x="4436534" y="2514600"/>
              <a:ext cx="37126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Line Callout 1 (Accent Bar) 41"/>
              <p:cNvSpPr/>
              <p:nvPr/>
            </p:nvSpPr>
            <p:spPr>
              <a:xfrm>
                <a:off x="2402922" y="3656145"/>
                <a:ext cx="1202268" cy="318559"/>
              </a:xfrm>
              <a:prstGeom prst="accentCallout1">
                <a:avLst>
                  <a:gd name="adj1" fmla="val 38403"/>
                  <a:gd name="adj2" fmla="val 107946"/>
                  <a:gd name="adj3" fmla="val -8871"/>
                  <a:gd name="adj4" fmla="val 137610"/>
                </a:avLst>
              </a:prstGeom>
              <a:solidFill>
                <a:srgbClr val="F2DCDA"/>
              </a:solidFill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l-NL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nl-NL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Line Callout 1 (Accent Bar)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922" y="3656145"/>
                <a:ext cx="1202268" cy="318559"/>
              </a:xfrm>
              <a:prstGeom prst="accentCallout1">
                <a:avLst>
                  <a:gd name="adj1" fmla="val 38403"/>
                  <a:gd name="adj2" fmla="val 107946"/>
                  <a:gd name="adj3" fmla="val -8871"/>
                  <a:gd name="adj4" fmla="val 13761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 flipH="1">
                <a:off x="10471175" y="3850143"/>
                <a:ext cx="2078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71175" y="3850143"/>
                <a:ext cx="207893" cy="276999"/>
              </a:xfrm>
              <a:prstGeom prst="rect">
                <a:avLst/>
              </a:prstGeom>
              <a:blipFill>
                <a:blip r:embed="rId8"/>
                <a:stretch>
                  <a:fillRect l="-11765" r="-5882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30228" y="875130"/>
                <a:ext cx="4726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228" y="875130"/>
                <a:ext cx="472694" cy="276999"/>
              </a:xfrm>
              <a:prstGeom prst="rect">
                <a:avLst/>
              </a:prstGeom>
              <a:blipFill>
                <a:blip r:embed="rId9"/>
                <a:stretch>
                  <a:fillRect l="-6494" t="-4444" r="-1818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638784" y="4636998"/>
                <a:ext cx="33190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 b="1">
                    <a:solidFill>
                      <a:srgbClr val="C00000"/>
                    </a:solidFill>
                  </a:rPr>
                  <a:t>Oorspronkelijke signaal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784" y="4636998"/>
                <a:ext cx="3319097" cy="461665"/>
              </a:xfrm>
              <a:prstGeom prst="rect">
                <a:avLst/>
              </a:prstGeom>
              <a:blipFill>
                <a:blip r:embed="rId10"/>
                <a:stretch>
                  <a:fillRect l="-275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835139" y="4636998"/>
            <a:ext cx="282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/>
              <a:t>Gesamplede signaal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109019" y="5931855"/>
                <a:ext cx="35497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sz="2400"/>
                  <a:t>	: tijd</a:t>
                </a:r>
              </a:p>
              <a:p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l-NL" sz="24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/>
                  <a:t>	: sample nummer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019" y="5931855"/>
                <a:ext cx="3549739" cy="830997"/>
              </a:xfrm>
              <a:prstGeom prst="rect">
                <a:avLst/>
              </a:prstGeom>
              <a:blipFill>
                <a:blip r:embed="rId11"/>
                <a:stretch>
                  <a:fillRect l="-17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31" y="1050508"/>
            <a:ext cx="4529127" cy="3396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5" y="1067668"/>
            <a:ext cx="4504031" cy="3379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Samplen is niet éénduidig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84" y="4805167"/>
            <a:ext cx="11164529" cy="1687715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nl-NL" sz="2800"/>
              <a:t>Verschillende continue signalen leiden tot hetzelfde gesamplede signaal</a:t>
            </a:r>
          </a:p>
          <a:p>
            <a:pPr>
              <a:buFontTx/>
              <a:buChar char="-"/>
            </a:pPr>
            <a:r>
              <a:rPr lang="nl-NL" sz="2800" err="1"/>
              <a:t>Één</a:t>
            </a:r>
            <a:r>
              <a:rPr lang="nl-NL" sz="2800"/>
              <a:t> gesampled signaal kan met vele verschillende continue signalen (replica’s) geassocieerd worden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Spectrum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6916" y="2281473"/>
                <a:ext cx="5449157" cy="421140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 b="1"/>
                  <a:t>Voorbeeld: </a:t>
                </a:r>
              </a:p>
              <a:p>
                <a:pPr marL="0" indent="0">
                  <a:buNone/>
                </a:pPr>
                <a:r>
                  <a:rPr lang="nl-NL" sz="2400"/>
                  <a:t>Beschouw een signaal met een bepaalde (hoek)frequentie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:</a:t>
                </a:r>
              </a:p>
              <a:p>
                <a:endParaRPr lang="nl-NL" sz="8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nl-N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nl-NL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nl-NL" sz="2400" b="0">
                  <a:ea typeface="Cambria Math" panose="02040503050406030204" pitchFamily="18" charset="0"/>
                </a:endParaRPr>
              </a:p>
              <a:p>
                <a:endParaRPr lang="en-US" sz="800"/>
              </a:p>
              <a:p>
                <a:pPr marL="0" indent="0">
                  <a:buNone/>
                </a:pPr>
                <a:r>
                  <a:rPr lang="nl-NL" sz="2400"/>
                  <a:t>Met behulp van de formule van Euler:</a:t>
                </a:r>
              </a:p>
              <a:p>
                <a:pPr marL="0" indent="0">
                  <a:buNone/>
                </a:pPr>
                <a:endParaRPr lang="nl-NL" sz="800"/>
              </a:p>
              <a:p>
                <a:pPr marL="0" indent="0">
                  <a:buNone/>
                </a:pPr>
                <a:r>
                  <a:rPr lang="nl-NL" sz="24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/>
                  <a:t>, </a:t>
                </a:r>
              </a:p>
              <a:p>
                <a:pPr marL="0" indent="0">
                  <a:buNone/>
                </a:pPr>
                <a:endParaRPr lang="en-US" sz="800"/>
              </a:p>
              <a:p>
                <a:pPr marL="0" indent="0">
                  <a:buNone/>
                </a:pPr>
                <a:r>
                  <a:rPr lang="nl-NL" sz="2400"/>
                  <a:t>kun je dit omschrijven als: </a:t>
                </a:r>
              </a:p>
              <a:p>
                <a:pPr marL="0" indent="0">
                  <a:buNone/>
                </a:pPr>
                <a:endParaRPr lang="nl-NL" sz="8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sSub>
                            <m:sSub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nl-NL" sz="2400"/>
              </a:p>
              <a:p>
                <a:pPr marL="0" indent="0">
                  <a:buNone/>
                </a:pPr>
                <a:endParaRPr lang="en-US" sz="24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916" y="2281473"/>
                <a:ext cx="5449157" cy="4211408"/>
              </a:xfrm>
              <a:blipFill>
                <a:blip r:embed="rId3"/>
                <a:stretch>
                  <a:fillRect l="-2908" t="-1881" b="-5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774" y="3933825"/>
            <a:ext cx="4982653" cy="22808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94782" y="1057586"/>
            <a:ext cx="8435094" cy="947932"/>
          </a:xfrm>
          <a:prstGeom prst="roundRect">
            <a:avLst/>
          </a:prstGeom>
          <a:solidFill>
            <a:schemeClr val="bg1"/>
          </a:solidFill>
          <a:ln>
            <a:solidFill>
              <a:srgbClr val="C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>
                <a:solidFill>
                  <a:schemeClr val="tx1"/>
                </a:solidFill>
              </a:rPr>
              <a:t>De grafiek, die ontstaat als we een signaal uitzetten tegen de frequenties (i.p.v. de tijd), heet het </a:t>
            </a:r>
            <a:r>
              <a:rPr lang="nl-NL" sz="2400" b="1">
                <a:solidFill>
                  <a:schemeClr val="tx1"/>
                </a:solidFill>
              </a:rPr>
              <a:t>spectrum</a:t>
            </a:r>
            <a:r>
              <a:rPr lang="nl-NL" sz="2400">
                <a:solidFill>
                  <a:srgbClr val="CF0033"/>
                </a:solidFill>
              </a:rPr>
              <a:t> </a:t>
            </a:r>
            <a:r>
              <a:rPr lang="nl-NL" sz="2400">
                <a:solidFill>
                  <a:schemeClr val="tx1"/>
                </a:solidFill>
              </a:rPr>
              <a:t>van het signaal.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60494" y="2952287"/>
            <a:ext cx="4084252" cy="834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/>
              <a:t>Dus het </a:t>
            </a:r>
            <a:r>
              <a:rPr lang="nl-NL" sz="2400" b="1"/>
              <a:t>spectrum</a:t>
            </a:r>
            <a:r>
              <a:rPr lang="nl-NL" sz="2400"/>
              <a:t> van dit signaal ziet er als volgt uit: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813FD-F68A-43B3-AF4B-D7E50EEF3916}"/>
              </a:ext>
            </a:extLst>
          </p:cNvPr>
          <p:cNvSpPr txBox="1"/>
          <p:nvPr/>
        </p:nvSpPr>
        <p:spPr>
          <a:xfrm>
            <a:off x="6864825" y="6123548"/>
            <a:ext cx="352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Zie </a:t>
            </a:r>
            <a:r>
              <a:rPr lang="nl-NL" sz="2400" err="1">
                <a:hlinkClick r:id="rId5"/>
              </a:rPr>
              <a:t>Rotating</a:t>
            </a:r>
            <a:r>
              <a:rPr lang="nl-NL" sz="2400">
                <a:hlinkClick r:id="rId5"/>
              </a:rPr>
              <a:t> </a:t>
            </a:r>
            <a:r>
              <a:rPr lang="nl-NL" sz="2400" err="1">
                <a:hlinkClick r:id="rId5"/>
              </a:rPr>
              <a:t>Phasors</a:t>
            </a:r>
            <a:r>
              <a:rPr lang="nl-NL" sz="2400">
                <a:hlinkClick r:id="rId5"/>
              </a:rPr>
              <a:t> Demo</a:t>
            </a:r>
            <a:endParaRPr lang="nl-NL" sz="240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560E2CE-B7FF-4399-A5C3-2A446F93F866}"/>
              </a:ext>
            </a:extLst>
          </p:cNvPr>
          <p:cNvCxnSpPr/>
          <p:nvPr/>
        </p:nvCxnSpPr>
        <p:spPr>
          <a:xfrm>
            <a:off x="9040238" y="4182894"/>
            <a:ext cx="194553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8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Replica’s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6916" y="938675"/>
                <a:ext cx="11281748" cy="184861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nl-NL" sz="2400"/>
                  <a:t>In het spectrum kan je, na sampling, geen onderscheid maken tussen de frequenties: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NL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,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NL" sz="2400"/>
                  <a:t>   …</a:t>
                </a:r>
              </a:p>
              <a:p>
                <a:pPr marL="0" indent="0" algn="ctr">
                  <a:buNone/>
                </a:pPr>
                <a:r>
                  <a:rPr lang="nl-NL" sz="2400"/>
                  <a:t>Deze gelijkwaardige frequenties worden </a:t>
                </a:r>
                <a:r>
                  <a:rPr lang="nl-NL" sz="2400" b="1"/>
                  <a:t>replica’s</a:t>
                </a:r>
                <a:r>
                  <a:rPr lang="nl-NL" sz="2400"/>
                  <a:t> genoemd.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916" y="938675"/>
                <a:ext cx="11281748" cy="1848611"/>
              </a:xfrm>
              <a:blipFill>
                <a:blip r:embed="rId3"/>
                <a:stretch>
                  <a:fillRect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C848F-1ECF-43AF-B431-137753440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001" y="2787286"/>
            <a:ext cx="5400675" cy="3724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A08FC-009A-4E08-A454-799878A88C99}"/>
                  </a:ext>
                </a:extLst>
              </p:cNvPr>
              <p:cNvSpPr txBox="1"/>
              <p:nvPr/>
            </p:nvSpPr>
            <p:spPr>
              <a:xfrm>
                <a:off x="8396139" y="3806817"/>
                <a:ext cx="16037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nl-NL" sz="2400">
                  <a:latin typeface="+mj-lt"/>
                </a:endParaRPr>
              </a:p>
              <a:p>
                <a:r>
                  <a:rPr lang="nl-NL" sz="240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m:rPr>
                        <m:nor/>
                      </m:rPr>
                      <a: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Hz</m:t>
                    </m:r>
                  </m:oMath>
                </a14:m>
                <a:endParaRPr lang="nl-NL" sz="2400">
                  <a:latin typeface="+mj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A08FC-009A-4E08-A454-799878A88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139" y="3806817"/>
                <a:ext cx="1603772" cy="830997"/>
              </a:xfrm>
              <a:prstGeom prst="rect">
                <a:avLst/>
              </a:prstGeom>
              <a:blipFill>
                <a:blip r:embed="rId5"/>
                <a:stretch>
                  <a:fillRect l="-3042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98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Replica’s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A08FC-009A-4E08-A454-799878A88C99}"/>
                  </a:ext>
                </a:extLst>
              </p:cNvPr>
              <p:cNvSpPr txBox="1"/>
              <p:nvPr/>
            </p:nvSpPr>
            <p:spPr>
              <a:xfrm>
                <a:off x="8396139" y="3806817"/>
                <a:ext cx="22042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</m:t>
                      </m:r>
                      <m:r>
                        <m:rPr>
                          <m:nor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nl-NL" sz="2400">
                  <a:latin typeface="+mj-lt"/>
                </a:endParaRPr>
              </a:p>
              <a:p>
                <a:r>
                  <a:rPr lang="nl-NL" sz="240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m:rPr>
                        <m:nor/>
                      </m:rPr>
                      <a: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Hz</m:t>
                    </m:r>
                  </m:oMath>
                </a14:m>
                <a:endParaRPr lang="nl-NL" sz="2400">
                  <a:latin typeface="+mj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A08FC-009A-4E08-A454-799878A88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139" y="3806817"/>
                <a:ext cx="2204258" cy="830997"/>
              </a:xfrm>
              <a:prstGeom prst="rect">
                <a:avLst/>
              </a:prstGeom>
              <a:blipFill>
                <a:blip r:embed="rId3"/>
                <a:stretch>
                  <a:fillRect l="-2210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5E2168D-6398-460D-81D7-D345FFE5C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001" y="2790001"/>
            <a:ext cx="5400675" cy="3724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66916" y="938675"/>
                <a:ext cx="11281748" cy="18486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92881" indent="-192881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17910" indent="-160735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42938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00113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57288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14463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71638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8813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85988" indent="-128588" algn="l" defTabSz="51435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nl-NL" sz="2400"/>
                  <a:t>In het spectrum kan je, na sampling, geen onderscheid maken tussen de frequenties:  </a:t>
                </a:r>
              </a:p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NL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,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NL" sz="2400"/>
                  <a:t>   …</a:t>
                </a:r>
              </a:p>
              <a:p>
                <a:pPr marL="0" indent="0" algn="ctr">
                  <a:buNone/>
                </a:pPr>
                <a:r>
                  <a:rPr lang="nl-NL" sz="2400"/>
                  <a:t>Deze gelijkwaardige frequenties worden </a:t>
                </a:r>
                <a:r>
                  <a:rPr lang="nl-NL" sz="2400" b="1"/>
                  <a:t>replica’s</a:t>
                </a:r>
                <a:r>
                  <a:rPr lang="nl-NL" sz="2400"/>
                  <a:t> genoemd.</a:t>
                </a:r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16" y="938675"/>
                <a:ext cx="11281748" cy="1848611"/>
              </a:xfrm>
              <a:prstGeom prst="rect">
                <a:avLst/>
              </a:prstGeom>
              <a:blipFill>
                <a:blip r:embed="rId5"/>
                <a:stretch>
                  <a:fillRect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462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Replica’s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A08FC-009A-4E08-A454-799878A88C99}"/>
                  </a:ext>
                </a:extLst>
              </p:cNvPr>
              <p:cNvSpPr txBox="1"/>
              <p:nvPr/>
            </p:nvSpPr>
            <p:spPr>
              <a:xfrm>
                <a:off x="8396139" y="3806817"/>
                <a:ext cx="22042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</m:t>
                      </m:r>
                      <m:r>
                        <m:rPr>
                          <m:nor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nl-NL" sz="2400">
                  <a:latin typeface="+mj-lt"/>
                </a:endParaRPr>
              </a:p>
              <a:p>
                <a:r>
                  <a:rPr lang="nl-NL" sz="240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m:rPr>
                        <m:nor/>
                      </m:rPr>
                      <a:rPr lang="nl-NL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Hz</m:t>
                    </m:r>
                  </m:oMath>
                </a14:m>
                <a:endParaRPr lang="nl-NL" sz="2400">
                  <a:latin typeface="+mj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2A08FC-009A-4E08-A454-799878A88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139" y="3806817"/>
                <a:ext cx="2204258" cy="830997"/>
              </a:xfrm>
              <a:prstGeom prst="rect">
                <a:avLst/>
              </a:prstGeom>
              <a:blipFill>
                <a:blip r:embed="rId3"/>
                <a:stretch>
                  <a:fillRect l="-2210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1B41D17-7D66-47EB-BA32-3C462379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001" y="2786401"/>
            <a:ext cx="5400675" cy="3724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6916" y="938675"/>
                <a:ext cx="11281748" cy="184861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nl-NL" sz="2400"/>
                  <a:t>In het spectrum kan je, na sampling, geen onderscheid maken tussen de frequenties: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NL" sz="24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2400"/>
                  <a:t>,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l-NL" sz="2400"/>
                  <a:t>   …</a:t>
                </a:r>
              </a:p>
              <a:p>
                <a:pPr marL="0" indent="0" algn="ctr">
                  <a:buNone/>
                </a:pPr>
                <a:r>
                  <a:rPr lang="nl-NL" sz="2400"/>
                  <a:t>Deze gelijkwaardige frequenties worden </a:t>
                </a:r>
                <a:r>
                  <a:rPr lang="nl-NL" sz="2400" b="1"/>
                  <a:t>replica’s</a:t>
                </a:r>
                <a:r>
                  <a:rPr lang="nl-NL" sz="2400"/>
                  <a:t> genoemd.</a:t>
                </a: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916" y="938675"/>
                <a:ext cx="11281748" cy="1848611"/>
              </a:xfrm>
              <a:blipFill>
                <a:blip r:embed="rId5"/>
                <a:stretch>
                  <a:fillRect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283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432" y="2250376"/>
            <a:ext cx="6158951" cy="4174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Vouwvervorming (</a:t>
            </a:r>
            <a:r>
              <a:rPr lang="nl-NL" err="1"/>
              <a:t>Aliasing</a:t>
            </a:r>
            <a:r>
              <a:rPr lang="nl-NL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1007" y="896159"/>
            <a:ext cx="112972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/>
              <a:t>Als de sampling frequent      te laag gekozen is, ontstaat er </a:t>
            </a:r>
            <a:r>
              <a:rPr lang="nl-NL" sz="2400" b="1"/>
              <a:t>vouwvervorming </a:t>
            </a:r>
            <a:r>
              <a:rPr lang="nl-NL" sz="2400"/>
              <a:t>(</a:t>
            </a:r>
            <a:r>
              <a:rPr lang="nl-NL" sz="2400" err="1"/>
              <a:t>aliasing</a:t>
            </a:r>
            <a:r>
              <a:rPr lang="nl-NL" sz="2400"/>
              <a:t>): </a:t>
            </a:r>
          </a:p>
          <a:p>
            <a:endParaRPr lang="nl-NL" sz="1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De replica’s gaan elkaar overlappen.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9085" y="2537766"/>
            <a:ext cx="269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/>
              <a:t>Originele spectrum</a:t>
            </a:r>
            <a:r>
              <a:rPr lang="nl-NL" sz="240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9085" y="3789410"/>
            <a:ext cx="287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/>
              <a:t>Originele spectrum </a:t>
            </a:r>
            <a:r>
              <a:rPr lang="nl-NL" sz="2400"/>
              <a:t>met </a:t>
            </a:r>
            <a:r>
              <a:rPr lang="nl-NL" sz="2400" b="1"/>
              <a:t>replica’s</a:t>
            </a:r>
            <a:r>
              <a:rPr lang="nl-NL" sz="240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9085" y="5397557"/>
            <a:ext cx="2635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/>
              <a:t>Vouwvervorming (</a:t>
            </a:r>
            <a:r>
              <a:rPr lang="nl-NL" sz="2400" b="1" err="1"/>
              <a:t>aliasing</a:t>
            </a:r>
            <a:r>
              <a:rPr lang="nl-NL" sz="2400" b="1"/>
              <a:t>)</a:t>
            </a:r>
            <a:r>
              <a:rPr lang="nl-NL" sz="240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849483" y="925655"/>
                <a:ext cx="305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nl-NL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483" y="925655"/>
                <a:ext cx="305148" cy="369332"/>
              </a:xfrm>
              <a:prstGeom prst="rect">
                <a:avLst/>
              </a:prstGeom>
              <a:blipFill>
                <a:blip r:embed="rId4"/>
                <a:stretch>
                  <a:fillRect l="-33333" r="-1176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74DC64-196F-4BA5-80B2-EDA924CCC4DB}"/>
              </a:ext>
            </a:extLst>
          </p:cNvPr>
          <p:cNvSpPr txBox="1"/>
          <p:nvPr/>
        </p:nvSpPr>
        <p:spPr>
          <a:xfrm>
            <a:off x="641007" y="6358215"/>
            <a:ext cx="10567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/>
              <a:t>Zie: </a:t>
            </a:r>
            <a:r>
              <a:rPr lang="nl-NL" sz="2400" err="1"/>
              <a:t>Continuous</a:t>
            </a:r>
            <a:r>
              <a:rPr lang="nl-NL" sz="2400"/>
              <a:t>-Discrete Sampling Demo, Bron: </a:t>
            </a:r>
            <a:r>
              <a:rPr lang="nl-NL" sz="2400">
                <a:hlinkClick r:id="rId5"/>
              </a:rPr>
              <a:t>http://dspfirst.gatech.edu/matlab/</a:t>
            </a:r>
            <a:r>
              <a:rPr lang="nl-NL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8133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89586" y="3915849"/>
            <a:ext cx="9483211" cy="2577033"/>
          </a:xfrm>
          <a:prstGeom prst="roundRect">
            <a:avLst/>
          </a:prstGeom>
          <a:solidFill>
            <a:schemeClr val="bg1"/>
          </a:solidFill>
          <a:ln>
            <a:solidFill>
              <a:srgbClr val="C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Nyquist–Shannon sampling </a:t>
            </a:r>
            <a:r>
              <a:rPr lang="en-US" err="1"/>
              <a:t>theorema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6916" y="1020424"/>
                <a:ext cx="11046542" cy="487338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/>
                  <a:t>Om een analoog signaal goed met digitaal signaal te kunnen representeren moet de sample </a:t>
                </a:r>
                <a:r>
                  <a:rPr lang="nl-NL" err="1"/>
                  <a:t>rate</a:t>
                </a:r>
                <a:r>
                  <a:rPr lang="nl-NL"/>
                  <a:t> voldoende hoog zijn. 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Het </a:t>
                </a:r>
                <a:r>
                  <a:rPr lang="nl-NL" err="1"/>
                  <a:t>Nyquist</a:t>
                </a:r>
                <a:r>
                  <a:rPr lang="nl-NL"/>
                  <a:t>-Shannon sampling theorema geeft aan wat voldoende hoog betekend: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nl-NL" sz="3600" b="1"/>
                  <a:t>		</a:t>
                </a:r>
                <a:r>
                  <a:rPr lang="nl-NL" sz="3600" b="1" err="1"/>
                  <a:t>Nyquist</a:t>
                </a:r>
                <a:r>
                  <a:rPr lang="nl-NL" sz="3600" b="1"/>
                  <a:t> </a:t>
                </a:r>
                <a:r>
                  <a:rPr lang="nl-NL" sz="3600" b="1" err="1"/>
                  <a:t>rate</a:t>
                </a:r>
                <a:r>
                  <a:rPr lang="nl-NL" sz="3600" b="1"/>
                  <a:t> </a:t>
                </a:r>
                <a:r>
                  <a:rPr lang="nl-NL" sz="3600"/>
                  <a:t>: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nl-NL"/>
                  <a:t>		Hoogste frequentie in een signaal: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nl-NL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nl-NL"/>
                  <a:t>		</a:t>
                </a:r>
                <a:r>
                  <a:rPr lang="nl-NL" err="1"/>
                  <a:t>Nyquist</a:t>
                </a:r>
                <a:r>
                  <a:rPr lang="nl-NL"/>
                  <a:t> </a:t>
                </a:r>
                <a:r>
                  <a:rPr lang="nl-NL" err="1"/>
                  <a:t>rate</a:t>
                </a:r>
                <a:r>
                  <a:rPr lang="nl-NL"/>
                  <a:t> (minimale sample </a:t>
                </a:r>
                <a:r>
                  <a:rPr lang="nl-NL" err="1"/>
                  <a:t>rate</a:t>
                </a:r>
                <a:r>
                  <a:rPr lang="nl-NL"/>
                  <a:t>):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l-NL" i="1" dirty="0"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lang="nl-NL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nl-NL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6916" y="1020424"/>
                <a:ext cx="11046542" cy="4873383"/>
              </a:xfrm>
              <a:blipFill>
                <a:blip r:embed="rId3"/>
                <a:stretch>
                  <a:fillRect l="-1435" t="-1625" b="-1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6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Basissignalen: Impuls (</a:t>
            </a:r>
            <a:r>
              <a:rPr lang="nl-NL" err="1"/>
              <a:t>impulse</a:t>
            </a:r>
            <a:r>
              <a:rPr lang="nl-NL"/>
              <a:t>) 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5243639"/>
                <a:ext cx="8229600" cy="10656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5243639"/>
                <a:ext cx="8229600" cy="1065680"/>
              </a:xfrm>
              <a:blipFill>
                <a:blip r:embed="rId3"/>
                <a:stretch>
                  <a:fillRect b="-6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64" y="876258"/>
            <a:ext cx="6667500" cy="3810000"/>
          </a:xfrm>
          <a:prstGeom prst="rect">
            <a:avLst/>
          </a:prstGeom>
        </p:spPr>
      </p:pic>
      <p:sp>
        <p:nvSpPr>
          <p:cNvPr id="5" name="SMARTInkShape-4"/>
          <p:cNvSpPr/>
          <p:nvPr/>
        </p:nvSpPr>
        <p:spPr>
          <a:xfrm>
            <a:off x="8163275" y="4170866"/>
            <a:ext cx="4838" cy="3065"/>
          </a:xfrm>
          <a:custGeom>
            <a:avLst/>
            <a:gdLst/>
            <a:ahLst/>
            <a:cxnLst/>
            <a:rect l="0" t="0" r="0" b="0"/>
            <a:pathLst>
              <a:path w="4838" h="3065">
                <a:moveTo>
                  <a:pt x="0" y="0"/>
                </a:moveTo>
                <a:lnTo>
                  <a:pt x="3339" y="2284"/>
                </a:lnTo>
                <a:lnTo>
                  <a:pt x="4837" y="30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6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Basissignalen: Stap (step)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5243639"/>
                <a:ext cx="8229600" cy="10656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1,   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5243639"/>
                <a:ext cx="8229600" cy="1065680"/>
              </a:xfrm>
              <a:blipFill>
                <a:blip r:embed="rId3"/>
                <a:stretch>
                  <a:fillRect b="-6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64" y="876258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7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000" noProof="0"/>
              <a:t>Doel van DIS10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3200"/>
              <a:t>Digitale signaalbewerking (DSP) houdt zich bezig met de </a:t>
            </a:r>
            <a:r>
              <a:rPr lang="nl-NL" sz="3200" b="1"/>
              <a:t>wiskundige bewerkingen </a:t>
            </a:r>
            <a:r>
              <a:rPr lang="nl-NL" sz="3200"/>
              <a:t>die we kunnen uitvoeren op (vaak) </a:t>
            </a:r>
            <a:r>
              <a:rPr lang="nl-NL" sz="3200" b="1"/>
              <a:t>gesamplede signalen</a:t>
            </a:r>
            <a:r>
              <a:rPr lang="nl-NL" sz="3200"/>
              <a:t>, zodat</a:t>
            </a:r>
          </a:p>
          <a:p>
            <a:pPr marL="0" indent="0">
              <a:buNone/>
            </a:pPr>
            <a:endParaRPr lang="nl-NL" sz="3200"/>
          </a:p>
          <a:p>
            <a:r>
              <a:rPr lang="nl-NL" sz="3200"/>
              <a:t>we er nuttige informatie uit kunnen </a:t>
            </a:r>
            <a:r>
              <a:rPr lang="nl-NL" sz="3200" b="1"/>
              <a:t>filteren</a:t>
            </a:r>
            <a:r>
              <a:rPr lang="nl-NL" sz="3200"/>
              <a:t>; </a:t>
            </a:r>
          </a:p>
          <a:p>
            <a:endParaRPr lang="nl-NL" sz="3200"/>
          </a:p>
          <a:p>
            <a:r>
              <a:rPr lang="nl-NL" sz="3200"/>
              <a:t>of het signaal kunnen bewerken.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8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Oefening: Teken de volgende signalen ...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1380" y="1415844"/>
                <a:ext cx="10722077" cy="495545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/>
                  <a:t>A.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−2]</m:t>
                    </m:r>
                  </m:oMath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B.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−2]</m:t>
                    </m:r>
                  </m:oMath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C.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0,                              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nl-NL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nl-N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nl-NL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NL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nl-NL">
                    <a:ea typeface="Cambria Math" panose="02040503050406030204" pitchFamily="18" charset="0"/>
                  </a:rPr>
                  <a:t>D.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−3≤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endParaRPr lang="nl-NL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endParaRPr lang="nl-NL" sz="4000"/>
              </a:p>
              <a:p>
                <a:pPr marL="0" indent="0">
                  <a:buNone/>
                </a:pPr>
                <a:endParaRPr lang="nl-NL" sz="4000"/>
              </a:p>
              <a:p>
                <a:pPr marL="457200" indent="-457200">
                  <a:buAutoNum type="alphaUcPeriod"/>
                </a:pPr>
                <a:endParaRPr lang="nl-NL" sz="40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1380" y="1415844"/>
                <a:ext cx="10722077" cy="4955459"/>
              </a:xfrm>
              <a:blipFill>
                <a:blip r:embed="rId3"/>
                <a:stretch>
                  <a:fillRect l="-1421" t="-1476" b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/>
              <p:cNvSpPr/>
              <p:nvPr/>
            </p:nvSpPr>
            <p:spPr>
              <a:xfrm>
                <a:off x="8558588" y="1054270"/>
                <a:ext cx="3254869" cy="10692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1,   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588" y="1054270"/>
                <a:ext cx="3254869" cy="10692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/>
              <p:cNvSpPr/>
              <p:nvPr/>
            </p:nvSpPr>
            <p:spPr>
              <a:xfrm>
                <a:off x="8558587" y="2485063"/>
                <a:ext cx="3254869" cy="1070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F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1,   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587" y="2485063"/>
                <a:ext cx="3254869" cy="1070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F00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931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Oefening: Teken de volgende signalen …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nl-NL"/>
                  <a:t>Gegeven:</a:t>
                </a:r>
                <a:endParaRPr lang="nl-NL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+1]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Teken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/>
                  <a:t> voor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−3≤ 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≤ 3</m:t>
                    </m:r>
                  </m:oMath>
                </a14:m>
                <a:r>
                  <a:rPr lang="nl-NL"/>
                  <a:t> voor:</a:t>
                </a:r>
              </a:p>
              <a:p>
                <a:pPr marL="0" indent="0">
                  <a:buNone/>
                </a:pPr>
                <a:endParaRPr lang="nl-NL"/>
              </a:p>
              <a:p>
                <a:pPr marL="0" indent="0">
                  <a:buNone/>
                </a:pPr>
                <a:r>
                  <a:rPr lang="nl-NL"/>
                  <a:t>A.</a:t>
                </a:r>
                <a:r>
                  <a:rPr lang="nl-NL" i="1"/>
                  <a:t>	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nl-NL" i="1"/>
              </a:p>
              <a:p>
                <a:pPr marL="0" indent="0">
                  <a:buNone/>
                </a:pPr>
                <a:r>
                  <a:rPr lang="nl-NL"/>
                  <a:t>B.</a:t>
                </a:r>
                <a:r>
                  <a:rPr lang="nl-NL" i="1"/>
                  <a:t>	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l-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nl-N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nl-NL" i="1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nl-NL"/>
                  <a:t>C.</a:t>
                </a:r>
                <a:r>
                  <a:rPr lang="nl-NL" i="1"/>
                  <a:t>		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nl-NL" i="1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4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 les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>
                <a:hlinkClick r:id="rId3"/>
              </a:rPr>
              <a:t>Huiswerk week 1 les 1</a:t>
            </a:r>
            <a:endParaRPr lang="da-DK"/>
          </a:p>
          <a:p>
            <a:r>
              <a:rPr lang="da-DK"/>
              <a:t>Opgaven: </a:t>
            </a:r>
            <a:r>
              <a:rPr lang="da-DK">
                <a:hlinkClick r:id="rId4"/>
              </a:rPr>
              <a:t>1.4, 1.6a, 1.6b en 1.7a tot en met 1.7c</a:t>
            </a:r>
            <a:endParaRPr lang="en-US" sz="3200"/>
          </a:p>
          <a:p>
            <a:r>
              <a:rPr lang="en-US"/>
              <a:t>Lezen (</a:t>
            </a:r>
            <a:r>
              <a:rPr lang="en-US" err="1"/>
              <a:t>verdieping</a:t>
            </a:r>
            <a:r>
              <a:rPr lang="en-US"/>
              <a:t>):</a:t>
            </a:r>
            <a:endParaRPr lang="nl-NL"/>
          </a:p>
          <a:p>
            <a:pPr marL="225029" lvl="1" indent="0">
              <a:buNone/>
            </a:pPr>
            <a:r>
              <a:rPr lang="nl-NL"/>
              <a:t>§1.1 Het terrein van de digitale signaalbewerking </a:t>
            </a:r>
          </a:p>
          <a:p>
            <a:pPr marL="225029" lvl="1" indent="0">
              <a:buNone/>
            </a:pPr>
            <a:r>
              <a:rPr lang="nl-NL"/>
              <a:t>§1.2 Sampling en AD-conversie </a:t>
            </a:r>
          </a:p>
          <a:p>
            <a:pPr marL="225029" lvl="1" indent="0">
              <a:buNone/>
            </a:pPr>
            <a:r>
              <a:rPr lang="nl-NL"/>
              <a:t>§1.3 Basisvormen van digitale signalen</a:t>
            </a:r>
          </a:p>
          <a:p>
            <a:pPr marL="225029" lvl="1" indent="0">
              <a:buNone/>
            </a:pPr>
            <a:r>
              <a:rPr lang="en-US" b="1"/>
              <a:t>(</a:t>
            </a:r>
            <a:r>
              <a:rPr lang="nl-NL" b="1"/>
              <a:t>23 pagina’s)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4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Lineaire </a:t>
            </a:r>
            <a:r>
              <a:rPr lang="nl-NL" err="1"/>
              <a:t>tijdsinvariante</a:t>
            </a:r>
            <a:r>
              <a:rPr lang="nl-NL"/>
              <a:t> (LTI) systemen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426" y="2667210"/>
            <a:ext cx="11223522" cy="935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2800"/>
              <a:t>Bij dit vak beschouwen we alleen DSP-algoritmes die zich gedragen als </a:t>
            </a:r>
            <a:r>
              <a:rPr lang="nl-NL" sz="2800" b="1"/>
              <a:t>lineaire </a:t>
            </a:r>
            <a:r>
              <a:rPr lang="nl-NL" sz="2800" b="1" err="1"/>
              <a:t>tijdsinvariante</a:t>
            </a:r>
            <a:r>
              <a:rPr lang="nl-NL" sz="2800" b="1"/>
              <a:t> (</a:t>
            </a:r>
            <a:r>
              <a:rPr lang="nl-NL" sz="2800" b="1" err="1"/>
              <a:t>linear</a:t>
            </a:r>
            <a:r>
              <a:rPr lang="nl-NL" sz="2800" b="1"/>
              <a:t> time-invariant) systemen</a:t>
            </a:r>
            <a:r>
              <a:rPr lang="nl-NL" sz="280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1007005"/>
            <a:ext cx="10819138" cy="16499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25218" y="5402493"/>
            <a:ext cx="8229600" cy="172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/>
              <a:t>Lineair</a:t>
            </a:r>
            <a:r>
              <a:rPr lang="nl-NL" sz="2400"/>
              <a:t>:</a:t>
            </a:r>
            <a:r>
              <a:rPr lang="nl-NL"/>
              <a:t>	</a:t>
            </a:r>
          </a:p>
          <a:p>
            <a:pPr marL="0" indent="0">
              <a:buNone/>
            </a:pPr>
            <a:endParaRPr lang="nl-NL"/>
          </a:p>
          <a:p>
            <a:r>
              <a:rPr lang="nl-NL" sz="2400" b="1"/>
              <a:t>Tijdsinvariant:</a:t>
            </a:r>
            <a:r>
              <a:rPr lang="nl-NL" b="1"/>
              <a:t>				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295194" y="3769887"/>
            <a:ext cx="9179381" cy="2368335"/>
            <a:chOff x="1730" y="1981"/>
            <a:chExt cx="4965" cy="1281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37" y="1981"/>
              <a:ext cx="910" cy="613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497" y="2222"/>
              <a:ext cx="64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900" b="1">
                  <a:solidFill>
                    <a:srgbClr val="000000"/>
                  </a:solidFill>
                  <a:latin typeface="Calibri" panose="020F0502020204030204" pitchFamily="34" charset="0"/>
                </a:rPr>
                <a:t>LTI-Systeem</a:t>
              </a:r>
              <a:endParaRPr lang="nl-NL" altLang="nl-NL" b="1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730" y="2287"/>
              <a:ext cx="55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278" y="2258"/>
              <a:ext cx="59" cy="59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29 h 59"/>
                <a:gd name="T4" fmla="*/ 0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2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153" y="2344"/>
              <a:ext cx="8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3247" y="2287"/>
              <a:ext cx="55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3795" y="2258"/>
              <a:ext cx="59" cy="59"/>
            </a:xfrm>
            <a:custGeom>
              <a:avLst/>
              <a:gdLst>
                <a:gd name="T0" fmla="*/ 0 w 59"/>
                <a:gd name="T1" fmla="*/ 0 h 59"/>
                <a:gd name="T2" fmla="*/ 59 w 59"/>
                <a:gd name="T3" fmla="*/ 29 h 59"/>
                <a:gd name="T4" fmla="*/ 0 w 59"/>
                <a:gd name="T5" fmla="*/ 59 h 59"/>
                <a:gd name="T6" fmla="*/ 0 w 59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9">
                  <a:moveTo>
                    <a:pt x="0" y="0"/>
                  </a:moveTo>
                  <a:lnTo>
                    <a:pt x="59" y="2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6695" y="3112"/>
              <a:ext cx="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340198" y="5166999"/>
                <a:ext cx="4215740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𝑎𝑦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nl-NL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𝑎𝑦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98" y="5166999"/>
                <a:ext cx="4215740" cy="923330"/>
              </a:xfrm>
              <a:prstGeom prst="rect">
                <a:avLst/>
              </a:prstGeom>
              <a:blipFill>
                <a:blip r:embed="rId4"/>
                <a:stretch>
                  <a:fillRect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8310322" y="4163998"/>
                <a:ext cx="5661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322" y="4163998"/>
                <a:ext cx="566116" cy="307777"/>
              </a:xfrm>
              <a:prstGeom prst="rect">
                <a:avLst/>
              </a:prstGeom>
              <a:blipFill>
                <a:blip r:embed="rId5"/>
                <a:stretch>
                  <a:fillRect l="-16129" t="-1961" r="-236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3527433" y="4113493"/>
                <a:ext cx="821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0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433" y="4113493"/>
                <a:ext cx="821187" cy="400110"/>
              </a:xfrm>
              <a:prstGeom prst="rect">
                <a:avLst/>
              </a:prstGeom>
              <a:blipFill>
                <a:blip r:embed="rId6"/>
                <a:stretch>
                  <a:fillRect r="-7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B33CEE-B151-4798-AD8F-E4B5A6AF1B1D}"/>
                  </a:ext>
                </a:extLst>
              </p:cNvPr>
              <p:cNvSpPr txBox="1"/>
              <p:nvPr/>
            </p:nvSpPr>
            <p:spPr>
              <a:xfrm>
                <a:off x="3605366" y="5962614"/>
                <a:ext cx="4215740" cy="1538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br>
                  <a:rPr lang="nl-NL" sz="2000" i="1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br>
                  <a:rPr lang="nl-NL" sz="2000" i="1">
                    <a:latin typeface="Cambria Math" panose="02040503050406030204" pitchFamily="18" charset="0"/>
                  </a:rPr>
                </a:br>
                <a:br>
                  <a:rPr lang="nl-NL" sz="2000"/>
                </a:br>
                <a:endParaRPr lang="nl-NL" sz="2000"/>
              </a:p>
              <a:p>
                <a:endParaRPr lang="en-US" sz="200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B33CEE-B151-4798-AD8F-E4B5A6AF1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66" y="5962614"/>
                <a:ext cx="4215740" cy="15388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435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Oefening</a:t>
            </a:r>
            <a:r>
              <a:rPr lang="en-US"/>
              <a:t>: LTI-</a:t>
            </a:r>
            <a:r>
              <a:rPr lang="en-US" err="1"/>
              <a:t>systemen</a:t>
            </a:r>
            <a:r>
              <a:rPr lang="en-US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/>
                  <a:t>Onderzoek of de </a:t>
                </a:r>
                <a:r>
                  <a:rPr lang="en-US" err="1"/>
                  <a:t>volgende</a:t>
                </a:r>
                <a:r>
                  <a:rPr lang="en-US"/>
                  <a:t> </a:t>
                </a:r>
                <a:r>
                  <a:rPr lang="en-US" err="1"/>
                  <a:t>relaties</a:t>
                </a:r>
                <a:r>
                  <a:rPr lang="en-US"/>
                  <a:t> LTI-</a:t>
                </a:r>
                <a:r>
                  <a:rPr lang="en-US" err="1"/>
                  <a:t>systemen</a:t>
                </a:r>
                <a:r>
                  <a:rPr lang="en-US"/>
                  <a:t> </a:t>
                </a:r>
                <a:r>
                  <a:rPr lang="en-US" err="1"/>
                  <a:t>voorstellen</a:t>
                </a:r>
                <a:r>
                  <a:rPr lang="en-US"/>
                  <a:t>: 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/>
                  <a:t>A.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−2]</m:t>
                    </m:r>
                  </m:oMath>
                </a14:m>
                <a:r>
                  <a:rPr lang="en-US"/>
                  <a:t>  , 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/>
                  <a:t>B.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/>
                  <a:t> , 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/>
                  <a:t>C.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/>
                  <a:t> , 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/>
                  <a:t>D.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LTI-systeemschema’s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550" y="3282297"/>
            <a:ext cx="2360139" cy="513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/>
              <a:t>Voorbeeld:</a:t>
            </a:r>
          </a:p>
          <a:p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72093" y="1092461"/>
            <a:ext cx="10918209" cy="2022472"/>
          </a:xfrm>
          <a:prstGeom prst="roundRect">
            <a:avLst/>
          </a:prstGeom>
          <a:solidFill>
            <a:schemeClr val="bg1"/>
          </a:solidFill>
          <a:ln>
            <a:solidFill>
              <a:srgbClr val="C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9392" y="5477496"/>
            <a:ext cx="390260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200"/>
              <a:t>Bepaal de  formule voor y[n]?</a:t>
            </a:r>
            <a:endParaRPr lang="en-US" sz="32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661" y="3759501"/>
            <a:ext cx="6359570" cy="2641600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294076" y="1413810"/>
            <a:ext cx="4937122" cy="2806700"/>
            <a:chOff x="6041" y="470"/>
            <a:chExt cx="3110" cy="176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041" y="470"/>
              <a:ext cx="2511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053" y="482"/>
              <a:ext cx="303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6053" y="482"/>
              <a:ext cx="303" cy="304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149" y="483"/>
              <a:ext cx="12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3200">
                  <a:solidFill>
                    <a:srgbClr val="000000"/>
                  </a:solidFill>
                  <a:latin typeface="Calibri" panose="020F0502020204030204" pitchFamily="34" charset="0"/>
                </a:rPr>
                <a:t>T</a:t>
              </a:r>
              <a:endParaRPr lang="nl-NL" altLang="nl-NL" sz="4400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6584" y="482"/>
              <a:ext cx="303" cy="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6584" y="482"/>
              <a:ext cx="303" cy="304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6127" y="15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7159" y="522"/>
              <a:ext cx="18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2400">
                  <a:solidFill>
                    <a:srgbClr val="000000"/>
                  </a:solidFill>
                  <a:latin typeface="Calibri" panose="020F0502020204030204" pitchFamily="34" charset="0"/>
                </a:rPr>
                <a:t>Vertraging van 1 sample</a:t>
              </a:r>
              <a:endParaRPr lang="nl-NL" altLang="nl-NL" sz="2800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6053" y="1014"/>
              <a:ext cx="303" cy="3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4400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6053" y="1014"/>
              <a:ext cx="303" cy="303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6090" y="1014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3200" err="1">
                  <a:solidFill>
                    <a:srgbClr val="000000"/>
                  </a:solidFill>
                  <a:latin typeface="Calibri" panose="020F0502020204030204" pitchFamily="34" charset="0"/>
                </a:rPr>
                <a:t>z</a:t>
              </a:r>
              <a:r>
                <a:rPr lang="nl-NL" altLang="nl-NL" sz="3200" baseline="30000">
                  <a:solidFill>
                    <a:srgbClr val="000000"/>
                  </a:solidFill>
                  <a:latin typeface="Calibri" panose="020F0502020204030204" pitchFamily="34" charset="0"/>
                </a:rPr>
                <a:t>-n</a:t>
              </a:r>
              <a:endParaRPr lang="nl-NL" altLang="nl-NL" sz="2800" baseline="30000"/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6197" y="107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6218" y="1079"/>
              <a:ext cx="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 sz="3600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7159" y="1043"/>
              <a:ext cx="199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2400">
                  <a:solidFill>
                    <a:srgbClr val="000000"/>
                  </a:solidFill>
                  <a:latin typeface="Calibri" panose="020F0502020204030204" pitchFamily="34" charset="0"/>
                </a:rPr>
                <a:t>Vertraging van N samples</a:t>
              </a:r>
              <a:endParaRPr lang="nl-NL" altLang="nl-NL" sz="2800"/>
            </a:p>
          </p:txBody>
        </p:sp>
      </p:grpSp>
      <p:grpSp>
        <p:nvGrpSpPr>
          <p:cNvPr id="39" name="Group 32"/>
          <p:cNvGrpSpPr>
            <a:grpSpLocks noChangeAspect="1"/>
          </p:cNvGrpSpPr>
          <p:nvPr/>
        </p:nvGrpSpPr>
        <p:grpSpPr bwMode="auto">
          <a:xfrm>
            <a:off x="7954979" y="1533670"/>
            <a:ext cx="3235324" cy="1204914"/>
            <a:chOff x="6347" y="2519"/>
            <a:chExt cx="2038" cy="759"/>
          </a:xfrm>
        </p:grpSpPr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6347" y="2519"/>
              <a:ext cx="303" cy="303"/>
            </a:xfrm>
            <a:custGeom>
              <a:avLst/>
              <a:gdLst>
                <a:gd name="T0" fmla="*/ 0 w 303"/>
                <a:gd name="T1" fmla="*/ 303 h 303"/>
                <a:gd name="T2" fmla="*/ 303 w 303"/>
                <a:gd name="T3" fmla="*/ 151 h 303"/>
                <a:gd name="T4" fmla="*/ 0 w 303"/>
                <a:gd name="T5" fmla="*/ 0 h 303"/>
                <a:gd name="T6" fmla="*/ 0 w 303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303">
                  <a:moveTo>
                    <a:pt x="0" y="303"/>
                  </a:moveTo>
                  <a:lnTo>
                    <a:pt x="303" y="151"/>
                  </a:lnTo>
                  <a:lnTo>
                    <a:pt x="0" y="0"/>
                  </a:lnTo>
                  <a:lnTo>
                    <a:pt x="0" y="3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6347" y="2519"/>
              <a:ext cx="303" cy="303"/>
            </a:xfrm>
            <a:custGeom>
              <a:avLst/>
              <a:gdLst>
                <a:gd name="T0" fmla="*/ 0 w 303"/>
                <a:gd name="T1" fmla="*/ 303 h 303"/>
                <a:gd name="T2" fmla="*/ 303 w 303"/>
                <a:gd name="T3" fmla="*/ 151 h 303"/>
                <a:gd name="T4" fmla="*/ 0 w 303"/>
                <a:gd name="T5" fmla="*/ 0 h 303"/>
                <a:gd name="T6" fmla="*/ 0 w 303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303">
                  <a:moveTo>
                    <a:pt x="0" y="303"/>
                  </a:moveTo>
                  <a:lnTo>
                    <a:pt x="303" y="151"/>
                  </a:lnTo>
                  <a:lnTo>
                    <a:pt x="0" y="0"/>
                  </a:lnTo>
                  <a:lnTo>
                    <a:pt x="0" y="303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6364" y="2540"/>
              <a:ext cx="1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2400">
                  <a:solidFill>
                    <a:srgbClr val="000000"/>
                  </a:solidFill>
                  <a:latin typeface="Calibri" panose="020F0502020204030204" pitchFamily="34" charset="0"/>
                </a:rPr>
                <a:t>A</a:t>
              </a:r>
              <a:endParaRPr lang="nl-NL" altLang="nl-NL" sz="3600"/>
            </a:p>
          </p:txBody>
        </p:sp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6347" y="2974"/>
              <a:ext cx="303" cy="30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45"/>
            <p:cNvSpPr>
              <a:spLocks noChangeArrowheads="1"/>
            </p:cNvSpPr>
            <p:nvPr/>
          </p:nvSpPr>
          <p:spPr bwMode="auto">
            <a:xfrm>
              <a:off x="6347" y="2974"/>
              <a:ext cx="303" cy="304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6434" y="2960"/>
              <a:ext cx="12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320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  <a:endParaRPr lang="nl-NL" altLang="nl-NL" sz="4400"/>
            </a:p>
          </p:txBody>
        </p:sp>
        <p:sp>
          <p:nvSpPr>
            <p:cNvPr id="64" name="Rectangle 56"/>
            <p:cNvSpPr>
              <a:spLocks noChangeArrowheads="1"/>
            </p:cNvSpPr>
            <p:nvPr/>
          </p:nvSpPr>
          <p:spPr bwMode="auto">
            <a:xfrm>
              <a:off x="6922" y="2539"/>
              <a:ext cx="1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2400">
                  <a:solidFill>
                    <a:srgbClr val="000000"/>
                  </a:solidFill>
                  <a:latin typeface="Calibri" panose="020F0502020204030204" pitchFamily="34" charset="0"/>
                </a:rPr>
                <a:t>Vermenigvuldiging</a:t>
              </a:r>
              <a:endParaRPr lang="nl-NL" altLang="nl-NL"/>
            </a:p>
          </p:txBody>
        </p:sp>
        <p:sp>
          <p:nvSpPr>
            <p:cNvPr id="65" name="Rectangle 57"/>
            <p:cNvSpPr>
              <a:spLocks noChangeArrowheads="1"/>
            </p:cNvSpPr>
            <p:nvPr/>
          </p:nvSpPr>
          <p:spPr bwMode="auto">
            <a:xfrm>
              <a:off x="6922" y="2993"/>
              <a:ext cx="71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2400">
                  <a:solidFill>
                    <a:srgbClr val="000000"/>
                  </a:solidFill>
                  <a:latin typeface="Calibri" panose="020F0502020204030204" pitchFamily="34" charset="0"/>
                </a:rPr>
                <a:t>Optelling</a:t>
              </a:r>
              <a:endParaRPr lang="nl-NL" altLang="nl-NL" sz="2800"/>
            </a:p>
          </p:txBody>
        </p:sp>
      </p:grp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2220260" y="1413951"/>
            <a:ext cx="3847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3200">
                <a:solidFill>
                  <a:srgbClr val="000000"/>
                </a:solidFill>
                <a:latin typeface="Calibri" panose="020F0502020204030204" pitchFamily="34" charset="0"/>
              </a:rPr>
              <a:t>z</a:t>
            </a:r>
            <a:r>
              <a:rPr lang="nl-NL" altLang="nl-NL" sz="3200" baseline="30000">
                <a:solidFill>
                  <a:srgbClr val="000000"/>
                </a:solidFill>
                <a:latin typeface="Calibri" panose="020F0502020204030204" pitchFamily="34" charset="0"/>
              </a:rPr>
              <a:t>-1</a:t>
            </a:r>
            <a:endParaRPr lang="nl-NL" altLang="nl-NL" sz="2800" baseline="30000"/>
          </a:p>
        </p:txBody>
      </p:sp>
    </p:spTree>
    <p:extLst>
      <p:ext uri="{BB962C8B-B14F-4D97-AF65-F5344CB8AC3E}">
        <p14:creationId xmlns:p14="http://schemas.microsoft.com/office/powerpoint/2010/main" val="648075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Overige eigenschappen van LTI-systemen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/>
              <a:t>In dit vak bestuderen we alleen LTI-systemen met de volgende eigenschappen:</a:t>
            </a:r>
          </a:p>
          <a:p>
            <a:pPr marL="0" indent="0">
              <a:buNone/>
            </a:pPr>
            <a:r>
              <a:rPr lang="nl-NL" sz="2800" b="1"/>
              <a:t>Omkeerbaar:</a:t>
            </a:r>
          </a:p>
          <a:p>
            <a:pPr marL="0" indent="0">
              <a:buNone/>
            </a:pPr>
            <a:r>
              <a:rPr lang="nl-NL" sz="2400"/>
              <a:t>- Uit het uitgangssignaal kan het ingangssignaal éénduidig bepaald worden.</a:t>
            </a:r>
          </a:p>
          <a:p>
            <a:pPr marL="0" indent="0">
              <a:buNone/>
            </a:pPr>
            <a:r>
              <a:rPr lang="nl-NL" sz="2800" b="1"/>
              <a:t>Stabiel:</a:t>
            </a:r>
          </a:p>
          <a:p>
            <a:pPr marL="0" indent="0">
              <a:buNone/>
            </a:pPr>
            <a:r>
              <a:rPr lang="nl-NL" sz="2400"/>
              <a:t>- Het uitgangssignaal groeit niet onbegrensd.</a:t>
            </a:r>
          </a:p>
          <a:p>
            <a:pPr marL="0" indent="0">
              <a:buNone/>
            </a:pPr>
            <a:r>
              <a:rPr lang="nl-NL" sz="2800" b="1"/>
              <a:t>Causaal:</a:t>
            </a:r>
          </a:p>
          <a:p>
            <a:pPr marL="0" indent="0">
              <a:buNone/>
            </a:pPr>
            <a:r>
              <a:rPr lang="nl-NL" sz="2400"/>
              <a:t>- Het huidige uitgangssignaal hangt alleen van huidige en voorafgaande ingangssignalen af en mogelijk van voorafgaande uitgangssignalen. </a:t>
            </a:r>
          </a:p>
          <a:p>
            <a:pPr marL="0" indent="0">
              <a:buNone/>
            </a:pPr>
            <a:r>
              <a:rPr lang="nl-NL" sz="2800" b="1"/>
              <a:t>Geheugen:</a:t>
            </a:r>
          </a:p>
          <a:p>
            <a:pPr marL="0" indent="0">
              <a:buNone/>
            </a:pPr>
            <a:r>
              <a:rPr lang="nl-NL" sz="2400"/>
              <a:t>- Het huidige uitgangssignaal hangt van voorafgaande in- en/of uitgangssignalen af.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Instabiliteit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79" y="1428749"/>
            <a:ext cx="8236513" cy="470657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513279" y="2285999"/>
            <a:ext cx="3459519" cy="2425597"/>
            <a:chOff x="6463132" y="2080191"/>
            <a:chExt cx="3459519" cy="1898679"/>
          </a:xfrm>
        </p:grpSpPr>
        <p:sp>
          <p:nvSpPr>
            <p:cNvPr id="6" name="Rounded Rectangle 5"/>
            <p:cNvSpPr/>
            <p:nvPr/>
          </p:nvSpPr>
          <p:spPr>
            <a:xfrm>
              <a:off x="7342609" y="2514734"/>
              <a:ext cx="2580042" cy="14591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F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>
                  <a:solidFill>
                    <a:schemeClr val="tx1"/>
                  </a:solidFill>
                </a:rPr>
                <a:t>Als de output maar blijft groeien, dan is het systeem niet stabiel!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7" name="Curved Connector 6"/>
            <p:cNvCxnSpPr>
              <a:stCxn id="6" idx="0"/>
            </p:cNvCxnSpPr>
            <p:nvPr/>
          </p:nvCxnSpPr>
          <p:spPr>
            <a:xfrm rot="16200000" flipV="1">
              <a:off x="7641232" y="1523336"/>
              <a:ext cx="434543" cy="1548254"/>
            </a:xfrm>
            <a:prstGeom prst="curvedConnector2">
              <a:avLst/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6" idx="2"/>
            </p:cNvCxnSpPr>
            <p:nvPr/>
          </p:nvCxnSpPr>
          <p:spPr>
            <a:xfrm rot="5400000">
              <a:off x="7546085" y="2885976"/>
              <a:ext cx="9941" cy="2175848"/>
            </a:xfrm>
            <a:prstGeom prst="curvedConnector4">
              <a:avLst>
                <a:gd name="adj1" fmla="val 5400000"/>
                <a:gd name="adj2" fmla="val 68122"/>
              </a:avLst>
            </a:prstGeom>
            <a:ln w="28575">
              <a:solidFill>
                <a:srgbClr val="CF003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Causaliteit en geheugen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b="1"/>
                  <a:t>Niet causaal:  </a:t>
                </a:r>
                <a14:m>
                  <m:oMath xmlns:m="http://schemas.openxmlformats.org/officeDocument/2006/math">
                    <m:r>
                      <a:rPr lang="nl-NL" sz="3200" i="1" dirty="0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l-NL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3200" b="0" i="1" dirty="0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nl-NL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NL" sz="32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2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NL" sz="3200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nl-NL" sz="3200" i="1" dirty="0" smtClean="0">
                        <a:latin typeface="Cambria Math" panose="02040503050406030204" pitchFamily="18" charset="0"/>
                      </a:rPr>
                      <m:t>] </m:t>
                    </m:r>
                    <m:r>
                      <a:rPr lang="nl-NL" sz="32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3200"/>
              </a:p>
              <a:p>
                <a:pPr marL="0" indent="0">
                  <a:buNone/>
                </a:pPr>
                <a:r>
                  <a:rPr lang="nl-NL"/>
                  <a:t>De huidige uitgang hangt van toekomstige ingangs- en/of uitgangssignalen af.</a:t>
                </a:r>
              </a:p>
              <a:p>
                <a:pPr marL="0" indent="0">
                  <a:buNone/>
                </a:pPr>
                <a:endParaRPr lang="nl-NL" sz="2400" b="1"/>
              </a:p>
              <a:p>
                <a:pPr marL="0" indent="0">
                  <a:buNone/>
                </a:pPr>
                <a:r>
                  <a:rPr lang="nl-NL" b="1"/>
                  <a:t>Geheugen:</a:t>
                </a:r>
                <a:endParaRPr lang="en-US" b="1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710" y="3505571"/>
            <a:ext cx="7790081" cy="32357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11157" y="2911291"/>
            <a:ext cx="1689295" cy="774702"/>
          </a:xfrm>
          <a:prstGeom prst="roundRect">
            <a:avLst/>
          </a:prstGeom>
          <a:solidFill>
            <a:schemeClr val="bg1"/>
          </a:solidFill>
          <a:ln>
            <a:solidFill>
              <a:srgbClr val="C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>
                <a:solidFill>
                  <a:schemeClr val="tx1"/>
                </a:solidFill>
              </a:rPr>
              <a:t>Geheugen-element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11" name="Curved Connector 10"/>
          <p:cNvCxnSpPr>
            <a:stCxn id="10" idx="2"/>
          </p:cNvCxnSpPr>
          <p:nvPr/>
        </p:nvCxnSpPr>
        <p:spPr>
          <a:xfrm rot="5400000">
            <a:off x="5830440" y="3356702"/>
            <a:ext cx="296075" cy="954657"/>
          </a:xfrm>
          <a:prstGeom prst="curvedConnector2">
            <a:avLst/>
          </a:prstGeom>
          <a:ln w="28575">
            <a:solidFill>
              <a:srgbClr val="CF00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9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hebben we gezien deze week?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/>
              <a:t>Typisch DSP-systeem</a:t>
            </a:r>
          </a:p>
          <a:p>
            <a:r>
              <a:rPr lang="nl-NL" sz="3600"/>
              <a:t>Sampling</a:t>
            </a:r>
          </a:p>
          <a:p>
            <a:pPr lvl="1"/>
            <a:r>
              <a:rPr lang="nl-NL" sz="3200"/>
              <a:t> </a:t>
            </a:r>
            <a:r>
              <a:rPr lang="nl-NL" sz="3200" err="1"/>
              <a:t>Nyquist</a:t>
            </a:r>
            <a:r>
              <a:rPr lang="nl-NL" sz="3200"/>
              <a:t> / Shannon</a:t>
            </a:r>
          </a:p>
          <a:p>
            <a:pPr lvl="1"/>
            <a:r>
              <a:rPr lang="nl-NL" sz="3200"/>
              <a:t> </a:t>
            </a:r>
            <a:r>
              <a:rPr lang="nl-NL" sz="3200" err="1"/>
              <a:t>Aliasing</a:t>
            </a:r>
            <a:endParaRPr lang="nl-NL" sz="3200"/>
          </a:p>
          <a:p>
            <a:r>
              <a:rPr lang="nl-NL" sz="3600"/>
              <a:t>Basissignalen</a:t>
            </a:r>
          </a:p>
          <a:p>
            <a:r>
              <a:rPr lang="nl-NL" sz="3600"/>
              <a:t>Eigenschappen LTI-systemen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86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Doel van DIS10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/>
              <a:t>Digitale signalen van sensoren kunnen gebruikt worden om systemen te </a:t>
            </a:r>
            <a:r>
              <a:rPr lang="nl-NL" b="1"/>
              <a:t>regelen</a:t>
            </a:r>
            <a:r>
              <a:rPr lang="nl-NL"/>
              <a:t>, zodat</a:t>
            </a:r>
            <a:endParaRPr lang="nl-NL" b="1"/>
          </a:p>
          <a:p>
            <a:pPr marL="0" indent="0">
              <a:buNone/>
            </a:pPr>
            <a:endParaRPr lang="nl-NL" sz="1050"/>
          </a:p>
          <a:p>
            <a:r>
              <a:rPr lang="nl-NL"/>
              <a:t>eigenschappen van een regelaar dynamisch kunnen worden ingesteld;</a:t>
            </a:r>
          </a:p>
          <a:p>
            <a:r>
              <a:rPr lang="nl-NL"/>
              <a:t>zichzelf instellende regelaars kunnen worden gemaakt.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22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 week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>
                <a:hlinkClick r:id="rId3"/>
              </a:rPr>
              <a:t>Huiswerk week 1 les 2</a:t>
            </a:r>
            <a:endParaRPr lang="da-DK"/>
          </a:p>
          <a:p>
            <a:r>
              <a:rPr lang="nl-NL"/>
              <a:t>Opgaven: </a:t>
            </a:r>
            <a:r>
              <a:rPr lang="nl-NL">
                <a:hlinkClick r:id="rId4"/>
              </a:rPr>
              <a:t>1.10, 1.13, 1.14</a:t>
            </a:r>
            <a:endParaRPr lang="en-US"/>
          </a:p>
          <a:p>
            <a:r>
              <a:rPr lang="en-US" err="1"/>
              <a:t>Doornemen</a:t>
            </a:r>
            <a:r>
              <a:rPr lang="en-US"/>
              <a:t> </a:t>
            </a:r>
            <a:r>
              <a:rPr lang="en-US" err="1"/>
              <a:t>presentatie</a:t>
            </a:r>
            <a:r>
              <a:rPr lang="en-US"/>
              <a:t> week 1</a:t>
            </a:r>
          </a:p>
          <a:p>
            <a:r>
              <a:rPr lang="en-US"/>
              <a:t>Lezen (</a:t>
            </a:r>
            <a:r>
              <a:rPr lang="en-US" err="1"/>
              <a:t>verdieping</a:t>
            </a:r>
            <a:r>
              <a:rPr lang="en-US"/>
              <a:t>): </a:t>
            </a:r>
          </a:p>
          <a:p>
            <a:pPr marL="257175" lvl="1" indent="0">
              <a:buNone/>
            </a:pPr>
            <a:r>
              <a:rPr lang="nl-NL"/>
              <a:t>§1.5 Digitale processoren</a:t>
            </a:r>
            <a:br>
              <a:rPr lang="nl-NL"/>
            </a:br>
            <a:r>
              <a:rPr lang="nl-NL"/>
              <a:t>(6 pagina’s)</a:t>
            </a:r>
          </a:p>
          <a:p>
            <a:r>
              <a:rPr lang="en-US">
                <a:hlinkClick r:id="rId5"/>
              </a:rPr>
              <a:t>Oefenopgaven_WK1.pdf</a:t>
            </a:r>
            <a:endParaRPr lang="en-US"/>
          </a:p>
          <a:p>
            <a:pPr lvl="1"/>
            <a:r>
              <a:rPr lang="en-US">
                <a:hlinkClick r:id="rId6"/>
              </a:rPr>
              <a:t>Oefenopgaven_WK1_uitwerkingen.pdf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Inhoud week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99174"/>
            <a:ext cx="8034950" cy="47787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/>
              <a:t>Typische DSP applicaties</a:t>
            </a:r>
          </a:p>
          <a:p>
            <a:pPr>
              <a:lnSpc>
                <a:spcPct val="150000"/>
              </a:lnSpc>
            </a:pPr>
            <a:r>
              <a:rPr lang="nl-NL"/>
              <a:t>Organisatie DIS10</a:t>
            </a:r>
          </a:p>
          <a:p>
            <a:pPr>
              <a:lnSpc>
                <a:spcPct val="150000"/>
              </a:lnSpc>
            </a:pPr>
            <a:r>
              <a:rPr lang="nl-NL"/>
              <a:t>Sampling</a:t>
            </a:r>
          </a:p>
          <a:p>
            <a:pPr>
              <a:lnSpc>
                <a:spcPct val="150000"/>
              </a:lnSpc>
            </a:pPr>
            <a:r>
              <a:rPr lang="nl-NL"/>
              <a:t>Basisvormen van tijd-discrete signalen</a:t>
            </a:r>
          </a:p>
          <a:p>
            <a:pPr>
              <a:lnSpc>
                <a:spcPct val="150000"/>
              </a:lnSpc>
            </a:pPr>
            <a:r>
              <a:rPr lang="nl-NL"/>
              <a:t>Lineaire </a:t>
            </a:r>
            <a:r>
              <a:rPr lang="nl-NL" err="1"/>
              <a:t>tijdsinvariante</a:t>
            </a:r>
            <a:r>
              <a:rPr lang="nl-NL"/>
              <a:t> (LTI) systemen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Telecommunicatie toepassing: echo-onderdrukking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978" y="4766087"/>
            <a:ext cx="10873449" cy="1236988"/>
          </a:xfrm>
        </p:spPr>
        <p:txBody>
          <a:bodyPr>
            <a:noAutofit/>
          </a:bodyPr>
          <a:lstStyle/>
          <a:p>
            <a:r>
              <a:rPr lang="nl-NL" sz="3000"/>
              <a:t>Bijv. bij </a:t>
            </a:r>
            <a:r>
              <a:rPr lang="nl-NL" sz="3000" err="1"/>
              <a:t>hands-free</a:t>
            </a:r>
            <a:r>
              <a:rPr lang="nl-NL" sz="3000"/>
              <a:t> bellen; je microfoon pikt op wat de luidspreker uitstuurt.</a:t>
            </a:r>
          </a:p>
          <a:p>
            <a:r>
              <a:rPr lang="nl-NL" sz="3000"/>
              <a:t>Dit kan d.m.v. DSP technieken worden onderdrukt voordat er weer verzending plaatsvindt.</a:t>
            </a:r>
            <a:endParaRPr lang="en-US" sz="3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6</a:t>
            </a:fld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109789" y="1000125"/>
            <a:ext cx="8188325" cy="3568700"/>
            <a:chOff x="369" y="630"/>
            <a:chExt cx="5158" cy="224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9" y="630"/>
              <a:ext cx="5158" cy="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508" y="642"/>
              <a:ext cx="1001" cy="2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508" y="642"/>
              <a:ext cx="1001" cy="223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136" y="672"/>
              <a:ext cx="30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Ruimte </a:t>
              </a:r>
              <a:endParaRPr lang="nl-NL" altLang="nl-NL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433" y="672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endParaRPr lang="nl-NL" altLang="nl-NL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619" y="2426"/>
              <a:ext cx="111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619" y="2426"/>
              <a:ext cx="111" cy="22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730" y="2315"/>
              <a:ext cx="112" cy="445"/>
            </a:xfrm>
            <a:custGeom>
              <a:avLst/>
              <a:gdLst>
                <a:gd name="T0" fmla="*/ 112 w 112"/>
                <a:gd name="T1" fmla="*/ 445 h 445"/>
                <a:gd name="T2" fmla="*/ 112 w 112"/>
                <a:gd name="T3" fmla="*/ 0 h 445"/>
                <a:gd name="T4" fmla="*/ 0 w 112"/>
                <a:gd name="T5" fmla="*/ 111 h 445"/>
                <a:gd name="T6" fmla="*/ 0 w 112"/>
                <a:gd name="T7" fmla="*/ 334 h 445"/>
                <a:gd name="T8" fmla="*/ 112 w 112"/>
                <a:gd name="T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45">
                  <a:moveTo>
                    <a:pt x="112" y="445"/>
                  </a:moveTo>
                  <a:lnTo>
                    <a:pt x="112" y="0"/>
                  </a:lnTo>
                  <a:lnTo>
                    <a:pt x="0" y="111"/>
                  </a:lnTo>
                  <a:lnTo>
                    <a:pt x="0" y="334"/>
                  </a:lnTo>
                  <a:lnTo>
                    <a:pt x="112" y="4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730" y="2315"/>
              <a:ext cx="112" cy="445"/>
            </a:xfrm>
            <a:custGeom>
              <a:avLst/>
              <a:gdLst>
                <a:gd name="T0" fmla="*/ 112 w 112"/>
                <a:gd name="T1" fmla="*/ 445 h 445"/>
                <a:gd name="T2" fmla="*/ 112 w 112"/>
                <a:gd name="T3" fmla="*/ 0 h 445"/>
                <a:gd name="T4" fmla="*/ 0 w 112"/>
                <a:gd name="T5" fmla="*/ 111 h 445"/>
                <a:gd name="T6" fmla="*/ 0 w 112"/>
                <a:gd name="T7" fmla="*/ 334 h 445"/>
                <a:gd name="T8" fmla="*/ 112 w 112"/>
                <a:gd name="T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45">
                  <a:moveTo>
                    <a:pt x="112" y="445"/>
                  </a:moveTo>
                  <a:lnTo>
                    <a:pt x="112" y="0"/>
                  </a:lnTo>
                  <a:lnTo>
                    <a:pt x="0" y="111"/>
                  </a:lnTo>
                  <a:lnTo>
                    <a:pt x="0" y="334"/>
                  </a:lnTo>
                  <a:lnTo>
                    <a:pt x="112" y="445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619" y="865"/>
              <a:ext cx="223" cy="22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4619" y="865"/>
              <a:ext cx="223" cy="223"/>
            </a:xfrm>
            <a:prstGeom prst="ellips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842" y="865"/>
              <a:ext cx="55" cy="2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842" y="865"/>
              <a:ext cx="55" cy="22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4835" y="1816"/>
              <a:ext cx="624" cy="728"/>
            </a:xfrm>
            <a:custGeom>
              <a:avLst/>
              <a:gdLst>
                <a:gd name="T0" fmla="*/ 1690 w 1696"/>
                <a:gd name="T1" fmla="*/ 29 h 1973"/>
                <a:gd name="T2" fmla="*/ 1378 w 1696"/>
                <a:gd name="T3" fmla="*/ 393 h 1973"/>
                <a:gd name="T4" fmla="*/ 1356 w 1696"/>
                <a:gd name="T5" fmla="*/ 395 h 1973"/>
                <a:gd name="T6" fmla="*/ 1354 w 1696"/>
                <a:gd name="T7" fmla="*/ 372 h 1973"/>
                <a:gd name="T8" fmla="*/ 1666 w 1696"/>
                <a:gd name="T9" fmla="*/ 8 h 1973"/>
                <a:gd name="T10" fmla="*/ 1689 w 1696"/>
                <a:gd name="T11" fmla="*/ 6 h 1973"/>
                <a:gd name="T12" fmla="*/ 1690 w 1696"/>
                <a:gd name="T13" fmla="*/ 29 h 1973"/>
                <a:gd name="T14" fmla="*/ 1191 w 1696"/>
                <a:gd name="T15" fmla="*/ 612 h 1973"/>
                <a:gd name="T16" fmla="*/ 878 w 1696"/>
                <a:gd name="T17" fmla="*/ 976 h 1973"/>
                <a:gd name="T18" fmla="*/ 856 w 1696"/>
                <a:gd name="T19" fmla="*/ 978 h 1973"/>
                <a:gd name="T20" fmla="*/ 854 w 1696"/>
                <a:gd name="T21" fmla="*/ 955 h 1973"/>
                <a:gd name="T22" fmla="*/ 1166 w 1696"/>
                <a:gd name="T23" fmla="*/ 591 h 1973"/>
                <a:gd name="T24" fmla="*/ 1189 w 1696"/>
                <a:gd name="T25" fmla="*/ 589 h 1973"/>
                <a:gd name="T26" fmla="*/ 1191 w 1696"/>
                <a:gd name="T27" fmla="*/ 612 h 1973"/>
                <a:gd name="T28" fmla="*/ 691 w 1696"/>
                <a:gd name="T29" fmla="*/ 1195 h 1973"/>
                <a:gd name="T30" fmla="*/ 378 w 1696"/>
                <a:gd name="T31" fmla="*/ 1559 h 1973"/>
                <a:gd name="T32" fmla="*/ 356 w 1696"/>
                <a:gd name="T33" fmla="*/ 1561 h 1973"/>
                <a:gd name="T34" fmla="*/ 354 w 1696"/>
                <a:gd name="T35" fmla="*/ 1538 h 1973"/>
                <a:gd name="T36" fmla="*/ 667 w 1696"/>
                <a:gd name="T37" fmla="*/ 1174 h 1973"/>
                <a:gd name="T38" fmla="*/ 689 w 1696"/>
                <a:gd name="T39" fmla="*/ 1172 h 1973"/>
                <a:gd name="T40" fmla="*/ 691 w 1696"/>
                <a:gd name="T41" fmla="*/ 1195 h 1973"/>
                <a:gd name="T42" fmla="*/ 191 w 1696"/>
                <a:gd name="T43" fmla="*/ 1778 h 1973"/>
                <a:gd name="T44" fmla="*/ 30 w 1696"/>
                <a:gd name="T45" fmla="*/ 1966 h 1973"/>
                <a:gd name="T46" fmla="*/ 7 w 1696"/>
                <a:gd name="T47" fmla="*/ 1943 h 1973"/>
                <a:gd name="T48" fmla="*/ 186 w 1696"/>
                <a:gd name="T49" fmla="*/ 1795 h 1973"/>
                <a:gd name="T50" fmla="*/ 208 w 1696"/>
                <a:gd name="T51" fmla="*/ 1797 h 1973"/>
                <a:gd name="T52" fmla="*/ 206 w 1696"/>
                <a:gd name="T53" fmla="*/ 1819 h 1973"/>
                <a:gd name="T54" fmla="*/ 28 w 1696"/>
                <a:gd name="T55" fmla="*/ 1968 h 1973"/>
                <a:gd name="T56" fmla="*/ 6 w 1696"/>
                <a:gd name="T57" fmla="*/ 1967 h 1973"/>
                <a:gd name="T58" fmla="*/ 5 w 1696"/>
                <a:gd name="T59" fmla="*/ 1945 h 1973"/>
                <a:gd name="T60" fmla="*/ 167 w 1696"/>
                <a:gd name="T61" fmla="*/ 1757 h 1973"/>
                <a:gd name="T62" fmla="*/ 189 w 1696"/>
                <a:gd name="T63" fmla="*/ 1755 h 1973"/>
                <a:gd name="T64" fmla="*/ 191 w 1696"/>
                <a:gd name="T65" fmla="*/ 1778 h 1973"/>
                <a:gd name="T66" fmla="*/ 407 w 1696"/>
                <a:gd name="T67" fmla="*/ 1610 h 1973"/>
                <a:gd name="T68" fmla="*/ 776 w 1696"/>
                <a:gd name="T69" fmla="*/ 1303 h 1973"/>
                <a:gd name="T70" fmla="*/ 798 w 1696"/>
                <a:gd name="T71" fmla="*/ 1305 h 1973"/>
                <a:gd name="T72" fmla="*/ 796 w 1696"/>
                <a:gd name="T73" fmla="*/ 1328 h 1973"/>
                <a:gd name="T74" fmla="*/ 427 w 1696"/>
                <a:gd name="T75" fmla="*/ 1635 h 1973"/>
                <a:gd name="T76" fmla="*/ 405 w 1696"/>
                <a:gd name="T77" fmla="*/ 1633 h 1973"/>
                <a:gd name="T78" fmla="*/ 407 w 1696"/>
                <a:gd name="T79" fmla="*/ 1610 h 1973"/>
                <a:gd name="T80" fmla="*/ 997 w 1696"/>
                <a:gd name="T81" fmla="*/ 1119 h 1973"/>
                <a:gd name="T82" fmla="*/ 1366 w 1696"/>
                <a:gd name="T83" fmla="*/ 811 h 1973"/>
                <a:gd name="T84" fmla="*/ 1388 w 1696"/>
                <a:gd name="T85" fmla="*/ 813 h 1973"/>
                <a:gd name="T86" fmla="*/ 1386 w 1696"/>
                <a:gd name="T87" fmla="*/ 836 h 1973"/>
                <a:gd name="T88" fmla="*/ 1017 w 1696"/>
                <a:gd name="T89" fmla="*/ 1143 h 1973"/>
                <a:gd name="T90" fmla="*/ 995 w 1696"/>
                <a:gd name="T91" fmla="*/ 1141 h 1973"/>
                <a:gd name="T92" fmla="*/ 997 w 1696"/>
                <a:gd name="T93" fmla="*/ 1119 h 1973"/>
                <a:gd name="T94" fmla="*/ 1587 w 1696"/>
                <a:gd name="T95" fmla="*/ 627 h 1973"/>
                <a:gd name="T96" fmla="*/ 1640 w 1696"/>
                <a:gd name="T97" fmla="*/ 583 h 1973"/>
                <a:gd name="T98" fmla="*/ 1663 w 1696"/>
                <a:gd name="T99" fmla="*/ 585 h 1973"/>
                <a:gd name="T100" fmla="*/ 1661 w 1696"/>
                <a:gd name="T101" fmla="*/ 607 h 1973"/>
                <a:gd name="T102" fmla="*/ 1607 w 1696"/>
                <a:gd name="T103" fmla="*/ 652 h 1973"/>
                <a:gd name="T104" fmla="*/ 1585 w 1696"/>
                <a:gd name="T105" fmla="*/ 650 h 1973"/>
                <a:gd name="T106" fmla="*/ 1587 w 1696"/>
                <a:gd name="T107" fmla="*/ 627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96" h="1973">
                  <a:moveTo>
                    <a:pt x="1690" y="29"/>
                  </a:moveTo>
                  <a:lnTo>
                    <a:pt x="1378" y="393"/>
                  </a:lnTo>
                  <a:cubicBezTo>
                    <a:pt x="1372" y="400"/>
                    <a:pt x="1362" y="400"/>
                    <a:pt x="1356" y="395"/>
                  </a:cubicBezTo>
                  <a:cubicBezTo>
                    <a:pt x="1349" y="389"/>
                    <a:pt x="1348" y="379"/>
                    <a:pt x="1354" y="372"/>
                  </a:cubicBezTo>
                  <a:lnTo>
                    <a:pt x="1666" y="8"/>
                  </a:lnTo>
                  <a:cubicBezTo>
                    <a:pt x="1672" y="1"/>
                    <a:pt x="1682" y="0"/>
                    <a:pt x="1689" y="6"/>
                  </a:cubicBezTo>
                  <a:cubicBezTo>
                    <a:pt x="1695" y="12"/>
                    <a:pt x="1696" y="22"/>
                    <a:pt x="1690" y="29"/>
                  </a:cubicBezTo>
                  <a:close/>
                  <a:moveTo>
                    <a:pt x="1191" y="612"/>
                  </a:moveTo>
                  <a:lnTo>
                    <a:pt x="878" y="976"/>
                  </a:lnTo>
                  <a:cubicBezTo>
                    <a:pt x="873" y="983"/>
                    <a:pt x="862" y="984"/>
                    <a:pt x="856" y="978"/>
                  </a:cubicBezTo>
                  <a:cubicBezTo>
                    <a:pt x="849" y="972"/>
                    <a:pt x="848" y="962"/>
                    <a:pt x="854" y="955"/>
                  </a:cubicBezTo>
                  <a:lnTo>
                    <a:pt x="1166" y="591"/>
                  </a:lnTo>
                  <a:cubicBezTo>
                    <a:pt x="1172" y="584"/>
                    <a:pt x="1182" y="583"/>
                    <a:pt x="1189" y="589"/>
                  </a:cubicBezTo>
                  <a:cubicBezTo>
                    <a:pt x="1196" y="595"/>
                    <a:pt x="1196" y="605"/>
                    <a:pt x="1191" y="612"/>
                  </a:cubicBezTo>
                  <a:close/>
                  <a:moveTo>
                    <a:pt x="691" y="1195"/>
                  </a:moveTo>
                  <a:lnTo>
                    <a:pt x="378" y="1559"/>
                  </a:lnTo>
                  <a:cubicBezTo>
                    <a:pt x="373" y="1566"/>
                    <a:pt x="363" y="1567"/>
                    <a:pt x="356" y="1561"/>
                  </a:cubicBezTo>
                  <a:cubicBezTo>
                    <a:pt x="349" y="1555"/>
                    <a:pt x="348" y="1545"/>
                    <a:pt x="354" y="1538"/>
                  </a:cubicBezTo>
                  <a:lnTo>
                    <a:pt x="667" y="1174"/>
                  </a:lnTo>
                  <a:cubicBezTo>
                    <a:pt x="672" y="1167"/>
                    <a:pt x="682" y="1166"/>
                    <a:pt x="689" y="1172"/>
                  </a:cubicBezTo>
                  <a:cubicBezTo>
                    <a:pt x="696" y="1178"/>
                    <a:pt x="697" y="1188"/>
                    <a:pt x="691" y="1195"/>
                  </a:cubicBezTo>
                  <a:close/>
                  <a:moveTo>
                    <a:pt x="191" y="1778"/>
                  </a:moveTo>
                  <a:lnTo>
                    <a:pt x="30" y="1966"/>
                  </a:lnTo>
                  <a:lnTo>
                    <a:pt x="7" y="1943"/>
                  </a:lnTo>
                  <a:lnTo>
                    <a:pt x="186" y="1795"/>
                  </a:lnTo>
                  <a:cubicBezTo>
                    <a:pt x="193" y="1789"/>
                    <a:pt x="203" y="1790"/>
                    <a:pt x="208" y="1797"/>
                  </a:cubicBezTo>
                  <a:cubicBezTo>
                    <a:pt x="214" y="1804"/>
                    <a:pt x="213" y="1814"/>
                    <a:pt x="206" y="1819"/>
                  </a:cubicBezTo>
                  <a:lnTo>
                    <a:pt x="28" y="1968"/>
                  </a:lnTo>
                  <a:cubicBezTo>
                    <a:pt x="21" y="1973"/>
                    <a:pt x="12" y="1973"/>
                    <a:pt x="6" y="1967"/>
                  </a:cubicBezTo>
                  <a:cubicBezTo>
                    <a:pt x="0" y="1961"/>
                    <a:pt x="0" y="1952"/>
                    <a:pt x="5" y="1945"/>
                  </a:cubicBezTo>
                  <a:lnTo>
                    <a:pt x="167" y="1757"/>
                  </a:lnTo>
                  <a:cubicBezTo>
                    <a:pt x="172" y="1750"/>
                    <a:pt x="183" y="1750"/>
                    <a:pt x="189" y="1755"/>
                  </a:cubicBezTo>
                  <a:cubicBezTo>
                    <a:pt x="196" y="1761"/>
                    <a:pt x="197" y="1771"/>
                    <a:pt x="191" y="1778"/>
                  </a:cubicBezTo>
                  <a:close/>
                  <a:moveTo>
                    <a:pt x="407" y="1610"/>
                  </a:moveTo>
                  <a:lnTo>
                    <a:pt x="776" y="1303"/>
                  </a:lnTo>
                  <a:cubicBezTo>
                    <a:pt x="783" y="1297"/>
                    <a:pt x="793" y="1298"/>
                    <a:pt x="798" y="1305"/>
                  </a:cubicBezTo>
                  <a:cubicBezTo>
                    <a:pt x="804" y="1312"/>
                    <a:pt x="803" y="1322"/>
                    <a:pt x="796" y="1328"/>
                  </a:cubicBezTo>
                  <a:lnTo>
                    <a:pt x="427" y="1635"/>
                  </a:lnTo>
                  <a:cubicBezTo>
                    <a:pt x="421" y="1641"/>
                    <a:pt x="411" y="1640"/>
                    <a:pt x="405" y="1633"/>
                  </a:cubicBezTo>
                  <a:cubicBezTo>
                    <a:pt x="399" y="1626"/>
                    <a:pt x="400" y="1616"/>
                    <a:pt x="407" y="1610"/>
                  </a:cubicBezTo>
                  <a:close/>
                  <a:moveTo>
                    <a:pt x="997" y="1119"/>
                  </a:moveTo>
                  <a:lnTo>
                    <a:pt x="1366" y="811"/>
                  </a:lnTo>
                  <a:cubicBezTo>
                    <a:pt x="1373" y="806"/>
                    <a:pt x="1383" y="807"/>
                    <a:pt x="1388" y="813"/>
                  </a:cubicBezTo>
                  <a:cubicBezTo>
                    <a:pt x="1394" y="820"/>
                    <a:pt x="1393" y="830"/>
                    <a:pt x="1386" y="836"/>
                  </a:cubicBezTo>
                  <a:lnTo>
                    <a:pt x="1017" y="1143"/>
                  </a:lnTo>
                  <a:cubicBezTo>
                    <a:pt x="1011" y="1149"/>
                    <a:pt x="1001" y="1148"/>
                    <a:pt x="995" y="1141"/>
                  </a:cubicBezTo>
                  <a:cubicBezTo>
                    <a:pt x="989" y="1134"/>
                    <a:pt x="990" y="1124"/>
                    <a:pt x="997" y="1119"/>
                  </a:cubicBezTo>
                  <a:close/>
                  <a:moveTo>
                    <a:pt x="1587" y="627"/>
                  </a:moveTo>
                  <a:lnTo>
                    <a:pt x="1640" y="583"/>
                  </a:lnTo>
                  <a:cubicBezTo>
                    <a:pt x="1647" y="577"/>
                    <a:pt x="1657" y="578"/>
                    <a:pt x="1663" y="585"/>
                  </a:cubicBezTo>
                  <a:cubicBezTo>
                    <a:pt x="1669" y="591"/>
                    <a:pt x="1668" y="601"/>
                    <a:pt x="1661" y="607"/>
                  </a:cubicBezTo>
                  <a:lnTo>
                    <a:pt x="1607" y="652"/>
                  </a:lnTo>
                  <a:cubicBezTo>
                    <a:pt x="1601" y="657"/>
                    <a:pt x="1591" y="656"/>
                    <a:pt x="1585" y="650"/>
                  </a:cubicBezTo>
                  <a:cubicBezTo>
                    <a:pt x="1579" y="643"/>
                    <a:pt x="1580" y="633"/>
                    <a:pt x="1587" y="627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424" y="1757"/>
              <a:ext cx="85" cy="92"/>
            </a:xfrm>
            <a:custGeom>
              <a:avLst/>
              <a:gdLst>
                <a:gd name="T0" fmla="*/ 0 w 85"/>
                <a:gd name="T1" fmla="*/ 52 h 92"/>
                <a:gd name="T2" fmla="*/ 85 w 85"/>
                <a:gd name="T3" fmla="*/ 0 h 92"/>
                <a:gd name="T4" fmla="*/ 47 w 85"/>
                <a:gd name="T5" fmla="*/ 92 h 92"/>
                <a:gd name="T6" fmla="*/ 0 w 85"/>
                <a:gd name="T7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0" y="52"/>
                  </a:moveTo>
                  <a:lnTo>
                    <a:pt x="85" y="0"/>
                  </a:lnTo>
                  <a:lnTo>
                    <a:pt x="47" y="9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5416" y="1980"/>
              <a:ext cx="93" cy="85"/>
            </a:xfrm>
            <a:custGeom>
              <a:avLst/>
              <a:gdLst>
                <a:gd name="T0" fmla="*/ 0 w 93"/>
                <a:gd name="T1" fmla="*/ 37 h 85"/>
                <a:gd name="T2" fmla="*/ 93 w 93"/>
                <a:gd name="T3" fmla="*/ 0 h 85"/>
                <a:gd name="T4" fmla="*/ 41 w 93"/>
                <a:gd name="T5" fmla="*/ 85 h 85"/>
                <a:gd name="T6" fmla="*/ 0 w 93"/>
                <a:gd name="T7" fmla="*/ 3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5">
                  <a:moveTo>
                    <a:pt x="0" y="37"/>
                  </a:moveTo>
                  <a:lnTo>
                    <a:pt x="93" y="0"/>
                  </a:lnTo>
                  <a:lnTo>
                    <a:pt x="41" y="85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4835" y="2234"/>
              <a:ext cx="603" cy="298"/>
            </a:xfrm>
            <a:custGeom>
              <a:avLst/>
              <a:gdLst>
                <a:gd name="T0" fmla="*/ 12 w 1639"/>
                <a:gd name="T1" fmla="*/ 776 h 809"/>
                <a:gd name="T2" fmla="*/ 444 w 1639"/>
                <a:gd name="T3" fmla="*/ 568 h 809"/>
                <a:gd name="T4" fmla="*/ 465 w 1639"/>
                <a:gd name="T5" fmla="*/ 575 h 809"/>
                <a:gd name="T6" fmla="*/ 458 w 1639"/>
                <a:gd name="T7" fmla="*/ 597 h 809"/>
                <a:gd name="T8" fmla="*/ 26 w 1639"/>
                <a:gd name="T9" fmla="*/ 805 h 809"/>
                <a:gd name="T10" fmla="*/ 4 w 1639"/>
                <a:gd name="T11" fmla="*/ 798 h 809"/>
                <a:gd name="T12" fmla="*/ 12 w 1639"/>
                <a:gd name="T13" fmla="*/ 776 h 809"/>
                <a:gd name="T14" fmla="*/ 703 w 1639"/>
                <a:gd name="T15" fmla="*/ 443 h 809"/>
                <a:gd name="T16" fmla="*/ 1136 w 1639"/>
                <a:gd name="T17" fmla="*/ 234 h 809"/>
                <a:gd name="T18" fmla="*/ 1157 w 1639"/>
                <a:gd name="T19" fmla="*/ 242 h 809"/>
                <a:gd name="T20" fmla="*/ 1150 w 1639"/>
                <a:gd name="T21" fmla="*/ 263 h 809"/>
                <a:gd name="T22" fmla="*/ 717 w 1639"/>
                <a:gd name="T23" fmla="*/ 471 h 809"/>
                <a:gd name="T24" fmla="*/ 696 w 1639"/>
                <a:gd name="T25" fmla="*/ 464 h 809"/>
                <a:gd name="T26" fmla="*/ 703 w 1639"/>
                <a:gd name="T27" fmla="*/ 443 h 809"/>
                <a:gd name="T28" fmla="*/ 1395 w 1639"/>
                <a:gd name="T29" fmla="*/ 109 h 809"/>
                <a:gd name="T30" fmla="*/ 1613 w 1639"/>
                <a:gd name="T31" fmla="*/ 4 h 809"/>
                <a:gd name="T32" fmla="*/ 1635 w 1639"/>
                <a:gd name="T33" fmla="*/ 11 h 809"/>
                <a:gd name="T34" fmla="*/ 1627 w 1639"/>
                <a:gd name="T35" fmla="*/ 32 h 809"/>
                <a:gd name="T36" fmla="*/ 1409 w 1639"/>
                <a:gd name="T37" fmla="*/ 138 h 809"/>
                <a:gd name="T38" fmla="*/ 1388 w 1639"/>
                <a:gd name="T39" fmla="*/ 130 h 809"/>
                <a:gd name="T40" fmla="*/ 1395 w 1639"/>
                <a:gd name="T41" fmla="*/ 109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9" h="809">
                  <a:moveTo>
                    <a:pt x="12" y="776"/>
                  </a:moveTo>
                  <a:lnTo>
                    <a:pt x="444" y="568"/>
                  </a:lnTo>
                  <a:cubicBezTo>
                    <a:pt x="452" y="564"/>
                    <a:pt x="462" y="567"/>
                    <a:pt x="465" y="575"/>
                  </a:cubicBezTo>
                  <a:cubicBezTo>
                    <a:pt x="469" y="583"/>
                    <a:pt x="466" y="593"/>
                    <a:pt x="458" y="597"/>
                  </a:cubicBezTo>
                  <a:lnTo>
                    <a:pt x="26" y="805"/>
                  </a:lnTo>
                  <a:cubicBezTo>
                    <a:pt x="18" y="809"/>
                    <a:pt x="8" y="806"/>
                    <a:pt x="4" y="798"/>
                  </a:cubicBezTo>
                  <a:cubicBezTo>
                    <a:pt x="0" y="790"/>
                    <a:pt x="4" y="780"/>
                    <a:pt x="12" y="776"/>
                  </a:cubicBezTo>
                  <a:close/>
                  <a:moveTo>
                    <a:pt x="703" y="443"/>
                  </a:moveTo>
                  <a:lnTo>
                    <a:pt x="1136" y="234"/>
                  </a:lnTo>
                  <a:cubicBezTo>
                    <a:pt x="1144" y="230"/>
                    <a:pt x="1153" y="234"/>
                    <a:pt x="1157" y="242"/>
                  </a:cubicBezTo>
                  <a:cubicBezTo>
                    <a:pt x="1161" y="250"/>
                    <a:pt x="1158" y="259"/>
                    <a:pt x="1150" y="263"/>
                  </a:cubicBezTo>
                  <a:lnTo>
                    <a:pt x="717" y="471"/>
                  </a:lnTo>
                  <a:cubicBezTo>
                    <a:pt x="709" y="475"/>
                    <a:pt x="700" y="472"/>
                    <a:pt x="696" y="464"/>
                  </a:cubicBezTo>
                  <a:cubicBezTo>
                    <a:pt x="692" y="456"/>
                    <a:pt x="695" y="447"/>
                    <a:pt x="703" y="443"/>
                  </a:cubicBezTo>
                  <a:close/>
                  <a:moveTo>
                    <a:pt x="1395" y="109"/>
                  </a:moveTo>
                  <a:lnTo>
                    <a:pt x="1613" y="4"/>
                  </a:lnTo>
                  <a:cubicBezTo>
                    <a:pt x="1621" y="0"/>
                    <a:pt x="1631" y="3"/>
                    <a:pt x="1635" y="11"/>
                  </a:cubicBezTo>
                  <a:cubicBezTo>
                    <a:pt x="1639" y="19"/>
                    <a:pt x="1635" y="29"/>
                    <a:pt x="1627" y="32"/>
                  </a:cubicBezTo>
                  <a:lnTo>
                    <a:pt x="1409" y="138"/>
                  </a:lnTo>
                  <a:cubicBezTo>
                    <a:pt x="1401" y="142"/>
                    <a:pt x="1391" y="138"/>
                    <a:pt x="1388" y="130"/>
                  </a:cubicBezTo>
                  <a:cubicBezTo>
                    <a:pt x="1384" y="122"/>
                    <a:pt x="1387" y="113"/>
                    <a:pt x="1395" y="10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5410" y="2203"/>
              <a:ext cx="99" cy="70"/>
            </a:xfrm>
            <a:custGeom>
              <a:avLst/>
              <a:gdLst>
                <a:gd name="T0" fmla="*/ 0 w 99"/>
                <a:gd name="T1" fmla="*/ 13 h 70"/>
                <a:gd name="T2" fmla="*/ 99 w 99"/>
                <a:gd name="T3" fmla="*/ 0 h 70"/>
                <a:gd name="T4" fmla="*/ 28 w 99"/>
                <a:gd name="T5" fmla="*/ 70 h 70"/>
                <a:gd name="T6" fmla="*/ 0 w 99"/>
                <a:gd name="T7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70">
                  <a:moveTo>
                    <a:pt x="0" y="13"/>
                  </a:moveTo>
                  <a:lnTo>
                    <a:pt x="99" y="0"/>
                  </a:lnTo>
                  <a:lnTo>
                    <a:pt x="28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4944" y="1038"/>
              <a:ext cx="572" cy="726"/>
            </a:xfrm>
            <a:custGeom>
              <a:avLst/>
              <a:gdLst>
                <a:gd name="T0" fmla="*/ 1523 w 1554"/>
                <a:gd name="T1" fmla="*/ 1959 h 1967"/>
                <a:gd name="T2" fmla="*/ 1227 w 1554"/>
                <a:gd name="T3" fmla="*/ 1582 h 1967"/>
                <a:gd name="T4" fmla="*/ 1229 w 1554"/>
                <a:gd name="T5" fmla="*/ 1559 h 1967"/>
                <a:gd name="T6" fmla="*/ 1252 w 1554"/>
                <a:gd name="T7" fmla="*/ 1562 h 1967"/>
                <a:gd name="T8" fmla="*/ 1548 w 1554"/>
                <a:gd name="T9" fmla="*/ 1939 h 1967"/>
                <a:gd name="T10" fmla="*/ 1546 w 1554"/>
                <a:gd name="T11" fmla="*/ 1962 h 1967"/>
                <a:gd name="T12" fmla="*/ 1523 w 1554"/>
                <a:gd name="T13" fmla="*/ 1959 h 1967"/>
                <a:gd name="T14" fmla="*/ 1049 w 1554"/>
                <a:gd name="T15" fmla="*/ 1355 h 1967"/>
                <a:gd name="T16" fmla="*/ 752 w 1554"/>
                <a:gd name="T17" fmla="*/ 978 h 1967"/>
                <a:gd name="T18" fmla="*/ 755 w 1554"/>
                <a:gd name="T19" fmla="*/ 955 h 1967"/>
                <a:gd name="T20" fmla="*/ 777 w 1554"/>
                <a:gd name="T21" fmla="*/ 958 h 1967"/>
                <a:gd name="T22" fmla="*/ 1074 w 1554"/>
                <a:gd name="T23" fmla="*/ 1335 h 1967"/>
                <a:gd name="T24" fmla="*/ 1071 w 1554"/>
                <a:gd name="T25" fmla="*/ 1358 h 1967"/>
                <a:gd name="T26" fmla="*/ 1049 w 1554"/>
                <a:gd name="T27" fmla="*/ 1355 h 1967"/>
                <a:gd name="T28" fmla="*/ 574 w 1554"/>
                <a:gd name="T29" fmla="*/ 751 h 1967"/>
                <a:gd name="T30" fmla="*/ 278 w 1554"/>
                <a:gd name="T31" fmla="*/ 374 h 1967"/>
                <a:gd name="T32" fmla="*/ 280 w 1554"/>
                <a:gd name="T33" fmla="*/ 351 h 1967"/>
                <a:gd name="T34" fmla="*/ 303 w 1554"/>
                <a:gd name="T35" fmla="*/ 354 h 1967"/>
                <a:gd name="T36" fmla="*/ 599 w 1554"/>
                <a:gd name="T37" fmla="*/ 731 h 1967"/>
                <a:gd name="T38" fmla="*/ 597 w 1554"/>
                <a:gd name="T39" fmla="*/ 754 h 1967"/>
                <a:gd name="T40" fmla="*/ 574 w 1554"/>
                <a:gd name="T41" fmla="*/ 751 h 1967"/>
                <a:gd name="T42" fmla="*/ 100 w 1554"/>
                <a:gd name="T43" fmla="*/ 147 h 1967"/>
                <a:gd name="T44" fmla="*/ 6 w 1554"/>
                <a:gd name="T45" fmla="*/ 28 h 1967"/>
                <a:gd name="T46" fmla="*/ 9 w 1554"/>
                <a:gd name="T47" fmla="*/ 5 h 1967"/>
                <a:gd name="T48" fmla="*/ 31 w 1554"/>
                <a:gd name="T49" fmla="*/ 8 h 1967"/>
                <a:gd name="T50" fmla="*/ 125 w 1554"/>
                <a:gd name="T51" fmla="*/ 128 h 1967"/>
                <a:gd name="T52" fmla="*/ 122 w 1554"/>
                <a:gd name="T53" fmla="*/ 150 h 1967"/>
                <a:gd name="T54" fmla="*/ 100 w 1554"/>
                <a:gd name="T55" fmla="*/ 147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54" h="1967">
                  <a:moveTo>
                    <a:pt x="1523" y="1959"/>
                  </a:moveTo>
                  <a:lnTo>
                    <a:pt x="1227" y="1582"/>
                  </a:lnTo>
                  <a:cubicBezTo>
                    <a:pt x="1221" y="1575"/>
                    <a:pt x="1222" y="1565"/>
                    <a:pt x="1229" y="1559"/>
                  </a:cubicBezTo>
                  <a:cubicBezTo>
                    <a:pt x="1236" y="1554"/>
                    <a:pt x="1246" y="1555"/>
                    <a:pt x="1252" y="1562"/>
                  </a:cubicBezTo>
                  <a:lnTo>
                    <a:pt x="1548" y="1939"/>
                  </a:lnTo>
                  <a:cubicBezTo>
                    <a:pt x="1554" y="1946"/>
                    <a:pt x="1553" y="1956"/>
                    <a:pt x="1546" y="1962"/>
                  </a:cubicBezTo>
                  <a:cubicBezTo>
                    <a:pt x="1539" y="1967"/>
                    <a:pt x="1529" y="1966"/>
                    <a:pt x="1523" y="1959"/>
                  </a:cubicBezTo>
                  <a:close/>
                  <a:moveTo>
                    <a:pt x="1049" y="1355"/>
                  </a:moveTo>
                  <a:lnTo>
                    <a:pt x="752" y="978"/>
                  </a:lnTo>
                  <a:cubicBezTo>
                    <a:pt x="747" y="971"/>
                    <a:pt x="748" y="961"/>
                    <a:pt x="755" y="955"/>
                  </a:cubicBezTo>
                  <a:cubicBezTo>
                    <a:pt x="762" y="950"/>
                    <a:pt x="772" y="951"/>
                    <a:pt x="777" y="958"/>
                  </a:cubicBezTo>
                  <a:lnTo>
                    <a:pt x="1074" y="1335"/>
                  </a:lnTo>
                  <a:cubicBezTo>
                    <a:pt x="1079" y="1342"/>
                    <a:pt x="1078" y="1352"/>
                    <a:pt x="1071" y="1358"/>
                  </a:cubicBezTo>
                  <a:cubicBezTo>
                    <a:pt x="1064" y="1363"/>
                    <a:pt x="1054" y="1362"/>
                    <a:pt x="1049" y="1355"/>
                  </a:cubicBezTo>
                  <a:close/>
                  <a:moveTo>
                    <a:pt x="574" y="751"/>
                  </a:moveTo>
                  <a:lnTo>
                    <a:pt x="278" y="374"/>
                  </a:lnTo>
                  <a:cubicBezTo>
                    <a:pt x="272" y="367"/>
                    <a:pt x="273" y="357"/>
                    <a:pt x="280" y="351"/>
                  </a:cubicBezTo>
                  <a:cubicBezTo>
                    <a:pt x="287" y="346"/>
                    <a:pt x="297" y="347"/>
                    <a:pt x="303" y="354"/>
                  </a:cubicBezTo>
                  <a:lnTo>
                    <a:pt x="599" y="731"/>
                  </a:lnTo>
                  <a:cubicBezTo>
                    <a:pt x="605" y="738"/>
                    <a:pt x="604" y="748"/>
                    <a:pt x="597" y="754"/>
                  </a:cubicBezTo>
                  <a:cubicBezTo>
                    <a:pt x="590" y="759"/>
                    <a:pt x="580" y="758"/>
                    <a:pt x="574" y="751"/>
                  </a:cubicBezTo>
                  <a:close/>
                  <a:moveTo>
                    <a:pt x="100" y="147"/>
                  </a:moveTo>
                  <a:lnTo>
                    <a:pt x="6" y="28"/>
                  </a:lnTo>
                  <a:cubicBezTo>
                    <a:pt x="0" y="21"/>
                    <a:pt x="2" y="11"/>
                    <a:pt x="9" y="5"/>
                  </a:cubicBezTo>
                  <a:cubicBezTo>
                    <a:pt x="16" y="0"/>
                    <a:pt x="26" y="1"/>
                    <a:pt x="31" y="8"/>
                  </a:cubicBezTo>
                  <a:lnTo>
                    <a:pt x="125" y="128"/>
                  </a:lnTo>
                  <a:cubicBezTo>
                    <a:pt x="130" y="134"/>
                    <a:pt x="129" y="145"/>
                    <a:pt x="122" y="150"/>
                  </a:cubicBezTo>
                  <a:cubicBezTo>
                    <a:pt x="115" y="155"/>
                    <a:pt x="105" y="154"/>
                    <a:pt x="100" y="147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897" y="977"/>
              <a:ext cx="84" cy="94"/>
            </a:xfrm>
            <a:custGeom>
              <a:avLst/>
              <a:gdLst>
                <a:gd name="T0" fmla="*/ 34 w 84"/>
                <a:gd name="T1" fmla="*/ 94 h 94"/>
                <a:gd name="T2" fmla="*/ 0 w 84"/>
                <a:gd name="T3" fmla="*/ 0 h 94"/>
                <a:gd name="T4" fmla="*/ 84 w 84"/>
                <a:gd name="T5" fmla="*/ 55 h 94"/>
                <a:gd name="T6" fmla="*/ 34 w 8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94">
                  <a:moveTo>
                    <a:pt x="34" y="94"/>
                  </a:moveTo>
                  <a:lnTo>
                    <a:pt x="0" y="0"/>
                  </a:lnTo>
                  <a:lnTo>
                    <a:pt x="84" y="55"/>
                  </a:lnTo>
                  <a:lnTo>
                    <a:pt x="3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4968" y="1097"/>
              <a:ext cx="548" cy="890"/>
            </a:xfrm>
            <a:custGeom>
              <a:avLst/>
              <a:gdLst>
                <a:gd name="T0" fmla="*/ 1456 w 1488"/>
                <a:gd name="T1" fmla="*/ 2402 h 2412"/>
                <a:gd name="T2" fmla="*/ 1206 w 1488"/>
                <a:gd name="T3" fmla="*/ 1993 h 2412"/>
                <a:gd name="T4" fmla="*/ 1211 w 1488"/>
                <a:gd name="T5" fmla="*/ 1971 h 2412"/>
                <a:gd name="T6" fmla="*/ 1233 w 1488"/>
                <a:gd name="T7" fmla="*/ 1976 h 2412"/>
                <a:gd name="T8" fmla="*/ 1483 w 1488"/>
                <a:gd name="T9" fmla="*/ 2385 h 2412"/>
                <a:gd name="T10" fmla="*/ 1478 w 1488"/>
                <a:gd name="T11" fmla="*/ 2407 h 2412"/>
                <a:gd name="T12" fmla="*/ 1456 w 1488"/>
                <a:gd name="T13" fmla="*/ 2402 h 2412"/>
                <a:gd name="T14" fmla="*/ 1056 w 1488"/>
                <a:gd name="T15" fmla="*/ 1747 h 2412"/>
                <a:gd name="T16" fmla="*/ 805 w 1488"/>
                <a:gd name="T17" fmla="*/ 1337 h 2412"/>
                <a:gd name="T18" fmla="*/ 811 w 1488"/>
                <a:gd name="T19" fmla="*/ 1315 h 2412"/>
                <a:gd name="T20" fmla="*/ 833 w 1488"/>
                <a:gd name="T21" fmla="*/ 1321 h 2412"/>
                <a:gd name="T22" fmla="*/ 1083 w 1488"/>
                <a:gd name="T23" fmla="*/ 1730 h 2412"/>
                <a:gd name="T24" fmla="*/ 1078 w 1488"/>
                <a:gd name="T25" fmla="*/ 1752 h 2412"/>
                <a:gd name="T26" fmla="*/ 1056 w 1488"/>
                <a:gd name="T27" fmla="*/ 1747 h 2412"/>
                <a:gd name="T28" fmla="*/ 655 w 1488"/>
                <a:gd name="T29" fmla="*/ 1092 h 2412"/>
                <a:gd name="T30" fmla="*/ 405 w 1488"/>
                <a:gd name="T31" fmla="*/ 682 h 2412"/>
                <a:gd name="T32" fmla="*/ 410 w 1488"/>
                <a:gd name="T33" fmla="*/ 660 h 2412"/>
                <a:gd name="T34" fmla="*/ 432 w 1488"/>
                <a:gd name="T35" fmla="*/ 665 h 2412"/>
                <a:gd name="T36" fmla="*/ 683 w 1488"/>
                <a:gd name="T37" fmla="*/ 1075 h 2412"/>
                <a:gd name="T38" fmla="*/ 677 w 1488"/>
                <a:gd name="T39" fmla="*/ 1097 h 2412"/>
                <a:gd name="T40" fmla="*/ 655 w 1488"/>
                <a:gd name="T41" fmla="*/ 1092 h 2412"/>
                <a:gd name="T42" fmla="*/ 255 w 1488"/>
                <a:gd name="T43" fmla="*/ 436 h 2412"/>
                <a:gd name="T44" fmla="*/ 4 w 1488"/>
                <a:gd name="T45" fmla="*/ 27 h 2412"/>
                <a:gd name="T46" fmla="*/ 10 w 1488"/>
                <a:gd name="T47" fmla="*/ 5 h 2412"/>
                <a:gd name="T48" fmla="*/ 32 w 1488"/>
                <a:gd name="T49" fmla="*/ 10 h 2412"/>
                <a:gd name="T50" fmla="*/ 282 w 1488"/>
                <a:gd name="T51" fmla="*/ 420 h 2412"/>
                <a:gd name="T52" fmla="*/ 277 w 1488"/>
                <a:gd name="T53" fmla="*/ 442 h 2412"/>
                <a:gd name="T54" fmla="*/ 255 w 1488"/>
                <a:gd name="T55" fmla="*/ 436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8" h="2412">
                  <a:moveTo>
                    <a:pt x="1456" y="2402"/>
                  </a:moveTo>
                  <a:lnTo>
                    <a:pt x="1206" y="1993"/>
                  </a:lnTo>
                  <a:cubicBezTo>
                    <a:pt x="1201" y="1985"/>
                    <a:pt x="1204" y="1975"/>
                    <a:pt x="1211" y="1971"/>
                  </a:cubicBezTo>
                  <a:cubicBezTo>
                    <a:pt x="1219" y="1966"/>
                    <a:pt x="1229" y="1968"/>
                    <a:pt x="1233" y="1976"/>
                  </a:cubicBezTo>
                  <a:lnTo>
                    <a:pt x="1483" y="2385"/>
                  </a:lnTo>
                  <a:cubicBezTo>
                    <a:pt x="1488" y="2393"/>
                    <a:pt x="1486" y="2403"/>
                    <a:pt x="1478" y="2407"/>
                  </a:cubicBezTo>
                  <a:cubicBezTo>
                    <a:pt x="1471" y="2412"/>
                    <a:pt x="1461" y="2410"/>
                    <a:pt x="1456" y="2402"/>
                  </a:cubicBezTo>
                  <a:close/>
                  <a:moveTo>
                    <a:pt x="1056" y="1747"/>
                  </a:moveTo>
                  <a:lnTo>
                    <a:pt x="805" y="1337"/>
                  </a:lnTo>
                  <a:cubicBezTo>
                    <a:pt x="801" y="1330"/>
                    <a:pt x="803" y="1320"/>
                    <a:pt x="811" y="1315"/>
                  </a:cubicBezTo>
                  <a:cubicBezTo>
                    <a:pt x="818" y="1311"/>
                    <a:pt x="828" y="1313"/>
                    <a:pt x="833" y="1321"/>
                  </a:cubicBezTo>
                  <a:lnTo>
                    <a:pt x="1083" y="1730"/>
                  </a:lnTo>
                  <a:cubicBezTo>
                    <a:pt x="1088" y="1738"/>
                    <a:pt x="1085" y="1748"/>
                    <a:pt x="1078" y="1752"/>
                  </a:cubicBezTo>
                  <a:cubicBezTo>
                    <a:pt x="1070" y="1757"/>
                    <a:pt x="1060" y="1754"/>
                    <a:pt x="1056" y="1747"/>
                  </a:cubicBezTo>
                  <a:close/>
                  <a:moveTo>
                    <a:pt x="655" y="1092"/>
                  </a:moveTo>
                  <a:lnTo>
                    <a:pt x="405" y="682"/>
                  </a:lnTo>
                  <a:cubicBezTo>
                    <a:pt x="400" y="674"/>
                    <a:pt x="403" y="665"/>
                    <a:pt x="410" y="660"/>
                  </a:cubicBezTo>
                  <a:cubicBezTo>
                    <a:pt x="418" y="655"/>
                    <a:pt x="428" y="658"/>
                    <a:pt x="432" y="665"/>
                  </a:cubicBezTo>
                  <a:lnTo>
                    <a:pt x="683" y="1075"/>
                  </a:lnTo>
                  <a:cubicBezTo>
                    <a:pt x="687" y="1082"/>
                    <a:pt x="685" y="1092"/>
                    <a:pt x="677" y="1097"/>
                  </a:cubicBezTo>
                  <a:cubicBezTo>
                    <a:pt x="670" y="1101"/>
                    <a:pt x="660" y="1099"/>
                    <a:pt x="655" y="1092"/>
                  </a:cubicBezTo>
                  <a:close/>
                  <a:moveTo>
                    <a:pt x="255" y="436"/>
                  </a:moveTo>
                  <a:lnTo>
                    <a:pt x="4" y="27"/>
                  </a:lnTo>
                  <a:cubicBezTo>
                    <a:pt x="0" y="19"/>
                    <a:pt x="2" y="9"/>
                    <a:pt x="10" y="5"/>
                  </a:cubicBezTo>
                  <a:cubicBezTo>
                    <a:pt x="17" y="0"/>
                    <a:pt x="27" y="2"/>
                    <a:pt x="32" y="10"/>
                  </a:cubicBezTo>
                  <a:lnTo>
                    <a:pt x="282" y="420"/>
                  </a:lnTo>
                  <a:cubicBezTo>
                    <a:pt x="287" y="427"/>
                    <a:pt x="284" y="437"/>
                    <a:pt x="277" y="442"/>
                  </a:cubicBezTo>
                  <a:cubicBezTo>
                    <a:pt x="269" y="446"/>
                    <a:pt x="259" y="444"/>
                    <a:pt x="255" y="436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897" y="977"/>
              <a:ext cx="77" cy="97"/>
            </a:xfrm>
            <a:custGeom>
              <a:avLst/>
              <a:gdLst>
                <a:gd name="T0" fmla="*/ 23 w 77"/>
                <a:gd name="T1" fmla="*/ 97 h 97"/>
                <a:gd name="T2" fmla="*/ 0 w 77"/>
                <a:gd name="T3" fmla="*/ 0 h 97"/>
                <a:gd name="T4" fmla="*/ 77 w 77"/>
                <a:gd name="T5" fmla="*/ 64 h 97"/>
                <a:gd name="T6" fmla="*/ 23 w 77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97">
                  <a:moveTo>
                    <a:pt x="23" y="97"/>
                  </a:moveTo>
                  <a:lnTo>
                    <a:pt x="0" y="0"/>
                  </a:lnTo>
                  <a:lnTo>
                    <a:pt x="77" y="64"/>
                  </a:lnTo>
                  <a:lnTo>
                    <a:pt x="23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4929" y="1047"/>
              <a:ext cx="587" cy="1163"/>
            </a:xfrm>
            <a:custGeom>
              <a:avLst/>
              <a:gdLst>
                <a:gd name="T0" fmla="*/ 1561 w 1594"/>
                <a:gd name="T1" fmla="*/ 3141 h 3152"/>
                <a:gd name="T2" fmla="*/ 1347 w 1594"/>
                <a:gd name="T3" fmla="*/ 2711 h 3152"/>
                <a:gd name="T4" fmla="*/ 1354 w 1594"/>
                <a:gd name="T5" fmla="*/ 2690 h 3152"/>
                <a:gd name="T6" fmla="*/ 1375 w 1594"/>
                <a:gd name="T7" fmla="*/ 2697 h 3152"/>
                <a:gd name="T8" fmla="*/ 1590 w 1594"/>
                <a:gd name="T9" fmla="*/ 3126 h 3152"/>
                <a:gd name="T10" fmla="*/ 1583 w 1594"/>
                <a:gd name="T11" fmla="*/ 3148 h 3152"/>
                <a:gd name="T12" fmla="*/ 1561 w 1594"/>
                <a:gd name="T13" fmla="*/ 3141 h 3152"/>
                <a:gd name="T14" fmla="*/ 1218 w 1594"/>
                <a:gd name="T15" fmla="*/ 2454 h 3152"/>
                <a:gd name="T16" fmla="*/ 1003 w 1594"/>
                <a:gd name="T17" fmla="*/ 2024 h 3152"/>
                <a:gd name="T18" fmla="*/ 1011 w 1594"/>
                <a:gd name="T19" fmla="*/ 2003 h 3152"/>
                <a:gd name="T20" fmla="*/ 1032 w 1594"/>
                <a:gd name="T21" fmla="*/ 2010 h 3152"/>
                <a:gd name="T22" fmla="*/ 1247 w 1594"/>
                <a:gd name="T23" fmla="*/ 2439 h 3152"/>
                <a:gd name="T24" fmla="*/ 1239 w 1594"/>
                <a:gd name="T25" fmla="*/ 2461 h 3152"/>
                <a:gd name="T26" fmla="*/ 1218 w 1594"/>
                <a:gd name="T27" fmla="*/ 2454 h 3152"/>
                <a:gd name="T28" fmla="*/ 875 w 1594"/>
                <a:gd name="T29" fmla="*/ 1767 h 3152"/>
                <a:gd name="T30" fmla="*/ 660 w 1594"/>
                <a:gd name="T31" fmla="*/ 1338 h 3152"/>
                <a:gd name="T32" fmla="*/ 667 w 1594"/>
                <a:gd name="T33" fmla="*/ 1316 h 3152"/>
                <a:gd name="T34" fmla="*/ 689 w 1594"/>
                <a:gd name="T35" fmla="*/ 1323 h 3152"/>
                <a:gd name="T36" fmla="*/ 903 w 1594"/>
                <a:gd name="T37" fmla="*/ 1753 h 3152"/>
                <a:gd name="T38" fmla="*/ 896 w 1594"/>
                <a:gd name="T39" fmla="*/ 1774 h 3152"/>
                <a:gd name="T40" fmla="*/ 875 w 1594"/>
                <a:gd name="T41" fmla="*/ 1767 h 3152"/>
                <a:gd name="T42" fmla="*/ 531 w 1594"/>
                <a:gd name="T43" fmla="*/ 1080 h 3152"/>
                <a:gd name="T44" fmla="*/ 316 w 1594"/>
                <a:gd name="T45" fmla="*/ 651 h 3152"/>
                <a:gd name="T46" fmla="*/ 324 w 1594"/>
                <a:gd name="T47" fmla="*/ 629 h 3152"/>
                <a:gd name="T48" fmla="*/ 345 w 1594"/>
                <a:gd name="T49" fmla="*/ 636 h 3152"/>
                <a:gd name="T50" fmla="*/ 560 w 1594"/>
                <a:gd name="T51" fmla="*/ 1066 h 3152"/>
                <a:gd name="T52" fmla="*/ 553 w 1594"/>
                <a:gd name="T53" fmla="*/ 1087 h 3152"/>
                <a:gd name="T54" fmla="*/ 531 w 1594"/>
                <a:gd name="T55" fmla="*/ 1080 h 3152"/>
                <a:gd name="T56" fmla="*/ 188 w 1594"/>
                <a:gd name="T57" fmla="*/ 393 h 3152"/>
                <a:gd name="T58" fmla="*/ 4 w 1594"/>
                <a:gd name="T59" fmla="*/ 26 h 3152"/>
                <a:gd name="T60" fmla="*/ 11 w 1594"/>
                <a:gd name="T61" fmla="*/ 4 h 3152"/>
                <a:gd name="T62" fmla="*/ 33 w 1594"/>
                <a:gd name="T63" fmla="*/ 11 h 3152"/>
                <a:gd name="T64" fmla="*/ 216 w 1594"/>
                <a:gd name="T65" fmla="*/ 379 h 3152"/>
                <a:gd name="T66" fmla="*/ 209 w 1594"/>
                <a:gd name="T67" fmla="*/ 400 h 3152"/>
                <a:gd name="T68" fmla="*/ 188 w 1594"/>
                <a:gd name="T69" fmla="*/ 393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4" h="3152">
                  <a:moveTo>
                    <a:pt x="1561" y="3141"/>
                  </a:moveTo>
                  <a:lnTo>
                    <a:pt x="1347" y="2711"/>
                  </a:lnTo>
                  <a:cubicBezTo>
                    <a:pt x="1343" y="2703"/>
                    <a:pt x="1346" y="2694"/>
                    <a:pt x="1354" y="2690"/>
                  </a:cubicBezTo>
                  <a:cubicBezTo>
                    <a:pt x="1362" y="2686"/>
                    <a:pt x="1371" y="2689"/>
                    <a:pt x="1375" y="2697"/>
                  </a:cubicBezTo>
                  <a:lnTo>
                    <a:pt x="1590" y="3126"/>
                  </a:lnTo>
                  <a:cubicBezTo>
                    <a:pt x="1594" y="3134"/>
                    <a:pt x="1591" y="3144"/>
                    <a:pt x="1583" y="3148"/>
                  </a:cubicBezTo>
                  <a:cubicBezTo>
                    <a:pt x="1575" y="3152"/>
                    <a:pt x="1565" y="3149"/>
                    <a:pt x="1561" y="3141"/>
                  </a:cubicBezTo>
                  <a:close/>
                  <a:moveTo>
                    <a:pt x="1218" y="2454"/>
                  </a:moveTo>
                  <a:lnTo>
                    <a:pt x="1003" y="2024"/>
                  </a:lnTo>
                  <a:cubicBezTo>
                    <a:pt x="999" y="2017"/>
                    <a:pt x="1003" y="2007"/>
                    <a:pt x="1011" y="2003"/>
                  </a:cubicBezTo>
                  <a:cubicBezTo>
                    <a:pt x="1018" y="1999"/>
                    <a:pt x="1028" y="2002"/>
                    <a:pt x="1032" y="2010"/>
                  </a:cubicBezTo>
                  <a:lnTo>
                    <a:pt x="1247" y="2439"/>
                  </a:lnTo>
                  <a:cubicBezTo>
                    <a:pt x="1251" y="2447"/>
                    <a:pt x="1247" y="2457"/>
                    <a:pt x="1239" y="2461"/>
                  </a:cubicBezTo>
                  <a:cubicBezTo>
                    <a:pt x="1232" y="2465"/>
                    <a:pt x="1222" y="2462"/>
                    <a:pt x="1218" y="2454"/>
                  </a:cubicBezTo>
                  <a:close/>
                  <a:moveTo>
                    <a:pt x="875" y="1767"/>
                  </a:moveTo>
                  <a:lnTo>
                    <a:pt x="660" y="1338"/>
                  </a:lnTo>
                  <a:cubicBezTo>
                    <a:pt x="656" y="1330"/>
                    <a:pt x="659" y="1320"/>
                    <a:pt x="667" y="1316"/>
                  </a:cubicBezTo>
                  <a:cubicBezTo>
                    <a:pt x="675" y="1312"/>
                    <a:pt x="685" y="1315"/>
                    <a:pt x="689" y="1323"/>
                  </a:cubicBezTo>
                  <a:lnTo>
                    <a:pt x="903" y="1753"/>
                  </a:lnTo>
                  <a:cubicBezTo>
                    <a:pt x="907" y="1760"/>
                    <a:pt x="904" y="1770"/>
                    <a:pt x="896" y="1774"/>
                  </a:cubicBezTo>
                  <a:cubicBezTo>
                    <a:pt x="888" y="1778"/>
                    <a:pt x="879" y="1775"/>
                    <a:pt x="875" y="1767"/>
                  </a:cubicBezTo>
                  <a:close/>
                  <a:moveTo>
                    <a:pt x="531" y="1080"/>
                  </a:moveTo>
                  <a:lnTo>
                    <a:pt x="316" y="651"/>
                  </a:lnTo>
                  <a:cubicBezTo>
                    <a:pt x="312" y="643"/>
                    <a:pt x="316" y="633"/>
                    <a:pt x="324" y="629"/>
                  </a:cubicBezTo>
                  <a:cubicBezTo>
                    <a:pt x="331" y="625"/>
                    <a:pt x="341" y="628"/>
                    <a:pt x="345" y="636"/>
                  </a:cubicBezTo>
                  <a:lnTo>
                    <a:pt x="560" y="1066"/>
                  </a:lnTo>
                  <a:cubicBezTo>
                    <a:pt x="564" y="1074"/>
                    <a:pt x="560" y="1083"/>
                    <a:pt x="553" y="1087"/>
                  </a:cubicBezTo>
                  <a:cubicBezTo>
                    <a:pt x="545" y="1091"/>
                    <a:pt x="535" y="1088"/>
                    <a:pt x="531" y="1080"/>
                  </a:cubicBezTo>
                  <a:close/>
                  <a:moveTo>
                    <a:pt x="188" y="393"/>
                  </a:moveTo>
                  <a:lnTo>
                    <a:pt x="4" y="26"/>
                  </a:ln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9" y="3"/>
                    <a:pt x="33" y="11"/>
                  </a:cubicBezTo>
                  <a:lnTo>
                    <a:pt x="216" y="379"/>
                  </a:lnTo>
                  <a:cubicBezTo>
                    <a:pt x="220" y="387"/>
                    <a:pt x="217" y="396"/>
                    <a:pt x="209" y="400"/>
                  </a:cubicBezTo>
                  <a:cubicBezTo>
                    <a:pt x="201" y="404"/>
                    <a:pt x="192" y="401"/>
                    <a:pt x="188" y="393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897" y="977"/>
              <a:ext cx="71" cy="98"/>
            </a:xfrm>
            <a:custGeom>
              <a:avLst/>
              <a:gdLst>
                <a:gd name="T0" fmla="*/ 14 w 71"/>
                <a:gd name="T1" fmla="*/ 98 h 98"/>
                <a:gd name="T2" fmla="*/ 0 w 71"/>
                <a:gd name="T3" fmla="*/ 0 h 98"/>
                <a:gd name="T4" fmla="*/ 71 w 71"/>
                <a:gd name="T5" fmla="*/ 70 h 98"/>
                <a:gd name="T6" fmla="*/ 14 w 71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14" y="98"/>
                  </a:moveTo>
                  <a:lnTo>
                    <a:pt x="0" y="0"/>
                  </a:lnTo>
                  <a:lnTo>
                    <a:pt x="71" y="70"/>
                  </a:lnTo>
                  <a:lnTo>
                    <a:pt x="14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3395" y="2538"/>
              <a:ext cx="1137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525" y="2506"/>
              <a:ext cx="94" cy="63"/>
            </a:xfrm>
            <a:custGeom>
              <a:avLst/>
              <a:gdLst>
                <a:gd name="T0" fmla="*/ 0 w 94"/>
                <a:gd name="T1" fmla="*/ 0 h 63"/>
                <a:gd name="T2" fmla="*/ 94 w 94"/>
                <a:gd name="T3" fmla="*/ 32 h 63"/>
                <a:gd name="T4" fmla="*/ 0 w 94"/>
                <a:gd name="T5" fmla="*/ 63 h 63"/>
                <a:gd name="T6" fmla="*/ 0 w 9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3">
                  <a:moveTo>
                    <a:pt x="0" y="0"/>
                  </a:moveTo>
                  <a:lnTo>
                    <a:pt x="94" y="32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3952" y="2178"/>
              <a:ext cx="0" cy="36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920" y="2091"/>
              <a:ext cx="63" cy="95"/>
            </a:xfrm>
            <a:custGeom>
              <a:avLst/>
              <a:gdLst>
                <a:gd name="T0" fmla="*/ 0 w 63"/>
                <a:gd name="T1" fmla="*/ 95 h 95"/>
                <a:gd name="T2" fmla="*/ 32 w 63"/>
                <a:gd name="T3" fmla="*/ 0 h 95"/>
                <a:gd name="T4" fmla="*/ 63 w 63"/>
                <a:gd name="T5" fmla="*/ 95 h 95"/>
                <a:gd name="T6" fmla="*/ 0 w 63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5">
                  <a:moveTo>
                    <a:pt x="0" y="95"/>
                  </a:moveTo>
                  <a:lnTo>
                    <a:pt x="32" y="0"/>
                  </a:lnTo>
                  <a:lnTo>
                    <a:pt x="63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3952" y="1127"/>
              <a:ext cx="0" cy="2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920" y="1040"/>
              <a:ext cx="63" cy="94"/>
            </a:xfrm>
            <a:custGeom>
              <a:avLst/>
              <a:gdLst>
                <a:gd name="T0" fmla="*/ 0 w 63"/>
                <a:gd name="T1" fmla="*/ 94 h 94"/>
                <a:gd name="T2" fmla="*/ 32 w 63"/>
                <a:gd name="T3" fmla="*/ 0 h 94"/>
                <a:gd name="T4" fmla="*/ 63 w 63"/>
                <a:gd name="T5" fmla="*/ 94 h 94"/>
                <a:gd name="T6" fmla="*/ 0 w 63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4">
                  <a:moveTo>
                    <a:pt x="0" y="94"/>
                  </a:moveTo>
                  <a:lnTo>
                    <a:pt x="32" y="0"/>
                  </a:lnTo>
                  <a:lnTo>
                    <a:pt x="63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3888" y="913"/>
              <a:ext cx="127" cy="12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3888" y="913"/>
              <a:ext cx="127" cy="127"/>
            </a:xfrm>
            <a:prstGeom prst="ellips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3931" y="920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  <a:endParaRPr lang="nl-NL" altLang="nl-NL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H="1">
              <a:off x="4101" y="977"/>
              <a:ext cx="518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015" y="945"/>
              <a:ext cx="94" cy="63"/>
            </a:xfrm>
            <a:custGeom>
              <a:avLst/>
              <a:gdLst>
                <a:gd name="T0" fmla="*/ 94 w 94"/>
                <a:gd name="T1" fmla="*/ 63 h 63"/>
                <a:gd name="T2" fmla="*/ 0 w 94"/>
                <a:gd name="T3" fmla="*/ 32 h 63"/>
                <a:gd name="T4" fmla="*/ 94 w 94"/>
                <a:gd name="T5" fmla="*/ 0 h 63"/>
                <a:gd name="T6" fmla="*/ 94 w 94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3">
                  <a:moveTo>
                    <a:pt x="94" y="63"/>
                  </a:moveTo>
                  <a:lnTo>
                    <a:pt x="0" y="32"/>
                  </a:lnTo>
                  <a:lnTo>
                    <a:pt x="94" y="0"/>
                  </a:lnTo>
                  <a:lnTo>
                    <a:pt x="94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H="1">
              <a:off x="3482" y="977"/>
              <a:ext cx="40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395" y="945"/>
              <a:ext cx="95" cy="63"/>
            </a:xfrm>
            <a:custGeom>
              <a:avLst/>
              <a:gdLst>
                <a:gd name="T0" fmla="*/ 95 w 95"/>
                <a:gd name="T1" fmla="*/ 63 h 63"/>
                <a:gd name="T2" fmla="*/ 0 w 95"/>
                <a:gd name="T3" fmla="*/ 32 h 63"/>
                <a:gd name="T4" fmla="*/ 95 w 95"/>
                <a:gd name="T5" fmla="*/ 0 h 63"/>
                <a:gd name="T6" fmla="*/ 95 w 95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63">
                  <a:moveTo>
                    <a:pt x="95" y="63"/>
                  </a:moveTo>
                  <a:lnTo>
                    <a:pt x="0" y="32"/>
                  </a:lnTo>
                  <a:lnTo>
                    <a:pt x="95" y="0"/>
                  </a:lnTo>
                  <a:lnTo>
                    <a:pt x="9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3618" y="1422"/>
              <a:ext cx="713" cy="61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304" y="2006"/>
              <a:ext cx="92" cy="85"/>
            </a:xfrm>
            <a:custGeom>
              <a:avLst/>
              <a:gdLst>
                <a:gd name="T0" fmla="*/ 41 w 92"/>
                <a:gd name="T1" fmla="*/ 0 h 85"/>
                <a:gd name="T2" fmla="*/ 92 w 92"/>
                <a:gd name="T3" fmla="*/ 85 h 85"/>
                <a:gd name="T4" fmla="*/ 0 w 92"/>
                <a:gd name="T5" fmla="*/ 48 h 85"/>
                <a:gd name="T6" fmla="*/ 41 w 92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85">
                  <a:moveTo>
                    <a:pt x="41" y="0"/>
                  </a:moveTo>
                  <a:lnTo>
                    <a:pt x="92" y="85"/>
                  </a:lnTo>
                  <a:lnTo>
                    <a:pt x="0" y="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3618" y="977"/>
              <a:ext cx="0" cy="44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391" y="653"/>
              <a:ext cx="1001" cy="22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391" y="653"/>
              <a:ext cx="1001" cy="2219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425" y="683"/>
              <a:ext cx="30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Ruimte </a:t>
              </a:r>
              <a:endParaRPr lang="nl-NL" altLang="nl-NL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722" y="683"/>
              <a:ext cx="4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nl-NL" altLang="nl-NL"/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170" y="865"/>
              <a:ext cx="111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170" y="865"/>
              <a:ext cx="111" cy="22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058" y="754"/>
              <a:ext cx="112" cy="445"/>
            </a:xfrm>
            <a:custGeom>
              <a:avLst/>
              <a:gdLst>
                <a:gd name="T0" fmla="*/ 0 w 112"/>
                <a:gd name="T1" fmla="*/ 0 h 445"/>
                <a:gd name="T2" fmla="*/ 0 w 112"/>
                <a:gd name="T3" fmla="*/ 445 h 445"/>
                <a:gd name="T4" fmla="*/ 112 w 112"/>
                <a:gd name="T5" fmla="*/ 334 h 445"/>
                <a:gd name="T6" fmla="*/ 112 w 112"/>
                <a:gd name="T7" fmla="*/ 111 h 445"/>
                <a:gd name="T8" fmla="*/ 0 w 112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45">
                  <a:moveTo>
                    <a:pt x="0" y="0"/>
                  </a:moveTo>
                  <a:lnTo>
                    <a:pt x="0" y="445"/>
                  </a:lnTo>
                  <a:lnTo>
                    <a:pt x="112" y="334"/>
                  </a:lnTo>
                  <a:lnTo>
                    <a:pt x="112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058" y="754"/>
              <a:ext cx="112" cy="445"/>
            </a:xfrm>
            <a:custGeom>
              <a:avLst/>
              <a:gdLst>
                <a:gd name="T0" fmla="*/ 0 w 112"/>
                <a:gd name="T1" fmla="*/ 0 h 445"/>
                <a:gd name="T2" fmla="*/ 0 w 112"/>
                <a:gd name="T3" fmla="*/ 445 h 445"/>
                <a:gd name="T4" fmla="*/ 112 w 112"/>
                <a:gd name="T5" fmla="*/ 334 h 445"/>
                <a:gd name="T6" fmla="*/ 112 w 112"/>
                <a:gd name="T7" fmla="*/ 111 h 445"/>
                <a:gd name="T8" fmla="*/ 0 w 112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45">
                  <a:moveTo>
                    <a:pt x="0" y="0"/>
                  </a:moveTo>
                  <a:lnTo>
                    <a:pt x="0" y="445"/>
                  </a:lnTo>
                  <a:lnTo>
                    <a:pt x="112" y="334"/>
                  </a:lnTo>
                  <a:lnTo>
                    <a:pt x="112" y="1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1058" y="2426"/>
              <a:ext cx="223" cy="22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Oval 53"/>
            <p:cNvSpPr>
              <a:spLocks noChangeArrowheads="1"/>
            </p:cNvSpPr>
            <p:nvPr/>
          </p:nvSpPr>
          <p:spPr bwMode="auto">
            <a:xfrm>
              <a:off x="1058" y="2426"/>
              <a:ext cx="223" cy="223"/>
            </a:xfrm>
            <a:prstGeom prst="ellips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1003" y="2426"/>
              <a:ext cx="55" cy="2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1003" y="2426"/>
              <a:ext cx="55" cy="22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441" y="977"/>
              <a:ext cx="618" cy="721"/>
            </a:xfrm>
            <a:custGeom>
              <a:avLst/>
              <a:gdLst>
                <a:gd name="T0" fmla="*/ 151 w 1681"/>
                <a:gd name="T1" fmla="*/ 1757 h 1955"/>
                <a:gd name="T2" fmla="*/ 176 w 1681"/>
                <a:gd name="T3" fmla="*/ 1777 h 1955"/>
                <a:gd name="T4" fmla="*/ 7 w 1681"/>
                <a:gd name="T5" fmla="*/ 1949 h 1955"/>
                <a:gd name="T6" fmla="*/ 255 w 1681"/>
                <a:gd name="T7" fmla="*/ 1635 h 1955"/>
                <a:gd name="T8" fmla="*/ 424 w 1681"/>
                <a:gd name="T9" fmla="*/ 1463 h 1955"/>
                <a:gd name="T10" fmla="*/ 280 w 1681"/>
                <a:gd name="T11" fmla="*/ 1656 h 1955"/>
                <a:gd name="T12" fmla="*/ 255 w 1681"/>
                <a:gd name="T13" fmla="*/ 1635 h 1955"/>
                <a:gd name="T14" fmla="*/ 651 w 1681"/>
                <a:gd name="T15" fmla="*/ 1173 h 1955"/>
                <a:gd name="T16" fmla="*/ 675 w 1681"/>
                <a:gd name="T17" fmla="*/ 1194 h 1955"/>
                <a:gd name="T18" fmla="*/ 507 w 1681"/>
                <a:gd name="T19" fmla="*/ 1366 h 1955"/>
                <a:gd name="T20" fmla="*/ 755 w 1681"/>
                <a:gd name="T21" fmla="*/ 1052 h 1955"/>
                <a:gd name="T22" fmla="*/ 924 w 1681"/>
                <a:gd name="T23" fmla="*/ 880 h 1955"/>
                <a:gd name="T24" fmla="*/ 779 w 1681"/>
                <a:gd name="T25" fmla="*/ 1073 h 1955"/>
                <a:gd name="T26" fmla="*/ 755 w 1681"/>
                <a:gd name="T27" fmla="*/ 1052 h 1955"/>
                <a:gd name="T28" fmla="*/ 1151 w 1681"/>
                <a:gd name="T29" fmla="*/ 590 h 1955"/>
                <a:gd name="T30" fmla="*/ 1175 w 1681"/>
                <a:gd name="T31" fmla="*/ 611 h 1955"/>
                <a:gd name="T32" fmla="*/ 1007 w 1681"/>
                <a:gd name="T33" fmla="*/ 783 h 1955"/>
                <a:gd name="T34" fmla="*/ 1255 w 1681"/>
                <a:gd name="T35" fmla="*/ 469 h 1955"/>
                <a:gd name="T36" fmla="*/ 1423 w 1681"/>
                <a:gd name="T37" fmla="*/ 297 h 1955"/>
                <a:gd name="T38" fmla="*/ 1279 w 1681"/>
                <a:gd name="T39" fmla="*/ 490 h 1955"/>
                <a:gd name="T40" fmla="*/ 1255 w 1681"/>
                <a:gd name="T41" fmla="*/ 469 h 1955"/>
                <a:gd name="T42" fmla="*/ 1651 w 1681"/>
                <a:gd name="T43" fmla="*/ 7 h 1955"/>
                <a:gd name="T44" fmla="*/ 1675 w 1681"/>
                <a:gd name="T45" fmla="*/ 28 h 1955"/>
                <a:gd name="T46" fmla="*/ 1529 w 1681"/>
                <a:gd name="T47" fmla="*/ 198 h 1955"/>
                <a:gd name="T48" fmla="*/ 1505 w 1681"/>
                <a:gd name="T49" fmla="*/ 177 h 1955"/>
                <a:gd name="T50" fmla="*/ 1412 w 1681"/>
                <a:gd name="T51" fmla="*/ 242 h 1955"/>
                <a:gd name="T52" fmla="*/ 1391 w 1681"/>
                <a:gd name="T53" fmla="*/ 218 h 1955"/>
                <a:gd name="T54" fmla="*/ 1586 w 1681"/>
                <a:gd name="T55" fmla="*/ 77 h 1955"/>
                <a:gd name="T56" fmla="*/ 1289 w 1681"/>
                <a:gd name="T57" fmla="*/ 345 h 1955"/>
                <a:gd name="T58" fmla="*/ 1094 w 1681"/>
                <a:gd name="T59" fmla="*/ 486 h 1955"/>
                <a:gd name="T60" fmla="*/ 1268 w 1681"/>
                <a:gd name="T61" fmla="*/ 320 h 1955"/>
                <a:gd name="T62" fmla="*/ 1289 w 1681"/>
                <a:gd name="T63" fmla="*/ 345 h 1955"/>
                <a:gd name="T64" fmla="*/ 822 w 1681"/>
                <a:gd name="T65" fmla="*/ 734 h 1955"/>
                <a:gd name="T66" fmla="*/ 801 w 1681"/>
                <a:gd name="T67" fmla="*/ 710 h 1955"/>
                <a:gd name="T68" fmla="*/ 996 w 1681"/>
                <a:gd name="T69" fmla="*/ 568 h 1955"/>
                <a:gd name="T70" fmla="*/ 699 w 1681"/>
                <a:gd name="T71" fmla="*/ 837 h 1955"/>
                <a:gd name="T72" fmla="*/ 504 w 1681"/>
                <a:gd name="T73" fmla="*/ 978 h 1955"/>
                <a:gd name="T74" fmla="*/ 678 w 1681"/>
                <a:gd name="T75" fmla="*/ 812 h 1955"/>
                <a:gd name="T76" fmla="*/ 699 w 1681"/>
                <a:gd name="T77" fmla="*/ 837 h 1955"/>
                <a:gd name="T78" fmla="*/ 232 w 1681"/>
                <a:gd name="T79" fmla="*/ 1226 h 1955"/>
                <a:gd name="T80" fmla="*/ 211 w 1681"/>
                <a:gd name="T81" fmla="*/ 1201 h 1955"/>
                <a:gd name="T82" fmla="*/ 406 w 1681"/>
                <a:gd name="T83" fmla="*/ 1060 h 1955"/>
                <a:gd name="T84" fmla="*/ 109 w 1681"/>
                <a:gd name="T85" fmla="*/ 1328 h 1955"/>
                <a:gd name="T86" fmla="*/ 33 w 1681"/>
                <a:gd name="T87" fmla="*/ 1371 h 1955"/>
                <a:gd name="T88" fmla="*/ 88 w 1681"/>
                <a:gd name="T89" fmla="*/ 1304 h 1955"/>
                <a:gd name="T90" fmla="*/ 109 w 1681"/>
                <a:gd name="T91" fmla="*/ 1328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1" h="1955">
                  <a:moveTo>
                    <a:pt x="5" y="1927"/>
                  </a:moveTo>
                  <a:lnTo>
                    <a:pt x="151" y="1757"/>
                  </a:lnTo>
                  <a:cubicBezTo>
                    <a:pt x="157" y="1750"/>
                    <a:pt x="167" y="1749"/>
                    <a:pt x="174" y="1755"/>
                  </a:cubicBezTo>
                  <a:cubicBezTo>
                    <a:pt x="181" y="1761"/>
                    <a:pt x="181" y="1771"/>
                    <a:pt x="176" y="1777"/>
                  </a:cubicBezTo>
                  <a:lnTo>
                    <a:pt x="30" y="1947"/>
                  </a:lnTo>
                  <a:cubicBezTo>
                    <a:pt x="24" y="1954"/>
                    <a:pt x="14" y="1955"/>
                    <a:pt x="7" y="1949"/>
                  </a:cubicBezTo>
                  <a:cubicBezTo>
                    <a:pt x="0" y="1943"/>
                    <a:pt x="0" y="1933"/>
                    <a:pt x="5" y="1927"/>
                  </a:cubicBezTo>
                  <a:close/>
                  <a:moveTo>
                    <a:pt x="255" y="1635"/>
                  </a:moveTo>
                  <a:lnTo>
                    <a:pt x="401" y="1465"/>
                  </a:lnTo>
                  <a:cubicBezTo>
                    <a:pt x="407" y="1458"/>
                    <a:pt x="417" y="1458"/>
                    <a:pt x="424" y="1463"/>
                  </a:cubicBezTo>
                  <a:cubicBezTo>
                    <a:pt x="430" y="1469"/>
                    <a:pt x="431" y="1479"/>
                    <a:pt x="425" y="1486"/>
                  </a:cubicBezTo>
                  <a:lnTo>
                    <a:pt x="280" y="1656"/>
                  </a:lnTo>
                  <a:cubicBezTo>
                    <a:pt x="274" y="1663"/>
                    <a:pt x="264" y="1663"/>
                    <a:pt x="257" y="1658"/>
                  </a:cubicBezTo>
                  <a:cubicBezTo>
                    <a:pt x="250" y="1652"/>
                    <a:pt x="250" y="1642"/>
                    <a:pt x="255" y="1635"/>
                  </a:cubicBezTo>
                  <a:close/>
                  <a:moveTo>
                    <a:pt x="505" y="1344"/>
                  </a:moveTo>
                  <a:lnTo>
                    <a:pt x="651" y="1173"/>
                  </a:lnTo>
                  <a:cubicBezTo>
                    <a:pt x="657" y="1167"/>
                    <a:pt x="667" y="1166"/>
                    <a:pt x="674" y="1172"/>
                  </a:cubicBezTo>
                  <a:cubicBezTo>
                    <a:pt x="680" y="1177"/>
                    <a:pt x="681" y="1188"/>
                    <a:pt x="675" y="1194"/>
                  </a:cubicBezTo>
                  <a:lnTo>
                    <a:pt x="530" y="1364"/>
                  </a:lnTo>
                  <a:cubicBezTo>
                    <a:pt x="524" y="1371"/>
                    <a:pt x="514" y="1372"/>
                    <a:pt x="507" y="1366"/>
                  </a:cubicBezTo>
                  <a:cubicBezTo>
                    <a:pt x="500" y="1360"/>
                    <a:pt x="500" y="1350"/>
                    <a:pt x="505" y="1344"/>
                  </a:cubicBezTo>
                  <a:close/>
                  <a:moveTo>
                    <a:pt x="755" y="1052"/>
                  </a:moveTo>
                  <a:lnTo>
                    <a:pt x="901" y="882"/>
                  </a:lnTo>
                  <a:cubicBezTo>
                    <a:pt x="907" y="875"/>
                    <a:pt x="917" y="874"/>
                    <a:pt x="924" y="880"/>
                  </a:cubicBezTo>
                  <a:cubicBezTo>
                    <a:pt x="930" y="886"/>
                    <a:pt x="931" y="896"/>
                    <a:pt x="925" y="903"/>
                  </a:cubicBezTo>
                  <a:lnTo>
                    <a:pt x="779" y="1073"/>
                  </a:lnTo>
                  <a:cubicBezTo>
                    <a:pt x="774" y="1079"/>
                    <a:pt x="764" y="1080"/>
                    <a:pt x="757" y="1075"/>
                  </a:cubicBezTo>
                  <a:cubicBezTo>
                    <a:pt x="750" y="1069"/>
                    <a:pt x="749" y="1059"/>
                    <a:pt x="755" y="1052"/>
                  </a:cubicBezTo>
                  <a:close/>
                  <a:moveTo>
                    <a:pt x="1005" y="760"/>
                  </a:moveTo>
                  <a:lnTo>
                    <a:pt x="1151" y="590"/>
                  </a:lnTo>
                  <a:cubicBezTo>
                    <a:pt x="1157" y="584"/>
                    <a:pt x="1167" y="583"/>
                    <a:pt x="1173" y="589"/>
                  </a:cubicBezTo>
                  <a:cubicBezTo>
                    <a:pt x="1180" y="594"/>
                    <a:pt x="1181" y="604"/>
                    <a:pt x="1175" y="611"/>
                  </a:cubicBezTo>
                  <a:lnTo>
                    <a:pt x="1029" y="781"/>
                  </a:lnTo>
                  <a:cubicBezTo>
                    <a:pt x="1024" y="788"/>
                    <a:pt x="1014" y="789"/>
                    <a:pt x="1007" y="783"/>
                  </a:cubicBezTo>
                  <a:cubicBezTo>
                    <a:pt x="1000" y="777"/>
                    <a:pt x="999" y="767"/>
                    <a:pt x="1005" y="760"/>
                  </a:cubicBezTo>
                  <a:close/>
                  <a:moveTo>
                    <a:pt x="1255" y="469"/>
                  </a:moveTo>
                  <a:lnTo>
                    <a:pt x="1401" y="299"/>
                  </a:lnTo>
                  <a:cubicBezTo>
                    <a:pt x="1407" y="292"/>
                    <a:pt x="1417" y="291"/>
                    <a:pt x="1423" y="297"/>
                  </a:cubicBezTo>
                  <a:cubicBezTo>
                    <a:pt x="1430" y="303"/>
                    <a:pt x="1431" y="313"/>
                    <a:pt x="1425" y="320"/>
                  </a:cubicBezTo>
                  <a:lnTo>
                    <a:pt x="1279" y="490"/>
                  </a:lnTo>
                  <a:cubicBezTo>
                    <a:pt x="1274" y="496"/>
                    <a:pt x="1263" y="497"/>
                    <a:pt x="1257" y="491"/>
                  </a:cubicBezTo>
                  <a:cubicBezTo>
                    <a:pt x="1250" y="486"/>
                    <a:pt x="1249" y="476"/>
                    <a:pt x="1255" y="469"/>
                  </a:cubicBezTo>
                  <a:close/>
                  <a:moveTo>
                    <a:pt x="1505" y="177"/>
                  </a:moveTo>
                  <a:lnTo>
                    <a:pt x="1651" y="7"/>
                  </a:lnTo>
                  <a:cubicBezTo>
                    <a:pt x="1656" y="1"/>
                    <a:pt x="1667" y="0"/>
                    <a:pt x="1673" y="5"/>
                  </a:cubicBezTo>
                  <a:cubicBezTo>
                    <a:pt x="1680" y="11"/>
                    <a:pt x="1681" y="21"/>
                    <a:pt x="1675" y="28"/>
                  </a:cubicBezTo>
                  <a:lnTo>
                    <a:pt x="1675" y="28"/>
                  </a:lnTo>
                  <a:lnTo>
                    <a:pt x="1529" y="198"/>
                  </a:lnTo>
                  <a:cubicBezTo>
                    <a:pt x="1523" y="205"/>
                    <a:pt x="1513" y="206"/>
                    <a:pt x="1507" y="200"/>
                  </a:cubicBezTo>
                  <a:cubicBezTo>
                    <a:pt x="1500" y="194"/>
                    <a:pt x="1499" y="184"/>
                    <a:pt x="1505" y="177"/>
                  </a:cubicBezTo>
                  <a:close/>
                  <a:moveTo>
                    <a:pt x="1584" y="99"/>
                  </a:moveTo>
                  <a:lnTo>
                    <a:pt x="1412" y="242"/>
                  </a:lnTo>
                  <a:cubicBezTo>
                    <a:pt x="1405" y="248"/>
                    <a:pt x="1395" y="247"/>
                    <a:pt x="1389" y="240"/>
                  </a:cubicBezTo>
                  <a:cubicBezTo>
                    <a:pt x="1384" y="234"/>
                    <a:pt x="1385" y="224"/>
                    <a:pt x="1391" y="218"/>
                  </a:cubicBezTo>
                  <a:lnTo>
                    <a:pt x="1563" y="74"/>
                  </a:lnTo>
                  <a:cubicBezTo>
                    <a:pt x="1570" y="69"/>
                    <a:pt x="1580" y="70"/>
                    <a:pt x="1586" y="77"/>
                  </a:cubicBezTo>
                  <a:cubicBezTo>
                    <a:pt x="1592" y="83"/>
                    <a:pt x="1591" y="93"/>
                    <a:pt x="1584" y="99"/>
                  </a:cubicBezTo>
                  <a:close/>
                  <a:moveTo>
                    <a:pt x="1289" y="345"/>
                  </a:moveTo>
                  <a:lnTo>
                    <a:pt x="1117" y="488"/>
                  </a:lnTo>
                  <a:cubicBezTo>
                    <a:pt x="1110" y="494"/>
                    <a:pt x="1100" y="493"/>
                    <a:pt x="1094" y="486"/>
                  </a:cubicBezTo>
                  <a:cubicBezTo>
                    <a:pt x="1089" y="479"/>
                    <a:pt x="1090" y="469"/>
                    <a:pt x="1096" y="464"/>
                  </a:cubicBezTo>
                  <a:lnTo>
                    <a:pt x="1268" y="320"/>
                  </a:lnTo>
                  <a:cubicBezTo>
                    <a:pt x="1275" y="315"/>
                    <a:pt x="1285" y="316"/>
                    <a:pt x="1291" y="322"/>
                  </a:cubicBezTo>
                  <a:cubicBezTo>
                    <a:pt x="1297" y="329"/>
                    <a:pt x="1296" y="339"/>
                    <a:pt x="1289" y="345"/>
                  </a:cubicBezTo>
                  <a:close/>
                  <a:moveTo>
                    <a:pt x="994" y="591"/>
                  </a:moveTo>
                  <a:lnTo>
                    <a:pt x="822" y="734"/>
                  </a:lnTo>
                  <a:cubicBezTo>
                    <a:pt x="815" y="740"/>
                    <a:pt x="805" y="739"/>
                    <a:pt x="799" y="732"/>
                  </a:cubicBezTo>
                  <a:cubicBezTo>
                    <a:pt x="794" y="725"/>
                    <a:pt x="795" y="715"/>
                    <a:pt x="801" y="710"/>
                  </a:cubicBezTo>
                  <a:lnTo>
                    <a:pt x="973" y="566"/>
                  </a:lnTo>
                  <a:cubicBezTo>
                    <a:pt x="980" y="560"/>
                    <a:pt x="990" y="561"/>
                    <a:pt x="996" y="568"/>
                  </a:cubicBezTo>
                  <a:cubicBezTo>
                    <a:pt x="1002" y="575"/>
                    <a:pt x="1001" y="585"/>
                    <a:pt x="994" y="591"/>
                  </a:cubicBezTo>
                  <a:close/>
                  <a:moveTo>
                    <a:pt x="699" y="837"/>
                  </a:moveTo>
                  <a:lnTo>
                    <a:pt x="527" y="980"/>
                  </a:lnTo>
                  <a:cubicBezTo>
                    <a:pt x="520" y="986"/>
                    <a:pt x="510" y="985"/>
                    <a:pt x="504" y="978"/>
                  </a:cubicBezTo>
                  <a:cubicBezTo>
                    <a:pt x="499" y="971"/>
                    <a:pt x="500" y="961"/>
                    <a:pt x="506" y="955"/>
                  </a:cubicBezTo>
                  <a:lnTo>
                    <a:pt x="678" y="812"/>
                  </a:lnTo>
                  <a:cubicBezTo>
                    <a:pt x="685" y="806"/>
                    <a:pt x="695" y="807"/>
                    <a:pt x="701" y="814"/>
                  </a:cubicBezTo>
                  <a:cubicBezTo>
                    <a:pt x="707" y="821"/>
                    <a:pt x="706" y="831"/>
                    <a:pt x="699" y="837"/>
                  </a:cubicBezTo>
                  <a:close/>
                  <a:moveTo>
                    <a:pt x="404" y="1082"/>
                  </a:moveTo>
                  <a:lnTo>
                    <a:pt x="232" y="1226"/>
                  </a:lnTo>
                  <a:cubicBezTo>
                    <a:pt x="225" y="1231"/>
                    <a:pt x="215" y="1231"/>
                    <a:pt x="209" y="1224"/>
                  </a:cubicBezTo>
                  <a:cubicBezTo>
                    <a:pt x="204" y="1217"/>
                    <a:pt x="205" y="1207"/>
                    <a:pt x="211" y="1201"/>
                  </a:cubicBezTo>
                  <a:lnTo>
                    <a:pt x="383" y="1058"/>
                  </a:lnTo>
                  <a:cubicBezTo>
                    <a:pt x="390" y="1052"/>
                    <a:pt x="400" y="1053"/>
                    <a:pt x="406" y="1060"/>
                  </a:cubicBezTo>
                  <a:cubicBezTo>
                    <a:pt x="412" y="1067"/>
                    <a:pt x="411" y="1077"/>
                    <a:pt x="404" y="1082"/>
                  </a:cubicBezTo>
                  <a:close/>
                  <a:moveTo>
                    <a:pt x="109" y="1328"/>
                  </a:moveTo>
                  <a:lnTo>
                    <a:pt x="56" y="1373"/>
                  </a:lnTo>
                  <a:cubicBezTo>
                    <a:pt x="49" y="1378"/>
                    <a:pt x="39" y="1377"/>
                    <a:pt x="33" y="1371"/>
                  </a:cubicBezTo>
                  <a:cubicBezTo>
                    <a:pt x="27" y="1364"/>
                    <a:pt x="28" y="1354"/>
                    <a:pt x="35" y="1348"/>
                  </a:cubicBezTo>
                  <a:lnTo>
                    <a:pt x="88" y="1304"/>
                  </a:lnTo>
                  <a:cubicBezTo>
                    <a:pt x="95" y="1298"/>
                    <a:pt x="105" y="1299"/>
                    <a:pt x="111" y="1306"/>
                  </a:cubicBezTo>
                  <a:cubicBezTo>
                    <a:pt x="117" y="1312"/>
                    <a:pt x="116" y="1323"/>
                    <a:pt x="109" y="1328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391" y="1664"/>
              <a:ext cx="85" cy="93"/>
            </a:xfrm>
            <a:custGeom>
              <a:avLst/>
              <a:gdLst>
                <a:gd name="T0" fmla="*/ 85 w 85"/>
                <a:gd name="T1" fmla="*/ 42 h 93"/>
                <a:gd name="T2" fmla="*/ 0 w 85"/>
                <a:gd name="T3" fmla="*/ 93 h 93"/>
                <a:gd name="T4" fmla="*/ 37 w 85"/>
                <a:gd name="T5" fmla="*/ 0 h 93"/>
                <a:gd name="T6" fmla="*/ 85 w 85"/>
                <a:gd name="T7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3">
                  <a:moveTo>
                    <a:pt x="85" y="42"/>
                  </a:moveTo>
                  <a:lnTo>
                    <a:pt x="0" y="93"/>
                  </a:lnTo>
                  <a:lnTo>
                    <a:pt x="37" y="0"/>
                  </a:lnTo>
                  <a:lnTo>
                    <a:pt x="8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91" y="1449"/>
              <a:ext cx="93" cy="85"/>
            </a:xfrm>
            <a:custGeom>
              <a:avLst/>
              <a:gdLst>
                <a:gd name="T0" fmla="*/ 93 w 93"/>
                <a:gd name="T1" fmla="*/ 49 h 85"/>
                <a:gd name="T2" fmla="*/ 0 w 93"/>
                <a:gd name="T3" fmla="*/ 85 h 85"/>
                <a:gd name="T4" fmla="*/ 52 w 93"/>
                <a:gd name="T5" fmla="*/ 0 h 85"/>
                <a:gd name="T6" fmla="*/ 93 w 93"/>
                <a:gd name="T7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5">
                  <a:moveTo>
                    <a:pt x="93" y="49"/>
                  </a:moveTo>
                  <a:lnTo>
                    <a:pt x="0" y="85"/>
                  </a:lnTo>
                  <a:lnTo>
                    <a:pt x="52" y="0"/>
                  </a:lnTo>
                  <a:lnTo>
                    <a:pt x="93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462" y="981"/>
              <a:ext cx="603" cy="299"/>
            </a:xfrm>
            <a:custGeom>
              <a:avLst/>
              <a:gdLst>
                <a:gd name="T0" fmla="*/ 1627 w 1639"/>
                <a:gd name="T1" fmla="*/ 33 h 809"/>
                <a:gd name="T2" fmla="*/ 1195 w 1639"/>
                <a:gd name="T3" fmla="*/ 241 h 809"/>
                <a:gd name="T4" fmla="*/ 1174 w 1639"/>
                <a:gd name="T5" fmla="*/ 234 h 809"/>
                <a:gd name="T6" fmla="*/ 1181 w 1639"/>
                <a:gd name="T7" fmla="*/ 213 h 809"/>
                <a:gd name="T8" fmla="*/ 1613 w 1639"/>
                <a:gd name="T9" fmla="*/ 4 h 809"/>
                <a:gd name="T10" fmla="*/ 1635 w 1639"/>
                <a:gd name="T11" fmla="*/ 11 h 809"/>
                <a:gd name="T12" fmla="*/ 1627 w 1639"/>
                <a:gd name="T13" fmla="*/ 33 h 809"/>
                <a:gd name="T14" fmla="*/ 936 w 1639"/>
                <a:gd name="T15" fmla="*/ 367 h 809"/>
                <a:gd name="T16" fmla="*/ 503 w 1639"/>
                <a:gd name="T17" fmla="*/ 575 h 809"/>
                <a:gd name="T18" fmla="*/ 482 w 1639"/>
                <a:gd name="T19" fmla="*/ 568 h 809"/>
                <a:gd name="T20" fmla="*/ 489 w 1639"/>
                <a:gd name="T21" fmla="*/ 546 h 809"/>
                <a:gd name="T22" fmla="*/ 922 w 1639"/>
                <a:gd name="T23" fmla="*/ 338 h 809"/>
                <a:gd name="T24" fmla="*/ 943 w 1639"/>
                <a:gd name="T25" fmla="*/ 345 h 809"/>
                <a:gd name="T26" fmla="*/ 936 w 1639"/>
                <a:gd name="T27" fmla="*/ 367 h 809"/>
                <a:gd name="T28" fmla="*/ 244 w 1639"/>
                <a:gd name="T29" fmla="*/ 700 h 809"/>
                <a:gd name="T30" fmla="*/ 25 w 1639"/>
                <a:gd name="T31" fmla="*/ 806 h 809"/>
                <a:gd name="T32" fmla="*/ 4 w 1639"/>
                <a:gd name="T33" fmla="*/ 798 h 809"/>
                <a:gd name="T34" fmla="*/ 12 w 1639"/>
                <a:gd name="T35" fmla="*/ 777 h 809"/>
                <a:gd name="T36" fmla="*/ 230 w 1639"/>
                <a:gd name="T37" fmla="*/ 671 h 809"/>
                <a:gd name="T38" fmla="*/ 251 w 1639"/>
                <a:gd name="T39" fmla="*/ 679 h 809"/>
                <a:gd name="T40" fmla="*/ 244 w 1639"/>
                <a:gd name="T41" fmla="*/ 70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9" h="809">
                  <a:moveTo>
                    <a:pt x="1627" y="33"/>
                  </a:moveTo>
                  <a:lnTo>
                    <a:pt x="1195" y="241"/>
                  </a:lnTo>
                  <a:cubicBezTo>
                    <a:pt x="1187" y="245"/>
                    <a:pt x="1177" y="242"/>
                    <a:pt x="1174" y="234"/>
                  </a:cubicBezTo>
                  <a:cubicBezTo>
                    <a:pt x="1170" y="226"/>
                    <a:pt x="1173" y="216"/>
                    <a:pt x="1181" y="213"/>
                  </a:cubicBezTo>
                  <a:lnTo>
                    <a:pt x="1613" y="4"/>
                  </a:lnTo>
                  <a:cubicBezTo>
                    <a:pt x="1621" y="0"/>
                    <a:pt x="1631" y="3"/>
                    <a:pt x="1635" y="11"/>
                  </a:cubicBezTo>
                  <a:cubicBezTo>
                    <a:pt x="1639" y="19"/>
                    <a:pt x="1635" y="29"/>
                    <a:pt x="1627" y="33"/>
                  </a:cubicBezTo>
                  <a:close/>
                  <a:moveTo>
                    <a:pt x="936" y="367"/>
                  </a:moveTo>
                  <a:lnTo>
                    <a:pt x="503" y="575"/>
                  </a:lnTo>
                  <a:cubicBezTo>
                    <a:pt x="495" y="579"/>
                    <a:pt x="486" y="576"/>
                    <a:pt x="482" y="568"/>
                  </a:cubicBezTo>
                  <a:cubicBezTo>
                    <a:pt x="478" y="560"/>
                    <a:pt x="481" y="550"/>
                    <a:pt x="489" y="546"/>
                  </a:cubicBezTo>
                  <a:lnTo>
                    <a:pt x="922" y="338"/>
                  </a:lnTo>
                  <a:cubicBezTo>
                    <a:pt x="930" y="334"/>
                    <a:pt x="939" y="337"/>
                    <a:pt x="943" y="345"/>
                  </a:cubicBezTo>
                  <a:cubicBezTo>
                    <a:pt x="947" y="353"/>
                    <a:pt x="944" y="363"/>
                    <a:pt x="936" y="367"/>
                  </a:cubicBezTo>
                  <a:close/>
                  <a:moveTo>
                    <a:pt x="244" y="700"/>
                  </a:moveTo>
                  <a:lnTo>
                    <a:pt x="25" y="806"/>
                  </a:lnTo>
                  <a:cubicBezTo>
                    <a:pt x="18" y="809"/>
                    <a:pt x="8" y="806"/>
                    <a:pt x="4" y="798"/>
                  </a:cubicBezTo>
                  <a:cubicBezTo>
                    <a:pt x="0" y="790"/>
                    <a:pt x="4" y="781"/>
                    <a:pt x="12" y="777"/>
                  </a:cubicBezTo>
                  <a:lnTo>
                    <a:pt x="230" y="671"/>
                  </a:lnTo>
                  <a:cubicBezTo>
                    <a:pt x="238" y="668"/>
                    <a:pt x="247" y="671"/>
                    <a:pt x="251" y="679"/>
                  </a:cubicBezTo>
                  <a:cubicBezTo>
                    <a:pt x="255" y="687"/>
                    <a:pt x="252" y="696"/>
                    <a:pt x="244" y="70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391" y="1241"/>
              <a:ext cx="99" cy="70"/>
            </a:xfrm>
            <a:custGeom>
              <a:avLst/>
              <a:gdLst>
                <a:gd name="T0" fmla="*/ 99 w 99"/>
                <a:gd name="T1" fmla="*/ 57 h 70"/>
                <a:gd name="T2" fmla="*/ 0 w 99"/>
                <a:gd name="T3" fmla="*/ 70 h 70"/>
                <a:gd name="T4" fmla="*/ 71 w 99"/>
                <a:gd name="T5" fmla="*/ 0 h 70"/>
                <a:gd name="T6" fmla="*/ 99 w 99"/>
                <a:gd name="T7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70">
                  <a:moveTo>
                    <a:pt x="99" y="57"/>
                  </a:moveTo>
                  <a:lnTo>
                    <a:pt x="0" y="70"/>
                  </a:lnTo>
                  <a:lnTo>
                    <a:pt x="71" y="0"/>
                  </a:lnTo>
                  <a:lnTo>
                    <a:pt x="9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4" name="Freeform 61"/>
            <p:cNvSpPr>
              <a:spLocks noEditPoints="1"/>
            </p:cNvSpPr>
            <p:nvPr/>
          </p:nvSpPr>
          <p:spPr bwMode="auto">
            <a:xfrm>
              <a:off x="384" y="1750"/>
              <a:ext cx="572" cy="726"/>
            </a:xfrm>
            <a:custGeom>
              <a:avLst/>
              <a:gdLst>
                <a:gd name="T0" fmla="*/ 31 w 1553"/>
                <a:gd name="T1" fmla="*/ 8 h 1967"/>
                <a:gd name="T2" fmla="*/ 169 w 1553"/>
                <a:gd name="T3" fmla="*/ 184 h 1967"/>
                <a:gd name="T4" fmla="*/ 166 w 1553"/>
                <a:gd name="T5" fmla="*/ 207 h 1967"/>
                <a:gd name="T6" fmla="*/ 144 w 1553"/>
                <a:gd name="T7" fmla="*/ 204 h 1967"/>
                <a:gd name="T8" fmla="*/ 6 w 1553"/>
                <a:gd name="T9" fmla="*/ 28 h 1967"/>
                <a:gd name="T10" fmla="*/ 8 w 1553"/>
                <a:gd name="T11" fmla="*/ 6 h 1967"/>
                <a:gd name="T12" fmla="*/ 31 w 1553"/>
                <a:gd name="T13" fmla="*/ 8 h 1967"/>
                <a:gd name="T14" fmla="*/ 268 w 1553"/>
                <a:gd name="T15" fmla="*/ 310 h 1967"/>
                <a:gd name="T16" fmla="*/ 406 w 1553"/>
                <a:gd name="T17" fmla="*/ 486 h 1967"/>
                <a:gd name="T18" fmla="*/ 404 w 1553"/>
                <a:gd name="T19" fmla="*/ 509 h 1967"/>
                <a:gd name="T20" fmla="*/ 381 w 1553"/>
                <a:gd name="T21" fmla="*/ 506 h 1967"/>
                <a:gd name="T22" fmla="*/ 243 w 1553"/>
                <a:gd name="T23" fmla="*/ 330 h 1967"/>
                <a:gd name="T24" fmla="*/ 245 w 1553"/>
                <a:gd name="T25" fmla="*/ 307 h 1967"/>
                <a:gd name="T26" fmla="*/ 268 w 1553"/>
                <a:gd name="T27" fmla="*/ 310 h 1967"/>
                <a:gd name="T28" fmla="*/ 505 w 1553"/>
                <a:gd name="T29" fmla="*/ 612 h 1967"/>
                <a:gd name="T30" fmla="*/ 644 w 1553"/>
                <a:gd name="T31" fmla="*/ 788 h 1967"/>
                <a:gd name="T32" fmla="*/ 641 w 1553"/>
                <a:gd name="T33" fmla="*/ 811 h 1967"/>
                <a:gd name="T34" fmla="*/ 618 w 1553"/>
                <a:gd name="T35" fmla="*/ 808 h 1967"/>
                <a:gd name="T36" fmla="*/ 480 w 1553"/>
                <a:gd name="T37" fmla="*/ 632 h 1967"/>
                <a:gd name="T38" fmla="*/ 483 w 1553"/>
                <a:gd name="T39" fmla="*/ 609 h 1967"/>
                <a:gd name="T40" fmla="*/ 505 w 1553"/>
                <a:gd name="T41" fmla="*/ 612 h 1967"/>
                <a:gd name="T42" fmla="*/ 742 w 1553"/>
                <a:gd name="T43" fmla="*/ 914 h 1967"/>
                <a:gd name="T44" fmla="*/ 881 w 1553"/>
                <a:gd name="T45" fmla="*/ 1090 h 1967"/>
                <a:gd name="T46" fmla="*/ 878 w 1553"/>
                <a:gd name="T47" fmla="*/ 1113 h 1967"/>
                <a:gd name="T48" fmla="*/ 856 w 1553"/>
                <a:gd name="T49" fmla="*/ 1110 h 1967"/>
                <a:gd name="T50" fmla="*/ 717 w 1553"/>
                <a:gd name="T51" fmla="*/ 934 h 1967"/>
                <a:gd name="T52" fmla="*/ 720 w 1553"/>
                <a:gd name="T53" fmla="*/ 911 h 1967"/>
                <a:gd name="T54" fmla="*/ 742 w 1553"/>
                <a:gd name="T55" fmla="*/ 914 h 1967"/>
                <a:gd name="T56" fmla="*/ 980 w 1553"/>
                <a:gd name="T57" fmla="*/ 1216 h 1967"/>
                <a:gd name="T58" fmla="*/ 1118 w 1553"/>
                <a:gd name="T59" fmla="*/ 1392 h 1967"/>
                <a:gd name="T60" fmla="*/ 1115 w 1553"/>
                <a:gd name="T61" fmla="*/ 1415 h 1967"/>
                <a:gd name="T62" fmla="*/ 1093 w 1553"/>
                <a:gd name="T63" fmla="*/ 1412 h 1967"/>
                <a:gd name="T64" fmla="*/ 955 w 1553"/>
                <a:gd name="T65" fmla="*/ 1236 h 1967"/>
                <a:gd name="T66" fmla="*/ 957 w 1553"/>
                <a:gd name="T67" fmla="*/ 1213 h 1967"/>
                <a:gd name="T68" fmla="*/ 980 w 1553"/>
                <a:gd name="T69" fmla="*/ 1216 h 1967"/>
                <a:gd name="T70" fmla="*/ 1217 w 1553"/>
                <a:gd name="T71" fmla="*/ 1518 h 1967"/>
                <a:gd name="T72" fmla="*/ 1355 w 1553"/>
                <a:gd name="T73" fmla="*/ 1694 h 1967"/>
                <a:gd name="T74" fmla="*/ 1353 w 1553"/>
                <a:gd name="T75" fmla="*/ 1717 h 1967"/>
                <a:gd name="T76" fmla="*/ 1330 w 1553"/>
                <a:gd name="T77" fmla="*/ 1714 h 1967"/>
                <a:gd name="T78" fmla="*/ 1192 w 1553"/>
                <a:gd name="T79" fmla="*/ 1538 h 1967"/>
                <a:gd name="T80" fmla="*/ 1194 w 1553"/>
                <a:gd name="T81" fmla="*/ 1515 h 1967"/>
                <a:gd name="T82" fmla="*/ 1217 w 1553"/>
                <a:gd name="T83" fmla="*/ 1518 h 1967"/>
                <a:gd name="T84" fmla="*/ 1454 w 1553"/>
                <a:gd name="T85" fmla="*/ 1820 h 1967"/>
                <a:gd name="T86" fmla="*/ 1548 w 1553"/>
                <a:gd name="T87" fmla="*/ 1939 h 1967"/>
                <a:gd name="T88" fmla="*/ 1545 w 1553"/>
                <a:gd name="T89" fmla="*/ 1962 h 1967"/>
                <a:gd name="T90" fmla="*/ 1523 w 1553"/>
                <a:gd name="T91" fmla="*/ 1959 h 1967"/>
                <a:gd name="T92" fmla="*/ 1429 w 1553"/>
                <a:gd name="T93" fmla="*/ 1840 h 1967"/>
                <a:gd name="T94" fmla="*/ 1432 w 1553"/>
                <a:gd name="T95" fmla="*/ 1817 h 1967"/>
                <a:gd name="T96" fmla="*/ 1454 w 1553"/>
                <a:gd name="T97" fmla="*/ 1820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3" h="1967">
                  <a:moveTo>
                    <a:pt x="31" y="8"/>
                  </a:moveTo>
                  <a:lnTo>
                    <a:pt x="169" y="184"/>
                  </a:lnTo>
                  <a:cubicBezTo>
                    <a:pt x="175" y="191"/>
                    <a:pt x="173" y="201"/>
                    <a:pt x="166" y="207"/>
                  </a:cubicBezTo>
                  <a:cubicBezTo>
                    <a:pt x="159" y="212"/>
                    <a:pt x="149" y="211"/>
                    <a:pt x="144" y="204"/>
                  </a:cubicBezTo>
                  <a:lnTo>
                    <a:pt x="6" y="28"/>
                  </a:lnTo>
                  <a:cubicBezTo>
                    <a:pt x="0" y="21"/>
                    <a:pt x="1" y="11"/>
                    <a:pt x="8" y="6"/>
                  </a:cubicBezTo>
                  <a:cubicBezTo>
                    <a:pt x="15" y="0"/>
                    <a:pt x="25" y="1"/>
                    <a:pt x="31" y="8"/>
                  </a:cubicBezTo>
                  <a:close/>
                  <a:moveTo>
                    <a:pt x="268" y="310"/>
                  </a:moveTo>
                  <a:lnTo>
                    <a:pt x="406" y="486"/>
                  </a:lnTo>
                  <a:cubicBezTo>
                    <a:pt x="412" y="493"/>
                    <a:pt x="411" y="503"/>
                    <a:pt x="404" y="509"/>
                  </a:cubicBezTo>
                  <a:cubicBezTo>
                    <a:pt x="397" y="514"/>
                    <a:pt x="387" y="513"/>
                    <a:pt x="381" y="506"/>
                  </a:cubicBezTo>
                  <a:lnTo>
                    <a:pt x="243" y="330"/>
                  </a:lnTo>
                  <a:cubicBezTo>
                    <a:pt x="237" y="323"/>
                    <a:pt x="239" y="313"/>
                    <a:pt x="245" y="307"/>
                  </a:cubicBezTo>
                  <a:cubicBezTo>
                    <a:pt x="252" y="302"/>
                    <a:pt x="262" y="303"/>
                    <a:pt x="268" y="310"/>
                  </a:cubicBezTo>
                  <a:close/>
                  <a:moveTo>
                    <a:pt x="505" y="612"/>
                  </a:moveTo>
                  <a:lnTo>
                    <a:pt x="644" y="788"/>
                  </a:lnTo>
                  <a:cubicBezTo>
                    <a:pt x="649" y="795"/>
                    <a:pt x="648" y="805"/>
                    <a:pt x="641" y="811"/>
                  </a:cubicBezTo>
                  <a:cubicBezTo>
                    <a:pt x="634" y="816"/>
                    <a:pt x="624" y="815"/>
                    <a:pt x="618" y="808"/>
                  </a:cubicBezTo>
                  <a:lnTo>
                    <a:pt x="480" y="632"/>
                  </a:lnTo>
                  <a:cubicBezTo>
                    <a:pt x="475" y="625"/>
                    <a:pt x="476" y="615"/>
                    <a:pt x="483" y="609"/>
                  </a:cubicBezTo>
                  <a:cubicBezTo>
                    <a:pt x="490" y="604"/>
                    <a:pt x="500" y="605"/>
                    <a:pt x="505" y="612"/>
                  </a:cubicBezTo>
                  <a:close/>
                  <a:moveTo>
                    <a:pt x="742" y="914"/>
                  </a:moveTo>
                  <a:lnTo>
                    <a:pt x="881" y="1090"/>
                  </a:lnTo>
                  <a:cubicBezTo>
                    <a:pt x="886" y="1097"/>
                    <a:pt x="885" y="1107"/>
                    <a:pt x="878" y="1113"/>
                  </a:cubicBezTo>
                  <a:cubicBezTo>
                    <a:pt x="871" y="1118"/>
                    <a:pt x="861" y="1117"/>
                    <a:pt x="856" y="1110"/>
                  </a:cubicBezTo>
                  <a:lnTo>
                    <a:pt x="717" y="934"/>
                  </a:lnTo>
                  <a:cubicBezTo>
                    <a:pt x="712" y="927"/>
                    <a:pt x="713" y="917"/>
                    <a:pt x="720" y="911"/>
                  </a:cubicBezTo>
                  <a:cubicBezTo>
                    <a:pt x="727" y="906"/>
                    <a:pt x="737" y="907"/>
                    <a:pt x="742" y="914"/>
                  </a:cubicBezTo>
                  <a:close/>
                  <a:moveTo>
                    <a:pt x="980" y="1216"/>
                  </a:moveTo>
                  <a:lnTo>
                    <a:pt x="1118" y="1392"/>
                  </a:lnTo>
                  <a:cubicBezTo>
                    <a:pt x="1124" y="1399"/>
                    <a:pt x="1122" y="1409"/>
                    <a:pt x="1115" y="1415"/>
                  </a:cubicBezTo>
                  <a:cubicBezTo>
                    <a:pt x="1108" y="1420"/>
                    <a:pt x="1098" y="1419"/>
                    <a:pt x="1093" y="1412"/>
                  </a:cubicBezTo>
                  <a:lnTo>
                    <a:pt x="955" y="1236"/>
                  </a:lnTo>
                  <a:cubicBezTo>
                    <a:pt x="949" y="1229"/>
                    <a:pt x="950" y="1219"/>
                    <a:pt x="957" y="1213"/>
                  </a:cubicBezTo>
                  <a:cubicBezTo>
                    <a:pt x="964" y="1208"/>
                    <a:pt x="974" y="1209"/>
                    <a:pt x="980" y="1216"/>
                  </a:cubicBezTo>
                  <a:close/>
                  <a:moveTo>
                    <a:pt x="1217" y="1518"/>
                  </a:moveTo>
                  <a:lnTo>
                    <a:pt x="1355" y="1694"/>
                  </a:lnTo>
                  <a:cubicBezTo>
                    <a:pt x="1361" y="1701"/>
                    <a:pt x="1360" y="1711"/>
                    <a:pt x="1353" y="1717"/>
                  </a:cubicBezTo>
                  <a:cubicBezTo>
                    <a:pt x="1346" y="1722"/>
                    <a:pt x="1336" y="1721"/>
                    <a:pt x="1330" y="1714"/>
                  </a:cubicBezTo>
                  <a:lnTo>
                    <a:pt x="1192" y="1538"/>
                  </a:lnTo>
                  <a:cubicBezTo>
                    <a:pt x="1186" y="1531"/>
                    <a:pt x="1188" y="1521"/>
                    <a:pt x="1194" y="1515"/>
                  </a:cubicBezTo>
                  <a:cubicBezTo>
                    <a:pt x="1201" y="1510"/>
                    <a:pt x="1211" y="1511"/>
                    <a:pt x="1217" y="1518"/>
                  </a:cubicBezTo>
                  <a:close/>
                  <a:moveTo>
                    <a:pt x="1454" y="1820"/>
                  </a:moveTo>
                  <a:lnTo>
                    <a:pt x="1548" y="1939"/>
                  </a:lnTo>
                  <a:cubicBezTo>
                    <a:pt x="1553" y="1946"/>
                    <a:pt x="1552" y="1956"/>
                    <a:pt x="1545" y="1962"/>
                  </a:cubicBezTo>
                  <a:cubicBezTo>
                    <a:pt x="1538" y="1967"/>
                    <a:pt x="1528" y="1966"/>
                    <a:pt x="1523" y="1959"/>
                  </a:cubicBezTo>
                  <a:lnTo>
                    <a:pt x="1429" y="1840"/>
                  </a:lnTo>
                  <a:cubicBezTo>
                    <a:pt x="1424" y="1833"/>
                    <a:pt x="1425" y="1823"/>
                    <a:pt x="1432" y="1817"/>
                  </a:cubicBezTo>
                  <a:cubicBezTo>
                    <a:pt x="1439" y="1812"/>
                    <a:pt x="1449" y="1813"/>
                    <a:pt x="1454" y="18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920" y="2443"/>
              <a:ext cx="83" cy="95"/>
            </a:xfrm>
            <a:custGeom>
              <a:avLst/>
              <a:gdLst>
                <a:gd name="T0" fmla="*/ 49 w 83"/>
                <a:gd name="T1" fmla="*/ 0 h 95"/>
                <a:gd name="T2" fmla="*/ 83 w 83"/>
                <a:gd name="T3" fmla="*/ 95 h 95"/>
                <a:gd name="T4" fmla="*/ 0 w 83"/>
                <a:gd name="T5" fmla="*/ 39 h 95"/>
                <a:gd name="T6" fmla="*/ 49 w 83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5">
                  <a:moveTo>
                    <a:pt x="49" y="0"/>
                  </a:moveTo>
                  <a:lnTo>
                    <a:pt x="83" y="95"/>
                  </a:lnTo>
                  <a:lnTo>
                    <a:pt x="0" y="3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6" name="Freeform 63"/>
            <p:cNvSpPr>
              <a:spLocks noEditPoints="1"/>
            </p:cNvSpPr>
            <p:nvPr/>
          </p:nvSpPr>
          <p:spPr bwMode="auto">
            <a:xfrm>
              <a:off x="384" y="1527"/>
              <a:ext cx="572" cy="930"/>
            </a:xfrm>
            <a:custGeom>
              <a:avLst/>
              <a:gdLst>
                <a:gd name="T0" fmla="*/ 32 w 1555"/>
                <a:gd name="T1" fmla="*/ 10 h 2521"/>
                <a:gd name="T2" fmla="*/ 149 w 1555"/>
                <a:gd name="T3" fmla="*/ 201 h 2521"/>
                <a:gd name="T4" fmla="*/ 143 w 1555"/>
                <a:gd name="T5" fmla="*/ 223 h 2521"/>
                <a:gd name="T6" fmla="*/ 121 w 1555"/>
                <a:gd name="T7" fmla="*/ 218 h 2521"/>
                <a:gd name="T8" fmla="*/ 4 w 1555"/>
                <a:gd name="T9" fmla="*/ 27 h 2521"/>
                <a:gd name="T10" fmla="*/ 10 w 1555"/>
                <a:gd name="T11" fmla="*/ 5 h 2521"/>
                <a:gd name="T12" fmla="*/ 32 w 1555"/>
                <a:gd name="T13" fmla="*/ 10 h 2521"/>
                <a:gd name="T14" fmla="*/ 232 w 1555"/>
                <a:gd name="T15" fmla="*/ 338 h 2521"/>
                <a:gd name="T16" fmla="*/ 349 w 1555"/>
                <a:gd name="T17" fmla="*/ 529 h 2521"/>
                <a:gd name="T18" fmla="*/ 344 w 1555"/>
                <a:gd name="T19" fmla="*/ 551 h 2521"/>
                <a:gd name="T20" fmla="*/ 322 w 1555"/>
                <a:gd name="T21" fmla="*/ 546 h 2521"/>
                <a:gd name="T22" fmla="*/ 205 w 1555"/>
                <a:gd name="T23" fmla="*/ 354 h 2521"/>
                <a:gd name="T24" fmla="*/ 210 w 1555"/>
                <a:gd name="T25" fmla="*/ 332 h 2521"/>
                <a:gd name="T26" fmla="*/ 232 w 1555"/>
                <a:gd name="T27" fmla="*/ 338 h 2521"/>
                <a:gd name="T28" fmla="*/ 432 w 1555"/>
                <a:gd name="T29" fmla="*/ 665 h 2521"/>
                <a:gd name="T30" fmla="*/ 549 w 1555"/>
                <a:gd name="T31" fmla="*/ 856 h 2521"/>
                <a:gd name="T32" fmla="*/ 544 w 1555"/>
                <a:gd name="T33" fmla="*/ 878 h 2521"/>
                <a:gd name="T34" fmla="*/ 522 w 1555"/>
                <a:gd name="T35" fmla="*/ 873 h 2521"/>
                <a:gd name="T36" fmla="*/ 405 w 1555"/>
                <a:gd name="T37" fmla="*/ 682 h 2521"/>
                <a:gd name="T38" fmla="*/ 410 w 1555"/>
                <a:gd name="T39" fmla="*/ 660 h 2521"/>
                <a:gd name="T40" fmla="*/ 432 w 1555"/>
                <a:gd name="T41" fmla="*/ 665 h 2521"/>
                <a:gd name="T42" fmla="*/ 632 w 1555"/>
                <a:gd name="T43" fmla="*/ 993 h 2521"/>
                <a:gd name="T44" fmla="*/ 749 w 1555"/>
                <a:gd name="T45" fmla="*/ 1184 h 2521"/>
                <a:gd name="T46" fmla="*/ 744 w 1555"/>
                <a:gd name="T47" fmla="*/ 1206 h 2521"/>
                <a:gd name="T48" fmla="*/ 722 w 1555"/>
                <a:gd name="T49" fmla="*/ 1201 h 2521"/>
                <a:gd name="T50" fmla="*/ 605 w 1555"/>
                <a:gd name="T51" fmla="*/ 1010 h 2521"/>
                <a:gd name="T52" fmla="*/ 611 w 1555"/>
                <a:gd name="T53" fmla="*/ 988 h 2521"/>
                <a:gd name="T54" fmla="*/ 632 w 1555"/>
                <a:gd name="T55" fmla="*/ 993 h 2521"/>
                <a:gd name="T56" fmla="*/ 833 w 1555"/>
                <a:gd name="T57" fmla="*/ 1321 h 2521"/>
                <a:gd name="T58" fmla="*/ 950 w 1555"/>
                <a:gd name="T59" fmla="*/ 1512 h 2521"/>
                <a:gd name="T60" fmla="*/ 944 w 1555"/>
                <a:gd name="T61" fmla="*/ 1534 h 2521"/>
                <a:gd name="T62" fmla="*/ 922 w 1555"/>
                <a:gd name="T63" fmla="*/ 1528 h 2521"/>
                <a:gd name="T64" fmla="*/ 805 w 1555"/>
                <a:gd name="T65" fmla="*/ 1337 h 2521"/>
                <a:gd name="T66" fmla="*/ 811 w 1555"/>
                <a:gd name="T67" fmla="*/ 1315 h 2521"/>
                <a:gd name="T68" fmla="*/ 833 w 1555"/>
                <a:gd name="T69" fmla="*/ 1321 h 2521"/>
                <a:gd name="T70" fmla="*/ 1033 w 1555"/>
                <a:gd name="T71" fmla="*/ 1648 h 2521"/>
                <a:gd name="T72" fmla="*/ 1150 w 1555"/>
                <a:gd name="T73" fmla="*/ 1839 h 2521"/>
                <a:gd name="T74" fmla="*/ 1144 w 1555"/>
                <a:gd name="T75" fmla="*/ 1861 h 2521"/>
                <a:gd name="T76" fmla="*/ 1122 w 1555"/>
                <a:gd name="T77" fmla="*/ 1856 h 2521"/>
                <a:gd name="T78" fmla="*/ 1006 w 1555"/>
                <a:gd name="T79" fmla="*/ 1665 h 2521"/>
                <a:gd name="T80" fmla="*/ 1011 w 1555"/>
                <a:gd name="T81" fmla="*/ 1643 h 2521"/>
                <a:gd name="T82" fmla="*/ 1033 w 1555"/>
                <a:gd name="T83" fmla="*/ 1648 h 2521"/>
                <a:gd name="T84" fmla="*/ 1233 w 1555"/>
                <a:gd name="T85" fmla="*/ 1976 h 2521"/>
                <a:gd name="T86" fmla="*/ 1350 w 1555"/>
                <a:gd name="T87" fmla="*/ 2167 h 2521"/>
                <a:gd name="T88" fmla="*/ 1345 w 1555"/>
                <a:gd name="T89" fmla="*/ 2189 h 2521"/>
                <a:gd name="T90" fmla="*/ 1323 w 1555"/>
                <a:gd name="T91" fmla="*/ 2184 h 2521"/>
                <a:gd name="T92" fmla="*/ 1206 w 1555"/>
                <a:gd name="T93" fmla="*/ 1993 h 2521"/>
                <a:gd name="T94" fmla="*/ 1211 w 1555"/>
                <a:gd name="T95" fmla="*/ 1971 h 2521"/>
                <a:gd name="T96" fmla="*/ 1233 w 1555"/>
                <a:gd name="T97" fmla="*/ 1976 h 2521"/>
                <a:gd name="T98" fmla="*/ 1433 w 1555"/>
                <a:gd name="T99" fmla="*/ 2304 h 2521"/>
                <a:gd name="T100" fmla="*/ 1550 w 1555"/>
                <a:gd name="T101" fmla="*/ 2495 h 2521"/>
                <a:gd name="T102" fmla="*/ 1545 w 1555"/>
                <a:gd name="T103" fmla="*/ 2517 h 2521"/>
                <a:gd name="T104" fmla="*/ 1523 w 1555"/>
                <a:gd name="T105" fmla="*/ 2511 h 2521"/>
                <a:gd name="T106" fmla="*/ 1406 w 1555"/>
                <a:gd name="T107" fmla="*/ 2320 h 2521"/>
                <a:gd name="T108" fmla="*/ 1411 w 1555"/>
                <a:gd name="T109" fmla="*/ 2298 h 2521"/>
                <a:gd name="T110" fmla="*/ 1433 w 1555"/>
                <a:gd name="T111" fmla="*/ 2304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5" h="2521">
                  <a:moveTo>
                    <a:pt x="32" y="10"/>
                  </a:moveTo>
                  <a:lnTo>
                    <a:pt x="149" y="201"/>
                  </a:lnTo>
                  <a:cubicBezTo>
                    <a:pt x="153" y="209"/>
                    <a:pt x="151" y="219"/>
                    <a:pt x="143" y="223"/>
                  </a:cubicBezTo>
                  <a:cubicBezTo>
                    <a:pt x="136" y="228"/>
                    <a:pt x="126" y="225"/>
                    <a:pt x="121" y="218"/>
                  </a:cubicBezTo>
                  <a:lnTo>
                    <a:pt x="4" y="27"/>
                  </a:lnTo>
                  <a:cubicBezTo>
                    <a:pt x="0" y="19"/>
                    <a:pt x="2" y="9"/>
                    <a:pt x="10" y="5"/>
                  </a:cubicBezTo>
                  <a:cubicBezTo>
                    <a:pt x="17" y="0"/>
                    <a:pt x="27" y="2"/>
                    <a:pt x="32" y="10"/>
                  </a:cubicBezTo>
                  <a:close/>
                  <a:moveTo>
                    <a:pt x="232" y="338"/>
                  </a:moveTo>
                  <a:lnTo>
                    <a:pt x="349" y="529"/>
                  </a:lnTo>
                  <a:cubicBezTo>
                    <a:pt x="353" y="536"/>
                    <a:pt x="351" y="546"/>
                    <a:pt x="344" y="551"/>
                  </a:cubicBezTo>
                  <a:cubicBezTo>
                    <a:pt x="336" y="555"/>
                    <a:pt x="326" y="553"/>
                    <a:pt x="322" y="546"/>
                  </a:cubicBezTo>
                  <a:lnTo>
                    <a:pt x="205" y="354"/>
                  </a:lnTo>
                  <a:cubicBezTo>
                    <a:pt x="200" y="347"/>
                    <a:pt x="202" y="337"/>
                    <a:pt x="210" y="332"/>
                  </a:cubicBezTo>
                  <a:cubicBezTo>
                    <a:pt x="218" y="328"/>
                    <a:pt x="227" y="330"/>
                    <a:pt x="232" y="338"/>
                  </a:cubicBezTo>
                  <a:close/>
                  <a:moveTo>
                    <a:pt x="432" y="665"/>
                  </a:moveTo>
                  <a:lnTo>
                    <a:pt x="549" y="856"/>
                  </a:lnTo>
                  <a:cubicBezTo>
                    <a:pt x="554" y="864"/>
                    <a:pt x="551" y="874"/>
                    <a:pt x="544" y="878"/>
                  </a:cubicBezTo>
                  <a:cubicBezTo>
                    <a:pt x="536" y="883"/>
                    <a:pt x="526" y="881"/>
                    <a:pt x="522" y="873"/>
                  </a:cubicBezTo>
                  <a:lnTo>
                    <a:pt x="405" y="682"/>
                  </a:lnTo>
                  <a:cubicBezTo>
                    <a:pt x="400" y="674"/>
                    <a:pt x="403" y="665"/>
                    <a:pt x="410" y="660"/>
                  </a:cubicBezTo>
                  <a:cubicBezTo>
                    <a:pt x="418" y="655"/>
                    <a:pt x="428" y="658"/>
                    <a:pt x="432" y="665"/>
                  </a:cubicBezTo>
                  <a:close/>
                  <a:moveTo>
                    <a:pt x="632" y="993"/>
                  </a:moveTo>
                  <a:lnTo>
                    <a:pt x="749" y="1184"/>
                  </a:lnTo>
                  <a:cubicBezTo>
                    <a:pt x="754" y="1192"/>
                    <a:pt x="752" y="1202"/>
                    <a:pt x="744" y="1206"/>
                  </a:cubicBezTo>
                  <a:cubicBezTo>
                    <a:pt x="736" y="1211"/>
                    <a:pt x="727" y="1208"/>
                    <a:pt x="722" y="1201"/>
                  </a:cubicBezTo>
                  <a:lnTo>
                    <a:pt x="605" y="1010"/>
                  </a:lnTo>
                  <a:cubicBezTo>
                    <a:pt x="601" y="1002"/>
                    <a:pt x="603" y="992"/>
                    <a:pt x="611" y="988"/>
                  </a:cubicBezTo>
                  <a:cubicBezTo>
                    <a:pt x="618" y="983"/>
                    <a:pt x="628" y="985"/>
                    <a:pt x="632" y="993"/>
                  </a:cubicBezTo>
                  <a:close/>
                  <a:moveTo>
                    <a:pt x="833" y="1321"/>
                  </a:moveTo>
                  <a:lnTo>
                    <a:pt x="950" y="1512"/>
                  </a:lnTo>
                  <a:cubicBezTo>
                    <a:pt x="954" y="1519"/>
                    <a:pt x="952" y="1529"/>
                    <a:pt x="944" y="1534"/>
                  </a:cubicBezTo>
                  <a:cubicBezTo>
                    <a:pt x="937" y="1538"/>
                    <a:pt x="927" y="1536"/>
                    <a:pt x="922" y="1528"/>
                  </a:cubicBezTo>
                  <a:lnTo>
                    <a:pt x="805" y="1337"/>
                  </a:lnTo>
                  <a:cubicBezTo>
                    <a:pt x="801" y="1330"/>
                    <a:pt x="803" y="1320"/>
                    <a:pt x="811" y="1315"/>
                  </a:cubicBezTo>
                  <a:cubicBezTo>
                    <a:pt x="818" y="1311"/>
                    <a:pt x="828" y="1313"/>
                    <a:pt x="833" y="1321"/>
                  </a:cubicBezTo>
                  <a:close/>
                  <a:moveTo>
                    <a:pt x="1033" y="1648"/>
                  </a:moveTo>
                  <a:lnTo>
                    <a:pt x="1150" y="1839"/>
                  </a:lnTo>
                  <a:cubicBezTo>
                    <a:pt x="1154" y="1847"/>
                    <a:pt x="1152" y="1857"/>
                    <a:pt x="1144" y="1861"/>
                  </a:cubicBezTo>
                  <a:cubicBezTo>
                    <a:pt x="1137" y="1866"/>
                    <a:pt x="1127" y="1864"/>
                    <a:pt x="1122" y="1856"/>
                  </a:cubicBezTo>
                  <a:lnTo>
                    <a:pt x="1006" y="1665"/>
                  </a:lnTo>
                  <a:cubicBezTo>
                    <a:pt x="1001" y="1657"/>
                    <a:pt x="1003" y="1648"/>
                    <a:pt x="1011" y="1643"/>
                  </a:cubicBezTo>
                  <a:cubicBezTo>
                    <a:pt x="1019" y="1638"/>
                    <a:pt x="1028" y="1641"/>
                    <a:pt x="1033" y="1648"/>
                  </a:cubicBezTo>
                  <a:close/>
                  <a:moveTo>
                    <a:pt x="1233" y="1976"/>
                  </a:moveTo>
                  <a:lnTo>
                    <a:pt x="1350" y="2167"/>
                  </a:lnTo>
                  <a:cubicBezTo>
                    <a:pt x="1355" y="2175"/>
                    <a:pt x="1352" y="2185"/>
                    <a:pt x="1345" y="2189"/>
                  </a:cubicBezTo>
                  <a:cubicBezTo>
                    <a:pt x="1337" y="2194"/>
                    <a:pt x="1327" y="2191"/>
                    <a:pt x="1323" y="2184"/>
                  </a:cubicBezTo>
                  <a:lnTo>
                    <a:pt x="1206" y="1993"/>
                  </a:lnTo>
                  <a:cubicBezTo>
                    <a:pt x="1201" y="1985"/>
                    <a:pt x="1204" y="1975"/>
                    <a:pt x="1211" y="1971"/>
                  </a:cubicBezTo>
                  <a:cubicBezTo>
                    <a:pt x="1219" y="1966"/>
                    <a:pt x="1229" y="1968"/>
                    <a:pt x="1233" y="1976"/>
                  </a:cubicBezTo>
                  <a:close/>
                  <a:moveTo>
                    <a:pt x="1433" y="2304"/>
                  </a:moveTo>
                  <a:lnTo>
                    <a:pt x="1550" y="2495"/>
                  </a:lnTo>
                  <a:cubicBezTo>
                    <a:pt x="1555" y="2502"/>
                    <a:pt x="1552" y="2512"/>
                    <a:pt x="1545" y="2517"/>
                  </a:cubicBezTo>
                  <a:cubicBezTo>
                    <a:pt x="1537" y="2521"/>
                    <a:pt x="1528" y="2519"/>
                    <a:pt x="1523" y="2511"/>
                  </a:cubicBezTo>
                  <a:lnTo>
                    <a:pt x="1406" y="2320"/>
                  </a:lnTo>
                  <a:cubicBezTo>
                    <a:pt x="1402" y="2313"/>
                    <a:pt x="1404" y="2303"/>
                    <a:pt x="1411" y="2298"/>
                  </a:cubicBezTo>
                  <a:cubicBezTo>
                    <a:pt x="1419" y="2294"/>
                    <a:pt x="1429" y="2296"/>
                    <a:pt x="1433" y="230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927" y="2440"/>
              <a:ext cx="76" cy="98"/>
            </a:xfrm>
            <a:custGeom>
              <a:avLst/>
              <a:gdLst>
                <a:gd name="T0" fmla="*/ 53 w 76"/>
                <a:gd name="T1" fmla="*/ 0 h 98"/>
                <a:gd name="T2" fmla="*/ 76 w 76"/>
                <a:gd name="T3" fmla="*/ 98 h 98"/>
                <a:gd name="T4" fmla="*/ 0 w 76"/>
                <a:gd name="T5" fmla="*/ 33 h 98"/>
                <a:gd name="T6" fmla="*/ 53 w 76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98">
                  <a:moveTo>
                    <a:pt x="53" y="0"/>
                  </a:moveTo>
                  <a:lnTo>
                    <a:pt x="76" y="98"/>
                  </a:lnTo>
                  <a:lnTo>
                    <a:pt x="0" y="3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8" name="Freeform 65"/>
            <p:cNvSpPr>
              <a:spLocks noEditPoints="1"/>
            </p:cNvSpPr>
            <p:nvPr/>
          </p:nvSpPr>
          <p:spPr bwMode="auto">
            <a:xfrm>
              <a:off x="384" y="1304"/>
              <a:ext cx="587" cy="1162"/>
            </a:xfrm>
            <a:custGeom>
              <a:avLst/>
              <a:gdLst>
                <a:gd name="T0" fmla="*/ 133 w 1594"/>
                <a:gd name="T1" fmla="*/ 212 h 3152"/>
                <a:gd name="T2" fmla="*/ 104 w 1594"/>
                <a:gd name="T3" fmla="*/ 226 h 3152"/>
                <a:gd name="T4" fmla="*/ 11 w 1594"/>
                <a:gd name="T5" fmla="*/ 4 h 3152"/>
                <a:gd name="T6" fmla="*/ 204 w 1594"/>
                <a:gd name="T7" fmla="*/ 355 h 3152"/>
                <a:gd name="T8" fmla="*/ 297 w 1594"/>
                <a:gd name="T9" fmla="*/ 577 h 3152"/>
                <a:gd name="T10" fmla="*/ 176 w 1594"/>
                <a:gd name="T11" fmla="*/ 369 h 3152"/>
                <a:gd name="T12" fmla="*/ 204 w 1594"/>
                <a:gd name="T13" fmla="*/ 355 h 3152"/>
                <a:gd name="T14" fmla="*/ 476 w 1594"/>
                <a:gd name="T15" fmla="*/ 899 h 3152"/>
                <a:gd name="T16" fmla="*/ 447 w 1594"/>
                <a:gd name="T17" fmla="*/ 913 h 3152"/>
                <a:gd name="T18" fmla="*/ 354 w 1594"/>
                <a:gd name="T19" fmla="*/ 691 h 3152"/>
                <a:gd name="T20" fmla="*/ 548 w 1594"/>
                <a:gd name="T21" fmla="*/ 1042 h 3152"/>
                <a:gd name="T22" fmla="*/ 641 w 1594"/>
                <a:gd name="T23" fmla="*/ 1264 h 3152"/>
                <a:gd name="T24" fmla="*/ 519 w 1594"/>
                <a:gd name="T25" fmla="*/ 1056 h 3152"/>
                <a:gd name="T26" fmla="*/ 548 w 1594"/>
                <a:gd name="T27" fmla="*/ 1042 h 3152"/>
                <a:gd name="T28" fmla="*/ 820 w 1594"/>
                <a:gd name="T29" fmla="*/ 1586 h 3152"/>
                <a:gd name="T30" fmla="*/ 791 w 1594"/>
                <a:gd name="T31" fmla="*/ 1600 h 3152"/>
                <a:gd name="T32" fmla="*/ 698 w 1594"/>
                <a:gd name="T33" fmla="*/ 1378 h 3152"/>
                <a:gd name="T34" fmla="*/ 891 w 1594"/>
                <a:gd name="T35" fmla="*/ 1729 h 3152"/>
                <a:gd name="T36" fmla="*/ 984 w 1594"/>
                <a:gd name="T37" fmla="*/ 1951 h 3152"/>
                <a:gd name="T38" fmla="*/ 862 w 1594"/>
                <a:gd name="T39" fmla="*/ 1743 h 3152"/>
                <a:gd name="T40" fmla="*/ 891 w 1594"/>
                <a:gd name="T41" fmla="*/ 1729 h 3152"/>
                <a:gd name="T42" fmla="*/ 1163 w 1594"/>
                <a:gd name="T43" fmla="*/ 2273 h 3152"/>
                <a:gd name="T44" fmla="*/ 1134 w 1594"/>
                <a:gd name="T45" fmla="*/ 2287 h 3152"/>
                <a:gd name="T46" fmla="*/ 1041 w 1594"/>
                <a:gd name="T47" fmla="*/ 2065 h 3152"/>
                <a:gd name="T48" fmla="*/ 1235 w 1594"/>
                <a:gd name="T49" fmla="*/ 2416 h 3152"/>
                <a:gd name="T50" fmla="*/ 1328 w 1594"/>
                <a:gd name="T51" fmla="*/ 2638 h 3152"/>
                <a:gd name="T52" fmla="*/ 1206 w 1594"/>
                <a:gd name="T53" fmla="*/ 2430 h 3152"/>
                <a:gd name="T54" fmla="*/ 1235 w 1594"/>
                <a:gd name="T55" fmla="*/ 2416 h 3152"/>
                <a:gd name="T56" fmla="*/ 1506 w 1594"/>
                <a:gd name="T57" fmla="*/ 2960 h 3152"/>
                <a:gd name="T58" fmla="*/ 1478 w 1594"/>
                <a:gd name="T59" fmla="*/ 2974 h 3152"/>
                <a:gd name="T60" fmla="*/ 1385 w 1594"/>
                <a:gd name="T61" fmla="*/ 2752 h 3152"/>
                <a:gd name="T62" fmla="*/ 1578 w 1594"/>
                <a:gd name="T63" fmla="*/ 3103 h 3152"/>
                <a:gd name="T64" fmla="*/ 1583 w 1594"/>
                <a:gd name="T65" fmla="*/ 3148 h 3152"/>
                <a:gd name="T66" fmla="*/ 1549 w 1594"/>
                <a:gd name="T67" fmla="*/ 3117 h 3152"/>
                <a:gd name="T68" fmla="*/ 1578 w 1594"/>
                <a:gd name="T69" fmla="*/ 3103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4" h="3152">
                  <a:moveTo>
                    <a:pt x="32" y="11"/>
                  </a:moveTo>
                  <a:lnTo>
                    <a:pt x="133" y="212"/>
                  </a:lnTo>
                  <a:cubicBezTo>
                    <a:pt x="137" y="220"/>
                    <a:pt x="133" y="229"/>
                    <a:pt x="125" y="233"/>
                  </a:cubicBezTo>
                  <a:cubicBezTo>
                    <a:pt x="118" y="237"/>
                    <a:pt x="108" y="234"/>
                    <a:pt x="104" y="226"/>
                  </a:cubicBezTo>
                  <a:lnTo>
                    <a:pt x="4" y="26"/>
                  </a:ln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8" y="4"/>
                    <a:pt x="32" y="11"/>
                  </a:cubicBezTo>
                  <a:close/>
                  <a:moveTo>
                    <a:pt x="204" y="355"/>
                  </a:moveTo>
                  <a:lnTo>
                    <a:pt x="304" y="555"/>
                  </a:lnTo>
                  <a:cubicBezTo>
                    <a:pt x="308" y="563"/>
                    <a:pt x="305" y="573"/>
                    <a:pt x="297" y="577"/>
                  </a:cubicBezTo>
                  <a:cubicBezTo>
                    <a:pt x="289" y="581"/>
                    <a:pt x="280" y="578"/>
                    <a:pt x="276" y="570"/>
                  </a:cubicBezTo>
                  <a:lnTo>
                    <a:pt x="176" y="369"/>
                  </a:lnTo>
                  <a:cubicBezTo>
                    <a:pt x="172" y="361"/>
                    <a:pt x="175" y="352"/>
                    <a:pt x="183" y="348"/>
                  </a:cubicBezTo>
                  <a:cubicBezTo>
                    <a:pt x="191" y="344"/>
                    <a:pt x="200" y="347"/>
                    <a:pt x="204" y="355"/>
                  </a:cubicBezTo>
                  <a:close/>
                  <a:moveTo>
                    <a:pt x="376" y="698"/>
                  </a:moveTo>
                  <a:lnTo>
                    <a:pt x="476" y="899"/>
                  </a:lnTo>
                  <a:cubicBezTo>
                    <a:pt x="480" y="907"/>
                    <a:pt x="477" y="916"/>
                    <a:pt x="469" y="920"/>
                  </a:cubicBezTo>
                  <a:cubicBezTo>
                    <a:pt x="461" y="924"/>
                    <a:pt x="451" y="921"/>
                    <a:pt x="447" y="913"/>
                  </a:cubicBezTo>
                  <a:lnTo>
                    <a:pt x="347" y="713"/>
                  </a:lnTo>
                  <a:cubicBezTo>
                    <a:pt x="343" y="705"/>
                    <a:pt x="347" y="695"/>
                    <a:pt x="354" y="691"/>
                  </a:cubicBezTo>
                  <a:cubicBezTo>
                    <a:pt x="362" y="687"/>
                    <a:pt x="372" y="691"/>
                    <a:pt x="376" y="698"/>
                  </a:cubicBezTo>
                  <a:close/>
                  <a:moveTo>
                    <a:pt x="548" y="1042"/>
                  </a:moveTo>
                  <a:lnTo>
                    <a:pt x="648" y="1242"/>
                  </a:lnTo>
                  <a:cubicBezTo>
                    <a:pt x="652" y="1250"/>
                    <a:pt x="649" y="1260"/>
                    <a:pt x="641" y="1264"/>
                  </a:cubicBezTo>
                  <a:cubicBezTo>
                    <a:pt x="633" y="1268"/>
                    <a:pt x="623" y="1264"/>
                    <a:pt x="619" y="1257"/>
                  </a:cubicBezTo>
                  <a:lnTo>
                    <a:pt x="519" y="1056"/>
                  </a:lnTo>
                  <a:cubicBezTo>
                    <a:pt x="515" y="1048"/>
                    <a:pt x="518" y="1039"/>
                    <a:pt x="526" y="1035"/>
                  </a:cubicBezTo>
                  <a:cubicBezTo>
                    <a:pt x="534" y="1031"/>
                    <a:pt x="544" y="1034"/>
                    <a:pt x="548" y="1042"/>
                  </a:cubicBezTo>
                  <a:close/>
                  <a:moveTo>
                    <a:pt x="719" y="1385"/>
                  </a:moveTo>
                  <a:lnTo>
                    <a:pt x="820" y="1586"/>
                  </a:lnTo>
                  <a:cubicBezTo>
                    <a:pt x="823" y="1594"/>
                    <a:pt x="820" y="1603"/>
                    <a:pt x="812" y="1607"/>
                  </a:cubicBezTo>
                  <a:cubicBezTo>
                    <a:pt x="804" y="1611"/>
                    <a:pt x="795" y="1608"/>
                    <a:pt x="791" y="1600"/>
                  </a:cubicBezTo>
                  <a:lnTo>
                    <a:pt x="691" y="1400"/>
                  </a:lnTo>
                  <a:cubicBezTo>
                    <a:pt x="687" y="1392"/>
                    <a:pt x="690" y="1382"/>
                    <a:pt x="698" y="1378"/>
                  </a:cubicBezTo>
                  <a:cubicBezTo>
                    <a:pt x="706" y="1374"/>
                    <a:pt x="715" y="1377"/>
                    <a:pt x="719" y="1385"/>
                  </a:cubicBezTo>
                  <a:close/>
                  <a:moveTo>
                    <a:pt x="891" y="1729"/>
                  </a:moveTo>
                  <a:lnTo>
                    <a:pt x="991" y="1929"/>
                  </a:lnTo>
                  <a:cubicBezTo>
                    <a:pt x="995" y="1937"/>
                    <a:pt x="992" y="1947"/>
                    <a:pt x="984" y="1951"/>
                  </a:cubicBezTo>
                  <a:cubicBezTo>
                    <a:pt x="976" y="1955"/>
                    <a:pt x="967" y="1951"/>
                    <a:pt x="963" y="1943"/>
                  </a:cubicBezTo>
                  <a:lnTo>
                    <a:pt x="862" y="1743"/>
                  </a:lnTo>
                  <a:cubicBezTo>
                    <a:pt x="859" y="1735"/>
                    <a:pt x="862" y="1726"/>
                    <a:pt x="870" y="1722"/>
                  </a:cubicBezTo>
                  <a:cubicBezTo>
                    <a:pt x="878" y="1718"/>
                    <a:pt x="887" y="1721"/>
                    <a:pt x="891" y="1729"/>
                  </a:cubicBezTo>
                  <a:close/>
                  <a:moveTo>
                    <a:pt x="1063" y="2072"/>
                  </a:moveTo>
                  <a:lnTo>
                    <a:pt x="1163" y="2273"/>
                  </a:lnTo>
                  <a:cubicBezTo>
                    <a:pt x="1167" y="2281"/>
                    <a:pt x="1164" y="2290"/>
                    <a:pt x="1156" y="2294"/>
                  </a:cubicBezTo>
                  <a:cubicBezTo>
                    <a:pt x="1148" y="2298"/>
                    <a:pt x="1138" y="2295"/>
                    <a:pt x="1134" y="2287"/>
                  </a:cubicBezTo>
                  <a:lnTo>
                    <a:pt x="1034" y="2087"/>
                  </a:lnTo>
                  <a:cubicBezTo>
                    <a:pt x="1030" y="2079"/>
                    <a:pt x="1033" y="2069"/>
                    <a:pt x="1041" y="2065"/>
                  </a:cubicBezTo>
                  <a:cubicBezTo>
                    <a:pt x="1049" y="2061"/>
                    <a:pt x="1059" y="2064"/>
                    <a:pt x="1063" y="2072"/>
                  </a:cubicBezTo>
                  <a:close/>
                  <a:moveTo>
                    <a:pt x="1235" y="2416"/>
                  </a:moveTo>
                  <a:lnTo>
                    <a:pt x="1335" y="2616"/>
                  </a:lnTo>
                  <a:cubicBezTo>
                    <a:pt x="1339" y="2624"/>
                    <a:pt x="1335" y="2634"/>
                    <a:pt x="1328" y="2638"/>
                  </a:cubicBezTo>
                  <a:cubicBezTo>
                    <a:pt x="1320" y="2641"/>
                    <a:pt x="1310" y="2638"/>
                    <a:pt x="1306" y="2630"/>
                  </a:cubicBezTo>
                  <a:lnTo>
                    <a:pt x="1206" y="2430"/>
                  </a:lnTo>
                  <a:cubicBezTo>
                    <a:pt x="1202" y="2422"/>
                    <a:pt x="1205" y="2413"/>
                    <a:pt x="1213" y="2409"/>
                  </a:cubicBezTo>
                  <a:cubicBezTo>
                    <a:pt x="1221" y="2405"/>
                    <a:pt x="1231" y="2408"/>
                    <a:pt x="1235" y="2416"/>
                  </a:cubicBezTo>
                  <a:close/>
                  <a:moveTo>
                    <a:pt x="1406" y="2759"/>
                  </a:moveTo>
                  <a:lnTo>
                    <a:pt x="1506" y="2960"/>
                  </a:lnTo>
                  <a:cubicBezTo>
                    <a:pt x="1510" y="2967"/>
                    <a:pt x="1507" y="2977"/>
                    <a:pt x="1499" y="2981"/>
                  </a:cubicBezTo>
                  <a:cubicBezTo>
                    <a:pt x="1491" y="2985"/>
                    <a:pt x="1482" y="2982"/>
                    <a:pt x="1478" y="2974"/>
                  </a:cubicBezTo>
                  <a:lnTo>
                    <a:pt x="1378" y="2773"/>
                  </a:lnTo>
                  <a:cubicBezTo>
                    <a:pt x="1374" y="2766"/>
                    <a:pt x="1377" y="2756"/>
                    <a:pt x="1385" y="2752"/>
                  </a:cubicBezTo>
                  <a:cubicBezTo>
                    <a:pt x="1393" y="2748"/>
                    <a:pt x="1402" y="2751"/>
                    <a:pt x="1406" y="2759"/>
                  </a:cubicBezTo>
                  <a:close/>
                  <a:moveTo>
                    <a:pt x="1578" y="3103"/>
                  </a:moveTo>
                  <a:lnTo>
                    <a:pt x="1590" y="3127"/>
                  </a:lnTo>
                  <a:cubicBezTo>
                    <a:pt x="1594" y="3134"/>
                    <a:pt x="1591" y="3144"/>
                    <a:pt x="1583" y="3148"/>
                  </a:cubicBezTo>
                  <a:cubicBezTo>
                    <a:pt x="1575" y="3152"/>
                    <a:pt x="1565" y="3149"/>
                    <a:pt x="1561" y="3141"/>
                  </a:cubicBezTo>
                  <a:lnTo>
                    <a:pt x="1549" y="3117"/>
                  </a:lnTo>
                  <a:cubicBezTo>
                    <a:pt x="1545" y="3109"/>
                    <a:pt x="1549" y="3099"/>
                    <a:pt x="1557" y="3095"/>
                  </a:cubicBezTo>
                  <a:cubicBezTo>
                    <a:pt x="1564" y="3092"/>
                    <a:pt x="1574" y="3095"/>
                    <a:pt x="1578" y="3103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932" y="2438"/>
              <a:ext cx="71" cy="100"/>
            </a:xfrm>
            <a:custGeom>
              <a:avLst/>
              <a:gdLst>
                <a:gd name="T0" fmla="*/ 57 w 71"/>
                <a:gd name="T1" fmla="*/ 0 h 100"/>
                <a:gd name="T2" fmla="*/ 71 w 71"/>
                <a:gd name="T3" fmla="*/ 100 h 100"/>
                <a:gd name="T4" fmla="*/ 0 w 71"/>
                <a:gd name="T5" fmla="*/ 29 h 100"/>
                <a:gd name="T6" fmla="*/ 57 w 71"/>
                <a:gd name="T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00">
                  <a:moveTo>
                    <a:pt x="57" y="0"/>
                  </a:moveTo>
                  <a:lnTo>
                    <a:pt x="71" y="100"/>
                  </a:lnTo>
                  <a:lnTo>
                    <a:pt x="0" y="2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0" name="Line 67"/>
            <p:cNvSpPr>
              <a:spLocks noChangeShapeType="1"/>
            </p:cNvSpPr>
            <p:nvPr/>
          </p:nvSpPr>
          <p:spPr bwMode="auto">
            <a:xfrm>
              <a:off x="1368" y="977"/>
              <a:ext cx="1137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281" y="945"/>
              <a:ext cx="95" cy="63"/>
            </a:xfrm>
            <a:custGeom>
              <a:avLst/>
              <a:gdLst>
                <a:gd name="T0" fmla="*/ 95 w 95"/>
                <a:gd name="T1" fmla="*/ 63 h 63"/>
                <a:gd name="T2" fmla="*/ 0 w 95"/>
                <a:gd name="T3" fmla="*/ 32 h 63"/>
                <a:gd name="T4" fmla="*/ 95 w 95"/>
                <a:gd name="T5" fmla="*/ 0 h 63"/>
                <a:gd name="T6" fmla="*/ 95 w 95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63">
                  <a:moveTo>
                    <a:pt x="95" y="63"/>
                  </a:moveTo>
                  <a:lnTo>
                    <a:pt x="0" y="32"/>
                  </a:lnTo>
                  <a:lnTo>
                    <a:pt x="95" y="0"/>
                  </a:lnTo>
                  <a:lnTo>
                    <a:pt x="9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1948" y="977"/>
              <a:ext cx="0" cy="35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917" y="1328"/>
              <a:ext cx="63" cy="94"/>
            </a:xfrm>
            <a:custGeom>
              <a:avLst/>
              <a:gdLst>
                <a:gd name="T0" fmla="*/ 63 w 63"/>
                <a:gd name="T1" fmla="*/ 0 h 94"/>
                <a:gd name="T2" fmla="*/ 31 w 63"/>
                <a:gd name="T3" fmla="*/ 94 h 94"/>
                <a:gd name="T4" fmla="*/ 0 w 63"/>
                <a:gd name="T5" fmla="*/ 0 h 94"/>
                <a:gd name="T6" fmla="*/ 63 w 63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4">
                  <a:moveTo>
                    <a:pt x="63" y="0"/>
                  </a:moveTo>
                  <a:lnTo>
                    <a:pt x="31" y="94"/>
                  </a:lnTo>
                  <a:lnTo>
                    <a:pt x="0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>
              <a:off x="1948" y="2091"/>
              <a:ext cx="0" cy="29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1917" y="2379"/>
              <a:ext cx="63" cy="95"/>
            </a:xfrm>
            <a:custGeom>
              <a:avLst/>
              <a:gdLst>
                <a:gd name="T0" fmla="*/ 63 w 63"/>
                <a:gd name="T1" fmla="*/ 0 h 95"/>
                <a:gd name="T2" fmla="*/ 31 w 63"/>
                <a:gd name="T3" fmla="*/ 95 h 95"/>
                <a:gd name="T4" fmla="*/ 0 w 63"/>
                <a:gd name="T5" fmla="*/ 0 h 95"/>
                <a:gd name="T6" fmla="*/ 63 w 63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95">
                  <a:moveTo>
                    <a:pt x="63" y="0"/>
                  </a:moveTo>
                  <a:lnTo>
                    <a:pt x="31" y="95"/>
                  </a:lnTo>
                  <a:lnTo>
                    <a:pt x="0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auto">
            <a:xfrm>
              <a:off x="1886" y="2474"/>
              <a:ext cx="126" cy="12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auto">
            <a:xfrm>
              <a:off x="1886" y="2474"/>
              <a:ext cx="126" cy="127"/>
            </a:xfrm>
            <a:prstGeom prst="ellips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1975" y="2423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  <a:endParaRPr lang="nl-NL" altLang="nl-NL"/>
            </a:p>
          </p:txBody>
        </p:sp>
        <p:sp>
          <p:nvSpPr>
            <p:cNvPr id="79" name="Line 76"/>
            <p:cNvSpPr>
              <a:spLocks noChangeShapeType="1"/>
            </p:cNvSpPr>
            <p:nvPr/>
          </p:nvSpPr>
          <p:spPr bwMode="auto">
            <a:xfrm>
              <a:off x="1281" y="2538"/>
              <a:ext cx="518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1791" y="2506"/>
              <a:ext cx="95" cy="63"/>
            </a:xfrm>
            <a:custGeom>
              <a:avLst/>
              <a:gdLst>
                <a:gd name="T0" fmla="*/ 0 w 95"/>
                <a:gd name="T1" fmla="*/ 0 h 63"/>
                <a:gd name="T2" fmla="*/ 95 w 95"/>
                <a:gd name="T3" fmla="*/ 32 h 63"/>
                <a:gd name="T4" fmla="*/ 0 w 95"/>
                <a:gd name="T5" fmla="*/ 63 h 63"/>
                <a:gd name="T6" fmla="*/ 0 w 9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63">
                  <a:moveTo>
                    <a:pt x="0" y="0"/>
                  </a:moveTo>
                  <a:lnTo>
                    <a:pt x="95" y="32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2012" y="2538"/>
              <a:ext cx="40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410" y="2506"/>
              <a:ext cx="95" cy="63"/>
            </a:xfrm>
            <a:custGeom>
              <a:avLst/>
              <a:gdLst>
                <a:gd name="T0" fmla="*/ 0 w 95"/>
                <a:gd name="T1" fmla="*/ 0 h 63"/>
                <a:gd name="T2" fmla="*/ 95 w 95"/>
                <a:gd name="T3" fmla="*/ 32 h 63"/>
                <a:gd name="T4" fmla="*/ 0 w 95"/>
                <a:gd name="T5" fmla="*/ 63 h 63"/>
                <a:gd name="T6" fmla="*/ 0 w 95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63">
                  <a:moveTo>
                    <a:pt x="0" y="0"/>
                  </a:moveTo>
                  <a:lnTo>
                    <a:pt x="95" y="32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 flipV="1">
              <a:off x="2282" y="2091"/>
              <a:ext cx="0" cy="447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 flipH="1" flipV="1">
              <a:off x="1569" y="1479"/>
              <a:ext cx="713" cy="612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1504" y="1422"/>
              <a:ext cx="92" cy="86"/>
            </a:xfrm>
            <a:custGeom>
              <a:avLst/>
              <a:gdLst>
                <a:gd name="T0" fmla="*/ 51 w 92"/>
                <a:gd name="T1" fmla="*/ 86 h 86"/>
                <a:gd name="T2" fmla="*/ 0 w 92"/>
                <a:gd name="T3" fmla="*/ 0 h 86"/>
                <a:gd name="T4" fmla="*/ 92 w 92"/>
                <a:gd name="T5" fmla="*/ 38 h 86"/>
                <a:gd name="T6" fmla="*/ 51 w 92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86">
                  <a:moveTo>
                    <a:pt x="51" y="86"/>
                  </a:moveTo>
                  <a:lnTo>
                    <a:pt x="0" y="0"/>
                  </a:lnTo>
                  <a:lnTo>
                    <a:pt x="92" y="38"/>
                  </a:lnTo>
                  <a:lnTo>
                    <a:pt x="51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1726" y="1422"/>
              <a:ext cx="445" cy="6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1726" y="1422"/>
              <a:ext cx="445" cy="669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1788" y="1529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Adaptief</a:t>
              </a:r>
              <a:endParaRPr lang="nl-NL" altLang="nl-NL"/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1852" y="1869"/>
              <a:ext cx="20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Filter</a:t>
              </a:r>
              <a:endParaRPr lang="nl-NL" altLang="nl-NL"/>
            </a:p>
          </p:txBody>
        </p:sp>
        <p:sp>
          <p:nvSpPr>
            <p:cNvPr id="90" name="Rectangle 87"/>
            <p:cNvSpPr>
              <a:spLocks noChangeArrowheads="1"/>
            </p:cNvSpPr>
            <p:nvPr/>
          </p:nvSpPr>
          <p:spPr bwMode="auto">
            <a:xfrm>
              <a:off x="3729" y="1422"/>
              <a:ext cx="445" cy="6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3729" y="1422"/>
              <a:ext cx="445" cy="669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Rectangle 89"/>
            <p:cNvSpPr>
              <a:spLocks noChangeArrowheads="1"/>
            </p:cNvSpPr>
            <p:nvPr/>
          </p:nvSpPr>
          <p:spPr bwMode="auto">
            <a:xfrm>
              <a:off x="3791" y="1529"/>
              <a:ext cx="33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Adaptief</a:t>
              </a:r>
              <a:endParaRPr lang="nl-NL" altLang="nl-NL"/>
            </a:p>
          </p:txBody>
        </p:sp>
        <p:sp>
          <p:nvSpPr>
            <p:cNvPr id="93" name="Rectangle 90"/>
            <p:cNvSpPr>
              <a:spLocks noChangeArrowheads="1"/>
            </p:cNvSpPr>
            <p:nvPr/>
          </p:nvSpPr>
          <p:spPr bwMode="auto">
            <a:xfrm>
              <a:off x="3855" y="1869"/>
              <a:ext cx="20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Filter</a:t>
              </a:r>
              <a:endParaRPr lang="nl-NL" altLang="nl-NL"/>
            </a:p>
          </p:txBody>
        </p:sp>
        <p:sp>
          <p:nvSpPr>
            <p:cNvPr id="94" name="Freeform 91"/>
            <p:cNvSpPr>
              <a:spLocks noEditPoints="1"/>
            </p:cNvSpPr>
            <p:nvPr/>
          </p:nvSpPr>
          <p:spPr bwMode="auto">
            <a:xfrm>
              <a:off x="656" y="2491"/>
              <a:ext cx="165" cy="232"/>
            </a:xfrm>
            <a:custGeom>
              <a:avLst/>
              <a:gdLst>
                <a:gd name="T0" fmla="*/ 311 w 450"/>
                <a:gd name="T1" fmla="*/ 253 h 629"/>
                <a:gd name="T2" fmla="*/ 288 w 450"/>
                <a:gd name="T3" fmla="*/ 266 h 629"/>
                <a:gd name="T4" fmla="*/ 225 w 450"/>
                <a:gd name="T5" fmla="*/ 388 h 629"/>
                <a:gd name="T6" fmla="*/ 162 w 450"/>
                <a:gd name="T7" fmla="*/ 266 h 629"/>
                <a:gd name="T8" fmla="*/ 139 w 450"/>
                <a:gd name="T9" fmla="*/ 253 h 629"/>
                <a:gd name="T10" fmla="*/ 6 w 450"/>
                <a:gd name="T11" fmla="*/ 474 h 629"/>
                <a:gd name="T12" fmla="*/ 214 w 450"/>
                <a:gd name="T13" fmla="*/ 606 h 629"/>
                <a:gd name="T14" fmla="*/ 225 w 450"/>
                <a:gd name="T15" fmla="*/ 603 h 629"/>
                <a:gd name="T16" fmla="*/ 441 w 450"/>
                <a:gd name="T17" fmla="*/ 485 h 629"/>
                <a:gd name="T18" fmla="*/ 444 w 450"/>
                <a:gd name="T19" fmla="*/ 474 h 629"/>
                <a:gd name="T20" fmla="*/ 311 w 450"/>
                <a:gd name="T21" fmla="*/ 253 h 629"/>
                <a:gd name="T22" fmla="*/ 225 w 450"/>
                <a:gd name="T23" fmla="*/ 560 h 629"/>
                <a:gd name="T24" fmla="*/ 50 w 450"/>
                <a:gd name="T25" fmla="*/ 474 h 629"/>
                <a:gd name="T26" fmla="*/ 134 w 450"/>
                <a:gd name="T27" fmla="*/ 306 h 629"/>
                <a:gd name="T28" fmla="*/ 225 w 450"/>
                <a:gd name="T29" fmla="*/ 483 h 629"/>
                <a:gd name="T30" fmla="*/ 316 w 450"/>
                <a:gd name="T31" fmla="*/ 306 h 629"/>
                <a:gd name="T32" fmla="*/ 400 w 450"/>
                <a:gd name="T33" fmla="*/ 474 h 629"/>
                <a:gd name="T34" fmla="*/ 225 w 450"/>
                <a:gd name="T35" fmla="*/ 560 h 629"/>
                <a:gd name="T36" fmla="*/ 225 w 450"/>
                <a:gd name="T37" fmla="*/ 0 h 629"/>
                <a:gd name="T38" fmla="*/ 94 w 450"/>
                <a:gd name="T39" fmla="*/ 129 h 629"/>
                <a:gd name="T40" fmla="*/ 225 w 450"/>
                <a:gd name="T41" fmla="*/ 258 h 629"/>
                <a:gd name="T42" fmla="*/ 356 w 450"/>
                <a:gd name="T43" fmla="*/ 129 h 629"/>
                <a:gd name="T44" fmla="*/ 225 w 450"/>
                <a:gd name="T45" fmla="*/ 0 h 629"/>
                <a:gd name="T46" fmla="*/ 225 w 450"/>
                <a:gd name="T47" fmla="*/ 215 h 629"/>
                <a:gd name="T48" fmla="*/ 138 w 450"/>
                <a:gd name="T49" fmla="*/ 129 h 629"/>
                <a:gd name="T50" fmla="*/ 225 w 450"/>
                <a:gd name="T51" fmla="*/ 43 h 629"/>
                <a:gd name="T52" fmla="*/ 313 w 450"/>
                <a:gd name="T53" fmla="*/ 129 h 629"/>
                <a:gd name="T54" fmla="*/ 225 w 450"/>
                <a:gd name="T55" fmla="*/ 21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0" h="629">
                  <a:moveTo>
                    <a:pt x="311" y="253"/>
                  </a:moveTo>
                  <a:cubicBezTo>
                    <a:pt x="304" y="258"/>
                    <a:pt x="296" y="263"/>
                    <a:pt x="288" y="266"/>
                  </a:cubicBezTo>
                  <a:lnTo>
                    <a:pt x="225" y="388"/>
                  </a:lnTo>
                  <a:lnTo>
                    <a:pt x="162" y="266"/>
                  </a:lnTo>
                  <a:cubicBezTo>
                    <a:pt x="154" y="263"/>
                    <a:pt x="146" y="258"/>
                    <a:pt x="139" y="253"/>
                  </a:cubicBezTo>
                  <a:cubicBezTo>
                    <a:pt x="53" y="293"/>
                    <a:pt x="0" y="380"/>
                    <a:pt x="6" y="474"/>
                  </a:cubicBezTo>
                  <a:cubicBezTo>
                    <a:pt x="27" y="566"/>
                    <a:pt x="120" y="626"/>
                    <a:pt x="214" y="606"/>
                  </a:cubicBezTo>
                  <a:cubicBezTo>
                    <a:pt x="218" y="605"/>
                    <a:pt x="221" y="604"/>
                    <a:pt x="225" y="603"/>
                  </a:cubicBezTo>
                  <a:cubicBezTo>
                    <a:pt x="318" y="629"/>
                    <a:pt x="415" y="576"/>
                    <a:pt x="441" y="485"/>
                  </a:cubicBezTo>
                  <a:cubicBezTo>
                    <a:pt x="442" y="481"/>
                    <a:pt x="443" y="477"/>
                    <a:pt x="444" y="474"/>
                  </a:cubicBezTo>
                  <a:cubicBezTo>
                    <a:pt x="450" y="380"/>
                    <a:pt x="397" y="293"/>
                    <a:pt x="311" y="253"/>
                  </a:cubicBezTo>
                  <a:close/>
                  <a:moveTo>
                    <a:pt x="225" y="560"/>
                  </a:moveTo>
                  <a:cubicBezTo>
                    <a:pt x="153" y="576"/>
                    <a:pt x="80" y="540"/>
                    <a:pt x="50" y="474"/>
                  </a:cubicBezTo>
                  <a:cubicBezTo>
                    <a:pt x="46" y="407"/>
                    <a:pt x="78" y="344"/>
                    <a:pt x="134" y="306"/>
                  </a:cubicBezTo>
                  <a:lnTo>
                    <a:pt x="225" y="483"/>
                  </a:lnTo>
                  <a:lnTo>
                    <a:pt x="316" y="306"/>
                  </a:lnTo>
                  <a:cubicBezTo>
                    <a:pt x="372" y="344"/>
                    <a:pt x="404" y="407"/>
                    <a:pt x="400" y="474"/>
                  </a:cubicBezTo>
                  <a:cubicBezTo>
                    <a:pt x="370" y="540"/>
                    <a:pt x="297" y="576"/>
                    <a:pt x="225" y="560"/>
                  </a:cubicBezTo>
                  <a:close/>
                  <a:moveTo>
                    <a:pt x="225" y="0"/>
                  </a:moveTo>
                  <a:cubicBezTo>
                    <a:pt x="153" y="0"/>
                    <a:pt x="94" y="58"/>
                    <a:pt x="94" y="129"/>
                  </a:cubicBezTo>
                  <a:cubicBezTo>
                    <a:pt x="94" y="201"/>
                    <a:pt x="153" y="258"/>
                    <a:pt x="225" y="258"/>
                  </a:cubicBezTo>
                  <a:cubicBezTo>
                    <a:pt x="297" y="258"/>
                    <a:pt x="356" y="201"/>
                    <a:pt x="356" y="129"/>
                  </a:cubicBezTo>
                  <a:cubicBezTo>
                    <a:pt x="356" y="58"/>
                    <a:pt x="297" y="0"/>
                    <a:pt x="225" y="0"/>
                  </a:cubicBezTo>
                  <a:close/>
                  <a:moveTo>
                    <a:pt x="225" y="215"/>
                  </a:moveTo>
                  <a:cubicBezTo>
                    <a:pt x="177" y="215"/>
                    <a:pt x="138" y="177"/>
                    <a:pt x="138" y="129"/>
                  </a:cubicBezTo>
                  <a:cubicBezTo>
                    <a:pt x="138" y="82"/>
                    <a:pt x="177" y="43"/>
                    <a:pt x="225" y="43"/>
                  </a:cubicBezTo>
                  <a:cubicBezTo>
                    <a:pt x="273" y="43"/>
                    <a:pt x="312" y="82"/>
                    <a:pt x="313" y="129"/>
                  </a:cubicBezTo>
                  <a:cubicBezTo>
                    <a:pt x="312" y="177"/>
                    <a:pt x="273" y="215"/>
                    <a:pt x="225" y="2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833" y="2478"/>
              <a:ext cx="34" cy="125"/>
            </a:xfrm>
            <a:custGeom>
              <a:avLst/>
              <a:gdLst>
                <a:gd name="T0" fmla="*/ 12 w 93"/>
                <a:gd name="T1" fmla="*/ 0 h 339"/>
                <a:gd name="T2" fmla="*/ 0 w 93"/>
                <a:gd name="T3" fmla="*/ 15 h 339"/>
                <a:gd name="T4" fmla="*/ 73 w 93"/>
                <a:gd name="T5" fmla="*/ 169 h 339"/>
                <a:gd name="T6" fmla="*/ 1 w 93"/>
                <a:gd name="T7" fmla="*/ 323 h 339"/>
                <a:gd name="T8" fmla="*/ 12 w 93"/>
                <a:gd name="T9" fmla="*/ 339 h 339"/>
                <a:gd name="T10" fmla="*/ 93 w 93"/>
                <a:gd name="T11" fmla="*/ 169 h 339"/>
                <a:gd name="T12" fmla="*/ 12 w 93"/>
                <a:gd name="T1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39">
                  <a:moveTo>
                    <a:pt x="12" y="0"/>
                  </a:moveTo>
                  <a:lnTo>
                    <a:pt x="0" y="15"/>
                  </a:lnTo>
                  <a:cubicBezTo>
                    <a:pt x="46" y="52"/>
                    <a:pt x="73" y="109"/>
                    <a:pt x="73" y="169"/>
                  </a:cubicBezTo>
                  <a:cubicBezTo>
                    <a:pt x="73" y="229"/>
                    <a:pt x="47" y="285"/>
                    <a:pt x="1" y="323"/>
                  </a:cubicBezTo>
                  <a:lnTo>
                    <a:pt x="12" y="339"/>
                  </a:lnTo>
                  <a:cubicBezTo>
                    <a:pt x="63" y="298"/>
                    <a:pt x="93" y="236"/>
                    <a:pt x="93" y="169"/>
                  </a:cubicBezTo>
                  <a:cubicBezTo>
                    <a:pt x="93" y="103"/>
                    <a:pt x="63" y="41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833" y="2477"/>
              <a:ext cx="34" cy="126"/>
            </a:xfrm>
            <a:custGeom>
              <a:avLst/>
              <a:gdLst>
                <a:gd name="T0" fmla="*/ 12 w 93"/>
                <a:gd name="T1" fmla="*/ 0 h 339"/>
                <a:gd name="T2" fmla="*/ 0 w 93"/>
                <a:gd name="T3" fmla="*/ 15 h 339"/>
                <a:gd name="T4" fmla="*/ 73 w 93"/>
                <a:gd name="T5" fmla="*/ 169 h 339"/>
                <a:gd name="T6" fmla="*/ 1 w 93"/>
                <a:gd name="T7" fmla="*/ 323 h 339"/>
                <a:gd name="T8" fmla="*/ 12 w 93"/>
                <a:gd name="T9" fmla="*/ 339 h 339"/>
                <a:gd name="T10" fmla="*/ 93 w 93"/>
                <a:gd name="T11" fmla="*/ 169 h 339"/>
                <a:gd name="T12" fmla="*/ 12 w 93"/>
                <a:gd name="T1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39">
                  <a:moveTo>
                    <a:pt x="12" y="0"/>
                  </a:moveTo>
                  <a:lnTo>
                    <a:pt x="0" y="15"/>
                  </a:lnTo>
                  <a:cubicBezTo>
                    <a:pt x="46" y="52"/>
                    <a:pt x="73" y="109"/>
                    <a:pt x="73" y="169"/>
                  </a:cubicBezTo>
                  <a:cubicBezTo>
                    <a:pt x="73" y="229"/>
                    <a:pt x="47" y="285"/>
                    <a:pt x="1" y="323"/>
                  </a:cubicBezTo>
                  <a:lnTo>
                    <a:pt x="12" y="339"/>
                  </a:lnTo>
                  <a:cubicBezTo>
                    <a:pt x="63" y="298"/>
                    <a:pt x="93" y="236"/>
                    <a:pt x="93" y="169"/>
                  </a:cubicBezTo>
                  <a:cubicBezTo>
                    <a:pt x="93" y="103"/>
                    <a:pt x="63" y="41"/>
                    <a:pt x="12" y="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853" y="2450"/>
              <a:ext cx="50" cy="183"/>
            </a:xfrm>
            <a:custGeom>
              <a:avLst/>
              <a:gdLst>
                <a:gd name="T0" fmla="*/ 18 w 134"/>
                <a:gd name="T1" fmla="*/ 0 h 497"/>
                <a:gd name="T2" fmla="*/ 6 w 134"/>
                <a:gd name="T3" fmla="*/ 15 h 497"/>
                <a:gd name="T4" fmla="*/ 115 w 134"/>
                <a:gd name="T5" fmla="*/ 245 h 497"/>
                <a:gd name="T6" fmla="*/ 0 w 134"/>
                <a:gd name="T7" fmla="*/ 480 h 497"/>
                <a:gd name="T8" fmla="*/ 11 w 134"/>
                <a:gd name="T9" fmla="*/ 497 h 497"/>
                <a:gd name="T10" fmla="*/ 134 w 134"/>
                <a:gd name="T11" fmla="*/ 245 h 497"/>
                <a:gd name="T12" fmla="*/ 18 w 134"/>
                <a:gd name="T13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497">
                  <a:moveTo>
                    <a:pt x="18" y="0"/>
                  </a:moveTo>
                  <a:lnTo>
                    <a:pt x="6" y="15"/>
                  </a:lnTo>
                  <a:cubicBezTo>
                    <a:pt x="75" y="71"/>
                    <a:pt x="115" y="156"/>
                    <a:pt x="115" y="245"/>
                  </a:cubicBezTo>
                  <a:cubicBezTo>
                    <a:pt x="115" y="338"/>
                    <a:pt x="72" y="424"/>
                    <a:pt x="0" y="480"/>
                  </a:cubicBezTo>
                  <a:lnTo>
                    <a:pt x="11" y="497"/>
                  </a:lnTo>
                  <a:cubicBezTo>
                    <a:pt x="89" y="437"/>
                    <a:pt x="134" y="344"/>
                    <a:pt x="134" y="245"/>
                  </a:cubicBezTo>
                  <a:cubicBezTo>
                    <a:pt x="134" y="150"/>
                    <a:pt x="91" y="6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853" y="2449"/>
              <a:ext cx="50" cy="184"/>
            </a:xfrm>
            <a:custGeom>
              <a:avLst/>
              <a:gdLst>
                <a:gd name="T0" fmla="*/ 18 w 134"/>
                <a:gd name="T1" fmla="*/ 0 h 497"/>
                <a:gd name="T2" fmla="*/ 6 w 134"/>
                <a:gd name="T3" fmla="*/ 15 h 497"/>
                <a:gd name="T4" fmla="*/ 115 w 134"/>
                <a:gd name="T5" fmla="*/ 245 h 497"/>
                <a:gd name="T6" fmla="*/ 0 w 134"/>
                <a:gd name="T7" fmla="*/ 480 h 497"/>
                <a:gd name="T8" fmla="*/ 11 w 134"/>
                <a:gd name="T9" fmla="*/ 497 h 497"/>
                <a:gd name="T10" fmla="*/ 134 w 134"/>
                <a:gd name="T11" fmla="*/ 245 h 497"/>
                <a:gd name="T12" fmla="*/ 18 w 134"/>
                <a:gd name="T13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497">
                  <a:moveTo>
                    <a:pt x="18" y="0"/>
                  </a:moveTo>
                  <a:lnTo>
                    <a:pt x="6" y="15"/>
                  </a:lnTo>
                  <a:cubicBezTo>
                    <a:pt x="75" y="71"/>
                    <a:pt x="115" y="156"/>
                    <a:pt x="115" y="245"/>
                  </a:cubicBezTo>
                  <a:cubicBezTo>
                    <a:pt x="115" y="338"/>
                    <a:pt x="72" y="424"/>
                    <a:pt x="0" y="480"/>
                  </a:cubicBezTo>
                  <a:lnTo>
                    <a:pt x="11" y="497"/>
                  </a:lnTo>
                  <a:cubicBezTo>
                    <a:pt x="89" y="437"/>
                    <a:pt x="134" y="344"/>
                    <a:pt x="134" y="245"/>
                  </a:cubicBezTo>
                  <a:cubicBezTo>
                    <a:pt x="134" y="150"/>
                    <a:pt x="91" y="60"/>
                    <a:pt x="18" y="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810" y="2505"/>
              <a:ext cx="21" cy="67"/>
            </a:xfrm>
            <a:custGeom>
              <a:avLst/>
              <a:gdLst>
                <a:gd name="T0" fmla="*/ 12 w 58"/>
                <a:gd name="T1" fmla="*/ 0 h 182"/>
                <a:gd name="T2" fmla="*/ 0 w 58"/>
                <a:gd name="T3" fmla="*/ 15 h 182"/>
                <a:gd name="T4" fmla="*/ 0 w 58"/>
                <a:gd name="T5" fmla="*/ 16 h 182"/>
                <a:gd name="T6" fmla="*/ 38 w 58"/>
                <a:gd name="T7" fmla="*/ 94 h 182"/>
                <a:gd name="T8" fmla="*/ 8 w 58"/>
                <a:gd name="T9" fmla="*/ 166 h 182"/>
                <a:gd name="T10" fmla="*/ 19 w 58"/>
                <a:gd name="T11" fmla="*/ 182 h 182"/>
                <a:gd name="T12" fmla="*/ 58 w 58"/>
                <a:gd name="T13" fmla="*/ 94 h 182"/>
                <a:gd name="T14" fmla="*/ 12 w 58"/>
                <a:gd name="T1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82">
                  <a:moveTo>
                    <a:pt x="12" y="0"/>
                  </a:moveTo>
                  <a:lnTo>
                    <a:pt x="0" y="15"/>
                  </a:lnTo>
                  <a:lnTo>
                    <a:pt x="0" y="16"/>
                  </a:lnTo>
                  <a:cubicBezTo>
                    <a:pt x="24" y="34"/>
                    <a:pt x="38" y="64"/>
                    <a:pt x="38" y="94"/>
                  </a:cubicBezTo>
                  <a:cubicBezTo>
                    <a:pt x="38" y="121"/>
                    <a:pt x="27" y="147"/>
                    <a:pt x="8" y="166"/>
                  </a:cubicBezTo>
                  <a:lnTo>
                    <a:pt x="19" y="182"/>
                  </a:lnTo>
                  <a:cubicBezTo>
                    <a:pt x="44" y="160"/>
                    <a:pt x="58" y="128"/>
                    <a:pt x="58" y="94"/>
                  </a:cubicBezTo>
                  <a:cubicBezTo>
                    <a:pt x="58" y="58"/>
                    <a:pt x="41" y="23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810" y="2505"/>
              <a:ext cx="21" cy="67"/>
            </a:xfrm>
            <a:custGeom>
              <a:avLst/>
              <a:gdLst>
                <a:gd name="T0" fmla="*/ 12 w 58"/>
                <a:gd name="T1" fmla="*/ 0 h 182"/>
                <a:gd name="T2" fmla="*/ 0 w 58"/>
                <a:gd name="T3" fmla="*/ 15 h 182"/>
                <a:gd name="T4" fmla="*/ 0 w 58"/>
                <a:gd name="T5" fmla="*/ 16 h 182"/>
                <a:gd name="T6" fmla="*/ 38 w 58"/>
                <a:gd name="T7" fmla="*/ 94 h 182"/>
                <a:gd name="T8" fmla="*/ 8 w 58"/>
                <a:gd name="T9" fmla="*/ 166 h 182"/>
                <a:gd name="T10" fmla="*/ 19 w 58"/>
                <a:gd name="T11" fmla="*/ 182 h 182"/>
                <a:gd name="T12" fmla="*/ 58 w 58"/>
                <a:gd name="T13" fmla="*/ 94 h 182"/>
                <a:gd name="T14" fmla="*/ 12 w 58"/>
                <a:gd name="T1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82">
                  <a:moveTo>
                    <a:pt x="12" y="0"/>
                  </a:moveTo>
                  <a:lnTo>
                    <a:pt x="0" y="15"/>
                  </a:lnTo>
                  <a:lnTo>
                    <a:pt x="0" y="16"/>
                  </a:lnTo>
                  <a:cubicBezTo>
                    <a:pt x="24" y="34"/>
                    <a:pt x="38" y="64"/>
                    <a:pt x="38" y="94"/>
                  </a:cubicBezTo>
                  <a:cubicBezTo>
                    <a:pt x="38" y="121"/>
                    <a:pt x="27" y="147"/>
                    <a:pt x="8" y="166"/>
                  </a:cubicBezTo>
                  <a:lnTo>
                    <a:pt x="19" y="182"/>
                  </a:lnTo>
                  <a:cubicBezTo>
                    <a:pt x="44" y="160"/>
                    <a:pt x="58" y="128"/>
                    <a:pt x="58" y="94"/>
                  </a:cubicBezTo>
                  <a:cubicBezTo>
                    <a:pt x="58" y="58"/>
                    <a:pt x="41" y="23"/>
                    <a:pt x="12" y="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" name="Freeform 98"/>
            <p:cNvSpPr>
              <a:spLocks noEditPoints="1"/>
            </p:cNvSpPr>
            <p:nvPr/>
          </p:nvSpPr>
          <p:spPr bwMode="auto">
            <a:xfrm>
              <a:off x="5079" y="898"/>
              <a:ext cx="165" cy="232"/>
            </a:xfrm>
            <a:custGeom>
              <a:avLst/>
              <a:gdLst>
                <a:gd name="T0" fmla="*/ 311 w 450"/>
                <a:gd name="T1" fmla="*/ 254 h 629"/>
                <a:gd name="T2" fmla="*/ 287 w 450"/>
                <a:gd name="T3" fmla="*/ 266 h 629"/>
                <a:gd name="T4" fmla="*/ 225 w 450"/>
                <a:gd name="T5" fmla="*/ 388 h 629"/>
                <a:gd name="T6" fmla="*/ 162 w 450"/>
                <a:gd name="T7" fmla="*/ 266 h 629"/>
                <a:gd name="T8" fmla="*/ 138 w 450"/>
                <a:gd name="T9" fmla="*/ 254 h 629"/>
                <a:gd name="T10" fmla="*/ 6 w 450"/>
                <a:gd name="T11" fmla="*/ 474 h 629"/>
                <a:gd name="T12" fmla="*/ 214 w 450"/>
                <a:gd name="T13" fmla="*/ 606 h 629"/>
                <a:gd name="T14" fmla="*/ 225 w 450"/>
                <a:gd name="T15" fmla="*/ 603 h 629"/>
                <a:gd name="T16" fmla="*/ 441 w 450"/>
                <a:gd name="T17" fmla="*/ 485 h 629"/>
                <a:gd name="T18" fmla="*/ 444 w 450"/>
                <a:gd name="T19" fmla="*/ 474 h 629"/>
                <a:gd name="T20" fmla="*/ 311 w 450"/>
                <a:gd name="T21" fmla="*/ 254 h 629"/>
                <a:gd name="T22" fmla="*/ 225 w 450"/>
                <a:gd name="T23" fmla="*/ 560 h 629"/>
                <a:gd name="T24" fmla="*/ 50 w 450"/>
                <a:gd name="T25" fmla="*/ 474 h 629"/>
                <a:gd name="T26" fmla="*/ 134 w 450"/>
                <a:gd name="T27" fmla="*/ 307 h 629"/>
                <a:gd name="T28" fmla="*/ 225 w 450"/>
                <a:gd name="T29" fmla="*/ 483 h 629"/>
                <a:gd name="T30" fmla="*/ 316 w 450"/>
                <a:gd name="T31" fmla="*/ 307 h 629"/>
                <a:gd name="T32" fmla="*/ 400 w 450"/>
                <a:gd name="T33" fmla="*/ 474 h 629"/>
                <a:gd name="T34" fmla="*/ 225 w 450"/>
                <a:gd name="T35" fmla="*/ 560 h 629"/>
                <a:gd name="T36" fmla="*/ 225 w 450"/>
                <a:gd name="T37" fmla="*/ 0 h 629"/>
                <a:gd name="T38" fmla="*/ 94 w 450"/>
                <a:gd name="T39" fmla="*/ 129 h 629"/>
                <a:gd name="T40" fmla="*/ 225 w 450"/>
                <a:gd name="T41" fmla="*/ 258 h 629"/>
                <a:gd name="T42" fmla="*/ 356 w 450"/>
                <a:gd name="T43" fmla="*/ 129 h 629"/>
                <a:gd name="T44" fmla="*/ 225 w 450"/>
                <a:gd name="T45" fmla="*/ 0 h 629"/>
                <a:gd name="T46" fmla="*/ 225 w 450"/>
                <a:gd name="T47" fmla="*/ 215 h 629"/>
                <a:gd name="T48" fmla="*/ 137 w 450"/>
                <a:gd name="T49" fmla="*/ 129 h 629"/>
                <a:gd name="T50" fmla="*/ 225 w 450"/>
                <a:gd name="T51" fmla="*/ 43 h 629"/>
                <a:gd name="T52" fmla="*/ 312 w 450"/>
                <a:gd name="T53" fmla="*/ 129 h 629"/>
                <a:gd name="T54" fmla="*/ 225 w 450"/>
                <a:gd name="T55" fmla="*/ 21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0" h="629">
                  <a:moveTo>
                    <a:pt x="311" y="254"/>
                  </a:moveTo>
                  <a:cubicBezTo>
                    <a:pt x="304" y="259"/>
                    <a:pt x="296" y="263"/>
                    <a:pt x="287" y="266"/>
                  </a:cubicBezTo>
                  <a:lnTo>
                    <a:pt x="225" y="388"/>
                  </a:lnTo>
                  <a:lnTo>
                    <a:pt x="162" y="266"/>
                  </a:lnTo>
                  <a:cubicBezTo>
                    <a:pt x="154" y="263"/>
                    <a:pt x="146" y="259"/>
                    <a:pt x="138" y="254"/>
                  </a:cubicBezTo>
                  <a:cubicBezTo>
                    <a:pt x="53" y="293"/>
                    <a:pt x="0" y="381"/>
                    <a:pt x="6" y="474"/>
                  </a:cubicBezTo>
                  <a:cubicBezTo>
                    <a:pt x="26" y="567"/>
                    <a:pt x="119" y="626"/>
                    <a:pt x="214" y="606"/>
                  </a:cubicBezTo>
                  <a:cubicBezTo>
                    <a:pt x="218" y="605"/>
                    <a:pt x="221" y="604"/>
                    <a:pt x="225" y="603"/>
                  </a:cubicBezTo>
                  <a:cubicBezTo>
                    <a:pt x="318" y="629"/>
                    <a:pt x="414" y="576"/>
                    <a:pt x="441" y="485"/>
                  </a:cubicBezTo>
                  <a:cubicBezTo>
                    <a:pt x="442" y="481"/>
                    <a:pt x="443" y="477"/>
                    <a:pt x="444" y="474"/>
                  </a:cubicBezTo>
                  <a:cubicBezTo>
                    <a:pt x="450" y="381"/>
                    <a:pt x="397" y="293"/>
                    <a:pt x="311" y="254"/>
                  </a:cubicBezTo>
                  <a:close/>
                  <a:moveTo>
                    <a:pt x="225" y="560"/>
                  </a:moveTo>
                  <a:cubicBezTo>
                    <a:pt x="153" y="576"/>
                    <a:pt x="80" y="540"/>
                    <a:pt x="50" y="474"/>
                  </a:cubicBezTo>
                  <a:cubicBezTo>
                    <a:pt x="46" y="407"/>
                    <a:pt x="78" y="344"/>
                    <a:pt x="134" y="307"/>
                  </a:cubicBezTo>
                  <a:lnTo>
                    <a:pt x="225" y="483"/>
                  </a:lnTo>
                  <a:lnTo>
                    <a:pt x="316" y="307"/>
                  </a:lnTo>
                  <a:cubicBezTo>
                    <a:pt x="372" y="344"/>
                    <a:pt x="404" y="407"/>
                    <a:pt x="400" y="474"/>
                  </a:cubicBezTo>
                  <a:cubicBezTo>
                    <a:pt x="370" y="540"/>
                    <a:pt x="297" y="576"/>
                    <a:pt x="225" y="560"/>
                  </a:cubicBezTo>
                  <a:close/>
                  <a:moveTo>
                    <a:pt x="225" y="0"/>
                  </a:moveTo>
                  <a:cubicBezTo>
                    <a:pt x="152" y="0"/>
                    <a:pt x="94" y="58"/>
                    <a:pt x="94" y="129"/>
                  </a:cubicBezTo>
                  <a:cubicBezTo>
                    <a:pt x="94" y="201"/>
                    <a:pt x="152" y="258"/>
                    <a:pt x="225" y="258"/>
                  </a:cubicBezTo>
                  <a:cubicBezTo>
                    <a:pt x="297" y="258"/>
                    <a:pt x="356" y="201"/>
                    <a:pt x="356" y="129"/>
                  </a:cubicBezTo>
                  <a:cubicBezTo>
                    <a:pt x="356" y="58"/>
                    <a:pt x="297" y="0"/>
                    <a:pt x="225" y="0"/>
                  </a:cubicBezTo>
                  <a:close/>
                  <a:moveTo>
                    <a:pt x="225" y="215"/>
                  </a:moveTo>
                  <a:cubicBezTo>
                    <a:pt x="177" y="215"/>
                    <a:pt x="137" y="177"/>
                    <a:pt x="137" y="129"/>
                  </a:cubicBezTo>
                  <a:cubicBezTo>
                    <a:pt x="137" y="82"/>
                    <a:pt x="177" y="43"/>
                    <a:pt x="225" y="43"/>
                  </a:cubicBezTo>
                  <a:cubicBezTo>
                    <a:pt x="273" y="43"/>
                    <a:pt x="312" y="82"/>
                    <a:pt x="312" y="129"/>
                  </a:cubicBezTo>
                  <a:cubicBezTo>
                    <a:pt x="312" y="177"/>
                    <a:pt x="273" y="215"/>
                    <a:pt x="225" y="2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5028" y="873"/>
              <a:ext cx="34" cy="125"/>
            </a:xfrm>
            <a:custGeom>
              <a:avLst/>
              <a:gdLst>
                <a:gd name="T0" fmla="*/ 81 w 93"/>
                <a:gd name="T1" fmla="*/ 340 h 340"/>
                <a:gd name="T2" fmla="*/ 93 w 93"/>
                <a:gd name="T3" fmla="*/ 324 h 340"/>
                <a:gd name="T4" fmla="*/ 19 w 93"/>
                <a:gd name="T5" fmla="*/ 170 h 340"/>
                <a:gd name="T6" fmla="*/ 92 w 93"/>
                <a:gd name="T7" fmla="*/ 16 h 340"/>
                <a:gd name="T8" fmla="*/ 81 w 93"/>
                <a:gd name="T9" fmla="*/ 0 h 340"/>
                <a:gd name="T10" fmla="*/ 0 w 93"/>
                <a:gd name="T11" fmla="*/ 170 h 340"/>
                <a:gd name="T12" fmla="*/ 81 w 93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40">
                  <a:moveTo>
                    <a:pt x="81" y="340"/>
                  </a:moveTo>
                  <a:lnTo>
                    <a:pt x="93" y="324"/>
                  </a:lnTo>
                  <a:cubicBezTo>
                    <a:pt x="47" y="287"/>
                    <a:pt x="19" y="230"/>
                    <a:pt x="19" y="170"/>
                  </a:cubicBezTo>
                  <a:cubicBezTo>
                    <a:pt x="19" y="110"/>
                    <a:pt x="46" y="54"/>
                    <a:pt x="92" y="16"/>
                  </a:cubicBezTo>
                  <a:lnTo>
                    <a:pt x="81" y="0"/>
                  </a:lnTo>
                  <a:cubicBezTo>
                    <a:pt x="30" y="41"/>
                    <a:pt x="0" y="104"/>
                    <a:pt x="0" y="170"/>
                  </a:cubicBezTo>
                  <a:cubicBezTo>
                    <a:pt x="0" y="236"/>
                    <a:pt x="30" y="299"/>
                    <a:pt x="81" y="3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5028" y="873"/>
              <a:ext cx="34" cy="125"/>
            </a:xfrm>
            <a:custGeom>
              <a:avLst/>
              <a:gdLst>
                <a:gd name="T0" fmla="*/ 81 w 93"/>
                <a:gd name="T1" fmla="*/ 340 h 340"/>
                <a:gd name="T2" fmla="*/ 93 w 93"/>
                <a:gd name="T3" fmla="*/ 324 h 340"/>
                <a:gd name="T4" fmla="*/ 19 w 93"/>
                <a:gd name="T5" fmla="*/ 170 h 340"/>
                <a:gd name="T6" fmla="*/ 92 w 93"/>
                <a:gd name="T7" fmla="*/ 16 h 340"/>
                <a:gd name="T8" fmla="*/ 81 w 93"/>
                <a:gd name="T9" fmla="*/ 0 h 340"/>
                <a:gd name="T10" fmla="*/ 0 w 93"/>
                <a:gd name="T11" fmla="*/ 170 h 340"/>
                <a:gd name="T12" fmla="*/ 81 w 93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40">
                  <a:moveTo>
                    <a:pt x="81" y="340"/>
                  </a:moveTo>
                  <a:lnTo>
                    <a:pt x="93" y="324"/>
                  </a:lnTo>
                  <a:cubicBezTo>
                    <a:pt x="47" y="287"/>
                    <a:pt x="19" y="230"/>
                    <a:pt x="19" y="170"/>
                  </a:cubicBezTo>
                  <a:cubicBezTo>
                    <a:pt x="19" y="110"/>
                    <a:pt x="46" y="54"/>
                    <a:pt x="92" y="16"/>
                  </a:cubicBezTo>
                  <a:lnTo>
                    <a:pt x="81" y="0"/>
                  </a:lnTo>
                  <a:cubicBezTo>
                    <a:pt x="30" y="41"/>
                    <a:pt x="0" y="104"/>
                    <a:pt x="0" y="170"/>
                  </a:cubicBezTo>
                  <a:cubicBezTo>
                    <a:pt x="0" y="236"/>
                    <a:pt x="30" y="299"/>
                    <a:pt x="81" y="340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4992" y="843"/>
              <a:ext cx="49" cy="183"/>
            </a:xfrm>
            <a:custGeom>
              <a:avLst/>
              <a:gdLst>
                <a:gd name="T0" fmla="*/ 116 w 134"/>
                <a:gd name="T1" fmla="*/ 496 h 496"/>
                <a:gd name="T2" fmla="*/ 128 w 134"/>
                <a:gd name="T3" fmla="*/ 481 h 496"/>
                <a:gd name="T4" fmla="*/ 19 w 134"/>
                <a:gd name="T5" fmla="*/ 251 h 496"/>
                <a:gd name="T6" fmla="*/ 134 w 134"/>
                <a:gd name="T7" fmla="*/ 16 h 496"/>
                <a:gd name="T8" fmla="*/ 123 w 134"/>
                <a:gd name="T9" fmla="*/ 0 h 496"/>
                <a:gd name="T10" fmla="*/ 0 w 134"/>
                <a:gd name="T11" fmla="*/ 251 h 496"/>
                <a:gd name="T12" fmla="*/ 116 w 134"/>
                <a:gd name="T13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496">
                  <a:moveTo>
                    <a:pt x="116" y="496"/>
                  </a:moveTo>
                  <a:lnTo>
                    <a:pt x="128" y="481"/>
                  </a:lnTo>
                  <a:cubicBezTo>
                    <a:pt x="59" y="425"/>
                    <a:pt x="19" y="340"/>
                    <a:pt x="19" y="251"/>
                  </a:cubicBezTo>
                  <a:cubicBezTo>
                    <a:pt x="19" y="159"/>
                    <a:pt x="62" y="72"/>
                    <a:pt x="134" y="16"/>
                  </a:cubicBezTo>
                  <a:lnTo>
                    <a:pt x="123" y="0"/>
                  </a:lnTo>
                  <a:cubicBezTo>
                    <a:pt x="45" y="59"/>
                    <a:pt x="0" y="152"/>
                    <a:pt x="0" y="251"/>
                  </a:cubicBezTo>
                  <a:cubicBezTo>
                    <a:pt x="0" y="346"/>
                    <a:pt x="42" y="437"/>
                    <a:pt x="116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4992" y="843"/>
              <a:ext cx="49" cy="183"/>
            </a:xfrm>
            <a:custGeom>
              <a:avLst/>
              <a:gdLst>
                <a:gd name="T0" fmla="*/ 116 w 134"/>
                <a:gd name="T1" fmla="*/ 496 h 496"/>
                <a:gd name="T2" fmla="*/ 128 w 134"/>
                <a:gd name="T3" fmla="*/ 481 h 496"/>
                <a:gd name="T4" fmla="*/ 19 w 134"/>
                <a:gd name="T5" fmla="*/ 251 h 496"/>
                <a:gd name="T6" fmla="*/ 134 w 134"/>
                <a:gd name="T7" fmla="*/ 16 h 496"/>
                <a:gd name="T8" fmla="*/ 123 w 134"/>
                <a:gd name="T9" fmla="*/ 0 h 496"/>
                <a:gd name="T10" fmla="*/ 0 w 134"/>
                <a:gd name="T11" fmla="*/ 251 h 496"/>
                <a:gd name="T12" fmla="*/ 116 w 134"/>
                <a:gd name="T13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496">
                  <a:moveTo>
                    <a:pt x="116" y="496"/>
                  </a:moveTo>
                  <a:lnTo>
                    <a:pt x="128" y="481"/>
                  </a:lnTo>
                  <a:cubicBezTo>
                    <a:pt x="59" y="425"/>
                    <a:pt x="19" y="340"/>
                    <a:pt x="19" y="251"/>
                  </a:cubicBezTo>
                  <a:cubicBezTo>
                    <a:pt x="19" y="159"/>
                    <a:pt x="62" y="72"/>
                    <a:pt x="134" y="16"/>
                  </a:cubicBezTo>
                  <a:lnTo>
                    <a:pt x="123" y="0"/>
                  </a:lnTo>
                  <a:cubicBezTo>
                    <a:pt x="45" y="59"/>
                    <a:pt x="0" y="152"/>
                    <a:pt x="0" y="251"/>
                  </a:cubicBezTo>
                  <a:cubicBezTo>
                    <a:pt x="0" y="346"/>
                    <a:pt x="42" y="437"/>
                    <a:pt x="116" y="496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5063" y="903"/>
              <a:ext cx="22" cy="67"/>
            </a:xfrm>
            <a:custGeom>
              <a:avLst/>
              <a:gdLst>
                <a:gd name="T0" fmla="*/ 46 w 58"/>
                <a:gd name="T1" fmla="*/ 182 h 182"/>
                <a:gd name="T2" fmla="*/ 58 w 58"/>
                <a:gd name="T3" fmla="*/ 167 h 182"/>
                <a:gd name="T4" fmla="*/ 58 w 58"/>
                <a:gd name="T5" fmla="*/ 166 h 182"/>
                <a:gd name="T6" fmla="*/ 19 w 58"/>
                <a:gd name="T7" fmla="*/ 88 h 182"/>
                <a:gd name="T8" fmla="*/ 50 w 58"/>
                <a:gd name="T9" fmla="*/ 16 h 182"/>
                <a:gd name="T10" fmla="*/ 39 w 58"/>
                <a:gd name="T11" fmla="*/ 0 h 182"/>
                <a:gd name="T12" fmla="*/ 0 w 58"/>
                <a:gd name="T13" fmla="*/ 88 h 182"/>
                <a:gd name="T14" fmla="*/ 46 w 58"/>
                <a:gd name="T1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82">
                  <a:moveTo>
                    <a:pt x="46" y="182"/>
                  </a:moveTo>
                  <a:lnTo>
                    <a:pt x="58" y="167"/>
                  </a:lnTo>
                  <a:lnTo>
                    <a:pt x="58" y="166"/>
                  </a:lnTo>
                  <a:cubicBezTo>
                    <a:pt x="34" y="148"/>
                    <a:pt x="20" y="119"/>
                    <a:pt x="19" y="88"/>
                  </a:cubicBezTo>
                  <a:cubicBezTo>
                    <a:pt x="19" y="61"/>
                    <a:pt x="31" y="35"/>
                    <a:pt x="50" y="16"/>
                  </a:cubicBezTo>
                  <a:lnTo>
                    <a:pt x="39" y="0"/>
                  </a:lnTo>
                  <a:cubicBezTo>
                    <a:pt x="14" y="22"/>
                    <a:pt x="0" y="54"/>
                    <a:pt x="0" y="88"/>
                  </a:cubicBezTo>
                  <a:cubicBezTo>
                    <a:pt x="0" y="125"/>
                    <a:pt x="17" y="159"/>
                    <a:pt x="46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5063" y="903"/>
              <a:ext cx="22" cy="67"/>
            </a:xfrm>
            <a:custGeom>
              <a:avLst/>
              <a:gdLst>
                <a:gd name="T0" fmla="*/ 46 w 58"/>
                <a:gd name="T1" fmla="*/ 182 h 182"/>
                <a:gd name="T2" fmla="*/ 58 w 58"/>
                <a:gd name="T3" fmla="*/ 167 h 182"/>
                <a:gd name="T4" fmla="*/ 58 w 58"/>
                <a:gd name="T5" fmla="*/ 166 h 182"/>
                <a:gd name="T6" fmla="*/ 19 w 58"/>
                <a:gd name="T7" fmla="*/ 88 h 182"/>
                <a:gd name="T8" fmla="*/ 50 w 58"/>
                <a:gd name="T9" fmla="*/ 16 h 182"/>
                <a:gd name="T10" fmla="*/ 39 w 58"/>
                <a:gd name="T11" fmla="*/ 0 h 182"/>
                <a:gd name="T12" fmla="*/ 0 w 58"/>
                <a:gd name="T13" fmla="*/ 88 h 182"/>
                <a:gd name="T14" fmla="*/ 46 w 58"/>
                <a:gd name="T1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82">
                  <a:moveTo>
                    <a:pt x="46" y="182"/>
                  </a:moveTo>
                  <a:lnTo>
                    <a:pt x="58" y="167"/>
                  </a:lnTo>
                  <a:lnTo>
                    <a:pt x="58" y="166"/>
                  </a:lnTo>
                  <a:cubicBezTo>
                    <a:pt x="34" y="148"/>
                    <a:pt x="20" y="119"/>
                    <a:pt x="19" y="88"/>
                  </a:cubicBezTo>
                  <a:cubicBezTo>
                    <a:pt x="19" y="61"/>
                    <a:pt x="31" y="35"/>
                    <a:pt x="50" y="16"/>
                  </a:cubicBezTo>
                  <a:lnTo>
                    <a:pt x="39" y="0"/>
                  </a:lnTo>
                  <a:cubicBezTo>
                    <a:pt x="14" y="22"/>
                    <a:pt x="0" y="54"/>
                    <a:pt x="0" y="88"/>
                  </a:cubicBezTo>
                  <a:cubicBezTo>
                    <a:pt x="0" y="125"/>
                    <a:pt x="17" y="159"/>
                    <a:pt x="46" y="182"/>
                  </a:cubicBez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8" name="Rectangle 105"/>
            <p:cNvSpPr>
              <a:spLocks noChangeArrowheads="1"/>
            </p:cNvSpPr>
            <p:nvPr/>
          </p:nvSpPr>
          <p:spPr bwMode="auto">
            <a:xfrm>
              <a:off x="779" y="1464"/>
              <a:ext cx="5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400">
                  <a:solidFill>
                    <a:srgbClr val="000000"/>
                  </a:solidFill>
                  <a:latin typeface="Calibri" panose="020F0502020204030204" pitchFamily="34" charset="0"/>
                </a:rPr>
                <a:t>Vertraging </a:t>
              </a:r>
              <a:endParaRPr lang="nl-NL" altLang="nl-NL"/>
            </a:p>
          </p:txBody>
        </p:sp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>
              <a:off x="938" y="1598"/>
              <a:ext cx="14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400">
                  <a:solidFill>
                    <a:srgbClr val="000000"/>
                  </a:solidFill>
                  <a:latin typeface="Calibri" panose="020F0502020204030204" pitchFamily="34" charset="0"/>
                </a:rPr>
                <a:t>en </a:t>
              </a:r>
              <a:endParaRPr lang="nl-NL" altLang="nl-NL"/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768" y="1730"/>
              <a:ext cx="4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400">
                  <a:solidFill>
                    <a:srgbClr val="000000"/>
                  </a:solidFill>
                  <a:latin typeface="Calibri" panose="020F0502020204030204" pitchFamily="34" charset="0"/>
                </a:rPr>
                <a:t>verstoring</a:t>
              </a:r>
              <a:endParaRPr lang="nl-NL" altLang="nl-NL"/>
            </a:p>
          </p:txBody>
        </p:sp>
        <p:sp>
          <p:nvSpPr>
            <p:cNvPr id="111" name="Rectangle 108"/>
            <p:cNvSpPr>
              <a:spLocks noChangeArrowheads="1"/>
            </p:cNvSpPr>
            <p:nvPr/>
          </p:nvSpPr>
          <p:spPr bwMode="auto">
            <a:xfrm>
              <a:off x="2505" y="754"/>
              <a:ext cx="890" cy="20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2505" y="754"/>
              <a:ext cx="890" cy="2006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2585" y="1642"/>
              <a:ext cx="7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Telecommunicatie</a:t>
              </a:r>
              <a:endParaRPr lang="nl-NL" altLang="nl-NL"/>
            </a:p>
          </p:txBody>
        </p:sp>
        <p:sp>
          <p:nvSpPr>
            <p:cNvPr id="114" name="Rectangle 111"/>
            <p:cNvSpPr>
              <a:spLocks noChangeArrowheads="1"/>
            </p:cNvSpPr>
            <p:nvPr/>
          </p:nvSpPr>
          <p:spPr bwMode="auto">
            <a:xfrm>
              <a:off x="3292" y="1642"/>
              <a:ext cx="2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nl-NL" altLang="nl-NL"/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2828" y="1757"/>
              <a:ext cx="25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200">
                  <a:solidFill>
                    <a:srgbClr val="000000"/>
                  </a:solidFill>
                  <a:latin typeface="Calibri" panose="020F0502020204030204" pitchFamily="34" charset="0"/>
                </a:rPr>
                <a:t>kanaal</a:t>
              </a:r>
              <a:endParaRPr lang="nl-NL" altLang="nl-NL"/>
            </a:p>
          </p:txBody>
        </p:sp>
        <p:sp>
          <p:nvSpPr>
            <p:cNvPr id="116" name="Rectangle 113"/>
            <p:cNvSpPr>
              <a:spLocks noChangeArrowheads="1"/>
            </p:cNvSpPr>
            <p:nvPr/>
          </p:nvSpPr>
          <p:spPr bwMode="auto">
            <a:xfrm>
              <a:off x="4696" y="1666"/>
              <a:ext cx="5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400">
                  <a:solidFill>
                    <a:srgbClr val="000000"/>
                  </a:solidFill>
                  <a:latin typeface="Calibri" panose="020F0502020204030204" pitchFamily="34" charset="0"/>
                </a:rPr>
                <a:t>Vertraging </a:t>
              </a:r>
              <a:endParaRPr lang="nl-NL" altLang="nl-NL"/>
            </a:p>
          </p:txBody>
        </p:sp>
        <p:sp>
          <p:nvSpPr>
            <p:cNvPr id="117" name="Rectangle 114"/>
            <p:cNvSpPr>
              <a:spLocks noChangeArrowheads="1"/>
            </p:cNvSpPr>
            <p:nvPr/>
          </p:nvSpPr>
          <p:spPr bwMode="auto">
            <a:xfrm>
              <a:off x="4855" y="1797"/>
              <a:ext cx="14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400">
                  <a:solidFill>
                    <a:srgbClr val="000000"/>
                  </a:solidFill>
                  <a:latin typeface="Calibri" panose="020F0502020204030204" pitchFamily="34" charset="0"/>
                </a:rPr>
                <a:t>en </a:t>
              </a:r>
              <a:endParaRPr lang="nl-NL" altLang="nl-NL"/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4684" y="1929"/>
              <a:ext cx="4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 sz="1400">
                  <a:solidFill>
                    <a:srgbClr val="000000"/>
                  </a:solidFill>
                  <a:latin typeface="Calibri" panose="020F0502020204030204" pitchFamily="34" charset="0"/>
                </a:rPr>
                <a:t>verstoring</a:t>
              </a:r>
              <a:endParaRPr lang="nl-NL" altLang="nl-NL"/>
            </a:p>
          </p:txBody>
        </p:sp>
        <p:sp>
          <p:nvSpPr>
            <p:cNvPr id="119" name="Rectangle 116"/>
            <p:cNvSpPr>
              <a:spLocks noChangeArrowheads="1"/>
            </p:cNvSpPr>
            <p:nvPr/>
          </p:nvSpPr>
          <p:spPr bwMode="auto">
            <a:xfrm>
              <a:off x="4044" y="997"/>
              <a:ext cx="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nl-NL" altLang="nl-NL"/>
            </a:p>
          </p:txBody>
        </p:sp>
        <p:sp>
          <p:nvSpPr>
            <p:cNvPr id="120" name="Rectangle 117"/>
            <p:cNvSpPr>
              <a:spLocks noChangeArrowheads="1"/>
            </p:cNvSpPr>
            <p:nvPr/>
          </p:nvSpPr>
          <p:spPr bwMode="auto">
            <a:xfrm>
              <a:off x="4041" y="774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  <a:endParaRPr lang="nl-NL" altLang="nl-NL"/>
            </a:p>
          </p:txBody>
        </p:sp>
        <p:sp>
          <p:nvSpPr>
            <p:cNvPr id="121" name="Rectangle 118"/>
            <p:cNvSpPr>
              <a:spLocks noChangeArrowheads="1"/>
            </p:cNvSpPr>
            <p:nvPr/>
          </p:nvSpPr>
          <p:spPr bwMode="auto">
            <a:xfrm>
              <a:off x="1818" y="2281"/>
              <a:ext cx="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nl-NL" altLang="nl-NL"/>
            </a:p>
          </p:txBody>
        </p:sp>
        <p:sp>
          <p:nvSpPr>
            <p:cNvPr id="122" name="Rectangle 119"/>
            <p:cNvSpPr>
              <a:spLocks noChangeArrowheads="1"/>
            </p:cNvSpPr>
            <p:nvPr/>
          </p:nvSpPr>
          <p:spPr bwMode="auto">
            <a:xfrm>
              <a:off x="1816" y="2567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nl-NL" altLang="nl-NL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  <a:endParaRPr lang="nl-NL" altLang="nl-NL"/>
            </a:p>
          </p:txBody>
        </p:sp>
      </p:grpSp>
    </p:spTree>
    <p:extLst>
      <p:ext uri="{BB962C8B-B14F-4D97-AF65-F5344CB8AC3E}">
        <p14:creationId xmlns:p14="http://schemas.microsoft.com/office/powerpoint/2010/main" val="414626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Audio-toepassing: MP3 compressie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3254" y="1028416"/>
            <a:ext cx="5257594" cy="5618044"/>
          </a:xfrm>
        </p:spPr>
        <p:txBody>
          <a:bodyPr>
            <a:normAutofit fontScale="92500" lnSpcReduction="20000"/>
          </a:bodyPr>
          <a:lstStyle/>
          <a:p>
            <a:r>
              <a:rPr lang="nl-NL" noProof="0"/>
              <a:t>Een belangrijk onderdeel van MP3 </a:t>
            </a:r>
            <a:r>
              <a:rPr lang="nl-NL" noProof="0" err="1"/>
              <a:t>encoding</a:t>
            </a:r>
            <a:r>
              <a:rPr lang="nl-NL" noProof="0"/>
              <a:t> is de </a:t>
            </a:r>
            <a:r>
              <a:rPr lang="nl-NL" noProof="0" err="1"/>
              <a:t>Fast</a:t>
            </a:r>
            <a:r>
              <a:rPr lang="nl-NL" noProof="0"/>
              <a:t> </a:t>
            </a:r>
            <a:r>
              <a:rPr lang="nl-NL" noProof="0" err="1"/>
              <a:t>Fourier</a:t>
            </a:r>
            <a:r>
              <a:rPr lang="nl-NL" noProof="0"/>
              <a:t> </a:t>
            </a:r>
            <a:r>
              <a:rPr lang="nl-NL" noProof="0" err="1"/>
              <a:t>Transform</a:t>
            </a:r>
            <a:r>
              <a:rPr lang="nl-NL" noProof="0"/>
              <a:t> (FFT) en de </a:t>
            </a:r>
            <a:r>
              <a:rPr lang="nl-NL" err="1"/>
              <a:t>Modified</a:t>
            </a:r>
            <a:r>
              <a:rPr lang="nl-NL"/>
              <a:t> Discrete </a:t>
            </a:r>
            <a:r>
              <a:rPr lang="nl-NL" err="1"/>
              <a:t>Cosine</a:t>
            </a:r>
            <a:r>
              <a:rPr lang="nl-NL"/>
              <a:t> </a:t>
            </a:r>
            <a:r>
              <a:rPr lang="nl-NL" err="1"/>
              <a:t>Transform</a:t>
            </a:r>
            <a:r>
              <a:rPr lang="nl-NL"/>
              <a:t> (MDCT)</a:t>
            </a:r>
            <a:r>
              <a:rPr lang="nl-NL" noProof="0"/>
              <a:t>.</a:t>
            </a:r>
          </a:p>
          <a:p>
            <a:endParaRPr lang="nl-NL" noProof="0"/>
          </a:p>
          <a:p>
            <a:r>
              <a:rPr lang="nl-NL" noProof="0"/>
              <a:t>FFT is een “snel” </a:t>
            </a:r>
            <a:r>
              <a:rPr lang="nl-NL" noProof="0" err="1"/>
              <a:t>Fourier</a:t>
            </a:r>
            <a:r>
              <a:rPr lang="nl-NL" noProof="0"/>
              <a:t> transformatie DSP algoritme.</a:t>
            </a:r>
          </a:p>
          <a:p>
            <a:endParaRPr lang="nl-NL" noProof="0"/>
          </a:p>
          <a:p>
            <a:r>
              <a:rPr lang="nl-NL" noProof="0"/>
              <a:t>Hiermee kun je van een weergave in de </a:t>
            </a:r>
            <a:r>
              <a:rPr lang="nl-NL" i="1" noProof="0"/>
              <a:t>tijd</a:t>
            </a:r>
            <a:r>
              <a:rPr lang="nl-NL" noProof="0"/>
              <a:t> naar een weergave in </a:t>
            </a:r>
            <a:r>
              <a:rPr lang="nl-NL" i="1" noProof="0"/>
              <a:t>frequenties</a:t>
            </a:r>
            <a:r>
              <a:rPr lang="nl-NL" noProof="0"/>
              <a:t> van een signaal</a:t>
            </a:r>
            <a:r>
              <a:rPr lang="nl-NL"/>
              <a:t>. </a:t>
            </a:r>
            <a:endParaRPr lang="nl-NL" noProof="0"/>
          </a:p>
        </p:txBody>
      </p:sp>
      <p:sp>
        <p:nvSpPr>
          <p:cNvPr id="4" name="Rectangle 3"/>
          <p:cNvSpPr/>
          <p:nvPr/>
        </p:nvSpPr>
        <p:spPr>
          <a:xfrm>
            <a:off x="2730232" y="6126628"/>
            <a:ext cx="3398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err="1">
                <a:solidFill>
                  <a:schemeClr val="bg1">
                    <a:lumMod val="65000"/>
                  </a:schemeClr>
                </a:solidFill>
              </a:rPr>
              <a:t>Bron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050" err="1">
                <a:solidFill>
                  <a:schemeClr val="bg1">
                    <a:lumMod val="65000"/>
                  </a:schemeClr>
                </a:solidFill>
              </a:rPr>
              <a:t>Raissi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</a:rPr>
              <a:t>, R. (2002). The theory behind MP3. </a:t>
            </a:r>
            <a:r>
              <a:rPr lang="en-US" sz="1050" i="1">
                <a:solidFill>
                  <a:schemeClr val="bg1">
                    <a:lumMod val="65000"/>
                  </a:schemeClr>
                </a:solidFill>
              </a:rPr>
              <a:t>MP3’Tech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6" y="825374"/>
            <a:ext cx="5933569" cy="6088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6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Automotive toepassing: object detectie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21606" y="6602813"/>
            <a:ext cx="7962181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err="1">
                <a:solidFill>
                  <a:schemeClr val="bg1">
                    <a:lumMod val="65000"/>
                  </a:schemeClr>
                </a:solidFill>
              </a:rPr>
              <a:t>Bron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50" err="1">
                <a:solidFill>
                  <a:schemeClr val="bg1">
                    <a:lumMod val="65000"/>
                  </a:schemeClr>
                </a:solidFill>
              </a:rPr>
              <a:t>plaatjes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</a:rPr>
              <a:t>: Altera (http://www.altera.com/technology/system-design/articles/2012/cutting-through-fog-vehicular-radar.html)</a:t>
            </a:r>
          </a:p>
        </p:txBody>
      </p:sp>
      <p:pic>
        <p:nvPicPr>
          <p:cNvPr id="2050" name="Picture 2" descr="http://www.altera.com/technology/system-design/images/Cutting_Through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47" y="930304"/>
            <a:ext cx="52387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ltera.com/technology/system-design/images/Cutting_Through_fi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98" y="1327032"/>
            <a:ext cx="3117191" cy="2476750"/>
          </a:xfrm>
          <a:prstGeom prst="rect">
            <a:avLst/>
          </a:prstGeom>
          <a:ln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55344" y="4084668"/>
            <a:ext cx="10686196" cy="2326324"/>
          </a:xfrm>
        </p:spPr>
        <p:txBody>
          <a:bodyPr>
            <a:noAutofit/>
          </a:bodyPr>
          <a:lstStyle/>
          <a:p>
            <a:r>
              <a:rPr lang="nl-NL" sz="3000"/>
              <a:t>DSP algoritmes waaronder de FFT worden gebruikt om de doppler shift gemeten door radar te berekenen.</a:t>
            </a:r>
          </a:p>
          <a:p>
            <a:r>
              <a:rPr lang="nl-NL" sz="3000"/>
              <a:t>Op deze manier wordt de snelheid waarmee objecten op je af komen bepaald.</a:t>
            </a:r>
          </a:p>
          <a:p>
            <a:r>
              <a:rPr lang="nl-NL" sz="3000"/>
              <a:t>Ook militaire toepassingen gebruiken deze techniek.</a:t>
            </a:r>
            <a:endParaRPr lang="en-US" sz="3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8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Telecom toepassing: SDR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39" y="4162425"/>
            <a:ext cx="5555321" cy="2146894"/>
          </a:xfrm>
        </p:spPr>
        <p:txBody>
          <a:bodyPr>
            <a:noAutofit/>
          </a:bodyPr>
          <a:lstStyle/>
          <a:p>
            <a:r>
              <a:rPr lang="nl-NL" sz="3000" noProof="0"/>
              <a:t>SDR = Software </a:t>
            </a:r>
            <a:r>
              <a:rPr lang="nl-NL" sz="3000" noProof="0" err="1"/>
              <a:t>Defined</a:t>
            </a:r>
            <a:r>
              <a:rPr lang="nl-NL" sz="3000" noProof="0"/>
              <a:t> Radio</a:t>
            </a:r>
            <a:endParaRPr lang="nl-NL" sz="2600"/>
          </a:p>
          <a:p>
            <a:r>
              <a:rPr lang="nl-NL" sz="2600" noProof="0"/>
              <a:t>Wordt uitgebreid behandeld in kwartaal 4 bij TEL10.</a:t>
            </a:r>
            <a:endParaRPr lang="nl-NL" sz="3000" noProof="0"/>
          </a:p>
        </p:txBody>
      </p:sp>
      <p:sp>
        <p:nvSpPr>
          <p:cNvPr id="5" name="Rectangle 4"/>
          <p:cNvSpPr/>
          <p:nvPr/>
        </p:nvSpPr>
        <p:spPr>
          <a:xfrm>
            <a:off x="764176" y="2808564"/>
            <a:ext cx="43825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err="1">
                <a:solidFill>
                  <a:schemeClr val="bg1">
                    <a:lumMod val="65000"/>
                  </a:schemeClr>
                </a:solidFill>
              </a:rPr>
              <a:t>Bron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https://bytebucket.org/HR_ELEKTRO/tel10/wiki/practica/Lab_3.pdf</a:t>
            </a:r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10897" y="6009512"/>
            <a:ext cx="28411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err="1">
                <a:solidFill>
                  <a:schemeClr val="bg1">
                    <a:lumMod val="65000"/>
                  </a:schemeClr>
                </a:solidFill>
              </a:rPr>
              <a:t>Bron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https://pysdr.org/nl/content-nl/pluto.html</a:t>
            </a:r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CEC0-5556-43A8-ADDA-F7E896647525}" type="slidenum">
              <a:rPr lang="en-US" smtClean="0"/>
              <a:t>9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1B7FD1B-81E6-6691-D3D9-1AEA936A8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77" y="1233467"/>
            <a:ext cx="11007632" cy="1405230"/>
          </a:xfrm>
          <a:prstGeom prst="rect">
            <a:avLst/>
          </a:prstGeom>
        </p:spPr>
      </p:pic>
      <p:pic>
        <p:nvPicPr>
          <p:cNvPr id="10" name="Afbeelding 9" descr="Afbeelding met gadget, Elektronisch apparaat, Mobiele telefoon, tekst&#10;&#10;Automatisch gegenereerde beschrijving">
            <a:extLst>
              <a:ext uri="{FF2B5EF4-FFF2-40B4-BE49-F238E27FC236}">
                <a16:creationId xmlns:a16="http://schemas.microsoft.com/office/drawing/2014/main" id="{B0FF11B7-B680-5B32-4AC9-DE506B764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51" y="2522327"/>
            <a:ext cx="4391775" cy="339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0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PCP">
      <a:dk1>
        <a:sysClr val="windowText" lastClr="000000"/>
      </a:dk1>
      <a:lt1>
        <a:sysClr val="window" lastClr="FFFFFF"/>
      </a:lt1>
      <a:dk2>
        <a:srgbClr val="C00000"/>
      </a:dk2>
      <a:lt2>
        <a:srgbClr val="FFFFFF"/>
      </a:lt2>
      <a:accent1>
        <a:srgbClr val="C00000"/>
      </a:accent1>
      <a:accent2>
        <a:srgbClr val="C0504D"/>
      </a:accent2>
      <a:accent3>
        <a:srgbClr val="1F497D"/>
      </a:accent3>
      <a:accent4>
        <a:srgbClr val="4F81B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89CF096EA0F74E95A1679122595694" ma:contentTypeVersion="19" ma:contentTypeDescription="Create a new document." ma:contentTypeScope="" ma:versionID="77fddcb63b513bd1f6ddffb0a7152a6a">
  <xsd:schema xmlns:xsd="http://www.w3.org/2001/XMLSchema" xmlns:xs="http://www.w3.org/2001/XMLSchema" xmlns:p="http://schemas.microsoft.com/office/2006/metadata/properties" xmlns:ns2="29616316-1aa5-4fa3-a691-4a532bc3402d" xmlns:ns3="98e963da-112d-402c-956e-5af79f0b067b" targetNamespace="http://schemas.microsoft.com/office/2006/metadata/properties" ma:root="true" ma:fieldsID="25a24b949b69a665d404305b40cf9e3f" ns2:_="" ns3:_="">
    <xsd:import namespace="29616316-1aa5-4fa3-a691-4a532bc3402d"/>
    <xsd:import namespace="98e963da-112d-402c-956e-5af79f0b06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16316-1aa5-4fa3-a691-4a532bc340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963da-112d-402c-956e-5af79f0b06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7d4953-e0e4-4c29-8050-1efe1e8a515b}" ma:internalName="TaxCatchAll" ma:showField="CatchAllData" ma:web="98e963da-112d-402c-956e-5af79f0b06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e963da-112d-402c-956e-5af79f0b067b" xsi:nil="true"/>
    <lcf76f155ced4ddcb4097134ff3c332f xmlns="29616316-1aa5-4fa3-a691-4a532bc3402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7FBCB8-5D8B-4D94-8F42-B189086FA6A6}">
  <ds:schemaRefs>
    <ds:schemaRef ds:uri="29616316-1aa5-4fa3-a691-4a532bc3402d"/>
    <ds:schemaRef ds:uri="98e963da-112d-402c-956e-5af79f0b06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CEB49F-C2AC-43B2-B4C8-B5848B4E9C30}">
  <ds:schemaRefs>
    <ds:schemaRef ds:uri="29616316-1aa5-4fa3-a691-4a532bc3402d"/>
    <ds:schemaRef ds:uri="98e963da-112d-402c-956e-5af79f0b06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845673-A82A-49CB-9711-CC784E519E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40</Slides>
  <Notes>38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Office-thema</vt:lpstr>
      <vt:lpstr>PowerPoint Presentation</vt:lpstr>
      <vt:lpstr>Doel van DIS10</vt:lpstr>
      <vt:lpstr>Doel van DIS10</vt:lpstr>
      <vt:lpstr>Doel van DIS10</vt:lpstr>
      <vt:lpstr>Inhoud week 1</vt:lpstr>
      <vt:lpstr>Telecommunicatie toepassing: echo-onderdrukking</vt:lpstr>
      <vt:lpstr>Audio-toepassing: MP3 compressie</vt:lpstr>
      <vt:lpstr>Automotive toepassing: object detectie</vt:lpstr>
      <vt:lpstr>Telecom toepassing: SDR</vt:lpstr>
      <vt:lpstr>Organisatie DIS10, zie cursushandleiding                   </vt:lpstr>
      <vt:lpstr>Organisatie DIS10, zie cursushandleiding                   </vt:lpstr>
      <vt:lpstr>Leerdoelen, zie cursushandleiding </vt:lpstr>
      <vt:lpstr>Typische werkwijze van een DSP-toepassing</vt:lpstr>
      <vt:lpstr>Verschil Digital Signal Processing t.o.v. Analog SP</vt:lpstr>
      <vt:lpstr>Ingang filteren</vt:lpstr>
      <vt:lpstr>Analoog  Digitaal en Tijd-continu  Tijd-discreet</vt:lpstr>
      <vt:lpstr>Verwerking in de DSP</vt:lpstr>
      <vt:lpstr>Digitaal  Analoog, Tijddiscreet  Tijdcontinu</vt:lpstr>
      <vt:lpstr>Hogere harmonischen/frequenties wegfilteren</vt:lpstr>
      <vt:lpstr>Sampling</vt:lpstr>
      <vt:lpstr>Samplen is niet éénduidig</vt:lpstr>
      <vt:lpstr>Spectrum</vt:lpstr>
      <vt:lpstr>Replica’s</vt:lpstr>
      <vt:lpstr>Replica’s</vt:lpstr>
      <vt:lpstr>Replica’s</vt:lpstr>
      <vt:lpstr>Vouwvervorming (Aliasing)</vt:lpstr>
      <vt:lpstr>Nyquist–Shannon sampling theorema</vt:lpstr>
      <vt:lpstr>Basissignalen: Impuls (impulse) </vt:lpstr>
      <vt:lpstr>Basissignalen: Stap (step)</vt:lpstr>
      <vt:lpstr>Oefening: Teken de volgende signalen ...</vt:lpstr>
      <vt:lpstr>Oefening: Teken de volgende signalen …</vt:lpstr>
      <vt:lpstr>Voorbereiding les 2</vt:lpstr>
      <vt:lpstr>Lineaire tijdsinvariante (LTI) systemen</vt:lpstr>
      <vt:lpstr>Oefening: LTI-systemen?</vt:lpstr>
      <vt:lpstr>LTI-systeemschema’s</vt:lpstr>
      <vt:lpstr>Overige eigenschappen van LTI-systemen</vt:lpstr>
      <vt:lpstr>Instabiliteit</vt:lpstr>
      <vt:lpstr>Causaliteit en geheugen</vt:lpstr>
      <vt:lpstr>Wat hebben we gezien deze week?</vt:lpstr>
      <vt:lpstr>Voorbereiding week 2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Peltenburg, J.W.</dc:creator>
  <cp:revision>1</cp:revision>
  <cp:lastPrinted>2015-11-09T12:35:12Z</cp:lastPrinted>
  <dcterms:created xsi:type="dcterms:W3CDTF">2014-11-10T13:25:11Z</dcterms:created>
  <dcterms:modified xsi:type="dcterms:W3CDTF">2026-02-03T08:25:53Z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0x0101002889CF096EA0F74E95A1679122595694</vt:lpwstr>
  </property>
  <property fmtid="{D5CDD505-2E9C-101B-9397-08002B2CF9AE}" pid="3" name="MediaServiceImageTags">
    <vt:lpwstr/>
  </property>
</Properties>
</file>