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5"/>
  </p:notesMasterIdLst>
  <p:handoutMasterIdLst>
    <p:handoutMasterId r:id="rId26"/>
  </p:handoutMasterIdLst>
  <p:sldIdLst>
    <p:sldId id="317" r:id="rId6"/>
    <p:sldId id="352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53" r:id="rId18"/>
    <p:sldId id="354" r:id="rId19"/>
    <p:sldId id="355" r:id="rId20"/>
    <p:sldId id="356" r:id="rId21"/>
    <p:sldId id="357" r:id="rId22"/>
    <p:sldId id="358" r:id="rId23"/>
    <p:sldId id="359" r:id="rId24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98" d="100"/>
          <a:sy n="98" d="100"/>
        </p:scale>
        <p:origin x="691" y="117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10-3-2025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21AC87-D6A4-115C-6B67-A481D826C6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639D8DFA-A56D-0451-5C59-3759C7A61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</a:t>
            </a:r>
            <a:r>
              <a:rPr lang="nl-NL" dirty="0" err="1">
                <a:latin typeface="Calibri" panose="020F0502020204030204" pitchFamily="34" charset="0"/>
              </a:rPr>
              <a:t>Bitbewerkingen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Pull-up of pull-down weerstand?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Wanneer heb je een </a:t>
            </a:r>
            <a:r>
              <a:rPr lang="nl-NL" sz="2800" dirty="0">
                <a:solidFill>
                  <a:srgbClr val="C00000"/>
                </a:solidFill>
              </a:rPr>
              <a:t>pull-up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C00000"/>
                </a:solidFill>
              </a:rPr>
              <a:t>pull-down</a:t>
            </a:r>
            <a:r>
              <a:rPr lang="nl-NL" sz="2800" dirty="0"/>
              <a:t> weerstand nodig?</a:t>
            </a:r>
          </a:p>
          <a:p>
            <a:endParaRPr lang="nl-NL" sz="2800" baseline="-25000" dirty="0">
              <a:cs typeface="Consolas" panose="020B0609020204030204" pitchFamily="49" charset="0"/>
            </a:endParaRPr>
          </a:p>
          <a:p>
            <a:endParaRPr lang="en-US" sz="2800" baseline="-25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05" name="Groep 104"/>
          <p:cNvGrpSpPr/>
          <p:nvPr/>
        </p:nvGrpSpPr>
        <p:grpSpPr>
          <a:xfrm>
            <a:off x="754860" y="3433564"/>
            <a:ext cx="2668956" cy="1224136"/>
            <a:chOff x="246860" y="3433564"/>
            <a:chExt cx="2668956" cy="1224136"/>
          </a:xfrm>
        </p:grpSpPr>
        <p:grpSp>
          <p:nvGrpSpPr>
            <p:cNvPr id="34" name="Groep 33"/>
            <p:cNvGrpSpPr/>
            <p:nvPr/>
          </p:nvGrpSpPr>
          <p:grpSpPr>
            <a:xfrm>
              <a:off x="246860" y="4005898"/>
              <a:ext cx="432048" cy="504056"/>
              <a:chOff x="1043608" y="2713484"/>
              <a:chExt cx="432048" cy="504056"/>
            </a:xfrm>
          </p:grpSpPr>
          <p:cxnSp>
            <p:nvCxnSpPr>
              <p:cNvPr id="8" name="Rechte verbindingslijn 7"/>
              <p:cNvCxnSpPr/>
              <p:nvPr/>
            </p:nvCxnSpPr>
            <p:spPr bwMode="auto">
              <a:xfrm>
                <a:off x="1259632" y="271348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Rechte verbindingslijn 17"/>
              <p:cNvCxnSpPr/>
              <p:nvPr/>
            </p:nvCxnSpPr>
            <p:spPr bwMode="auto">
              <a:xfrm>
                <a:off x="1043608" y="3073524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Rechte verbindingslijn 19"/>
              <p:cNvCxnSpPr/>
              <p:nvPr/>
            </p:nvCxnSpPr>
            <p:spPr bwMode="auto">
              <a:xfrm>
                <a:off x="1115616" y="3145532"/>
                <a:ext cx="28803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Rechte verbindingslijn 26"/>
              <p:cNvCxnSpPr/>
              <p:nvPr/>
            </p:nvCxnSpPr>
            <p:spPr bwMode="auto">
              <a:xfrm>
                <a:off x="1187624" y="321754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9" name="Groep 38"/>
            <p:cNvGrpSpPr/>
            <p:nvPr/>
          </p:nvGrpSpPr>
          <p:grpSpPr>
            <a:xfrm flipH="1">
              <a:off x="1182964" y="3861882"/>
              <a:ext cx="504056" cy="183750"/>
              <a:chOff x="2915816" y="3033790"/>
              <a:chExt cx="504056" cy="183750"/>
            </a:xfrm>
          </p:grpSpPr>
          <p:sp>
            <p:nvSpPr>
              <p:cNvPr id="35" name="Ovaal 34"/>
              <p:cNvSpPr/>
              <p:nvPr/>
            </p:nvSpPr>
            <p:spPr bwMode="auto">
              <a:xfrm>
                <a:off x="2915816" y="31455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sp>
            <p:nvSpPr>
              <p:cNvPr id="36" name="Ovaal 35"/>
              <p:cNvSpPr/>
              <p:nvPr/>
            </p:nvSpPr>
            <p:spPr bwMode="auto">
              <a:xfrm>
                <a:off x="3347864" y="31455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cxnSp>
            <p:nvCxnSpPr>
              <p:cNvPr id="38" name="Rechte verbindingslijn 37"/>
              <p:cNvCxnSpPr/>
              <p:nvPr/>
            </p:nvCxnSpPr>
            <p:spPr bwMode="auto">
              <a:xfrm flipV="1">
                <a:off x="2926361" y="3033790"/>
                <a:ext cx="493511" cy="15456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3" name="Rechte verbindingslijn 42"/>
            <p:cNvCxnSpPr>
              <a:endCxn id="36" idx="2"/>
            </p:cNvCxnSpPr>
            <p:nvPr/>
          </p:nvCxnSpPr>
          <p:spPr bwMode="auto">
            <a:xfrm flipV="1">
              <a:off x="462884" y="4009628"/>
              <a:ext cx="792088" cy="681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hthoek 43"/>
            <p:cNvSpPr/>
            <p:nvPr/>
          </p:nvSpPr>
          <p:spPr bwMode="auto">
            <a:xfrm>
              <a:off x="2051720" y="3433564"/>
              <a:ext cx="864096" cy="122413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NL" sz="2800" b="0" dirty="0">
                  <a:latin typeface="Calibri" panose="020F0502020204030204" pitchFamily="34" charset="0"/>
                  <a:ea typeface="ＭＳ Ｐゴシック" pitchFamily="-48" charset="-128"/>
                </a:rPr>
                <a:t>µC</a:t>
              </a:r>
            </a:p>
          </p:txBody>
        </p:sp>
        <p:cxnSp>
          <p:nvCxnSpPr>
            <p:cNvPr id="46" name="Rechte verbindingslijn 45"/>
            <p:cNvCxnSpPr>
              <a:stCxn id="35" idx="6"/>
            </p:cNvCxnSpPr>
            <p:nvPr/>
          </p:nvCxnSpPr>
          <p:spPr bwMode="auto">
            <a:xfrm flipV="1">
              <a:off x="1615012" y="4005898"/>
              <a:ext cx="432048" cy="373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ep 63"/>
          <p:cNvGrpSpPr/>
          <p:nvPr/>
        </p:nvGrpSpPr>
        <p:grpSpPr>
          <a:xfrm>
            <a:off x="3643760" y="3001516"/>
            <a:ext cx="2660376" cy="1656184"/>
            <a:chOff x="4791944" y="1705372"/>
            <a:chExt cx="2660376" cy="1656184"/>
          </a:xfrm>
        </p:grpSpPr>
        <p:grpSp>
          <p:nvGrpSpPr>
            <p:cNvPr id="50" name="Groep 49"/>
            <p:cNvGrpSpPr/>
            <p:nvPr/>
          </p:nvGrpSpPr>
          <p:grpSpPr>
            <a:xfrm flipH="1">
              <a:off x="5719468" y="2565738"/>
              <a:ext cx="504056" cy="183750"/>
              <a:chOff x="2915816" y="3033790"/>
              <a:chExt cx="504056" cy="183750"/>
            </a:xfrm>
          </p:grpSpPr>
          <p:sp>
            <p:nvSpPr>
              <p:cNvPr id="54" name="Ovaal 53"/>
              <p:cNvSpPr/>
              <p:nvPr/>
            </p:nvSpPr>
            <p:spPr bwMode="auto">
              <a:xfrm>
                <a:off x="2915816" y="31455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sp>
            <p:nvSpPr>
              <p:cNvPr id="55" name="Ovaal 54"/>
              <p:cNvSpPr/>
              <p:nvPr/>
            </p:nvSpPr>
            <p:spPr bwMode="auto">
              <a:xfrm>
                <a:off x="3347864" y="31455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cxnSp>
            <p:nvCxnSpPr>
              <p:cNvPr id="56" name="Rechte verbindingslijn 55"/>
              <p:cNvCxnSpPr/>
              <p:nvPr/>
            </p:nvCxnSpPr>
            <p:spPr bwMode="auto">
              <a:xfrm flipV="1">
                <a:off x="2926361" y="3033790"/>
                <a:ext cx="493511" cy="15456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1" name="Rechte verbindingslijn 50"/>
            <p:cNvCxnSpPr>
              <a:endCxn id="55" idx="2"/>
            </p:cNvCxnSpPr>
            <p:nvPr/>
          </p:nvCxnSpPr>
          <p:spPr bwMode="auto">
            <a:xfrm flipV="1">
              <a:off x="4999388" y="2713484"/>
              <a:ext cx="792088" cy="681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Rechthoek 51"/>
            <p:cNvSpPr/>
            <p:nvPr/>
          </p:nvSpPr>
          <p:spPr bwMode="auto">
            <a:xfrm>
              <a:off x="6588224" y="2137420"/>
              <a:ext cx="864096" cy="122413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NL" sz="2800" b="0" dirty="0">
                  <a:latin typeface="Calibri" panose="020F0502020204030204" pitchFamily="34" charset="0"/>
                  <a:ea typeface="ＭＳ Ｐゴシック" pitchFamily="-48" charset="-128"/>
                </a:rPr>
                <a:t>µC</a:t>
              </a:r>
            </a:p>
          </p:txBody>
        </p:sp>
        <p:cxnSp>
          <p:nvCxnSpPr>
            <p:cNvPr id="53" name="Rechte verbindingslijn 52"/>
            <p:cNvCxnSpPr>
              <a:stCxn id="54" idx="6"/>
            </p:cNvCxnSpPr>
            <p:nvPr/>
          </p:nvCxnSpPr>
          <p:spPr bwMode="auto">
            <a:xfrm flipV="1">
              <a:off x="6151516" y="2709754"/>
              <a:ext cx="432048" cy="373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Rechte verbindingslijn 61"/>
            <p:cNvCxnSpPr/>
            <p:nvPr/>
          </p:nvCxnSpPr>
          <p:spPr bwMode="auto">
            <a:xfrm>
              <a:off x="4999388" y="2137420"/>
              <a:ext cx="0" cy="5866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kstvak 62"/>
            <p:cNvSpPr txBox="1"/>
            <p:nvPr/>
          </p:nvSpPr>
          <p:spPr>
            <a:xfrm>
              <a:off x="4791944" y="1705372"/>
              <a:ext cx="572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0" dirty="0" err="1">
                  <a:latin typeface="Calibri" panose="020F0502020204030204" pitchFamily="34" charset="0"/>
                </a:rPr>
                <a:t>V</a:t>
              </a:r>
              <a:r>
                <a:rPr lang="nl-NL" sz="2800" b="0" baseline="-25000" dirty="0" err="1">
                  <a:latin typeface="Calibri" panose="020F0502020204030204" pitchFamily="34" charset="0"/>
                </a:rPr>
                <a:t>cc</a:t>
              </a:r>
              <a:endParaRPr lang="nl-NL" b="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2" name="Groep 81"/>
          <p:cNvGrpSpPr/>
          <p:nvPr/>
        </p:nvGrpSpPr>
        <p:grpSpPr>
          <a:xfrm>
            <a:off x="6659516" y="2857501"/>
            <a:ext cx="2668956" cy="1799987"/>
            <a:chOff x="4783364" y="3361769"/>
            <a:chExt cx="2668956" cy="1799987"/>
          </a:xfrm>
        </p:grpSpPr>
        <p:grpSp>
          <p:nvGrpSpPr>
            <p:cNvPr id="66" name="Groep 65"/>
            <p:cNvGrpSpPr/>
            <p:nvPr/>
          </p:nvGrpSpPr>
          <p:grpSpPr>
            <a:xfrm>
              <a:off x="4783364" y="4657700"/>
              <a:ext cx="432048" cy="504056"/>
              <a:chOff x="1043608" y="2713484"/>
              <a:chExt cx="432048" cy="504056"/>
            </a:xfrm>
          </p:grpSpPr>
          <p:cxnSp>
            <p:nvCxnSpPr>
              <p:cNvPr id="74" name="Rechte verbindingslijn 73"/>
              <p:cNvCxnSpPr/>
              <p:nvPr/>
            </p:nvCxnSpPr>
            <p:spPr bwMode="auto">
              <a:xfrm>
                <a:off x="1259632" y="271348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Rechte verbindingslijn 74"/>
              <p:cNvCxnSpPr/>
              <p:nvPr/>
            </p:nvCxnSpPr>
            <p:spPr bwMode="auto">
              <a:xfrm>
                <a:off x="1043608" y="3073524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Rechte verbindingslijn 75"/>
              <p:cNvCxnSpPr/>
              <p:nvPr/>
            </p:nvCxnSpPr>
            <p:spPr bwMode="auto">
              <a:xfrm>
                <a:off x="1115616" y="3145532"/>
                <a:ext cx="28803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Rechte verbindingslijn 76"/>
              <p:cNvCxnSpPr/>
              <p:nvPr/>
            </p:nvCxnSpPr>
            <p:spPr bwMode="auto">
              <a:xfrm>
                <a:off x="1187624" y="321754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7" name="Groep 66"/>
            <p:cNvGrpSpPr/>
            <p:nvPr/>
          </p:nvGrpSpPr>
          <p:grpSpPr>
            <a:xfrm flipH="1">
              <a:off x="5719468" y="4365938"/>
              <a:ext cx="504056" cy="324036"/>
              <a:chOff x="2915816" y="3033790"/>
              <a:chExt cx="504056" cy="324036"/>
            </a:xfrm>
          </p:grpSpPr>
          <p:sp>
            <p:nvSpPr>
              <p:cNvPr id="71" name="Ovaal 70"/>
              <p:cNvSpPr/>
              <p:nvPr/>
            </p:nvSpPr>
            <p:spPr bwMode="auto">
              <a:xfrm>
                <a:off x="2915816" y="31455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sp>
            <p:nvSpPr>
              <p:cNvPr id="72" name="Ovaal 71"/>
              <p:cNvSpPr/>
              <p:nvPr/>
            </p:nvSpPr>
            <p:spPr bwMode="auto">
              <a:xfrm>
                <a:off x="3347864" y="32858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latin typeface="Arial" charset="0"/>
                  <a:ea typeface="ＭＳ Ｐゴシック" pitchFamily="-48" charset="-128"/>
                </a:endParaRPr>
              </a:p>
            </p:txBody>
          </p:sp>
          <p:cxnSp>
            <p:nvCxnSpPr>
              <p:cNvPr id="73" name="Rechte verbindingslijn 72"/>
              <p:cNvCxnSpPr/>
              <p:nvPr/>
            </p:nvCxnSpPr>
            <p:spPr bwMode="auto">
              <a:xfrm flipV="1">
                <a:off x="2926361" y="3033790"/>
                <a:ext cx="493511" cy="154561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8" name="Rechte verbindingslijn 67"/>
            <p:cNvCxnSpPr/>
            <p:nvPr/>
          </p:nvCxnSpPr>
          <p:spPr bwMode="auto">
            <a:xfrm flipV="1">
              <a:off x="4999388" y="4661430"/>
              <a:ext cx="792088" cy="681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Rechthoek 68"/>
            <p:cNvSpPr/>
            <p:nvPr/>
          </p:nvSpPr>
          <p:spPr bwMode="auto">
            <a:xfrm>
              <a:off x="6588224" y="3937620"/>
              <a:ext cx="864096" cy="122413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NL" sz="2800" b="0" dirty="0">
                  <a:latin typeface="Calibri" panose="020F0502020204030204" pitchFamily="34" charset="0"/>
                  <a:ea typeface="ＭＳ Ｐゴシック" pitchFamily="-48" charset="-128"/>
                </a:rPr>
                <a:t>µC</a:t>
              </a:r>
            </a:p>
          </p:txBody>
        </p:sp>
        <p:cxnSp>
          <p:nvCxnSpPr>
            <p:cNvPr id="70" name="Rechte verbindingslijn 69"/>
            <p:cNvCxnSpPr>
              <a:stCxn id="71" idx="6"/>
            </p:cNvCxnSpPr>
            <p:nvPr/>
          </p:nvCxnSpPr>
          <p:spPr bwMode="auto">
            <a:xfrm flipV="1">
              <a:off x="6151516" y="4509954"/>
              <a:ext cx="432048" cy="373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Rechte verbindingslijn 77"/>
            <p:cNvCxnSpPr/>
            <p:nvPr/>
          </p:nvCxnSpPr>
          <p:spPr bwMode="auto">
            <a:xfrm flipV="1">
              <a:off x="5004048" y="4369881"/>
              <a:ext cx="792088" cy="681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Rechte verbindingslijn 78"/>
            <p:cNvCxnSpPr/>
            <p:nvPr/>
          </p:nvCxnSpPr>
          <p:spPr bwMode="auto">
            <a:xfrm>
              <a:off x="5004048" y="3793817"/>
              <a:ext cx="0" cy="5866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kstvak 79"/>
            <p:cNvSpPr txBox="1"/>
            <p:nvPr/>
          </p:nvSpPr>
          <p:spPr>
            <a:xfrm>
              <a:off x="4796604" y="3361769"/>
              <a:ext cx="572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0" dirty="0" err="1">
                  <a:latin typeface="Calibri" panose="020F0502020204030204" pitchFamily="34" charset="0"/>
                </a:rPr>
                <a:t>V</a:t>
              </a:r>
              <a:r>
                <a:rPr lang="nl-NL" sz="2800" b="0" baseline="-25000" dirty="0" err="1">
                  <a:latin typeface="Calibri" panose="020F0502020204030204" pitchFamily="34" charset="0"/>
                </a:rPr>
                <a:t>cc</a:t>
              </a:r>
              <a:endParaRPr lang="nl-NL" b="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81" name="Ovaal 80"/>
            <p:cNvSpPr/>
            <p:nvPr/>
          </p:nvSpPr>
          <p:spPr bwMode="auto">
            <a:xfrm flipH="1">
              <a:off x="5724128" y="4326636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NL">
                <a:latin typeface="Arial" charset="0"/>
                <a:ea typeface="ＭＳ Ｐゴシック" pitchFamily="-48" charset="-128"/>
              </a:endParaRPr>
            </a:p>
          </p:txBody>
        </p:sp>
      </p:grpSp>
      <p:grpSp>
        <p:nvGrpSpPr>
          <p:cNvPr id="95" name="Groep 94"/>
          <p:cNvGrpSpPr/>
          <p:nvPr/>
        </p:nvGrpSpPr>
        <p:grpSpPr>
          <a:xfrm>
            <a:off x="2055664" y="2118256"/>
            <a:ext cx="572144" cy="1897974"/>
            <a:chOff x="1547664" y="2118256"/>
            <a:chExt cx="572144" cy="1897974"/>
          </a:xfrm>
        </p:grpSpPr>
        <p:sp>
          <p:nvSpPr>
            <p:cNvPr id="83" name="Tekstvak 82"/>
            <p:cNvSpPr txBox="1"/>
            <p:nvPr/>
          </p:nvSpPr>
          <p:spPr>
            <a:xfrm>
              <a:off x="1547664" y="2118256"/>
              <a:ext cx="5721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NL" sz="2800" b="0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V</a:t>
              </a:r>
              <a:r>
                <a:rPr lang="nl-NL" sz="2800" b="0" baseline="-25000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cc</a:t>
              </a:r>
              <a:endParaRPr lang="nl-NL" b="0" baseline="-25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hthoek 83"/>
            <p:cNvSpPr/>
            <p:nvPr/>
          </p:nvSpPr>
          <p:spPr bwMode="auto">
            <a:xfrm>
              <a:off x="1720694" y="3001516"/>
              <a:ext cx="190930" cy="674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C00000"/>
                </a:solidFill>
                <a:latin typeface="Arial" charset="0"/>
                <a:ea typeface="ＭＳ Ｐゴシック" pitchFamily="-48" charset="-128"/>
              </a:endParaRPr>
            </a:p>
          </p:txBody>
        </p:sp>
        <p:cxnSp>
          <p:nvCxnSpPr>
            <p:cNvPr id="86" name="Rechte verbindingslijn 85"/>
            <p:cNvCxnSpPr>
              <a:endCxn id="84" idx="2"/>
            </p:cNvCxnSpPr>
            <p:nvPr/>
          </p:nvCxnSpPr>
          <p:spPr bwMode="auto">
            <a:xfrm flipV="1">
              <a:off x="1816159" y="3675804"/>
              <a:ext cx="0" cy="3404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Rechte verbindingslijn 88"/>
            <p:cNvCxnSpPr>
              <a:stCxn id="84" idx="0"/>
            </p:cNvCxnSpPr>
            <p:nvPr/>
          </p:nvCxnSpPr>
          <p:spPr bwMode="auto">
            <a:xfrm flipV="1">
              <a:off x="1816159" y="264147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ep 103"/>
          <p:cNvGrpSpPr/>
          <p:nvPr/>
        </p:nvGrpSpPr>
        <p:grpSpPr>
          <a:xfrm>
            <a:off x="4997234" y="4012180"/>
            <a:ext cx="432048" cy="1509617"/>
            <a:chOff x="4489234" y="4012179"/>
            <a:chExt cx="432048" cy="1509617"/>
          </a:xfrm>
        </p:grpSpPr>
        <p:sp>
          <p:nvSpPr>
            <p:cNvPr id="98" name="Rechthoek 97"/>
            <p:cNvSpPr/>
            <p:nvPr/>
          </p:nvSpPr>
          <p:spPr bwMode="auto">
            <a:xfrm>
              <a:off x="4616556" y="4372219"/>
              <a:ext cx="190930" cy="6742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C00000"/>
                </a:solidFill>
                <a:latin typeface="Arial" charset="0"/>
                <a:ea typeface="ＭＳ Ｐゴシック" pitchFamily="-48" charset="-128"/>
              </a:endParaRPr>
            </a:p>
          </p:txBody>
        </p:sp>
        <p:cxnSp>
          <p:nvCxnSpPr>
            <p:cNvPr id="99" name="Rechte verbindingslijn 98"/>
            <p:cNvCxnSpPr>
              <a:endCxn id="98" idx="2"/>
            </p:cNvCxnSpPr>
            <p:nvPr/>
          </p:nvCxnSpPr>
          <p:spPr bwMode="auto">
            <a:xfrm flipV="1">
              <a:off x="4712021" y="5046507"/>
              <a:ext cx="0" cy="3404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Rechte verbindingslijn 99"/>
            <p:cNvCxnSpPr>
              <a:stCxn id="98" idx="0"/>
            </p:cNvCxnSpPr>
            <p:nvPr/>
          </p:nvCxnSpPr>
          <p:spPr bwMode="auto">
            <a:xfrm flipV="1">
              <a:off x="4712021" y="4012179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Rechte verbindingslijn 100"/>
            <p:cNvCxnSpPr/>
            <p:nvPr/>
          </p:nvCxnSpPr>
          <p:spPr bwMode="auto">
            <a:xfrm>
              <a:off x="4489234" y="537778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Rechte verbindingslijn 101"/>
            <p:cNvCxnSpPr/>
            <p:nvPr/>
          </p:nvCxnSpPr>
          <p:spPr bwMode="auto">
            <a:xfrm>
              <a:off x="4561242" y="544978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Rechte verbindingslijn 102"/>
            <p:cNvCxnSpPr/>
            <p:nvPr/>
          </p:nvCxnSpPr>
          <p:spPr bwMode="auto">
            <a:xfrm>
              <a:off x="4633250" y="5521796"/>
              <a:ext cx="14401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Tekstvak 105"/>
          <p:cNvSpPr txBox="1"/>
          <p:nvPr/>
        </p:nvSpPr>
        <p:spPr>
          <a:xfrm>
            <a:off x="1447578" y="4833991"/>
            <a:ext cx="315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Kan ook 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</a:rPr>
              <a:t>intern</a:t>
            </a:r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 in de µC.</a:t>
            </a:r>
          </a:p>
        </p:txBody>
      </p:sp>
    </p:spTree>
    <p:extLst>
      <p:ext uri="{BB962C8B-B14F-4D97-AF65-F5344CB8AC3E}">
        <p14:creationId xmlns:p14="http://schemas.microsoft.com/office/powerpoint/2010/main" val="39896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Interne pull-up weerstand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schakel je een interne </a:t>
            </a:r>
            <a:r>
              <a:rPr lang="nl-NL" sz="2800" dirty="0">
                <a:solidFill>
                  <a:srgbClr val="C00000"/>
                </a:solidFill>
              </a:rPr>
              <a:t>pull-up</a:t>
            </a:r>
            <a:r>
              <a:rPr lang="nl-NL" sz="2800" dirty="0"/>
              <a:t> weerstand aan op ingang P2.5?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~(1&lt;&lt;5)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P2REN |= 1&lt;&lt;5;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P2OUT |= 1&lt;&lt;5;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27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Interne pull-down weerstand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schakel je een interne </a:t>
            </a:r>
            <a:r>
              <a:rPr lang="nl-NL" sz="2800" dirty="0">
                <a:solidFill>
                  <a:srgbClr val="C00000"/>
                </a:solidFill>
              </a:rPr>
              <a:t>pull-down</a:t>
            </a:r>
            <a:r>
              <a:rPr lang="nl-NL" sz="2800" dirty="0"/>
              <a:t> weerstand aan op ingang P2.5?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~(1&lt;&lt;5)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P2REN |= 1&lt;&lt;5;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P2OUT &amp;= ~(1&lt;&lt;5);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pinnen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P1.2 t/m P1.4 als </a:t>
            </a:r>
            <a:r>
              <a:rPr lang="nl-NL" sz="2800" dirty="0">
                <a:solidFill>
                  <a:srgbClr val="C00000"/>
                </a:solidFill>
              </a:rPr>
              <a:t>output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P1DIR | 1&lt;&lt;2 | 1&lt;&lt;3 | 1&lt;&lt;4;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|= 1&lt;&lt;2 | 1&lt;&lt;3 | 1&lt;&lt;4;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.|.|.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118157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45923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62931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93995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425059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49587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63357" y="4513684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90139" y="4513684"/>
            <a:ext cx="37599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pinnen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P1.2 t/m P1.4 als </a:t>
            </a:r>
            <a:r>
              <a:rPr lang="nl-NL" sz="2800" dirty="0">
                <a:solidFill>
                  <a:srgbClr val="C00000"/>
                </a:solidFill>
              </a:rPr>
              <a:t>output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P1DIR | 0b00011100;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|= 0b00011100;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.|.|.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116914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44680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61688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92752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423816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48344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62114" y="4513684"/>
            <a:ext cx="29330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87286" y="4513684"/>
            <a:ext cx="382886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8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pinnen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03536" y="1057300"/>
            <a:ext cx="8352928" cy="4464496"/>
          </a:xfrm>
        </p:spPr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P1.2 t/m P1.4 als </a:t>
            </a:r>
            <a:r>
              <a:rPr lang="nl-NL" sz="2800" dirty="0">
                <a:solidFill>
                  <a:srgbClr val="C00000"/>
                </a:solidFill>
              </a:rPr>
              <a:t>output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P1DIR | 0x1C;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|= 0x1C;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.|.|.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903537" y="4553418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229218" y="4246222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581236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909002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226010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557074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888138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212666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526436" y="4585692"/>
            <a:ext cx="28803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853218" y="4585692"/>
            <a:ext cx="37599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9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pinnen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P1.2 t/m P1.4 als </a:t>
            </a:r>
            <a:r>
              <a:rPr lang="nl-NL" sz="2800" dirty="0">
                <a:solidFill>
                  <a:srgbClr val="C00000"/>
                </a:solidFill>
              </a:rPr>
              <a:t>output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P1DIR | 7&lt;&lt;2;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|= 7&lt;&lt;2;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.|.|.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16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080418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08184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25192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56256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387320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11848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25618" y="4513684"/>
            <a:ext cx="33012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39546" y="4513684"/>
            <a:ext cx="430941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6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err="1"/>
              <a:t>pinnen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P2.3, P2.5 en P2.7 als </a:t>
            </a:r>
            <a:r>
              <a:rPr lang="nl-NL" sz="2800" dirty="0">
                <a:solidFill>
                  <a:srgbClr val="C00000"/>
                </a:solidFill>
              </a:rPr>
              <a:t>input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= P2DIR &amp; ~(1&lt;&lt;3 | 1&lt;&lt;5 | 1&lt;&lt;7);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~(1&lt;&lt;3 | 1&lt;&lt;5 | 1&lt;&lt;7);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~(.|.|.)=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17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23879" y="4460840"/>
            <a:ext cx="4680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281608" y="415364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487712" y="4513684"/>
            <a:ext cx="317007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804720" y="4513684"/>
            <a:ext cx="317006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132486" y="4513684"/>
            <a:ext cx="33106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463550" y="4513684"/>
            <a:ext cx="36074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783856" y="4513684"/>
            <a:ext cx="371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097626" y="4513684"/>
            <a:ext cx="33133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443670" y="4513684"/>
            <a:ext cx="326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770452" y="4513684"/>
            <a:ext cx="39231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1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err="1"/>
              <a:t>pinnen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P2.3, P2.5 en P2.7 als </a:t>
            </a:r>
            <a:r>
              <a:rPr lang="nl-NL" sz="2800" dirty="0">
                <a:solidFill>
                  <a:srgbClr val="C00000"/>
                </a:solidFill>
              </a:rPr>
              <a:t>input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= P2DIR &amp; 0b01010111;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0b01010111;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~(.|.|.)=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18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680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301225" y="415364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487712" y="4513684"/>
            <a:ext cx="317007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804720" y="4513684"/>
            <a:ext cx="317006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132486" y="4513684"/>
            <a:ext cx="33106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463550" y="4513684"/>
            <a:ext cx="36074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783856" y="4513684"/>
            <a:ext cx="371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097626" y="4513684"/>
            <a:ext cx="33133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443670" y="4513684"/>
            <a:ext cx="326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770452" y="4513684"/>
            <a:ext cx="39231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0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err="1"/>
              <a:t>pinnen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41487" y="1057300"/>
            <a:ext cx="8352928" cy="4464496"/>
          </a:xfrm>
        </p:spPr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pinnen P2.3, P2.5 en P2.7 als </a:t>
            </a:r>
            <a:r>
              <a:rPr lang="nl-NL" sz="2800" dirty="0">
                <a:solidFill>
                  <a:srgbClr val="C00000"/>
                </a:solidFill>
              </a:rPr>
              <a:t>input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= P2DIR &amp; 0x57;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0x57;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~(.|.|.)=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19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903536" y="4553418"/>
            <a:ext cx="4680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661265" y="4246222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909002" y="4585692"/>
            <a:ext cx="317007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3226010" y="4585692"/>
            <a:ext cx="317006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553776" y="4585692"/>
            <a:ext cx="33106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884840" y="4585692"/>
            <a:ext cx="36074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4205146" y="4585692"/>
            <a:ext cx="371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518916" y="4585692"/>
            <a:ext cx="33133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864960" y="4585692"/>
            <a:ext cx="326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5191742" y="4585692"/>
            <a:ext cx="39231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3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Bitbewerkingen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</a:t>
            </a:r>
            <a:r>
              <a:rPr lang="nl-NL" sz="2400" dirty="0">
                <a:solidFill>
                  <a:srgbClr val="C00000"/>
                </a:solidFill>
              </a:rPr>
              <a:t>configureer</a:t>
            </a:r>
            <a:r>
              <a:rPr lang="nl-NL" sz="2400" dirty="0"/>
              <a:t> je pin P1.2 als </a:t>
            </a:r>
            <a:r>
              <a:rPr lang="nl-NL" sz="2400" dirty="0">
                <a:solidFill>
                  <a:srgbClr val="C00000"/>
                </a:solidFill>
              </a:rPr>
              <a:t>output</a:t>
            </a:r>
            <a:r>
              <a:rPr lang="nl-NL" sz="2400" dirty="0"/>
              <a:t> pin?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maak</a:t>
            </a:r>
            <a:r>
              <a:rPr lang="nl-NL" sz="2000" dirty="0"/>
              <a:t> je deze output pin (P1.2) </a:t>
            </a:r>
            <a:r>
              <a:rPr lang="nl-NL" sz="2000" dirty="0">
                <a:solidFill>
                  <a:srgbClr val="C00000"/>
                </a:solidFill>
              </a:rPr>
              <a:t>hoog</a:t>
            </a:r>
            <a:r>
              <a:rPr lang="nl-NL" sz="2000" dirty="0"/>
              <a:t>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maak</a:t>
            </a:r>
            <a:r>
              <a:rPr lang="nl-NL" sz="2000" dirty="0"/>
              <a:t> je deze output pin (P1.2) </a:t>
            </a:r>
            <a:r>
              <a:rPr lang="nl-NL" sz="2000" dirty="0">
                <a:solidFill>
                  <a:srgbClr val="C00000"/>
                </a:solidFill>
              </a:rPr>
              <a:t>laag</a:t>
            </a:r>
            <a:r>
              <a:rPr lang="nl-NL" sz="2000" dirty="0"/>
              <a:t>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inverteer</a:t>
            </a:r>
            <a:r>
              <a:rPr lang="nl-NL" sz="2000" dirty="0"/>
              <a:t> je deze output pin (P1.2)?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</a:t>
            </a:r>
            <a:r>
              <a:rPr lang="nl-NL" sz="2400" dirty="0">
                <a:solidFill>
                  <a:srgbClr val="C00000"/>
                </a:solidFill>
              </a:rPr>
              <a:t>configureer</a:t>
            </a:r>
            <a:r>
              <a:rPr lang="nl-NL" sz="2400" dirty="0"/>
              <a:t> je pin P2.5 als </a:t>
            </a:r>
            <a:r>
              <a:rPr lang="nl-NL" sz="2400" dirty="0">
                <a:solidFill>
                  <a:srgbClr val="C00000"/>
                </a:solidFill>
              </a:rPr>
              <a:t>input</a:t>
            </a:r>
            <a:r>
              <a:rPr lang="nl-NL" sz="2400" dirty="0"/>
              <a:t> pin? 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test</a:t>
            </a:r>
            <a:r>
              <a:rPr lang="nl-NL" sz="2000" dirty="0"/>
              <a:t> je of deze input pin (P2.5) </a:t>
            </a:r>
            <a:r>
              <a:rPr lang="nl-NL" sz="2000" dirty="0">
                <a:solidFill>
                  <a:srgbClr val="C00000"/>
                </a:solidFill>
              </a:rPr>
              <a:t>hoog</a:t>
            </a:r>
            <a:r>
              <a:rPr lang="nl-NL" sz="2000" dirty="0"/>
              <a:t> is?</a:t>
            </a:r>
          </a:p>
          <a:p>
            <a:pPr marL="914400" lvl="1"/>
            <a:r>
              <a:rPr lang="nl-NL" sz="2000" dirty="0"/>
              <a:t>Hoe </a:t>
            </a:r>
            <a:r>
              <a:rPr lang="nl-NL" sz="2000" dirty="0">
                <a:solidFill>
                  <a:srgbClr val="C00000"/>
                </a:solidFill>
              </a:rPr>
              <a:t>test</a:t>
            </a:r>
            <a:r>
              <a:rPr lang="nl-NL" sz="2000" dirty="0"/>
              <a:t> je of deze input pin (P2.5) </a:t>
            </a:r>
            <a:r>
              <a:rPr lang="nl-NL" sz="2000" dirty="0">
                <a:solidFill>
                  <a:srgbClr val="C00000"/>
                </a:solidFill>
              </a:rPr>
              <a:t>laag</a:t>
            </a:r>
            <a:r>
              <a:rPr lang="nl-NL" sz="2000" dirty="0"/>
              <a:t> 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Wanneer heb je een </a:t>
            </a:r>
            <a:r>
              <a:rPr lang="nl-NL" sz="2400" dirty="0">
                <a:solidFill>
                  <a:srgbClr val="C00000"/>
                </a:solidFill>
              </a:rPr>
              <a:t>pull-up</a:t>
            </a:r>
            <a:r>
              <a:rPr lang="nl-NL" sz="2400" dirty="0"/>
              <a:t> of </a:t>
            </a:r>
            <a:r>
              <a:rPr lang="nl-NL" sz="2400" dirty="0">
                <a:solidFill>
                  <a:srgbClr val="C00000"/>
                </a:solidFill>
              </a:rPr>
              <a:t>pull-down</a:t>
            </a:r>
            <a:r>
              <a:rPr lang="nl-NL" sz="2400" dirty="0"/>
              <a:t> weerstand nodig?</a:t>
            </a:r>
          </a:p>
          <a:p>
            <a:pPr marL="914400" lvl="1"/>
            <a:r>
              <a:rPr lang="nl-NL" sz="2000" dirty="0"/>
              <a:t>Hoe schakel je een interne </a:t>
            </a:r>
            <a:r>
              <a:rPr lang="nl-NL" sz="2000" dirty="0">
                <a:solidFill>
                  <a:srgbClr val="C00000"/>
                </a:solidFill>
              </a:rPr>
              <a:t>pull-up</a:t>
            </a:r>
            <a:r>
              <a:rPr lang="nl-NL" sz="2000" dirty="0"/>
              <a:t> weerstand aan op ingang P2.5?</a:t>
            </a:r>
          </a:p>
          <a:p>
            <a:pPr marL="914400" lvl="1"/>
            <a:r>
              <a:rPr lang="nl-NL" sz="2000" dirty="0"/>
              <a:t>Hoe schakel je een interne </a:t>
            </a:r>
            <a:r>
              <a:rPr lang="nl-NL" sz="2000" dirty="0">
                <a:solidFill>
                  <a:srgbClr val="C00000"/>
                </a:solidFill>
              </a:rPr>
              <a:t>pull-down</a:t>
            </a:r>
            <a:r>
              <a:rPr lang="nl-NL" sz="2000" dirty="0"/>
              <a:t> weerstand aan op ingang P2.5?</a:t>
            </a:r>
          </a:p>
          <a:p>
            <a:pPr marL="914400" lvl="1"/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4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pin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 P1.2 als </a:t>
            </a:r>
            <a:r>
              <a:rPr lang="nl-NL" sz="2800" dirty="0">
                <a:solidFill>
                  <a:srgbClr val="C00000"/>
                </a:solidFill>
              </a:rPr>
              <a:t>output</a:t>
            </a:r>
            <a:r>
              <a:rPr lang="nl-NL" sz="2800" dirty="0"/>
              <a:t> pin?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P1DIR | 1&lt;&lt;2;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|= 1&lt;&lt;2;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1&lt;&lt;2 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P1DIR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117024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44790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61798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92862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423926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48454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62224" y="4489172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89006" y="4489172"/>
            <a:ext cx="43203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graphicFrame>
        <p:nvGraphicFramePr>
          <p:cNvPr id="19" name="Tabel 19">
            <a:extLst>
              <a:ext uri="{FF2B5EF4-FFF2-40B4-BE49-F238E27FC236}">
                <a16:creationId xmlns:a16="http://schemas.microsoft.com/office/drawing/2014/main" id="{47033775-51A6-44E5-AE6B-B4EBA145D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26462"/>
              </p:ext>
            </p:extLst>
          </p:nvPr>
        </p:nvGraphicFramePr>
        <p:xfrm>
          <a:off x="7342994" y="3433988"/>
          <a:ext cx="1858976" cy="1524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99418">
                  <a:extLst>
                    <a:ext uri="{9D8B030D-6E8A-4147-A177-3AD203B41FA5}">
                      <a16:colId xmlns:a16="http://schemas.microsoft.com/office/drawing/2014/main" val="14202631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879239652"/>
                    </a:ext>
                  </a:extLst>
                </a:gridCol>
                <a:gridCol w="855502">
                  <a:extLst>
                    <a:ext uri="{9D8B030D-6E8A-4147-A177-3AD203B41FA5}">
                      <a16:colId xmlns:a16="http://schemas.microsoft.com/office/drawing/2014/main" val="446633219"/>
                    </a:ext>
                  </a:extLst>
                </a:gridCol>
              </a:tblGrid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1974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226286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29860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118409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636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1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pin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maak</a:t>
            </a:r>
            <a:r>
              <a:rPr lang="nl-NL" sz="2800" dirty="0"/>
              <a:t> je deze output pin (P1.2) </a:t>
            </a:r>
            <a:r>
              <a:rPr lang="nl-NL" sz="2800" dirty="0">
                <a:solidFill>
                  <a:srgbClr val="C00000"/>
                </a:solidFill>
              </a:rPr>
              <a:t>hoog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P1OUT | 1&lt;&lt;2;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|= 1&lt;&lt;2;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1&lt;&lt;2 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>
                <a:solidFill>
                  <a:srgbClr val="C00000"/>
                </a:solidFill>
                <a:latin typeface="Calibri" panose="020F0502020204030204" pitchFamily="34" charset="0"/>
              </a:rPr>
              <a:t>or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2117024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44790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61798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92862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423926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48454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62224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89006" y="4513684"/>
            <a:ext cx="43203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1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pin 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maak</a:t>
            </a:r>
            <a:r>
              <a:rPr lang="nl-NL" sz="2800" dirty="0"/>
              <a:t> je deze output pin (P1.2) </a:t>
            </a:r>
            <a:r>
              <a:rPr lang="nl-NL" sz="2800" dirty="0">
                <a:solidFill>
                  <a:srgbClr val="C00000"/>
                </a:solidFill>
              </a:rPr>
              <a:t>laag</a:t>
            </a:r>
            <a:r>
              <a:rPr lang="nl-NL" sz="2800" dirty="0"/>
              <a:t>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P1OUT &amp; ~(1&lt;&lt;2);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&amp;= ~(1&lt;&lt;2);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~(1&lt;&lt;2) = 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680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301225" y="415364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508060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835826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163592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483898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804204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117974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464018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790800" y="4513684"/>
            <a:ext cx="299958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graphicFrame>
        <p:nvGraphicFramePr>
          <p:cNvPr id="17" name="Tabel 19">
            <a:extLst>
              <a:ext uri="{FF2B5EF4-FFF2-40B4-BE49-F238E27FC236}">
                <a16:creationId xmlns:a16="http://schemas.microsoft.com/office/drawing/2014/main" id="{B5098A86-875C-42F3-B7A0-5F18E4931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88728"/>
              </p:ext>
            </p:extLst>
          </p:nvPr>
        </p:nvGraphicFramePr>
        <p:xfrm>
          <a:off x="7240240" y="3433988"/>
          <a:ext cx="1985478" cy="1524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99418">
                  <a:extLst>
                    <a:ext uri="{9D8B030D-6E8A-4147-A177-3AD203B41FA5}">
                      <a16:colId xmlns:a16="http://schemas.microsoft.com/office/drawing/2014/main" val="1420263104"/>
                    </a:ext>
                  </a:extLst>
                </a:gridCol>
                <a:gridCol w="549956">
                  <a:extLst>
                    <a:ext uri="{9D8B030D-6E8A-4147-A177-3AD203B41FA5}">
                      <a16:colId xmlns:a16="http://schemas.microsoft.com/office/drawing/2014/main" val="8792396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46633219"/>
                    </a:ext>
                  </a:extLst>
                </a:gridCol>
              </a:tblGrid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nl-NL" sz="14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1974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226286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29860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118409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636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>
            <a:cxnSpLocks/>
          </p:cNvCxnSpPr>
          <p:nvPr/>
        </p:nvCxnSpPr>
        <p:spPr bwMode="auto">
          <a:xfrm>
            <a:off x="3725405" y="4553418"/>
            <a:ext cx="29387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pin </a:t>
            </a:r>
            <a:r>
              <a:rPr lang="en-US" dirty="0" err="1"/>
              <a:t>inverteren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inverteer</a:t>
            </a:r>
            <a:r>
              <a:rPr lang="nl-NL" sz="2800" dirty="0"/>
              <a:t> je deze output pin (P1.2)?</a:t>
            </a:r>
          </a:p>
          <a:p>
            <a:r>
              <a:rPr lang="nl-NL" sz="2400" dirty="0"/>
              <a:t>Zonder de overige pinnen van poort P1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P1OUT ^ 1&lt;&lt;2;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^= 1&lt;&lt;2;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1&lt;&lt;2 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P1OUT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7" y="4153644"/>
            <a:ext cx="81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exor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117024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444790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61798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92862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423926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26937" y="4513684"/>
            <a:ext cx="393185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62224" y="4513684"/>
            <a:ext cx="33095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89006" y="4513684"/>
            <a:ext cx="432030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graphicFrame>
        <p:nvGraphicFramePr>
          <p:cNvPr id="17" name="Tabel 19">
            <a:extLst>
              <a:ext uri="{FF2B5EF4-FFF2-40B4-BE49-F238E27FC236}">
                <a16:creationId xmlns:a16="http://schemas.microsoft.com/office/drawing/2014/main" id="{D908839A-7BC6-45F4-A4F3-8420F043B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53522"/>
              </p:ext>
            </p:extLst>
          </p:nvPr>
        </p:nvGraphicFramePr>
        <p:xfrm>
          <a:off x="7198978" y="3433988"/>
          <a:ext cx="1985478" cy="1524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99418">
                  <a:extLst>
                    <a:ext uri="{9D8B030D-6E8A-4147-A177-3AD203B41FA5}">
                      <a16:colId xmlns:a16="http://schemas.microsoft.com/office/drawing/2014/main" val="14202631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879239652"/>
                    </a:ext>
                  </a:extLst>
                </a:gridCol>
                <a:gridCol w="982004">
                  <a:extLst>
                    <a:ext uri="{9D8B030D-6E8A-4147-A177-3AD203B41FA5}">
                      <a16:colId xmlns:a16="http://schemas.microsoft.com/office/drawing/2014/main" val="446633219"/>
                    </a:ext>
                  </a:extLst>
                </a:gridCol>
              </a:tblGrid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nl-NL" sz="14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exor</a:t>
                      </a:r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1974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226286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29860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1184094"/>
                  </a:ext>
                </a:extLst>
              </a:tr>
              <a:tr h="28963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636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7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pin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configureer</a:t>
            </a:r>
            <a:r>
              <a:rPr lang="nl-NL" sz="2800" dirty="0"/>
              <a:t> je pin P2.5 als </a:t>
            </a:r>
            <a:r>
              <a:rPr lang="nl-NL" sz="2800" dirty="0">
                <a:solidFill>
                  <a:srgbClr val="C00000"/>
                </a:solidFill>
              </a:rPr>
              <a:t>input</a:t>
            </a:r>
            <a:r>
              <a:rPr lang="nl-NL" sz="2800" dirty="0"/>
              <a:t> pin?</a:t>
            </a:r>
          </a:p>
          <a:p>
            <a:r>
              <a:rPr lang="nl-NL" sz="2400" dirty="0"/>
              <a:t>Zonder de overige pinnen van poort P2 aan te passen.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= P2DIR &amp; ~(1&lt;&lt;5);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&amp;= ~(1&lt;&lt;5);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~(1&lt;&lt;5) = 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P2DIR 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460840"/>
            <a:ext cx="4680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5301225" y="415364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507634" y="4513684"/>
            <a:ext cx="317007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824642" y="4513684"/>
            <a:ext cx="317006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3152408" y="4513684"/>
            <a:ext cx="33106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483472" y="4513684"/>
            <a:ext cx="36074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803778" y="4513684"/>
            <a:ext cx="371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4117548" y="4513684"/>
            <a:ext cx="331339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463592" y="4513684"/>
            <a:ext cx="326782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790374" y="4513684"/>
            <a:ext cx="39231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4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input pin </a:t>
            </a:r>
            <a:r>
              <a:rPr lang="en-US" dirty="0" err="1"/>
              <a:t>hoog</a:t>
            </a:r>
            <a:r>
              <a:rPr lang="en-US" dirty="0"/>
              <a:t>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test</a:t>
            </a:r>
            <a:r>
              <a:rPr lang="nl-NL" sz="2800" dirty="0"/>
              <a:t> je of deze input pin (P2.5) </a:t>
            </a:r>
            <a:r>
              <a:rPr lang="nl-NL" sz="2800" dirty="0">
                <a:solidFill>
                  <a:srgbClr val="C00000"/>
                </a:solidFill>
              </a:rPr>
              <a:t>hoog</a:t>
            </a:r>
            <a:r>
              <a:rPr lang="nl-NL" sz="2800" dirty="0"/>
              <a:t> is?</a:t>
            </a:r>
          </a:p>
          <a:p>
            <a:r>
              <a:rPr lang="nl-NL" sz="2400" dirty="0"/>
              <a:t>Zonder dat je weet of de overige pinnen van P2 hoog/laag zijn.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if ((P2IN &amp; 1&lt;&lt;5) != 0) {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uitgevoerd als pin hoog is</a:t>
            </a:r>
            <a:b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P2IN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1&lt;&lt;5 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(.&amp;.)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82088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6" y="451368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071162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359194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37452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55924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367306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663606" y="4921220"/>
            <a:ext cx="393315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05604" y="4945732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28198" y="4873724"/>
            <a:ext cx="43217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4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input pin </a:t>
            </a:r>
            <a:r>
              <a:rPr lang="en-US" dirty="0" err="1"/>
              <a:t>laag</a:t>
            </a:r>
            <a:r>
              <a:rPr lang="en-US" dirty="0"/>
              <a:t>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Hoe </a:t>
            </a:r>
            <a:r>
              <a:rPr lang="nl-NL" sz="2800" dirty="0">
                <a:solidFill>
                  <a:srgbClr val="C00000"/>
                </a:solidFill>
              </a:rPr>
              <a:t>test</a:t>
            </a:r>
            <a:r>
              <a:rPr lang="nl-NL" sz="2800" dirty="0"/>
              <a:t> je of deze input pin (P2.5) </a:t>
            </a:r>
            <a:r>
              <a:rPr lang="nl-NL" sz="2800" dirty="0">
                <a:solidFill>
                  <a:srgbClr val="C00000"/>
                </a:solidFill>
              </a:rPr>
              <a:t>laag</a:t>
            </a:r>
            <a:r>
              <a:rPr lang="nl-NL" sz="2800" dirty="0"/>
              <a:t> is?</a:t>
            </a:r>
          </a:p>
          <a:p>
            <a:r>
              <a:rPr lang="nl-NL" sz="2400" dirty="0"/>
              <a:t>Zonder dat je weet of de overige pinnen van P2 hoog/laag zijn.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if ((P2IN &amp; 1&lt;&lt;5) == 0) {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uitgevoerd als pin laag is</a:t>
            </a:r>
            <a:b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P2IN  = 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1&lt;&lt;5 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(.&amp;.) = 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543496" y="4820880"/>
            <a:ext cx="43256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kstvak 6"/>
          <p:cNvSpPr txBox="1"/>
          <p:nvPr/>
        </p:nvSpPr>
        <p:spPr>
          <a:xfrm>
            <a:off x="4869176" y="451368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and</a:t>
            </a:r>
            <a:endParaRPr lang="nl-NL" sz="2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2071162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2359194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2737452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3055924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3367306" y="4873724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663606" y="4921220"/>
            <a:ext cx="393315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005604" y="4945732"/>
            <a:ext cx="331064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4328198" y="4873724"/>
            <a:ext cx="432173" cy="4565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7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2036</TotalTime>
  <Words>1171</Words>
  <Application>Microsoft Office PowerPoint</Application>
  <PresentationFormat>Aangepast</PresentationFormat>
  <Paragraphs>234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Bitbewerkingen</vt:lpstr>
      <vt:lpstr>Bitbewerkingen</vt:lpstr>
      <vt:lpstr>Output pin</vt:lpstr>
      <vt:lpstr>Output pin hoog maken</vt:lpstr>
      <vt:lpstr>Output pin laag maken</vt:lpstr>
      <vt:lpstr>Output pin inverteren</vt:lpstr>
      <vt:lpstr>Input pin</vt:lpstr>
      <vt:lpstr>Is input pin hoog?</vt:lpstr>
      <vt:lpstr>Is input pin laag?</vt:lpstr>
      <vt:lpstr>Pull-up of pull-down weerstand?</vt:lpstr>
      <vt:lpstr>Interne pull-up weerstand</vt:lpstr>
      <vt:lpstr>Interne pull-down weerstand</vt:lpstr>
      <vt:lpstr>Output pinnen</vt:lpstr>
      <vt:lpstr>Output pinnen</vt:lpstr>
      <vt:lpstr>Output pinnen</vt:lpstr>
      <vt:lpstr>Output pinnen</vt:lpstr>
      <vt:lpstr>Input pinnen</vt:lpstr>
      <vt:lpstr>Input pinnen</vt:lpstr>
      <vt:lpstr>Input pinnen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132</cp:revision>
  <cp:lastPrinted>2013-05-13T15:29:32Z</cp:lastPrinted>
  <dcterms:created xsi:type="dcterms:W3CDTF">2017-11-15T06:58:38Z</dcterms:created>
  <dcterms:modified xsi:type="dcterms:W3CDTF">2025-03-10T20:13:11Z</dcterms:modified>
</cp:coreProperties>
</file>