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30" r:id="rId4"/>
    <p:sldMasterId id="2147484650" r:id="rId5"/>
  </p:sldMasterIdLst>
  <p:notesMasterIdLst>
    <p:notesMasterId r:id="rId28"/>
  </p:notesMasterIdLst>
  <p:handoutMasterIdLst>
    <p:handoutMasterId r:id="rId29"/>
  </p:handoutMasterIdLst>
  <p:sldIdLst>
    <p:sldId id="317" r:id="rId6"/>
    <p:sldId id="337" r:id="rId7"/>
    <p:sldId id="323" r:id="rId8"/>
    <p:sldId id="325" r:id="rId9"/>
    <p:sldId id="326" r:id="rId10"/>
    <p:sldId id="329" r:id="rId11"/>
    <p:sldId id="324" r:id="rId12"/>
    <p:sldId id="327" r:id="rId13"/>
    <p:sldId id="328" r:id="rId14"/>
    <p:sldId id="330" r:id="rId15"/>
    <p:sldId id="319" r:id="rId16"/>
    <p:sldId id="320" r:id="rId17"/>
    <p:sldId id="321" r:id="rId18"/>
    <p:sldId id="322" r:id="rId19"/>
    <p:sldId id="332" r:id="rId20"/>
    <p:sldId id="336" r:id="rId21"/>
    <p:sldId id="340" r:id="rId22"/>
    <p:sldId id="339" r:id="rId23"/>
    <p:sldId id="331" r:id="rId24"/>
    <p:sldId id="334" r:id="rId25"/>
    <p:sldId id="335" r:id="rId26"/>
    <p:sldId id="333" r:id="rId27"/>
  </p:sldIdLst>
  <p:sldSz cx="10160000" cy="5715000"/>
  <p:notesSz cx="6858000" cy="9144000"/>
  <p:defaultTex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b="1"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800" userDrawn="1">
          <p15:clr>
            <a:srgbClr val="A4A3A4"/>
          </p15:clr>
        </p15:guide>
        <p15:guide id="2" orient="horz" pos="320" userDrawn="1">
          <p15:clr>
            <a:srgbClr val="A4A3A4"/>
          </p15:clr>
        </p15:guide>
        <p15:guide id="3" orient="horz" pos="2934" userDrawn="1">
          <p15:clr>
            <a:srgbClr val="A4A3A4"/>
          </p15:clr>
        </p15:guide>
        <p15:guide id="4" pos="3200" userDrawn="1">
          <p15:clr>
            <a:srgbClr val="A4A3A4"/>
          </p15:clr>
        </p15:guide>
        <p15:guide id="5" pos="2133" userDrawn="1">
          <p15:clr>
            <a:srgbClr val="A4A3A4"/>
          </p15:clr>
        </p15:guide>
        <p15:guide id="6" pos="1067" userDrawn="1">
          <p15:clr>
            <a:srgbClr val="A4A3A4"/>
          </p15:clr>
        </p15:guide>
        <p15:guide id="7" pos="4267" userDrawn="1">
          <p15:clr>
            <a:srgbClr val="A4A3A4"/>
          </p15:clr>
        </p15:guide>
        <p15:guide id="8" pos="5333" userDrawn="1">
          <p15:clr>
            <a:srgbClr val="A4A3A4"/>
          </p15:clr>
        </p15:guide>
        <p15:guide id="9" pos="19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loop="1"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F0033"/>
    <a:srgbClr val="CC0033"/>
    <a:srgbClr val="B71327"/>
    <a:srgbClr val="B10538"/>
    <a:srgbClr val="D4737D"/>
    <a:srgbClr val="FBE0DF"/>
    <a:srgbClr val="A4D7DF"/>
    <a:srgbClr val="F3C3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6" autoAdjust="0"/>
    <p:restoredTop sz="94434" autoAdjust="0"/>
  </p:normalViewPr>
  <p:slideViewPr>
    <p:cSldViewPr>
      <p:cViewPr varScale="1">
        <p:scale>
          <a:sx n="98" d="100"/>
          <a:sy n="98" d="100"/>
        </p:scale>
        <p:origin x="691" y="106"/>
      </p:cViewPr>
      <p:guideLst>
        <p:guide orient="horz" pos="1800"/>
        <p:guide orient="horz" pos="320"/>
        <p:guide orient="horz" pos="2934"/>
        <p:guide pos="3200"/>
        <p:guide pos="2133"/>
        <p:guide pos="1067"/>
        <p:guide pos="4267"/>
        <p:guide pos="5333"/>
        <p:guide pos="19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6" d="100"/>
          <a:sy n="86" d="100"/>
        </p:scale>
        <p:origin x="37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jdelijke aanduiding voor datum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686B01C-E1B4-41AF-8165-68A41D199769}" type="datetimeFigureOut">
              <a:rPr lang="nl-NL"/>
              <a:pPr/>
              <a:t>26-1-2025</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pitchFamily="34" charset="0"/>
                <a:ea typeface="ＭＳ Ｐゴシック" pitchFamily="34" charset="-128"/>
                <a:cs typeface="+mn-cs"/>
              </a:defRPr>
            </a:lvl1pPr>
          </a:lstStyle>
          <a:p>
            <a:pPr>
              <a:defRPr/>
            </a:pPr>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6F05877-8D3E-4285-BAAF-3351F2AEBA70}" type="slidenum">
              <a:rPr lang="nl-NL"/>
              <a:pPr/>
              <a:t>‹nr.›</a:t>
            </a:fld>
            <a:endParaRPr lang="nl-NL"/>
          </a:p>
        </p:txBody>
      </p:sp>
    </p:spTree>
    <p:extLst>
      <p:ext uri="{BB962C8B-B14F-4D97-AF65-F5344CB8AC3E}">
        <p14:creationId xmlns:p14="http://schemas.microsoft.com/office/powerpoint/2010/main" val="1092020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200" b="0">
                <a:latin typeface="Arial" pitchFamily="34" charset="0"/>
                <a:ea typeface="ＭＳ Ｐゴシック" pitchFamily="34" charset="-128"/>
                <a:cs typeface="+mn-cs"/>
              </a:defRPr>
            </a:lvl1pPr>
          </a:lstStyle>
          <a:p>
            <a:pPr>
              <a:defRPr/>
            </a:pPr>
            <a:endParaRPr lang="nl-NL"/>
          </a:p>
        </p:txBody>
      </p:sp>
      <p:sp>
        <p:nvSpPr>
          <p:cNvPr id="3075" name="Rectangle 3"/>
          <p:cNvSpPr>
            <a:spLocks noGrp="1" noChangeArrowheads="1"/>
          </p:cNvSpPr>
          <p:nvPr>
            <p:ph type="dt" idx="1"/>
          </p:nvPr>
        </p:nvSpPr>
        <p:spPr bwMode="auto">
          <a:xfrm>
            <a:off x="388620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200" b="0">
                <a:latin typeface="Arial" pitchFamily="34" charset="0"/>
                <a:ea typeface="ＭＳ Ｐゴシック" pitchFamily="34" charset="-128"/>
                <a:cs typeface="+mn-cs"/>
              </a:defRPr>
            </a:lvl1pPr>
          </a:lstStyle>
          <a:p>
            <a:pPr>
              <a:defRPr/>
            </a:pPr>
            <a:endParaRPr lang="nl-NL"/>
          </a:p>
        </p:txBody>
      </p:sp>
      <p:sp>
        <p:nvSpPr>
          <p:cNvPr id="256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noProof="0"/>
              <a:t>Klik om de tekststijl van het model te bewerken</a:t>
            </a:r>
          </a:p>
          <a:p>
            <a:pPr lvl="1"/>
            <a:r>
              <a:rPr lang="en-US" noProof="0"/>
              <a:t>Tweede niveau</a:t>
            </a:r>
          </a:p>
          <a:p>
            <a:pPr lvl="2"/>
            <a:r>
              <a:rPr lang="en-US" noProof="0"/>
              <a:t>Derde niveau</a:t>
            </a:r>
          </a:p>
          <a:p>
            <a:pPr lvl="3"/>
            <a:r>
              <a:rPr lang="en-US" noProof="0"/>
              <a:t>Vierde niveau</a:t>
            </a:r>
          </a:p>
          <a:p>
            <a:pPr lvl="4"/>
            <a:r>
              <a:rPr lang="en-US" noProof="0"/>
              <a:t>Vijfde niveau</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defRPr sz="1200" b="0">
                <a:latin typeface="Arial" pitchFamily="34" charset="0"/>
                <a:ea typeface="ＭＳ Ｐゴシック" pitchFamily="34" charset="-128"/>
                <a:cs typeface="+mn-cs"/>
              </a:defRPr>
            </a:lvl1pPr>
          </a:lstStyle>
          <a:p>
            <a:pPr>
              <a:defRPr/>
            </a:pPr>
            <a:endParaRPr lang="nl-NL"/>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lgn="r">
              <a:defRPr sz="1200" b="0"/>
            </a:lvl1pPr>
          </a:lstStyle>
          <a:p>
            <a:fld id="{F87DA649-BF1A-4B9E-B469-B5F2A720E3B8}" type="slidenum">
              <a:rPr lang="en-US"/>
              <a:pPr/>
              <a:t>‹nr.›</a:t>
            </a:fld>
            <a:endParaRPr lang="en-US"/>
          </a:p>
        </p:txBody>
      </p:sp>
    </p:spTree>
    <p:extLst>
      <p:ext uri="{BB962C8B-B14F-4D97-AF65-F5344CB8AC3E}">
        <p14:creationId xmlns:p14="http://schemas.microsoft.com/office/powerpoint/2010/main" val="10595710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87DA649-BF1A-4B9E-B469-B5F2A720E3B8}" type="slidenum">
              <a:rPr lang="en-US" smtClean="0"/>
              <a:pPr/>
              <a:t>2</a:t>
            </a:fld>
            <a:endParaRPr lang="en-US"/>
          </a:p>
        </p:txBody>
      </p:sp>
    </p:spTree>
    <p:extLst>
      <p:ext uri="{BB962C8B-B14F-4D97-AF65-F5344CB8AC3E}">
        <p14:creationId xmlns:p14="http://schemas.microsoft.com/office/powerpoint/2010/main" val="1456876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87DA649-BF1A-4B9E-B469-B5F2A720E3B8}" type="slidenum">
              <a:rPr lang="en-US" smtClean="0"/>
              <a:pPr/>
              <a:t>11</a:t>
            </a:fld>
            <a:endParaRPr lang="en-US"/>
          </a:p>
        </p:txBody>
      </p:sp>
    </p:spTree>
    <p:extLst>
      <p:ext uri="{BB962C8B-B14F-4D97-AF65-F5344CB8AC3E}">
        <p14:creationId xmlns:p14="http://schemas.microsoft.com/office/powerpoint/2010/main" val="1544578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87DA649-BF1A-4B9E-B469-B5F2A720E3B8}" type="slidenum">
              <a:rPr lang="en-US" smtClean="0"/>
              <a:pPr/>
              <a:t>12</a:t>
            </a:fld>
            <a:endParaRPr lang="en-US"/>
          </a:p>
        </p:txBody>
      </p:sp>
    </p:spTree>
    <p:extLst>
      <p:ext uri="{BB962C8B-B14F-4D97-AF65-F5344CB8AC3E}">
        <p14:creationId xmlns:p14="http://schemas.microsoft.com/office/powerpoint/2010/main" val="192589877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Afbeelding met bijschrift">
    <p:spTree>
      <p:nvGrpSpPr>
        <p:cNvPr id="1" name=""/>
        <p:cNvGrpSpPr/>
        <p:nvPr/>
      </p:nvGrpSpPr>
      <p:grpSpPr>
        <a:xfrm>
          <a:off x="0" y="0"/>
          <a:ext cx="0" cy="0"/>
          <a:chOff x="0" y="0"/>
          <a:chExt cx="0" cy="0"/>
        </a:xfrm>
      </p:grpSpPr>
      <p:sp>
        <p:nvSpPr>
          <p:cNvPr id="4" name="Tijdelijke aanduiding voor titel 1"/>
          <p:cNvSpPr>
            <a:spLocks noGrp="1"/>
          </p:cNvSpPr>
          <p:nvPr>
            <p:ph type="title"/>
          </p:nvPr>
        </p:nvSpPr>
        <p:spPr bwMode="auto">
          <a:xfrm>
            <a:off x="519493" y="4728526"/>
            <a:ext cx="9720516" cy="937286"/>
          </a:xfrm>
          <a:prstGeom prst="rect">
            <a:avLst/>
          </a:prstGeom>
          <a:noFill/>
          <a:ln>
            <a:noFill/>
          </a:ln>
        </p:spPr>
        <p:txBody>
          <a:bodyPr/>
          <a:lstStyle>
            <a:lvl1pPr>
              <a:defRPr b="1" cap="none" baseline="0">
                <a:latin typeface="Calibri" panose="020F0502020204030204" pitchFamily="34" charset="0"/>
                <a:ea typeface="Calibri" panose="020F0502020204030204" pitchFamily="34" charset="0"/>
                <a:cs typeface="Calibri" panose="020F0502020204030204" pitchFamily="34" charset="0"/>
              </a:defRPr>
            </a:lvl1pPr>
          </a:lstStyle>
          <a:p>
            <a:pPr lvl="0"/>
            <a:r>
              <a:rPr lang="nl-NL" dirty="0"/>
              <a:t>Titelstijl van model bewerken</a:t>
            </a:r>
          </a:p>
        </p:txBody>
      </p:sp>
      <p:pic>
        <p:nvPicPr>
          <p:cNvPr id="5" name="Picture 2" descr="http://techiebees.in/upload/embedded-systems-projects-in-chennai.jpg"/>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rcRect l="-112" r="-112"/>
          <a:stretch/>
        </p:blipFill>
        <p:spPr bwMode="auto">
          <a:xfrm>
            <a:off x="-70904" y="-1823020"/>
            <a:ext cx="10292337" cy="6157788"/>
          </a:xfrm>
          <a:prstGeom prst="flowChartOffpageConnector">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229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9485" y="-111224"/>
            <a:ext cx="9281031" cy="952500"/>
          </a:xfrm>
          <a:prstGeom prst="rect">
            <a:avLst/>
          </a:prstGeom>
        </p:spPr>
        <p:txBody>
          <a:bodyPr/>
          <a:lstStyle>
            <a:lvl1pPr>
              <a:defRPr/>
            </a:lvl1pPr>
          </a:lstStyle>
          <a:p>
            <a:r>
              <a:rPr lang="nl-NL" dirty="0"/>
              <a:t>Titel</a:t>
            </a:r>
          </a:p>
        </p:txBody>
      </p:sp>
      <p:sp>
        <p:nvSpPr>
          <p:cNvPr id="4" name="Content Placeholder 3"/>
          <p:cNvSpPr>
            <a:spLocks noGrp="1" noChangeArrowheads="1"/>
          </p:cNvSpPr>
          <p:nvPr>
            <p:ph idx="1" hasCustomPrompt="1"/>
          </p:nvPr>
        </p:nvSpPr>
        <p:spPr bwMode="auto">
          <a:xfrm>
            <a:off x="439485" y="985292"/>
            <a:ext cx="9281031" cy="4464496"/>
          </a:xfrm>
          <a:prstGeom prst="rect">
            <a:avLst/>
          </a:prstGeom>
          <a:noFill/>
          <a:ln>
            <a:noFill/>
          </a:ln>
          <a:effectLst/>
        </p:spPr>
        <p:txBody>
          <a:bodyPr/>
          <a:lstStyle>
            <a:lvl1pPr marL="0" indent="0">
              <a:buClr>
                <a:srgbClr val="C00000"/>
              </a:buClr>
              <a:buSzPct val="100000"/>
              <a:buFont typeface="Open Sans" panose="020B0606030504020204" pitchFamily="34" charset="0"/>
              <a:buNone/>
              <a:defRPr sz="3200">
                <a:latin typeface="Calibri" panose="020F0502020204030204" pitchFamily="34" charset="0"/>
                <a:ea typeface="Open Sans" panose="020B0606030504020204" pitchFamily="34" charset="0"/>
                <a:cs typeface="Open Sans" panose="020B0606030504020204" pitchFamily="34" charset="0"/>
              </a:defRPr>
            </a:lvl1pPr>
            <a:lvl2pPr marL="457200" indent="-457200">
              <a:buClr>
                <a:srgbClr val="C00000"/>
              </a:buClr>
              <a:buSzPct val="120000"/>
              <a:buFont typeface="Arial" panose="020B0604020202020204" pitchFamily="34" charset="0"/>
              <a:buChar char="•"/>
              <a:defRPr sz="2800">
                <a:latin typeface="Calibri" panose="020F0502020204030204" pitchFamily="34" charset="0"/>
              </a:defRPr>
            </a:lvl2pPr>
            <a:lvl3pPr marL="525462" indent="-342900">
              <a:buClr>
                <a:srgbClr val="C00000"/>
              </a:buClr>
              <a:buSzPct val="120000"/>
              <a:buFont typeface="Arial" panose="020B0604020202020204" pitchFamily="34" charset="0"/>
              <a:buChar char="•"/>
              <a:defRPr sz="2400">
                <a:latin typeface="Calibri" panose="020F0502020204030204" pitchFamily="34" charset="0"/>
              </a:defRPr>
            </a:lvl3pPr>
            <a:lvl4pPr marL="701675" indent="-342900">
              <a:buClr>
                <a:srgbClr val="C00000"/>
              </a:buClr>
              <a:buSzPct val="120000"/>
              <a:buFont typeface="Arial" panose="020B0604020202020204" pitchFamily="34" charset="0"/>
              <a:buChar char="•"/>
              <a:defRPr sz="2000">
                <a:latin typeface="Calibri" panose="020F0502020204030204" pitchFamily="34" charset="0"/>
              </a:defRPr>
            </a:lvl4pPr>
          </a:lstStyle>
          <a:p>
            <a:pPr lvl="0"/>
            <a:r>
              <a:rPr lang="nl-NL" dirty="0"/>
              <a:t>Bla </a:t>
            </a:r>
            <a:r>
              <a:rPr lang="nl-NL" dirty="0" err="1"/>
              <a:t>bla</a:t>
            </a:r>
            <a:endParaRPr lang="nl-NL" dirty="0"/>
          </a:p>
          <a:p>
            <a:pPr lvl="1"/>
            <a:r>
              <a:rPr lang="nl-NL" dirty="0"/>
              <a:t>Bla</a:t>
            </a:r>
          </a:p>
          <a:p>
            <a:pPr lvl="2"/>
            <a:r>
              <a:rPr lang="nl-NL" dirty="0"/>
              <a:t>Bla</a:t>
            </a:r>
          </a:p>
          <a:p>
            <a:pPr lvl="3"/>
            <a:r>
              <a:rPr lang="nl-NL" dirty="0"/>
              <a:t>bla</a:t>
            </a:r>
          </a:p>
        </p:txBody>
      </p:sp>
      <p:sp>
        <p:nvSpPr>
          <p:cNvPr id="6" name="Tijdelijke aanduiding voor dianummer 2"/>
          <p:cNvSpPr>
            <a:spLocks noGrp="1"/>
          </p:cNvSpPr>
          <p:nvPr>
            <p:ph type="sldNum" sz="quarter" idx="4"/>
          </p:nvPr>
        </p:nvSpPr>
        <p:spPr>
          <a:xfrm>
            <a:off x="9400480" y="4777204"/>
            <a:ext cx="630522" cy="312544"/>
          </a:xfrm>
          <a:prstGeom prst="rect">
            <a:avLst/>
          </a:prstGeom>
        </p:spPr>
        <p:txBody>
          <a:bodyPr vert="horz" lIns="91440" tIns="45720" rIns="91440" bIns="45720" rtlCol="0" anchor="ctr"/>
          <a:lstStyle>
            <a:lvl1pPr algn="r">
              <a:defRPr sz="1400" b="0">
                <a:solidFill>
                  <a:schemeClr val="tx1">
                    <a:tint val="75000"/>
                  </a:schemeClr>
                </a:solidFill>
                <a:latin typeface="Calibri" panose="020F0502020204030204" pitchFamily="34" charset="0"/>
              </a:defRPr>
            </a:lvl1pPr>
          </a:lstStyle>
          <a:p>
            <a:fld id="{56D60047-1244-4A1F-8780-494A55767BC9}" type="slidenum">
              <a:rPr lang="nl-NL" smtClean="0"/>
              <a:pPr/>
              <a:t>‹nr.›</a:t>
            </a:fld>
            <a:endParaRPr lang="nl-NL"/>
          </a:p>
        </p:txBody>
      </p:sp>
    </p:spTree>
    <p:extLst>
      <p:ext uri="{BB962C8B-B14F-4D97-AF65-F5344CB8AC3E}">
        <p14:creationId xmlns:p14="http://schemas.microsoft.com/office/powerpoint/2010/main" val="2288912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4" name="Tijdelijke aanduiding voor dianummer 2"/>
          <p:cNvSpPr>
            <a:spLocks noGrp="1"/>
          </p:cNvSpPr>
          <p:nvPr>
            <p:ph type="sldNum" sz="quarter" idx="4"/>
          </p:nvPr>
        </p:nvSpPr>
        <p:spPr>
          <a:xfrm>
            <a:off x="9400480" y="4777204"/>
            <a:ext cx="630522" cy="312544"/>
          </a:xfrm>
          <a:prstGeom prst="rect">
            <a:avLst/>
          </a:prstGeom>
        </p:spPr>
        <p:txBody>
          <a:bodyPr vert="horz" lIns="91440" tIns="45720" rIns="91440" bIns="45720" rtlCol="0" anchor="ctr"/>
          <a:lstStyle>
            <a:lvl1pPr algn="r">
              <a:defRPr sz="1400" b="0">
                <a:solidFill>
                  <a:schemeClr val="tx1">
                    <a:tint val="75000"/>
                  </a:schemeClr>
                </a:solidFill>
                <a:latin typeface="Calibri" panose="020F0502020204030204" pitchFamily="34" charset="0"/>
              </a:defRPr>
            </a:lvl1pPr>
          </a:lstStyle>
          <a:p>
            <a:fld id="{56D60047-1244-4A1F-8780-494A55767BC9}" type="slidenum">
              <a:rPr lang="nl-NL" smtClean="0"/>
              <a:pPr/>
              <a:t>‹nr.›</a:t>
            </a:fld>
            <a:endParaRPr lang="nl-NL"/>
          </a:p>
        </p:txBody>
      </p:sp>
    </p:spTree>
    <p:extLst>
      <p:ext uri="{BB962C8B-B14F-4D97-AF65-F5344CB8AC3E}">
        <p14:creationId xmlns:p14="http://schemas.microsoft.com/office/powerpoint/2010/main" val="6498991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015" r:id="rId1"/>
  </p:sldLayoutIdLst>
  <p:hf hdr="0" ftr="0" dt="0"/>
  <p:txStyles>
    <p:titleStyle>
      <a:lvl1pPr algn="l" rtl="0" eaLnBrk="0" fontAlgn="base" hangingPunct="0">
        <a:spcBef>
          <a:spcPct val="0"/>
        </a:spcBef>
        <a:spcAft>
          <a:spcPct val="0"/>
        </a:spcAft>
        <a:defRPr sz="4000" cap="all">
          <a:solidFill>
            <a:srgbClr val="CC0033"/>
          </a:solidFill>
          <a:latin typeface="Calibri" panose="020F0502020204030204" pitchFamily="34" charset="0"/>
          <a:ea typeface="MS PGothic" panose="020B0600070205080204" pitchFamily="34" charset="-128"/>
          <a:cs typeface="Calibri" panose="020F0502020204030204" pitchFamily="34" charset="0"/>
        </a:defRPr>
      </a:lvl1pPr>
      <a:lvl2pPr algn="l" rtl="0" eaLnBrk="0" fontAlgn="base" hangingPunct="0">
        <a:spcBef>
          <a:spcPct val="0"/>
        </a:spcBef>
        <a:spcAft>
          <a:spcPct val="0"/>
        </a:spcAft>
        <a:defRPr sz="2000">
          <a:solidFill>
            <a:srgbClr val="CC0033"/>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2000">
          <a:solidFill>
            <a:srgbClr val="CC0033"/>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2000">
          <a:solidFill>
            <a:srgbClr val="CC0033"/>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2000">
          <a:solidFill>
            <a:srgbClr val="CC0033"/>
          </a:solidFill>
          <a:latin typeface="Arial" charset="0"/>
          <a:ea typeface="MS PGothic" panose="020B0600070205080204" pitchFamily="34" charset="-128"/>
          <a:cs typeface="ＭＳ Ｐゴシック" charset="0"/>
        </a:defRPr>
      </a:lvl5pPr>
      <a:lvl6pPr marL="380970" algn="l" rtl="0" fontAlgn="base">
        <a:spcBef>
          <a:spcPct val="0"/>
        </a:spcBef>
        <a:spcAft>
          <a:spcPct val="0"/>
        </a:spcAft>
        <a:defRPr sz="2167" b="1">
          <a:solidFill>
            <a:schemeClr val="tx2"/>
          </a:solidFill>
          <a:latin typeface="Verdana" pitchFamily="34" charset="0"/>
          <a:ea typeface="ＭＳ Ｐゴシック" pitchFamily="-48" charset="-128"/>
        </a:defRPr>
      </a:lvl6pPr>
      <a:lvl7pPr marL="761940" algn="l" rtl="0" fontAlgn="base">
        <a:spcBef>
          <a:spcPct val="0"/>
        </a:spcBef>
        <a:spcAft>
          <a:spcPct val="0"/>
        </a:spcAft>
        <a:defRPr sz="2167" b="1">
          <a:solidFill>
            <a:schemeClr val="tx2"/>
          </a:solidFill>
          <a:latin typeface="Verdana" pitchFamily="34" charset="0"/>
          <a:ea typeface="ＭＳ Ｐゴシック" pitchFamily="-48" charset="-128"/>
        </a:defRPr>
      </a:lvl7pPr>
      <a:lvl8pPr marL="1142908" algn="l" rtl="0" fontAlgn="base">
        <a:spcBef>
          <a:spcPct val="0"/>
        </a:spcBef>
        <a:spcAft>
          <a:spcPct val="0"/>
        </a:spcAft>
        <a:defRPr sz="2167" b="1">
          <a:solidFill>
            <a:schemeClr val="tx2"/>
          </a:solidFill>
          <a:latin typeface="Verdana" pitchFamily="34" charset="0"/>
          <a:ea typeface="ＭＳ Ｐゴシック" pitchFamily="-48" charset="-128"/>
        </a:defRPr>
      </a:lvl8pPr>
      <a:lvl9pPr marL="1523878" algn="l" rtl="0" fontAlgn="base">
        <a:spcBef>
          <a:spcPct val="0"/>
        </a:spcBef>
        <a:spcAft>
          <a:spcPct val="0"/>
        </a:spcAft>
        <a:defRPr sz="2167" b="1">
          <a:solidFill>
            <a:schemeClr val="tx2"/>
          </a:solidFill>
          <a:latin typeface="Verdana" pitchFamily="34" charset="0"/>
          <a:ea typeface="ＭＳ Ｐゴシック" pitchFamily="-48" charset="-128"/>
        </a:defRPr>
      </a:lvl9pPr>
    </p:titleStyle>
    <p:bodyStyle>
      <a:lvl1pPr marL="452401" indent="-452401" algn="l" rtl="0" eaLnBrk="0" fontAlgn="base" hangingPunct="0">
        <a:spcBef>
          <a:spcPct val="20000"/>
        </a:spcBef>
        <a:spcAft>
          <a:spcPct val="0"/>
        </a:spcAft>
        <a:buClr>
          <a:srgbClr val="CE0044"/>
        </a:buClr>
        <a:buSzPct val="120000"/>
        <a:buFont typeface="Arial" panose="020B0604020202020204" pitchFamily="34" charset="0"/>
        <a:buBlip>
          <a:blip r:embed="rId3"/>
        </a:buBlip>
        <a:defRPr sz="1667">
          <a:solidFill>
            <a:schemeClr val="tx1"/>
          </a:solidFill>
          <a:latin typeface="+mn-lt"/>
          <a:ea typeface="MS PGothic" panose="020B0600070205080204" pitchFamily="34" charset="-128"/>
          <a:cs typeface="ＭＳ Ｐゴシック" charset="0"/>
        </a:defRPr>
      </a:lvl1pPr>
      <a:lvl2pPr marL="768553" indent="-166674" algn="l" rtl="0" eaLnBrk="0" fontAlgn="base" hangingPunct="0">
        <a:spcBef>
          <a:spcPct val="20000"/>
        </a:spcBef>
        <a:spcAft>
          <a:spcPct val="0"/>
        </a:spcAft>
        <a:buClr>
          <a:srgbClr val="CE0044"/>
        </a:buClr>
        <a:buSzPct val="120000"/>
        <a:buFont typeface="Arial" panose="020B0604020202020204" pitchFamily="34" charset="0"/>
        <a:buBlip>
          <a:blip r:embed="rId3"/>
        </a:buBlip>
        <a:defRPr>
          <a:solidFill>
            <a:schemeClr val="tx1"/>
          </a:solidFill>
          <a:latin typeface="+mn-lt"/>
          <a:ea typeface="MS PGothic" panose="020B0600070205080204" pitchFamily="34" charset="-128"/>
          <a:cs typeface="ＭＳ Ｐゴシック" charset="0"/>
        </a:defRPr>
      </a:lvl2pPr>
      <a:lvl3pPr marL="918030" indent="-156092" algn="l" rtl="0" eaLnBrk="0" fontAlgn="base" hangingPunct="0">
        <a:spcBef>
          <a:spcPct val="20000"/>
        </a:spcBef>
        <a:spcAft>
          <a:spcPct val="0"/>
        </a:spcAft>
        <a:buClr>
          <a:srgbClr val="CE0044"/>
        </a:buClr>
        <a:buSzPct val="120000"/>
        <a:buFont typeface="Arial" panose="020B0604020202020204" pitchFamily="34" charset="0"/>
        <a:defRPr sz="1333">
          <a:solidFill>
            <a:schemeClr val="tx1"/>
          </a:solidFill>
          <a:latin typeface="+mn-lt"/>
          <a:ea typeface="MS PGothic" panose="020B0600070205080204" pitchFamily="34" charset="-128"/>
          <a:cs typeface="ＭＳ Ｐゴシック" charset="0"/>
        </a:defRPr>
      </a:lvl3pPr>
      <a:lvl4pPr marL="1448478" indent="-190484" algn="l" rtl="0" eaLnBrk="0" fontAlgn="base" hangingPunct="0">
        <a:spcBef>
          <a:spcPct val="20000"/>
        </a:spcBef>
        <a:spcAft>
          <a:spcPct val="0"/>
        </a:spcAft>
        <a:buChar char="–"/>
        <a:defRPr sz="1333">
          <a:solidFill>
            <a:schemeClr val="tx1"/>
          </a:solidFill>
          <a:latin typeface="Arial" charset="0"/>
          <a:ea typeface="MS PGothic" panose="020B0600070205080204" pitchFamily="34" charset="-128"/>
          <a:cs typeface="ＭＳ Ｐゴシック" charset="0"/>
        </a:defRPr>
      </a:lvl4pPr>
      <a:lvl5pPr marL="1788440" indent="-190484" algn="l" rtl="0" eaLnBrk="0" fontAlgn="base" hangingPunct="0">
        <a:spcBef>
          <a:spcPct val="20000"/>
        </a:spcBef>
        <a:spcAft>
          <a:spcPct val="0"/>
        </a:spcAft>
        <a:buChar char="»"/>
        <a:defRPr sz="1333">
          <a:solidFill>
            <a:schemeClr val="tx1"/>
          </a:solidFill>
          <a:latin typeface="Arial" charset="0"/>
          <a:ea typeface="MS PGothic" panose="020B0600070205080204" pitchFamily="34" charset="-128"/>
          <a:cs typeface="ＭＳ Ｐゴシック" charset="0"/>
        </a:defRPr>
      </a:lvl5pPr>
      <a:lvl6pPr marL="2169410" indent="-190484" algn="l" rtl="0" fontAlgn="base">
        <a:spcBef>
          <a:spcPct val="20000"/>
        </a:spcBef>
        <a:spcAft>
          <a:spcPct val="0"/>
        </a:spcAft>
        <a:buChar char="»"/>
        <a:defRPr sz="1333">
          <a:solidFill>
            <a:schemeClr val="tx1"/>
          </a:solidFill>
          <a:latin typeface="Arial" charset="0"/>
          <a:ea typeface="+mn-ea"/>
        </a:defRPr>
      </a:lvl6pPr>
      <a:lvl7pPr marL="2550379" indent="-190484" algn="l" rtl="0" fontAlgn="base">
        <a:spcBef>
          <a:spcPct val="20000"/>
        </a:spcBef>
        <a:spcAft>
          <a:spcPct val="0"/>
        </a:spcAft>
        <a:buChar char="»"/>
        <a:defRPr sz="1333">
          <a:solidFill>
            <a:schemeClr val="tx1"/>
          </a:solidFill>
          <a:latin typeface="Arial" charset="0"/>
          <a:ea typeface="+mn-ea"/>
        </a:defRPr>
      </a:lvl7pPr>
      <a:lvl8pPr marL="2931349" indent="-190484" algn="l" rtl="0" fontAlgn="base">
        <a:spcBef>
          <a:spcPct val="20000"/>
        </a:spcBef>
        <a:spcAft>
          <a:spcPct val="0"/>
        </a:spcAft>
        <a:buChar char="»"/>
        <a:defRPr sz="1333">
          <a:solidFill>
            <a:schemeClr val="tx1"/>
          </a:solidFill>
          <a:latin typeface="Arial" charset="0"/>
          <a:ea typeface="+mn-ea"/>
        </a:defRPr>
      </a:lvl8pPr>
      <a:lvl9pPr marL="3312318" indent="-190484" algn="l" rtl="0" fontAlgn="base">
        <a:spcBef>
          <a:spcPct val="20000"/>
        </a:spcBef>
        <a:spcAft>
          <a:spcPct val="0"/>
        </a:spcAft>
        <a:buChar char="»"/>
        <a:defRPr sz="1333">
          <a:solidFill>
            <a:schemeClr val="tx1"/>
          </a:solidFill>
          <a:latin typeface="Arial" charset="0"/>
          <a:ea typeface="+mn-ea"/>
        </a:defRPr>
      </a:lvl9pPr>
    </p:bodyStyle>
    <p:otherStyle>
      <a:defPPr>
        <a:defRPr lang="nl-NL"/>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kstvak 1"/>
          <p:cNvSpPr txBox="1"/>
          <p:nvPr userDrawn="1"/>
        </p:nvSpPr>
        <p:spPr>
          <a:xfrm>
            <a:off x="8618724" y="625252"/>
            <a:ext cx="1351652" cy="253916"/>
          </a:xfrm>
          <a:prstGeom prst="rect">
            <a:avLst/>
          </a:prstGeom>
          <a:noFill/>
        </p:spPr>
        <p:txBody>
          <a:bodyPr wrap="none" rtlCol="0">
            <a:spAutoFit/>
          </a:bodyPr>
          <a:lstStyle/>
          <a:p>
            <a:r>
              <a:rPr lang="nl-NL" sz="1050" b="0" dirty="0">
                <a:solidFill>
                  <a:srgbClr val="C00000"/>
                </a:solidFill>
                <a:latin typeface="Calibri" panose="020F0502020204030204" pitchFamily="34" charset="0"/>
              </a:rPr>
              <a:t>EMBEDDED SYSTEMS</a:t>
            </a:r>
            <a:endParaRPr lang="en-US" sz="1050" b="0" dirty="0">
              <a:solidFill>
                <a:srgbClr val="C00000"/>
              </a:solidFill>
              <a:latin typeface="Calibri" panose="020F0502020204030204" pitchFamily="34" charset="0"/>
            </a:endParaRPr>
          </a:p>
        </p:txBody>
      </p:sp>
      <p:pic>
        <p:nvPicPr>
          <p:cNvPr id="6146" name="Afbeelding 1"/>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9959" y="-22820"/>
            <a:ext cx="10339918" cy="96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jdelijke aanduiding voor titel 1"/>
          <p:cNvSpPr>
            <a:spLocks noGrp="1"/>
          </p:cNvSpPr>
          <p:nvPr>
            <p:ph type="title"/>
          </p:nvPr>
        </p:nvSpPr>
        <p:spPr bwMode="auto">
          <a:xfrm>
            <a:off x="439484" y="-96672"/>
            <a:ext cx="9144000" cy="937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dirty="0"/>
              <a:t>Titelstijl van model bewerken</a:t>
            </a:r>
          </a:p>
        </p:txBody>
      </p:sp>
      <p:pic>
        <p:nvPicPr>
          <p:cNvPr id="3" name="Afbeelding 4">
            <a:extLst>
              <a:ext uri="{FF2B5EF4-FFF2-40B4-BE49-F238E27FC236}">
                <a16:creationId xmlns:a16="http://schemas.microsoft.com/office/drawing/2014/main" id="{1D03D99D-4CD6-25A3-4548-BD3B868DAD51}"/>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468000" y="5040000"/>
            <a:ext cx="594360" cy="594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jdelijke aanduiding voor dianummer 2">
            <a:extLst>
              <a:ext uri="{FF2B5EF4-FFF2-40B4-BE49-F238E27FC236}">
                <a16:creationId xmlns:a16="http://schemas.microsoft.com/office/drawing/2014/main" id="{4DED65D2-42B4-FB06-33EB-56D6C83B4150}"/>
              </a:ext>
            </a:extLst>
          </p:cNvPr>
          <p:cNvSpPr>
            <a:spLocks noGrp="1"/>
          </p:cNvSpPr>
          <p:nvPr>
            <p:ph type="sldNum" sz="quarter" idx="4"/>
          </p:nvPr>
        </p:nvSpPr>
        <p:spPr>
          <a:xfrm>
            <a:off x="9400480" y="4777204"/>
            <a:ext cx="630522" cy="312544"/>
          </a:xfrm>
          <a:prstGeom prst="rect">
            <a:avLst/>
          </a:prstGeom>
        </p:spPr>
        <p:txBody>
          <a:bodyPr vert="horz" lIns="91440" tIns="45720" rIns="91440" bIns="45720" rtlCol="0" anchor="ctr"/>
          <a:lstStyle>
            <a:lvl1pPr algn="r">
              <a:defRPr sz="1556" b="0">
                <a:solidFill>
                  <a:schemeClr val="tx1">
                    <a:tint val="75000"/>
                  </a:schemeClr>
                </a:solidFill>
                <a:latin typeface="Calibri" panose="020F0502020204030204" pitchFamily="34" charset="0"/>
              </a:defRPr>
            </a:lvl1pPr>
          </a:lstStyle>
          <a:p>
            <a:fld id="{56D60047-1244-4A1F-8780-494A55767BC9}"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5027" r:id="rId1"/>
    <p:sldLayoutId id="2147485029" r:id="rId2"/>
  </p:sldLayoutIdLst>
  <p:hf hdr="0" ftr="0" dt="0"/>
  <p:txStyles>
    <p:titleStyle>
      <a:lvl1pPr algn="l" rtl="0" eaLnBrk="0" fontAlgn="base" hangingPunct="0">
        <a:spcBef>
          <a:spcPct val="0"/>
        </a:spcBef>
        <a:spcAft>
          <a:spcPct val="0"/>
        </a:spcAft>
        <a:defRPr sz="4000" b="1">
          <a:solidFill>
            <a:schemeClr val="bg1"/>
          </a:solidFill>
          <a:latin typeface="Calibri" panose="020F0502020204030204" pitchFamily="34" charset="0"/>
          <a:ea typeface="Open Sans" panose="020B0606030504020204" pitchFamily="34" charset="0"/>
          <a:cs typeface="Open Sans" panose="020B0606030504020204" pitchFamily="34" charset="0"/>
        </a:defRPr>
      </a:lvl1pPr>
      <a:lvl2pPr algn="l" rtl="0" eaLnBrk="0" fontAlgn="base" hangingPunct="0">
        <a:spcBef>
          <a:spcPct val="0"/>
        </a:spcBef>
        <a:spcAft>
          <a:spcPct val="0"/>
        </a:spcAft>
        <a:defRPr sz="2167" b="1">
          <a:solidFill>
            <a:schemeClr val="bg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2167" b="1">
          <a:solidFill>
            <a:schemeClr val="bg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2167" b="1">
          <a:solidFill>
            <a:schemeClr val="bg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2167" b="1">
          <a:solidFill>
            <a:schemeClr val="bg1"/>
          </a:solidFill>
          <a:latin typeface="Arial" charset="0"/>
          <a:ea typeface="MS PGothic" panose="020B0600070205080204" pitchFamily="34" charset="-128"/>
          <a:cs typeface="ＭＳ Ｐゴシック" charset="0"/>
        </a:defRPr>
      </a:lvl5pPr>
      <a:lvl6pPr marL="380970" algn="l" rtl="0" fontAlgn="base">
        <a:spcBef>
          <a:spcPct val="0"/>
        </a:spcBef>
        <a:spcAft>
          <a:spcPct val="0"/>
        </a:spcAft>
        <a:defRPr sz="2167" b="1">
          <a:solidFill>
            <a:schemeClr val="tx2"/>
          </a:solidFill>
          <a:latin typeface="Verdana" pitchFamily="34" charset="0"/>
          <a:ea typeface="ＭＳ Ｐゴシック" pitchFamily="-48" charset="-128"/>
        </a:defRPr>
      </a:lvl6pPr>
      <a:lvl7pPr marL="761940" algn="l" rtl="0" fontAlgn="base">
        <a:spcBef>
          <a:spcPct val="0"/>
        </a:spcBef>
        <a:spcAft>
          <a:spcPct val="0"/>
        </a:spcAft>
        <a:defRPr sz="2167" b="1">
          <a:solidFill>
            <a:schemeClr val="tx2"/>
          </a:solidFill>
          <a:latin typeface="Verdana" pitchFamily="34" charset="0"/>
          <a:ea typeface="ＭＳ Ｐゴシック" pitchFamily="-48" charset="-128"/>
        </a:defRPr>
      </a:lvl7pPr>
      <a:lvl8pPr marL="1142908" algn="l" rtl="0" fontAlgn="base">
        <a:spcBef>
          <a:spcPct val="0"/>
        </a:spcBef>
        <a:spcAft>
          <a:spcPct val="0"/>
        </a:spcAft>
        <a:defRPr sz="2167" b="1">
          <a:solidFill>
            <a:schemeClr val="tx2"/>
          </a:solidFill>
          <a:latin typeface="Verdana" pitchFamily="34" charset="0"/>
          <a:ea typeface="ＭＳ Ｐゴシック" pitchFamily="-48" charset="-128"/>
        </a:defRPr>
      </a:lvl8pPr>
      <a:lvl9pPr marL="1523878" algn="l" rtl="0" fontAlgn="base">
        <a:spcBef>
          <a:spcPct val="0"/>
        </a:spcBef>
        <a:spcAft>
          <a:spcPct val="0"/>
        </a:spcAft>
        <a:defRPr sz="2167" b="1">
          <a:solidFill>
            <a:schemeClr val="tx2"/>
          </a:solidFill>
          <a:latin typeface="Verdana" pitchFamily="34" charset="0"/>
          <a:ea typeface="ＭＳ Ｐゴシック" pitchFamily="-48" charset="-128"/>
        </a:defRPr>
      </a:lvl9pPr>
    </p:titleStyle>
    <p:bodyStyle>
      <a:lvl1pPr marL="285728" indent="-285728" algn="l" rtl="0" eaLnBrk="0" fontAlgn="base" hangingPunct="0">
        <a:lnSpc>
          <a:spcPct val="100000"/>
        </a:lnSpc>
        <a:spcBef>
          <a:spcPts val="600"/>
        </a:spcBef>
        <a:spcAft>
          <a:spcPct val="0"/>
        </a:spcAft>
        <a:buClr>
          <a:srgbClr val="CE0044"/>
        </a:buClr>
        <a:buSzPct val="120000"/>
        <a:buFont typeface="Arial" panose="020B0604020202020204" pitchFamily="34" charset="0"/>
        <a:defRPr sz="18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68553" indent="-166674" algn="l" rtl="0" eaLnBrk="0" fontAlgn="base" hangingPunct="0">
        <a:lnSpc>
          <a:spcPct val="100000"/>
        </a:lnSpc>
        <a:spcBef>
          <a:spcPts val="600"/>
        </a:spcBef>
        <a:spcAft>
          <a:spcPct val="0"/>
        </a:spcAft>
        <a:buClr>
          <a:srgbClr val="000000"/>
        </a:buClr>
        <a:buSzPct val="120000"/>
        <a:buFont typeface="Lucida Grande" pitchFamily="126" charset="0"/>
        <a:buChar cha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08516" indent="-190484" algn="l" rtl="0" eaLnBrk="0" fontAlgn="base" hangingPunct="0">
        <a:lnSpc>
          <a:spcPct val="100000"/>
        </a:lnSpc>
        <a:spcBef>
          <a:spcPts val="600"/>
        </a:spcBef>
        <a:spcAft>
          <a:spcPct val="0"/>
        </a:spcAft>
        <a:buClr>
          <a:srgbClr val="000000"/>
        </a:buClr>
        <a:buSzPct val="120000"/>
        <a:buFont typeface="Lucida Grande" pitchFamily="126" charset="0"/>
        <a:buChar char="▸"/>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448478" indent="-190484" algn="l" rtl="0" eaLnBrk="0" fontAlgn="base" hangingPunct="0">
        <a:lnSpc>
          <a:spcPct val="100000"/>
        </a:lnSpc>
        <a:spcBef>
          <a:spcPts val="600"/>
        </a:spcBef>
        <a:spcAft>
          <a:spcPct val="0"/>
        </a:spcAft>
        <a:buClr>
          <a:srgbClr val="000000"/>
        </a:buClr>
        <a:buFont typeface="Lucida Grande" pitchFamily="126" charset="0"/>
        <a:buChar char="▸"/>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788440" indent="-190484" algn="l" rtl="0" eaLnBrk="0" fontAlgn="base" hangingPunct="0">
        <a:lnSpc>
          <a:spcPct val="100000"/>
        </a:lnSpc>
        <a:spcBef>
          <a:spcPts val="600"/>
        </a:spcBef>
        <a:spcAft>
          <a:spcPct val="0"/>
        </a:spcAft>
        <a:buClr>
          <a:srgbClr val="000000"/>
        </a:buClr>
        <a:buFont typeface="Lucida Grande" pitchFamily="126" charset="0"/>
        <a:buChar char="▸"/>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169410" indent="-190484" algn="l" rtl="0" fontAlgn="base">
        <a:spcBef>
          <a:spcPct val="20000"/>
        </a:spcBef>
        <a:spcAft>
          <a:spcPct val="0"/>
        </a:spcAft>
        <a:buChar char="»"/>
        <a:defRPr sz="1333">
          <a:solidFill>
            <a:schemeClr val="tx1"/>
          </a:solidFill>
          <a:latin typeface="Arial" charset="0"/>
          <a:ea typeface="+mn-ea"/>
        </a:defRPr>
      </a:lvl6pPr>
      <a:lvl7pPr marL="2550379" indent="-190484" algn="l" rtl="0" fontAlgn="base">
        <a:spcBef>
          <a:spcPct val="20000"/>
        </a:spcBef>
        <a:spcAft>
          <a:spcPct val="0"/>
        </a:spcAft>
        <a:buChar char="»"/>
        <a:defRPr sz="1333">
          <a:solidFill>
            <a:schemeClr val="tx1"/>
          </a:solidFill>
          <a:latin typeface="Arial" charset="0"/>
          <a:ea typeface="+mn-ea"/>
        </a:defRPr>
      </a:lvl7pPr>
      <a:lvl8pPr marL="2931349" indent="-190484" algn="l" rtl="0" fontAlgn="base">
        <a:spcBef>
          <a:spcPct val="20000"/>
        </a:spcBef>
        <a:spcAft>
          <a:spcPct val="0"/>
        </a:spcAft>
        <a:buChar char="»"/>
        <a:defRPr sz="1333">
          <a:solidFill>
            <a:schemeClr val="tx1"/>
          </a:solidFill>
          <a:latin typeface="Arial" charset="0"/>
          <a:ea typeface="+mn-ea"/>
        </a:defRPr>
      </a:lvl8pPr>
      <a:lvl9pPr marL="3312318" indent="-190484" algn="l" rtl="0" fontAlgn="base">
        <a:spcBef>
          <a:spcPct val="20000"/>
        </a:spcBef>
        <a:spcAft>
          <a:spcPct val="0"/>
        </a:spcAft>
        <a:buChar char="»"/>
        <a:defRPr sz="1333">
          <a:solidFill>
            <a:schemeClr val="tx1"/>
          </a:solidFill>
          <a:latin typeface="Arial" charset="0"/>
          <a:ea typeface="+mn-ea"/>
        </a:defRPr>
      </a:lvl9pPr>
    </p:bodyStyle>
    <p:otherStyle>
      <a:defPPr>
        <a:defRPr lang="nl-NL"/>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ython.org/" TargetMode="External"/><Relationship Id="rId2" Type="http://schemas.openxmlformats.org/officeDocument/2006/relationships/hyperlink" Target="https://tweakers.net/video/11095/polderpioniers-guido-van-rossum-ontwerper-van-de-programmeertaal-python.html" TargetMode="Externa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hyperlink" Target="https://bitbucket.org/HR_ELEKTRO/ems10/wiki/Cursushandleiding/Cursushandleiding_EMS10_ebook.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bitbucket.org/HR_ELEKTRO/ems10/wiki/Cursushandleiding/Cursushandleiding_EMS10_ebook.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bitbucket.org/HR_ELEKTRO/ems10/wiki/Cursushandleiding/Cursushandleiding_EMS10_ebook.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bitbucket.org/HR_ELEKTRO/ems10/wiki/Cursushandleiding/Cursushandleiding_EMS10_ebook.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bitbucket.org/HR_ELEKTRO/ems10/wiki/Opdrachten/Opdrachten_Week_1_Les_1.pdf" TargetMode="External"/><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emf"/><Relationship Id="rId5" Type="http://schemas.openxmlformats.org/officeDocument/2006/relationships/image" Target="../media/image6.emf"/><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bitbucket.org/HR_ELEKTRO/ems10/wiki/Opdrachten/Opdrachten_Week_1_Les_1.pdf#page=14"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Calibri" panose="020F0502020204030204" pitchFamily="34" charset="0"/>
              </a:rPr>
              <a:t>EMS10  Week 1  Les 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Python</a:t>
            </a:r>
          </a:p>
        </p:txBody>
      </p:sp>
      <p:sp>
        <p:nvSpPr>
          <p:cNvPr id="6" name="Tijdelijke aanduiding voor inhoud 5"/>
          <p:cNvSpPr>
            <a:spLocks noGrp="1"/>
          </p:cNvSpPr>
          <p:nvPr>
            <p:ph idx="1"/>
          </p:nvPr>
        </p:nvSpPr>
        <p:spPr/>
        <p:txBody>
          <a:bodyPr/>
          <a:lstStyle/>
          <a:p>
            <a:r>
              <a:rPr lang="nl-NL" dirty="0"/>
              <a:t>Python is:</a:t>
            </a:r>
          </a:p>
          <a:p>
            <a:pPr marL="457200" indent="-457200">
              <a:buFont typeface="Arial" panose="020B0604020202020204" pitchFamily="34" charset="0"/>
              <a:buChar char="•"/>
            </a:pPr>
            <a:r>
              <a:rPr lang="nl-NL" sz="2400" dirty="0"/>
              <a:t>een programmeertaal die begin jaren 90 ontworpen en ontwikkeld werd door de Nederlander Guido van Rossum.</a:t>
            </a:r>
            <a:br>
              <a:rPr lang="nl-NL" sz="2400" dirty="0"/>
            </a:br>
            <a:r>
              <a:rPr lang="nl-NL" sz="2400" dirty="0"/>
              <a:t>Zie: </a:t>
            </a:r>
            <a:r>
              <a:rPr lang="nl-NL" sz="2400" dirty="0">
                <a:hlinkClick r:id="rId2"/>
              </a:rPr>
              <a:t>https://tweakers.net/video/11095/polderpioniers-guido-van-rossum-ontwerper-van-de-programmeertaal-python.html</a:t>
            </a:r>
            <a:r>
              <a:rPr lang="nl-NL" sz="2400" dirty="0"/>
              <a:t> </a:t>
            </a:r>
          </a:p>
          <a:p>
            <a:pPr marL="457200" indent="-457200">
              <a:buFont typeface="Arial" panose="020B0604020202020204" pitchFamily="34" charset="0"/>
              <a:buChar char="•"/>
            </a:pPr>
            <a:r>
              <a:rPr lang="nl-NL" sz="2400" dirty="0"/>
              <a:t>gratis, open source en </a:t>
            </a:r>
            <a:r>
              <a:rPr lang="nl-NL" sz="2400" dirty="0" err="1"/>
              <a:t>multiplatform</a:t>
            </a:r>
            <a:r>
              <a:rPr lang="nl-NL" sz="2400" dirty="0"/>
              <a:t>, zie: </a:t>
            </a:r>
            <a:r>
              <a:rPr lang="nl-NL" sz="2400" dirty="0">
                <a:hlinkClick r:id="rId3"/>
              </a:rPr>
              <a:t>https://www.python.org/</a:t>
            </a:r>
            <a:r>
              <a:rPr lang="nl-NL" sz="2400" dirty="0"/>
              <a:t> </a:t>
            </a:r>
          </a:p>
          <a:p>
            <a:pPr marL="457200" indent="-457200">
              <a:buFont typeface="Arial" panose="020B0604020202020204" pitchFamily="34" charset="0"/>
              <a:buChar char="•"/>
            </a:pPr>
            <a:r>
              <a:rPr lang="nl-NL" sz="2400" dirty="0"/>
              <a:t>heeft zijn naam te danken aan het favoriete televisieprogramma van Guido van Rossum: </a:t>
            </a:r>
            <a:r>
              <a:rPr lang="nl-NL" sz="2400" dirty="0" err="1"/>
              <a:t>Monty</a:t>
            </a:r>
            <a:r>
              <a:rPr lang="nl-NL" sz="2400" dirty="0"/>
              <a:t> </a:t>
            </a:r>
            <a:r>
              <a:rPr lang="nl-NL" sz="2400" dirty="0" err="1"/>
              <a:t>Python's</a:t>
            </a:r>
            <a:r>
              <a:rPr lang="nl-NL" sz="2400" dirty="0"/>
              <a:t> Flying Circus</a:t>
            </a:r>
          </a:p>
          <a:p>
            <a:pPr marL="457200" indent="-457200">
              <a:buFont typeface="Arial" panose="020B0604020202020204" pitchFamily="34" charset="0"/>
              <a:buChar char="•"/>
            </a:pPr>
            <a:endParaRPr lang="nl-NL" sz="2400" dirty="0"/>
          </a:p>
          <a:p>
            <a:pPr marL="457200" indent="-457200">
              <a:buFont typeface="Arial" panose="020B0604020202020204" pitchFamily="34" charset="0"/>
              <a:buChar char="•"/>
            </a:pPr>
            <a:endParaRPr lang="nl-NL" sz="2400" dirty="0"/>
          </a:p>
        </p:txBody>
      </p:sp>
      <p:sp>
        <p:nvSpPr>
          <p:cNvPr id="3" name="Tijdelijke aanduiding voor dianummer 2"/>
          <p:cNvSpPr>
            <a:spLocks noGrp="1"/>
          </p:cNvSpPr>
          <p:nvPr>
            <p:ph type="sldNum" sz="quarter" idx="4"/>
          </p:nvPr>
        </p:nvSpPr>
        <p:spPr/>
        <p:txBody>
          <a:bodyPr/>
          <a:lstStyle/>
          <a:p>
            <a:fld id="{56D60047-1244-4A1F-8780-494A55767BC9}" type="slidenum">
              <a:rPr lang="nl-NL" smtClean="0"/>
              <a:pPr/>
              <a:t>10</a:t>
            </a:fld>
            <a:endParaRPr lang="nl-NL"/>
          </a:p>
        </p:txBody>
      </p:sp>
      <p:pic>
        <p:nvPicPr>
          <p:cNvPr id="9" name="Afbeelding 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12248" y="4009628"/>
            <a:ext cx="1701552" cy="1701552"/>
          </a:xfrm>
          <a:prstGeom prst="rect">
            <a:avLst/>
          </a:prstGeom>
        </p:spPr>
      </p:pic>
    </p:spTree>
    <p:extLst>
      <p:ext uri="{BB962C8B-B14F-4D97-AF65-F5344CB8AC3E}">
        <p14:creationId xmlns:p14="http://schemas.microsoft.com/office/powerpoint/2010/main" val="312499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EMS Leerdoelen </a:t>
            </a:r>
            <a:r>
              <a:rPr lang="nl-NL" sz="2400" dirty="0"/>
              <a:t>(zie </a:t>
            </a:r>
            <a:r>
              <a:rPr lang="nl-NL" sz="2400" dirty="0">
                <a:hlinkClick r:id="rId3"/>
              </a:rPr>
              <a:t>cursushandleiding</a:t>
            </a:r>
            <a:r>
              <a:rPr lang="nl-NL" sz="2400" dirty="0"/>
              <a:t>)</a:t>
            </a:r>
            <a:endParaRPr lang="nl-NL" dirty="0"/>
          </a:p>
        </p:txBody>
      </p:sp>
      <p:sp>
        <p:nvSpPr>
          <p:cNvPr id="4" name="Tijdelijke aanduiding voor inhoud 3"/>
          <p:cNvSpPr>
            <a:spLocks noGrp="1"/>
          </p:cNvSpPr>
          <p:nvPr>
            <p:ph idx="1"/>
          </p:nvPr>
        </p:nvSpPr>
        <p:spPr/>
        <p:txBody>
          <a:bodyPr/>
          <a:lstStyle/>
          <a:p>
            <a:r>
              <a:rPr lang="nl-NL" dirty="0"/>
              <a:t>De student is in staat om …</a:t>
            </a:r>
          </a:p>
          <a:p>
            <a:pPr marL="457200" indent="-457200">
              <a:buFont typeface="Arial" panose="020B0604020202020204" pitchFamily="34" charset="0"/>
              <a:buChar char="•"/>
            </a:pPr>
            <a:r>
              <a:rPr lang="nl-NL" sz="2400" dirty="0"/>
              <a:t>… een simpel programmeerprobleem functioneel te analyseren, te ontleden en te realiseren als een werkend en efficiënt </a:t>
            </a:r>
            <a:r>
              <a:rPr lang="nl-NL" sz="2400" b="1" dirty="0"/>
              <a:t>Python</a:t>
            </a:r>
            <a:r>
              <a:rPr lang="nl-NL" sz="2400" dirty="0"/>
              <a:t>-programma,  zodanig dat de student taken (op de pc) die in het verleden handmatig gedaan werden kan automatiseren d.m.v. een Python-script. </a:t>
            </a:r>
            <a:r>
              <a:rPr lang="nl-NL" sz="2400" dirty="0">
                <a:solidFill>
                  <a:srgbClr val="C00000"/>
                </a:solidFill>
              </a:rPr>
              <a:t>DT1 40%.</a:t>
            </a:r>
          </a:p>
          <a:p>
            <a:pPr marL="457200" indent="-457200">
              <a:buFont typeface="Arial" panose="020B0604020202020204" pitchFamily="34" charset="0"/>
              <a:buChar char="•"/>
            </a:pPr>
            <a:r>
              <a:rPr lang="nl-NL" sz="2400" dirty="0"/>
              <a:t>… voor een microcontroller een werkend </a:t>
            </a:r>
            <a:r>
              <a:rPr lang="nl-NL" sz="2400" dirty="0" err="1"/>
              <a:t>embedded</a:t>
            </a:r>
            <a:r>
              <a:rPr lang="nl-NL" sz="2400" dirty="0"/>
              <a:t> programma te ontwerpen en te realiseren in de taal </a:t>
            </a:r>
            <a:r>
              <a:rPr lang="nl-NL" sz="2400" b="1" dirty="0"/>
              <a:t>C</a:t>
            </a:r>
            <a:r>
              <a:rPr lang="nl-NL" sz="2400" dirty="0"/>
              <a:t> , zodanig dat een eenvoudige applicatie met diverse sensoren en actuatoren op een </a:t>
            </a:r>
            <a:r>
              <a:rPr lang="nl-NL" sz="2400" dirty="0" err="1"/>
              <a:t>breadboard</a:t>
            </a:r>
            <a:r>
              <a:rPr lang="nl-NL" sz="2400" dirty="0"/>
              <a:t> gerealiseerd kan worden. </a:t>
            </a:r>
            <a:r>
              <a:rPr lang="nl-NL" sz="2400" dirty="0">
                <a:solidFill>
                  <a:srgbClr val="C00000"/>
                </a:solidFill>
              </a:rPr>
              <a:t>DT2 60%.</a:t>
            </a:r>
            <a:endParaRPr lang="en-US" dirty="0"/>
          </a:p>
        </p:txBody>
      </p:sp>
      <p:sp>
        <p:nvSpPr>
          <p:cNvPr id="6" name="Tijdelijke aanduiding voor dianummer 5"/>
          <p:cNvSpPr>
            <a:spLocks noGrp="1"/>
          </p:cNvSpPr>
          <p:nvPr>
            <p:ph type="sldNum" sz="quarter" idx="4"/>
          </p:nvPr>
        </p:nvSpPr>
        <p:spPr/>
        <p:txBody>
          <a:bodyPr/>
          <a:lstStyle/>
          <a:p>
            <a:fld id="{56D60047-1244-4A1F-8780-494A55767BC9}" type="slidenum">
              <a:rPr lang="nl-NL" smtClean="0"/>
              <a:pPr/>
              <a:t>11</a:t>
            </a:fld>
            <a:endParaRPr lang="nl-NL"/>
          </a:p>
        </p:txBody>
      </p:sp>
    </p:spTree>
    <p:extLst>
      <p:ext uri="{BB962C8B-B14F-4D97-AF65-F5344CB8AC3E}">
        <p14:creationId xmlns:p14="http://schemas.microsoft.com/office/powerpoint/2010/main" val="387307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EMS Leerdoelen </a:t>
            </a:r>
            <a:r>
              <a:rPr lang="nl-NL" sz="2400" dirty="0"/>
              <a:t>(zie </a:t>
            </a:r>
            <a:r>
              <a:rPr lang="nl-NL" sz="2400" dirty="0">
                <a:hlinkClick r:id="rId3"/>
              </a:rPr>
              <a:t>cursushandleiding</a:t>
            </a:r>
            <a:r>
              <a:rPr lang="nl-NL" sz="2400" dirty="0"/>
              <a:t>)</a:t>
            </a:r>
            <a:endParaRPr lang="nl-NL" dirty="0"/>
          </a:p>
        </p:txBody>
      </p:sp>
      <p:sp>
        <p:nvSpPr>
          <p:cNvPr id="4" name="Tijdelijke aanduiding voor inhoud 3"/>
          <p:cNvSpPr>
            <a:spLocks noGrp="1"/>
          </p:cNvSpPr>
          <p:nvPr>
            <p:ph idx="1"/>
          </p:nvPr>
        </p:nvSpPr>
        <p:spPr/>
        <p:txBody>
          <a:bodyPr/>
          <a:lstStyle/>
          <a:p>
            <a:r>
              <a:rPr lang="nl-NL" dirty="0"/>
              <a:t>De student is in staat om …</a:t>
            </a:r>
          </a:p>
          <a:p>
            <a:pPr marL="457200" indent="-457200">
              <a:buFont typeface="Arial" panose="020B0604020202020204" pitchFamily="34" charset="0"/>
              <a:buChar char="•"/>
            </a:pPr>
            <a:r>
              <a:rPr lang="nl-NL" sz="2400" dirty="0"/>
              <a:t>… bij het programmeren gebruik te maken van diverse tools zoals versiebeheer, </a:t>
            </a:r>
            <a:r>
              <a:rPr lang="nl-NL" sz="2400" dirty="0" err="1"/>
              <a:t>debuggers</a:t>
            </a:r>
            <a:r>
              <a:rPr lang="nl-NL" sz="2400" dirty="0"/>
              <a:t>, documentatietools en </a:t>
            </a:r>
            <a:r>
              <a:rPr lang="nl-NL" sz="2400" dirty="0" err="1"/>
              <a:t>IDE's</a:t>
            </a:r>
            <a:r>
              <a:rPr lang="nl-NL" sz="2400" dirty="0"/>
              <a:t> (</a:t>
            </a:r>
            <a:r>
              <a:rPr lang="nl-NL" sz="2400" dirty="0" err="1"/>
              <a:t>Integrated</a:t>
            </a:r>
            <a:r>
              <a:rPr lang="nl-NL" sz="2400" dirty="0"/>
              <a:t> Development Environment), zodanig dat de student op een professionele manier software kan ontwikkelen.</a:t>
            </a:r>
          </a:p>
          <a:p>
            <a:pPr marL="457200" indent="-457200">
              <a:buFont typeface="Arial" panose="020B0604020202020204" pitchFamily="34" charset="0"/>
              <a:buChar char="•"/>
            </a:pPr>
            <a:r>
              <a:rPr lang="nl-NL" sz="2400" dirty="0"/>
              <a:t>… op constructieve wijze feedback te geven op het programma van een ander en een zelf geschreven programma uit te leggen, zodanig dat een student deel kan nemen aan code reviews en pair </a:t>
            </a:r>
            <a:r>
              <a:rPr lang="nl-NL" sz="2400" dirty="0" err="1"/>
              <a:t>programming</a:t>
            </a:r>
            <a:r>
              <a:rPr lang="nl-NL" sz="2400" dirty="0"/>
              <a:t>.</a:t>
            </a:r>
            <a:endParaRPr lang="en-US" dirty="0"/>
          </a:p>
        </p:txBody>
      </p:sp>
      <p:sp>
        <p:nvSpPr>
          <p:cNvPr id="5" name="Tijdelijke aanduiding voor dianummer 4"/>
          <p:cNvSpPr>
            <a:spLocks noGrp="1"/>
          </p:cNvSpPr>
          <p:nvPr>
            <p:ph type="sldNum" sz="quarter" idx="4"/>
          </p:nvPr>
        </p:nvSpPr>
        <p:spPr/>
        <p:txBody>
          <a:bodyPr/>
          <a:lstStyle/>
          <a:p>
            <a:fld id="{56D60047-1244-4A1F-8780-494A55767BC9}" type="slidenum">
              <a:rPr lang="nl-NL" smtClean="0"/>
              <a:pPr/>
              <a:t>12</a:t>
            </a:fld>
            <a:endParaRPr lang="nl-NL"/>
          </a:p>
        </p:txBody>
      </p:sp>
      <p:sp>
        <p:nvSpPr>
          <p:cNvPr id="2" name="Tekstvak 1"/>
          <p:cNvSpPr txBox="1"/>
          <p:nvPr/>
        </p:nvSpPr>
        <p:spPr>
          <a:xfrm>
            <a:off x="3207793" y="5060132"/>
            <a:ext cx="5715795" cy="461665"/>
          </a:xfrm>
          <a:prstGeom prst="rect">
            <a:avLst/>
          </a:prstGeom>
          <a:noFill/>
        </p:spPr>
        <p:txBody>
          <a:bodyPr wrap="none" rtlCol="0">
            <a:spAutoFit/>
          </a:bodyPr>
          <a:lstStyle/>
          <a:p>
            <a:r>
              <a:rPr lang="nl-NL" b="0" dirty="0">
                <a:solidFill>
                  <a:srgbClr val="C00000"/>
                </a:solidFill>
                <a:latin typeface="Calibri" panose="020F0502020204030204" pitchFamily="34" charset="0"/>
              </a:rPr>
              <a:t>Deze leerdoelen worden formatief getoetst. </a:t>
            </a:r>
          </a:p>
        </p:txBody>
      </p:sp>
    </p:spTree>
    <p:extLst>
      <p:ext uri="{BB962C8B-B14F-4D97-AF65-F5344CB8AC3E}">
        <p14:creationId xmlns:p14="http://schemas.microsoft.com/office/powerpoint/2010/main" val="334704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EMS Toetsing </a:t>
            </a:r>
            <a:r>
              <a:rPr lang="nl-NL" sz="2400" dirty="0"/>
              <a:t>(zie </a:t>
            </a:r>
            <a:r>
              <a:rPr lang="nl-NL" sz="2400" dirty="0">
                <a:hlinkClick r:id="rId2"/>
              </a:rPr>
              <a:t>cursushandleiding</a:t>
            </a:r>
            <a:r>
              <a:rPr lang="nl-NL" sz="2400" dirty="0"/>
              <a:t>)</a:t>
            </a:r>
            <a:endParaRPr lang="nl-NL" dirty="0"/>
          </a:p>
        </p:txBody>
      </p:sp>
      <p:sp>
        <p:nvSpPr>
          <p:cNvPr id="4" name="Tijdelijke aanduiding voor inhoud 3"/>
          <p:cNvSpPr>
            <a:spLocks noGrp="1"/>
          </p:cNvSpPr>
          <p:nvPr>
            <p:ph idx="1"/>
          </p:nvPr>
        </p:nvSpPr>
        <p:spPr/>
        <p:txBody>
          <a:bodyPr/>
          <a:lstStyle/>
          <a:p>
            <a:r>
              <a:rPr lang="nl-NL" sz="2800" dirty="0">
                <a:cs typeface="Arial" panose="020B0604020202020204" pitchFamily="34" charset="0"/>
              </a:rPr>
              <a:t>Deeltoetsen worden afgenomen in een </a:t>
            </a:r>
            <a:r>
              <a:rPr lang="nl-NL" sz="2800" dirty="0">
                <a:solidFill>
                  <a:srgbClr val="C00000"/>
                </a:solidFill>
                <a:cs typeface="Arial" panose="020B0604020202020204" pitchFamily="34" charset="0"/>
              </a:rPr>
              <a:t>pc-lokaal</a:t>
            </a:r>
            <a:r>
              <a:rPr lang="nl-NL" sz="2800" dirty="0">
                <a:cs typeface="Arial" panose="020B0604020202020204" pitchFamily="34" charset="0"/>
              </a:rPr>
              <a:t> en duren 120 minuten (DT1 en DT2) of 135 minuten (Herk). De opdrachten op de toets zijn vergelijkbaar met de opdrachten in de lessen.</a:t>
            </a:r>
            <a:endParaRPr lang="nl-NL" sz="2800" dirty="0"/>
          </a:p>
        </p:txBody>
      </p:sp>
      <p:sp>
        <p:nvSpPr>
          <p:cNvPr id="2" name="Tijdelijke aanduiding voor dianummer 1"/>
          <p:cNvSpPr>
            <a:spLocks noGrp="1"/>
          </p:cNvSpPr>
          <p:nvPr>
            <p:ph type="sldNum" sz="quarter" idx="4"/>
          </p:nvPr>
        </p:nvSpPr>
        <p:spPr/>
        <p:txBody>
          <a:bodyPr/>
          <a:lstStyle/>
          <a:p>
            <a:fld id="{56D60047-1244-4A1F-8780-494A55767BC9}" type="slidenum">
              <a:rPr lang="nl-NL" smtClean="0"/>
              <a:pPr/>
              <a:t>13</a:t>
            </a:fld>
            <a:endParaRPr lang="nl-NL"/>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4985" y="2281437"/>
            <a:ext cx="3591399" cy="3447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6750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EMS Planning </a:t>
            </a:r>
            <a:r>
              <a:rPr lang="nl-NL" sz="2400" dirty="0"/>
              <a:t>(zie </a:t>
            </a:r>
            <a:r>
              <a:rPr lang="nl-NL" sz="2400" dirty="0">
                <a:hlinkClick r:id="rId2"/>
              </a:rPr>
              <a:t>cursushandleiding</a:t>
            </a:r>
            <a:r>
              <a:rPr lang="nl-NL" sz="2400" dirty="0"/>
              <a:t>)</a:t>
            </a:r>
            <a:endParaRPr lang="nl-NL" dirty="0"/>
          </a:p>
        </p:txBody>
      </p:sp>
      <p:sp>
        <p:nvSpPr>
          <p:cNvPr id="4" name="Tijdelijke aanduiding voor inhoud 3"/>
          <p:cNvSpPr>
            <a:spLocks noGrp="1"/>
          </p:cNvSpPr>
          <p:nvPr>
            <p:ph idx="1"/>
          </p:nvPr>
        </p:nvSpPr>
        <p:spPr/>
        <p:txBody>
          <a:bodyPr/>
          <a:lstStyle/>
          <a:p>
            <a:r>
              <a:rPr lang="nl-NL" sz="1800" dirty="0">
                <a:cs typeface="Arial" panose="020B0604020202020204" pitchFamily="34" charset="0"/>
              </a:rPr>
              <a:t>3.1 Python: Introductie, variabelen, expressies, statements en functies.</a:t>
            </a:r>
          </a:p>
          <a:p>
            <a:r>
              <a:rPr lang="nl-NL" sz="1800" dirty="0">
                <a:cs typeface="Arial" panose="020B0604020202020204" pitchFamily="34" charset="0"/>
              </a:rPr>
              <a:t>3.2 Python: Beslissen, recursie, functies met resultaat, herhalen.</a:t>
            </a:r>
          </a:p>
          <a:p>
            <a:r>
              <a:rPr lang="en-US" sz="1800" dirty="0">
                <a:cs typeface="Arial" panose="020B0604020202020204" pitchFamily="34" charset="0"/>
              </a:rPr>
              <a:t>3.3 Python: </a:t>
            </a:r>
            <a:r>
              <a:rPr lang="en-US" sz="1800" dirty="0" err="1">
                <a:cs typeface="Arial" panose="020B0604020202020204" pitchFamily="34" charset="0"/>
              </a:rPr>
              <a:t>lijsten</a:t>
            </a:r>
            <a:r>
              <a:rPr lang="en-US" sz="1800" dirty="0">
                <a:cs typeface="Arial" panose="020B0604020202020204" pitchFamily="34" charset="0"/>
              </a:rPr>
              <a:t>. Case study: </a:t>
            </a:r>
            <a:r>
              <a:rPr lang="en-US" sz="1800" dirty="0" err="1">
                <a:cs typeface="Arial" panose="020B0604020202020204" pitchFamily="34" charset="0"/>
              </a:rPr>
              <a:t>plotten</a:t>
            </a:r>
            <a:r>
              <a:rPr lang="en-US" sz="1800" dirty="0">
                <a:cs typeface="Arial" panose="020B0604020202020204" pitchFamily="34" charset="0"/>
              </a:rPr>
              <a:t> van data.</a:t>
            </a:r>
          </a:p>
          <a:p>
            <a:r>
              <a:rPr lang="nl-NL" sz="1800" b="1" dirty="0">
                <a:solidFill>
                  <a:srgbClr val="C00000"/>
                </a:solidFill>
                <a:cs typeface="Arial" panose="020B0604020202020204" pitchFamily="34" charset="0"/>
              </a:rPr>
              <a:t>3.4 Deeltoets 1: Python.</a:t>
            </a:r>
            <a:br>
              <a:rPr lang="nl-NL" sz="1800" dirty="0">
                <a:cs typeface="Arial" panose="020B0604020202020204" pitchFamily="34" charset="0"/>
              </a:rPr>
            </a:br>
            <a:r>
              <a:rPr lang="nl-NL" sz="1800" dirty="0">
                <a:solidFill>
                  <a:schemeClr val="bg1"/>
                </a:solidFill>
                <a:cs typeface="Arial" panose="020B0604020202020204" pitchFamily="34" charset="0"/>
              </a:rPr>
              <a:t>0.0 </a:t>
            </a:r>
            <a:r>
              <a:rPr lang="nl-NL" sz="1800" dirty="0">
                <a:cs typeface="Arial" panose="020B0604020202020204" pitchFamily="34" charset="0"/>
              </a:rPr>
              <a:t>C: Introductie, programmeren van een microcontroller die op een </a:t>
            </a:r>
            <a:r>
              <a:rPr lang="nl-NL" sz="1800" dirty="0" err="1">
                <a:cs typeface="Arial" panose="020B0604020202020204" pitchFamily="34" charset="0"/>
              </a:rPr>
              <a:t>breadboard</a:t>
            </a:r>
            <a:r>
              <a:rPr lang="nl-NL" sz="1800" dirty="0">
                <a:cs typeface="Arial" panose="020B0604020202020204" pitchFamily="34" charset="0"/>
              </a:rPr>
              <a:t> is </a:t>
            </a:r>
            <a:br>
              <a:rPr lang="nl-NL" sz="1800" dirty="0">
                <a:cs typeface="Arial" panose="020B0604020202020204" pitchFamily="34" charset="0"/>
              </a:rPr>
            </a:br>
            <a:r>
              <a:rPr lang="nl-NL" sz="1800" dirty="0">
                <a:solidFill>
                  <a:schemeClr val="bg1"/>
                </a:solidFill>
                <a:cs typeface="Arial" panose="020B0604020202020204" pitchFamily="34" charset="0"/>
              </a:rPr>
              <a:t>0.0 </a:t>
            </a:r>
            <a:r>
              <a:rPr lang="nl-NL" sz="1800" dirty="0">
                <a:cs typeface="Arial" panose="020B0604020202020204" pitchFamily="34" charset="0"/>
              </a:rPr>
              <a:t>geplaatst, beslissen.</a:t>
            </a:r>
          </a:p>
          <a:p>
            <a:r>
              <a:rPr lang="nl-NL" sz="1800" dirty="0">
                <a:cs typeface="Arial" panose="020B0604020202020204" pitchFamily="34" charset="0"/>
              </a:rPr>
              <a:t>3.5 C: functies, herhalen, interne klok, </a:t>
            </a:r>
            <a:r>
              <a:rPr lang="nl-NL" sz="1800" dirty="0" err="1">
                <a:cs typeface="Arial" panose="020B0604020202020204" pitchFamily="34" charset="0"/>
              </a:rPr>
              <a:t>libraries</a:t>
            </a:r>
            <a:r>
              <a:rPr lang="nl-NL" sz="1800" dirty="0">
                <a:cs typeface="Arial" panose="020B0604020202020204" pitchFamily="34" charset="0"/>
              </a:rPr>
              <a:t>, toestandsmachines. Versiebeheer.</a:t>
            </a:r>
            <a:br>
              <a:rPr lang="nl-NL" sz="1800" dirty="0">
                <a:cs typeface="Arial" panose="020B0604020202020204" pitchFamily="34" charset="0"/>
              </a:rPr>
            </a:br>
            <a:r>
              <a:rPr lang="nl-NL" sz="1800" dirty="0">
                <a:solidFill>
                  <a:schemeClr val="bg1"/>
                </a:solidFill>
                <a:cs typeface="Arial" panose="020B0604020202020204" pitchFamily="34" charset="0"/>
              </a:rPr>
              <a:t>0.0 </a:t>
            </a:r>
            <a:r>
              <a:rPr lang="nl-NL" sz="1800" dirty="0">
                <a:cs typeface="Arial" panose="020B0604020202020204" pitchFamily="34" charset="0"/>
              </a:rPr>
              <a:t>Case </a:t>
            </a:r>
            <a:r>
              <a:rPr lang="nl-NL" sz="1800" dirty="0" err="1">
                <a:cs typeface="Arial" panose="020B0604020202020204" pitchFamily="34" charset="0"/>
              </a:rPr>
              <a:t>study</a:t>
            </a:r>
            <a:r>
              <a:rPr lang="nl-NL" sz="1800" dirty="0">
                <a:cs typeface="Arial" panose="020B0604020202020204" pitchFamily="34" charset="0"/>
              </a:rPr>
              <a:t>: code slot.</a:t>
            </a:r>
          </a:p>
          <a:p>
            <a:r>
              <a:rPr lang="nl-NL" sz="1800" dirty="0">
                <a:cs typeface="Arial" panose="020B0604020202020204" pitchFamily="34" charset="0"/>
              </a:rPr>
              <a:t>3.6 C: </a:t>
            </a:r>
            <a:r>
              <a:rPr lang="nl-NL" sz="1800" dirty="0" err="1">
                <a:cs typeface="Arial" panose="020B0604020202020204" pitchFamily="34" charset="0"/>
              </a:rPr>
              <a:t>interrupts</a:t>
            </a:r>
            <a:r>
              <a:rPr lang="nl-NL" sz="1800" dirty="0">
                <a:cs typeface="Arial" panose="020B0604020202020204" pitchFamily="34" charset="0"/>
              </a:rPr>
              <a:t>, timer, PWM.</a:t>
            </a:r>
          </a:p>
          <a:p>
            <a:r>
              <a:rPr lang="en-US" sz="1800" dirty="0">
                <a:cs typeface="Arial" panose="020B0604020202020204" pitchFamily="34" charset="0"/>
              </a:rPr>
              <a:t>3.7 C: ADC, array’s in C, </a:t>
            </a:r>
            <a:r>
              <a:rPr lang="en-US" sz="1800" dirty="0" err="1">
                <a:cs typeface="Arial" panose="020B0604020202020204" pitchFamily="34" charset="0"/>
              </a:rPr>
              <a:t>seriële</a:t>
            </a:r>
            <a:r>
              <a:rPr lang="en-US" sz="1800" dirty="0">
                <a:cs typeface="Arial" panose="020B0604020202020204" pitchFamily="34" charset="0"/>
              </a:rPr>
              <a:t> </a:t>
            </a:r>
            <a:r>
              <a:rPr lang="en-US" sz="1800" dirty="0" err="1">
                <a:cs typeface="Arial" panose="020B0604020202020204" pitchFamily="34" charset="0"/>
              </a:rPr>
              <a:t>communicatie</a:t>
            </a:r>
            <a:r>
              <a:rPr lang="en-US" sz="1800" dirty="0">
                <a:cs typeface="Arial" panose="020B0604020202020204" pitchFamily="34" charset="0"/>
              </a:rPr>
              <a:t> (I</a:t>
            </a:r>
            <a:r>
              <a:rPr lang="en-US" sz="1800" baseline="30000" dirty="0">
                <a:cs typeface="Arial" panose="020B0604020202020204" pitchFamily="34" charset="0"/>
              </a:rPr>
              <a:t>2</a:t>
            </a:r>
            <a:r>
              <a:rPr lang="en-US" sz="1800" dirty="0">
                <a:cs typeface="Arial" panose="020B0604020202020204" pitchFamily="34" charset="0"/>
              </a:rPr>
              <a:t>C). Case study: OLED display.</a:t>
            </a:r>
          </a:p>
          <a:p>
            <a:r>
              <a:rPr lang="nl-NL" sz="1800" dirty="0">
                <a:cs typeface="Arial" panose="020B0604020202020204" pitchFamily="34" charset="0"/>
              </a:rPr>
              <a:t>3.8 C en Python: communicatie (UART), Case </a:t>
            </a:r>
            <a:r>
              <a:rPr lang="nl-NL" sz="1800" dirty="0" err="1">
                <a:cs typeface="Arial" panose="020B0604020202020204" pitchFamily="34" charset="0"/>
              </a:rPr>
              <a:t>study</a:t>
            </a:r>
            <a:r>
              <a:rPr lang="nl-NL" sz="1800" dirty="0">
                <a:cs typeface="Arial" panose="020B0604020202020204" pitchFamily="34" charset="0"/>
              </a:rPr>
              <a:t>: meet data met de micro-controller, </a:t>
            </a:r>
            <a:br>
              <a:rPr lang="nl-NL" sz="1800" dirty="0">
                <a:cs typeface="Arial" panose="020B0604020202020204" pitchFamily="34" charset="0"/>
              </a:rPr>
            </a:br>
            <a:r>
              <a:rPr lang="nl-NL" sz="1800" dirty="0">
                <a:solidFill>
                  <a:schemeClr val="bg1"/>
                </a:solidFill>
                <a:cs typeface="Arial" panose="020B0604020202020204" pitchFamily="34" charset="0"/>
              </a:rPr>
              <a:t>0.0 </a:t>
            </a:r>
            <a:r>
              <a:rPr lang="nl-NL" sz="1800" dirty="0">
                <a:cs typeface="Arial" panose="020B0604020202020204" pitchFamily="34" charset="0"/>
              </a:rPr>
              <a:t>verzend het naar de computer en presenteer het in een grafiek.</a:t>
            </a:r>
          </a:p>
          <a:p>
            <a:r>
              <a:rPr lang="nl-NL" sz="1800" b="1" dirty="0">
                <a:solidFill>
                  <a:srgbClr val="C00000"/>
                </a:solidFill>
              </a:rPr>
              <a:t> T3 Deeltoets 2: C, microcontroller op </a:t>
            </a:r>
            <a:r>
              <a:rPr lang="nl-NL" sz="1800" b="1" dirty="0" err="1">
                <a:solidFill>
                  <a:srgbClr val="C00000"/>
                </a:solidFill>
              </a:rPr>
              <a:t>breadboard</a:t>
            </a:r>
            <a:r>
              <a:rPr lang="nl-NL" sz="1800" b="1" dirty="0">
                <a:solidFill>
                  <a:srgbClr val="C00000"/>
                </a:solidFill>
              </a:rPr>
              <a:t>.</a:t>
            </a:r>
          </a:p>
          <a:p>
            <a:r>
              <a:rPr lang="nl-NL" sz="1800" b="1" dirty="0">
                <a:solidFill>
                  <a:schemeClr val="bg1">
                    <a:lumMod val="65000"/>
                  </a:schemeClr>
                </a:solidFill>
              </a:rPr>
              <a:t>HT3 Herkansing.</a:t>
            </a:r>
            <a:endParaRPr lang="en-US" sz="1800" b="1" dirty="0">
              <a:solidFill>
                <a:schemeClr val="bg1">
                  <a:lumMod val="65000"/>
                </a:schemeClr>
              </a:solidFill>
            </a:endParaRPr>
          </a:p>
        </p:txBody>
      </p:sp>
      <p:sp>
        <p:nvSpPr>
          <p:cNvPr id="2" name="Tijdelijke aanduiding voor dianummer 1"/>
          <p:cNvSpPr>
            <a:spLocks noGrp="1"/>
          </p:cNvSpPr>
          <p:nvPr>
            <p:ph type="sldNum" sz="quarter" idx="4"/>
          </p:nvPr>
        </p:nvSpPr>
        <p:spPr/>
        <p:txBody>
          <a:bodyPr/>
          <a:lstStyle/>
          <a:p>
            <a:fld id="{56D60047-1244-4A1F-8780-494A55767BC9}" type="slidenum">
              <a:rPr lang="nl-NL" smtClean="0"/>
              <a:pPr/>
              <a:t>14</a:t>
            </a:fld>
            <a:endParaRPr lang="nl-NL"/>
          </a:p>
        </p:txBody>
      </p:sp>
    </p:spTree>
    <p:extLst>
      <p:ext uri="{BB962C8B-B14F-4D97-AF65-F5344CB8AC3E}">
        <p14:creationId xmlns:p14="http://schemas.microsoft.com/office/powerpoint/2010/main" val="3449790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Pair </a:t>
            </a:r>
            <a:r>
              <a:rPr lang="nl-NL" dirty="0" err="1"/>
              <a:t>programming</a:t>
            </a:r>
            <a:endParaRPr lang="nl-NL" dirty="0"/>
          </a:p>
        </p:txBody>
      </p:sp>
      <p:sp>
        <p:nvSpPr>
          <p:cNvPr id="4" name="Tijdelijke aanduiding voor inhoud 3"/>
          <p:cNvSpPr>
            <a:spLocks noGrp="1"/>
          </p:cNvSpPr>
          <p:nvPr>
            <p:ph idx="1"/>
          </p:nvPr>
        </p:nvSpPr>
        <p:spPr/>
        <p:txBody>
          <a:bodyPr/>
          <a:lstStyle/>
          <a:p>
            <a:r>
              <a:rPr lang="nl-NL" sz="2800" dirty="0"/>
              <a:t>We werken bij EMS10 bij voorkeur in groepjes van </a:t>
            </a:r>
            <a:r>
              <a:rPr lang="nl-NL" sz="2800" dirty="0">
                <a:solidFill>
                  <a:srgbClr val="C00000"/>
                </a:solidFill>
              </a:rPr>
              <a:t>twee</a:t>
            </a:r>
            <a:r>
              <a:rPr lang="nl-NL" sz="2800" dirty="0"/>
              <a:t>.</a:t>
            </a:r>
          </a:p>
          <a:p>
            <a:pPr marL="457200" indent="-457200">
              <a:buFont typeface="Arial" panose="020B0604020202020204" pitchFamily="34" charset="0"/>
              <a:buChar char="•"/>
            </a:pPr>
            <a:r>
              <a:rPr lang="nl-NL" sz="2400" dirty="0"/>
              <a:t>Kies iemand van gelijk niveau om mee samen te werken.</a:t>
            </a:r>
          </a:p>
          <a:p>
            <a:pPr marL="639763" lvl="1"/>
            <a:r>
              <a:rPr lang="nl-NL" sz="2000" dirty="0"/>
              <a:t>Wissel regelmatig af met wie je werkt.</a:t>
            </a:r>
          </a:p>
          <a:p>
            <a:pPr marL="457200" indent="-457200">
              <a:buFont typeface="Arial" panose="020B0604020202020204" pitchFamily="34" charset="0"/>
              <a:buChar char="•"/>
            </a:pPr>
            <a:r>
              <a:rPr lang="nl-NL" sz="2400" dirty="0"/>
              <a:t>Wissel af wie typt en wie meekijkt.</a:t>
            </a:r>
          </a:p>
          <a:p>
            <a:pPr marL="457200" indent="-457200">
              <a:buFont typeface="Arial" panose="020B0604020202020204" pitchFamily="34" charset="0"/>
              <a:buChar char="•"/>
            </a:pPr>
            <a:r>
              <a:rPr lang="nl-NL" sz="2400" dirty="0"/>
              <a:t>Type code zelf in (niet plakken en knippen).</a:t>
            </a:r>
          </a:p>
          <a:p>
            <a:pPr marL="457200" indent="-457200">
              <a:buFont typeface="Arial" panose="020B0604020202020204" pitchFamily="34" charset="0"/>
              <a:buChar char="•"/>
            </a:pPr>
            <a:r>
              <a:rPr lang="nl-NL" sz="2400" dirty="0"/>
              <a:t>Toetsing is individueel dus zorg dat je </a:t>
            </a:r>
            <a:r>
              <a:rPr lang="nl-NL" sz="2400" dirty="0">
                <a:solidFill>
                  <a:srgbClr val="C00000"/>
                </a:solidFill>
              </a:rPr>
              <a:t>zelf</a:t>
            </a:r>
            <a:r>
              <a:rPr lang="nl-NL" sz="2400" dirty="0"/>
              <a:t> alles snapt en kunt.</a:t>
            </a:r>
            <a:endParaRPr lang="nl-NL" sz="2400" b="1" dirty="0"/>
          </a:p>
          <a:p>
            <a:pPr marL="457200" indent="-457200">
              <a:buFont typeface="Arial" panose="020B0604020202020204" pitchFamily="34" charset="0"/>
              <a:buChar char="•"/>
            </a:pPr>
            <a:r>
              <a:rPr lang="nl-NL" sz="2400" dirty="0"/>
              <a:t>Vraag om </a:t>
            </a:r>
            <a:r>
              <a:rPr lang="nl-NL" sz="2400" dirty="0">
                <a:solidFill>
                  <a:srgbClr val="C00000"/>
                </a:solidFill>
              </a:rPr>
              <a:t>hulp</a:t>
            </a:r>
            <a:r>
              <a:rPr lang="nl-NL" sz="2400" dirty="0"/>
              <a:t> of </a:t>
            </a:r>
            <a:r>
              <a:rPr lang="nl-NL" sz="2400" dirty="0">
                <a:solidFill>
                  <a:srgbClr val="C00000"/>
                </a:solidFill>
              </a:rPr>
              <a:t>uitleg</a:t>
            </a:r>
            <a:r>
              <a:rPr lang="nl-NL" sz="2400" dirty="0"/>
              <a:t> als je iets niet begrijpt!</a:t>
            </a:r>
          </a:p>
          <a:p>
            <a:pPr marL="457200" indent="-457200">
              <a:buFont typeface="Arial" panose="020B0604020202020204" pitchFamily="34" charset="0"/>
              <a:buChar char="•"/>
            </a:pPr>
            <a:r>
              <a:rPr lang="nl-NL" sz="2400" dirty="0"/>
              <a:t>Vraag om </a:t>
            </a:r>
            <a:r>
              <a:rPr lang="nl-NL" sz="2400" dirty="0">
                <a:solidFill>
                  <a:srgbClr val="C00000"/>
                </a:solidFill>
              </a:rPr>
              <a:t>feedback</a:t>
            </a:r>
            <a:r>
              <a:rPr lang="nl-NL" sz="2400" dirty="0"/>
              <a:t> als je alles begrijpt!</a:t>
            </a:r>
          </a:p>
          <a:p>
            <a:endParaRPr lang="nl-NL" sz="2400" dirty="0"/>
          </a:p>
          <a:p>
            <a:endParaRPr lang="nl-NL" dirty="0">
              <a:solidFill>
                <a:srgbClr val="C00000"/>
              </a:solidFill>
            </a:endParaRPr>
          </a:p>
        </p:txBody>
      </p:sp>
      <p:sp>
        <p:nvSpPr>
          <p:cNvPr id="3" name="Tijdelijke aanduiding voor dianummer 2"/>
          <p:cNvSpPr>
            <a:spLocks noGrp="1"/>
          </p:cNvSpPr>
          <p:nvPr>
            <p:ph type="sldNum" sz="quarter" idx="4"/>
          </p:nvPr>
        </p:nvSpPr>
        <p:spPr/>
        <p:txBody>
          <a:bodyPr/>
          <a:lstStyle/>
          <a:p>
            <a:fld id="{56D60047-1244-4A1F-8780-494A55767BC9}" type="slidenum">
              <a:rPr lang="nl-NL" smtClean="0"/>
              <a:pPr/>
              <a:t>15</a:t>
            </a:fld>
            <a:endParaRPr lang="nl-NL"/>
          </a:p>
        </p:txBody>
      </p:sp>
    </p:spTree>
    <p:extLst>
      <p:ext uri="{BB962C8B-B14F-4D97-AF65-F5344CB8AC3E}">
        <p14:creationId xmlns:p14="http://schemas.microsoft.com/office/powerpoint/2010/main" val="3912199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D2E0E6-196A-4EAD-AF4A-E5A3FE1ACE04}"/>
              </a:ext>
            </a:extLst>
          </p:cNvPr>
          <p:cNvSpPr>
            <a:spLocks noGrp="1"/>
          </p:cNvSpPr>
          <p:nvPr>
            <p:ph type="title"/>
          </p:nvPr>
        </p:nvSpPr>
        <p:spPr/>
        <p:txBody>
          <a:bodyPr/>
          <a:lstStyle/>
          <a:p>
            <a:r>
              <a:rPr lang="nl-NL" dirty="0"/>
              <a:t>Geef niet te snel op!</a:t>
            </a:r>
          </a:p>
        </p:txBody>
      </p:sp>
      <p:sp>
        <p:nvSpPr>
          <p:cNvPr id="3" name="Tijdelijke aanduiding voor dianummer 2">
            <a:extLst>
              <a:ext uri="{FF2B5EF4-FFF2-40B4-BE49-F238E27FC236}">
                <a16:creationId xmlns:a16="http://schemas.microsoft.com/office/drawing/2014/main" id="{112DDFA9-A331-46A0-9410-5C6D7E20CD5F}"/>
              </a:ext>
            </a:extLst>
          </p:cNvPr>
          <p:cNvSpPr>
            <a:spLocks noGrp="1"/>
          </p:cNvSpPr>
          <p:nvPr>
            <p:ph type="sldNum" sz="quarter" idx="4"/>
          </p:nvPr>
        </p:nvSpPr>
        <p:spPr/>
        <p:txBody>
          <a:bodyPr/>
          <a:lstStyle/>
          <a:p>
            <a:fld id="{56D60047-1244-4A1F-8780-494A55767BC9}" type="slidenum">
              <a:rPr lang="nl-NL" smtClean="0"/>
              <a:pPr/>
              <a:t>16</a:t>
            </a:fld>
            <a:endParaRPr lang="nl-NL"/>
          </a:p>
        </p:txBody>
      </p:sp>
      <p:pic>
        <p:nvPicPr>
          <p:cNvPr id="5" name="Afbeelding 4">
            <a:extLst>
              <a:ext uri="{FF2B5EF4-FFF2-40B4-BE49-F238E27FC236}">
                <a16:creationId xmlns:a16="http://schemas.microsoft.com/office/drawing/2014/main" id="{9158B49A-2B3B-4602-9191-0863BE8366DD}"/>
              </a:ext>
            </a:extLst>
          </p:cNvPr>
          <p:cNvPicPr>
            <a:picLocks noChangeAspect="1"/>
          </p:cNvPicPr>
          <p:nvPr/>
        </p:nvPicPr>
        <p:blipFill>
          <a:blip r:embed="rId2"/>
          <a:stretch>
            <a:fillRect/>
          </a:stretch>
        </p:blipFill>
        <p:spPr>
          <a:xfrm>
            <a:off x="2847753" y="1201316"/>
            <a:ext cx="3888803" cy="4081636"/>
          </a:xfrm>
          <a:prstGeom prst="rect">
            <a:avLst/>
          </a:prstGeom>
        </p:spPr>
      </p:pic>
      <p:sp>
        <p:nvSpPr>
          <p:cNvPr id="6" name="Tekstvak 5">
            <a:extLst>
              <a:ext uri="{FF2B5EF4-FFF2-40B4-BE49-F238E27FC236}">
                <a16:creationId xmlns:a16="http://schemas.microsoft.com/office/drawing/2014/main" id="{D50D1C52-B396-414F-BB1D-B7332FEB2F1F}"/>
              </a:ext>
            </a:extLst>
          </p:cNvPr>
          <p:cNvSpPr txBox="1"/>
          <p:nvPr/>
        </p:nvSpPr>
        <p:spPr>
          <a:xfrm>
            <a:off x="5490487" y="5453390"/>
            <a:ext cx="3477234" cy="261610"/>
          </a:xfrm>
          <a:prstGeom prst="rect">
            <a:avLst/>
          </a:prstGeom>
          <a:noFill/>
        </p:spPr>
        <p:txBody>
          <a:bodyPr wrap="none" rtlCol="0">
            <a:spAutoFit/>
          </a:bodyPr>
          <a:lstStyle/>
          <a:p>
            <a:r>
              <a:rPr lang="nl-NL" sz="1100" b="0" dirty="0">
                <a:solidFill>
                  <a:schemeClr val="bg1">
                    <a:lumMod val="75000"/>
                  </a:schemeClr>
                </a:solidFill>
                <a:latin typeface="Calibri" panose="020F0502020204030204" pitchFamily="34" charset="0"/>
              </a:rPr>
              <a:t>De jongen, de mol, de vos en het paard (Charlie </a:t>
            </a:r>
            <a:r>
              <a:rPr lang="nl-NL" sz="1100" b="0" dirty="0" err="1">
                <a:solidFill>
                  <a:schemeClr val="bg1">
                    <a:lumMod val="75000"/>
                  </a:schemeClr>
                </a:solidFill>
                <a:latin typeface="Calibri" panose="020F0502020204030204" pitchFamily="34" charset="0"/>
              </a:rPr>
              <a:t>Mackesy</a:t>
            </a:r>
            <a:r>
              <a:rPr lang="nl-NL" sz="1100" b="0" dirty="0">
                <a:solidFill>
                  <a:schemeClr val="bg1">
                    <a:lumMod val="75000"/>
                  </a:schemeClr>
                </a:solidFill>
                <a:latin typeface="Calibri" panose="020F0502020204030204" pitchFamily="34" charset="0"/>
              </a:rPr>
              <a:t>)</a:t>
            </a:r>
          </a:p>
        </p:txBody>
      </p:sp>
    </p:spTree>
    <p:extLst>
      <p:ext uri="{BB962C8B-B14F-4D97-AF65-F5344CB8AC3E}">
        <p14:creationId xmlns:p14="http://schemas.microsoft.com/office/powerpoint/2010/main" val="3538303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458C69-4B64-4622-8417-EF1AFFD365E2}"/>
              </a:ext>
            </a:extLst>
          </p:cNvPr>
          <p:cNvSpPr>
            <a:spLocks noGrp="1"/>
          </p:cNvSpPr>
          <p:nvPr>
            <p:ph type="title"/>
          </p:nvPr>
        </p:nvSpPr>
        <p:spPr/>
        <p:txBody>
          <a:bodyPr/>
          <a:lstStyle/>
          <a:p>
            <a:r>
              <a:rPr lang="nl-NL" dirty="0"/>
              <a:t>Begrijpend lezen!</a:t>
            </a:r>
          </a:p>
        </p:txBody>
      </p:sp>
      <p:sp>
        <p:nvSpPr>
          <p:cNvPr id="3" name="Tijdelijke aanduiding voor inhoud 2">
            <a:extLst>
              <a:ext uri="{FF2B5EF4-FFF2-40B4-BE49-F238E27FC236}">
                <a16:creationId xmlns:a16="http://schemas.microsoft.com/office/drawing/2014/main" id="{5F0A2EC4-CB26-4619-9FC1-5A8EBF2F591C}"/>
              </a:ext>
            </a:extLst>
          </p:cNvPr>
          <p:cNvSpPr>
            <a:spLocks noGrp="1"/>
          </p:cNvSpPr>
          <p:nvPr>
            <p:ph idx="1"/>
          </p:nvPr>
        </p:nvSpPr>
        <p:spPr/>
        <p:txBody>
          <a:bodyPr/>
          <a:lstStyle/>
          <a:p>
            <a:r>
              <a:rPr lang="nl-NL" dirty="0"/>
              <a:t>Bij EMS10 moet je veel </a:t>
            </a:r>
            <a:r>
              <a:rPr lang="nl-NL" dirty="0">
                <a:solidFill>
                  <a:srgbClr val="C00000"/>
                </a:solidFill>
              </a:rPr>
              <a:t>zelf lezen</a:t>
            </a:r>
            <a:r>
              <a:rPr lang="nl-NL" dirty="0"/>
              <a:t>!</a:t>
            </a:r>
          </a:p>
          <a:p>
            <a:pPr marL="457200" indent="-457200">
              <a:buFont typeface="Arial" panose="020B0604020202020204" pitchFamily="34" charset="0"/>
              <a:buChar char="•"/>
            </a:pPr>
            <a:r>
              <a:rPr lang="nl-NL" sz="2800" dirty="0"/>
              <a:t>Boeken</a:t>
            </a:r>
          </a:p>
          <a:p>
            <a:pPr marL="457200" indent="-457200">
              <a:buFont typeface="Arial" panose="020B0604020202020204" pitchFamily="34" charset="0"/>
              <a:buChar char="•"/>
            </a:pPr>
            <a:r>
              <a:rPr lang="nl-NL" sz="2800" dirty="0"/>
              <a:t>Datasheets</a:t>
            </a:r>
          </a:p>
          <a:p>
            <a:pPr marL="457200" indent="-457200">
              <a:buFont typeface="Arial" panose="020B0604020202020204" pitchFamily="34" charset="0"/>
              <a:buChar char="•"/>
            </a:pPr>
            <a:r>
              <a:rPr lang="nl-NL" sz="2800" dirty="0"/>
              <a:t>Opdrachten</a:t>
            </a:r>
          </a:p>
          <a:p>
            <a:pPr marL="457200" indent="-457200">
              <a:buFont typeface="Arial" panose="020B0604020202020204" pitchFamily="34" charset="0"/>
              <a:buChar char="•"/>
            </a:pPr>
            <a:endParaRPr lang="nl-NL" dirty="0"/>
          </a:p>
          <a:p>
            <a:r>
              <a:rPr lang="nl-NL" dirty="0"/>
              <a:t>Lees alles rustig door.</a:t>
            </a:r>
          </a:p>
          <a:p>
            <a:pPr marL="457200" indent="-457200">
              <a:buFont typeface="Arial" panose="020B0604020202020204" pitchFamily="34" charset="0"/>
              <a:buChar char="•"/>
            </a:pPr>
            <a:r>
              <a:rPr lang="nl-NL" sz="2800" dirty="0"/>
              <a:t>Probeer te begrijpen wat je leest.</a:t>
            </a:r>
          </a:p>
          <a:p>
            <a:pPr marL="457200" indent="-457200">
              <a:buFont typeface="Arial" panose="020B0604020202020204" pitchFamily="34" charset="0"/>
              <a:buChar char="•"/>
            </a:pPr>
            <a:r>
              <a:rPr lang="nl-NL" sz="2800" dirty="0">
                <a:solidFill>
                  <a:srgbClr val="C00000"/>
                </a:solidFill>
              </a:rPr>
              <a:t>Vraag</a:t>
            </a:r>
            <a:r>
              <a:rPr lang="nl-NL" sz="2800" dirty="0"/>
              <a:t> het als je iets niet begrijpt!</a:t>
            </a:r>
          </a:p>
        </p:txBody>
      </p:sp>
      <p:sp>
        <p:nvSpPr>
          <p:cNvPr id="4" name="Tijdelijke aanduiding voor dianummer 3">
            <a:extLst>
              <a:ext uri="{FF2B5EF4-FFF2-40B4-BE49-F238E27FC236}">
                <a16:creationId xmlns:a16="http://schemas.microsoft.com/office/drawing/2014/main" id="{78408819-FCDF-4901-9914-4991C1E07AAD}"/>
              </a:ext>
            </a:extLst>
          </p:cNvPr>
          <p:cNvSpPr>
            <a:spLocks noGrp="1"/>
          </p:cNvSpPr>
          <p:nvPr>
            <p:ph type="sldNum" sz="quarter" idx="4"/>
          </p:nvPr>
        </p:nvSpPr>
        <p:spPr/>
        <p:txBody>
          <a:bodyPr/>
          <a:lstStyle/>
          <a:p>
            <a:fld id="{56D60047-1244-4A1F-8780-494A55767BC9}" type="slidenum">
              <a:rPr lang="nl-NL" smtClean="0"/>
              <a:pPr/>
              <a:t>17</a:t>
            </a:fld>
            <a:endParaRPr lang="nl-NL"/>
          </a:p>
        </p:txBody>
      </p:sp>
      <p:pic>
        <p:nvPicPr>
          <p:cNvPr id="6" name="Afbeelding 5" descr="Afbeelding met tekst&#10;&#10;Automatisch gegenereerde beschrijving">
            <a:extLst>
              <a:ext uri="{FF2B5EF4-FFF2-40B4-BE49-F238E27FC236}">
                <a16:creationId xmlns:a16="http://schemas.microsoft.com/office/drawing/2014/main" id="{84E5E4BF-1AD9-4392-80EA-7C03C8F5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0040" y="0"/>
            <a:ext cx="4046220" cy="5715000"/>
          </a:xfrm>
          <a:prstGeom prst="rect">
            <a:avLst/>
          </a:prstGeom>
        </p:spPr>
      </p:pic>
      <p:sp>
        <p:nvSpPr>
          <p:cNvPr id="7" name="Tekstvak 6">
            <a:extLst>
              <a:ext uri="{FF2B5EF4-FFF2-40B4-BE49-F238E27FC236}">
                <a16:creationId xmlns:a16="http://schemas.microsoft.com/office/drawing/2014/main" id="{1DA559E4-477E-4B59-AD0B-CD8322A488F8}"/>
              </a:ext>
            </a:extLst>
          </p:cNvPr>
          <p:cNvSpPr txBox="1"/>
          <p:nvPr/>
        </p:nvSpPr>
        <p:spPr>
          <a:xfrm>
            <a:off x="1832033" y="5458020"/>
            <a:ext cx="7216014" cy="276999"/>
          </a:xfrm>
          <a:prstGeom prst="rect">
            <a:avLst/>
          </a:prstGeom>
          <a:noFill/>
        </p:spPr>
        <p:txBody>
          <a:bodyPr wrap="none" rtlCol="0">
            <a:spAutoFit/>
          </a:bodyPr>
          <a:lstStyle/>
          <a:p>
            <a:r>
              <a:rPr lang="nl-NL" sz="1200" b="0" dirty="0">
                <a:solidFill>
                  <a:schemeClr val="bg1">
                    <a:lumMod val="75000"/>
                  </a:schemeClr>
                </a:solidFill>
                <a:latin typeface="Calibri" panose="020F0502020204030204" pitchFamily="34" charset="0"/>
              </a:rPr>
              <a:t>Bron: https://publicdomainvectors.org/nl/vrije-vectoren/Meisje-zitten-en-lezen-van-vector-tekening/11721.html</a:t>
            </a:r>
          </a:p>
        </p:txBody>
      </p:sp>
    </p:spTree>
    <p:extLst>
      <p:ext uri="{BB962C8B-B14F-4D97-AF65-F5344CB8AC3E}">
        <p14:creationId xmlns:p14="http://schemas.microsoft.com/office/powerpoint/2010/main" val="1848490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a:t>Agenda  Week 1  Les 1</a:t>
            </a:r>
          </a:p>
        </p:txBody>
      </p:sp>
      <p:sp>
        <p:nvSpPr>
          <p:cNvPr id="4" name="Tijdelijke aanduiding voor inhoud 3"/>
          <p:cNvSpPr>
            <a:spLocks noGrp="1"/>
          </p:cNvSpPr>
          <p:nvPr>
            <p:ph idx="1"/>
          </p:nvPr>
        </p:nvSpPr>
        <p:spPr/>
        <p:txBody>
          <a:bodyPr/>
          <a:lstStyle/>
          <a:p>
            <a:r>
              <a:rPr lang="nl-NL" sz="2800" b="1" dirty="0">
                <a:solidFill>
                  <a:srgbClr val="C00000"/>
                </a:solidFill>
                <a:cs typeface="Arial" panose="020B0604020202020204" pitchFamily="34" charset="0"/>
              </a:rPr>
              <a:t>Leerdoelen week 1 les 1.</a:t>
            </a:r>
            <a:r>
              <a:rPr lang="nl-NL" sz="2800" dirty="0">
                <a:cs typeface="Arial" panose="020B0604020202020204" pitchFamily="34" charset="0"/>
              </a:rPr>
              <a:t> Je leert hoe je:</a:t>
            </a:r>
          </a:p>
          <a:p>
            <a:pPr marL="457200" indent="-457200">
              <a:buFont typeface="Arial" panose="020B0604020202020204" pitchFamily="34" charset="0"/>
              <a:buChar char="•"/>
            </a:pPr>
            <a:r>
              <a:rPr lang="nl-NL" sz="2400" dirty="0">
                <a:cs typeface="Arial" panose="020B0604020202020204" pitchFamily="34" charset="0"/>
              </a:rPr>
              <a:t>Python kunt gebruiken als een geavanceerde rekenmachine;</a:t>
            </a:r>
          </a:p>
          <a:p>
            <a:pPr marL="457200" indent="-457200">
              <a:buFont typeface="Arial" panose="020B0604020202020204" pitchFamily="34" charset="0"/>
              <a:buChar char="•"/>
            </a:pPr>
            <a:r>
              <a:rPr lang="nl-NL" sz="2400" dirty="0">
                <a:cs typeface="Arial" panose="020B0604020202020204" pitchFamily="34" charset="0"/>
              </a:rPr>
              <a:t>variabelen, expressies en statements kunt gebruiken;</a:t>
            </a:r>
          </a:p>
          <a:p>
            <a:pPr marL="457200" indent="-457200">
              <a:buFont typeface="Arial" panose="020B0604020202020204" pitchFamily="34" charset="0"/>
              <a:buChar char="•"/>
            </a:pPr>
            <a:r>
              <a:rPr lang="nl-NL" sz="2400" dirty="0">
                <a:cs typeface="Arial" panose="020B0604020202020204" pitchFamily="34" charset="0"/>
              </a:rPr>
              <a:t>verschillende soorten fouten kunt opsporen (debuggen);</a:t>
            </a:r>
          </a:p>
          <a:p>
            <a:pPr marL="457200" indent="-457200">
              <a:buFont typeface="Arial" panose="020B0604020202020204" pitchFamily="34" charset="0"/>
              <a:buChar char="•"/>
            </a:pPr>
            <a:r>
              <a:rPr lang="nl-NL" sz="2400" dirty="0">
                <a:cs typeface="Arial" panose="020B0604020202020204" pitchFamily="34" charset="0"/>
              </a:rPr>
              <a:t>eenvoudige Python functies kunt gebruiken.</a:t>
            </a:r>
            <a:endParaRPr lang="en-US" sz="2800" dirty="0"/>
          </a:p>
        </p:txBody>
      </p:sp>
      <p:sp>
        <p:nvSpPr>
          <p:cNvPr id="2" name="Tijdelijke aanduiding voor dianummer 1"/>
          <p:cNvSpPr>
            <a:spLocks noGrp="1"/>
          </p:cNvSpPr>
          <p:nvPr>
            <p:ph type="sldNum" sz="quarter" idx="4"/>
          </p:nvPr>
        </p:nvSpPr>
        <p:spPr/>
        <p:txBody>
          <a:bodyPr/>
          <a:lstStyle/>
          <a:p>
            <a:fld id="{56D60047-1244-4A1F-8780-494A55767BC9}" type="slidenum">
              <a:rPr lang="nl-NL" smtClean="0"/>
              <a:pPr/>
              <a:t>18</a:t>
            </a:fld>
            <a:endParaRPr lang="nl-NL"/>
          </a:p>
        </p:txBody>
      </p:sp>
    </p:spTree>
    <p:extLst>
      <p:ext uri="{BB962C8B-B14F-4D97-AF65-F5344CB8AC3E}">
        <p14:creationId xmlns:p14="http://schemas.microsoft.com/office/powerpoint/2010/main" val="2569001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Aan de slag!</a:t>
            </a:r>
          </a:p>
        </p:txBody>
      </p:sp>
      <p:pic>
        <p:nvPicPr>
          <p:cNvPr id="9" name="Afbeelding 8"/>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12248" y="3433564"/>
            <a:ext cx="2133600" cy="2133600"/>
          </a:xfrm>
          <a:prstGeom prst="rect">
            <a:avLst/>
          </a:prstGeom>
        </p:spPr>
      </p:pic>
      <p:sp>
        <p:nvSpPr>
          <p:cNvPr id="4" name="Tijdelijke aanduiding voor inhoud 3"/>
          <p:cNvSpPr>
            <a:spLocks noGrp="1"/>
          </p:cNvSpPr>
          <p:nvPr>
            <p:ph idx="1"/>
          </p:nvPr>
        </p:nvSpPr>
        <p:spPr/>
        <p:txBody>
          <a:bodyPr/>
          <a:lstStyle/>
          <a:p>
            <a:r>
              <a:rPr lang="nl-NL" dirty="0"/>
              <a:t>Aan de slag met </a:t>
            </a:r>
            <a:r>
              <a:rPr lang="nl-NL" dirty="0">
                <a:hlinkClick r:id="rId3"/>
              </a:rPr>
              <a:t>Opdrachten_Week_1_Les_1.pdf</a:t>
            </a:r>
            <a:endParaRPr lang="nl-NL" dirty="0"/>
          </a:p>
        </p:txBody>
      </p:sp>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9179" y="2137420"/>
            <a:ext cx="6032500" cy="2794000"/>
          </a:xfrm>
          <a:prstGeom prst="rect">
            <a:avLst/>
          </a:prstGeom>
        </p:spPr>
      </p:pic>
      <p:sp>
        <p:nvSpPr>
          <p:cNvPr id="3" name="Tijdelijke aanduiding voor dianummer 2"/>
          <p:cNvSpPr>
            <a:spLocks noGrp="1"/>
          </p:cNvSpPr>
          <p:nvPr>
            <p:ph type="sldNum" sz="quarter" idx="4"/>
          </p:nvPr>
        </p:nvSpPr>
        <p:spPr/>
        <p:txBody>
          <a:bodyPr/>
          <a:lstStyle/>
          <a:p>
            <a:fld id="{56D60047-1244-4A1F-8780-494A55767BC9}" type="slidenum">
              <a:rPr lang="nl-NL" smtClean="0"/>
              <a:pPr/>
              <a:t>19</a:t>
            </a:fld>
            <a:endParaRPr lang="nl-NL"/>
          </a:p>
        </p:txBody>
      </p:sp>
    </p:spTree>
    <p:extLst>
      <p:ext uri="{BB962C8B-B14F-4D97-AF65-F5344CB8AC3E}">
        <p14:creationId xmlns:p14="http://schemas.microsoft.com/office/powerpoint/2010/main" val="1418175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err="1"/>
              <a:t>Hoofddoelen</a:t>
            </a:r>
            <a:r>
              <a:rPr lang="en-US" dirty="0"/>
              <a:t> EMS10</a:t>
            </a:r>
          </a:p>
        </p:txBody>
      </p:sp>
      <p:sp>
        <p:nvSpPr>
          <p:cNvPr id="4" name="Tijdelijke aanduiding voor inhoud 3"/>
          <p:cNvSpPr>
            <a:spLocks noGrp="1"/>
          </p:cNvSpPr>
          <p:nvPr>
            <p:ph idx="4294967295"/>
          </p:nvPr>
        </p:nvSpPr>
        <p:spPr>
          <a:xfrm>
            <a:off x="508001" y="985838"/>
            <a:ext cx="8353425" cy="4464050"/>
          </a:xfrm>
          <a:prstGeom prst="rect">
            <a:avLst/>
          </a:prstGeom>
        </p:spPr>
        <p:txBody>
          <a:bodyPr/>
          <a:lstStyle/>
          <a:p>
            <a:endParaRPr lang="en-US" dirty="0"/>
          </a:p>
          <a:p>
            <a:endParaRPr lang="en-US" dirty="0"/>
          </a:p>
        </p:txBody>
      </p:sp>
      <p:pic>
        <p:nvPicPr>
          <p:cNvPr id="5" name="Tijdelijke aanduiding voor inhoud 4"/>
          <p:cNvPicPr>
            <a:picLocks noChangeAspect="1"/>
          </p:cNvPicPr>
          <p:nvPr/>
        </p:nvPicPr>
        <p:blipFill>
          <a:blip r:embed="rId3" cstate="print">
            <a:extLst>
              <a:ext uri="{BEBA8EAE-BF5A-486C-A8C5-ECC9F3942E4B}">
                <a14:imgProps xmlns:a14="http://schemas.microsoft.com/office/drawing/2010/main">
                  <a14:imgLayer r:embed="rId4">
                    <a14:imgEffect>
                      <a14:backgroundRemoval t="3442" b="72093" l="9839" r="96930">
                        <a14:foregroundMark x1="85764" y1="42233" x2="85764" y2="42233"/>
                        <a14:foregroundMark x1="81298" y1="48186" x2="81298" y2="48186"/>
                        <a14:foregroundMark x1="84438" y1="33302" x2="84438" y2="33302"/>
                        <a14:foregroundMark x1="80391" y1="15907" x2="80391" y2="15907"/>
                        <a14:foregroundMark x1="80740" y1="14698" x2="80740" y2="14698"/>
                        <a14:foregroundMark x1="74110" y1="27163" x2="74110" y2="27163"/>
                        <a14:foregroundMark x1="71040" y1="27163" x2="71040" y2="27163"/>
                        <a14:foregroundMark x1="76762" y1="27349" x2="76762" y2="27349"/>
                        <a14:foregroundMark x1="81298" y1="26698" x2="84368" y2="31442"/>
                        <a14:foregroundMark x1="86671" y1="29767" x2="88416" y2="43907"/>
                        <a14:foregroundMark x1="86113" y1="24930" x2="70482" y2="24930"/>
                        <a14:foregroundMark x1="66574" y1="17581" x2="65108" y2="13488"/>
                        <a14:foregroundMark x1="87020" y1="26698" x2="87020" y2="26698"/>
                        <a14:foregroundMark x1="36427" y1="20186" x2="36427" y2="20186"/>
                        <a14:foregroundMark x1="62456" y1="26698" x2="62456" y2="26698"/>
                        <a14:foregroundMark x1="62945" y1="24930" x2="62945" y2="24930"/>
                        <a14:foregroundMark x1="64271" y1="24837" x2="64271" y2="24837"/>
                        <a14:foregroundMark x1="79553" y1="23070" x2="79553" y2="23070"/>
                        <a14:foregroundMark x1="80321" y1="22605" x2="80321" y2="22605"/>
                        <a14:foregroundMark x1="79972" y1="18233" x2="79972" y2="18233"/>
                        <a14:foregroundMark x1="80879" y1="13767" x2="80879" y2="13767"/>
                        <a14:foregroundMark x1="44662" y1="38512" x2="44662" y2="38512"/>
                        <a14:foregroundMark x1="44452" y1="37674" x2="44452" y2="38977"/>
                        <a14:foregroundMark x1="44452" y1="40465" x2="44452" y2="40465"/>
                        <a14:foregroundMark x1="46197" y1="25302" x2="55687" y2="25023"/>
                        <a14:foregroundMark x1="68946" y1="24558" x2="70412" y2="24279"/>
                        <a14:foregroundMark x1="86811" y1="24279" x2="86811" y2="24279"/>
                        <a14:backgroundMark x1="48221" y1="15721" x2="48221" y2="15721"/>
                        <a14:backgroundMark x1="44033" y1="30233" x2="44033" y2="30233"/>
                        <a14:backgroundMark x1="43754" y1="33674" x2="43336" y2="43070"/>
                      </a14:backgroundRemoval>
                    </a14:imgEffect>
                  </a14:imgLayer>
                </a14:imgProps>
              </a:ext>
              <a:ext uri="{28A0092B-C50C-407E-A947-70E740481C1C}">
                <a14:useLocalDpi xmlns:a14="http://schemas.microsoft.com/office/drawing/2010/main" val="0"/>
              </a:ext>
            </a:extLst>
          </a:blip>
          <a:stretch>
            <a:fillRect/>
          </a:stretch>
        </p:blipFill>
        <p:spPr bwMode="auto">
          <a:xfrm>
            <a:off x="4123832" y="2510669"/>
            <a:ext cx="5628111" cy="4222066"/>
          </a:xfrm>
          <a:prstGeom prst="rect">
            <a:avLst/>
          </a:prstGeom>
          <a:noFill/>
          <a:ln>
            <a:noFill/>
          </a:ln>
          <a:effectLst/>
        </p:spPr>
      </p:pic>
      <p:pic>
        <p:nvPicPr>
          <p:cNvPr id="2" name="Afbeelding 1"/>
          <p:cNvPicPr>
            <a:picLocks noChangeAspect="1"/>
          </p:cNvPicPr>
          <p:nvPr/>
        </p:nvPicPr>
        <p:blipFill>
          <a:blip r:embed="rId5"/>
          <a:stretch>
            <a:fillRect/>
          </a:stretch>
        </p:blipFill>
        <p:spPr>
          <a:xfrm>
            <a:off x="759520" y="1201317"/>
            <a:ext cx="5516698" cy="949313"/>
          </a:xfrm>
          <a:prstGeom prst="rect">
            <a:avLst/>
          </a:prstGeom>
        </p:spPr>
      </p:pic>
      <p:pic>
        <p:nvPicPr>
          <p:cNvPr id="6" name="Afbeelding 5"/>
          <p:cNvPicPr>
            <a:picLocks noChangeAspect="1"/>
          </p:cNvPicPr>
          <p:nvPr/>
        </p:nvPicPr>
        <p:blipFill>
          <a:blip r:embed="rId6"/>
          <a:stretch>
            <a:fillRect/>
          </a:stretch>
        </p:blipFill>
        <p:spPr>
          <a:xfrm>
            <a:off x="534350" y="2282482"/>
            <a:ext cx="4111309" cy="3216324"/>
          </a:xfrm>
          <a:prstGeom prst="rect">
            <a:avLst/>
          </a:prstGeom>
        </p:spPr>
      </p:pic>
      <p:sp>
        <p:nvSpPr>
          <p:cNvPr id="13" name="Tijdelijke aanduiding voor dianummer 12"/>
          <p:cNvSpPr>
            <a:spLocks noGrp="1"/>
          </p:cNvSpPr>
          <p:nvPr>
            <p:ph type="sldNum" sz="quarter" idx="4"/>
          </p:nvPr>
        </p:nvSpPr>
        <p:spPr/>
        <p:txBody>
          <a:bodyPr/>
          <a:lstStyle/>
          <a:p>
            <a:fld id="{56D60047-1244-4A1F-8780-494A55767BC9}" type="slidenum">
              <a:rPr lang="nl-NL" smtClean="0"/>
              <a:pPr/>
              <a:t>2</a:t>
            </a:fld>
            <a:endParaRPr lang="nl-NL"/>
          </a:p>
        </p:txBody>
      </p:sp>
    </p:spTree>
    <p:extLst>
      <p:ext uri="{BB962C8B-B14F-4D97-AF65-F5344CB8AC3E}">
        <p14:creationId xmlns:p14="http://schemas.microsoft.com/office/powerpoint/2010/main" val="1882128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Vóór volgende les… </a:t>
            </a:r>
          </a:p>
        </p:txBody>
      </p:sp>
      <p:sp>
        <p:nvSpPr>
          <p:cNvPr id="4" name="Tijdelijke aanduiding voor inhoud 3"/>
          <p:cNvSpPr>
            <a:spLocks noGrp="1"/>
          </p:cNvSpPr>
          <p:nvPr>
            <p:ph idx="1"/>
          </p:nvPr>
        </p:nvSpPr>
        <p:spPr/>
        <p:txBody>
          <a:bodyPr/>
          <a:lstStyle/>
          <a:p>
            <a:endParaRPr lang="nl-NL" dirty="0"/>
          </a:p>
          <a:p>
            <a:r>
              <a:rPr lang="nl-NL" b="1" dirty="0">
                <a:solidFill>
                  <a:srgbClr val="C00000"/>
                </a:solidFill>
              </a:rPr>
              <a:t>Maak de opdrachten van week 1 les 1 af!</a:t>
            </a:r>
          </a:p>
          <a:p>
            <a:endParaRPr lang="nl-NL" dirty="0"/>
          </a:p>
          <a:p>
            <a:r>
              <a:rPr lang="nl-NL" dirty="0"/>
              <a:t>Je </a:t>
            </a:r>
            <a:r>
              <a:rPr lang="nl-NL" b="1" dirty="0">
                <a:solidFill>
                  <a:srgbClr val="C00000"/>
                </a:solidFill>
              </a:rPr>
              <a:t>weet</a:t>
            </a:r>
            <a:r>
              <a:rPr lang="nl-NL" dirty="0"/>
              <a:t> hoe je:</a:t>
            </a:r>
          </a:p>
          <a:p>
            <a:pPr marL="457200" indent="-457200">
              <a:buFont typeface="Arial" panose="020B0604020202020204" pitchFamily="34" charset="0"/>
              <a:buChar char="•"/>
            </a:pPr>
            <a:r>
              <a:rPr lang="nl-NL" sz="2400" dirty="0"/>
              <a:t>Python kunt gebruiken als een geavanceerde rekenmachine;</a:t>
            </a:r>
          </a:p>
          <a:p>
            <a:pPr marL="457200" indent="-457200">
              <a:buFont typeface="Arial" panose="020B0604020202020204" pitchFamily="34" charset="0"/>
              <a:buChar char="•"/>
            </a:pPr>
            <a:r>
              <a:rPr lang="nl-NL" sz="2400" dirty="0"/>
              <a:t>variabelen, expressies en statements kunt gebruiken;</a:t>
            </a:r>
          </a:p>
          <a:p>
            <a:pPr marL="457200" indent="-457200">
              <a:buFont typeface="Arial" panose="020B0604020202020204" pitchFamily="34" charset="0"/>
              <a:buChar char="•"/>
            </a:pPr>
            <a:r>
              <a:rPr lang="nl-NL" sz="2400" dirty="0"/>
              <a:t>verschillende soorten fouten kunt opsporen (debuggen);</a:t>
            </a:r>
          </a:p>
          <a:p>
            <a:pPr marL="457200" indent="-457200">
              <a:buFont typeface="Arial" panose="020B0604020202020204" pitchFamily="34" charset="0"/>
              <a:buChar char="•"/>
            </a:pPr>
            <a:r>
              <a:rPr lang="nl-NL" sz="2400" dirty="0"/>
              <a:t>eenvoudige Python functies kunt gebruiken.</a:t>
            </a:r>
          </a:p>
          <a:p>
            <a:endParaRPr lang="nl-NL" dirty="0"/>
          </a:p>
        </p:txBody>
      </p:sp>
      <p:sp>
        <p:nvSpPr>
          <p:cNvPr id="3" name="Tijdelijke aanduiding voor dianummer 2"/>
          <p:cNvSpPr>
            <a:spLocks noGrp="1"/>
          </p:cNvSpPr>
          <p:nvPr>
            <p:ph type="sldNum" sz="quarter" idx="4"/>
          </p:nvPr>
        </p:nvSpPr>
        <p:spPr/>
        <p:txBody>
          <a:bodyPr/>
          <a:lstStyle/>
          <a:p>
            <a:fld id="{56D60047-1244-4A1F-8780-494A55767BC9}" type="slidenum">
              <a:rPr lang="nl-NL" smtClean="0"/>
              <a:pPr/>
              <a:t>20</a:t>
            </a:fld>
            <a:endParaRPr lang="nl-NL"/>
          </a:p>
        </p:txBody>
      </p:sp>
    </p:spTree>
    <p:extLst>
      <p:ext uri="{BB962C8B-B14F-4D97-AF65-F5344CB8AC3E}">
        <p14:creationId xmlns:p14="http://schemas.microsoft.com/office/powerpoint/2010/main" val="2479861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Huiswerk</a:t>
            </a:r>
          </a:p>
        </p:txBody>
      </p:sp>
      <p:sp>
        <p:nvSpPr>
          <p:cNvPr id="4" name="Tijdelijke aanduiding voor inhoud 3"/>
          <p:cNvSpPr>
            <a:spLocks noGrp="1"/>
          </p:cNvSpPr>
          <p:nvPr>
            <p:ph idx="1"/>
          </p:nvPr>
        </p:nvSpPr>
        <p:spPr/>
        <p:txBody>
          <a:bodyPr/>
          <a:lstStyle/>
          <a:p>
            <a:r>
              <a:rPr lang="nl-NL" sz="2800" dirty="0"/>
              <a:t>EMS10 levert </a:t>
            </a:r>
            <a:r>
              <a:rPr lang="nl-NL" sz="2800" dirty="0">
                <a:solidFill>
                  <a:srgbClr val="C00000"/>
                </a:solidFill>
              </a:rPr>
              <a:t>7</a:t>
            </a:r>
            <a:r>
              <a:rPr lang="nl-NL" sz="2800" dirty="0"/>
              <a:t> studiepunten op en heeft dus een studielast van 7 x 28 = </a:t>
            </a:r>
            <a:r>
              <a:rPr lang="nl-NL" sz="2800" dirty="0">
                <a:solidFill>
                  <a:srgbClr val="C00000"/>
                </a:solidFill>
              </a:rPr>
              <a:t>196</a:t>
            </a:r>
            <a:r>
              <a:rPr lang="nl-NL" sz="2800" dirty="0"/>
              <a:t> uur.</a:t>
            </a:r>
          </a:p>
          <a:p>
            <a:pPr marL="342900" indent="-342900">
              <a:buFont typeface="Arial" panose="020B0604020202020204" pitchFamily="34" charset="0"/>
              <a:buChar char="•"/>
            </a:pPr>
            <a:r>
              <a:rPr lang="nl-NL" sz="2400" dirty="0"/>
              <a:t>Dat komt neer op bijna 19 uur per week.</a:t>
            </a:r>
          </a:p>
          <a:p>
            <a:pPr marL="342900" indent="-342900">
              <a:buFont typeface="Arial" panose="020B0604020202020204" pitchFamily="34" charset="0"/>
              <a:buChar char="•"/>
            </a:pPr>
            <a:r>
              <a:rPr lang="nl-NL" sz="2400" dirty="0"/>
              <a:t>Je hebt 2,5 + 2,5  + 2 = 7 uur les per week.</a:t>
            </a:r>
          </a:p>
          <a:p>
            <a:pPr marL="342900" indent="-342900">
              <a:buFont typeface="Arial" panose="020B0604020202020204" pitchFamily="34" charset="0"/>
              <a:buChar char="•"/>
            </a:pPr>
            <a:r>
              <a:rPr lang="nl-NL" sz="2400" dirty="0"/>
              <a:t>Dat wil zeggen dat je 19 – 7 = </a:t>
            </a:r>
            <a:r>
              <a:rPr lang="nl-NL" sz="2400" b="1" dirty="0">
                <a:solidFill>
                  <a:srgbClr val="C00000"/>
                </a:solidFill>
              </a:rPr>
              <a:t>12 uur per week huiswerk</a:t>
            </a:r>
            <a:r>
              <a:rPr lang="nl-NL" sz="2400" dirty="0"/>
              <a:t> moet maken! Beter 6 x 2 dan 1 x 12!</a:t>
            </a:r>
          </a:p>
          <a:p>
            <a:pPr marL="800100" lvl="1" indent="-342900"/>
            <a:r>
              <a:rPr lang="nl-NL" sz="2000" dirty="0"/>
              <a:t>Opdrachten </a:t>
            </a:r>
            <a:r>
              <a:rPr lang="nl-NL" sz="2000" dirty="0">
                <a:solidFill>
                  <a:srgbClr val="C00000"/>
                </a:solidFill>
              </a:rPr>
              <a:t>afmaken</a:t>
            </a:r>
            <a:r>
              <a:rPr lang="nl-NL" sz="2000" dirty="0"/>
              <a:t>.</a:t>
            </a:r>
          </a:p>
          <a:p>
            <a:pPr marL="800100" lvl="1" indent="-342900"/>
            <a:r>
              <a:rPr lang="nl-NL" sz="2000" dirty="0"/>
              <a:t>Boek </a:t>
            </a:r>
            <a:r>
              <a:rPr lang="nl-NL" sz="2000" dirty="0">
                <a:solidFill>
                  <a:srgbClr val="C00000"/>
                </a:solidFill>
              </a:rPr>
              <a:t>herlezen</a:t>
            </a:r>
            <a:r>
              <a:rPr lang="nl-NL" sz="2000" dirty="0"/>
              <a:t>!</a:t>
            </a:r>
          </a:p>
          <a:p>
            <a:pPr marL="800100" lvl="1" indent="-342900"/>
            <a:r>
              <a:rPr lang="nl-NL" sz="2000" dirty="0"/>
              <a:t>Oefenen met </a:t>
            </a:r>
            <a:r>
              <a:rPr lang="nl-NL" sz="2000" dirty="0" err="1">
                <a:solidFill>
                  <a:srgbClr val="C00000"/>
                </a:solidFill>
              </a:rPr>
              <a:t>Anki</a:t>
            </a:r>
            <a:r>
              <a:rPr lang="nl-NL" sz="2000" dirty="0"/>
              <a:t> flashcards, zie </a:t>
            </a:r>
            <a:r>
              <a:rPr lang="nl-NL" sz="2000" dirty="0" err="1">
                <a:hlinkClick r:id="rId2"/>
              </a:rPr>
              <a:t>Opdr</a:t>
            </a:r>
            <a:r>
              <a:rPr lang="nl-NL" sz="2000" dirty="0">
                <a:hlinkClick r:id="rId2"/>
              </a:rPr>
              <a:t> Week 1 Les 1</a:t>
            </a:r>
            <a:r>
              <a:rPr lang="nl-NL" sz="2000" dirty="0"/>
              <a:t> en/of opdrachten </a:t>
            </a:r>
            <a:r>
              <a:rPr lang="nl-NL" sz="2000" dirty="0">
                <a:solidFill>
                  <a:srgbClr val="C00000"/>
                </a:solidFill>
              </a:rPr>
              <a:t>nogmaals maken</a:t>
            </a:r>
            <a:r>
              <a:rPr lang="nl-NL" sz="2000" dirty="0"/>
              <a:t>. </a:t>
            </a:r>
          </a:p>
          <a:p>
            <a:endParaRPr lang="nl-NL" sz="2800" dirty="0"/>
          </a:p>
        </p:txBody>
      </p:sp>
      <p:sp>
        <p:nvSpPr>
          <p:cNvPr id="3" name="Tijdelijke aanduiding voor dianummer 2"/>
          <p:cNvSpPr>
            <a:spLocks noGrp="1"/>
          </p:cNvSpPr>
          <p:nvPr>
            <p:ph type="sldNum" sz="quarter" idx="4"/>
          </p:nvPr>
        </p:nvSpPr>
        <p:spPr/>
        <p:txBody>
          <a:bodyPr/>
          <a:lstStyle/>
          <a:p>
            <a:fld id="{56D60047-1244-4A1F-8780-494A55767BC9}" type="slidenum">
              <a:rPr lang="nl-NL" smtClean="0"/>
              <a:pPr/>
              <a:t>21</a:t>
            </a:fld>
            <a:endParaRPr lang="nl-NL"/>
          </a:p>
        </p:txBody>
      </p:sp>
    </p:spTree>
    <p:extLst>
      <p:ext uri="{BB962C8B-B14F-4D97-AF65-F5344CB8AC3E}">
        <p14:creationId xmlns:p14="http://schemas.microsoft.com/office/powerpoint/2010/main" val="180385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Volgende les… </a:t>
            </a:r>
          </a:p>
        </p:txBody>
      </p:sp>
      <p:sp>
        <p:nvSpPr>
          <p:cNvPr id="4" name="Tijdelijke aanduiding voor inhoud 3"/>
          <p:cNvSpPr>
            <a:spLocks noGrp="1"/>
          </p:cNvSpPr>
          <p:nvPr>
            <p:ph idx="1"/>
          </p:nvPr>
        </p:nvSpPr>
        <p:spPr/>
        <p:txBody>
          <a:bodyPr/>
          <a:lstStyle/>
          <a:p>
            <a:endParaRPr lang="nl-NL" dirty="0"/>
          </a:p>
          <a:p>
            <a:r>
              <a:rPr lang="nl-NL" dirty="0"/>
              <a:t>Zelf functies maken in Python.</a:t>
            </a:r>
          </a:p>
        </p:txBody>
      </p:sp>
      <p:sp>
        <p:nvSpPr>
          <p:cNvPr id="3" name="Tijdelijke aanduiding voor dianummer 2"/>
          <p:cNvSpPr>
            <a:spLocks noGrp="1"/>
          </p:cNvSpPr>
          <p:nvPr>
            <p:ph type="sldNum" sz="quarter" idx="4"/>
          </p:nvPr>
        </p:nvSpPr>
        <p:spPr/>
        <p:txBody>
          <a:bodyPr/>
          <a:lstStyle/>
          <a:p>
            <a:fld id="{56D60047-1244-4A1F-8780-494A55767BC9}" type="slidenum">
              <a:rPr lang="nl-NL" smtClean="0"/>
              <a:pPr/>
              <a:t>22</a:t>
            </a:fld>
            <a:endParaRPr lang="nl-NL"/>
          </a:p>
        </p:txBody>
      </p:sp>
    </p:spTree>
    <p:extLst>
      <p:ext uri="{BB962C8B-B14F-4D97-AF65-F5344CB8AC3E}">
        <p14:creationId xmlns:p14="http://schemas.microsoft.com/office/powerpoint/2010/main" val="427614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a:t>Agenda  Week 1  Les 1</a:t>
            </a:r>
          </a:p>
        </p:txBody>
      </p:sp>
      <p:sp>
        <p:nvSpPr>
          <p:cNvPr id="4" name="Tijdelijke aanduiding voor inhoud 3"/>
          <p:cNvSpPr>
            <a:spLocks noGrp="1"/>
          </p:cNvSpPr>
          <p:nvPr>
            <p:ph idx="1"/>
          </p:nvPr>
        </p:nvSpPr>
        <p:spPr/>
        <p:txBody>
          <a:bodyPr/>
          <a:lstStyle/>
          <a:p>
            <a:r>
              <a:rPr lang="nl-NL" sz="2800" dirty="0">
                <a:cs typeface="Arial" panose="020B0604020202020204" pitchFamily="34" charset="0"/>
              </a:rPr>
              <a:t>Beantwoorden van </a:t>
            </a:r>
            <a:r>
              <a:rPr lang="nl-NL" sz="2800" b="1" dirty="0">
                <a:solidFill>
                  <a:srgbClr val="C00000"/>
                </a:solidFill>
                <a:cs typeface="Arial" panose="020B0604020202020204" pitchFamily="34" charset="0"/>
              </a:rPr>
              <a:t>vragen</a:t>
            </a:r>
            <a:r>
              <a:rPr lang="nl-NL" sz="2800" dirty="0">
                <a:cs typeface="Arial" panose="020B0604020202020204" pitchFamily="34" charset="0"/>
              </a:rPr>
              <a:t>:</a:t>
            </a:r>
          </a:p>
          <a:p>
            <a:pPr marL="457200" indent="-457200">
              <a:buFont typeface="Arial" panose="020B0604020202020204" pitchFamily="34" charset="0"/>
              <a:buChar char="•"/>
            </a:pPr>
            <a:r>
              <a:rPr lang="nl-NL" sz="2400" dirty="0">
                <a:cs typeface="Arial" panose="020B0604020202020204" pitchFamily="34" charset="0"/>
              </a:rPr>
              <a:t>Wat is programmeren? Hoe leer je dat?</a:t>
            </a:r>
          </a:p>
          <a:p>
            <a:pPr marL="457200" indent="-457200">
              <a:buFont typeface="Arial" panose="020B0604020202020204" pitchFamily="34" charset="0"/>
              <a:buChar char="•"/>
            </a:pPr>
            <a:r>
              <a:rPr lang="nl-NL" sz="2400" dirty="0">
                <a:cs typeface="Arial" panose="020B0604020202020204" pitchFamily="34" charset="0"/>
              </a:rPr>
              <a:t>Waarom programmeren bij Elektrotechniek?</a:t>
            </a:r>
          </a:p>
          <a:p>
            <a:pPr marL="457200" indent="-457200">
              <a:buFont typeface="Arial" panose="020B0604020202020204" pitchFamily="34" charset="0"/>
              <a:buChar char="•"/>
            </a:pPr>
            <a:r>
              <a:rPr lang="nl-NL" sz="2400" dirty="0">
                <a:cs typeface="Arial" panose="020B0604020202020204" pitchFamily="34" charset="0"/>
              </a:rPr>
              <a:t>Waarom programmeren in Python en C?</a:t>
            </a:r>
          </a:p>
          <a:p>
            <a:endParaRPr lang="nl-NL" sz="2400" dirty="0">
              <a:cs typeface="Arial" panose="020B0604020202020204" pitchFamily="34" charset="0"/>
            </a:endParaRPr>
          </a:p>
          <a:p>
            <a:r>
              <a:rPr lang="nl-NL" sz="2800" dirty="0">
                <a:cs typeface="Arial" panose="020B0604020202020204" pitchFamily="34" charset="0"/>
              </a:rPr>
              <a:t>Bespreken </a:t>
            </a:r>
            <a:r>
              <a:rPr lang="nl-NL" sz="2800" b="1" dirty="0">
                <a:solidFill>
                  <a:srgbClr val="C00000"/>
                </a:solidFill>
                <a:cs typeface="Arial" panose="020B0604020202020204" pitchFamily="34" charset="0"/>
              </a:rPr>
              <a:t>leerdoelen</a:t>
            </a:r>
            <a:r>
              <a:rPr lang="nl-NL" sz="2800" dirty="0">
                <a:cs typeface="Arial" panose="020B0604020202020204" pitchFamily="34" charset="0"/>
              </a:rPr>
              <a:t>, </a:t>
            </a:r>
            <a:r>
              <a:rPr lang="nl-NL" sz="2800" b="1" dirty="0">
                <a:solidFill>
                  <a:srgbClr val="C00000"/>
                </a:solidFill>
                <a:cs typeface="Arial" panose="020B0604020202020204" pitchFamily="34" charset="0"/>
              </a:rPr>
              <a:t>toetsing</a:t>
            </a:r>
            <a:r>
              <a:rPr lang="nl-NL" sz="2800" dirty="0">
                <a:cs typeface="Arial" panose="020B0604020202020204" pitchFamily="34" charset="0"/>
              </a:rPr>
              <a:t> en </a:t>
            </a:r>
            <a:r>
              <a:rPr lang="nl-NL" sz="2800" b="1" dirty="0">
                <a:solidFill>
                  <a:srgbClr val="C00000"/>
                </a:solidFill>
                <a:cs typeface="Arial" panose="020B0604020202020204" pitchFamily="34" charset="0"/>
              </a:rPr>
              <a:t>planning</a:t>
            </a:r>
            <a:r>
              <a:rPr lang="nl-NL" sz="2800" dirty="0">
                <a:cs typeface="Arial" panose="020B0604020202020204" pitchFamily="34" charset="0"/>
              </a:rPr>
              <a:t>.</a:t>
            </a:r>
            <a:br>
              <a:rPr lang="nl-NL" sz="2800" dirty="0">
                <a:cs typeface="Arial" panose="020B0604020202020204" pitchFamily="34" charset="0"/>
              </a:rPr>
            </a:br>
            <a:endParaRPr lang="nl-NL" sz="2800" dirty="0">
              <a:cs typeface="Arial" panose="020B0604020202020204" pitchFamily="34" charset="0"/>
            </a:endParaRPr>
          </a:p>
          <a:p>
            <a:r>
              <a:rPr lang="nl-NL" sz="2800" dirty="0">
                <a:cs typeface="Arial" panose="020B0604020202020204" pitchFamily="34" charset="0"/>
              </a:rPr>
              <a:t>Werken aan </a:t>
            </a:r>
            <a:r>
              <a:rPr lang="nl-NL" sz="2800" b="1" dirty="0">
                <a:solidFill>
                  <a:srgbClr val="C00000"/>
                </a:solidFill>
                <a:cs typeface="Arial" panose="020B0604020202020204" pitchFamily="34" charset="0"/>
              </a:rPr>
              <a:t>opdrachten</a:t>
            </a:r>
            <a:r>
              <a:rPr lang="nl-NL" sz="2800" dirty="0">
                <a:cs typeface="Arial" panose="020B0604020202020204" pitchFamily="34" charset="0"/>
              </a:rPr>
              <a:t>.</a:t>
            </a:r>
          </a:p>
        </p:txBody>
      </p:sp>
      <p:sp>
        <p:nvSpPr>
          <p:cNvPr id="2" name="Tijdelijke aanduiding voor dianummer 1"/>
          <p:cNvSpPr>
            <a:spLocks noGrp="1"/>
          </p:cNvSpPr>
          <p:nvPr>
            <p:ph type="sldNum" sz="quarter" idx="4"/>
          </p:nvPr>
        </p:nvSpPr>
        <p:spPr/>
        <p:txBody>
          <a:bodyPr/>
          <a:lstStyle/>
          <a:p>
            <a:fld id="{56D60047-1244-4A1F-8780-494A55767BC9}" type="slidenum">
              <a:rPr lang="nl-NL" smtClean="0"/>
              <a:pPr/>
              <a:t>3</a:t>
            </a:fld>
            <a:endParaRPr lang="nl-NL"/>
          </a:p>
        </p:txBody>
      </p:sp>
    </p:spTree>
    <p:extLst>
      <p:ext uri="{BB962C8B-B14F-4D97-AF65-F5344CB8AC3E}">
        <p14:creationId xmlns:p14="http://schemas.microsoft.com/office/powerpoint/2010/main" val="3338009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Wat is programmeren?</a:t>
            </a:r>
          </a:p>
        </p:txBody>
      </p:sp>
      <p:sp>
        <p:nvSpPr>
          <p:cNvPr id="4" name="Tijdelijke aanduiding voor inhoud 3"/>
          <p:cNvSpPr>
            <a:spLocks noGrp="1"/>
          </p:cNvSpPr>
          <p:nvPr>
            <p:ph idx="1"/>
          </p:nvPr>
        </p:nvSpPr>
        <p:spPr/>
        <p:txBody>
          <a:bodyPr/>
          <a:lstStyle/>
          <a:p>
            <a:r>
              <a:rPr lang="nl-NL" sz="2800" dirty="0">
                <a:cs typeface="Arial" panose="020B0604020202020204" pitchFamily="34" charset="0"/>
              </a:rPr>
              <a:t>Programmeren:</a:t>
            </a:r>
          </a:p>
          <a:p>
            <a:pPr marL="457200" indent="-457200">
              <a:buFont typeface="Arial" panose="020B0604020202020204" pitchFamily="34" charset="0"/>
              <a:buChar char="•"/>
            </a:pPr>
            <a:r>
              <a:rPr lang="nl-NL" sz="2400" dirty="0">
                <a:cs typeface="Arial" panose="020B0604020202020204" pitchFamily="34" charset="0"/>
              </a:rPr>
              <a:t>Een programma vertelt een computer wat die moet doen.</a:t>
            </a:r>
          </a:p>
          <a:p>
            <a:pPr marL="457200" indent="-457200">
              <a:buFont typeface="Arial" panose="020B0604020202020204" pitchFamily="34" charset="0"/>
              <a:buChar char="•"/>
            </a:pPr>
            <a:r>
              <a:rPr lang="nl-NL" sz="2400" dirty="0">
                <a:cs typeface="Arial" panose="020B0604020202020204" pitchFamily="34" charset="0"/>
              </a:rPr>
              <a:t>Bedenk dat je het programma ook schrijft voor de programmeur die je programma moet onderhouden (aanpassen, uitbreiden, herstellen).</a:t>
            </a:r>
          </a:p>
          <a:p>
            <a:endParaRPr lang="nl-NL" sz="2400" dirty="0">
              <a:cs typeface="Arial" panose="020B0604020202020204" pitchFamily="34" charset="0"/>
            </a:endParaRPr>
          </a:p>
        </p:txBody>
      </p:sp>
      <p:sp>
        <p:nvSpPr>
          <p:cNvPr id="2" name="Tijdelijke aanduiding voor dianummer 1"/>
          <p:cNvSpPr>
            <a:spLocks noGrp="1"/>
          </p:cNvSpPr>
          <p:nvPr>
            <p:ph type="sldNum" sz="quarter" idx="4"/>
          </p:nvPr>
        </p:nvSpPr>
        <p:spPr/>
        <p:txBody>
          <a:bodyPr/>
          <a:lstStyle/>
          <a:p>
            <a:fld id="{56D60047-1244-4A1F-8780-494A55767BC9}" type="slidenum">
              <a:rPr lang="nl-NL" smtClean="0"/>
              <a:pPr/>
              <a:t>4</a:t>
            </a:fld>
            <a:endParaRPr lang="nl-NL"/>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3976" y="3271272"/>
            <a:ext cx="4019724" cy="23008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6124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Programmeren</a:t>
            </a:r>
          </a:p>
        </p:txBody>
      </p:sp>
      <p:sp>
        <p:nvSpPr>
          <p:cNvPr id="4" name="Tijdelijke aanduiding voor inhoud 3"/>
          <p:cNvSpPr>
            <a:spLocks noGrp="1"/>
          </p:cNvSpPr>
          <p:nvPr>
            <p:ph idx="1"/>
          </p:nvPr>
        </p:nvSpPr>
        <p:spPr/>
        <p:txBody>
          <a:bodyPr/>
          <a:lstStyle/>
          <a:p>
            <a:r>
              <a:rPr lang="nl-NL" sz="2800" dirty="0">
                <a:cs typeface="Arial" panose="020B0604020202020204" pitchFamily="34" charset="0"/>
              </a:rPr>
              <a:t>Welke basisbewerkingen (soorten commando’s) zijn nodig?</a:t>
            </a:r>
          </a:p>
          <a:p>
            <a:pPr marL="457200" indent="-457200">
              <a:buFont typeface="Arial" panose="020B0604020202020204" pitchFamily="34" charset="0"/>
              <a:buChar char="•"/>
            </a:pPr>
            <a:r>
              <a:rPr lang="nl-NL" sz="2400" dirty="0">
                <a:cs typeface="Arial" panose="020B0604020202020204" pitchFamily="34" charset="0"/>
              </a:rPr>
              <a:t>Lezen en schrijven (invoer en uitvoer)</a:t>
            </a:r>
          </a:p>
          <a:p>
            <a:pPr marL="457200" indent="-457200">
              <a:buFont typeface="Arial" panose="020B0604020202020204" pitchFamily="34" charset="0"/>
              <a:buChar char="•"/>
            </a:pPr>
            <a:r>
              <a:rPr lang="nl-NL" sz="2400" dirty="0">
                <a:cs typeface="Arial" panose="020B0604020202020204" pitchFamily="34" charset="0"/>
              </a:rPr>
              <a:t>Onthouden (variabelen)</a:t>
            </a:r>
          </a:p>
          <a:p>
            <a:pPr marL="457200" indent="-457200">
              <a:buFont typeface="Arial" panose="020B0604020202020204" pitchFamily="34" charset="0"/>
              <a:buChar char="•"/>
            </a:pPr>
            <a:r>
              <a:rPr lang="nl-NL" sz="2400" dirty="0">
                <a:cs typeface="Arial" panose="020B0604020202020204" pitchFamily="34" charset="0"/>
              </a:rPr>
              <a:t>Rekenen</a:t>
            </a:r>
          </a:p>
          <a:p>
            <a:pPr marL="457200" indent="-457200">
              <a:buFont typeface="Arial" panose="020B0604020202020204" pitchFamily="34" charset="0"/>
              <a:buChar char="•"/>
            </a:pPr>
            <a:r>
              <a:rPr lang="nl-NL" sz="2400" dirty="0">
                <a:cs typeface="Arial" panose="020B0604020202020204" pitchFamily="34" charset="0"/>
              </a:rPr>
              <a:t>Herhalen</a:t>
            </a:r>
          </a:p>
          <a:p>
            <a:pPr marL="457200" indent="-457200">
              <a:buFont typeface="Arial" panose="020B0604020202020204" pitchFamily="34" charset="0"/>
              <a:buChar char="•"/>
            </a:pPr>
            <a:r>
              <a:rPr lang="nl-NL" sz="2400" dirty="0">
                <a:cs typeface="Arial" panose="020B0604020202020204" pitchFamily="34" charset="0"/>
              </a:rPr>
              <a:t>Beslissen</a:t>
            </a:r>
          </a:p>
          <a:p>
            <a:pPr marL="457200" indent="-457200">
              <a:buFont typeface="Arial" panose="020B0604020202020204" pitchFamily="34" charset="0"/>
              <a:buChar char="•"/>
            </a:pPr>
            <a:endParaRPr lang="nl-NL" sz="2400" dirty="0">
              <a:cs typeface="Arial" panose="020B0604020202020204" pitchFamily="34" charset="0"/>
            </a:endParaRPr>
          </a:p>
          <a:p>
            <a:pPr marL="457200" indent="-457200">
              <a:buFont typeface="Arial" panose="020B0604020202020204" pitchFamily="34" charset="0"/>
              <a:buChar char="•"/>
            </a:pPr>
            <a:r>
              <a:rPr lang="nl-NL" sz="2400" dirty="0">
                <a:cs typeface="Arial" panose="020B0604020202020204" pitchFamily="34" charset="0"/>
              </a:rPr>
              <a:t>Delegeren (verdeel en heers </a:t>
            </a:r>
            <a:r>
              <a:rPr lang="nl-NL" sz="2400" dirty="0">
                <a:cs typeface="Arial" panose="020B0604020202020204" pitchFamily="34" charset="0"/>
                <a:sym typeface="Wingdings" panose="05000000000000000000" pitchFamily="2" charset="2"/>
              </a:rPr>
              <a:t></a:t>
            </a:r>
            <a:r>
              <a:rPr lang="nl-NL" sz="2400" dirty="0">
                <a:cs typeface="Arial" panose="020B0604020202020204" pitchFamily="34" charset="0"/>
              </a:rPr>
              <a:t> functies)</a:t>
            </a:r>
          </a:p>
          <a:p>
            <a:pPr marL="457200" indent="-457200">
              <a:buFont typeface="Arial" panose="020B0604020202020204" pitchFamily="34" charset="0"/>
              <a:buChar char="•"/>
            </a:pPr>
            <a:r>
              <a:rPr lang="nl-NL" sz="2400" dirty="0">
                <a:cs typeface="Arial" panose="020B0604020202020204" pitchFamily="34" charset="0"/>
              </a:rPr>
              <a:t>Structureren (list, array en </a:t>
            </a:r>
            <a:r>
              <a:rPr lang="nl-NL" sz="2400" dirty="0" err="1">
                <a:cs typeface="Arial" panose="020B0604020202020204" pitchFamily="34" charset="0"/>
              </a:rPr>
              <a:t>struct</a:t>
            </a:r>
            <a:r>
              <a:rPr lang="nl-NL" sz="2400" dirty="0">
                <a:cs typeface="Arial" panose="020B0604020202020204" pitchFamily="34" charset="0"/>
              </a:rPr>
              <a:t>)</a:t>
            </a:r>
          </a:p>
          <a:p>
            <a:pPr marL="457200" indent="-457200">
              <a:buFont typeface="Arial" panose="020B0604020202020204" pitchFamily="34" charset="0"/>
              <a:buChar char="•"/>
            </a:pPr>
            <a:endParaRPr lang="nl-NL" sz="2800" dirty="0">
              <a:cs typeface="Arial" panose="020B0604020202020204" pitchFamily="34" charset="0"/>
            </a:endParaRPr>
          </a:p>
          <a:p>
            <a:endParaRPr lang="nl-NL" dirty="0">
              <a:cs typeface="Arial" panose="020B0604020202020204" pitchFamily="34" charset="0"/>
            </a:endParaRPr>
          </a:p>
        </p:txBody>
      </p:sp>
      <p:sp>
        <p:nvSpPr>
          <p:cNvPr id="8" name="Tijdelijke aanduiding voor dianummer 7"/>
          <p:cNvSpPr>
            <a:spLocks noGrp="1"/>
          </p:cNvSpPr>
          <p:nvPr>
            <p:ph type="sldNum" sz="quarter" idx="4"/>
          </p:nvPr>
        </p:nvSpPr>
        <p:spPr/>
        <p:txBody>
          <a:bodyPr/>
          <a:lstStyle/>
          <a:p>
            <a:fld id="{56D60047-1244-4A1F-8780-494A55767BC9}" type="slidenum">
              <a:rPr lang="nl-NL" smtClean="0"/>
              <a:pPr/>
              <a:t>5</a:t>
            </a:fld>
            <a:endParaRPr lang="nl-NL"/>
          </a:p>
        </p:txBody>
      </p:sp>
      <p:sp>
        <p:nvSpPr>
          <p:cNvPr id="5" name="AutoShape 5"/>
          <p:cNvSpPr>
            <a:spLocks/>
          </p:cNvSpPr>
          <p:nvPr/>
        </p:nvSpPr>
        <p:spPr bwMode="auto">
          <a:xfrm>
            <a:off x="6088112" y="4229991"/>
            <a:ext cx="287338" cy="859757"/>
          </a:xfrm>
          <a:prstGeom prst="rightBrace">
            <a:avLst>
              <a:gd name="adj1" fmla="val 27164"/>
              <a:gd name="adj2" fmla="val 50000"/>
            </a:avLst>
          </a:prstGeom>
          <a:noFill/>
          <a:ln w="19050">
            <a:solidFill>
              <a:srgbClr val="C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342900" indent="-342900">
              <a:spcBef>
                <a:spcPct val="20000"/>
              </a:spcBef>
              <a:buClr>
                <a:schemeClr val="hlink"/>
              </a:buClr>
              <a:buSzPct val="90000"/>
              <a:buFont typeface="Wingdings" pitchFamily="2" charset="2"/>
              <a:buChar char="l"/>
            </a:pPr>
            <a:endParaRPr lang="nl-NL" sz="2800" b="0" dirty="0">
              <a:solidFill>
                <a:srgbClr val="C00000"/>
              </a:solidFill>
              <a:latin typeface="Calibri" panose="020F0502020204030204" pitchFamily="34" charset="0"/>
            </a:endParaRPr>
          </a:p>
        </p:txBody>
      </p:sp>
      <p:sp>
        <p:nvSpPr>
          <p:cNvPr id="6" name="Text Box 6"/>
          <p:cNvSpPr txBox="1">
            <a:spLocks noChangeArrowheads="1"/>
          </p:cNvSpPr>
          <p:nvPr/>
        </p:nvSpPr>
        <p:spPr bwMode="auto">
          <a:xfrm>
            <a:off x="6351206" y="4184885"/>
            <a:ext cx="2352439" cy="904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342900" indent="-342900">
              <a:defRPr kumimoji="1" sz="2400">
                <a:solidFill>
                  <a:schemeClr val="hlink"/>
                </a:solidFill>
                <a:latin typeface="Univers" pitchFamily="34" charset="0"/>
              </a:defRPr>
            </a:lvl1pPr>
            <a:lvl2pPr marL="742950" indent="-285750">
              <a:defRPr kumimoji="1" sz="2400">
                <a:solidFill>
                  <a:schemeClr val="hlink"/>
                </a:solidFill>
                <a:latin typeface="Univers" pitchFamily="34" charset="0"/>
              </a:defRPr>
            </a:lvl2pPr>
            <a:lvl3pPr marL="1143000" indent="-228600">
              <a:defRPr kumimoji="1" sz="2400">
                <a:solidFill>
                  <a:schemeClr val="hlink"/>
                </a:solidFill>
                <a:latin typeface="Univers" pitchFamily="34" charset="0"/>
              </a:defRPr>
            </a:lvl3pPr>
            <a:lvl4pPr marL="1600200" indent="-228600">
              <a:defRPr kumimoji="1" sz="2400">
                <a:solidFill>
                  <a:schemeClr val="hlink"/>
                </a:solidFill>
                <a:latin typeface="Univers" pitchFamily="34" charset="0"/>
              </a:defRPr>
            </a:lvl4pPr>
            <a:lvl5pPr marL="2057400" indent="-228600">
              <a:defRPr kumimoji="1" sz="2400">
                <a:solidFill>
                  <a:schemeClr val="hlink"/>
                </a:solidFill>
                <a:latin typeface="Univers" pitchFamily="34" charset="0"/>
              </a:defRPr>
            </a:lvl5pPr>
            <a:lvl6pPr marL="2514600" indent="-228600" algn="ctr" eaLnBrk="0" fontAlgn="base" hangingPunct="0">
              <a:spcBef>
                <a:spcPct val="0"/>
              </a:spcBef>
              <a:spcAft>
                <a:spcPct val="0"/>
              </a:spcAft>
              <a:defRPr kumimoji="1" sz="2400">
                <a:solidFill>
                  <a:schemeClr val="hlink"/>
                </a:solidFill>
                <a:latin typeface="Univers" pitchFamily="34" charset="0"/>
              </a:defRPr>
            </a:lvl6pPr>
            <a:lvl7pPr marL="2971800" indent="-228600" algn="ctr" eaLnBrk="0" fontAlgn="base" hangingPunct="0">
              <a:spcBef>
                <a:spcPct val="0"/>
              </a:spcBef>
              <a:spcAft>
                <a:spcPct val="0"/>
              </a:spcAft>
              <a:defRPr kumimoji="1" sz="2400">
                <a:solidFill>
                  <a:schemeClr val="hlink"/>
                </a:solidFill>
                <a:latin typeface="Univers" pitchFamily="34" charset="0"/>
              </a:defRPr>
            </a:lvl7pPr>
            <a:lvl8pPr marL="3429000" indent="-228600" algn="ctr" eaLnBrk="0" fontAlgn="base" hangingPunct="0">
              <a:spcBef>
                <a:spcPct val="0"/>
              </a:spcBef>
              <a:spcAft>
                <a:spcPct val="0"/>
              </a:spcAft>
              <a:defRPr kumimoji="1" sz="2400">
                <a:solidFill>
                  <a:schemeClr val="hlink"/>
                </a:solidFill>
                <a:latin typeface="Univers" pitchFamily="34" charset="0"/>
              </a:defRPr>
            </a:lvl8pPr>
            <a:lvl9pPr marL="3886200" indent="-228600" algn="ctr" eaLnBrk="0" fontAlgn="base" hangingPunct="0">
              <a:spcBef>
                <a:spcPct val="0"/>
              </a:spcBef>
              <a:spcAft>
                <a:spcPct val="0"/>
              </a:spcAft>
              <a:defRPr kumimoji="1" sz="2400">
                <a:solidFill>
                  <a:schemeClr val="hlink"/>
                </a:solidFill>
                <a:latin typeface="Univers" pitchFamily="34" charset="0"/>
              </a:defRPr>
            </a:lvl9pPr>
          </a:lstStyle>
          <a:p>
            <a:pPr algn="l">
              <a:spcBef>
                <a:spcPct val="20000"/>
              </a:spcBef>
              <a:buClr>
                <a:schemeClr val="hlink"/>
              </a:buClr>
              <a:buSzPct val="90000"/>
              <a:buFont typeface="Wingdings" pitchFamily="2" charset="2"/>
              <a:buNone/>
            </a:pPr>
            <a:r>
              <a:rPr lang="nl-NL" b="0" dirty="0">
                <a:solidFill>
                  <a:srgbClr val="C00000"/>
                </a:solidFill>
                <a:latin typeface="Calibri" panose="020F0502020204030204" pitchFamily="34" charset="0"/>
              </a:rPr>
              <a:t>Vooral bij grotere</a:t>
            </a:r>
          </a:p>
          <a:p>
            <a:pPr algn="l">
              <a:spcBef>
                <a:spcPct val="20000"/>
              </a:spcBef>
              <a:buClr>
                <a:schemeClr val="hlink"/>
              </a:buClr>
              <a:buSzPct val="90000"/>
              <a:buFont typeface="Wingdings" pitchFamily="2" charset="2"/>
              <a:buNone/>
            </a:pPr>
            <a:r>
              <a:rPr lang="nl-NL" b="0" dirty="0">
                <a:solidFill>
                  <a:srgbClr val="C00000"/>
                </a:solidFill>
                <a:latin typeface="Calibri" panose="020F0502020204030204" pitchFamily="34" charset="0"/>
              </a:rPr>
              <a:t>programma’s</a:t>
            </a:r>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185026" y="1633365"/>
            <a:ext cx="2466975" cy="1857375"/>
          </a:xfrm>
          <a:prstGeom prst="rect">
            <a:avLst/>
          </a:prstGeom>
        </p:spPr>
      </p:pic>
      <p:sp>
        <p:nvSpPr>
          <p:cNvPr id="7" name="Tekstvak 6"/>
          <p:cNvSpPr txBox="1"/>
          <p:nvPr/>
        </p:nvSpPr>
        <p:spPr>
          <a:xfrm>
            <a:off x="7185026" y="3495910"/>
            <a:ext cx="2310433" cy="646331"/>
          </a:xfrm>
          <a:prstGeom prst="rect">
            <a:avLst/>
          </a:prstGeom>
          <a:noFill/>
        </p:spPr>
        <p:txBody>
          <a:bodyPr wrap="square" rtlCol="0">
            <a:spAutoFit/>
          </a:bodyPr>
          <a:lstStyle/>
          <a:p>
            <a:pPr algn="ctr"/>
            <a:r>
              <a:rPr lang="nl-NL" sz="1800" b="0" dirty="0">
                <a:solidFill>
                  <a:srgbClr val="C00000"/>
                </a:solidFill>
                <a:latin typeface="Calibri" panose="020F0502020204030204" pitchFamily="34" charset="0"/>
              </a:rPr>
              <a:t>Basiscommando’s zijn: hier, zit, blijf en af.</a:t>
            </a:r>
          </a:p>
        </p:txBody>
      </p:sp>
    </p:spTree>
    <p:extLst>
      <p:ext uri="{BB962C8B-B14F-4D97-AF65-F5344CB8AC3E}">
        <p14:creationId xmlns:p14="http://schemas.microsoft.com/office/powerpoint/2010/main" val="428914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Programmeren</a:t>
            </a:r>
          </a:p>
        </p:txBody>
      </p:sp>
      <p:sp>
        <p:nvSpPr>
          <p:cNvPr id="4" name="Tijdelijke aanduiding voor inhoud 3"/>
          <p:cNvSpPr>
            <a:spLocks noGrp="1"/>
          </p:cNvSpPr>
          <p:nvPr>
            <p:ph idx="1"/>
          </p:nvPr>
        </p:nvSpPr>
        <p:spPr/>
        <p:txBody>
          <a:bodyPr/>
          <a:lstStyle/>
          <a:p>
            <a:r>
              <a:rPr lang="nl-NL" sz="2800" dirty="0">
                <a:cs typeface="Arial" panose="020B0604020202020204" pitchFamily="34" charset="0"/>
              </a:rPr>
              <a:t>Hoe leer je dat?</a:t>
            </a:r>
          </a:p>
          <a:p>
            <a:pPr marL="457200" indent="-457200">
              <a:buFont typeface="Arial" panose="020B0604020202020204" pitchFamily="34" charset="0"/>
              <a:buChar char="•"/>
            </a:pPr>
            <a:endParaRPr lang="nl-NL" sz="2800" dirty="0">
              <a:cs typeface="Arial" panose="020B0604020202020204" pitchFamily="34" charset="0"/>
            </a:endParaRPr>
          </a:p>
          <a:p>
            <a:endParaRPr lang="nl-NL" dirty="0">
              <a:cs typeface="Arial" panose="020B0604020202020204" pitchFamily="34" charset="0"/>
            </a:endParaRPr>
          </a:p>
        </p:txBody>
      </p:sp>
      <p:sp>
        <p:nvSpPr>
          <p:cNvPr id="2" name="Tijdelijke aanduiding voor dianummer 1"/>
          <p:cNvSpPr>
            <a:spLocks noGrp="1"/>
          </p:cNvSpPr>
          <p:nvPr>
            <p:ph type="sldNum" sz="quarter" idx="4"/>
          </p:nvPr>
        </p:nvSpPr>
        <p:spPr/>
        <p:txBody>
          <a:bodyPr/>
          <a:lstStyle/>
          <a:p>
            <a:fld id="{56D60047-1244-4A1F-8780-494A55767BC9}" type="slidenum">
              <a:rPr lang="nl-NL" smtClean="0"/>
              <a:pPr/>
              <a:t>6</a:t>
            </a:fld>
            <a:endParaRPr lang="nl-NL"/>
          </a:p>
        </p:txBody>
      </p:sp>
      <p:pic>
        <p:nvPicPr>
          <p:cNvPr id="12" name="Afbeelding 11"/>
          <p:cNvPicPr>
            <a:picLocks noChangeAspect="1"/>
          </p:cNvPicPr>
          <p:nvPr/>
        </p:nvPicPr>
        <p:blipFill>
          <a:blip r:embed="rId2"/>
          <a:stretch>
            <a:fillRect/>
          </a:stretch>
        </p:blipFill>
        <p:spPr>
          <a:xfrm>
            <a:off x="399480" y="1659260"/>
            <a:ext cx="5839371" cy="3862537"/>
          </a:xfrm>
          <a:prstGeom prst="rect">
            <a:avLst/>
          </a:prstGeom>
        </p:spPr>
      </p:pic>
      <p:pic>
        <p:nvPicPr>
          <p:cNvPr id="14" name="Afbeelding 13"/>
          <p:cNvPicPr>
            <a:picLocks noChangeAspect="1"/>
          </p:cNvPicPr>
          <p:nvPr/>
        </p:nvPicPr>
        <p:blipFill>
          <a:blip r:embed="rId3"/>
          <a:stretch>
            <a:fillRect/>
          </a:stretch>
        </p:blipFill>
        <p:spPr>
          <a:xfrm>
            <a:off x="6160120" y="3577580"/>
            <a:ext cx="3026482" cy="1993404"/>
          </a:xfrm>
          <a:prstGeom prst="rect">
            <a:avLst/>
          </a:prstGeom>
        </p:spPr>
      </p:pic>
    </p:spTree>
    <p:extLst>
      <p:ext uri="{BB962C8B-B14F-4D97-AF65-F5344CB8AC3E}">
        <p14:creationId xmlns:p14="http://schemas.microsoft.com/office/powerpoint/2010/main" val="402080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Wat weet je al?</a:t>
            </a:r>
          </a:p>
        </p:txBody>
      </p:sp>
      <p:sp>
        <p:nvSpPr>
          <p:cNvPr id="4" name="Tijdelijke aanduiding voor inhoud 3"/>
          <p:cNvSpPr>
            <a:spLocks noGrp="1"/>
          </p:cNvSpPr>
          <p:nvPr>
            <p:ph idx="1"/>
          </p:nvPr>
        </p:nvSpPr>
        <p:spPr/>
        <p:txBody>
          <a:bodyPr/>
          <a:lstStyle/>
          <a:p>
            <a:pPr marL="457200" indent="-457200">
              <a:buFont typeface="Arial" panose="020B0604020202020204" pitchFamily="34" charset="0"/>
              <a:buChar char="•"/>
            </a:pPr>
            <a:r>
              <a:rPr lang="nl-NL" sz="2400" dirty="0">
                <a:cs typeface="Arial" panose="020B0604020202020204" pitchFamily="34" charset="0"/>
              </a:rPr>
              <a:t>Welke programmeertalen ken jij al?</a:t>
            </a:r>
          </a:p>
          <a:p>
            <a:pPr marL="457200" indent="-457200">
              <a:buFont typeface="Arial" panose="020B0604020202020204" pitchFamily="34" charset="0"/>
              <a:buChar char="•"/>
            </a:pPr>
            <a:endParaRPr lang="nl-NL" sz="2400" dirty="0">
              <a:cs typeface="Arial" panose="020B0604020202020204" pitchFamily="34" charset="0"/>
            </a:endParaRPr>
          </a:p>
          <a:p>
            <a:endParaRPr lang="nl-NL" sz="2400" dirty="0">
              <a:cs typeface="Arial" panose="020B0604020202020204" pitchFamily="34" charset="0"/>
            </a:endParaRPr>
          </a:p>
          <a:p>
            <a:pPr marL="457200" indent="-457200">
              <a:buFont typeface="Arial" panose="020B0604020202020204" pitchFamily="34" charset="0"/>
              <a:buChar char="•"/>
            </a:pPr>
            <a:r>
              <a:rPr lang="nl-NL" sz="2400" dirty="0">
                <a:cs typeface="Arial" panose="020B0604020202020204" pitchFamily="34" charset="0"/>
              </a:rPr>
              <a:t>Wordt Python veel gebruikt? Waar?</a:t>
            </a:r>
          </a:p>
          <a:p>
            <a:pPr marL="457200" indent="-457200">
              <a:buFont typeface="Arial" panose="020B0604020202020204" pitchFamily="34" charset="0"/>
              <a:buChar char="•"/>
            </a:pPr>
            <a:r>
              <a:rPr lang="nl-NL" sz="2400" dirty="0">
                <a:cs typeface="Arial" panose="020B0604020202020204" pitchFamily="34" charset="0"/>
              </a:rPr>
              <a:t>Wordt C nog veel gebruikt? Waar?</a:t>
            </a:r>
          </a:p>
          <a:p>
            <a:pPr marL="457200" indent="-457200">
              <a:buFont typeface="Arial" panose="020B0604020202020204" pitchFamily="34" charset="0"/>
              <a:buChar char="•"/>
            </a:pPr>
            <a:endParaRPr lang="nl-NL" sz="2400" dirty="0">
              <a:cs typeface="Arial" panose="020B0604020202020204" pitchFamily="34" charset="0"/>
            </a:endParaRPr>
          </a:p>
          <a:p>
            <a:pPr marL="457200" indent="-457200">
              <a:buFont typeface="Arial" panose="020B0604020202020204" pitchFamily="34" charset="0"/>
              <a:buChar char="•"/>
            </a:pPr>
            <a:endParaRPr lang="nl-NL" sz="2800" dirty="0">
              <a:cs typeface="Arial" panose="020B0604020202020204" pitchFamily="34" charset="0"/>
            </a:endParaRPr>
          </a:p>
          <a:p>
            <a:endParaRPr lang="nl-NL" sz="2800" dirty="0"/>
          </a:p>
          <a:p>
            <a:pPr marL="457200" indent="-457200">
              <a:buFont typeface="Arial" panose="020B0604020202020204" pitchFamily="34" charset="0"/>
              <a:buChar char="•"/>
            </a:pPr>
            <a:endParaRPr lang="nl-NL" sz="2800" dirty="0"/>
          </a:p>
          <a:p>
            <a:pPr marL="457200" indent="-457200">
              <a:buFont typeface="Arial" panose="020B0604020202020204" pitchFamily="34" charset="0"/>
              <a:buChar char="•"/>
            </a:pPr>
            <a:endParaRPr lang="en-US" sz="2800" dirty="0"/>
          </a:p>
          <a:p>
            <a:endParaRPr lang="en-US" sz="2800" dirty="0"/>
          </a:p>
        </p:txBody>
      </p:sp>
      <p:sp>
        <p:nvSpPr>
          <p:cNvPr id="2" name="Tijdelijke aanduiding voor dianummer 1"/>
          <p:cNvSpPr>
            <a:spLocks noGrp="1"/>
          </p:cNvSpPr>
          <p:nvPr>
            <p:ph type="sldNum" sz="quarter" idx="4"/>
          </p:nvPr>
        </p:nvSpPr>
        <p:spPr/>
        <p:txBody>
          <a:bodyPr/>
          <a:lstStyle/>
          <a:p>
            <a:fld id="{56D60047-1244-4A1F-8780-494A55767BC9}" type="slidenum">
              <a:rPr lang="nl-NL" smtClean="0"/>
              <a:pPr/>
              <a:t>7</a:t>
            </a:fld>
            <a:endParaRPr lang="nl-NL"/>
          </a:p>
        </p:txBody>
      </p:sp>
    </p:spTree>
    <p:extLst>
      <p:ext uri="{BB962C8B-B14F-4D97-AF65-F5344CB8AC3E}">
        <p14:creationId xmlns:p14="http://schemas.microsoft.com/office/powerpoint/2010/main" val="258562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TIOBE Index (januari 2025)</a:t>
            </a:r>
          </a:p>
        </p:txBody>
      </p:sp>
      <p:sp>
        <p:nvSpPr>
          <p:cNvPr id="3" name="Tijdelijke aanduiding voor dianummer 2"/>
          <p:cNvSpPr>
            <a:spLocks noGrp="1"/>
          </p:cNvSpPr>
          <p:nvPr>
            <p:ph type="sldNum" sz="quarter" idx="4"/>
          </p:nvPr>
        </p:nvSpPr>
        <p:spPr>
          <a:prstGeom prst="rect">
            <a:avLst/>
          </a:prstGeom>
        </p:spPr>
        <p:txBody>
          <a:bodyPr/>
          <a:lstStyle/>
          <a:p>
            <a:fld id="{56D60047-1244-4A1F-8780-494A55767BC9}" type="slidenum">
              <a:rPr lang="nl-NL" smtClean="0"/>
              <a:pPr/>
              <a:t>8</a:t>
            </a:fld>
            <a:endParaRPr lang="nl-NL"/>
          </a:p>
        </p:txBody>
      </p:sp>
      <p:pic>
        <p:nvPicPr>
          <p:cNvPr id="5" name="Afbeelding 4">
            <a:extLst>
              <a:ext uri="{FF2B5EF4-FFF2-40B4-BE49-F238E27FC236}">
                <a16:creationId xmlns:a16="http://schemas.microsoft.com/office/drawing/2014/main" id="{FE208526-5151-3A74-2F9C-38D442E9F70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01576" y="901234"/>
            <a:ext cx="8756848" cy="4758005"/>
          </a:xfrm>
          <a:prstGeom prst="rect">
            <a:avLst/>
          </a:prstGeom>
        </p:spPr>
      </p:pic>
    </p:spTree>
    <p:extLst>
      <p:ext uri="{BB962C8B-B14F-4D97-AF65-F5344CB8AC3E}">
        <p14:creationId xmlns:p14="http://schemas.microsoft.com/office/powerpoint/2010/main" val="3295209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2023 Embedded Markets Study</a:t>
            </a:r>
          </a:p>
        </p:txBody>
      </p:sp>
      <p:sp>
        <p:nvSpPr>
          <p:cNvPr id="4" name="Tekstvak 3"/>
          <p:cNvSpPr txBox="1"/>
          <p:nvPr/>
        </p:nvSpPr>
        <p:spPr>
          <a:xfrm>
            <a:off x="5728072" y="5305773"/>
            <a:ext cx="3405064" cy="430887"/>
          </a:xfrm>
          <a:prstGeom prst="rect">
            <a:avLst/>
          </a:prstGeom>
          <a:noFill/>
        </p:spPr>
        <p:txBody>
          <a:bodyPr wrap="square" rtlCol="0">
            <a:spAutoFit/>
          </a:bodyPr>
          <a:lstStyle/>
          <a:p>
            <a:r>
              <a:rPr lang="en-US" sz="1100" b="0" dirty="0">
                <a:latin typeface="Calibri" panose="020F0502020204030204" pitchFamily="34" charset="0"/>
              </a:rPr>
              <a:t>© 2023 Copyright by </a:t>
            </a:r>
            <a:r>
              <a:rPr lang="en-US" sz="1100" b="0" dirty="0" err="1">
                <a:latin typeface="Calibri" panose="020F0502020204030204" pitchFamily="34" charset="0"/>
              </a:rPr>
              <a:t>AspenCore</a:t>
            </a:r>
            <a:r>
              <a:rPr lang="en-US" sz="1100" b="0" dirty="0">
                <a:latin typeface="Calibri" panose="020F0502020204030204" pitchFamily="34" charset="0"/>
              </a:rPr>
              <a:t>. All rights reserved</a:t>
            </a:r>
          </a:p>
          <a:p>
            <a:endParaRPr lang="nl-NL" sz="1100" b="0" dirty="0" err="1">
              <a:solidFill>
                <a:srgbClr val="C00000"/>
              </a:solidFill>
              <a:latin typeface="Calibri" panose="020F0502020204030204" pitchFamily="34" charset="0"/>
            </a:endParaRPr>
          </a:p>
        </p:txBody>
      </p:sp>
      <p:sp>
        <p:nvSpPr>
          <p:cNvPr id="5" name="Tijdelijke aanduiding voor dianummer 4"/>
          <p:cNvSpPr>
            <a:spLocks noGrp="1"/>
          </p:cNvSpPr>
          <p:nvPr>
            <p:ph type="sldNum" sz="quarter" idx="4"/>
          </p:nvPr>
        </p:nvSpPr>
        <p:spPr>
          <a:xfrm>
            <a:off x="8968432" y="4801716"/>
            <a:ext cx="567470" cy="312544"/>
          </a:xfrm>
          <a:prstGeom prst="rect">
            <a:avLst/>
          </a:prstGeom>
        </p:spPr>
        <p:txBody>
          <a:bodyPr/>
          <a:lstStyle/>
          <a:p>
            <a:fld id="{56D60047-1244-4A1F-8780-494A55767BC9}" type="slidenum">
              <a:rPr lang="nl-NL" smtClean="0"/>
              <a:pPr/>
              <a:t>9</a:t>
            </a:fld>
            <a:endParaRPr lang="nl-NL"/>
          </a:p>
        </p:txBody>
      </p:sp>
      <p:pic>
        <p:nvPicPr>
          <p:cNvPr id="7" name="Afbeelding 6">
            <a:extLst>
              <a:ext uri="{FF2B5EF4-FFF2-40B4-BE49-F238E27FC236}">
                <a16:creationId xmlns:a16="http://schemas.microsoft.com/office/drawing/2014/main" id="{A21B8D69-3132-3A9C-F692-17BAE4E71FD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83657" y="1501636"/>
            <a:ext cx="4896544" cy="4141356"/>
          </a:xfrm>
          <a:prstGeom prst="rect">
            <a:avLst/>
          </a:prstGeom>
        </p:spPr>
      </p:pic>
      <p:pic>
        <p:nvPicPr>
          <p:cNvPr id="11" name="Afbeelding 10">
            <a:extLst>
              <a:ext uri="{FF2B5EF4-FFF2-40B4-BE49-F238E27FC236}">
                <a16:creationId xmlns:a16="http://schemas.microsoft.com/office/drawing/2014/main" id="{14DE7CD7-768E-15A1-EACA-12BD6CB1A942}"/>
              </a:ext>
            </a:extLst>
          </p:cNvPr>
          <p:cNvPicPr>
            <a:picLocks noChangeAspect="1"/>
          </p:cNvPicPr>
          <p:nvPr/>
        </p:nvPicPr>
        <p:blipFill>
          <a:blip r:embed="rId3"/>
          <a:stretch>
            <a:fillRect/>
          </a:stretch>
        </p:blipFill>
        <p:spPr>
          <a:xfrm>
            <a:off x="343759" y="1057300"/>
            <a:ext cx="9472481" cy="457240"/>
          </a:xfrm>
          <a:prstGeom prst="rect">
            <a:avLst/>
          </a:prstGeom>
        </p:spPr>
      </p:pic>
    </p:spTree>
    <p:extLst>
      <p:ext uri="{BB962C8B-B14F-4D97-AF65-F5344CB8AC3E}">
        <p14:creationId xmlns:p14="http://schemas.microsoft.com/office/powerpoint/2010/main" val="2433284901"/>
      </p:ext>
    </p:extLst>
  </p:cSld>
  <p:clrMapOvr>
    <a:masterClrMapping/>
  </p:clrMapOvr>
</p:sld>
</file>

<file path=ppt/theme/theme1.xml><?xml version="1.0" encoding="utf-8"?>
<a:theme xmlns:a="http://schemas.openxmlformats.org/drawingml/2006/main" name="hoofdstuk pagina">
  <a:themeElements>
    <a:clrScheme name="HR 1">
      <a:dk1>
        <a:srgbClr val="000066"/>
      </a:dk1>
      <a:lt1>
        <a:srgbClr val="FFFFFF"/>
      </a:lt1>
      <a:dk2>
        <a:srgbClr val="000000"/>
      </a:dk2>
      <a:lt2>
        <a:srgbClr val="808080"/>
      </a:lt2>
      <a:accent1>
        <a:srgbClr val="000066"/>
      </a:accent1>
      <a:accent2>
        <a:srgbClr val="B10538"/>
      </a:accent2>
      <a:accent3>
        <a:srgbClr val="FBCC19"/>
      </a:accent3>
      <a:accent4>
        <a:srgbClr val="000000"/>
      </a:accent4>
      <a:accent5>
        <a:srgbClr val="DAEDEF"/>
      </a:accent5>
      <a:accent6>
        <a:srgbClr val="2D2D8A"/>
      </a:accent6>
      <a:hlink>
        <a:srgbClr val="009999"/>
      </a:hlink>
      <a:folHlink>
        <a:srgbClr val="99CC00"/>
      </a:folHlink>
    </a:clrScheme>
    <a:fontScheme name="1_Lege presentatie">
      <a:majorFont>
        <a:latin typeface="Verdana"/>
        <a:ea typeface="ＭＳ Ｐゴシック"/>
        <a:cs typeface=""/>
      </a:majorFont>
      <a:minorFont>
        <a:latin typeface="Verdana"/>
        <a:ea typeface="ＭＳ Ｐゴシック"/>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1_Lege 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Lege presentati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Lege presentati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Lege presentati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Lege presentati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Lege presentati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Lege presentati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Lege presentati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Lege presentati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Lege presentati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Lege presentati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Lege presentati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3_HR_template_NL.pptx" id="{F7109B89-37BA-4A5F-8748-8029D4C3BADD}" vid="{F69C6172-A376-40A5-9431-FF42499BECDB}"/>
    </a:ext>
  </a:extLst>
</a:theme>
</file>

<file path=ppt/theme/theme2.xml><?xml version="1.0" encoding="utf-8"?>
<a:theme xmlns:a="http://schemas.openxmlformats.org/drawingml/2006/main" name="1_tekst pagina">
  <a:themeElements>
    <a:clrScheme name="Aangepast 8">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fontScheme name="3_Lege presentatie">
      <a:majorFont>
        <a:latin typeface="Verdana"/>
        <a:ea typeface="ＭＳ Ｐゴシック"/>
        <a:cs typeface=""/>
      </a:majorFont>
      <a:minorFont>
        <a:latin typeface="Verdana"/>
        <a:ea typeface="ＭＳ Ｐゴシック"/>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48" charset="-128"/>
          </a:defRPr>
        </a:defPPr>
      </a:lstStyle>
    </a:lnDef>
    <a:txDef>
      <a:spPr>
        <a:noFill/>
      </a:spPr>
      <a:bodyPr wrap="none" rtlCol="0">
        <a:spAutoFit/>
      </a:bodyPr>
      <a:lstStyle>
        <a:defPPr>
          <a:defRPr b="0" dirty="0" err="1" smtClean="0">
            <a:solidFill>
              <a:srgbClr val="C00000"/>
            </a:solidFill>
            <a:latin typeface="Calibri" panose="020F0502020204030204" pitchFamily="34" charset="0"/>
          </a:defRPr>
        </a:defPPr>
      </a:lstStyle>
    </a:txDef>
  </a:objectDefaults>
  <a:extraClrSchemeLst>
    <a:extraClrScheme>
      <a:clrScheme name="3_Lege 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Lege presentati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Lege presentati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Lege presentati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Lege presentati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Lege presentati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Lege presentati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Lege presentati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Lege presentati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Lege presentati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Lege presentati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Lege presentati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3_HR_template_NL.pptx" id="{F7109B89-37BA-4A5F-8748-8029D4C3BADD}" vid="{E0B3DCAC-C4DB-4C0B-8706-E78025A1BCAC}"/>
    </a:ext>
  </a:extLst>
</a:theme>
</file>

<file path=ppt/theme/theme3.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9F07BCB72A92B4C9D76046AECE9B625" ma:contentTypeVersion="0" ma:contentTypeDescription="Een nieuw document maken." ma:contentTypeScope="" ma:versionID="6eba64e5f589dd0ea50e64ebf7ab9e0f">
  <xsd:schema xmlns:xsd="http://www.w3.org/2001/XMLSchema" xmlns:p="http://schemas.microsoft.com/office/2006/metadata/properties" targetNamespace="http://schemas.microsoft.com/office/2006/metadata/properties" ma:root="true" ma:fieldsID="b118b0825d757084c8d1e1ffd33f200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ma:readOnly="tru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3F368F40-2527-4CD4-8EA8-8965DAA7BFFE}">
  <ds:schemaRefs>
    <ds:schemaRef ds:uri="http://schemas.microsoft.com/sharepoint/v3/contenttype/forms"/>
  </ds:schemaRefs>
</ds:datastoreItem>
</file>

<file path=customXml/itemProps2.xml><?xml version="1.0" encoding="utf-8"?>
<ds:datastoreItem xmlns:ds="http://schemas.openxmlformats.org/officeDocument/2006/customXml" ds:itemID="{D3368582-F340-48C1-9CD3-16BF51AC381B}">
  <ds:schemaRef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 ds:uri="http://schemas.microsoft.com/office/infopath/2007/PartnerControls"/>
  </ds:schemaRefs>
</ds:datastoreItem>
</file>

<file path=customXml/itemProps3.xml><?xml version="1.0" encoding="utf-8"?>
<ds:datastoreItem xmlns:ds="http://schemas.openxmlformats.org/officeDocument/2006/customXml" ds:itemID="{88340D80-9729-43ED-BFCA-D40C2EB1FF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2013 HR template NL</Template>
  <TotalTime>815</TotalTime>
  <Words>1063</Words>
  <Application>Microsoft Office PowerPoint</Application>
  <PresentationFormat>Aangepast</PresentationFormat>
  <Paragraphs>142</Paragraphs>
  <Slides>22</Slides>
  <Notes>3</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22</vt:i4>
      </vt:variant>
    </vt:vector>
  </HeadingPairs>
  <TitlesOfParts>
    <vt:vector size="30" baseType="lpstr">
      <vt:lpstr>Arial</vt:lpstr>
      <vt:lpstr>Calibri</vt:lpstr>
      <vt:lpstr>Lucida Grande</vt:lpstr>
      <vt:lpstr>Open Sans</vt:lpstr>
      <vt:lpstr>Verdana</vt:lpstr>
      <vt:lpstr>Wingdings</vt:lpstr>
      <vt:lpstr>hoofdstuk pagina</vt:lpstr>
      <vt:lpstr>1_tekst pagina</vt:lpstr>
      <vt:lpstr>EMS10  Week 1  Les 1</vt:lpstr>
      <vt:lpstr>Hoofddoelen EMS10</vt:lpstr>
      <vt:lpstr>Agenda  Week 1  Les 1</vt:lpstr>
      <vt:lpstr>Wat is programmeren?</vt:lpstr>
      <vt:lpstr>Programmeren</vt:lpstr>
      <vt:lpstr>Programmeren</vt:lpstr>
      <vt:lpstr>Wat weet je al?</vt:lpstr>
      <vt:lpstr>TIOBE Index (januari 2025)</vt:lpstr>
      <vt:lpstr>2023 Embedded Markets Study</vt:lpstr>
      <vt:lpstr>Python</vt:lpstr>
      <vt:lpstr>EMS Leerdoelen (zie cursushandleiding)</vt:lpstr>
      <vt:lpstr>EMS Leerdoelen (zie cursushandleiding)</vt:lpstr>
      <vt:lpstr>EMS Toetsing (zie cursushandleiding)</vt:lpstr>
      <vt:lpstr>EMS Planning (zie cursushandleiding)</vt:lpstr>
      <vt:lpstr>Pair programming</vt:lpstr>
      <vt:lpstr>Geef niet te snel op!</vt:lpstr>
      <vt:lpstr>Begrijpend lezen!</vt:lpstr>
      <vt:lpstr>Agenda  Week 1  Les 1</vt:lpstr>
      <vt:lpstr>Aan de slag!</vt:lpstr>
      <vt:lpstr>Vóór volgende les… </vt:lpstr>
      <vt:lpstr>Huiswerk</vt:lpstr>
      <vt:lpstr>Volgende les… </vt:lpstr>
    </vt:vector>
  </TitlesOfParts>
  <Company>Hogeschool Rotterdam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over enkele regel</dc:title>
  <dc:creator>Versluis, D.</dc:creator>
  <cp:lastModifiedBy>Broeders, J.Z.M. (Harry)</cp:lastModifiedBy>
  <cp:revision>70</cp:revision>
  <cp:lastPrinted>2013-05-13T15:29:32Z</cp:lastPrinted>
  <dcterms:created xsi:type="dcterms:W3CDTF">2017-11-15T06:58:38Z</dcterms:created>
  <dcterms:modified xsi:type="dcterms:W3CDTF">2025-01-26T20:53:28Z</dcterms:modified>
</cp:coreProperties>
</file>