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23"/>
  </p:notesMasterIdLst>
  <p:handoutMasterIdLst>
    <p:handoutMasterId r:id="rId24"/>
  </p:handoutMasterIdLst>
  <p:sldIdLst>
    <p:sldId id="317" r:id="rId6"/>
    <p:sldId id="323" r:id="rId7"/>
    <p:sldId id="352" r:id="rId8"/>
    <p:sldId id="354" r:id="rId9"/>
    <p:sldId id="353" r:id="rId10"/>
    <p:sldId id="355" r:id="rId11"/>
    <p:sldId id="356" r:id="rId12"/>
    <p:sldId id="351" r:id="rId13"/>
    <p:sldId id="358" r:id="rId14"/>
    <p:sldId id="359" r:id="rId15"/>
    <p:sldId id="357" r:id="rId16"/>
    <p:sldId id="336" r:id="rId17"/>
    <p:sldId id="337" r:id="rId18"/>
    <p:sldId id="333" r:id="rId19"/>
    <p:sldId id="331" r:id="rId20"/>
    <p:sldId id="334" r:id="rId21"/>
    <p:sldId id="335" r:id="rId22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CF0033"/>
    <a:srgbClr val="CC0033"/>
    <a:srgbClr val="B71327"/>
    <a:srgbClr val="B10538"/>
    <a:srgbClr val="D4737D"/>
    <a:srgbClr val="FBE0DF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91" d="100"/>
          <a:sy n="91" d="100"/>
        </p:scale>
        <p:origin x="91" y="451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28-1-2024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22F1F9-8CC6-39BE-1E9C-8A16CBD296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2">
            <a:extLst>
              <a:ext uri="{FF2B5EF4-FFF2-40B4-BE49-F238E27FC236}">
                <a16:creationId xmlns:a16="http://schemas.microsoft.com/office/drawing/2014/main" id="{55AADB54-86A3-77B8-A454-97AFB6033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reenteapress.com/thinkpython2/thinkpython2.pdf#section.4.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iles.team2648.com/LearnableProgramming/robins-learning-cse-0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bitbucket.org/HR_ELEKTRO/ems10/wiki/Opdrachten/Opdrachten_Week_1_Les_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HR_ELEKTRO/ems10/wiki/Opdrachten/Opdrachten_Week_1_Les_1.pdf#page=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lgo.edu.vn/en/general/should-we-learn-coding-when-chatgpt-can-write-co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xiv.org/pdf/2304.10778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tbucket.org/HR_ELEKTRO/ems10/wiki/ChatGPT.m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1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FA58A-1915-FB4D-2C71-1301944C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 ChatGPT je </a:t>
            </a:r>
            <a:r>
              <a:rPr lang="en-US" dirty="0" err="1"/>
              <a:t>helpen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B5F6F6-2200-4811-5C50-3825C529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91D05F-BCF3-96A0-8B6B-29CA6AC9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CA45DD6-1A8E-BA32-24B4-FFC58A1CCD4C}"/>
              </a:ext>
            </a:extLst>
          </p:cNvPr>
          <p:cNvSpPr txBox="1"/>
          <p:nvPr/>
        </p:nvSpPr>
        <p:spPr>
          <a:xfrm>
            <a:off x="688678" y="4225652"/>
            <a:ext cx="8401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 err="1">
                <a:latin typeface="Calibri" panose="020F0502020204030204" pitchFamily="34" charset="0"/>
              </a:rPr>
              <a:t>ChatGPT</a:t>
            </a:r>
            <a:r>
              <a:rPr lang="nl-NL" b="0" dirty="0">
                <a:latin typeface="Calibri" panose="020F0502020204030204" pitchFamily="34" charset="0"/>
              </a:rPr>
              <a:t> geeft nu een voorbeeld met </a:t>
            </a:r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</a:rPr>
              <a:t>range</a:t>
            </a:r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b="0" dirty="0">
                <a:latin typeface="Calibri" panose="020F0502020204030204" pitchFamily="34" charset="0"/>
              </a:rPr>
              <a:t>zoals ook in deze les wordt behandeld.</a:t>
            </a:r>
          </a:p>
          <a:p>
            <a:r>
              <a:rPr lang="nl-NL" b="0" dirty="0">
                <a:latin typeface="Calibri" panose="020F0502020204030204" pitchFamily="34" charset="0"/>
              </a:rPr>
              <a:t>Persoonlijk vind ik de uitleg in het </a:t>
            </a:r>
            <a:r>
              <a:rPr lang="nl-NL" b="0" dirty="0">
                <a:latin typeface="Calibri" panose="020F0502020204030204" pitchFamily="34" charset="0"/>
                <a:hlinkClick r:id="rId2"/>
              </a:rPr>
              <a:t>boek</a:t>
            </a:r>
            <a:r>
              <a:rPr lang="nl-NL" b="0" dirty="0">
                <a:latin typeface="Calibri" panose="020F0502020204030204" pitchFamily="34" charset="0"/>
              </a:rPr>
              <a:t> korter en duidelijker.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3908097-24D5-B452-C36F-7B4D30F0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10" y="985292"/>
            <a:ext cx="7977188" cy="3059906"/>
          </a:xfrm>
          <a:prstGeom prst="rect">
            <a:avLst/>
          </a:prstGeom>
        </p:spPr>
      </p:pic>
      <p:pic>
        <p:nvPicPr>
          <p:cNvPr id="12" name="Afbeelding 11" descr="Afbeelding met symbool, logo, Lettertype, Graphics&#10;&#10;Automatisch gegenereerde beschrijving">
            <a:extLst>
              <a:ext uri="{FF2B5EF4-FFF2-40B4-BE49-F238E27FC236}">
                <a16:creationId xmlns:a16="http://schemas.microsoft.com/office/drawing/2014/main" id="{60879FD5-60C5-EF72-2F77-C51CFF7FA0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40" y="965368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01664-8247-0DA9-43CD-B924F725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ChatGPT</a:t>
            </a:r>
            <a:r>
              <a:rPr lang="nl-NL" dirty="0"/>
              <a:t> en privacy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632D58-41FC-217D-BCD3-32F527E2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Belangrijk als je voor een bedrijf werkt: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56CF44-E7F7-FD7D-8DB7-05DF92B69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F825B5-71E5-A2E3-FECB-E827A41C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15" y="1705372"/>
            <a:ext cx="8812766" cy="35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9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616E68-4EBA-4363-AAAD-35D7B3AE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Stoppers </a:t>
            </a:r>
            <a:r>
              <a:rPr lang="en-US" dirty="0" err="1"/>
              <a:t>en</a:t>
            </a:r>
            <a:r>
              <a:rPr lang="en-US" dirty="0"/>
              <a:t> movers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8084A6-6286-44BA-844C-847CF6B96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Onderzoek onderscheidt twee soorten beginnende programmeurs “</a:t>
            </a:r>
            <a:r>
              <a:rPr lang="nl-NL" sz="2800" dirty="0">
                <a:solidFill>
                  <a:srgbClr val="C00000"/>
                </a:solidFill>
              </a:rPr>
              <a:t>Stoppers</a:t>
            </a:r>
            <a:r>
              <a:rPr lang="nl-NL" sz="2800" dirty="0"/>
              <a:t>” en “</a:t>
            </a:r>
            <a:r>
              <a:rPr lang="nl-NL" sz="2800" dirty="0" err="1">
                <a:solidFill>
                  <a:srgbClr val="00B050"/>
                </a:solidFill>
              </a:rPr>
              <a:t>Movers</a:t>
            </a:r>
            <a:r>
              <a:rPr lang="nl-NL" sz="2800" dirty="0"/>
              <a:t>”.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/>
              <a:t>Movers</a:t>
            </a:r>
            <a:r>
              <a:rPr lang="nl-NL" sz="2400" dirty="0"/>
              <a:t> blijven </a:t>
            </a:r>
            <a:r>
              <a:rPr lang="nl-NL" sz="2400" dirty="0">
                <a:solidFill>
                  <a:srgbClr val="00B050"/>
                </a:solidFill>
              </a:rPr>
              <a:t>proberen</a:t>
            </a:r>
            <a:r>
              <a:rPr lang="nl-NL" sz="2400" dirty="0"/>
              <a:t>, </a:t>
            </a:r>
            <a:r>
              <a:rPr lang="nl-NL" sz="2400" dirty="0">
                <a:solidFill>
                  <a:srgbClr val="00B050"/>
                </a:solidFill>
              </a:rPr>
              <a:t>experimenteren</a:t>
            </a:r>
            <a:r>
              <a:rPr lang="nl-NL" sz="2400" dirty="0"/>
              <a:t>, </a:t>
            </a:r>
            <a:r>
              <a:rPr lang="nl-NL" sz="2400" dirty="0">
                <a:solidFill>
                  <a:srgbClr val="00B050"/>
                </a:solidFill>
              </a:rPr>
              <a:t>zoeken</a:t>
            </a:r>
            <a:r>
              <a:rPr lang="nl-NL" sz="2400" dirty="0"/>
              <a:t> en </a:t>
            </a:r>
            <a:r>
              <a:rPr lang="nl-NL" sz="2400" dirty="0">
                <a:solidFill>
                  <a:srgbClr val="00B050"/>
                </a:solidFill>
              </a:rPr>
              <a:t>vragen</a:t>
            </a:r>
            <a:r>
              <a:rPr lang="nl-NL" sz="2400" dirty="0"/>
              <a:t> en bereiken bijna altijd </a:t>
            </a:r>
            <a:r>
              <a:rPr lang="nl-NL" sz="2400" b="1" dirty="0"/>
              <a:t>betere resultaten </a:t>
            </a:r>
            <a:r>
              <a:rPr lang="nl-NL" sz="2400" dirty="0"/>
              <a:t>dan stoppers.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Uitzondering?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92C55-5A16-47A3-9CA6-D843A8A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D4C3C-BE49-4277-8E75-7875C60676DB}"/>
              </a:ext>
            </a:extLst>
          </p:cNvPr>
          <p:cNvSpPr txBox="1"/>
          <p:nvPr/>
        </p:nvSpPr>
        <p:spPr>
          <a:xfrm>
            <a:off x="903536" y="5305772"/>
            <a:ext cx="776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latin typeface="Calibri" panose="020F0502020204030204" pitchFamily="34" charset="0"/>
              </a:rPr>
              <a:t>Bron</a:t>
            </a:r>
            <a:r>
              <a:rPr lang="en-US" sz="1800" b="0" dirty="0">
                <a:latin typeface="Calibri" panose="020F0502020204030204" pitchFamily="34" charset="0"/>
              </a:rPr>
              <a:t>: </a:t>
            </a:r>
            <a:r>
              <a:rPr lang="en-US" sz="1800" b="0" dirty="0">
                <a:latin typeface="Calibri" panose="020F0502020204030204" pitchFamily="34" charset="0"/>
                <a:hlinkClick r:id="rId2"/>
              </a:rPr>
              <a:t>Learning and Teaching Programming A Review and Discussion</a:t>
            </a:r>
            <a:r>
              <a:rPr lang="en-US" sz="1800" b="0" dirty="0">
                <a:latin typeface="Calibri" panose="020F0502020204030204" pitchFamily="34" charset="0"/>
              </a:rPr>
              <a:t> - Robins et al</a:t>
            </a:r>
            <a:endParaRPr lang="nl-NL" sz="1800" b="0" dirty="0" err="1">
              <a:latin typeface="Calibri" panose="020F0502020204030204" pitchFamily="34" charset="0"/>
            </a:endParaRPr>
          </a:p>
        </p:txBody>
      </p:sp>
      <p:pic>
        <p:nvPicPr>
          <p:cNvPr id="8" name="Picture 7" descr="A picture containing tree&#10;&#10;Description automatically generated">
            <a:extLst>
              <a:ext uri="{FF2B5EF4-FFF2-40B4-BE49-F238E27FC236}">
                <a16:creationId xmlns:a16="http://schemas.microsoft.com/office/drawing/2014/main" id="{4DC153A8-8608-42CC-9782-97C4C3FFC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3364" y="2137420"/>
            <a:ext cx="3576756" cy="1872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AC5BF-3216-47D0-8F47-4DAED4EBC2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27" y="1221008"/>
            <a:ext cx="30289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ADF16A-9DA4-4388-933E-A46263D8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err="1"/>
              <a:t>een</a:t>
            </a:r>
            <a:r>
              <a:rPr lang="en-US" dirty="0"/>
              <a:t> mover!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00C428-D947-4730-A670-D073CAB5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Studenten die </a:t>
            </a:r>
            <a:r>
              <a:rPr lang="nl-NL" sz="2800" dirty="0">
                <a:solidFill>
                  <a:srgbClr val="C00000"/>
                </a:solidFill>
              </a:rPr>
              <a:t>snel gefrustreerd</a:t>
            </a:r>
            <a:r>
              <a:rPr lang="nl-NL" sz="2800" dirty="0"/>
              <a:t> raken of een </a:t>
            </a:r>
            <a:r>
              <a:rPr lang="nl-NL" sz="2800" dirty="0">
                <a:solidFill>
                  <a:srgbClr val="C00000"/>
                </a:solidFill>
              </a:rPr>
              <a:t>negatieve emotie</a:t>
            </a:r>
            <a:r>
              <a:rPr lang="nl-NL" sz="2800" dirty="0"/>
              <a:t> ervaren </a:t>
            </a:r>
            <a:r>
              <a:rPr lang="nl-NL" sz="2800" dirty="0">
                <a:solidFill>
                  <a:srgbClr val="C00000"/>
                </a:solidFill>
              </a:rPr>
              <a:t>bij het maken van fouten </a:t>
            </a:r>
            <a:r>
              <a:rPr lang="nl-NL" sz="2800" dirty="0"/>
              <a:t>worden vaak </a:t>
            </a:r>
            <a:r>
              <a:rPr lang="nl-NL" sz="2800" dirty="0">
                <a:solidFill>
                  <a:srgbClr val="C00000"/>
                </a:solidFill>
              </a:rPr>
              <a:t>stoppers</a:t>
            </a:r>
            <a:r>
              <a:rPr lang="nl-NL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</a:t>
            </a:r>
            <a:r>
              <a:rPr lang="nl-NL" sz="2800" dirty="0" err="1">
                <a:solidFill>
                  <a:srgbClr val="00B050"/>
                </a:solidFill>
              </a:rPr>
              <a:t>mover</a:t>
            </a:r>
            <a:r>
              <a:rPr lang="nl-NL" sz="2800" dirty="0"/>
              <a:t> daarentegen blijft ook bij tegenslag </a:t>
            </a:r>
            <a:r>
              <a:rPr lang="nl-NL" sz="2800" dirty="0">
                <a:solidFill>
                  <a:srgbClr val="00B050"/>
                </a:solidFill>
              </a:rPr>
              <a:t>proberen</a:t>
            </a:r>
            <a:r>
              <a:rPr lang="nl-NL" sz="2800" dirty="0"/>
              <a:t> en </a:t>
            </a:r>
            <a:r>
              <a:rPr lang="nl-NL" sz="2800"/>
              <a:t>boekt </a:t>
            </a:r>
            <a:r>
              <a:rPr lang="nl-NL" sz="2800">
                <a:solidFill>
                  <a:srgbClr val="00B050"/>
                </a:solidFill>
              </a:rPr>
              <a:t>gestaag </a:t>
            </a:r>
            <a:r>
              <a:rPr lang="nl-NL" sz="2800" dirty="0">
                <a:solidFill>
                  <a:srgbClr val="00B050"/>
                </a:solidFill>
              </a:rPr>
              <a:t>voortgang</a:t>
            </a:r>
            <a:r>
              <a:rPr lang="nl-NL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</a:t>
            </a:r>
            <a:r>
              <a:rPr lang="nl-NL" sz="2800" dirty="0" err="1">
                <a:solidFill>
                  <a:srgbClr val="00B050"/>
                </a:solidFill>
              </a:rPr>
              <a:t>mover</a:t>
            </a:r>
            <a:r>
              <a:rPr lang="nl-NL" sz="2800" dirty="0"/>
              <a:t> is ook niet bang om </a:t>
            </a:r>
            <a:r>
              <a:rPr lang="nl-NL" sz="2800" dirty="0">
                <a:solidFill>
                  <a:srgbClr val="00B050"/>
                </a:solidFill>
              </a:rPr>
              <a:t>helemaal opnieuw </a:t>
            </a:r>
            <a:r>
              <a:rPr lang="nl-NL" sz="2800" dirty="0"/>
              <a:t>te gaan beginnen als er door het aanbrengen van kleine aanpassingen geen vooruitgang meer kan worden bereikt.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A5FDB0-AED1-4314-B8FF-B07684360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6" name="Picture 5" descr="A picture containing tree&#10;&#10;Description automatically generated">
            <a:extLst>
              <a:ext uri="{FF2B5EF4-FFF2-40B4-BE49-F238E27FC236}">
                <a16:creationId xmlns:a16="http://schemas.microsoft.com/office/drawing/2014/main" id="{B5A048B5-945A-41CB-9B0E-266BE6462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0787" y="4700544"/>
            <a:ext cx="1776556" cy="9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7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Tekenen met een schildpad.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6025" y="1241148"/>
            <a:ext cx="4100159" cy="43862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067" y="2425452"/>
            <a:ext cx="3086100" cy="25146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451" y="3733439"/>
            <a:ext cx="2095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Opdrachten_Week_1_Les_2.pdf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48" y="3433564"/>
            <a:ext cx="2133600" cy="2133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b="1" dirty="0">
                <a:solidFill>
                  <a:srgbClr val="C00000"/>
                </a:solidFill>
              </a:rPr>
              <a:t>Maak de opdrachten van week 1 les 2 af!</a:t>
            </a:r>
          </a:p>
          <a:p>
            <a:endParaRPr lang="nl-NL" dirty="0"/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functie zonder parameters kan definiëren en hoe je zo’n functie kan aanroepen;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functie met parameters kan definiëren en hoe je bij de aanroep van deze functie argumenten kan meegeven;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fouten in functies kunt opsporen met behulp van </a:t>
            </a:r>
            <a:r>
              <a:rPr lang="nl-NL" sz="2400" dirty="0" err="1"/>
              <a:t>Thonny</a:t>
            </a:r>
            <a:r>
              <a:rPr lang="nl-NL" sz="2400" dirty="0"/>
              <a:t>.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Er wordt verwacht dat je </a:t>
            </a:r>
            <a:r>
              <a:rPr lang="nl-NL" b="1" dirty="0">
                <a:solidFill>
                  <a:srgbClr val="C00000"/>
                </a:solidFill>
              </a:rPr>
              <a:t>12 uur per week huiswerk</a:t>
            </a:r>
            <a:r>
              <a:rPr lang="nl-NL" dirty="0"/>
              <a:t> maakt! Beter 6 x 2 dan 1 x 12!</a:t>
            </a:r>
          </a:p>
          <a:p>
            <a:endParaRPr lang="nl-NL" dirty="0"/>
          </a:p>
          <a:p>
            <a:pPr marL="800100" lvl="1" indent="-342900"/>
            <a:r>
              <a:rPr lang="nl-NL" dirty="0"/>
              <a:t>Opdrachten </a:t>
            </a:r>
            <a:r>
              <a:rPr lang="nl-NL" dirty="0">
                <a:solidFill>
                  <a:srgbClr val="C00000"/>
                </a:solidFill>
              </a:rPr>
              <a:t>afmaken</a:t>
            </a:r>
            <a:r>
              <a:rPr lang="nl-NL" dirty="0"/>
              <a:t>.</a:t>
            </a:r>
          </a:p>
          <a:p>
            <a:pPr marL="800100" lvl="1" indent="-342900"/>
            <a:r>
              <a:rPr lang="nl-NL" dirty="0"/>
              <a:t>Boek </a:t>
            </a:r>
            <a:r>
              <a:rPr lang="nl-NL" dirty="0">
                <a:solidFill>
                  <a:srgbClr val="C00000"/>
                </a:solidFill>
              </a:rPr>
              <a:t>herlezen</a:t>
            </a:r>
            <a:r>
              <a:rPr lang="nl-NL" dirty="0"/>
              <a:t>!</a:t>
            </a:r>
          </a:p>
          <a:p>
            <a:pPr marL="800100" lvl="1" indent="-342900"/>
            <a:r>
              <a:rPr lang="nl-NL" dirty="0"/>
              <a:t>Oefenen met </a:t>
            </a:r>
            <a:r>
              <a:rPr lang="nl-NL" dirty="0" err="1">
                <a:solidFill>
                  <a:srgbClr val="C00000"/>
                </a:solidFill>
              </a:rPr>
              <a:t>Anki</a:t>
            </a:r>
            <a:r>
              <a:rPr lang="nl-NL" dirty="0"/>
              <a:t> en/of opdrachten </a:t>
            </a:r>
            <a:r>
              <a:rPr lang="nl-NL" dirty="0">
                <a:solidFill>
                  <a:srgbClr val="C00000"/>
                </a:solidFill>
              </a:rPr>
              <a:t>nogmaals maken</a:t>
            </a:r>
            <a:r>
              <a:rPr lang="nl-NL" dirty="0"/>
              <a:t>. Wordt uitgelegd in </a:t>
            </a:r>
            <a:r>
              <a:rPr lang="nl-NL" dirty="0" err="1">
                <a:hlinkClick r:id="rId2"/>
              </a:rPr>
              <a:t>Opdr</a:t>
            </a:r>
            <a:r>
              <a:rPr lang="nl-NL" dirty="0">
                <a:hlinkClick r:id="rId2"/>
              </a:rPr>
              <a:t> Week 1 Les 1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0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1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1 les 2.</a:t>
            </a:r>
            <a:r>
              <a:rPr lang="nl-NL" sz="28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een functie zonder parameters kan definiëren en hoe je zo’n functie kan aanroepen;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een functie met parameters kan definiëren en hoe je bij de aanroep van deze functie argumenten kan meegeven;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hoe je fouten in functies kunt opsporen met behulp van </a:t>
            </a:r>
            <a:r>
              <a:rPr lang="nl-NL" sz="2400" dirty="0" err="1">
                <a:cs typeface="Arial" panose="020B0604020202020204" pitchFamily="34" charset="0"/>
              </a:rPr>
              <a:t>Thonny</a:t>
            </a:r>
            <a:r>
              <a:rPr lang="nl-NL" sz="2400" dirty="0"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1F19577-D101-37D8-CEA7-8D54208E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Is het (</a:t>
            </a:r>
            <a:r>
              <a:rPr lang="en-US" sz="3600" dirty="0" err="1"/>
              <a:t>nog</a:t>
            </a:r>
            <a:r>
              <a:rPr lang="en-US" sz="3600" dirty="0"/>
              <a:t>) </a:t>
            </a:r>
            <a:r>
              <a:rPr lang="en-US" sz="3600" dirty="0" err="1"/>
              <a:t>zinvol</a:t>
            </a:r>
            <a:r>
              <a:rPr lang="en-US" sz="3600" dirty="0"/>
              <a:t> om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leren</a:t>
            </a:r>
            <a:r>
              <a:rPr lang="en-US" sz="3600" dirty="0"/>
              <a:t> </a:t>
            </a:r>
            <a:r>
              <a:rPr lang="en-US" sz="3600" dirty="0" err="1"/>
              <a:t>programmeren</a:t>
            </a:r>
            <a:r>
              <a:rPr lang="en-US" sz="3600" dirty="0"/>
              <a:t>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14DF119-EE39-2858-9DBE-3E27A4805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2488126-FA8D-F505-1875-90FD7DA5A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0" y="985292"/>
            <a:ext cx="8496944" cy="435232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2F4271F-0BEA-87ED-7869-9B58E00BC071}"/>
              </a:ext>
            </a:extLst>
          </p:cNvPr>
          <p:cNvSpPr txBox="1"/>
          <p:nvPr/>
        </p:nvSpPr>
        <p:spPr>
          <a:xfrm>
            <a:off x="3420638" y="5343132"/>
            <a:ext cx="5979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Bron</a:t>
            </a:r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https://algo.edu.vn/en/general/should-we-learn-coding-when-chatgpt-can-write-code/</a:t>
            </a:r>
            <a:endParaRPr lang="en-US" sz="1200" b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9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1F19577-D101-37D8-CEA7-8D54208E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het </a:t>
            </a:r>
            <a:r>
              <a:rPr lang="en-US" dirty="0" err="1"/>
              <a:t>zinvol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programmeren</a:t>
            </a:r>
            <a:r>
              <a:rPr lang="en-US" dirty="0"/>
              <a:t>?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3618456-F13D-F76D-39BC-8A83D66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Ja! </a:t>
            </a:r>
            <a:r>
              <a:rPr lang="nl-NL" dirty="0"/>
              <a:t>Want: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als je zelf niet kunt programmeren kun je door </a:t>
            </a:r>
            <a:r>
              <a:rPr lang="nl-NL" sz="2400" dirty="0" err="1"/>
              <a:t>ChatGPT</a:t>
            </a:r>
            <a:r>
              <a:rPr lang="nl-NL" sz="2400" dirty="0"/>
              <a:t> of andere AI tools gegenereerde code </a:t>
            </a:r>
            <a:r>
              <a:rPr lang="nl-NL" sz="2400" b="1" dirty="0">
                <a:solidFill>
                  <a:srgbClr val="C00000"/>
                </a:solidFill>
              </a:rPr>
              <a:t>niet begrijpen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C00000"/>
                </a:solidFill>
              </a:rPr>
              <a:t>beoordelen</a:t>
            </a:r>
            <a:r>
              <a:rPr lang="nl-NL" sz="2400" dirty="0"/>
              <a:t> en </a:t>
            </a:r>
            <a:r>
              <a:rPr lang="nl-NL" sz="2400" b="1" dirty="0">
                <a:solidFill>
                  <a:srgbClr val="C00000"/>
                </a:solidFill>
              </a:rPr>
              <a:t>aanpassen</a:t>
            </a:r>
            <a:r>
              <a:rPr lang="nl-NL" sz="24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/>
              <a:t>CharGPT</a:t>
            </a:r>
            <a:r>
              <a:rPr lang="nl-NL" sz="2400" dirty="0"/>
              <a:t> is getraind met </a:t>
            </a:r>
            <a:r>
              <a:rPr lang="nl-NL" sz="2400" i="1" dirty="0"/>
              <a:t>open source </a:t>
            </a:r>
            <a:r>
              <a:rPr lang="nl-NL" sz="2400" dirty="0"/>
              <a:t>code van ongelijke kwaliteit (veel code van </a:t>
            </a:r>
            <a:r>
              <a:rPr lang="nl-NL" sz="2400" dirty="0" err="1"/>
              <a:t>embedded</a:t>
            </a:r>
            <a:r>
              <a:rPr lang="nl-NL" sz="2400" dirty="0"/>
              <a:t> systemen is </a:t>
            </a:r>
            <a:r>
              <a:rPr lang="nl-NL" sz="2400" i="1" dirty="0"/>
              <a:t>close source</a:t>
            </a:r>
            <a:r>
              <a:rPr lang="nl-NL" sz="2400" dirty="0"/>
              <a:t>). De </a:t>
            </a:r>
            <a:r>
              <a:rPr lang="nl-NL" sz="2400" b="1" dirty="0">
                <a:solidFill>
                  <a:srgbClr val="C00000"/>
                </a:solidFill>
              </a:rPr>
              <a:t>kwaliteit</a:t>
            </a:r>
            <a:r>
              <a:rPr lang="nl-NL" sz="2400" dirty="0"/>
              <a:t> van de code is daarom vaak </a:t>
            </a:r>
            <a:r>
              <a:rPr lang="nl-NL" sz="2400" b="1" dirty="0">
                <a:solidFill>
                  <a:srgbClr val="C00000"/>
                </a:solidFill>
              </a:rPr>
              <a:t>middelmatig</a:t>
            </a:r>
            <a:r>
              <a:rPr lang="nl-NL" sz="2400" dirty="0"/>
              <a:t>. </a:t>
            </a:r>
          </a:p>
          <a:p>
            <a:pPr marL="914400" lvl="1"/>
            <a:r>
              <a:rPr lang="nl-NL" sz="2000" dirty="0"/>
              <a:t>“</a:t>
            </a:r>
            <a:r>
              <a:rPr lang="en-US" sz="2000" i="1" dirty="0"/>
              <a:t>The latest versions of ChatGPT, GitHub Copilot, and Amazon </a:t>
            </a:r>
            <a:r>
              <a:rPr lang="en-US" sz="2000" i="1" dirty="0" err="1"/>
              <a:t>CodeWhisperer</a:t>
            </a:r>
            <a:r>
              <a:rPr lang="en-US" sz="2000" i="1" dirty="0"/>
              <a:t> generate correct code 65.2%, 46.3%, and 31.1% of the time</a:t>
            </a:r>
            <a:r>
              <a:rPr lang="nl-NL" sz="2000" dirty="0"/>
              <a:t>” Bron: </a:t>
            </a:r>
            <a:r>
              <a:rPr lang="en-US" sz="2000" dirty="0">
                <a:hlinkClick r:id="rId2"/>
              </a:rPr>
              <a:t>Evaluating the Code Quality of AI-Assisted Code</a:t>
            </a:r>
            <a:r>
              <a:rPr lang="en-US" sz="2000" dirty="0"/>
              <a:t> 22-10-2023.</a:t>
            </a:r>
            <a:endParaRPr lang="nl-NL" sz="20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14DF119-EE39-2858-9DBE-3E27A4805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2488126-FA8D-F505-1875-90FD7DA5A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754" y="4297660"/>
            <a:ext cx="253043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C82D7-746B-28C2-7176-F2F24C57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ChatGPT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5AB618-C762-40D2-24B4-0184C06CE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ChatGPT</a:t>
            </a:r>
            <a:r>
              <a:rPr lang="nl-NL" sz="2800" dirty="0"/>
              <a:t> kan (bijna) alle </a:t>
            </a:r>
            <a:r>
              <a:rPr lang="nl-NL" sz="2800" b="1" dirty="0">
                <a:solidFill>
                  <a:srgbClr val="C00000"/>
                </a:solidFill>
              </a:rPr>
              <a:t>Python</a:t>
            </a:r>
            <a:r>
              <a:rPr lang="nl-NL" sz="2800" dirty="0"/>
              <a:t> opdrachten uit EMS10 (week 1 t/m 3) zonder problemen uitvoeren.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ChatGPT</a:t>
            </a:r>
            <a:r>
              <a:rPr lang="nl-NL" sz="2800" dirty="0"/>
              <a:t> heeft moeite met het programmeren van een </a:t>
            </a:r>
            <a:r>
              <a:rPr lang="nl-NL" sz="2800" b="1" dirty="0">
                <a:solidFill>
                  <a:srgbClr val="C00000"/>
                </a:solidFill>
              </a:rPr>
              <a:t>MSP430 microcontroller in C</a:t>
            </a:r>
            <a:r>
              <a:rPr lang="nl-NL" sz="2800" dirty="0"/>
              <a:t> (week 4 t/m 8).</a:t>
            </a:r>
            <a:br>
              <a:rPr lang="nl-NL" sz="2800" dirty="0"/>
            </a:br>
            <a:r>
              <a:rPr lang="nl-NL" sz="2400" dirty="0"/>
              <a:t>Zie: </a:t>
            </a:r>
            <a:r>
              <a:rPr lang="nl-NL" sz="2400" dirty="0">
                <a:hlinkClick r:id="rId2"/>
              </a:rPr>
              <a:t>https://bitbucket.org/HR_ELEKTRO/ems10/wiki/ChatGPT.md</a:t>
            </a:r>
            <a:r>
              <a:rPr lang="nl-NL" sz="2400" dirty="0"/>
              <a:t> </a:t>
            </a:r>
            <a:endParaRPr lang="nl-NL" sz="28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F7E6E09-1EC8-95FE-0628-7EA7BD6E5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3EA937-5504-2D6D-6FB9-8D633A3F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36" y="3451701"/>
            <a:ext cx="3560396" cy="199808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B40EA32-A950-0739-D166-F0E260885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056" y="3451701"/>
            <a:ext cx="3560397" cy="19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6E355-4EC5-9A8C-2BF6-C99E87B7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 week 1 t/m 3 EMS10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8353AA-F20F-36E1-8C8D-D1E0AF1A7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Het doel van het eerste deel van EMS10 </a:t>
            </a:r>
            <a:r>
              <a:rPr lang="nl-NL" b="1" dirty="0">
                <a:solidFill>
                  <a:srgbClr val="C00000"/>
                </a:solidFill>
              </a:rPr>
              <a:t>niet</a:t>
            </a:r>
            <a:r>
              <a:rPr lang="nl-NL" dirty="0"/>
              <a:t> is om de Python opdrachten op te lossen (dat kan </a:t>
            </a:r>
            <a:r>
              <a:rPr lang="nl-NL" dirty="0" err="1"/>
              <a:t>ChatGPT</a:t>
            </a:r>
            <a:r>
              <a:rPr lang="nl-NL" dirty="0"/>
              <a:t> ook).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Het doel is </a:t>
            </a:r>
            <a:r>
              <a:rPr lang="nl-NL" b="1" dirty="0">
                <a:solidFill>
                  <a:srgbClr val="009900"/>
                </a:solidFill>
              </a:rPr>
              <a:t>wel</a:t>
            </a:r>
            <a:r>
              <a:rPr lang="nl-NL" dirty="0"/>
              <a:t> om te leren hoe je een computerprogramma schrijft en hoe de computer dit programma uitvoert. </a:t>
            </a:r>
          </a:p>
          <a:p>
            <a:pPr marL="914400" lvl="1"/>
            <a:r>
              <a:rPr lang="nl-NL" dirty="0"/>
              <a:t>Dit ter </a:t>
            </a:r>
            <a:r>
              <a:rPr lang="nl-NL" b="1" dirty="0">
                <a:solidFill>
                  <a:srgbClr val="C00000"/>
                </a:solidFill>
              </a:rPr>
              <a:t>voorbereiding</a:t>
            </a:r>
            <a:r>
              <a:rPr lang="nl-NL" dirty="0"/>
              <a:t> van het tweede deel van EMS10 waarin je deze kennis gaat toepassen om een MSP430 microcontroller te programmeren in C. 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394EB66-08FF-A44C-BEE7-62C8FA1D4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32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FA58A-1915-FB4D-2C71-1301944C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Moet je ChatGPT code laten </a:t>
            </a:r>
            <a:r>
              <a:rPr lang="en-US" sz="3600" dirty="0" err="1"/>
              <a:t>genereren</a:t>
            </a:r>
            <a:r>
              <a:rPr lang="en-US" sz="3600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B5F6F6-2200-4811-5C50-3825C529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</a:rPr>
              <a:t>Nee! </a:t>
            </a:r>
            <a:r>
              <a:rPr lang="nl-NL" sz="2800" dirty="0"/>
              <a:t>Want: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dan leer je niet om het zelf te doen;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ChatGTP</a:t>
            </a:r>
            <a:r>
              <a:rPr lang="nl-NL" sz="2800" dirty="0"/>
              <a:t> gebruikt (vaak) constructies die (nog) niet behandeld zijn in de voorgaande lessen.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r>
              <a:rPr lang="nl-NL" sz="2800" dirty="0"/>
              <a:t>Als je eenmaal zelf goed kunt programmeren kan je </a:t>
            </a:r>
            <a:r>
              <a:rPr lang="nl-NL" sz="2800" dirty="0" err="1"/>
              <a:t>ChatGTP</a:t>
            </a:r>
            <a:r>
              <a:rPr lang="nl-NL" sz="2800" dirty="0"/>
              <a:t> wel gebruiken als </a:t>
            </a:r>
            <a:r>
              <a:rPr lang="nl-NL" sz="2800" b="1" dirty="0">
                <a:solidFill>
                  <a:srgbClr val="C00000"/>
                </a:solidFill>
              </a:rPr>
              <a:t>assistent</a:t>
            </a:r>
            <a:r>
              <a:rPr lang="nl-NL" sz="2800" dirty="0"/>
              <a:t> die je help om bepaalde ‘standaard’ stukjes code te genereren. </a:t>
            </a:r>
          </a:p>
          <a:p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91D05F-BCF3-96A0-8B6B-29CA6AC9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Afbeelding 5" descr="Afbeelding met symbool, logo, Lettertype, Graphics&#10;&#10;Automatisch gegenereerde beschrijving">
            <a:extLst>
              <a:ext uri="{FF2B5EF4-FFF2-40B4-BE49-F238E27FC236}">
                <a16:creationId xmlns:a16="http://schemas.microsoft.com/office/drawing/2014/main" id="{D0680A8B-D7CE-49BB-065A-311F61BC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79" y="985292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FA58A-1915-FB4D-2C71-1301944C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 ChatGPT je </a:t>
            </a:r>
            <a:r>
              <a:rPr lang="en-US" dirty="0" err="1"/>
              <a:t>helpen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B5F6F6-2200-4811-5C50-3825C529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Je kunt, als je wilt, </a:t>
            </a:r>
            <a:r>
              <a:rPr lang="nl-NL" sz="2800" dirty="0" err="1"/>
              <a:t>ChatGPT</a:t>
            </a:r>
            <a:r>
              <a:rPr lang="nl-NL" sz="2800" dirty="0"/>
              <a:t> </a:t>
            </a:r>
            <a:r>
              <a:rPr lang="nl-NL" sz="2800" b="1" dirty="0">
                <a:solidFill>
                  <a:srgbClr val="009900"/>
                </a:solidFill>
              </a:rPr>
              <a:t>wel</a:t>
            </a:r>
            <a:r>
              <a:rPr lang="nl-NL" sz="2800" dirty="0"/>
              <a:t> gebruiken om je te </a:t>
            </a:r>
            <a:r>
              <a:rPr lang="nl-NL" sz="2800" b="1" dirty="0">
                <a:solidFill>
                  <a:srgbClr val="C00000"/>
                </a:solidFill>
              </a:rPr>
              <a:t>helpen</a:t>
            </a:r>
            <a:r>
              <a:rPr lang="nl-NL" sz="2800" dirty="0"/>
              <a:t> bij het </a:t>
            </a:r>
            <a:r>
              <a:rPr lang="nl-NL" sz="2800" b="1" dirty="0">
                <a:solidFill>
                  <a:srgbClr val="C00000"/>
                </a:solidFill>
              </a:rPr>
              <a:t>leren</a:t>
            </a:r>
            <a:r>
              <a:rPr lang="nl-NL" sz="2800" dirty="0"/>
              <a:t> programmeren.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Zo kun je </a:t>
            </a:r>
            <a:r>
              <a:rPr lang="nl-NL" sz="2800" dirty="0" err="1"/>
              <a:t>ChatGPT</a:t>
            </a:r>
            <a:r>
              <a:rPr lang="nl-NL" sz="2800" dirty="0"/>
              <a:t> bijvoorbeeld vragen om </a:t>
            </a:r>
            <a:r>
              <a:rPr lang="nl-NL" sz="2800" b="1" dirty="0">
                <a:solidFill>
                  <a:srgbClr val="C00000"/>
                </a:solidFill>
              </a:rPr>
              <a:t>stap voor stap uit te leggen</a:t>
            </a:r>
            <a:r>
              <a:rPr lang="nl-NL" sz="2800" dirty="0"/>
              <a:t> hoe een stukje Python- of C-code werkt.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Ook kan </a:t>
            </a:r>
            <a:r>
              <a:rPr lang="nl-NL" sz="2800" dirty="0" err="1"/>
              <a:t>ChatGPT</a:t>
            </a:r>
            <a:r>
              <a:rPr lang="nl-NL" sz="2800" dirty="0"/>
              <a:t> helpen bij het </a:t>
            </a:r>
            <a:r>
              <a:rPr lang="nl-NL" sz="2800" b="1" dirty="0">
                <a:solidFill>
                  <a:srgbClr val="C00000"/>
                </a:solidFill>
              </a:rPr>
              <a:t>debuggen</a:t>
            </a:r>
            <a:r>
              <a:rPr lang="nl-NL" sz="2800" dirty="0"/>
              <a:t> of </a:t>
            </a:r>
            <a:r>
              <a:rPr lang="nl-NL" sz="2800" b="1" dirty="0">
                <a:solidFill>
                  <a:srgbClr val="C00000"/>
                </a:solidFill>
              </a:rPr>
              <a:t>optimaliseren</a:t>
            </a:r>
            <a:r>
              <a:rPr lang="nl-NL" sz="2800" dirty="0"/>
              <a:t> van een programma.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91D05F-BCF3-96A0-8B6B-29CA6AC9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6" name="Afbeelding 5" descr="Afbeelding met symbool, logo, Lettertype, Graphics&#10;&#10;Automatisch gegenereerde beschrijving">
            <a:extLst>
              <a:ext uri="{FF2B5EF4-FFF2-40B4-BE49-F238E27FC236}">
                <a16:creationId xmlns:a16="http://schemas.microsoft.com/office/drawing/2014/main" id="{D0680A8B-D7CE-49BB-065A-311F61BC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16" y="4241423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FA58A-1915-FB4D-2C71-1301944C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 ChatGPT je </a:t>
            </a:r>
            <a:r>
              <a:rPr lang="en-US" dirty="0" err="1"/>
              <a:t>helpen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B5F6F6-2200-4811-5C50-3825C529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91D05F-BCF3-96A0-8B6B-29CA6AC9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6" name="Afbeelding 5" descr="Afbeelding met symbool, logo, Lettertype, Graphics&#10;&#10;Automatisch gegenereerde beschrijving">
            <a:extLst>
              <a:ext uri="{FF2B5EF4-FFF2-40B4-BE49-F238E27FC236}">
                <a16:creationId xmlns:a16="http://schemas.microsoft.com/office/drawing/2014/main" id="{D0680A8B-D7CE-49BB-065A-311F61BC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40" y="965368"/>
            <a:ext cx="1071562" cy="10715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4C14B9C-2815-9D59-46CD-51179CF1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668" y="1816289"/>
            <a:ext cx="8011219" cy="285774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CA45DD6-1A8E-BA32-24B4-FFC58A1CCD4C}"/>
              </a:ext>
            </a:extLst>
          </p:cNvPr>
          <p:cNvSpPr txBox="1"/>
          <p:nvPr/>
        </p:nvSpPr>
        <p:spPr>
          <a:xfrm>
            <a:off x="687512" y="4734691"/>
            <a:ext cx="78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 err="1">
                <a:latin typeface="Calibri" panose="020F0502020204030204" pitchFamily="34" charset="0"/>
              </a:rPr>
              <a:t>ChatGPT</a:t>
            </a:r>
            <a:r>
              <a:rPr lang="nl-NL" b="0" dirty="0">
                <a:latin typeface="Calibri" panose="020F0502020204030204" pitchFamily="34" charset="0"/>
              </a:rPr>
              <a:t> heeft het in het vervolg van het antwoord over </a:t>
            </a:r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</a:rPr>
              <a:t>lijst</a:t>
            </a:r>
            <a:r>
              <a:rPr lang="nl-NL" b="0" dirty="0">
                <a:latin typeface="Calibri" panose="020F0502020204030204" pitchFamily="34" charset="0"/>
              </a:rPr>
              <a:t>, </a:t>
            </a:r>
            <a:r>
              <a:rPr lang="nl-NL" dirty="0" err="1">
                <a:solidFill>
                  <a:srgbClr val="C00000"/>
                </a:solidFill>
                <a:latin typeface="Calibri" panose="020F0502020204030204" pitchFamily="34" charset="0"/>
              </a:rPr>
              <a:t>tuple</a:t>
            </a:r>
            <a:r>
              <a:rPr lang="nl-NL" b="0" dirty="0">
                <a:latin typeface="Calibri" panose="020F0502020204030204" pitchFamily="34" charset="0"/>
              </a:rPr>
              <a:t> en </a:t>
            </a:r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</a:rPr>
              <a:t>string</a:t>
            </a:r>
            <a:r>
              <a:rPr lang="nl-NL" b="0" dirty="0">
                <a:latin typeface="Calibri" panose="020F0502020204030204" pitchFamily="34" charset="0"/>
              </a:rPr>
              <a:t>, maar die hebben we nog niet behandeld.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D8509D-2F6F-8D47-679E-E941744C86D7}"/>
              </a:ext>
            </a:extLst>
          </p:cNvPr>
          <p:cNvSpPr txBox="1"/>
          <p:nvPr/>
        </p:nvSpPr>
        <p:spPr>
          <a:xfrm>
            <a:off x="803857" y="985292"/>
            <a:ext cx="895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>
                <a:latin typeface="Calibri" panose="020F0502020204030204" pitchFamily="34" charset="0"/>
              </a:rPr>
              <a:t>Stel: je snapt het </a:t>
            </a:r>
            <a:r>
              <a:rPr lang="nl-NL" b="0" dirty="0" err="1">
                <a:latin typeface="Consolas" panose="020B0609020204030204" pitchFamily="49" charset="0"/>
              </a:rPr>
              <a:t>for</a:t>
            </a:r>
            <a:r>
              <a:rPr lang="nl-NL" b="0" dirty="0">
                <a:latin typeface="Calibri" panose="020F0502020204030204" pitchFamily="34" charset="0"/>
              </a:rPr>
              <a:t>-statement (dat onderaan pagina 4 van de opdrachten van deze week wordt uitgelegd) niet zo goed.</a:t>
            </a:r>
          </a:p>
        </p:txBody>
      </p:sp>
    </p:spTree>
    <p:extLst>
      <p:ext uri="{BB962C8B-B14F-4D97-AF65-F5344CB8AC3E}">
        <p14:creationId xmlns:p14="http://schemas.microsoft.com/office/powerpoint/2010/main" val="1949439775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776</TotalTime>
  <Words>828</Words>
  <Application>Microsoft Office PowerPoint</Application>
  <PresentationFormat>Aangepast</PresentationFormat>
  <Paragraphs>91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Consolas</vt:lpstr>
      <vt:lpstr>Lucida Grande</vt:lpstr>
      <vt:lpstr>Open Sans</vt:lpstr>
      <vt:lpstr>Verdana</vt:lpstr>
      <vt:lpstr>hoofdstuk pagina</vt:lpstr>
      <vt:lpstr>1_tekst pagina</vt:lpstr>
      <vt:lpstr>EMS10  Week 1  Les 2</vt:lpstr>
      <vt:lpstr>Agenda  Week 1  Les 2</vt:lpstr>
      <vt:lpstr>Is het (nog) zinvol om te leren programmeren?</vt:lpstr>
      <vt:lpstr>Is het zinvol om te leren programmeren?</vt:lpstr>
      <vt:lpstr>ChatGPT</vt:lpstr>
      <vt:lpstr>Doel week 1 t/m 3 EMS10</vt:lpstr>
      <vt:lpstr>Moet je ChatGPT code laten genereren?</vt:lpstr>
      <vt:lpstr>Kan ChatGPT je helpen?</vt:lpstr>
      <vt:lpstr>Kan ChatGPT je helpen?</vt:lpstr>
      <vt:lpstr>Kan ChatGPT je helpen?</vt:lpstr>
      <vt:lpstr>ChatGPT en privacy</vt:lpstr>
      <vt:lpstr>Stoppers en movers</vt:lpstr>
      <vt:lpstr>Word een mover!</vt:lpstr>
      <vt:lpstr>Volgende les… </vt:lpstr>
      <vt:lpstr>Aan de slag!</vt:lpstr>
      <vt:lpstr>Vóór volgende les… </vt:lpstr>
      <vt:lpstr>Huiswerk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58</cp:revision>
  <cp:lastPrinted>2013-05-13T15:29:32Z</cp:lastPrinted>
  <dcterms:created xsi:type="dcterms:W3CDTF">2017-11-15T06:58:38Z</dcterms:created>
  <dcterms:modified xsi:type="dcterms:W3CDTF">2024-01-28T13:28:53Z</dcterms:modified>
</cp:coreProperties>
</file>