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17"/>
  </p:notesMasterIdLst>
  <p:handoutMasterIdLst>
    <p:handoutMasterId r:id="rId18"/>
  </p:handoutMasterIdLst>
  <p:sldIdLst>
    <p:sldId id="317" r:id="rId6"/>
    <p:sldId id="323" r:id="rId7"/>
    <p:sldId id="335" r:id="rId8"/>
    <p:sldId id="341" r:id="rId9"/>
    <p:sldId id="342" r:id="rId10"/>
    <p:sldId id="339" r:id="rId11"/>
    <p:sldId id="344" r:id="rId12"/>
    <p:sldId id="345" r:id="rId13"/>
    <p:sldId id="331" r:id="rId14"/>
    <p:sldId id="334" r:id="rId15"/>
    <p:sldId id="340" r:id="rId16"/>
  </p:sldIdLst>
  <p:sldSz cx="10160000" cy="5715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3200" userDrawn="1">
          <p15:clr>
            <a:srgbClr val="A4A3A4"/>
          </p15:clr>
        </p15:guide>
        <p15:guide id="5" pos="2133" userDrawn="1">
          <p15:clr>
            <a:srgbClr val="A4A3A4"/>
          </p15:clr>
        </p15:guide>
        <p15:guide id="6" pos="1067" userDrawn="1">
          <p15:clr>
            <a:srgbClr val="A4A3A4"/>
          </p15:clr>
        </p15:guide>
        <p15:guide id="7" pos="4267" userDrawn="1">
          <p15:clr>
            <a:srgbClr val="A4A3A4"/>
          </p15:clr>
        </p15:guide>
        <p15:guide id="8" pos="5333" userDrawn="1">
          <p15:clr>
            <a:srgbClr val="A4A3A4"/>
          </p15:clr>
        </p15:guide>
        <p15:guide id="9" pos="1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E0DF"/>
    <a:srgbClr val="CF0033"/>
    <a:srgbClr val="CC0033"/>
    <a:srgbClr val="B71327"/>
    <a:srgbClr val="B10538"/>
    <a:srgbClr val="D4737D"/>
    <a:srgbClr val="A4D7DF"/>
    <a:srgbClr val="F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434" autoAdjust="0"/>
  </p:normalViewPr>
  <p:slideViewPr>
    <p:cSldViewPr>
      <p:cViewPr varScale="1">
        <p:scale>
          <a:sx n="98" d="100"/>
          <a:sy n="98" d="100"/>
        </p:scale>
        <p:origin x="134" y="110"/>
      </p:cViewPr>
      <p:guideLst>
        <p:guide orient="horz" pos="1800"/>
        <p:guide orient="horz" pos="320"/>
        <p:guide orient="horz" pos="2934"/>
        <p:guide pos="3200"/>
        <p:guide pos="2133"/>
        <p:guide pos="1067"/>
        <p:guide pos="4267"/>
        <p:guide pos="5333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10-2-2025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9493" y="4728526"/>
            <a:ext cx="9720516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Picture 2" descr="http://techiebees.in/upload/embedded-systems-projects-in-chenna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2"/>
          <a:stretch/>
        </p:blipFill>
        <p:spPr bwMode="auto">
          <a:xfrm>
            <a:off x="-70904" y="-1823020"/>
            <a:ext cx="10292337" cy="6157788"/>
          </a:xfrm>
          <a:prstGeom prst="flowChartOffpage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485" y="-111224"/>
            <a:ext cx="9281031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39485" y="985292"/>
            <a:ext cx="9281031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8618724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59" y="-22820"/>
            <a:ext cx="10339918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39484" y="-96672"/>
            <a:ext cx="91440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9AE08ABF-A2E6-A088-000B-B112E718E6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00" y="5040000"/>
            <a:ext cx="59436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2">
            <a:extLst>
              <a:ext uri="{FF2B5EF4-FFF2-40B4-BE49-F238E27FC236}">
                <a16:creationId xmlns:a16="http://schemas.microsoft.com/office/drawing/2014/main" id="{7B62F413-6F5A-3395-B187-751AD7DA9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HR_ELEKTRO/ems10/wiki/Opdrachten/Opdrachten_Week_2_Les_1.pdf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EMS10  Week </a:t>
            </a:r>
            <a:r>
              <a:rPr lang="nl-NL" dirty="0"/>
              <a:t>2</a:t>
            </a:r>
            <a:r>
              <a:rPr lang="nl-NL" dirty="0">
                <a:latin typeface="Calibri" panose="020F0502020204030204" pitchFamily="34" charset="0"/>
              </a:rPr>
              <a:t>  </a:t>
            </a:r>
            <a:r>
              <a:rPr lang="nl-NL" dirty="0"/>
              <a:t>L</a:t>
            </a:r>
            <a:r>
              <a:rPr lang="nl-NL" dirty="0">
                <a:latin typeface="Calibri" panose="020F0502020204030204" pitchFamily="34" charset="0"/>
              </a:rPr>
              <a:t>es </a:t>
            </a:r>
            <a:r>
              <a:rPr lang="nl-NL" dirty="0"/>
              <a:t>1</a:t>
            </a:r>
            <a:endParaRPr lang="nl-NL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Vóór volgende les…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C00000"/>
                </a:solidFill>
              </a:rPr>
              <a:t>Maak de opdrachten van week 2 les 1 af!</a:t>
            </a:r>
          </a:p>
          <a:p>
            <a:r>
              <a:rPr lang="nl-NL" dirty="0"/>
              <a:t>Je </a:t>
            </a:r>
            <a:r>
              <a:rPr lang="nl-NL" b="1" dirty="0">
                <a:solidFill>
                  <a:srgbClr val="C00000"/>
                </a:solidFill>
              </a:rPr>
              <a:t>weet</a:t>
            </a:r>
            <a:r>
              <a:rPr lang="nl-NL" dirty="0"/>
              <a:t> hoe 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de verschillende operatoren die Python heeft om getallen op elkaar te delen kunt gebruiken;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booleaanse variabelen en expressies in Python kunt gebruiken;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een programma beslissingen kunt laten nemen afhankelijk van de waarden van bepaalde variabelen;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recursieve functies kunt schrijven en debuggen;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input van de gebruiker kunt inlezen in je programma.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861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Er wordt verwacht dat je </a:t>
            </a:r>
            <a:r>
              <a:rPr lang="nl-NL" b="1" dirty="0">
                <a:solidFill>
                  <a:srgbClr val="C00000"/>
                </a:solidFill>
              </a:rPr>
              <a:t>12 uur per week huiswerk</a:t>
            </a:r>
            <a:r>
              <a:rPr lang="nl-NL" dirty="0"/>
              <a:t> maakt! Beter 6 x 2 dan 1 x 12!</a:t>
            </a:r>
          </a:p>
          <a:p>
            <a:endParaRPr lang="nl-NL" dirty="0"/>
          </a:p>
          <a:p>
            <a:pPr marL="800100" lvl="1" indent="-342900"/>
            <a:r>
              <a:rPr lang="nl-NL" dirty="0"/>
              <a:t>Opdrachten </a:t>
            </a:r>
            <a:r>
              <a:rPr lang="nl-NL" dirty="0">
                <a:solidFill>
                  <a:srgbClr val="C00000"/>
                </a:solidFill>
              </a:rPr>
              <a:t>afmaken</a:t>
            </a:r>
            <a:r>
              <a:rPr lang="nl-NL" dirty="0"/>
              <a:t>.</a:t>
            </a:r>
          </a:p>
          <a:p>
            <a:pPr marL="800100" lvl="1" indent="-342900"/>
            <a:r>
              <a:rPr lang="nl-NL" dirty="0"/>
              <a:t>Boek </a:t>
            </a:r>
            <a:r>
              <a:rPr lang="nl-NL" dirty="0">
                <a:solidFill>
                  <a:srgbClr val="C00000"/>
                </a:solidFill>
              </a:rPr>
              <a:t>herlezen</a:t>
            </a:r>
            <a:r>
              <a:rPr lang="nl-NL" dirty="0"/>
              <a:t>!</a:t>
            </a:r>
          </a:p>
          <a:p>
            <a:pPr marL="800100" lvl="1" indent="-342900"/>
            <a:r>
              <a:rPr lang="nl-NL" dirty="0"/>
              <a:t>Oefenen met </a:t>
            </a:r>
            <a:r>
              <a:rPr lang="nl-NL" dirty="0" err="1">
                <a:solidFill>
                  <a:srgbClr val="C00000"/>
                </a:solidFill>
              </a:rPr>
              <a:t>Anki</a:t>
            </a:r>
            <a:r>
              <a:rPr lang="nl-NL" dirty="0"/>
              <a:t> en/of opdrachten </a:t>
            </a:r>
            <a:r>
              <a:rPr lang="nl-NL" dirty="0">
                <a:solidFill>
                  <a:srgbClr val="C00000"/>
                </a:solidFill>
              </a:rPr>
              <a:t>nogmaals maken</a:t>
            </a:r>
            <a:r>
              <a:rPr lang="nl-NL" dirty="0"/>
              <a:t>. 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5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2  Les 1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>
                <a:cs typeface="Arial" panose="020B0604020202020204" pitchFamily="34" charset="0"/>
              </a:rPr>
              <a:t>Beantwoorden van </a:t>
            </a:r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vragen</a:t>
            </a:r>
            <a:r>
              <a:rPr lang="nl-NL" sz="2800" dirty="0"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Zijn er vragen?</a:t>
            </a:r>
          </a:p>
          <a:p>
            <a:endParaRPr lang="nl-NL" sz="24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00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2  Les 1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Leerdoelen week 2 les 1.</a:t>
            </a:r>
            <a:r>
              <a:rPr lang="nl-NL" sz="2800" dirty="0">
                <a:cs typeface="Arial" panose="020B0604020202020204" pitchFamily="34" charset="0"/>
              </a:rPr>
              <a:t> Je leert hoe 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de verschillende operatoren die Python heeft om getallen op elkaar te delen kunt gebruiken;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booleaanse variabelen en expressies in Python kunt gebruiken;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een programma beslissingen kunt laten nemen afhankelijk van de waarden van bepaalde variabelen;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recursieve functies kunt schrijven en debuggen;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input van de gebruiker kunt inlezen in je programma.</a:t>
            </a:r>
            <a:endParaRPr lang="en-US" sz="2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34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Delen met rest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>
                <a:cs typeface="Arial" panose="020B0604020202020204" pitchFamily="34" charset="0"/>
              </a:rPr>
              <a:t>Delen van ondeelbare eenheden</a:t>
            </a:r>
            <a:endParaRPr lang="en-US" sz="2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83" y="1909514"/>
            <a:ext cx="5593512" cy="2760068"/>
          </a:xfrm>
          <a:prstGeom prst="rect">
            <a:avLst/>
          </a:prstGeom>
        </p:spPr>
      </p:pic>
      <p:sp>
        <p:nvSpPr>
          <p:cNvPr id="8" name="Toelichting met afgeronde rechthoek 7"/>
          <p:cNvSpPr/>
          <p:nvPr/>
        </p:nvSpPr>
        <p:spPr bwMode="auto">
          <a:xfrm flipH="1">
            <a:off x="7010697" y="2425452"/>
            <a:ext cx="2385485" cy="756084"/>
          </a:xfrm>
          <a:prstGeom prst="wedgeRoundRectCallout">
            <a:avLst>
              <a:gd name="adj1" fmla="val -4147"/>
              <a:gd name="adj2" fmla="val 113721"/>
              <a:gd name="adj3" fmla="val 16667"/>
            </a:avLst>
          </a:prstGeom>
          <a:solidFill>
            <a:srgbClr val="FBE0D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3600" b="0" dirty="0">
                <a:latin typeface="Calibri" panose="020F0502020204030204" pitchFamily="34" charset="0"/>
                <a:ea typeface="ＭＳ Ｐゴシック" pitchFamily="-48" charset="-128"/>
              </a:rPr>
              <a:t>11 ÷ 5 = ?</a:t>
            </a:r>
          </a:p>
        </p:txBody>
      </p:sp>
      <p:sp>
        <p:nvSpPr>
          <p:cNvPr id="9" name="Ovaal 8"/>
          <p:cNvSpPr/>
          <p:nvPr/>
        </p:nvSpPr>
        <p:spPr bwMode="auto">
          <a:xfrm>
            <a:off x="615504" y="4009628"/>
            <a:ext cx="1080120" cy="792088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0" name="Ovaal 9"/>
          <p:cNvSpPr/>
          <p:nvPr/>
        </p:nvSpPr>
        <p:spPr bwMode="auto">
          <a:xfrm>
            <a:off x="1727898" y="3977354"/>
            <a:ext cx="1080120" cy="792088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1" name="Ovaal 10"/>
          <p:cNvSpPr/>
          <p:nvPr/>
        </p:nvSpPr>
        <p:spPr bwMode="auto">
          <a:xfrm>
            <a:off x="2888881" y="3977354"/>
            <a:ext cx="1024935" cy="752354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2" name="Ovaal 11"/>
          <p:cNvSpPr/>
          <p:nvPr/>
        </p:nvSpPr>
        <p:spPr bwMode="auto">
          <a:xfrm>
            <a:off x="3935332" y="3937620"/>
            <a:ext cx="1072660" cy="731962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3" name="Ovaal 12"/>
          <p:cNvSpPr/>
          <p:nvPr/>
        </p:nvSpPr>
        <p:spPr bwMode="auto">
          <a:xfrm>
            <a:off x="4986476" y="3844096"/>
            <a:ext cx="957620" cy="903830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2055665" y="4957989"/>
            <a:ext cx="348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0" dirty="0">
                <a:latin typeface="Calibri" panose="020F0502020204030204" pitchFamily="34" charset="0"/>
                <a:ea typeface="ＭＳ Ｐゴシック" pitchFamily="-48" charset="-128"/>
              </a:rPr>
              <a:t>11 ÷ 5 = 2 </a:t>
            </a:r>
            <a:r>
              <a:rPr lang="nl-NL" sz="3600" b="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itchFamily="-48" charset="-128"/>
              </a:rPr>
              <a:t>rest 1</a:t>
            </a:r>
          </a:p>
        </p:txBody>
      </p:sp>
      <p:cxnSp>
        <p:nvCxnSpPr>
          <p:cNvPr id="18" name="Rechte verbindingslijn met pijl 17"/>
          <p:cNvCxnSpPr/>
          <p:nvPr/>
        </p:nvCxnSpPr>
        <p:spPr bwMode="auto">
          <a:xfrm flipH="1">
            <a:off x="1155564" y="3289548"/>
            <a:ext cx="396044" cy="68780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Rechte verbindingslijn met pijl 18"/>
          <p:cNvCxnSpPr/>
          <p:nvPr/>
        </p:nvCxnSpPr>
        <p:spPr bwMode="auto">
          <a:xfrm flipH="1">
            <a:off x="2267958" y="3264188"/>
            <a:ext cx="277490" cy="65304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met pijl 20"/>
          <p:cNvCxnSpPr/>
          <p:nvPr/>
        </p:nvCxnSpPr>
        <p:spPr bwMode="auto">
          <a:xfrm flipH="1">
            <a:off x="3401348" y="3266196"/>
            <a:ext cx="136853" cy="63281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Rechte verbindingslijn met pijl 22"/>
          <p:cNvCxnSpPr/>
          <p:nvPr/>
        </p:nvCxnSpPr>
        <p:spPr bwMode="auto">
          <a:xfrm flipH="1">
            <a:off x="4439912" y="3466898"/>
            <a:ext cx="149433" cy="38373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Rechte verbindingslijn met pijl 24"/>
          <p:cNvCxnSpPr/>
          <p:nvPr/>
        </p:nvCxnSpPr>
        <p:spPr bwMode="auto">
          <a:xfrm flipH="1">
            <a:off x="5465287" y="3466897"/>
            <a:ext cx="25769" cy="31113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Rechte verbindingslijn met pijl 28"/>
          <p:cNvCxnSpPr>
            <a:stCxn id="15" idx="3"/>
          </p:cNvCxnSpPr>
          <p:nvPr/>
        </p:nvCxnSpPr>
        <p:spPr bwMode="auto">
          <a:xfrm flipV="1">
            <a:off x="5544055" y="4530574"/>
            <a:ext cx="536598" cy="75058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7239" y="3289549"/>
            <a:ext cx="2280193" cy="242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2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Delen zonder rest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>
                <a:cs typeface="Arial" panose="020B0604020202020204" pitchFamily="34" charset="0"/>
              </a:rPr>
              <a:t>Delen van deelbare eenheden</a:t>
            </a:r>
            <a:endParaRPr lang="en-US" sz="2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8" name="Toelichting met afgeronde rechthoek 7"/>
          <p:cNvSpPr/>
          <p:nvPr/>
        </p:nvSpPr>
        <p:spPr bwMode="auto">
          <a:xfrm flipH="1">
            <a:off x="7010697" y="2425452"/>
            <a:ext cx="2385485" cy="756084"/>
          </a:xfrm>
          <a:prstGeom prst="wedgeRoundRectCallout">
            <a:avLst>
              <a:gd name="adj1" fmla="val -4147"/>
              <a:gd name="adj2" fmla="val 113721"/>
              <a:gd name="adj3" fmla="val 16667"/>
            </a:avLst>
          </a:prstGeom>
          <a:solidFill>
            <a:srgbClr val="FBE0D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3600" b="0" dirty="0">
                <a:latin typeface="Calibri" panose="020F0502020204030204" pitchFamily="34" charset="0"/>
                <a:ea typeface="ＭＳ Ｐゴシック" pitchFamily="-48" charset="-128"/>
              </a:rPr>
              <a:t>€ 11 / 5 = ?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875278" y="4821945"/>
            <a:ext cx="3204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0" dirty="0">
                <a:latin typeface="Calibri" panose="020F0502020204030204" pitchFamily="34" charset="0"/>
                <a:ea typeface="ＭＳ Ｐゴシック" pitchFamily="-48" charset="-128"/>
              </a:rPr>
              <a:t>€ 11 / 5 = € 2,20</a:t>
            </a:r>
            <a:endParaRPr lang="nl-NL" sz="3600" b="0" dirty="0">
              <a:solidFill>
                <a:srgbClr val="C00000"/>
              </a:solidFill>
              <a:latin typeface="Calibri" panose="020F0502020204030204" pitchFamily="34" charset="0"/>
              <a:ea typeface="ＭＳ Ｐゴシック" pitchFamily="-48" charset="-128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56" y="1965620"/>
            <a:ext cx="5613881" cy="2139305"/>
          </a:xfrm>
          <a:prstGeom prst="rect">
            <a:avLst/>
          </a:prstGeom>
        </p:spPr>
      </p:pic>
      <p:cxnSp>
        <p:nvCxnSpPr>
          <p:cNvPr id="22" name="Rechte verbindingslijn met pijl 21"/>
          <p:cNvCxnSpPr/>
          <p:nvPr/>
        </p:nvCxnSpPr>
        <p:spPr bwMode="auto">
          <a:xfrm flipV="1">
            <a:off x="4722283" y="4104924"/>
            <a:ext cx="1391479" cy="75309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Rechte verbindingslijn met pijl 23"/>
          <p:cNvCxnSpPr/>
          <p:nvPr/>
        </p:nvCxnSpPr>
        <p:spPr bwMode="auto">
          <a:xfrm flipV="1">
            <a:off x="4693987" y="4071365"/>
            <a:ext cx="536598" cy="68041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Rechte verbindingslijn met pijl 25"/>
          <p:cNvCxnSpPr/>
          <p:nvPr/>
        </p:nvCxnSpPr>
        <p:spPr bwMode="auto">
          <a:xfrm flipH="1" flipV="1">
            <a:off x="4154812" y="4071365"/>
            <a:ext cx="449756" cy="68041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Rechte verbindingslijn met pijl 26"/>
          <p:cNvCxnSpPr/>
          <p:nvPr/>
        </p:nvCxnSpPr>
        <p:spPr bwMode="auto">
          <a:xfrm flipH="1" flipV="1">
            <a:off x="3129319" y="4001201"/>
            <a:ext cx="1353938" cy="80244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Rechte verbindingslijn met pijl 27"/>
          <p:cNvCxnSpPr/>
          <p:nvPr/>
        </p:nvCxnSpPr>
        <p:spPr bwMode="auto">
          <a:xfrm flipH="1" flipV="1">
            <a:off x="1785858" y="4019503"/>
            <a:ext cx="2538362" cy="81007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7239" y="3289549"/>
            <a:ext cx="2280193" cy="242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Booleaanse variabelen en operatoren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Remember</a:t>
            </a:r>
            <a:r>
              <a:rPr lang="nl-NL" dirty="0"/>
              <a:t> ELE10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6448152" y="2131484"/>
            <a:ext cx="1800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and</a:t>
            </a:r>
            <a:endParaRPr lang="nl-NL" sz="4400" b="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nl-NL" sz="4400" b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or</a:t>
            </a:r>
          </a:p>
          <a:p>
            <a:pPr algn="ctr"/>
            <a:r>
              <a:rPr lang="nl-NL" sz="4400" b="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exor</a:t>
            </a:r>
            <a:endParaRPr lang="nl-NL" sz="4400" b="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nl-NL" sz="4400" b="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not</a:t>
            </a:r>
            <a:endParaRPr lang="nl-NL" sz="4400" b="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632" y="2209428"/>
            <a:ext cx="30289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76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Beslissen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61" y="1129308"/>
            <a:ext cx="4247678" cy="419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572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Recursieve functie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Een functie die </a:t>
            </a:r>
            <a:r>
              <a:rPr lang="nl-NL" dirty="0">
                <a:solidFill>
                  <a:srgbClr val="C00000"/>
                </a:solidFill>
              </a:rPr>
              <a:t>zichzelf</a:t>
            </a:r>
            <a:r>
              <a:rPr lang="nl-NL" dirty="0"/>
              <a:t> aanroept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8</a:t>
            </a:fld>
            <a:endParaRPr lang="nl-NL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11377"/>
              </p:ext>
            </p:extLst>
          </p:nvPr>
        </p:nvGraphicFramePr>
        <p:xfrm>
          <a:off x="6952208" y="1417341"/>
          <a:ext cx="1728192" cy="2615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428949" imgH="2161905" progId="Paint.Picture">
                  <p:embed/>
                </p:oleObj>
              </mc:Choice>
              <mc:Fallback>
                <p:oleObj name="Bitmap Image" r:id="rId2" imgW="1428949" imgH="21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2208" y="1417341"/>
                        <a:ext cx="1728192" cy="2615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41727"/>
              </p:ext>
            </p:extLst>
          </p:nvPr>
        </p:nvGraphicFramePr>
        <p:xfrm>
          <a:off x="2735294" y="2497461"/>
          <a:ext cx="1965964" cy="2975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428949" imgH="2161905" progId="Paint.Picture">
                  <p:embed/>
                </p:oleObj>
              </mc:Choice>
              <mc:Fallback>
                <p:oleObj name="Bitmap Image" r:id="rId4" imgW="1428949" imgH="21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94" y="2497461"/>
                        <a:ext cx="1965964" cy="2975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97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48" y="3433564"/>
            <a:ext cx="2133600" cy="2133600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de slag met </a:t>
            </a:r>
            <a:r>
              <a:rPr lang="nl-NL" dirty="0">
                <a:hlinkClick r:id="rId3"/>
              </a:rPr>
              <a:t>Opdrachten_Week_2_Les_1.pdf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9" y="2137420"/>
            <a:ext cx="6032500" cy="2794000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175701"/>
      </p:ext>
    </p:extLst>
  </p:cSld>
  <p:clrMapOvr>
    <a:masterClrMapping/>
  </p:clrMapOvr>
</p:sld>
</file>

<file path=ppt/theme/theme1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err="1" smtClean="0">
            <a:solidFill>
              <a:srgbClr val="C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368582-F340-48C1-9CD3-16BF51AC381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1352</TotalTime>
  <Words>287</Words>
  <Application>Microsoft Office PowerPoint</Application>
  <PresentationFormat>Aangepast</PresentationFormat>
  <Paragraphs>56</Paragraphs>
  <Slides>11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20" baseType="lpstr">
      <vt:lpstr>Arial</vt:lpstr>
      <vt:lpstr>Calibri</vt:lpstr>
      <vt:lpstr>Lucida Grande</vt:lpstr>
      <vt:lpstr>Lucida Sans Unicode</vt:lpstr>
      <vt:lpstr>Open Sans</vt:lpstr>
      <vt:lpstr>Verdana</vt:lpstr>
      <vt:lpstr>hoofdstuk pagina</vt:lpstr>
      <vt:lpstr>1_tekst pagina</vt:lpstr>
      <vt:lpstr>Bitmap Image</vt:lpstr>
      <vt:lpstr>EMS10  Week 2  Les 1</vt:lpstr>
      <vt:lpstr>Agenda  Week 2  Les 1</vt:lpstr>
      <vt:lpstr>Agenda  Week 2  Les 1</vt:lpstr>
      <vt:lpstr>Delen met rest</vt:lpstr>
      <vt:lpstr>Delen zonder rest</vt:lpstr>
      <vt:lpstr>Booleaanse variabelen en operatoren</vt:lpstr>
      <vt:lpstr>Beslissen</vt:lpstr>
      <vt:lpstr>Recursieve functie</vt:lpstr>
      <vt:lpstr>Aan de slag!</vt:lpstr>
      <vt:lpstr>Vóór volgende les… </vt:lpstr>
      <vt:lpstr>Huiswerk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Broeders, J.Z.M. (Harry)</cp:lastModifiedBy>
  <cp:revision>75</cp:revision>
  <cp:lastPrinted>2013-05-13T15:29:32Z</cp:lastPrinted>
  <dcterms:created xsi:type="dcterms:W3CDTF">2017-11-15T06:58:38Z</dcterms:created>
  <dcterms:modified xsi:type="dcterms:W3CDTF">2025-02-10T10:37:04Z</dcterms:modified>
</cp:coreProperties>
</file>