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1"/>
  </p:notesMasterIdLst>
  <p:handoutMasterIdLst>
    <p:handoutMasterId r:id="rId22"/>
  </p:handoutMasterIdLst>
  <p:sldIdLst>
    <p:sldId id="317" r:id="rId6"/>
    <p:sldId id="323" r:id="rId7"/>
    <p:sldId id="335" r:id="rId8"/>
    <p:sldId id="338" r:id="rId9"/>
    <p:sldId id="336" r:id="rId10"/>
    <p:sldId id="339" r:id="rId11"/>
    <p:sldId id="341" r:id="rId12"/>
    <p:sldId id="340" r:id="rId13"/>
    <p:sldId id="331" r:id="rId14"/>
    <p:sldId id="342" r:id="rId15"/>
    <p:sldId id="343" r:id="rId16"/>
    <p:sldId id="345" r:id="rId17"/>
    <p:sldId id="346" r:id="rId18"/>
    <p:sldId id="334" r:id="rId19"/>
    <p:sldId id="337" r:id="rId20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D4737D"/>
    <a:srgbClr val="F3C3C8"/>
    <a:srgbClr val="CF0033"/>
    <a:srgbClr val="CC0033"/>
    <a:srgbClr val="B71327"/>
    <a:srgbClr val="B10538"/>
    <a:srgbClr val="A4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77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B359457C-7F4A-F967-7A4E-F13A112DC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13B0D15A-87A2-27C9-061A-E019F4135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HR_ELEKTRO/ems10/wiki/Opdrachten/Opdrachten_Week_2_Les_2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2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</a:t>
            </a:r>
            <a:r>
              <a:rPr lang="nl-NL" dirty="0"/>
              <a:t>2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faculteit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 n! = 1 * 2 * 3 * … * 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1850" y="1916114"/>
            <a:ext cx="5688310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 err="1">
                <a:solidFill>
                  <a:srgbClr val="002060"/>
                </a:solidFill>
                <a:latin typeface="Consolas"/>
              </a:rPr>
              <a:t>def</a:t>
            </a:r>
            <a:r>
              <a:rPr lang="en-US" sz="20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20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):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res = 1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2060"/>
                </a:solidFill>
                <a:latin typeface="Consolas"/>
              </a:rPr>
              <a:t>for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i </a:t>
            </a:r>
            <a:r>
              <a:rPr lang="en-US" sz="2000" dirty="0">
                <a:solidFill>
                  <a:srgbClr val="002060"/>
                </a:solidFill>
                <a:latin typeface="Consolas"/>
              </a:rPr>
              <a:t>in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range(2, </a:t>
            </a:r>
            <a:r>
              <a:rPr lang="en-US" sz="20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+ 1):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    res = res * i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res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55864" y="4375639"/>
            <a:ext cx="5364088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 err="1">
                <a:solidFill>
                  <a:srgbClr val="002060"/>
                </a:solidFill>
                <a:latin typeface="Consolas"/>
              </a:rPr>
              <a:t>def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20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):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2060"/>
                </a:solidFill>
                <a:latin typeface="Consolas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20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&gt; 0: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sz="20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20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*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20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- 1)</a:t>
            </a:r>
          </a:p>
          <a:p>
            <a:r>
              <a:rPr lang="en-US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 1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457347" y="1755210"/>
            <a:ext cx="3348971" cy="504825"/>
          </a:xfrm>
          <a:prstGeom prst="wedgeRoundRectCallout">
            <a:avLst>
              <a:gd name="adj1" fmla="val -50357"/>
              <a:gd name="adj2" fmla="val 109105"/>
              <a:gd name="adj3" fmla="val 16667"/>
            </a:avLst>
          </a:prstGeom>
          <a:solidFill>
            <a:srgbClr val="F3C3C8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Iteratieve</a:t>
            </a:r>
            <a:r>
              <a:rPr lang="nl-NL" b="0" dirty="0">
                <a:latin typeface="Calibri" panose="020F0502020204030204" pitchFamily="34" charset="0"/>
                <a:cs typeface="Arial" panose="020B0604020202020204" pitchFamily="34" charset="0"/>
              </a:rPr>
              <a:t> implementatie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584056" y="3793605"/>
            <a:ext cx="3450342" cy="504825"/>
          </a:xfrm>
          <a:prstGeom prst="wedgeRoundRectCallout">
            <a:avLst>
              <a:gd name="adj1" fmla="val 8663"/>
              <a:gd name="adj2" fmla="val 190230"/>
              <a:gd name="adj3" fmla="val 16667"/>
            </a:avLst>
          </a:prstGeom>
          <a:solidFill>
            <a:srgbClr val="F3C3C8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Recursieve</a:t>
            </a:r>
            <a:r>
              <a:rPr lang="nl-NL" b="0" dirty="0">
                <a:latin typeface="Calibri" panose="020F0502020204030204" pitchFamily="34" charset="0"/>
                <a:cs typeface="Arial" panose="020B0604020202020204" pitchFamily="34" charset="0"/>
              </a:rPr>
              <a:t> implementatie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05335" y="4783810"/>
            <a:ext cx="2086434" cy="46384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</a:rPr>
              <a:t>Wat is beter 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69921" y="2754635"/>
            <a:ext cx="73639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b="0" i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! = </a:t>
            </a:r>
            <a:endParaRPr lang="nl-NL" b="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951339" y="2497460"/>
            <a:ext cx="149141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b="0" dirty="0" err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als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0" i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= 0 </a:t>
            </a:r>
            <a:endParaRPr lang="nl-NL" b="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51340" y="3002285"/>
            <a:ext cx="25845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b="0" i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* (</a:t>
            </a:r>
            <a:r>
              <a:rPr lang="en-US" b="0" i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- 1)! </a:t>
            </a:r>
            <a:r>
              <a:rPr lang="en-US" b="0" dirty="0" err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als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0" i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b="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&gt; 0 </a:t>
            </a:r>
            <a:endParaRPr lang="nl-NL" b="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6806317" y="2747747"/>
            <a:ext cx="145022" cy="540107"/>
          </a:xfrm>
          <a:prstGeom prst="leftBrace">
            <a:avLst>
              <a:gd name="adj1" fmla="val 100741"/>
              <a:gd name="adj2" fmla="val 50000"/>
            </a:avLst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nl-NL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36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9560" y="4588004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092060" y="4584692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 * 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19560" y="3651900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 *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(1)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05810" y="4588004"/>
            <a:ext cx="3888432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 *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(0)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19560" y="3651900"/>
            <a:ext cx="3096344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 * 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19560" y="3651901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02290" y="3651901"/>
            <a:ext cx="361767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2290" y="2746621"/>
            <a:ext cx="361767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6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119560" y="2746621"/>
            <a:ext cx="3096344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3 * 2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19560" y="2746620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3 *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(2)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19560" y="2746621"/>
            <a:ext cx="3609035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6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19560" y="1852929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4 *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(3)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19560" y="1851700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4 * 6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19560" y="1838378"/>
            <a:ext cx="3888432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24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02290" y="1838378"/>
            <a:ext cx="361767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24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Recursieve functie faculteit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40260" y="944687"/>
            <a:ext cx="323162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b="0" dirty="0">
                <a:solidFill>
                  <a:schemeClr val="tx1"/>
                </a:solidFill>
                <a:latin typeface="Consolas"/>
              </a:rPr>
              <a:t>j = 24</a:t>
            </a:r>
          </a:p>
        </p:txBody>
      </p:sp>
      <p:sp>
        <p:nvSpPr>
          <p:cNvPr id="22" name="Down Arrow 20"/>
          <p:cNvSpPr/>
          <p:nvPr/>
        </p:nvSpPr>
        <p:spPr bwMode="auto">
          <a:xfrm rot="10800000">
            <a:off x="2787072" y="1408532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23" name="Down Arrow 11"/>
          <p:cNvSpPr/>
          <p:nvPr/>
        </p:nvSpPr>
        <p:spPr bwMode="auto">
          <a:xfrm>
            <a:off x="2146406" y="1408532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24" name="Down Arrow 12"/>
          <p:cNvSpPr/>
          <p:nvPr/>
        </p:nvSpPr>
        <p:spPr bwMode="auto">
          <a:xfrm>
            <a:off x="2146406" y="230222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25" name="Down Arrow 13"/>
          <p:cNvSpPr/>
          <p:nvPr/>
        </p:nvSpPr>
        <p:spPr bwMode="auto">
          <a:xfrm>
            <a:off x="2146406" y="320750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26" name="Down Arrow 14"/>
          <p:cNvSpPr/>
          <p:nvPr/>
        </p:nvSpPr>
        <p:spPr bwMode="auto">
          <a:xfrm>
            <a:off x="2146406" y="4143607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29" name="Down Arrow 17"/>
          <p:cNvSpPr/>
          <p:nvPr/>
        </p:nvSpPr>
        <p:spPr bwMode="auto">
          <a:xfrm rot="10800000">
            <a:off x="2787072" y="4143607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30" name="Down Arrow 18"/>
          <p:cNvSpPr/>
          <p:nvPr/>
        </p:nvSpPr>
        <p:spPr bwMode="auto">
          <a:xfrm rot="10800000">
            <a:off x="2787072" y="320750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31" name="Down Arrow 19"/>
          <p:cNvSpPr/>
          <p:nvPr/>
        </p:nvSpPr>
        <p:spPr bwMode="auto">
          <a:xfrm rot="10800000">
            <a:off x="2787072" y="230222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863868" y="3608150"/>
            <a:ext cx="4608620" cy="1202510"/>
          </a:xfrm>
          <a:prstGeom prst="rect">
            <a:avLst/>
          </a:prstGeom>
          <a:solidFill>
            <a:srgbClr val="F3C3C8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1800" dirty="0" err="1">
                <a:solidFill>
                  <a:srgbClr val="002060"/>
                </a:solidFill>
                <a:latin typeface="Consolas"/>
              </a:rPr>
              <a:t>def</a:t>
            </a:r>
            <a:r>
              <a:rPr lang="en-US" sz="18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18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):</a:t>
            </a:r>
          </a:p>
          <a:p>
            <a:r>
              <a:rPr lang="en-US" sz="18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2060"/>
                </a:solidFill>
                <a:latin typeface="Consolas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8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 &gt; 0:</a:t>
            </a:r>
          </a:p>
          <a:p>
            <a:r>
              <a:rPr lang="en-US" sz="1800" b="0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en-US" sz="18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en-US" sz="18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 * </a:t>
            </a:r>
            <a:r>
              <a:rPr lang="en-US" sz="18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1800" b="0" i="1" dirty="0">
                <a:solidFill>
                  <a:schemeClr val="tx1"/>
                </a:solidFill>
                <a:latin typeface="Consolas"/>
              </a:rPr>
              <a:t>n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 - 1)</a:t>
            </a:r>
          </a:p>
          <a:p>
            <a:r>
              <a:rPr lang="en-US" sz="18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n-US" sz="18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nsolas"/>
              </a:rPr>
              <a:t> 1</a:t>
            </a:r>
          </a:p>
        </p:txBody>
      </p: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840260" y="944687"/>
            <a:ext cx="3375645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b="0" dirty="0">
                <a:solidFill>
                  <a:schemeClr val="tx1"/>
                </a:solidFill>
                <a:latin typeface="Consolas"/>
              </a:rPr>
              <a:t>j =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faculteit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(4)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127672" y="5332272"/>
            <a:ext cx="360040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</a:t>
            </a:r>
          </a:p>
        </p:txBody>
      </p:sp>
      <p:sp>
        <p:nvSpPr>
          <p:cNvPr id="33" name="Down Arrow 14"/>
          <p:cNvSpPr/>
          <p:nvPr/>
        </p:nvSpPr>
        <p:spPr bwMode="auto">
          <a:xfrm>
            <a:off x="2148297" y="5005392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  <p:sp>
        <p:nvSpPr>
          <p:cNvPr id="35" name="Down Arrow 17"/>
          <p:cNvSpPr/>
          <p:nvPr/>
        </p:nvSpPr>
        <p:spPr bwMode="auto">
          <a:xfrm rot="10800000">
            <a:off x="2786237" y="5005392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sz="2000" b="0">
              <a:solidFill>
                <a:schemeClr val="hlin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6377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6" grpId="0" animBg="1"/>
      <p:bldP spid="36" grpId="1" animBg="1"/>
      <p:bldP spid="16" grpId="0" animBg="1"/>
      <p:bldP spid="16" grpId="1" animBg="1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7" grpId="0" animBg="1"/>
      <p:bldP spid="7" grpId="1" animBg="1"/>
      <p:bldP spid="6" grpId="0" animBg="1"/>
      <p:bldP spid="6" grpId="1" animBg="1"/>
      <p:bldP spid="19" grpId="0" animBg="1"/>
      <p:bldP spid="19" grpId="1" animBg="1"/>
      <p:bldP spid="15" grpId="0" animBg="1"/>
      <p:bldP spid="15" grpId="1" animBg="1"/>
      <p:bldP spid="20" grpId="0" animBg="1"/>
      <p:bldP spid="2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95" grpId="0" animBg="1"/>
      <p:bldP spid="34" grpId="0" animBg="1"/>
      <p:bldP spid="34" grpId="1" animBg="1"/>
      <p:bldP spid="33" grpId="0" animBg="1"/>
      <p:bldP spid="33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 boven 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Bereken n boven k = n! / (k! * (n - k)!)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2800" dirty="0"/>
              <a:t>n boven k = 1 voor k == 0 en k == n. Voor 0&lt;k&lt;n geldt: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3734" y="1643378"/>
            <a:ext cx="864076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2000" dirty="0" err="1">
                <a:solidFill>
                  <a:srgbClr val="002060"/>
                </a:solidFill>
                <a:latin typeface="Consolas"/>
              </a:rPr>
              <a:t>def</a:t>
            </a:r>
            <a:r>
              <a:rPr lang="nl-NL" sz="20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nl-NL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(n, k):</a:t>
            </a:r>
          </a:p>
          <a:p>
            <a:r>
              <a:rPr lang="nl-NL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nl-NL" sz="20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 faculteit(n) / (faculteit(k) * faculteit(n - k))</a:t>
            </a:r>
            <a:endParaRPr lang="en-US" sz="2000" b="0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3734" y="4196176"/>
            <a:ext cx="864076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2000" dirty="0" err="1">
                <a:solidFill>
                  <a:srgbClr val="002060"/>
                </a:solidFill>
                <a:latin typeface="Consolas"/>
              </a:rPr>
              <a:t>def</a:t>
            </a:r>
            <a:r>
              <a:rPr lang="nl-NL" sz="20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nl-NL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(n, k):</a:t>
            </a:r>
          </a:p>
          <a:p>
            <a:r>
              <a:rPr lang="nl-NL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nl-NL" sz="2000" dirty="0" err="1">
                <a:solidFill>
                  <a:srgbClr val="002060"/>
                </a:solidFill>
                <a:latin typeface="Consolas"/>
              </a:rPr>
              <a:t>if</a:t>
            </a:r>
            <a:r>
              <a:rPr lang="nl-NL" sz="20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k == 0 </a:t>
            </a:r>
            <a:r>
              <a:rPr lang="nl-NL" sz="2000" dirty="0">
                <a:solidFill>
                  <a:srgbClr val="002060"/>
                </a:solidFill>
                <a:latin typeface="Consolas"/>
              </a:rPr>
              <a:t>or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 k == n:</a:t>
            </a:r>
          </a:p>
          <a:p>
            <a:r>
              <a:rPr lang="nl-NL" sz="2000" b="0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nl-NL" sz="20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 1</a:t>
            </a:r>
          </a:p>
          <a:p>
            <a:r>
              <a:rPr lang="nl-NL" sz="20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nl-NL" sz="20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nl-NL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(n - 1, k - 1) + </a:t>
            </a:r>
            <a:r>
              <a:rPr lang="nl-NL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2000" b="0" dirty="0">
                <a:solidFill>
                  <a:schemeClr val="tx1"/>
                </a:solidFill>
                <a:latin typeface="Consolas"/>
              </a:rPr>
              <a:t>(n - 1, k)</a:t>
            </a:r>
            <a:endParaRPr lang="en-US" sz="2000" b="0" dirty="0">
              <a:solidFill>
                <a:schemeClr val="tx1"/>
              </a:solidFill>
              <a:latin typeface="Consolas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44" y="3158728"/>
            <a:ext cx="33115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731887" y="904819"/>
            <a:ext cx="2520280" cy="946117"/>
          </a:xfrm>
          <a:prstGeom prst="wedgeRoundRectCallout">
            <a:avLst>
              <a:gd name="adj1" fmla="val -145969"/>
              <a:gd name="adj2" fmla="val 51116"/>
              <a:gd name="adj3" fmla="val 16667"/>
            </a:avLst>
          </a:prstGeom>
          <a:solidFill>
            <a:srgbClr val="F3C3C8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Iteratieve</a:t>
            </a:r>
            <a:r>
              <a:rPr lang="nl-NL" b="0" dirty="0">
                <a:latin typeface="Calibri" panose="020F0502020204030204" pitchFamily="34" charset="0"/>
                <a:cs typeface="Arial" panose="020B0604020202020204" pitchFamily="34" charset="0"/>
              </a:rPr>
              <a:t> implementatie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794552" y="4110344"/>
            <a:ext cx="3450342" cy="504825"/>
          </a:xfrm>
          <a:prstGeom prst="wedgeRoundRectCallout">
            <a:avLst>
              <a:gd name="adj1" fmla="val -25010"/>
              <a:gd name="adj2" fmla="val 149742"/>
              <a:gd name="adj3" fmla="val 16667"/>
            </a:avLst>
          </a:prstGeom>
          <a:solidFill>
            <a:srgbClr val="F3C3C8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Recursieve</a:t>
            </a:r>
            <a:r>
              <a:rPr lang="nl-NL" b="0" dirty="0">
                <a:latin typeface="Calibri" panose="020F0502020204030204" pitchFamily="34" charset="0"/>
                <a:cs typeface="Arial" panose="020B0604020202020204" pitchFamily="34" charset="0"/>
              </a:rPr>
              <a:t> implementatie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785583" y="4113911"/>
            <a:ext cx="3450342" cy="504825"/>
          </a:xfrm>
          <a:prstGeom prst="wedgeRoundRectCallout">
            <a:avLst>
              <a:gd name="adj1" fmla="val -101086"/>
              <a:gd name="adj2" fmla="val 156135"/>
              <a:gd name="adj3" fmla="val 16667"/>
            </a:avLst>
          </a:prstGeom>
          <a:solidFill>
            <a:srgbClr val="F3C3C8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Recursieve</a:t>
            </a:r>
            <a:r>
              <a:rPr lang="nl-NL" b="0" dirty="0">
                <a:latin typeface="Calibri" panose="020F0502020204030204" pitchFamily="34" charset="0"/>
                <a:cs typeface="Arial" panose="020B0604020202020204" pitchFamily="34" charset="0"/>
              </a:rPr>
              <a:t> implementatie</a:t>
            </a:r>
          </a:p>
        </p:txBody>
      </p:sp>
    </p:spTree>
    <p:extLst>
      <p:ext uri="{BB962C8B-B14F-4D97-AF65-F5344CB8AC3E}">
        <p14:creationId xmlns:p14="http://schemas.microsoft.com/office/powerpoint/2010/main" val="11263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63306" y="4355280"/>
            <a:ext cx="6189339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(1, 0) +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(1, 1)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3306" y="3446730"/>
            <a:ext cx="6189339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(2, 0) +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(2, 1)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63306" y="4354972"/>
            <a:ext cx="4063960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 +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(1, 1)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320307" y="4364536"/>
            <a:ext cx="2014244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 + 1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63305" y="2535971"/>
            <a:ext cx="6988906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     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3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56265" y="5263522"/>
            <a:ext cx="152723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12782" y="3447037"/>
            <a:ext cx="2179386" cy="46384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/>
            <a:r>
              <a:rPr lang="en-US" b="0" dirty="0" err="1">
                <a:solidFill>
                  <a:schemeClr val="bg1"/>
                </a:solidFill>
                <a:latin typeface="+mn-lt"/>
              </a:rPr>
              <a:t>Maak</a:t>
            </a:r>
            <a:r>
              <a:rPr lang="en-US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+mn-lt"/>
              </a:rPr>
              <a:t>zelf</a:t>
            </a:r>
            <a:r>
              <a:rPr lang="en-US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 err="1">
                <a:solidFill>
                  <a:schemeClr val="bg1"/>
                </a:solidFill>
                <a:latin typeface="+mn-lt"/>
              </a:rPr>
              <a:t>af</a:t>
            </a:r>
            <a:r>
              <a:rPr lang="en-US" b="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1529" y="3447038"/>
            <a:ext cx="4099432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onsolas"/>
              </a:rPr>
              <a:t>1 +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(2, 1)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63305" y="2538488"/>
            <a:ext cx="325426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(3, 1)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Recursieve functie n boven k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1530" y="1630246"/>
            <a:ext cx="4176463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b="0" dirty="0">
                <a:solidFill>
                  <a:schemeClr val="tx1"/>
                </a:solidFill>
                <a:latin typeface="Consolas"/>
              </a:rPr>
              <a:t>j =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(4, 2)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78037" y="4355280"/>
            <a:ext cx="152723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</a:t>
            </a:r>
          </a:p>
        </p:txBody>
      </p:sp>
      <p:sp>
        <p:nvSpPr>
          <p:cNvPr id="16" name="Down Arrow 27"/>
          <p:cNvSpPr/>
          <p:nvPr/>
        </p:nvSpPr>
        <p:spPr bwMode="auto">
          <a:xfrm>
            <a:off x="5224016" y="3002641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17" name="Down Arrow 5"/>
          <p:cNvSpPr/>
          <p:nvPr/>
        </p:nvSpPr>
        <p:spPr bwMode="auto">
          <a:xfrm>
            <a:off x="2307789" y="2094091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18" name="Down Arrow 7"/>
          <p:cNvSpPr/>
          <p:nvPr/>
        </p:nvSpPr>
        <p:spPr bwMode="auto">
          <a:xfrm>
            <a:off x="2307789" y="300233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19" name="Down Arrow 9"/>
          <p:cNvSpPr/>
          <p:nvPr/>
        </p:nvSpPr>
        <p:spPr bwMode="auto">
          <a:xfrm>
            <a:off x="2307789" y="3910575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0" name="Down Arrow 11"/>
          <p:cNvSpPr/>
          <p:nvPr/>
        </p:nvSpPr>
        <p:spPr bwMode="auto">
          <a:xfrm rot="10800000">
            <a:off x="2919760" y="391088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1" name="Down Arrow 13"/>
          <p:cNvSpPr/>
          <p:nvPr/>
        </p:nvSpPr>
        <p:spPr bwMode="auto">
          <a:xfrm>
            <a:off x="2756598" y="391088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2" name="Down Arrow 15"/>
          <p:cNvSpPr/>
          <p:nvPr/>
        </p:nvSpPr>
        <p:spPr bwMode="auto">
          <a:xfrm>
            <a:off x="2286017" y="4818817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3" name="Down Arrow 17"/>
          <p:cNvSpPr/>
          <p:nvPr/>
        </p:nvSpPr>
        <p:spPr bwMode="auto">
          <a:xfrm rot="10800000">
            <a:off x="2897988" y="4819125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4" name="Down Arrow 18"/>
          <p:cNvSpPr/>
          <p:nvPr/>
        </p:nvSpPr>
        <p:spPr bwMode="auto">
          <a:xfrm>
            <a:off x="2756598" y="4818817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5" name="Down Arrow 20"/>
          <p:cNvSpPr/>
          <p:nvPr/>
        </p:nvSpPr>
        <p:spPr bwMode="auto">
          <a:xfrm rot="10800000">
            <a:off x="3351930" y="4828381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6" name="Down Arrow 23"/>
          <p:cNvSpPr/>
          <p:nvPr/>
        </p:nvSpPr>
        <p:spPr bwMode="auto">
          <a:xfrm rot="10800000">
            <a:off x="3351930" y="3910883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27" name="Down Arrow 25"/>
          <p:cNvSpPr/>
          <p:nvPr/>
        </p:nvSpPr>
        <p:spPr bwMode="auto">
          <a:xfrm rot="10800000">
            <a:off x="2897988" y="3002641"/>
            <a:ext cx="504056" cy="444396"/>
          </a:xfrm>
          <a:prstGeom prst="downArrow">
            <a:avLst/>
          </a:prstGeom>
          <a:solidFill>
            <a:srgbClr val="D4737D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en-US" b="0">
              <a:solidFill>
                <a:schemeClr val="hlink"/>
              </a:solidFill>
              <a:latin typeface="Univer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777947" y="3447038"/>
            <a:ext cx="4099432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onsolas"/>
              </a:rPr>
              <a:t>1 +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60674" y="4359692"/>
            <a:ext cx="152723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2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135784" y="604458"/>
            <a:ext cx="6408712" cy="1079399"/>
          </a:xfrm>
          <a:prstGeom prst="rect">
            <a:avLst/>
          </a:prstGeom>
          <a:solidFill>
            <a:srgbClr val="FBE0DF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r>
              <a:rPr lang="nl-NL" sz="1600" dirty="0" err="1">
                <a:solidFill>
                  <a:srgbClr val="002060"/>
                </a:solidFill>
                <a:latin typeface="Consolas"/>
              </a:rPr>
              <a:t>def</a:t>
            </a:r>
            <a:r>
              <a:rPr lang="nl-NL" sz="16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nl-NL" sz="16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(n, k):</a:t>
            </a:r>
          </a:p>
          <a:p>
            <a:r>
              <a:rPr lang="nl-NL" sz="16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nl-NL" sz="1600" dirty="0" err="1">
                <a:solidFill>
                  <a:srgbClr val="002060"/>
                </a:solidFill>
                <a:latin typeface="Consolas"/>
              </a:rPr>
              <a:t>if</a:t>
            </a:r>
            <a:r>
              <a:rPr lang="nl-NL" sz="1600" b="0" dirty="0">
                <a:solidFill>
                  <a:srgbClr val="002060"/>
                </a:solidFill>
                <a:latin typeface="Consolas"/>
              </a:rPr>
              <a:t> 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k == 0 </a:t>
            </a:r>
            <a:r>
              <a:rPr lang="nl-NL" sz="1600" dirty="0">
                <a:solidFill>
                  <a:srgbClr val="002060"/>
                </a:solidFill>
                <a:latin typeface="Consolas"/>
              </a:rPr>
              <a:t>or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 k == n:</a:t>
            </a:r>
          </a:p>
          <a:p>
            <a:r>
              <a:rPr lang="nl-NL" sz="1600" b="0" dirty="0">
                <a:solidFill>
                  <a:schemeClr val="tx1"/>
                </a:solidFill>
                <a:latin typeface="Consolas"/>
              </a:rPr>
              <a:t>        </a:t>
            </a:r>
            <a:r>
              <a:rPr lang="nl-NL" sz="16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 1</a:t>
            </a:r>
          </a:p>
          <a:p>
            <a:r>
              <a:rPr lang="nl-NL" sz="1600" b="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nl-NL" sz="1600" dirty="0">
                <a:solidFill>
                  <a:srgbClr val="002060"/>
                </a:solidFill>
                <a:latin typeface="Consolas"/>
              </a:rPr>
              <a:t>return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 </a:t>
            </a:r>
            <a:r>
              <a:rPr lang="nl-NL" sz="16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(n - 1, k - 1) + </a:t>
            </a:r>
            <a:r>
              <a:rPr lang="nl-NL" sz="16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nl-NL" sz="1600" b="0" dirty="0">
                <a:solidFill>
                  <a:schemeClr val="tx1"/>
                </a:solidFill>
                <a:latin typeface="Consolas"/>
              </a:rPr>
              <a:t>(n - 1, k)</a:t>
            </a:r>
            <a:endParaRPr lang="en-US" sz="1600" b="0" dirty="0">
              <a:solidFill>
                <a:schemeClr val="tx1"/>
              </a:solidFill>
              <a:latin typeface="Consolas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90335" y="5266039"/>
            <a:ext cx="152723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dirty="0">
                <a:latin typeface="Consolas"/>
              </a:rPr>
              <a:t>return</a:t>
            </a:r>
            <a:r>
              <a:rPr lang="en-US" sz="2000" b="0" dirty="0">
                <a:latin typeface="Consolas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1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6DB0770C-5E86-4106-86A6-2E95601A2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980" y="2527218"/>
            <a:ext cx="3254268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defRPr kumimoji="1" sz="2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2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2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l"/>
            <a:r>
              <a:rPr lang="en-US" sz="2000" b="0" dirty="0">
                <a:solidFill>
                  <a:schemeClr val="tx1"/>
                </a:solidFill>
                <a:latin typeface="Consolas"/>
              </a:rPr>
              <a:t>+ </a:t>
            </a:r>
            <a:r>
              <a:rPr lang="en-US" sz="2000" b="0" dirty="0" err="1">
                <a:solidFill>
                  <a:schemeClr val="tx1"/>
                </a:solidFill>
                <a:latin typeface="Consolas"/>
              </a:rPr>
              <a:t>n_boven_k</a:t>
            </a:r>
            <a:r>
              <a:rPr lang="en-US" sz="2000" b="0" dirty="0">
                <a:solidFill>
                  <a:schemeClr val="tx1"/>
                </a:solidFill>
                <a:latin typeface="Consolas"/>
              </a:rPr>
              <a:t>(3, 2)</a:t>
            </a:r>
          </a:p>
        </p:txBody>
      </p:sp>
    </p:spTree>
    <p:extLst>
      <p:ext uri="{BB962C8B-B14F-4D97-AF65-F5344CB8AC3E}">
        <p14:creationId xmlns:p14="http://schemas.microsoft.com/office/powerpoint/2010/main" val="8599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0" grpId="0" animBg="1"/>
      <p:bldP spid="10" grpId="1" animBg="1"/>
      <p:bldP spid="15" grpId="0" animBg="1"/>
      <p:bldP spid="8" grpId="0" animBg="1"/>
      <p:bldP spid="8" grpId="1" animBg="1"/>
      <p:bldP spid="5" grpId="0" animBg="1"/>
      <p:bldP spid="5" grpId="1" animBg="1"/>
      <p:bldP spid="7" grpId="0" animBg="1"/>
      <p:bldP spid="7" grpId="1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3" grpId="0" animBg="1"/>
      <p:bldP spid="13" grpId="1" animBg="1"/>
      <p:bldP spid="28" grpId="0" animBg="1"/>
      <p:bldP spid="28" grpId="1" animBg="1"/>
      <p:bldP spid="30" grpId="2" animBg="1"/>
      <p:bldP spid="30" grpId="3" animBg="1"/>
      <p:bldP spid="31" grpId="0" animBg="1"/>
      <p:bldP spid="31" grpId="1" animBg="1"/>
      <p:bldP spid="3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C00000"/>
                </a:solidFill>
              </a:rPr>
              <a:t>Maak de opdrachten van week 2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een waarde kunt teruggeven vanuit een functie door middel van het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nl-NL" sz="2400" dirty="0"/>
              <a:t>-statement;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dit in een recursieve functie kunt gebruiken om een waarde te berekenen waarbij bepaalde code herhaald moet worden uitgevoerd;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kunt controleren of een variabele van een bepaald type is met de ingebouwde functie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isinstance</a:t>
            </a:r>
            <a:r>
              <a:rPr lang="nl-NL" sz="2400" dirty="0"/>
              <a:t>;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bepaalde code kan herhalen met behulp van het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nl-NL" sz="2400" dirty="0"/>
              <a:t>-statement;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wanneer je een herhaling moet implementeren met het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l-NL" sz="2400" dirty="0"/>
              <a:t>-statement en wanneer met het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nl-NL" sz="2400" dirty="0"/>
              <a:t>-statement;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verschil tussen een recursieve en een iteratieve implementatie van een herhaling en de voor- en nadelen van deze implementaties.</a:t>
            </a:r>
            <a:endParaRPr lang="en-US" sz="2400" dirty="0"/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47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2 les 2.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een waarde kunt teruggeven vanuit een functie door middel van het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nl-NL" sz="2400" dirty="0"/>
              <a:t>-statement;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dit in een recursieve functie kunt gebruiken om een waarde te berekenen waarbij bepaalde code herhaald moet worden uitgevoerd;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kunt controleren of een variabele van een bepaald type is met de ingebouwde functie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isinstance</a:t>
            </a:r>
            <a:r>
              <a:rPr lang="nl-NL" sz="2400" dirty="0"/>
              <a:t>;</a:t>
            </a:r>
          </a:p>
          <a:p>
            <a:endParaRPr lang="en-US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Recursieve functie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Een functie die </a:t>
            </a:r>
            <a:r>
              <a:rPr lang="nl-NL" dirty="0">
                <a:solidFill>
                  <a:srgbClr val="C00000"/>
                </a:solidFill>
              </a:rPr>
              <a:t>zichzelf</a:t>
            </a:r>
            <a:r>
              <a:rPr lang="nl-NL" dirty="0"/>
              <a:t> aanroept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952208" y="1417341"/>
          <a:ext cx="1728192" cy="2615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28949" imgH="2161905" progId="Paint.Picture">
                  <p:embed/>
                </p:oleObj>
              </mc:Choice>
              <mc:Fallback>
                <p:oleObj name="Bitmap Image" r:id="rId2" imgW="1428949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208" y="1417341"/>
                        <a:ext cx="1728192" cy="2615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35294" y="2497461"/>
          <a:ext cx="1965964" cy="297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428949" imgH="2161905" progId="Paint.Picture">
                  <p:embed/>
                </p:oleObj>
              </mc:Choice>
              <mc:Fallback>
                <p:oleObj name="Bitmap Image" r:id="rId4" imgW="1428949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94" y="2497461"/>
                        <a:ext cx="1965964" cy="2975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75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2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2 les 2.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hoe je bepaalde code kan herhalen met behulp van het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nl-NL" sz="2400" dirty="0"/>
              <a:t>-statement;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wanneer je een herhaling moet implementeren met het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l-NL" sz="2400" dirty="0"/>
              <a:t>-statement en wanneer met het </a:t>
            </a:r>
            <a:r>
              <a:rPr lang="nl-NL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nl-NL" sz="2400" dirty="0"/>
              <a:t>-statement;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het verschil tussen een recursieve en een iteratieve implementatie van een herhaling en de voor- en nadelen van deze implementaties.</a:t>
            </a:r>
            <a:endParaRPr lang="en-US" sz="24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13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82" y="958497"/>
            <a:ext cx="3836839" cy="45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Herhalen in Python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Manieren om bepaalde code te herhalen: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Recursieve aanpak </a:t>
            </a:r>
            <a:r>
              <a:rPr lang="nl-NL" sz="2800" dirty="0"/>
              <a:t>(functie die zichzelf aanroept)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Iteratieve aanpak </a:t>
            </a:r>
            <a:r>
              <a:rPr lang="nl-NL" sz="2800" dirty="0"/>
              <a:t>(loop)</a:t>
            </a:r>
          </a:p>
          <a:p>
            <a:pPr marL="914400" lvl="1"/>
            <a:r>
              <a:rPr lang="nl-NL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nl-NL" dirty="0"/>
              <a:t>-loop</a:t>
            </a:r>
          </a:p>
          <a:p>
            <a:pPr marL="914400" lvl="1"/>
            <a:r>
              <a:rPr lang="nl-NL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nl-NL" dirty="0"/>
              <a:t>-loop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106513" y="4283264"/>
            <a:ext cx="488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rgbClr val="C00000"/>
                </a:solidFill>
                <a:latin typeface="Calibri" panose="020F0502020204030204" pitchFamily="34" charset="0"/>
              </a:rPr>
              <a:t>In deze les leer je voor elke methode wanneer je die moet toepassen.</a:t>
            </a:r>
          </a:p>
        </p:txBody>
      </p:sp>
    </p:spTree>
    <p:extLst>
      <p:ext uri="{BB962C8B-B14F-4D97-AF65-F5344CB8AC3E}">
        <p14:creationId xmlns:p14="http://schemas.microsoft.com/office/powerpoint/2010/main" val="184780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7" y="1417340"/>
            <a:ext cx="8626363" cy="28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248" y="3433564"/>
            <a:ext cx="2133600" cy="21336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3"/>
              </a:rPr>
              <a:t>Opdrachten_Week_2_Les_2.pdf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2580</TotalTime>
  <Words>864</Words>
  <Application>Microsoft Office PowerPoint</Application>
  <PresentationFormat>Aangepast</PresentationFormat>
  <Paragraphs>128</Paragraphs>
  <Slides>15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Consolas</vt:lpstr>
      <vt:lpstr>Lucida Grande</vt:lpstr>
      <vt:lpstr>Open Sans</vt:lpstr>
      <vt:lpstr>Univers</vt:lpstr>
      <vt:lpstr>Verdana</vt:lpstr>
      <vt:lpstr>hoofdstuk pagina</vt:lpstr>
      <vt:lpstr>1_tekst pagina</vt:lpstr>
      <vt:lpstr>Bitmap Image</vt:lpstr>
      <vt:lpstr>EMS10  Week 2  Les 2</vt:lpstr>
      <vt:lpstr>Agenda  Week 2  Les 2</vt:lpstr>
      <vt:lpstr>Agenda  Week 2  Les 2</vt:lpstr>
      <vt:lpstr>Recursieve functie</vt:lpstr>
      <vt:lpstr>Agenda  Week 2  Les 2</vt:lpstr>
      <vt:lpstr>Herhalen</vt:lpstr>
      <vt:lpstr>Herhalen in Python</vt:lpstr>
      <vt:lpstr>Herhalen</vt:lpstr>
      <vt:lpstr>Aan de slag!</vt:lpstr>
      <vt:lpstr>Functie faculteit</vt:lpstr>
      <vt:lpstr>Recursieve functie faculteit</vt:lpstr>
      <vt:lpstr>n boven k</vt:lpstr>
      <vt:lpstr>Recursieve functie n boven k</vt:lpstr>
      <vt:lpstr>Vóór volgende les… 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98</cp:revision>
  <cp:lastPrinted>2013-05-13T15:29:32Z</cp:lastPrinted>
  <dcterms:created xsi:type="dcterms:W3CDTF">2017-11-15T06:58:38Z</dcterms:created>
  <dcterms:modified xsi:type="dcterms:W3CDTF">2024-01-26T20:18:51Z</dcterms:modified>
</cp:coreProperties>
</file>