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20"/>
  </p:notesMasterIdLst>
  <p:handoutMasterIdLst>
    <p:handoutMasterId r:id="rId21"/>
  </p:handoutMasterIdLst>
  <p:sldIdLst>
    <p:sldId id="317" r:id="rId6"/>
    <p:sldId id="335" r:id="rId7"/>
    <p:sldId id="343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5" r:id="rId16"/>
    <p:sldId id="346" r:id="rId17"/>
    <p:sldId id="331" r:id="rId18"/>
    <p:sldId id="334" r:id="rId19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33"/>
    <a:srgbClr val="FBE0DF"/>
    <a:srgbClr val="CF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434" autoAdjust="0"/>
  </p:normalViewPr>
  <p:slideViewPr>
    <p:cSldViewPr>
      <p:cViewPr varScale="1">
        <p:scale>
          <a:sx n="139" d="100"/>
          <a:sy n="139" d="100"/>
        </p:scale>
        <p:origin x="120" y="259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26-1-2024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36DBF36-429A-582B-3186-02B6A4AB08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2">
            <a:extLst>
              <a:ext uri="{FF2B5EF4-FFF2-40B4-BE49-F238E27FC236}">
                <a16:creationId xmlns:a16="http://schemas.microsoft.com/office/drawing/2014/main" id="{5A829D19-E637-5268-9AC1-766287ED8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ololear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ems10/wiki/Opdrachten/Opdrachten_Week_3_Les_1.pdf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ems10/wiki/flow_charts.m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3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</a:t>
            </a:r>
            <a:r>
              <a:rPr lang="nl-NL" dirty="0"/>
              <a:t>1</a:t>
            </a:r>
            <a:endParaRPr lang="nl-NL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516" y="1064866"/>
            <a:ext cx="5826968" cy="45799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Codegeneratie</a:t>
            </a:r>
            <a:r>
              <a:rPr lang="en-US" dirty="0"/>
              <a:t> in </a:t>
            </a:r>
            <a:r>
              <a:rPr lang="en-US" dirty="0" err="1"/>
              <a:t>Flowgorithm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5872088" y="2148221"/>
            <a:ext cx="1584176" cy="1200329"/>
          </a:xfrm>
          <a:prstGeom prst="rect">
            <a:avLst/>
          </a:prstGeom>
          <a:solidFill>
            <a:srgbClr val="CC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0" dirty="0">
                <a:solidFill>
                  <a:schemeClr val="bg1"/>
                </a:solidFill>
                <a:latin typeface="Calibri" panose="020F0502020204030204" pitchFamily="34" charset="0"/>
              </a:rPr>
              <a:t>Helaas niet geheel correct!</a:t>
            </a:r>
          </a:p>
        </p:txBody>
      </p:sp>
    </p:spTree>
    <p:extLst>
      <p:ext uri="{BB962C8B-B14F-4D97-AF65-F5344CB8AC3E}">
        <p14:creationId xmlns:p14="http://schemas.microsoft.com/office/powerpoint/2010/main" val="356343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13A2E-D732-4223-8781-7A893FEC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oefenen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D8B90B-8785-4565-823E-59928B76C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Online lessen op pc of telefoon</a:t>
            </a:r>
          </a:p>
          <a:p>
            <a:r>
              <a:rPr lang="nl-NL" dirty="0">
                <a:hlinkClick r:id="rId2"/>
              </a:rPr>
              <a:t>https://www.sololearn.com</a:t>
            </a:r>
            <a:r>
              <a:rPr lang="nl-NL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Maak een eigen account (maar dan moet je de lessen in volgorde doen).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Gedeeld account:</a:t>
            </a:r>
          </a:p>
          <a:p>
            <a:pPr marL="914400" lvl="1"/>
            <a:r>
              <a:rPr lang="nl-NL" dirty="0"/>
              <a:t>eleems10@gmail.com</a:t>
            </a:r>
          </a:p>
          <a:p>
            <a:pPr marL="914400" lvl="1"/>
            <a:r>
              <a:rPr lang="nl-NL" dirty="0"/>
              <a:t>Wachtwoord: ELEEMS10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07FFCD-6E1F-4415-BB16-73A2FD3E6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5" name="Tijdelijke aanduiding voor inhoud 7">
            <a:extLst>
              <a:ext uri="{FF2B5EF4-FFF2-40B4-BE49-F238E27FC236}">
                <a16:creationId xmlns:a16="http://schemas.microsoft.com/office/drawing/2014/main" id="{0128E02C-4988-4724-863A-1F2E736DD7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A"/>
              </a:clrFrom>
              <a:clrTo>
                <a:srgbClr val="F9F9FA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48152" y="1281691"/>
            <a:ext cx="3238952" cy="80973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0D121C3-A686-4466-9126-98A12B6BC4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2F5F7"/>
              </a:clrFrom>
              <a:clrTo>
                <a:srgbClr val="F2F5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0308" y="2785492"/>
            <a:ext cx="2238687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4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clrChange>
              <a:clrFrom>
                <a:srgbClr val="F9FCFE"/>
              </a:clrFrom>
              <a:clrTo>
                <a:srgbClr val="F9FC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05" y="841277"/>
            <a:ext cx="6768753" cy="47774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C13A2E-D732-4223-8781-7A893FEC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oefenen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07FFCD-6E1F-4415-BB16-73A2FD3E6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7600280" y="1921396"/>
            <a:ext cx="2016224" cy="2736304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rgbClr val="C00000"/>
                </a:solidFill>
              </a:rPr>
              <a:t>Niet</a:t>
            </a:r>
            <a:r>
              <a:rPr lang="nl-NL" sz="2800" dirty="0"/>
              <a:t> op tentamen-niveau maar wel een goede oefening.</a:t>
            </a:r>
          </a:p>
        </p:txBody>
      </p:sp>
    </p:spTree>
    <p:extLst>
      <p:ext uri="{BB962C8B-B14F-4D97-AF65-F5344CB8AC3E}">
        <p14:creationId xmlns:p14="http://schemas.microsoft.com/office/powerpoint/2010/main" val="182853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48" y="3433564"/>
            <a:ext cx="2133600" cy="213360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3"/>
              </a:rPr>
              <a:t>Opdrachten_Week_3_Les_1.pdf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</a:rPr>
              <a:t>Maak de opdrachten van week 3 les 1 af!</a:t>
            </a:r>
          </a:p>
          <a:p>
            <a:r>
              <a:rPr lang="nl-NL" dirty="0"/>
              <a:t>Je </a:t>
            </a:r>
            <a:r>
              <a:rPr lang="nl-NL" b="1" dirty="0">
                <a:solidFill>
                  <a:srgbClr val="C00000"/>
                </a:solidFill>
              </a:rPr>
              <a:t>weet</a:t>
            </a:r>
            <a:r>
              <a:rPr lang="nl-NL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hoe je in Python lijsten kunt gebruiken om bij elkaar behorende variabelen te bundelen;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om de werking van een programma grafisch weer te geven door middel van een flowchart.</a:t>
            </a:r>
            <a:endParaRPr lang="nl-NL" sz="36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3 </a:t>
            </a:r>
            <a:r>
              <a:rPr lang="en-US" dirty="0" err="1"/>
              <a:t>en</a:t>
            </a:r>
            <a:r>
              <a:rPr lang="en-US" dirty="0"/>
              <a:t> 4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  <a:cs typeface="Arial" panose="020B0604020202020204" pitchFamily="34" charset="0"/>
              </a:rPr>
              <a:t>Week 3:</a:t>
            </a:r>
            <a:endParaRPr lang="nl-NL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Les 1: </a:t>
            </a:r>
            <a:r>
              <a:rPr lang="nl-NL" sz="2800" dirty="0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nl-NL" sz="2800" dirty="0"/>
              <a:t> en flowcharts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Les 2: </a:t>
            </a:r>
            <a:r>
              <a:rPr lang="en-US" sz="2800" dirty="0" err="1"/>
              <a:t>proeftoets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code reviews.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Les 3: </a:t>
            </a:r>
            <a:r>
              <a:rPr lang="nl-NL" sz="2800" dirty="0"/>
              <a:t>tekenen van grafieken met</a:t>
            </a:r>
            <a:r>
              <a:rPr lang="en-US" sz="2800" dirty="0"/>
              <a:t> </a:t>
            </a:r>
            <a:r>
              <a:rPr lang="nl-NL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pyplot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b="1" dirty="0">
                <a:solidFill>
                  <a:srgbClr val="C00000"/>
                </a:solidFill>
              </a:rPr>
              <a:t>Week 4: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Les 1: </a:t>
            </a:r>
            <a:r>
              <a:rPr lang="nl-NL" sz="2800" b="1" dirty="0">
                <a:solidFill>
                  <a:srgbClr val="C00000"/>
                </a:solidFill>
              </a:rPr>
              <a:t>toets!</a:t>
            </a:r>
            <a:r>
              <a:rPr lang="nl-NL" sz="2800" b="1" dirty="0"/>
              <a:t> </a:t>
            </a:r>
            <a:r>
              <a:rPr lang="nl-NL" sz="2800" dirty="0"/>
              <a:t>Maandag 26-2 9:00. </a:t>
            </a:r>
            <a:r>
              <a:rPr lang="nl-NL" sz="2800" dirty="0">
                <a:solidFill>
                  <a:srgbClr val="C00000"/>
                </a:solidFill>
              </a:rPr>
              <a:t>Kom op tijd!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Les 2 </a:t>
            </a:r>
            <a:r>
              <a:rPr lang="en-US" sz="2800" dirty="0" err="1"/>
              <a:t>en</a:t>
            </a:r>
            <a:r>
              <a:rPr lang="en-US" sz="2800" dirty="0"/>
              <a:t> 3: microcontroller </a:t>
            </a:r>
            <a:r>
              <a:rPr lang="nl-NL" sz="2800" dirty="0"/>
              <a:t>programmeren in C 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42" b="72093" l="9839" r="96930">
                        <a14:foregroundMark x1="85764" y1="42233" x2="85764" y2="42233"/>
                        <a14:foregroundMark x1="81298" y1="48186" x2="81298" y2="48186"/>
                        <a14:foregroundMark x1="84438" y1="33302" x2="84438" y2="33302"/>
                        <a14:foregroundMark x1="80391" y1="15907" x2="80391" y2="15907"/>
                        <a14:foregroundMark x1="80740" y1="14698" x2="80740" y2="14698"/>
                        <a14:foregroundMark x1="74110" y1="27163" x2="74110" y2="27163"/>
                        <a14:foregroundMark x1="71040" y1="27163" x2="71040" y2="27163"/>
                        <a14:foregroundMark x1="76762" y1="27349" x2="76762" y2="27349"/>
                        <a14:foregroundMark x1="81298" y1="26698" x2="84368" y2="31442"/>
                        <a14:foregroundMark x1="86671" y1="29767" x2="88416" y2="43907"/>
                        <a14:foregroundMark x1="86113" y1="24930" x2="70482" y2="24930"/>
                        <a14:foregroundMark x1="66574" y1="17581" x2="65108" y2="13488"/>
                        <a14:foregroundMark x1="87020" y1="26698" x2="87020" y2="26698"/>
                        <a14:foregroundMark x1="36427" y1="20186" x2="36427" y2="20186"/>
                        <a14:foregroundMark x1="62456" y1="26698" x2="62456" y2="26698"/>
                        <a14:foregroundMark x1="62945" y1="24930" x2="62945" y2="24930"/>
                        <a14:foregroundMark x1="64271" y1="24837" x2="64271" y2="24837"/>
                        <a14:foregroundMark x1="79553" y1="23070" x2="79553" y2="23070"/>
                        <a14:foregroundMark x1="80321" y1="22605" x2="80321" y2="22605"/>
                        <a14:foregroundMark x1="79972" y1="18233" x2="79972" y2="18233"/>
                        <a14:foregroundMark x1="80879" y1="13767" x2="80879" y2="13767"/>
                        <a14:foregroundMark x1="44662" y1="38512" x2="44662" y2="38512"/>
                        <a14:foregroundMark x1="44452" y1="37674" x2="44452" y2="38977"/>
                        <a14:foregroundMark x1="44452" y1="40465" x2="44452" y2="40465"/>
                        <a14:foregroundMark x1="46197" y1="25302" x2="55687" y2="25023"/>
                        <a14:foregroundMark x1="68946" y1="24558" x2="70412" y2="24279"/>
                        <a14:foregroundMark x1="86811" y1="24279" x2="86811" y2="24279"/>
                        <a14:backgroundMark x1="48221" y1="15721" x2="48221" y2="15721"/>
                        <a14:backgroundMark x1="44033" y1="30233" x2="44033" y2="30233"/>
                        <a14:backgroundMark x1="43754" y1="33674" x2="43336" y2="43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669" y="2732750"/>
            <a:ext cx="3621875" cy="271703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2F671DB-461B-2478-C9F9-B64AB29D00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8112" y="897260"/>
            <a:ext cx="3810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3  Les 1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3 les 1.</a:t>
            </a:r>
            <a:r>
              <a:rPr lang="nl-NL" sz="2800" dirty="0">
                <a:cs typeface="Arial" panose="020B0604020202020204" pitchFamily="34" charset="0"/>
              </a:rPr>
              <a:t> Je leert: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hoe je in Python lijsten kunt gebruiken om bij elkaar behorende variabelen te bundelen;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om de werking van een programma grafisch weer te geven door middel van een flowchart.</a:t>
            </a:r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66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 </a:t>
            </a:r>
            <a:r>
              <a:rPr lang="en-US" dirty="0" err="1"/>
              <a:t>aantalCijfers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376144" y="2065412"/>
            <a:ext cx="2880320" cy="1872208"/>
          </a:xfrm>
        </p:spPr>
        <p:txBody>
          <a:bodyPr/>
          <a:lstStyle/>
          <a:p>
            <a:r>
              <a:rPr lang="nl-NL" sz="2400" dirty="0"/>
              <a:t>Waarvoor kun je een flowchart gebruiken?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Ontwerpen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Documenteren</a:t>
            </a:r>
          </a:p>
          <a:p>
            <a:endParaRPr lang="nl-NL" sz="24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3737" y="697261"/>
            <a:ext cx="30003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 </a:t>
            </a:r>
            <a:r>
              <a:rPr lang="en-US" dirty="0" err="1"/>
              <a:t>isNarcistisch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4445" y="3383611"/>
            <a:ext cx="3096344" cy="222658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9800" y="1345332"/>
            <a:ext cx="3269988" cy="400962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537" y="928865"/>
            <a:ext cx="1784007" cy="4592166"/>
          </a:xfrm>
          <a:prstGeom prst="rect">
            <a:avLst/>
          </a:prstGeom>
        </p:spPr>
      </p:pic>
      <p:cxnSp>
        <p:nvCxnSpPr>
          <p:cNvPr id="28" name="Rechte verbindingslijn 27"/>
          <p:cNvCxnSpPr/>
          <p:nvPr/>
        </p:nvCxnSpPr>
        <p:spPr bwMode="auto">
          <a:xfrm flipV="1">
            <a:off x="1795540" y="5507339"/>
            <a:ext cx="1196229" cy="136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Rechte verbindingslijn 30"/>
          <p:cNvCxnSpPr/>
          <p:nvPr/>
        </p:nvCxnSpPr>
        <p:spPr bwMode="auto">
          <a:xfrm>
            <a:off x="2991769" y="1143495"/>
            <a:ext cx="100876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Rechte verbindingslijn 31"/>
          <p:cNvCxnSpPr/>
          <p:nvPr/>
        </p:nvCxnSpPr>
        <p:spPr bwMode="auto">
          <a:xfrm flipV="1">
            <a:off x="2991768" y="1143495"/>
            <a:ext cx="0" cy="43638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Rechte verbindingslijn 35"/>
          <p:cNvCxnSpPr/>
          <p:nvPr/>
        </p:nvCxnSpPr>
        <p:spPr bwMode="auto">
          <a:xfrm flipV="1">
            <a:off x="6736184" y="3167461"/>
            <a:ext cx="0" cy="23398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Rechte verbindingslijn 36"/>
          <p:cNvCxnSpPr/>
          <p:nvPr/>
        </p:nvCxnSpPr>
        <p:spPr bwMode="auto">
          <a:xfrm flipV="1">
            <a:off x="4000537" y="1145548"/>
            <a:ext cx="0" cy="24949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Rechte verbindingslijn 39"/>
          <p:cNvCxnSpPr/>
          <p:nvPr/>
        </p:nvCxnSpPr>
        <p:spPr bwMode="auto">
          <a:xfrm>
            <a:off x="4011822" y="5507339"/>
            <a:ext cx="27243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Rechte verbindingslijn 41"/>
          <p:cNvCxnSpPr/>
          <p:nvPr/>
        </p:nvCxnSpPr>
        <p:spPr bwMode="auto">
          <a:xfrm flipV="1">
            <a:off x="3994135" y="5271540"/>
            <a:ext cx="0" cy="24949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Rechte verbindingslijn 43"/>
          <p:cNvCxnSpPr/>
          <p:nvPr/>
        </p:nvCxnSpPr>
        <p:spPr bwMode="auto">
          <a:xfrm flipV="1">
            <a:off x="6736184" y="3159874"/>
            <a:ext cx="1310466" cy="7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Rechte verbindingslijn 44"/>
          <p:cNvCxnSpPr/>
          <p:nvPr/>
        </p:nvCxnSpPr>
        <p:spPr bwMode="auto">
          <a:xfrm flipV="1">
            <a:off x="8046650" y="3159873"/>
            <a:ext cx="0" cy="24949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5556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Flowchart </a:t>
            </a:r>
            <a:r>
              <a:rPr lang="en-US" sz="2800" dirty="0" err="1"/>
              <a:t>kleinsteNarcistischeGetalMetNCijfers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9560" y="774662"/>
            <a:ext cx="4945962" cy="498713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631729" y="2569468"/>
            <a:ext cx="6928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0" dirty="0">
                <a:latin typeface="Calibri" panose="020F0502020204030204" pitchFamily="34" charset="0"/>
                <a:hlinkClick r:id="rId3"/>
              </a:rPr>
              <a:t>https://bitbucket.org/HR_ELEKTRO/ems10/wiki/flow_charts.md</a:t>
            </a:r>
            <a:r>
              <a:rPr lang="nl-NL" sz="2000" b="0" dirty="0">
                <a:latin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850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7318" y="625252"/>
            <a:ext cx="7805367" cy="53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8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in </a:t>
            </a:r>
            <a:r>
              <a:rPr lang="en-US" dirty="0" err="1"/>
              <a:t>Flowgorithm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232" y="1071562"/>
            <a:ext cx="5005536" cy="45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8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612" y="1133206"/>
            <a:ext cx="6984776" cy="44580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Codegeneratie</a:t>
            </a:r>
            <a:r>
              <a:rPr lang="en-US" dirty="0"/>
              <a:t> in </a:t>
            </a:r>
            <a:r>
              <a:rPr lang="en-US" dirty="0" err="1"/>
              <a:t>Flowgorithm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6160120" y="2425453"/>
            <a:ext cx="1656184" cy="1200329"/>
          </a:xfrm>
          <a:prstGeom prst="rect">
            <a:avLst/>
          </a:prstGeom>
          <a:solidFill>
            <a:srgbClr val="CC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0" dirty="0">
                <a:solidFill>
                  <a:schemeClr val="bg1"/>
                </a:solidFill>
                <a:latin typeface="Calibri" panose="020F0502020204030204" pitchFamily="34" charset="0"/>
              </a:rPr>
              <a:t>Helaas niet geheel correct!</a:t>
            </a:r>
          </a:p>
        </p:txBody>
      </p:sp>
    </p:spTree>
    <p:extLst>
      <p:ext uri="{BB962C8B-B14F-4D97-AF65-F5344CB8AC3E}">
        <p14:creationId xmlns:p14="http://schemas.microsoft.com/office/powerpoint/2010/main" val="284873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3368582-F340-48C1-9CD3-16BF51AC381B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3416</TotalTime>
  <Words>294</Words>
  <Application>Microsoft Office PowerPoint</Application>
  <PresentationFormat>Aangepast</PresentationFormat>
  <Paragraphs>57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Consolas</vt:lpstr>
      <vt:lpstr>Lucida Grande</vt:lpstr>
      <vt:lpstr>Open Sans</vt:lpstr>
      <vt:lpstr>Verdana</vt:lpstr>
      <vt:lpstr>hoofdstuk pagina</vt:lpstr>
      <vt:lpstr>1_tekst pagina</vt:lpstr>
      <vt:lpstr>EMS10  Week 3  Les 1</vt:lpstr>
      <vt:lpstr>Agenda  Week 3 en 4</vt:lpstr>
      <vt:lpstr>Agenda  Week 3  Les 1</vt:lpstr>
      <vt:lpstr>Flowchart aantalCijfers </vt:lpstr>
      <vt:lpstr>Flowchart isNarcistisch </vt:lpstr>
      <vt:lpstr>Flowchart kleinsteNarcistischeGetalMetNCijfers </vt:lpstr>
      <vt:lpstr>Flowchart</vt:lpstr>
      <vt:lpstr>Run in Flowgorithm</vt:lpstr>
      <vt:lpstr>Codegeneratie in Flowgorithm</vt:lpstr>
      <vt:lpstr>Codegeneratie in Flowgorithm</vt:lpstr>
      <vt:lpstr>Extra oefenen</vt:lpstr>
      <vt:lpstr>Extra oefenen</vt:lpstr>
      <vt:lpstr>Aan de slag!</vt:lpstr>
      <vt:lpstr>Vóór volgende les… 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101</cp:revision>
  <cp:lastPrinted>2013-05-13T15:29:32Z</cp:lastPrinted>
  <dcterms:created xsi:type="dcterms:W3CDTF">2017-11-15T06:58:38Z</dcterms:created>
  <dcterms:modified xsi:type="dcterms:W3CDTF">2024-01-26T20:34:38Z</dcterms:modified>
</cp:coreProperties>
</file>