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30" r:id="rId4"/>
    <p:sldMasterId id="2147484650" r:id="rId5"/>
  </p:sldMasterIdLst>
  <p:notesMasterIdLst>
    <p:notesMasterId r:id="rId27"/>
  </p:notesMasterIdLst>
  <p:handoutMasterIdLst>
    <p:handoutMasterId r:id="rId28"/>
  </p:handoutMasterIdLst>
  <p:sldIdLst>
    <p:sldId id="317" r:id="rId6"/>
    <p:sldId id="335" r:id="rId7"/>
    <p:sldId id="336" r:id="rId8"/>
    <p:sldId id="338" r:id="rId9"/>
    <p:sldId id="341" r:id="rId10"/>
    <p:sldId id="349" r:id="rId11"/>
    <p:sldId id="342" r:id="rId12"/>
    <p:sldId id="343" r:id="rId13"/>
    <p:sldId id="344" r:id="rId14"/>
    <p:sldId id="348" r:id="rId15"/>
    <p:sldId id="352" r:id="rId16"/>
    <p:sldId id="345" r:id="rId17"/>
    <p:sldId id="337" r:id="rId18"/>
    <p:sldId id="339" r:id="rId19"/>
    <p:sldId id="346" r:id="rId20"/>
    <p:sldId id="351" r:id="rId21"/>
    <p:sldId id="340" r:id="rId22"/>
    <p:sldId id="347" r:id="rId23"/>
    <p:sldId id="350" r:id="rId24"/>
    <p:sldId id="331" r:id="rId25"/>
    <p:sldId id="334" r:id="rId26"/>
  </p:sldIdLst>
  <p:sldSz cx="10160000" cy="5715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orient="horz" pos="320" userDrawn="1">
          <p15:clr>
            <a:srgbClr val="A4A3A4"/>
          </p15:clr>
        </p15:guide>
        <p15:guide id="3" orient="horz" pos="2934" userDrawn="1">
          <p15:clr>
            <a:srgbClr val="A4A3A4"/>
          </p15:clr>
        </p15:guide>
        <p15:guide id="4" pos="3200" userDrawn="1">
          <p15:clr>
            <a:srgbClr val="A4A3A4"/>
          </p15:clr>
        </p15:guide>
        <p15:guide id="5" pos="2133" userDrawn="1">
          <p15:clr>
            <a:srgbClr val="A4A3A4"/>
          </p15:clr>
        </p15:guide>
        <p15:guide id="6" pos="1067" userDrawn="1">
          <p15:clr>
            <a:srgbClr val="A4A3A4"/>
          </p15:clr>
        </p15:guide>
        <p15:guide id="7" pos="4267" userDrawn="1">
          <p15:clr>
            <a:srgbClr val="A4A3A4"/>
          </p15:clr>
        </p15:guide>
        <p15:guide id="8" pos="5333" userDrawn="1">
          <p15:clr>
            <a:srgbClr val="A4A3A4"/>
          </p15:clr>
        </p15:guide>
        <p15:guide id="9" pos="1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BE0DF"/>
    <a:srgbClr val="CF0033"/>
    <a:srgbClr val="CC0033"/>
    <a:srgbClr val="B71327"/>
    <a:srgbClr val="B10538"/>
    <a:srgbClr val="D4737D"/>
    <a:srgbClr val="A4D7DF"/>
    <a:srgbClr val="F3C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434" autoAdjust="0"/>
  </p:normalViewPr>
  <p:slideViewPr>
    <p:cSldViewPr>
      <p:cViewPr varScale="1">
        <p:scale>
          <a:sx n="190" d="100"/>
          <a:sy n="190" d="100"/>
        </p:scale>
        <p:origin x="324" y="156"/>
      </p:cViewPr>
      <p:guideLst>
        <p:guide orient="horz" pos="1800"/>
        <p:guide orient="horz" pos="320"/>
        <p:guide orient="horz" pos="2934"/>
        <p:guide pos="3200"/>
        <p:guide pos="2133"/>
        <p:guide pos="1067"/>
        <p:guide pos="4267"/>
        <p:guide pos="5333"/>
        <p:guide pos="1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786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86B01C-E1B4-41AF-8165-68A41D199769}" type="datetimeFigureOut">
              <a:rPr lang="nl-NL"/>
              <a:pPr/>
              <a:t>4-3-2026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F05877-8D3E-4285-BAAF-3351F2AEBA70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2020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F87DA649-BF1A-4B9E-B469-B5F2A720E3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71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19493" y="4728526"/>
            <a:ext cx="9720516" cy="93728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="1" cap="none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5" name="Picture 2" descr="http://techiebees.in/upload/embedded-systems-projects-in-chennai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2" r="-112"/>
          <a:stretch/>
        </p:blipFill>
        <p:spPr bwMode="auto">
          <a:xfrm>
            <a:off x="-70904" y="-1823020"/>
            <a:ext cx="10292337" cy="6157788"/>
          </a:xfrm>
          <a:prstGeom prst="flowChartOffpageConnector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22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9485" y="-111224"/>
            <a:ext cx="9281031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39485" y="985292"/>
            <a:ext cx="9281031" cy="446449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>
              <a:buClr>
                <a:srgbClr val="C00000"/>
              </a:buClr>
              <a:buSzPct val="100000"/>
              <a:buFont typeface="Open Sans" panose="020B0606030504020204" pitchFamily="34" charset="0"/>
              <a:buNone/>
              <a:defRPr sz="320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2pPr>
            <a:lvl3pPr marL="525462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701675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4pPr>
          </a:lstStyle>
          <a:p>
            <a:pPr lvl="0"/>
            <a:r>
              <a:rPr lang="nl-NL" dirty="0"/>
              <a:t>Bla </a:t>
            </a:r>
            <a:r>
              <a:rPr lang="nl-NL" dirty="0" err="1"/>
              <a:t>bla</a:t>
            </a:r>
            <a:endParaRPr lang="nl-NL" dirty="0"/>
          </a:p>
          <a:p>
            <a:pPr lvl="1"/>
            <a:r>
              <a:rPr lang="nl-NL" dirty="0"/>
              <a:t>Bla</a:t>
            </a:r>
          </a:p>
          <a:p>
            <a:pPr lvl="2"/>
            <a:r>
              <a:rPr lang="nl-NL" dirty="0"/>
              <a:t>Bla</a:t>
            </a:r>
          </a:p>
          <a:p>
            <a:pPr lvl="3"/>
            <a:r>
              <a:rPr lang="nl-NL" dirty="0"/>
              <a:t>bla</a:t>
            </a:r>
          </a:p>
        </p:txBody>
      </p:sp>
      <p:sp>
        <p:nvSpPr>
          <p:cNvPr id="6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91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989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cap="all">
          <a:solidFill>
            <a:srgbClr val="CC0033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452401" indent="-452401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 sz="1667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68553" indent="-166674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918030" indent="-156092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333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448478" indent="-190484" algn="l" rtl="0" eaLnBrk="0" fontAlgn="base" hangingPunct="0">
        <a:spcBef>
          <a:spcPct val="20000"/>
        </a:spcBef>
        <a:spcAft>
          <a:spcPct val="0"/>
        </a:spcAft>
        <a:buChar char="–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marL="1788440" indent="-190484" algn="l" rtl="0" eaLnBrk="0" fontAlgn="base" hangingPunct="0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 userDrawn="1"/>
        </p:nvSpPr>
        <p:spPr>
          <a:xfrm>
            <a:off x="8618724" y="625252"/>
            <a:ext cx="13516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b="0" dirty="0">
                <a:solidFill>
                  <a:srgbClr val="C00000"/>
                </a:solidFill>
                <a:latin typeface="Calibri" panose="020F0502020204030204" pitchFamily="34" charset="0"/>
              </a:rPr>
              <a:t>EMBEDDED SYSTEMS</a:t>
            </a:r>
            <a:endParaRPr lang="en-US" sz="105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6146" name="Afbeelding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959" y="-22820"/>
            <a:ext cx="10339918" cy="96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39484" y="-96672"/>
            <a:ext cx="9144000" cy="93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3" name="Afbeelding 4">
            <a:extLst>
              <a:ext uri="{FF2B5EF4-FFF2-40B4-BE49-F238E27FC236}">
                <a16:creationId xmlns:a16="http://schemas.microsoft.com/office/drawing/2014/main" id="{CF213DBE-18E3-54BF-EDAB-271784959F8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000" y="5040000"/>
            <a:ext cx="594360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2">
            <a:extLst>
              <a:ext uri="{FF2B5EF4-FFF2-40B4-BE49-F238E27FC236}">
                <a16:creationId xmlns:a16="http://schemas.microsoft.com/office/drawing/2014/main" id="{CACDF430-D75F-2B7B-17D5-4FEEA892D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6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7" r:id="rId1"/>
    <p:sldLayoutId id="2147485029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285728" indent="-285728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68553" indent="-16667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6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08516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448478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788440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hyperlink" Target="https://www.edn.com/covid-19-acquisitions-and-the-enigma-of-microcontroller-market/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bitbucket.org/HR_ELEKTRO/ems10/wiki/ChatGPT.md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bitbucket.org/HR_ELEKTRO/ems10/wiki/Flashcards/EMS10%20Week%204%20Les%202.apk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s://bytebucket.org/HR_ELEKTRO/ems10/wiki/Opdrachten/Opdrachten_Week_4_Les_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randviewresearch.com/industry-analysis/microcontroller-market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randviewresearch.com/industry-analysis/microcontroller-marke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n.wikipedia.org/wiki/List_of_common_microcontroller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</a:rPr>
              <a:t>EMS10  Week </a:t>
            </a:r>
            <a:r>
              <a:rPr lang="nl-NL" dirty="0"/>
              <a:t>4</a:t>
            </a:r>
            <a:r>
              <a:rPr lang="nl-NL" dirty="0">
                <a:latin typeface="Calibri" panose="020F0502020204030204" pitchFamily="34" charset="0"/>
              </a:rPr>
              <a:t>  </a:t>
            </a:r>
            <a:r>
              <a:rPr lang="nl-NL" dirty="0"/>
              <a:t>L</a:t>
            </a:r>
            <a:r>
              <a:rPr lang="nl-NL" dirty="0">
                <a:latin typeface="Calibri" panose="020F0502020204030204" pitchFamily="34" charset="0"/>
              </a:rPr>
              <a:t>es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Marktleiders microcontrollers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10</a:t>
            </a:fld>
            <a:endParaRPr lang="nl-NL"/>
          </a:p>
        </p:txBody>
      </p:sp>
      <p:pic>
        <p:nvPicPr>
          <p:cNvPr id="21" name="Afbeelding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387" y="1599945"/>
            <a:ext cx="1536628" cy="612090"/>
          </a:xfrm>
          <a:prstGeom prst="rect">
            <a:avLst/>
          </a:prstGeom>
        </p:spPr>
      </p:pic>
      <p:pic>
        <p:nvPicPr>
          <p:cNvPr id="26" name="Afbeelding 2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762" y="3972717"/>
            <a:ext cx="1276140" cy="1276140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396" y="4357745"/>
            <a:ext cx="1004692" cy="33337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DEF3B1C-474D-F353-7AD6-482E7CC55B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163" y="1067690"/>
            <a:ext cx="6675698" cy="4046571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654" y="3414581"/>
            <a:ext cx="2091957" cy="1182411"/>
          </a:xfrm>
          <a:prstGeom prst="rect">
            <a:avLst/>
          </a:prstGeom>
        </p:spPr>
      </p:pic>
      <p:pic>
        <p:nvPicPr>
          <p:cNvPr id="28" name="Afbeelding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7258" y="3173443"/>
            <a:ext cx="917353" cy="588749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182" y="2833265"/>
            <a:ext cx="2000250" cy="333375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85" y="2208261"/>
            <a:ext cx="2091956" cy="61209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93F7216-734F-0B0D-09F6-83F201D05DC2}"/>
              </a:ext>
            </a:extLst>
          </p:cNvPr>
          <p:cNvSpPr txBox="1"/>
          <p:nvPr/>
        </p:nvSpPr>
        <p:spPr>
          <a:xfrm>
            <a:off x="3279801" y="5340674"/>
            <a:ext cx="5762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https://www.edn.com/covid-19-acquisitions-and-the-enigma-of-microcontroller-market/</a:t>
            </a:r>
            <a:r>
              <a:rPr lang="nl-NL" sz="1200" b="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7807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51E748-6190-CE5D-F4B3-AB631A95B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MSP430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populaire</a:t>
            </a:r>
            <a:r>
              <a:rPr lang="en-US" dirty="0"/>
              <a:t> 16-bit µC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A69560F-DF5F-82E8-D098-5914A72F8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Which of the following 16-bit processor families would you consider for your next embedded project?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C9FA4FE-EF35-5B08-16BE-13E7EB2F4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BA50B6E-C5B0-DA9D-A548-57ACA1497382}"/>
              </a:ext>
            </a:extLst>
          </p:cNvPr>
          <p:cNvSpPr txBox="1"/>
          <p:nvPr/>
        </p:nvSpPr>
        <p:spPr>
          <a:xfrm>
            <a:off x="5728072" y="5305773"/>
            <a:ext cx="3405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>
                <a:latin typeface="Calibri" panose="020F0502020204030204" pitchFamily="34" charset="0"/>
              </a:rPr>
              <a:t>© 2023 Copyright by </a:t>
            </a:r>
            <a:r>
              <a:rPr lang="en-US" sz="1100" b="0" dirty="0" err="1">
                <a:latin typeface="Calibri" panose="020F0502020204030204" pitchFamily="34" charset="0"/>
              </a:rPr>
              <a:t>AspenCore</a:t>
            </a:r>
            <a:r>
              <a:rPr lang="en-US" sz="1100" b="0" dirty="0">
                <a:latin typeface="Calibri" panose="020F0502020204030204" pitchFamily="34" charset="0"/>
              </a:rPr>
              <a:t>. All rights reserved</a:t>
            </a:r>
          </a:p>
          <a:p>
            <a:endParaRPr lang="nl-NL" sz="1100" b="0" dirty="0" err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59D7418-CFFC-3357-12BC-FB1C03C479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7632" y="2065412"/>
            <a:ext cx="5645194" cy="347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92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microcontrollers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12</a:t>
            </a:fld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41BAF-F53A-6A6F-CFC1-C4554EA36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648" y="625252"/>
            <a:ext cx="5328592" cy="497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86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489" y="1337984"/>
            <a:ext cx="2695951" cy="3620005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 </a:t>
            </a:r>
            <a:r>
              <a:rPr lang="en-NL" dirty="0"/>
              <a:t>MSP-</a:t>
            </a:r>
            <a:r>
              <a:rPr lang="nl-NL" dirty="0"/>
              <a:t>EXP430G2</a:t>
            </a:r>
            <a:r>
              <a:rPr lang="en-NL" dirty="0"/>
              <a:t>ET</a:t>
            </a:r>
            <a:r>
              <a:rPr lang="nl-NL" dirty="0"/>
              <a:t> </a:t>
            </a:r>
            <a:r>
              <a:rPr lang="nl-NL" dirty="0" err="1"/>
              <a:t>LaunchPad</a:t>
            </a:r>
            <a:endParaRPr 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14" name="Tijdelijke aanduiding voor inhoud 3"/>
          <p:cNvSpPr>
            <a:spLocks noGrp="1"/>
          </p:cNvSpPr>
          <p:nvPr>
            <p:ph idx="1"/>
          </p:nvPr>
        </p:nvSpPr>
        <p:spPr>
          <a:xfrm>
            <a:off x="763868" y="1489348"/>
            <a:ext cx="4824536" cy="4032448"/>
          </a:xfrm>
        </p:spPr>
        <p:txBody>
          <a:bodyPr/>
          <a:lstStyle/>
          <a:p>
            <a:pPr algn="r"/>
            <a:r>
              <a:rPr lang="nl-NL" sz="1800" dirty="0"/>
              <a:t>USB verbinding met een computer</a:t>
            </a:r>
          </a:p>
          <a:p>
            <a:pPr algn="r"/>
            <a:r>
              <a:rPr lang="nl-NL" sz="1800" dirty="0"/>
              <a:t>Schakeling om software in de microcontroller te kunnen laden (Debugger)</a:t>
            </a:r>
          </a:p>
          <a:p>
            <a:pPr algn="r"/>
            <a:r>
              <a:rPr lang="nl-NL" sz="1800" dirty="0"/>
              <a:t>Debug connector</a:t>
            </a:r>
          </a:p>
          <a:p>
            <a:pPr algn="r"/>
            <a:r>
              <a:rPr lang="nl-NL" sz="1800" dirty="0"/>
              <a:t>Sensor (knop) verbonden aan de microcontroller</a:t>
            </a:r>
          </a:p>
          <a:p>
            <a:pPr algn="r"/>
            <a:r>
              <a:rPr lang="nl-NL" sz="1800" dirty="0"/>
              <a:t>De microcontroller zelf (MSP430G2553)</a:t>
            </a:r>
          </a:p>
          <a:p>
            <a:pPr algn="r"/>
            <a:endParaRPr lang="nl-NL" sz="1800" dirty="0"/>
          </a:p>
          <a:p>
            <a:pPr algn="r"/>
            <a:r>
              <a:rPr lang="nl-NL" sz="1800" dirty="0"/>
              <a:t>Alle microcontroller pinnen als header</a:t>
            </a:r>
          </a:p>
          <a:p>
            <a:pPr algn="r"/>
            <a:endParaRPr lang="nl-NL" sz="1800" dirty="0"/>
          </a:p>
          <a:p>
            <a:pPr algn="r"/>
            <a:r>
              <a:rPr lang="nl-NL" sz="1800" dirty="0"/>
              <a:t>Actuatoren (</a:t>
            </a:r>
            <a:r>
              <a:rPr lang="nl-NL" sz="1800" dirty="0" err="1"/>
              <a:t>leds</a:t>
            </a:r>
            <a:r>
              <a:rPr lang="nl-NL" sz="1800" dirty="0"/>
              <a:t>) verbonden met de microcontroller</a:t>
            </a:r>
          </a:p>
          <a:p>
            <a:pPr algn="r"/>
            <a:endParaRPr lang="en-US" sz="1800" dirty="0"/>
          </a:p>
        </p:txBody>
      </p:sp>
      <p:cxnSp>
        <p:nvCxnSpPr>
          <p:cNvPr id="17" name="Rechte verbindingslijn met pijl 16"/>
          <p:cNvCxnSpPr/>
          <p:nvPr/>
        </p:nvCxnSpPr>
        <p:spPr bwMode="auto">
          <a:xfrm flipV="1">
            <a:off x="5596530" y="1489349"/>
            <a:ext cx="1216011" cy="207023"/>
          </a:xfrm>
          <a:prstGeom prst="straightConnector1">
            <a:avLst/>
          </a:prstGeom>
          <a:ln>
            <a:headEnd type="none" w="med" len="med"/>
            <a:tailEnd type="triangle" w="lg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 bwMode="auto">
          <a:xfrm>
            <a:off x="5588404" y="2155422"/>
            <a:ext cx="2466712" cy="20252"/>
          </a:xfrm>
          <a:prstGeom prst="straightConnector1">
            <a:avLst/>
          </a:prstGeom>
          <a:ln>
            <a:headEnd type="none" w="med" len="med"/>
            <a:tailEnd type="triangle" w="lg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Rechte verbindingslijn met pijl 18"/>
          <p:cNvCxnSpPr/>
          <p:nvPr/>
        </p:nvCxnSpPr>
        <p:spPr bwMode="auto">
          <a:xfrm>
            <a:off x="5596530" y="2677480"/>
            <a:ext cx="1216011" cy="36004"/>
          </a:xfrm>
          <a:prstGeom prst="straightConnector1">
            <a:avLst/>
          </a:prstGeom>
          <a:ln>
            <a:headEnd type="none" w="med" len="med"/>
            <a:tailEnd type="triangle" w="lg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/>
          <p:nvPr/>
        </p:nvCxnSpPr>
        <p:spPr bwMode="auto">
          <a:xfrm>
            <a:off x="5588405" y="3365232"/>
            <a:ext cx="2104059" cy="212349"/>
          </a:xfrm>
          <a:prstGeom prst="straightConnector1">
            <a:avLst/>
          </a:prstGeom>
          <a:ln>
            <a:headEnd type="none" w="med" len="med"/>
            <a:tailEnd type="triangle" w="lg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Rechte verbindingslijn met pijl 20"/>
          <p:cNvCxnSpPr/>
          <p:nvPr/>
        </p:nvCxnSpPr>
        <p:spPr bwMode="auto">
          <a:xfrm flipV="1">
            <a:off x="5596530" y="3822631"/>
            <a:ext cx="927979" cy="226677"/>
          </a:xfrm>
          <a:prstGeom prst="straightConnector1">
            <a:avLst/>
          </a:prstGeom>
          <a:ln>
            <a:headEnd type="none" w="med" len="med"/>
            <a:tailEnd type="triangle" w="lg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Rechte verbindingslijn met pijl 21"/>
          <p:cNvCxnSpPr/>
          <p:nvPr/>
        </p:nvCxnSpPr>
        <p:spPr bwMode="auto">
          <a:xfrm flipV="1">
            <a:off x="5588405" y="2965513"/>
            <a:ext cx="747959" cy="54005"/>
          </a:xfrm>
          <a:prstGeom prst="straightConnector1">
            <a:avLst/>
          </a:prstGeom>
          <a:ln>
            <a:headEnd type="none" w="med" len="med"/>
            <a:tailEnd type="triangle" w="lg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Rechte verbindingslijn met pijl 23"/>
          <p:cNvCxnSpPr/>
          <p:nvPr/>
        </p:nvCxnSpPr>
        <p:spPr bwMode="auto">
          <a:xfrm flipV="1">
            <a:off x="5579404" y="4801716"/>
            <a:ext cx="1539171" cy="156272"/>
          </a:xfrm>
          <a:prstGeom prst="straightConnector1">
            <a:avLst/>
          </a:prstGeom>
          <a:ln>
            <a:headEnd type="none" w="med" len="med"/>
            <a:tailEnd type="triangle" w="lg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Rechte verbindingslijn met pijl 30"/>
          <p:cNvCxnSpPr/>
          <p:nvPr/>
        </p:nvCxnSpPr>
        <p:spPr bwMode="auto">
          <a:xfrm flipV="1">
            <a:off x="5588404" y="4787390"/>
            <a:ext cx="2466712" cy="272482"/>
          </a:xfrm>
          <a:prstGeom prst="straightConnector1">
            <a:avLst/>
          </a:prstGeom>
          <a:ln>
            <a:headEnd type="none" w="med" len="med"/>
            <a:tailEnd type="triangle" w="lg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 bwMode="auto">
          <a:xfrm flipV="1">
            <a:off x="5579403" y="3782952"/>
            <a:ext cx="3174944" cy="397526"/>
          </a:xfrm>
          <a:prstGeom prst="straightConnector1">
            <a:avLst/>
          </a:prstGeom>
          <a:ln>
            <a:headEnd type="none" w="med" len="med"/>
            <a:tailEnd type="triangle" w="lg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78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Microcontroller op </a:t>
            </a:r>
            <a:r>
              <a:rPr lang="nl-NL" dirty="0" err="1"/>
              <a:t>breadboard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b="1" dirty="0" err="1">
                <a:solidFill>
                  <a:srgbClr val="C00000"/>
                </a:solidFill>
                <a:cs typeface="Arial" panose="020B0604020202020204" pitchFamily="34" charset="0"/>
              </a:rPr>
              <a:t>LaunchPad</a:t>
            </a:r>
            <a:r>
              <a:rPr lang="nl-NL" sz="2800" b="1" dirty="0">
                <a:solidFill>
                  <a:srgbClr val="C00000"/>
                </a:solidFill>
                <a:cs typeface="Arial" panose="020B0604020202020204" pitchFamily="34" charset="0"/>
              </a:rPr>
              <a:t> als </a:t>
            </a:r>
            <a:r>
              <a:rPr lang="nl-NL" sz="2800" b="1" dirty="0" err="1">
                <a:solidFill>
                  <a:srgbClr val="C00000"/>
                </a:solidFill>
                <a:cs typeface="Arial" panose="020B0604020202020204" pitchFamily="34" charset="0"/>
              </a:rPr>
              <a:t>programmer</a:t>
            </a:r>
            <a:r>
              <a:rPr lang="nl-NL" sz="2800" b="1" dirty="0">
                <a:solidFill>
                  <a:srgbClr val="C00000"/>
                </a:solidFill>
                <a:cs typeface="Arial" panose="020B0604020202020204" pitchFamily="34" charset="0"/>
              </a:rPr>
              <a:t>/debugger</a:t>
            </a:r>
            <a:endParaRPr lang="nl-NL" sz="2800" dirty="0">
              <a:cs typeface="Arial" panose="020B0604020202020204" pitchFamily="34" charset="0"/>
            </a:endParaRPr>
          </a:p>
          <a:p>
            <a:r>
              <a:rPr lang="nl-NL" sz="2400" dirty="0"/>
              <a:t>Microcontroller op een </a:t>
            </a:r>
            <a:r>
              <a:rPr lang="nl-NL" sz="2400" dirty="0" err="1"/>
              <a:t>breadboard</a:t>
            </a:r>
            <a:endParaRPr lang="nl-NL" sz="2400" dirty="0"/>
          </a:p>
          <a:p>
            <a:r>
              <a:rPr lang="nl-NL" sz="2400" dirty="0"/>
              <a:t>Vier verbindingen naar </a:t>
            </a:r>
            <a:r>
              <a:rPr lang="nl-NL" sz="2400" dirty="0" err="1"/>
              <a:t>LaunchPad</a:t>
            </a:r>
            <a:r>
              <a:rPr lang="nl-NL" sz="2400" dirty="0"/>
              <a:t>:</a:t>
            </a:r>
          </a:p>
          <a:p>
            <a:pPr marL="914400" lvl="1"/>
            <a:r>
              <a:rPr lang="nl-NL" sz="2000" dirty="0"/>
              <a:t>Voeding </a:t>
            </a:r>
            <a:r>
              <a:rPr lang="nl-NL" sz="1800" b="1" dirty="0">
                <a:solidFill>
                  <a:srgbClr val="C00000"/>
                </a:solidFill>
              </a:rPr>
              <a:t>3V3</a:t>
            </a:r>
            <a:r>
              <a:rPr lang="nl-NL" sz="1800" dirty="0"/>
              <a:t> en GND</a:t>
            </a:r>
            <a:r>
              <a:rPr lang="en-NL" sz="1800" dirty="0"/>
              <a:t> (</a:t>
            </a:r>
            <a:r>
              <a:rPr lang="en-NL" sz="1800" b="1" dirty="0"/>
              <a:t>Nooit de 5V </a:t>
            </a:r>
            <a:r>
              <a:rPr lang="en-NL" sz="1800" b="1" dirty="0" err="1"/>
              <a:t>gebruiken</a:t>
            </a:r>
            <a:r>
              <a:rPr lang="en-NL" sz="1800" dirty="0"/>
              <a:t>)</a:t>
            </a:r>
          </a:p>
          <a:p>
            <a:pPr marL="914400" lvl="1"/>
            <a:r>
              <a:rPr lang="en-NL" sz="1800" dirty="0"/>
              <a:t>MSP430G2553 </a:t>
            </a:r>
            <a:r>
              <a:rPr lang="en-NL" sz="1800" dirty="0" err="1"/>
              <a:t>voorzichtig</a:t>
            </a:r>
            <a:r>
              <a:rPr lang="en-NL" sz="1800" dirty="0"/>
              <a:t> </a:t>
            </a:r>
            <a:r>
              <a:rPr lang="en-NL" sz="1800" dirty="0" err="1"/>
              <a:t>losmaken</a:t>
            </a:r>
            <a:r>
              <a:rPr lang="en-NL" sz="1800" dirty="0"/>
              <a:t>!</a:t>
            </a:r>
            <a:endParaRPr lang="nl-NL" sz="1800" dirty="0"/>
          </a:p>
          <a:p>
            <a:pPr marL="914400" lvl="1"/>
            <a:r>
              <a:rPr lang="nl-NL" sz="2000" dirty="0"/>
              <a:t>Communicatie </a:t>
            </a:r>
            <a:r>
              <a:rPr lang="nl-NL" sz="1800" dirty="0"/>
              <a:t>SBWTDIO en SBWTCK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14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369" y="3432328"/>
            <a:ext cx="3240360" cy="216147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90401" y="1205538"/>
            <a:ext cx="3770119" cy="2976840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6006863" y="4451368"/>
            <a:ext cx="26493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SBW = </a:t>
            </a:r>
            <a:r>
              <a:rPr lang="nl-NL" sz="2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Spy</a:t>
            </a:r>
            <a:r>
              <a:rPr lang="nl-NL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-Bi-</a:t>
            </a:r>
            <a:r>
              <a:rPr lang="nl-NL" sz="2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Wire</a:t>
            </a:r>
            <a:br>
              <a:rPr lang="nl-NL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nl-NL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TDIO = Test Data In/Out</a:t>
            </a:r>
            <a:br>
              <a:rPr lang="nl-NL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</a:br>
            <a:r>
              <a:rPr lang="nl-NL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TCK = Test Data </a:t>
            </a:r>
            <a:r>
              <a:rPr lang="nl-NL" sz="20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Clock</a:t>
            </a:r>
            <a:endParaRPr lang="nl-NL" sz="2000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277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Informatie over de microcontroller?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Waar vind je de benodigde informatie over de MSP430G2553 microcontroller?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Google? </a:t>
            </a:r>
            <a:r>
              <a:rPr lang="en-NL" sz="2800" dirty="0"/>
              <a:t>AI / </a:t>
            </a:r>
            <a:r>
              <a:rPr lang="nl-NL" sz="2800" dirty="0" err="1"/>
              <a:t>ChatGPT</a:t>
            </a:r>
            <a:r>
              <a:rPr lang="nl-NL" sz="2800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Buurman of –vrouw?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Docent?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C00000"/>
                </a:solidFill>
              </a:rPr>
              <a:t>Datasheet en </a:t>
            </a:r>
            <a:r>
              <a:rPr lang="nl-NL" sz="2800" dirty="0" err="1">
                <a:solidFill>
                  <a:srgbClr val="C00000"/>
                </a:solidFill>
              </a:rPr>
              <a:t>User’s</a:t>
            </a:r>
            <a:r>
              <a:rPr lang="nl-NL" sz="2800" dirty="0">
                <a:solidFill>
                  <a:srgbClr val="C00000"/>
                </a:solidFill>
              </a:rPr>
              <a:t> Manual!</a:t>
            </a:r>
          </a:p>
          <a:p>
            <a:pPr marL="914400" lvl="1"/>
            <a:r>
              <a:rPr lang="nl-NL" sz="2400" dirty="0"/>
              <a:t>Te vinden op </a:t>
            </a:r>
            <a:r>
              <a:rPr lang="en-NL" sz="2400" dirty="0"/>
              <a:t>de w</a:t>
            </a:r>
            <a:r>
              <a:rPr lang="nl-NL" sz="2400" dirty="0" err="1"/>
              <a:t>iki</a:t>
            </a:r>
            <a:br>
              <a:rPr lang="nl-NL" sz="2400" dirty="0"/>
            </a:br>
            <a:endParaRPr lang="nl-NL" sz="1000" dirty="0"/>
          </a:p>
          <a:p>
            <a:r>
              <a:rPr lang="nl-NL" sz="2800" dirty="0"/>
              <a:t>Je medestudenten, docenten, </a:t>
            </a:r>
            <a:r>
              <a:rPr lang="en-NL" sz="2800" dirty="0"/>
              <a:t>AI</a:t>
            </a:r>
            <a:r>
              <a:rPr lang="nl-NL" sz="2800" dirty="0"/>
              <a:t> en </a:t>
            </a:r>
            <a:br>
              <a:rPr lang="nl-NL" sz="2800" dirty="0"/>
            </a:br>
            <a:r>
              <a:rPr lang="nl-NL" sz="2800" dirty="0"/>
              <a:t>Google kunnen je wel helpen om de datasheet te begrijpen.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15</a:t>
            </a:fld>
            <a:endParaRPr lang="nl-NL"/>
          </a:p>
        </p:txBody>
      </p:sp>
      <p:pic>
        <p:nvPicPr>
          <p:cNvPr id="6" name="Picture 4" descr="http://cdn.meme.am/instances/500x/534099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216" y="1489348"/>
            <a:ext cx="2376264" cy="35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70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2FA58A-1915-FB4D-2C71-1301944C5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Kan </a:t>
            </a:r>
            <a:r>
              <a:rPr lang="en-NL" dirty="0"/>
              <a:t>AI / </a:t>
            </a:r>
            <a:r>
              <a:rPr lang="en-US" dirty="0"/>
              <a:t>ChatGPT je </a:t>
            </a:r>
            <a:r>
              <a:rPr lang="en-US" dirty="0" err="1"/>
              <a:t>helpen</a:t>
            </a:r>
            <a:r>
              <a:rPr lang="en-US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B5F6F6-2200-4811-5C50-3825C5297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 err="1"/>
              <a:t>ChatGPT</a:t>
            </a:r>
            <a:r>
              <a:rPr lang="nl-NL" sz="2800" dirty="0"/>
              <a:t> en andere </a:t>
            </a:r>
            <a:r>
              <a:rPr lang="en-NL" sz="2800" dirty="0"/>
              <a:t>AI </a:t>
            </a:r>
            <a:r>
              <a:rPr lang="nl-NL" sz="2800" dirty="0" err="1"/>
              <a:t>programming</a:t>
            </a:r>
            <a:r>
              <a:rPr lang="nl-NL" sz="2800" dirty="0"/>
              <a:t> tools kunnen wel code genereren maar </a:t>
            </a:r>
            <a:r>
              <a:rPr lang="nl-NL" sz="2800" b="1" dirty="0">
                <a:solidFill>
                  <a:srgbClr val="C00000"/>
                </a:solidFill>
              </a:rPr>
              <a:t>geen</a:t>
            </a:r>
            <a:r>
              <a:rPr lang="nl-NL" sz="2800" dirty="0"/>
              <a:t> informatie uit datasheets interpreteren of combineren. </a:t>
            </a:r>
          </a:p>
          <a:p>
            <a:endParaRPr lang="nl-NL" sz="2800" dirty="0"/>
          </a:p>
          <a:p>
            <a:r>
              <a:rPr lang="nl-NL" sz="2400" dirty="0"/>
              <a:t>Zie </a:t>
            </a:r>
            <a:r>
              <a:rPr lang="nl-NL" sz="24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https://bitbucket.org/HR_ELEKTRO/ems10/wiki/ChatGPT.md</a:t>
            </a:r>
            <a:r>
              <a:rPr lang="nl-NL" sz="2400" dirty="0">
                <a:solidFill>
                  <a:srgbClr val="0000FF"/>
                </a:solidFill>
              </a:rPr>
              <a:t> </a:t>
            </a:r>
          </a:p>
          <a:p>
            <a:endParaRPr lang="nl-NL" sz="2800" dirty="0"/>
          </a:p>
          <a:p>
            <a:r>
              <a:rPr lang="nl-NL" sz="2800" dirty="0"/>
              <a:t>Het debuggen van een door </a:t>
            </a:r>
            <a:r>
              <a:rPr lang="nl-NL" sz="2800" dirty="0" err="1"/>
              <a:t>ChatGPT</a:t>
            </a:r>
            <a:r>
              <a:rPr lang="nl-NL" sz="2800" dirty="0"/>
              <a:t> gegenereerd programma kost waarschijnlijk </a:t>
            </a:r>
            <a:r>
              <a:rPr lang="nl-NL" sz="2800" b="1" dirty="0">
                <a:solidFill>
                  <a:srgbClr val="C00000"/>
                </a:solidFill>
              </a:rPr>
              <a:t>meer</a:t>
            </a:r>
            <a:r>
              <a:rPr lang="nl-NL" sz="2800" dirty="0"/>
              <a:t> tijd dan het zelf ontwikkelen van het programma.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C91D05F-BCF3-96A0-8B6B-29CA6AC9E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16</a:t>
            </a:fld>
            <a:endParaRPr lang="nl-NL"/>
          </a:p>
        </p:txBody>
      </p:sp>
      <p:pic>
        <p:nvPicPr>
          <p:cNvPr id="6" name="Afbeelding 5" descr="Afbeelding met symbool, logo, Lettertype, Graphics&#10;&#10;Automatisch gegenereerde beschrijving">
            <a:extLst>
              <a:ext uri="{FF2B5EF4-FFF2-40B4-BE49-F238E27FC236}">
                <a16:creationId xmlns:a16="http://schemas.microsoft.com/office/drawing/2014/main" id="{D0680A8B-D7CE-49BB-065A-311F61BCB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408" y="1993404"/>
            <a:ext cx="1071562" cy="10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0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Programmeertaal C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903536" y="985292"/>
            <a:ext cx="8352928" cy="4464496"/>
          </a:xfrm>
        </p:spPr>
        <p:txBody>
          <a:bodyPr/>
          <a:lstStyle/>
          <a:p>
            <a:r>
              <a:rPr lang="nl-NL" sz="2800" b="1" dirty="0">
                <a:solidFill>
                  <a:srgbClr val="C00000"/>
                </a:solidFill>
                <a:cs typeface="Arial" panose="020B0604020202020204" pitchFamily="34" charset="0"/>
              </a:rPr>
              <a:t>Waarom</a:t>
            </a:r>
            <a:r>
              <a:rPr lang="nl-NL" sz="2800" dirty="0">
                <a:solidFill>
                  <a:srgbClr val="C00000"/>
                </a:solidFill>
                <a:cs typeface="Arial" panose="020B0604020202020204" pitchFamily="34" charset="0"/>
              </a:rPr>
              <a:t> programmeren we de microcontroller in </a:t>
            </a:r>
            <a:r>
              <a:rPr lang="nl-NL" sz="2800" b="1" dirty="0">
                <a:solidFill>
                  <a:srgbClr val="C00000"/>
                </a:solidFill>
                <a:cs typeface="Arial" panose="020B0604020202020204" pitchFamily="34" charset="0"/>
              </a:rPr>
              <a:t>C</a:t>
            </a:r>
            <a:r>
              <a:rPr lang="nl-NL" sz="2800" dirty="0">
                <a:solidFill>
                  <a:srgbClr val="C00000"/>
                </a:solidFill>
                <a:cs typeface="Arial" panose="020B0604020202020204" pitchFamily="34" charset="0"/>
              </a:rPr>
              <a:t>?</a:t>
            </a:r>
            <a:endParaRPr lang="nl-NL" sz="2800" dirty="0">
              <a:cs typeface="Arial" panose="020B0604020202020204" pitchFamily="34" charset="0"/>
            </a:endParaRPr>
          </a:p>
          <a:p>
            <a:endParaRPr lang="en-US" sz="280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5728072" y="5305773"/>
            <a:ext cx="3405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>
                <a:latin typeface="Calibri" panose="020F0502020204030204" pitchFamily="34" charset="0"/>
              </a:rPr>
              <a:t>© 2023 Copyright by </a:t>
            </a:r>
            <a:r>
              <a:rPr lang="en-US" sz="1100" b="0" dirty="0" err="1">
                <a:latin typeface="Calibri" panose="020F0502020204030204" pitchFamily="34" charset="0"/>
              </a:rPr>
              <a:t>AspenCore</a:t>
            </a:r>
            <a:r>
              <a:rPr lang="en-US" sz="1100" b="0" dirty="0">
                <a:latin typeface="Calibri" panose="020F0502020204030204" pitchFamily="34" charset="0"/>
              </a:rPr>
              <a:t>. All rights reserved</a:t>
            </a:r>
          </a:p>
          <a:p>
            <a:endParaRPr lang="nl-NL" sz="1100" b="0" dirty="0" err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EEB4C78-18D7-F97D-3A1F-45E3ECB5E7C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3656" y="1526049"/>
            <a:ext cx="55245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3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 MSP430 microcontroller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18</a:t>
            </a:fld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2568" y="913284"/>
            <a:ext cx="8503451" cy="4795392"/>
          </a:xfrm>
          <a:prstGeom prst="rect">
            <a:avLst/>
          </a:prstGeom>
        </p:spPr>
      </p:pic>
      <p:sp>
        <p:nvSpPr>
          <p:cNvPr id="5" name="Ovaal 4"/>
          <p:cNvSpPr/>
          <p:nvPr/>
        </p:nvSpPr>
        <p:spPr bwMode="auto">
          <a:xfrm>
            <a:off x="903536" y="2713484"/>
            <a:ext cx="1080120" cy="64807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6" name="Ovaal 5"/>
          <p:cNvSpPr/>
          <p:nvPr/>
        </p:nvSpPr>
        <p:spPr bwMode="auto">
          <a:xfrm>
            <a:off x="3279800" y="1345332"/>
            <a:ext cx="720080" cy="64807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7" name="Ovaal 6"/>
          <p:cNvSpPr/>
          <p:nvPr/>
        </p:nvSpPr>
        <p:spPr bwMode="auto">
          <a:xfrm>
            <a:off x="2394188" y="1345332"/>
            <a:ext cx="720080" cy="64807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8" name="Ovaal 7"/>
          <p:cNvSpPr/>
          <p:nvPr/>
        </p:nvSpPr>
        <p:spPr bwMode="auto">
          <a:xfrm>
            <a:off x="2343696" y="4369668"/>
            <a:ext cx="770572" cy="64807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9" name="Ovaal 8"/>
          <p:cNvSpPr/>
          <p:nvPr/>
        </p:nvSpPr>
        <p:spPr bwMode="auto">
          <a:xfrm>
            <a:off x="3229308" y="4369668"/>
            <a:ext cx="770572" cy="64807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0" name="Ovaal 9"/>
          <p:cNvSpPr/>
          <p:nvPr/>
        </p:nvSpPr>
        <p:spPr bwMode="auto">
          <a:xfrm>
            <a:off x="4482420" y="4319176"/>
            <a:ext cx="792088" cy="64807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1" name="Ovaal 10"/>
          <p:cNvSpPr/>
          <p:nvPr/>
        </p:nvSpPr>
        <p:spPr bwMode="auto">
          <a:xfrm>
            <a:off x="5418524" y="4319176"/>
            <a:ext cx="792088" cy="64807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2" name="Ovaal 11"/>
          <p:cNvSpPr/>
          <p:nvPr/>
        </p:nvSpPr>
        <p:spPr bwMode="auto">
          <a:xfrm>
            <a:off x="6376144" y="4319176"/>
            <a:ext cx="792088" cy="64807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3" name="Ovaal 12"/>
          <p:cNvSpPr/>
          <p:nvPr/>
        </p:nvSpPr>
        <p:spPr bwMode="auto">
          <a:xfrm>
            <a:off x="6304136" y="1345332"/>
            <a:ext cx="792088" cy="64807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4" name="Ovaal 13"/>
          <p:cNvSpPr/>
          <p:nvPr/>
        </p:nvSpPr>
        <p:spPr bwMode="auto">
          <a:xfrm>
            <a:off x="5368032" y="1345332"/>
            <a:ext cx="792088" cy="64807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5" name="Ovaal 14"/>
          <p:cNvSpPr/>
          <p:nvPr/>
        </p:nvSpPr>
        <p:spPr bwMode="auto">
          <a:xfrm>
            <a:off x="4421170" y="1345332"/>
            <a:ext cx="792088" cy="64807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8320360" y="1633364"/>
            <a:ext cx="167719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0" dirty="0" err="1">
                <a:latin typeface="Calibri" panose="020F0502020204030204" pitchFamily="34" charset="0"/>
              </a:rPr>
              <a:t>Peripherals</a:t>
            </a:r>
            <a:r>
              <a:rPr lang="nl-NL" b="0" dirty="0">
                <a:latin typeface="Calibri" panose="020F0502020204030204" pitchFamily="34" charset="0"/>
              </a:rPr>
              <a:t>:</a:t>
            </a:r>
          </a:p>
          <a:p>
            <a:pPr algn="ctr"/>
            <a:r>
              <a:rPr lang="nl-NL" b="0" dirty="0">
                <a:solidFill>
                  <a:srgbClr val="C00000"/>
                </a:solidFill>
                <a:latin typeface="Calibri" panose="020F0502020204030204" pitchFamily="34" charset="0"/>
              </a:rPr>
              <a:t>GPIO</a:t>
            </a:r>
          </a:p>
          <a:p>
            <a:pPr algn="ctr"/>
            <a:r>
              <a:rPr lang="nl-NL" b="0" dirty="0">
                <a:solidFill>
                  <a:srgbClr val="C00000"/>
                </a:solidFill>
                <a:latin typeface="Calibri" panose="020F0502020204030204" pitchFamily="34" charset="0"/>
              </a:rPr>
              <a:t>Timer</a:t>
            </a:r>
          </a:p>
          <a:p>
            <a:pPr algn="ctr"/>
            <a:r>
              <a:rPr lang="nl-NL" b="0" dirty="0">
                <a:solidFill>
                  <a:srgbClr val="C00000"/>
                </a:solidFill>
                <a:latin typeface="Calibri" panose="020F0502020204030204" pitchFamily="34" charset="0"/>
              </a:rPr>
              <a:t>ADC</a:t>
            </a:r>
          </a:p>
          <a:p>
            <a:pPr algn="ctr"/>
            <a:r>
              <a:rPr lang="nl-NL" b="0" dirty="0">
                <a:solidFill>
                  <a:srgbClr val="C00000"/>
                </a:solidFill>
                <a:latin typeface="Calibri" panose="020F0502020204030204" pitchFamily="34" charset="0"/>
              </a:rPr>
              <a:t>UART</a:t>
            </a:r>
          </a:p>
          <a:p>
            <a:pPr algn="ctr"/>
            <a:r>
              <a:rPr lang="nl-NL" b="0" dirty="0">
                <a:solidFill>
                  <a:srgbClr val="C00000"/>
                </a:solidFill>
                <a:latin typeface="Calibri" panose="020F0502020204030204" pitchFamily="34" charset="0"/>
              </a:rPr>
              <a:t>SPI</a:t>
            </a:r>
          </a:p>
          <a:p>
            <a:pPr algn="ctr"/>
            <a:r>
              <a:rPr lang="nl-NL" b="0" dirty="0">
                <a:solidFill>
                  <a:srgbClr val="C00000"/>
                </a:solidFill>
                <a:latin typeface="Calibri" panose="020F0502020204030204" pitchFamily="34" charset="0"/>
              </a:rPr>
              <a:t>I</a:t>
            </a:r>
            <a:r>
              <a:rPr lang="nl-NL" b="0" baseline="30000" dirty="0">
                <a:solidFill>
                  <a:srgbClr val="C00000"/>
                </a:solidFill>
                <a:latin typeface="Calibri" panose="020F0502020204030204" pitchFamily="34" charset="0"/>
              </a:rPr>
              <a:t>2</a:t>
            </a:r>
            <a:r>
              <a:rPr lang="nl-NL" b="0" dirty="0">
                <a:solidFill>
                  <a:srgbClr val="C00000"/>
                </a:solidFill>
                <a:latin typeface="Calibri" panose="020F0502020204030204" pitchFamily="34" charset="0"/>
              </a:rPr>
              <a:t>C </a:t>
            </a:r>
          </a:p>
          <a:p>
            <a:pPr algn="ctr"/>
            <a:r>
              <a:rPr lang="nl-NL" b="0" dirty="0">
                <a:solidFill>
                  <a:srgbClr val="C00000"/>
                </a:solidFill>
                <a:latin typeface="Calibri" panose="020F0502020204030204" pitchFamily="34" charset="0"/>
              </a:rPr>
              <a:t>enz.</a:t>
            </a:r>
          </a:p>
          <a:p>
            <a:pPr algn="ctr"/>
            <a:endParaRPr lang="nl-NL" b="0" dirty="0" err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39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220BFF-5DE4-422A-AB10-BD3DEFD36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Help je brein </a:t>
            </a:r>
            <a:r>
              <a:rPr lang="nl-NL" sz="2400" dirty="0"/>
              <a:t>en voorkom cognitieve overbelasting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AF8D58-9DAC-40F4-999D-5EE48A3E0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Leer de belangrijkste dingen uit je hoofd.</a:t>
            </a:r>
          </a:p>
          <a:p>
            <a:r>
              <a:rPr lang="nl-NL" dirty="0"/>
              <a:t>Zie: </a:t>
            </a:r>
            <a:r>
              <a:rPr lang="nl-NL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Anki flashcards</a:t>
            </a:r>
            <a:r>
              <a:rPr lang="nl-NL" dirty="0"/>
              <a:t>!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5861304-8DBB-4FF6-9A1D-4B317ADD84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19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83ED60B-6A51-46CB-82AC-69E04B16429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482" y="433224"/>
            <a:ext cx="5997774" cy="599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89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 Week 4  Les 2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b="1" dirty="0">
                <a:solidFill>
                  <a:srgbClr val="C00000"/>
                </a:solidFill>
                <a:cs typeface="Arial" panose="020B0604020202020204" pitchFamily="34" charset="0"/>
              </a:rPr>
              <a:t>Leerdoelen week 4 les 2.</a:t>
            </a:r>
            <a:r>
              <a:rPr lang="nl-NL" sz="2800" dirty="0">
                <a:cs typeface="Arial" panose="020B0604020202020204" pitchFamily="34" charset="0"/>
              </a:rPr>
              <a:t> Je leert hoe je: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Code Composer Studio en de EXP430G2</a:t>
            </a:r>
            <a:r>
              <a:rPr lang="en-NL" sz="2800" dirty="0"/>
              <a:t>et</a:t>
            </a:r>
            <a:r>
              <a:rPr lang="nl-NL" sz="2800" dirty="0"/>
              <a:t> </a:t>
            </a:r>
            <a:r>
              <a:rPr lang="nl-NL" sz="2800" dirty="0" err="1"/>
              <a:t>LaunchPad</a:t>
            </a:r>
            <a:r>
              <a:rPr lang="nl-NL" sz="2800" dirty="0"/>
              <a:t> gebruikt om de MSP430G2553 microcontroller te programmeren;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registers instelt om de pinnen van de microcontroller aan te sturen;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door een programma heen kunt stappen;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err="1"/>
              <a:t>leds</a:t>
            </a:r>
            <a:r>
              <a:rPr lang="nl-NL" sz="2800" dirty="0"/>
              <a:t> kunt aansturen.</a:t>
            </a:r>
            <a:endParaRPr lang="en-US" sz="280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8348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slag!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 de slag met </a:t>
            </a:r>
            <a:r>
              <a:rPr lang="nl-NL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Opdrachten_Week_4_Les_2.pdf</a:t>
            </a:r>
            <a:endParaRPr lang="nl-NL" dirty="0">
              <a:solidFill>
                <a:srgbClr val="0000FF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79" y="2137420"/>
            <a:ext cx="6032500" cy="2794000"/>
          </a:xfrm>
          <a:prstGeom prst="rect">
            <a:avLst/>
          </a:prstGeo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20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217" y="2065412"/>
            <a:ext cx="505377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75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Vóór volgende les…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Maak de opdrachten van week 4 les 2 af!</a:t>
            </a:r>
          </a:p>
          <a:p>
            <a:r>
              <a:rPr lang="nl-NL" dirty="0"/>
              <a:t>Je </a:t>
            </a:r>
            <a:r>
              <a:rPr lang="nl-NL" b="1" dirty="0">
                <a:solidFill>
                  <a:srgbClr val="C00000"/>
                </a:solidFill>
              </a:rPr>
              <a:t>weet</a:t>
            </a:r>
            <a:r>
              <a:rPr lang="nl-NL" dirty="0"/>
              <a:t> hoe je: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Code Composer Studio en de </a:t>
            </a:r>
            <a:r>
              <a:rPr lang="en-NL" sz="2800" dirty="0"/>
              <a:t>MSP-</a:t>
            </a:r>
            <a:r>
              <a:rPr lang="nl-NL" sz="2800" dirty="0"/>
              <a:t>EXP430G2</a:t>
            </a:r>
            <a:r>
              <a:rPr lang="en-NL" sz="2800" dirty="0"/>
              <a:t>ET</a:t>
            </a:r>
            <a:r>
              <a:rPr lang="nl-NL" sz="2800" dirty="0"/>
              <a:t> </a:t>
            </a:r>
            <a:r>
              <a:rPr lang="nl-NL" sz="2800" dirty="0" err="1"/>
              <a:t>LaunchPad</a:t>
            </a:r>
            <a:r>
              <a:rPr lang="nl-NL" sz="2800" dirty="0"/>
              <a:t> gebruikt om de MSP430G2553 microcontroller te programmeren;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registers instelt om de pinnen van de microcontroller aan te sturen;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door een programma heen kunt stappen;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err="1"/>
              <a:t>leds</a:t>
            </a:r>
            <a:r>
              <a:rPr lang="nl-NL" sz="2800" dirty="0"/>
              <a:t> kunt aansturen.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9861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 Week 4  Les 2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b="1" dirty="0">
                <a:solidFill>
                  <a:srgbClr val="C00000"/>
                </a:solidFill>
                <a:cs typeface="Arial" panose="020B0604020202020204" pitchFamily="34" charset="0"/>
              </a:rPr>
              <a:t>Onderwerpen week 4 les 2:</a:t>
            </a:r>
            <a:endParaRPr lang="nl-NL" sz="2800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Introductie microcontrollers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err="1"/>
              <a:t>Launchpad</a:t>
            </a:r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Microcontroller op </a:t>
            </a:r>
            <a:r>
              <a:rPr lang="nl-NL" sz="2800" dirty="0" err="1"/>
              <a:t>breadboard</a:t>
            </a:r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Programmeertaal 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1939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579" y="1979002"/>
            <a:ext cx="3516580" cy="2555382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Introductie microcontrollers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b="1" dirty="0">
                <a:solidFill>
                  <a:srgbClr val="C00000"/>
                </a:solidFill>
                <a:cs typeface="Arial" panose="020B0604020202020204" pitchFamily="34" charset="0"/>
              </a:rPr>
              <a:t>Microcontrollers:</a:t>
            </a:r>
            <a:endParaRPr lang="nl-NL" sz="2000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/>
              <a:t>zijn kleine computers</a:t>
            </a:r>
          </a:p>
          <a:p>
            <a:pPr marL="914400" lvl="1"/>
            <a:r>
              <a:rPr lang="nl-NL" sz="1800" dirty="0"/>
              <a:t>Functie wordt bepaald door software!</a:t>
            </a:r>
          </a:p>
          <a:p>
            <a:pPr marL="914400" lvl="1"/>
            <a:r>
              <a:rPr lang="nl-NL" sz="1800" dirty="0"/>
              <a:t>Software wordt geschreven op een PC</a:t>
            </a:r>
            <a:endParaRPr lang="nl-NL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/>
              <a:t>communiceren met de buitenwereld via:</a:t>
            </a:r>
          </a:p>
          <a:p>
            <a:pPr marL="914400" lvl="1"/>
            <a:r>
              <a:rPr lang="nl-NL" sz="1800" dirty="0"/>
              <a:t>Digitale signalen (digitale logica)</a:t>
            </a:r>
          </a:p>
          <a:p>
            <a:pPr marL="914400" lvl="1"/>
            <a:r>
              <a:rPr lang="nl-NL" sz="1800" dirty="0"/>
              <a:t>Analoge signalen (via een ADC)</a:t>
            </a:r>
            <a:endParaRPr lang="nl-NL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/>
              <a:t>hebben als voornaamste functies:</a:t>
            </a:r>
          </a:p>
          <a:p>
            <a:pPr marL="914400" lvl="1"/>
            <a:r>
              <a:rPr lang="nl-NL" sz="1800" dirty="0"/>
              <a:t>Uitlezen van sensoren (verzamelen van data)</a:t>
            </a:r>
          </a:p>
          <a:p>
            <a:pPr marL="914400" lvl="1"/>
            <a:r>
              <a:rPr lang="nl-NL" sz="1800" dirty="0"/>
              <a:t>Aansturen van actuatoren</a:t>
            </a:r>
          </a:p>
          <a:p>
            <a:pPr marL="982662" lvl="2"/>
            <a:r>
              <a:rPr lang="nl-NL" sz="1200" dirty="0"/>
              <a:t>Schermen, motors, transistors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6" name="Picture 4" descr="Image result for f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00" b="96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120" y="921446"/>
            <a:ext cx="1590570" cy="159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thermosta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179" y="4270705"/>
            <a:ext cx="2864800" cy="150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Image result for pc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102" y="497151"/>
            <a:ext cx="1482517" cy="148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Rechte verbindingslijn met pijl 10"/>
          <p:cNvCxnSpPr/>
          <p:nvPr/>
        </p:nvCxnSpPr>
        <p:spPr bwMode="auto">
          <a:xfrm>
            <a:off x="6574611" y="2313993"/>
            <a:ext cx="741258" cy="4715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Rechte verbindingslijn met pijl 17"/>
          <p:cNvCxnSpPr/>
          <p:nvPr/>
        </p:nvCxnSpPr>
        <p:spPr bwMode="auto">
          <a:xfrm flipV="1">
            <a:off x="6258110" y="2893914"/>
            <a:ext cx="766106" cy="154137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Rechte verbindingslijn met pijl 20"/>
          <p:cNvCxnSpPr/>
          <p:nvPr/>
        </p:nvCxnSpPr>
        <p:spPr bwMode="auto">
          <a:xfrm flipH="1" flipV="1">
            <a:off x="8536385" y="1850507"/>
            <a:ext cx="1" cy="4488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55683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Toepassingen van microcontrollers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9485" y="913284"/>
            <a:ext cx="9281031" cy="4464496"/>
          </a:xfrm>
        </p:spPr>
        <p:txBody>
          <a:bodyPr/>
          <a:lstStyle/>
          <a:p>
            <a:r>
              <a:rPr lang="nl-NL" sz="1600" dirty="0"/>
              <a:t>Huis, tuin en keukenproducten: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600" dirty="0"/>
              <a:t>Magnetron, broodbakmachine, video, DVD speler, speelgoed, CV ketel enz.</a:t>
            </a:r>
          </a:p>
          <a:p>
            <a:r>
              <a:rPr lang="nl-NL" sz="1600" dirty="0"/>
              <a:t>Medische apparatuur: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600" dirty="0"/>
              <a:t>MRI scanner, pacemaker, digitale thermometer, enz.</a:t>
            </a:r>
          </a:p>
          <a:p>
            <a:r>
              <a:rPr lang="nl-NL" sz="1600" dirty="0"/>
              <a:t>Computer apparatuur: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600" dirty="0"/>
              <a:t>Harde schijf, printer, muis, enz.</a:t>
            </a:r>
          </a:p>
          <a:p>
            <a:r>
              <a:rPr lang="nl-NL" sz="1600" dirty="0"/>
              <a:t>Land- en tuinbouw: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600" dirty="0"/>
              <a:t>Klimaatbeheersing, sorteermachine, weegschaal, </a:t>
            </a:r>
            <a:r>
              <a:rPr lang="nl-NL" sz="1600" dirty="0" err="1"/>
              <a:t>koeherkenningssysteem</a:t>
            </a:r>
            <a:r>
              <a:rPr lang="nl-NL" sz="1600" dirty="0"/>
              <a:t> enz.</a:t>
            </a:r>
          </a:p>
          <a:p>
            <a:r>
              <a:rPr lang="nl-NL" sz="1600" dirty="0"/>
              <a:t>Auto: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600" dirty="0"/>
              <a:t>Motormanagement systeem, ABS, airbag, radio, routeinformatie systeem enz.</a:t>
            </a:r>
          </a:p>
          <a:p>
            <a:r>
              <a:rPr lang="nl-NL" sz="1600" dirty="0"/>
              <a:t>Verkeer: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600" dirty="0"/>
              <a:t>Stoplicht, overwegbeveiliging, flitspaal, enz.</a:t>
            </a:r>
          </a:p>
          <a:p>
            <a:r>
              <a:rPr lang="nl-NL" sz="1600" dirty="0"/>
              <a:t>Energietechniek: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600" dirty="0"/>
              <a:t>Smart energy meter, smart </a:t>
            </a:r>
            <a:r>
              <a:rPr lang="nl-NL" sz="1600" dirty="0" err="1"/>
              <a:t>grid</a:t>
            </a:r>
            <a:r>
              <a:rPr lang="nl-NL" sz="1600" dirty="0"/>
              <a:t>, motorcontroller, enz.</a:t>
            </a:r>
          </a:p>
          <a:p>
            <a:r>
              <a:rPr lang="nl-NL" sz="1600" dirty="0"/>
              <a:t>...</a:t>
            </a:r>
          </a:p>
          <a:p>
            <a:endParaRPr lang="nl-NL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89198" y="1345332"/>
            <a:ext cx="2377765" cy="187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bg2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08192" y="4222613"/>
            <a:ext cx="2160240" cy="123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405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Toepassingsgebieden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2A22791-1FDE-6A1E-AE18-14B71691C72E}"/>
              </a:ext>
            </a:extLst>
          </p:cNvPr>
          <p:cNvSpPr txBox="1"/>
          <p:nvPr/>
        </p:nvSpPr>
        <p:spPr>
          <a:xfrm>
            <a:off x="2673440" y="5419755"/>
            <a:ext cx="5205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https://www.grandviewresearch.com/industry-analysis/microcontroller-market</a:t>
            </a:r>
            <a:r>
              <a:rPr lang="nl-NL" sz="1200" b="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  </a:t>
            </a:r>
          </a:p>
        </p:txBody>
      </p:sp>
      <p:pic>
        <p:nvPicPr>
          <p:cNvPr id="9" name="Picture 8" descr="A pie chart with different colored circles&#10;&#10;AI-generated content may be incorrect.">
            <a:extLst>
              <a:ext uri="{FF2B5EF4-FFF2-40B4-BE49-F238E27FC236}">
                <a16:creationId xmlns:a16="http://schemas.microsoft.com/office/drawing/2014/main" id="{B4D3A06E-57DF-46B7-ECE4-3B9E31F00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60" y="1024223"/>
            <a:ext cx="7704856" cy="432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76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microcontrollers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Indeling naar woordbreedte: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8-bit microcontrollers – b.v. </a:t>
            </a:r>
            <a:r>
              <a:rPr lang="nl-NL" sz="2800" dirty="0" err="1"/>
              <a:t>ATmega</a:t>
            </a:r>
            <a:endParaRPr lang="nl-NL" sz="2800" dirty="0"/>
          </a:p>
          <a:p>
            <a:pPr marL="914400" lvl="1"/>
            <a:r>
              <a:rPr lang="nl-NL" sz="2400" dirty="0"/>
              <a:t>Eenvoudige toepassingen, geen OS, geen koppeling met internet, energiezuinig.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16-bit microcontrollers – b.v. PIC24, MSP430</a:t>
            </a:r>
          </a:p>
          <a:p>
            <a:pPr marL="914400" lvl="1"/>
            <a:r>
              <a:rPr lang="nl-NL" sz="2400" dirty="0"/>
              <a:t>Complexere toepassingen, eenvoudig OS, koppeling met internet is mogelijk.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32-bits microcontrollers – b.v. ARM Cortex-M</a:t>
            </a:r>
          </a:p>
          <a:p>
            <a:pPr marL="914400" lvl="1"/>
            <a:r>
              <a:rPr lang="nl-NL" sz="2400" dirty="0"/>
              <a:t>Complexe toepassingen, full OS (b.v. Linux), koppeling met internet.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654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8-, 16- en 32-bit microcontrollers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D8B9C04-A96B-A64E-68A8-C4E0E45E60A1}"/>
              </a:ext>
            </a:extLst>
          </p:cNvPr>
          <p:cNvSpPr txBox="1"/>
          <p:nvPr/>
        </p:nvSpPr>
        <p:spPr>
          <a:xfrm>
            <a:off x="4143897" y="5377781"/>
            <a:ext cx="5170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https://www.grandviewresearch.com/industry-analysis/microcontroller-market</a:t>
            </a:r>
            <a:r>
              <a:rPr lang="nl-NL" sz="1200" b="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  </a:t>
            </a:r>
          </a:p>
        </p:txBody>
      </p:sp>
      <p:pic>
        <p:nvPicPr>
          <p:cNvPr id="6" name="Picture 5" descr="A graph of a market&#10;&#10;AI-generated content may be incorrect.">
            <a:extLst>
              <a:ext uri="{FF2B5EF4-FFF2-40B4-BE49-F238E27FC236}">
                <a16:creationId xmlns:a16="http://schemas.microsoft.com/office/drawing/2014/main" id="{DBF69DA9-218B-CEC1-DF5E-72F23A822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48" y="943942"/>
            <a:ext cx="7816304" cy="439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microcontrollers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>
                <a:solidFill>
                  <a:srgbClr val="C00000"/>
                </a:solidFill>
              </a:rPr>
              <a:t>Indeling naar fabrikanten: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Op Wikipedia staat een lijst van 38 fabrikanten van ‘common microcontrollers’. Veel fabrikanten hebben meer dan honderd verschillende typen! </a:t>
            </a:r>
            <a:br>
              <a:rPr lang="nl-NL" sz="2000" dirty="0"/>
            </a:br>
            <a:r>
              <a:rPr lang="nl-NL" sz="2000" dirty="0"/>
              <a:t>Zie: </a:t>
            </a:r>
            <a:r>
              <a:rPr lang="nl-NL" sz="20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https://en.wikipedia.org/wiki/List_of_common_microcontrollers</a:t>
            </a:r>
            <a:r>
              <a:rPr lang="nl-NL" sz="2000" dirty="0">
                <a:solidFill>
                  <a:srgbClr val="0000FF"/>
                </a:solidFill>
              </a:rPr>
              <a:t>   </a:t>
            </a:r>
          </a:p>
          <a:p>
            <a:endParaRPr lang="nl-NL" sz="2000" dirty="0"/>
          </a:p>
          <a:p>
            <a:r>
              <a:rPr lang="nl-NL" sz="2400" dirty="0">
                <a:solidFill>
                  <a:srgbClr val="C00000"/>
                </a:solidFill>
              </a:rPr>
              <a:t>Wie is de marktleider?</a:t>
            </a:r>
          </a:p>
          <a:p>
            <a:endParaRPr lang="nl-NL" sz="2000" dirty="0"/>
          </a:p>
          <a:p>
            <a:endParaRPr lang="nl-NL" sz="20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3187781" y="3756634"/>
            <a:ext cx="3070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0" dirty="0">
                <a:latin typeface="Calibri" panose="020F0502020204030204" pitchFamily="34" charset="0"/>
              </a:rPr>
              <a:t>18.8% markaandeel in 2021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3CEBE65-861E-8672-602C-A2244A2472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84" y="3650644"/>
            <a:ext cx="1536628" cy="61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9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hoofdstuk pagina">
  <a:themeElements>
    <a:clrScheme name="HR 1">
      <a:dk1>
        <a:srgbClr val="000066"/>
      </a:dk1>
      <a:lt1>
        <a:srgbClr val="FFFFFF"/>
      </a:lt1>
      <a:dk2>
        <a:srgbClr val="000000"/>
      </a:dk2>
      <a:lt2>
        <a:srgbClr val="808080"/>
      </a:lt2>
      <a:accent1>
        <a:srgbClr val="000066"/>
      </a:accent1>
      <a:accent2>
        <a:srgbClr val="B10538"/>
      </a:accent2>
      <a:accent3>
        <a:srgbClr val="FBCC19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1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F69C6172-A376-40A5-9431-FF42499BECDB}"/>
    </a:ext>
  </a:extLst>
</a:theme>
</file>

<file path=ppt/theme/theme2.xml><?xml version="1.0" encoding="utf-8"?>
<a:theme xmlns:a="http://schemas.openxmlformats.org/drawingml/2006/main" name="1_tekst pagina">
  <a:themeElements>
    <a:clrScheme name="Aangepast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0000FF"/>
      </a:folHlink>
    </a:clrScheme>
    <a:fontScheme name="3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="0" dirty="0" err="1" smtClean="0">
            <a:solidFill>
              <a:srgbClr val="C00000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3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E0B3DCAC-C4DB-4C0B-8706-E78025A1BCAC}"/>
    </a:ext>
  </a:extLst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F07BCB72A92B4C9D76046AECE9B625" ma:contentTypeVersion="0" ma:contentTypeDescription="Een nieuw document maken." ma:contentTypeScope="" ma:versionID="6eba64e5f589dd0ea50e64ebf7ab9e0f">
  <xsd:schema xmlns:xsd="http://www.w3.org/2001/XMLSchema" xmlns:p="http://schemas.microsoft.com/office/2006/metadata/properties" targetNamespace="http://schemas.microsoft.com/office/2006/metadata/properties" ma:root="true" ma:fieldsID="b118b0825d757084c8d1e1ffd33f200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368582-F340-48C1-9CD3-16BF51AC381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8340D80-9729-43ED-BFCA-D40C2EB1FF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3F368F40-2527-4CD4-8EA8-8965DAA7BF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2013 HR template NL</Template>
  <TotalTime>2480</TotalTime>
  <Words>824</Words>
  <Application>Microsoft Office PowerPoint</Application>
  <PresentationFormat>Custom</PresentationFormat>
  <Paragraphs>141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Lucida Grande</vt:lpstr>
      <vt:lpstr>Open Sans</vt:lpstr>
      <vt:lpstr>Verdana</vt:lpstr>
      <vt:lpstr>hoofdstuk pagina</vt:lpstr>
      <vt:lpstr>1_tekst pagina</vt:lpstr>
      <vt:lpstr>EMS10  Week 4  Les 2</vt:lpstr>
      <vt:lpstr>Agenda  Week 4  Les 2</vt:lpstr>
      <vt:lpstr>Agenda  Week 4  Les 2</vt:lpstr>
      <vt:lpstr>Introductie microcontrollers</vt:lpstr>
      <vt:lpstr>Toepassingen van microcontrollers</vt:lpstr>
      <vt:lpstr>Toepassingsgebieden</vt:lpstr>
      <vt:lpstr>Soorten microcontrollers</vt:lpstr>
      <vt:lpstr>8-, 16- en 32-bit microcontrollers</vt:lpstr>
      <vt:lpstr>Soorten microcontrollers</vt:lpstr>
      <vt:lpstr>Marktleiders microcontrollers</vt:lpstr>
      <vt:lpstr>MSP430 is een populaire 16-bit µC</vt:lpstr>
      <vt:lpstr>Soorten microcontrollers</vt:lpstr>
      <vt:lpstr>TI MSP-EXP430G2ET LaunchPad</vt:lpstr>
      <vt:lpstr>Microcontroller op breadboard</vt:lpstr>
      <vt:lpstr>Informatie over de microcontroller?</vt:lpstr>
      <vt:lpstr>Kan AI / ChatGPT je helpen?</vt:lpstr>
      <vt:lpstr>Programmeertaal C</vt:lpstr>
      <vt:lpstr>Inhoud MSP430 microcontroller</vt:lpstr>
      <vt:lpstr>Help je brein en voorkom cognitieve overbelasting</vt:lpstr>
      <vt:lpstr>Aan de slag!</vt:lpstr>
      <vt:lpstr>Vóór volgende les… </vt:lpstr>
    </vt:vector>
  </TitlesOfParts>
  <Company>Hogeschool Rotterdam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over enkele regel</dc:title>
  <dc:creator>Versluis, D.</dc:creator>
  <cp:lastModifiedBy>Bakker, R. (Roy)</cp:lastModifiedBy>
  <cp:revision>123</cp:revision>
  <cp:lastPrinted>2013-05-13T15:29:32Z</cp:lastPrinted>
  <dcterms:created xsi:type="dcterms:W3CDTF">2017-11-15T06:58:38Z</dcterms:created>
  <dcterms:modified xsi:type="dcterms:W3CDTF">2026-03-04T09:28:59Z</dcterms:modified>
</cp:coreProperties>
</file>