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7"/>
  </p:notesMasterIdLst>
  <p:handoutMasterIdLst>
    <p:handoutMasterId r:id="rId18"/>
  </p:handoutMasterIdLst>
  <p:sldIdLst>
    <p:sldId id="317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31" r:id="rId14"/>
    <p:sldId id="334" r:id="rId15"/>
    <p:sldId id="341" r:id="rId16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7F6F"/>
    <a:srgbClr val="7F0074"/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442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0F2A7921-A536-DB4B-29C1-DADA214671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9887CD02-1E3B-B809-0D62-35B8A6A23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lit/ds/symlink/msp430g2553.pdf#page=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ytebucket.org/HR_ELEKTRO/ems10/wiki/Handboek/EMS10_handboek_ebook.pdf#chapter.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ug/slau144k/slau144k.pdf?ts=1678634638887#%5B%7B%22num%22%3A272%2C%22gen%22%3A0%7D%2C%7B%22name%22%3A%22XYZ%22%7D%2Cnull%2C122.762%2Cnull%5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ytebucket.org/HR_ELEKTRO/ems10/wiki/Opdrachten/Opdrachten_Week_6_Les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6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6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zogenoemde pin-change </a:t>
            </a:r>
            <a:r>
              <a:rPr lang="nl-NL" sz="2800" dirty="0" err="1"/>
              <a:t>interrupts</a:t>
            </a:r>
            <a:r>
              <a:rPr lang="nl-NL" sz="2800" dirty="0"/>
              <a:t> kunt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het verschil is tussen pollen en </a:t>
            </a:r>
            <a:r>
              <a:rPr lang="nl-NL" sz="2800" dirty="0" err="1"/>
              <a:t>interrupts</a:t>
            </a:r>
            <a:r>
              <a:rPr lang="nl-NL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low-power modes van de MSP430G2553 te gebruiken.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Timer</a:t>
            </a:r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8" y="120131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6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6 les 1.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zogenoemde pin-change </a:t>
            </a:r>
            <a:r>
              <a:rPr lang="nl-NL" sz="2800" dirty="0" err="1">
                <a:solidFill>
                  <a:srgbClr val="C00000"/>
                </a:solidFill>
              </a:rPr>
              <a:t>interrupts</a:t>
            </a:r>
            <a:r>
              <a:rPr lang="nl-NL" sz="2800" dirty="0"/>
              <a:t> kunt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het verschil is tussen </a:t>
            </a:r>
            <a:r>
              <a:rPr lang="nl-NL" sz="2800" dirty="0">
                <a:solidFill>
                  <a:srgbClr val="C00000"/>
                </a:solidFill>
              </a:rPr>
              <a:t>pollen</a:t>
            </a:r>
            <a:r>
              <a:rPr lang="nl-NL" sz="2800" dirty="0"/>
              <a:t> en </a:t>
            </a:r>
            <a:r>
              <a:rPr lang="nl-NL" sz="2800" dirty="0" err="1">
                <a:solidFill>
                  <a:srgbClr val="C00000"/>
                </a:solidFill>
              </a:rPr>
              <a:t>interrupts</a:t>
            </a:r>
            <a:r>
              <a:rPr lang="nl-NL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</a:t>
            </a:r>
            <a:r>
              <a:rPr lang="nl-NL" sz="2800" dirty="0">
                <a:solidFill>
                  <a:srgbClr val="C00000"/>
                </a:solidFill>
              </a:rPr>
              <a:t>low-power</a:t>
            </a:r>
            <a:r>
              <a:rPr lang="nl-NL" sz="2800" dirty="0"/>
              <a:t> modes van de MSP430G2553 te gebruiken.</a:t>
            </a:r>
            <a:endParaRPr lang="nl-NL" sz="28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Polling versus </a:t>
            </a:r>
            <a:r>
              <a:rPr lang="nl-NL" dirty="0" err="1"/>
              <a:t>interrupts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Tot nu toe hebben we als we op een input willen reageren deze input steeds opnieuw ingelezen. Dit wordt ‘</a:t>
            </a:r>
            <a:r>
              <a:rPr lang="nl-NL" sz="2400" dirty="0" err="1">
                <a:solidFill>
                  <a:srgbClr val="C00000"/>
                </a:solidFill>
              </a:rPr>
              <a:t>polling</a:t>
            </a:r>
            <a:r>
              <a:rPr lang="nl-NL" sz="2400" dirty="0"/>
              <a:t>’ genoemd.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Je moet er voor zorgen dat de input snel genoeg steeds weer ingelezen wordt omdat je anders veranderingen kunt missen.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Er is een alternatief: </a:t>
            </a:r>
            <a:r>
              <a:rPr lang="nl-NL" sz="2400" dirty="0">
                <a:solidFill>
                  <a:srgbClr val="C00000"/>
                </a:solidFill>
              </a:rPr>
              <a:t>Pin Change </a:t>
            </a:r>
            <a:r>
              <a:rPr lang="nl-NL" sz="2400" dirty="0" err="1">
                <a:solidFill>
                  <a:srgbClr val="C00000"/>
                </a:solidFill>
              </a:rPr>
              <a:t>Interrupts</a:t>
            </a:r>
            <a:r>
              <a:rPr 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springt naar een speciaal stukje code (de ISR = </a:t>
            </a:r>
            <a:r>
              <a:rPr lang="nl-NL" sz="2400" dirty="0" err="1">
                <a:solidFill>
                  <a:srgbClr val="C00000"/>
                </a:solidFill>
              </a:rPr>
              <a:t>Interrupt</a:t>
            </a:r>
            <a:r>
              <a:rPr lang="nl-NL" sz="2400" dirty="0">
                <a:solidFill>
                  <a:srgbClr val="C00000"/>
                </a:solidFill>
              </a:rPr>
              <a:t> Service Routine</a:t>
            </a:r>
            <a:r>
              <a:rPr lang="nl-NL" sz="2400" dirty="0"/>
              <a:t>) als de input verandert.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Na afloop van de ISR gaat de code die onderbroken is weer verder.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Engelse ‘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interrupt</a:t>
            </a:r>
            <a:r>
              <a:rPr lang="nl-NL" sz="2400" dirty="0"/>
              <a:t>’  betekent ‘onderbreken’.</a:t>
            </a:r>
          </a:p>
          <a:p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Polling versus </a:t>
            </a:r>
            <a:r>
              <a:rPr lang="nl-NL" dirty="0" err="1"/>
              <a:t>interrupts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ringtone op je mobiel is ook een soort van </a:t>
            </a:r>
            <a:r>
              <a:rPr lang="nl-NL" dirty="0" err="1">
                <a:solidFill>
                  <a:srgbClr val="C00000"/>
                </a:solidFill>
              </a:rPr>
              <a:t>interrupt</a:t>
            </a:r>
            <a:r>
              <a:rPr lang="nl-NL" dirty="0"/>
              <a:t>. Handig want anders zou je de hele dag moeten pollen! 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113" y="2075194"/>
            <a:ext cx="27146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De microcontroller springt bij een </a:t>
            </a:r>
            <a:r>
              <a:rPr lang="nl-NL" sz="2800" dirty="0" err="1"/>
              <a:t>interrupt</a:t>
            </a:r>
            <a:r>
              <a:rPr lang="nl-NL" sz="2800" dirty="0"/>
              <a:t> naar een bepaald adres behorende bij die specifieke </a:t>
            </a:r>
            <a:r>
              <a:rPr lang="nl-NL" sz="2800" dirty="0" err="1"/>
              <a:t>interrupt</a:t>
            </a:r>
            <a:r>
              <a:rPr lang="nl-NL" sz="2800" dirty="0"/>
              <a:t>; </a:t>
            </a:r>
            <a:r>
              <a:rPr lang="nl-NL" sz="2800" dirty="0" err="1">
                <a:solidFill>
                  <a:srgbClr val="C00000"/>
                </a:solidFill>
              </a:rPr>
              <a:t>interrupt</a:t>
            </a:r>
            <a:r>
              <a:rPr lang="nl-NL" sz="2800" dirty="0">
                <a:solidFill>
                  <a:srgbClr val="C00000"/>
                </a:solidFill>
              </a:rPr>
              <a:t> vector </a:t>
            </a:r>
            <a:r>
              <a:rPr lang="nl-NL" sz="2800" dirty="0"/>
              <a:t>genoemd. Vandaar moet naar de code van de ISR worden gesprongen.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hlinkClick r:id="rId2"/>
              </a:rPr>
              <a:t>Zie p. 11 van datasheet MSP430G2x53</a:t>
            </a:r>
            <a:r>
              <a:rPr lang="nl-NL" sz="2800" dirty="0"/>
              <a:t>.</a:t>
            </a:r>
          </a:p>
          <a:p>
            <a:endParaRPr lang="nl-NL" sz="2800" dirty="0"/>
          </a:p>
          <a:p>
            <a:r>
              <a:rPr lang="nl-NL" sz="2800" dirty="0">
                <a:solidFill>
                  <a:srgbClr val="C00000"/>
                </a:solidFill>
              </a:rPr>
              <a:t>Alle</a:t>
            </a:r>
            <a:r>
              <a:rPr lang="nl-NL" sz="2800" dirty="0"/>
              <a:t> </a:t>
            </a:r>
            <a:r>
              <a:rPr lang="nl-NL" sz="2800" dirty="0" err="1"/>
              <a:t>interrupts</a:t>
            </a:r>
            <a:r>
              <a:rPr lang="nl-NL" sz="2800" dirty="0"/>
              <a:t> kunnen in één keer aan- of uitgezet worden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met het </a:t>
            </a:r>
            <a:r>
              <a:rPr lang="nl-NL" sz="2800" dirty="0">
                <a:solidFill>
                  <a:srgbClr val="C00000"/>
                </a:solidFill>
              </a:rPr>
              <a:t>GIE</a:t>
            </a:r>
            <a:r>
              <a:rPr lang="nl-NL" sz="2800" dirty="0"/>
              <a:t>-bit in het Status Register (SR).</a:t>
            </a:r>
          </a:p>
          <a:p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7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Specifieke </a:t>
            </a:r>
            <a:r>
              <a:rPr lang="nl-NL" sz="2800" dirty="0" err="1"/>
              <a:t>interrupts</a:t>
            </a:r>
            <a:r>
              <a:rPr lang="nl-NL" sz="2800" dirty="0"/>
              <a:t> kunnen individueel aan- of uitgezet worden.</a:t>
            </a:r>
          </a:p>
          <a:p>
            <a:endParaRPr lang="nl-NL" sz="2800" dirty="0"/>
          </a:p>
          <a:p>
            <a:r>
              <a:rPr lang="nl-NL" sz="2800" dirty="0"/>
              <a:t>MSP430 reageert tijdens ISR </a:t>
            </a:r>
            <a:r>
              <a:rPr lang="nl-NL" sz="2800" dirty="0">
                <a:solidFill>
                  <a:srgbClr val="C00000"/>
                </a:solidFill>
              </a:rPr>
              <a:t>niet</a:t>
            </a:r>
            <a:r>
              <a:rPr lang="nl-NL" sz="2800" dirty="0"/>
              <a:t> op andere </a:t>
            </a:r>
            <a:r>
              <a:rPr lang="nl-NL" sz="2800" dirty="0" err="1"/>
              <a:t>interrupts</a:t>
            </a:r>
            <a:r>
              <a:rPr lang="nl-NL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ISR moet dus </a:t>
            </a:r>
            <a:r>
              <a:rPr lang="nl-NL" sz="2800" dirty="0">
                <a:solidFill>
                  <a:srgbClr val="C00000"/>
                </a:solidFill>
              </a:rPr>
              <a:t>snel</a:t>
            </a:r>
            <a:r>
              <a:rPr lang="nl-NL" sz="2800" dirty="0"/>
              <a:t> zijn!</a:t>
            </a:r>
          </a:p>
          <a:p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9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Interrupts</a:t>
            </a:r>
            <a:r>
              <a:rPr lang="nl-NL" dirty="0"/>
              <a:t> in C (bij MSP430)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Speciale manier om een ISR te definiëren:</a:t>
            </a:r>
          </a:p>
          <a:p>
            <a:endParaRPr lang="nl-NL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2000" b="1" dirty="0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nl-NL" sz="2000" b="1" dirty="0" err="1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pragma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 vector = ADC10_VECTOR</a:t>
            </a:r>
          </a:p>
          <a:p>
            <a:r>
              <a:rPr lang="nl-NL" sz="2000" b="1" dirty="0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NL" sz="2000" b="1" dirty="0" err="1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interrupt</a:t>
            </a:r>
            <a:r>
              <a:rPr lang="nl-NL" sz="2000" b="1" dirty="0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NL" sz="2000" b="1" dirty="0" err="1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NL" sz="2000" b="1" dirty="0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NL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mijnADCInterruptRoutine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NL" sz="2000" b="1" dirty="0" err="1">
                <a:solidFill>
                  <a:srgbClr val="7F00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l-NL" sz="2000" dirty="0">
                <a:solidFill>
                  <a:srgbClr val="3F7F6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deze code wordt uitgevoerd bij een ADC </a:t>
            </a:r>
            <a:r>
              <a:rPr lang="nl-NL" sz="2000" dirty="0" err="1">
                <a:solidFill>
                  <a:srgbClr val="3F7F6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interrupt</a:t>
            </a:r>
            <a:endParaRPr lang="nl-NL" sz="2000" dirty="0">
              <a:solidFill>
                <a:srgbClr val="3F7F6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nl-NL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2800" dirty="0"/>
              <a:t>Speciale functie om GIE-bit in het SR te </a:t>
            </a:r>
            <a:r>
              <a:rPr lang="nl-NL" sz="2800" dirty="0" err="1"/>
              <a:t>setten</a:t>
            </a:r>
            <a:r>
              <a:rPr lang="nl-NL" sz="2800" dirty="0"/>
              <a:t>:</a:t>
            </a:r>
          </a:p>
          <a:p>
            <a:endParaRPr lang="nl-NL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nl-NL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enable_interrupt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nl-NL" sz="2000" dirty="0">
                <a:solidFill>
                  <a:srgbClr val="3F7F6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zet </a:t>
            </a:r>
            <a:r>
              <a:rPr lang="nl-NL" sz="2000" dirty="0" err="1">
                <a:solidFill>
                  <a:srgbClr val="3F7F6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interruptsysteem</a:t>
            </a:r>
            <a:r>
              <a:rPr lang="nl-NL" sz="2000" dirty="0">
                <a:solidFill>
                  <a:srgbClr val="3F7F6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aan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322523" y="791335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Zie </a:t>
            </a:r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handboek H6</a:t>
            </a:r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7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Pin-change </a:t>
            </a:r>
            <a:r>
              <a:rPr lang="nl-NL" dirty="0" err="1"/>
              <a:t>interrupt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 </a:t>
            </a:r>
            <a:r>
              <a:rPr lang="nl-NL" dirty="0">
                <a:hlinkClick r:id="rId2"/>
              </a:rPr>
              <a:t>paragraaf 8.2.7</a:t>
            </a:r>
            <a:r>
              <a:rPr lang="nl-NL" dirty="0"/>
              <a:t> van de MSP-430x2xx Family </a:t>
            </a:r>
            <a:r>
              <a:rPr lang="nl-NL" dirty="0" err="1"/>
              <a:t>User’s</a:t>
            </a:r>
            <a:r>
              <a:rPr lang="nl-NL" dirty="0"/>
              <a:t> Guide.</a:t>
            </a:r>
          </a:p>
          <a:p>
            <a:endParaRPr lang="nl-NL" dirty="0"/>
          </a:p>
          <a:p>
            <a:r>
              <a:rPr lang="nl-NL" dirty="0"/>
              <a:t>Drie registers per poort: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Interrupt</a:t>
            </a:r>
            <a:r>
              <a:rPr lang="nl-NL" dirty="0"/>
              <a:t> </a:t>
            </a:r>
            <a:r>
              <a:rPr lang="nl-NL" dirty="0" err="1">
                <a:solidFill>
                  <a:srgbClr val="C00000"/>
                </a:solidFill>
              </a:rPr>
              <a:t>Enable</a:t>
            </a:r>
            <a:r>
              <a:rPr lang="nl-NL" dirty="0"/>
              <a:t> Registers </a:t>
            </a:r>
            <a:r>
              <a:rPr lang="nl-NL" dirty="0">
                <a:latin typeface="Consolas" panose="020B0609020204030204" pitchFamily="49" charset="0"/>
                <a:cs typeface="Consolas" panose="020B0609020204030204" pitchFamily="49" charset="0"/>
              </a:rPr>
              <a:t>P1IE</a:t>
            </a:r>
            <a:r>
              <a:rPr lang="nl-NL" dirty="0"/>
              <a:t>, </a:t>
            </a:r>
            <a:r>
              <a:rPr lang="nl-NL" dirty="0">
                <a:latin typeface="Consolas" panose="020B0609020204030204" pitchFamily="49" charset="0"/>
                <a:cs typeface="Consolas" panose="020B0609020204030204" pitchFamily="49" charset="0"/>
              </a:rPr>
              <a:t>P2IE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Interrupt </a:t>
            </a:r>
            <a:r>
              <a:rPr lang="en-US" dirty="0">
                <a:solidFill>
                  <a:srgbClr val="C00000"/>
                </a:solidFill>
              </a:rPr>
              <a:t>Edge Select </a:t>
            </a:r>
            <a:r>
              <a:rPr lang="en-US" dirty="0"/>
              <a:t>Registers </a:t>
            </a:r>
            <a:r>
              <a:rPr lang="en-US" dirty="0">
                <a:latin typeface="Consolas" panose="020B0609020204030204" pitchFamily="49" charset="0"/>
              </a:rPr>
              <a:t>P1IES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P2IES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Interrupt</a:t>
            </a:r>
            <a:r>
              <a:rPr lang="nl-NL" dirty="0"/>
              <a:t> </a:t>
            </a:r>
            <a:r>
              <a:rPr lang="nl-NL" dirty="0" err="1">
                <a:solidFill>
                  <a:srgbClr val="C00000"/>
                </a:solidFill>
              </a:rPr>
              <a:t>Flag</a:t>
            </a:r>
            <a:r>
              <a:rPr lang="nl-NL" dirty="0"/>
              <a:t> Registers </a:t>
            </a:r>
            <a:r>
              <a:rPr lang="nl-NL" dirty="0">
                <a:latin typeface="Consolas" panose="020B0609020204030204" pitchFamily="49" charset="0"/>
                <a:cs typeface="Consolas" panose="020B0609020204030204" pitchFamily="49" charset="0"/>
              </a:rPr>
              <a:t>P1IFG</a:t>
            </a:r>
            <a:r>
              <a:rPr lang="nl-NL" dirty="0"/>
              <a:t>, </a:t>
            </a:r>
            <a:r>
              <a:rPr lang="nl-NL" dirty="0">
                <a:latin typeface="Consolas" panose="020B0609020204030204" pitchFamily="49" charset="0"/>
                <a:cs typeface="Consolas" panose="020B0609020204030204" pitchFamily="49" charset="0"/>
              </a:rPr>
              <a:t>P2IFG</a:t>
            </a:r>
          </a:p>
          <a:p>
            <a:pPr marL="914400" lvl="1"/>
            <a:r>
              <a:rPr lang="en-US" dirty="0"/>
              <a:t>Each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PxIFG</a:t>
            </a:r>
            <a:r>
              <a:rPr lang="en-US" dirty="0"/>
              <a:t> flag must be reset with software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01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Opdrachten_Week_6_Les_1.pdf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3279</TotalTime>
  <Words>441</Words>
  <Application>Microsoft Office PowerPoint</Application>
  <PresentationFormat>Aangepast</PresentationFormat>
  <Paragraphs>70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6  Les 1</vt:lpstr>
      <vt:lpstr>Agenda  Week 6  Les 1</vt:lpstr>
      <vt:lpstr>Polling versus interrupts</vt:lpstr>
      <vt:lpstr>Polling versus interrupts</vt:lpstr>
      <vt:lpstr>ISR</vt:lpstr>
      <vt:lpstr>ISR</vt:lpstr>
      <vt:lpstr>Interrupts in C (bij MSP430)</vt:lpstr>
      <vt:lpstr>Pin-change interrupt</vt:lpstr>
      <vt:lpstr>Aan de slag!</vt:lpstr>
      <vt:lpstr>Vóór volgende les… </vt:lpstr>
      <vt:lpstr>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119</cp:revision>
  <cp:lastPrinted>2013-05-13T15:29:32Z</cp:lastPrinted>
  <dcterms:created xsi:type="dcterms:W3CDTF">2017-11-15T06:58:38Z</dcterms:created>
  <dcterms:modified xsi:type="dcterms:W3CDTF">2024-01-26T22:18:29Z</dcterms:modified>
</cp:coreProperties>
</file>