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30" r:id="rId4"/>
    <p:sldMasterId id="2147484650" r:id="rId5"/>
  </p:sldMasterIdLst>
  <p:notesMasterIdLst>
    <p:notesMasterId r:id="rId21"/>
  </p:notesMasterIdLst>
  <p:handoutMasterIdLst>
    <p:handoutMasterId r:id="rId22"/>
  </p:handoutMasterIdLst>
  <p:sldIdLst>
    <p:sldId id="317" r:id="rId6"/>
    <p:sldId id="343" r:id="rId7"/>
    <p:sldId id="335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31" r:id="rId18"/>
    <p:sldId id="334" r:id="rId19"/>
    <p:sldId id="341" r:id="rId20"/>
  </p:sldIdLst>
  <p:sldSz cx="10160000" cy="5715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orient="horz" pos="320" userDrawn="1">
          <p15:clr>
            <a:srgbClr val="A4A3A4"/>
          </p15:clr>
        </p15:guide>
        <p15:guide id="3" orient="horz" pos="2934" userDrawn="1">
          <p15:clr>
            <a:srgbClr val="A4A3A4"/>
          </p15:clr>
        </p15:guide>
        <p15:guide id="4" pos="3200" userDrawn="1">
          <p15:clr>
            <a:srgbClr val="A4A3A4"/>
          </p15:clr>
        </p15:guide>
        <p15:guide id="5" pos="2133" userDrawn="1">
          <p15:clr>
            <a:srgbClr val="A4A3A4"/>
          </p15:clr>
        </p15:guide>
        <p15:guide id="6" pos="1067" userDrawn="1">
          <p15:clr>
            <a:srgbClr val="A4A3A4"/>
          </p15:clr>
        </p15:guide>
        <p15:guide id="7" pos="4267" userDrawn="1">
          <p15:clr>
            <a:srgbClr val="A4A3A4"/>
          </p15:clr>
        </p15:guide>
        <p15:guide id="8" pos="5333" userDrawn="1">
          <p15:clr>
            <a:srgbClr val="A4A3A4"/>
          </p15:clr>
        </p15:guide>
        <p15:guide id="9" pos="1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008000"/>
    <a:srgbClr val="009900"/>
    <a:srgbClr val="FBE0DF"/>
    <a:srgbClr val="CF0033"/>
    <a:srgbClr val="CC0033"/>
    <a:srgbClr val="B71327"/>
    <a:srgbClr val="B10538"/>
    <a:srgbClr val="D4737D"/>
    <a:srgbClr val="A4D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434" autoAdjust="0"/>
  </p:normalViewPr>
  <p:slideViewPr>
    <p:cSldViewPr>
      <p:cViewPr varScale="1">
        <p:scale>
          <a:sx n="139" d="100"/>
          <a:sy n="139" d="100"/>
        </p:scale>
        <p:origin x="120" y="259"/>
      </p:cViewPr>
      <p:guideLst>
        <p:guide orient="horz" pos="1800"/>
        <p:guide orient="horz" pos="320"/>
        <p:guide orient="horz" pos="2934"/>
        <p:guide pos="3200"/>
        <p:guide pos="2133"/>
        <p:guide pos="1067"/>
        <p:guide pos="4267"/>
        <p:guide pos="5333"/>
        <p:guide pos="1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786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86B01C-E1B4-41AF-8165-68A41D199769}" type="datetimeFigureOut">
              <a:rPr lang="nl-NL"/>
              <a:pPr/>
              <a:t>26-1-2024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F05877-8D3E-4285-BAAF-3351F2AEBA7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2020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87DA649-BF1A-4B9E-B469-B5F2A720E3B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71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19493" y="4728526"/>
            <a:ext cx="9720516" cy="9372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="1" cap="none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5" name="Picture 2" descr="http://techiebees.in/upload/embedded-systems-projects-in-chennai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2" r="-112"/>
          <a:stretch/>
        </p:blipFill>
        <p:spPr bwMode="auto">
          <a:xfrm>
            <a:off x="-70904" y="-1823020"/>
            <a:ext cx="10292337" cy="6157788"/>
          </a:xfrm>
          <a:prstGeom prst="flowChartOffpageConnector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22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9485" y="-111224"/>
            <a:ext cx="9281031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39485" y="985292"/>
            <a:ext cx="9281031" cy="446449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>
              <a:buClr>
                <a:srgbClr val="C00000"/>
              </a:buClr>
              <a:buSzPct val="100000"/>
              <a:buFont typeface="Open Sans" panose="020B0606030504020204" pitchFamily="34" charset="0"/>
              <a:buNone/>
              <a:defRPr sz="320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2pPr>
            <a:lvl3pPr marL="525462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701675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4pPr>
          </a:lstStyle>
          <a:p>
            <a:pPr lvl="0"/>
            <a:r>
              <a:rPr lang="nl-NL" dirty="0"/>
              <a:t>Bla </a:t>
            </a:r>
            <a:r>
              <a:rPr lang="nl-NL" dirty="0" err="1"/>
              <a:t>bla</a:t>
            </a:r>
            <a:endParaRPr lang="nl-NL" dirty="0"/>
          </a:p>
          <a:p>
            <a:pPr lvl="1"/>
            <a:r>
              <a:rPr lang="nl-NL" dirty="0"/>
              <a:t>Bla</a:t>
            </a:r>
          </a:p>
          <a:p>
            <a:pPr lvl="2"/>
            <a:r>
              <a:rPr lang="nl-NL" dirty="0"/>
              <a:t>Bla</a:t>
            </a:r>
          </a:p>
          <a:p>
            <a:pPr lvl="3"/>
            <a:r>
              <a:rPr lang="nl-NL" dirty="0"/>
              <a:t>bla</a:t>
            </a:r>
          </a:p>
        </p:txBody>
      </p:sp>
      <p:sp>
        <p:nvSpPr>
          <p:cNvPr id="6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91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989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cap="all">
          <a:solidFill>
            <a:srgbClr val="CC0033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452401" indent="-452401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 sz="166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68553" indent="-166674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918030" indent="-156092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333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448478" indent="-190484" algn="l" rtl="0" eaLnBrk="0" fontAlgn="base" hangingPunct="0">
        <a:spcBef>
          <a:spcPct val="20000"/>
        </a:spcBef>
        <a:spcAft>
          <a:spcPct val="0"/>
        </a:spcAft>
        <a:buChar char="–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marL="1788440" indent="-190484" algn="l" rtl="0" eaLnBrk="0" fontAlgn="base" hangingPunct="0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 userDrawn="1"/>
        </p:nvSpPr>
        <p:spPr>
          <a:xfrm>
            <a:off x="8618724" y="625252"/>
            <a:ext cx="13516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b="0" dirty="0">
                <a:solidFill>
                  <a:srgbClr val="C00000"/>
                </a:solidFill>
                <a:latin typeface="Calibri" panose="020F0502020204030204" pitchFamily="34" charset="0"/>
              </a:rPr>
              <a:t>EMBEDDED SYSTEMS</a:t>
            </a:r>
            <a:endParaRPr lang="en-US" sz="105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6146" name="Afbeelding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959" y="-22820"/>
            <a:ext cx="10339918" cy="96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39484" y="-96672"/>
            <a:ext cx="9144000" cy="93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3" name="Afbeelding 4">
            <a:extLst>
              <a:ext uri="{FF2B5EF4-FFF2-40B4-BE49-F238E27FC236}">
                <a16:creationId xmlns:a16="http://schemas.microsoft.com/office/drawing/2014/main" id="{60F92612-0C6C-3B22-E5C9-C4716DAD608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000" y="5040000"/>
            <a:ext cx="594360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2">
            <a:extLst>
              <a:ext uri="{FF2B5EF4-FFF2-40B4-BE49-F238E27FC236}">
                <a16:creationId xmlns:a16="http://schemas.microsoft.com/office/drawing/2014/main" id="{E0CB5A51-0CE0-3047-601C-68D0AFD65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6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7" r:id="rId1"/>
    <p:sldLayoutId id="2147485029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285728" indent="-285728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68553" indent="-16667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08516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448478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788440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bytebucket.org/HR_ELEKTRO/ems10/wiki/Opdrachten/Opdrachten_Week_6_Les_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</a:rPr>
              <a:t>EMS10  Week </a:t>
            </a:r>
            <a:r>
              <a:rPr lang="nl-NL" dirty="0"/>
              <a:t>6</a:t>
            </a:r>
            <a:r>
              <a:rPr lang="nl-NL" dirty="0">
                <a:latin typeface="Calibri" panose="020F0502020204030204" pitchFamily="34" charset="0"/>
              </a:rPr>
              <a:t>  </a:t>
            </a:r>
            <a:r>
              <a:rPr lang="nl-NL" dirty="0"/>
              <a:t>L</a:t>
            </a:r>
            <a:r>
              <a:rPr lang="nl-NL" dirty="0">
                <a:latin typeface="Calibri" panose="020F0502020204030204" pitchFamily="34" charset="0"/>
              </a:rPr>
              <a:t>es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Timer0_A3 Overflow </a:t>
            </a:r>
            <a:r>
              <a:rPr lang="nl-NL" dirty="0" err="1"/>
              <a:t>Interrupt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Timer0_A3 kan een </a:t>
            </a:r>
            <a:r>
              <a:rPr lang="nl-NL" sz="2400" dirty="0" err="1"/>
              <a:t>interrupt</a:t>
            </a:r>
            <a:r>
              <a:rPr lang="nl-NL" sz="2400" dirty="0"/>
              <a:t> genereren als </a:t>
            </a:r>
            <a:r>
              <a:rPr lang="nl-NL" sz="2400" dirty="0">
                <a:latin typeface="Consolas" panose="020B0609020204030204" pitchFamily="49" charset="0"/>
                <a:cs typeface="Consolas" panose="020B0609020204030204" pitchFamily="49" charset="0"/>
              </a:rPr>
              <a:t>TA0R</a:t>
            </a:r>
            <a:r>
              <a:rPr lang="nl-NL" sz="2400" dirty="0"/>
              <a:t> overloopt.</a:t>
            </a:r>
          </a:p>
          <a:p>
            <a:r>
              <a:rPr lang="nl-NL" sz="2400" dirty="0"/>
              <a:t>Deze </a:t>
            </a:r>
            <a:r>
              <a:rPr lang="nl-NL" sz="2400" dirty="0" err="1"/>
              <a:t>interrupt</a:t>
            </a:r>
            <a:r>
              <a:rPr lang="nl-NL" sz="2400" dirty="0"/>
              <a:t> kun je aanzetten met de bit </a:t>
            </a:r>
            <a:r>
              <a:rPr lang="nl-NL" sz="2400" dirty="0">
                <a:latin typeface="Consolas" panose="020B0609020204030204" pitchFamily="49" charset="0"/>
                <a:cs typeface="Consolas" panose="020B0609020204030204" pitchFamily="49" charset="0"/>
              </a:rPr>
              <a:t>TAIE</a:t>
            </a:r>
            <a:r>
              <a:rPr lang="nl-NL" sz="2400" dirty="0"/>
              <a:t> in het register </a:t>
            </a:r>
            <a:r>
              <a:rPr lang="nl-NL" sz="2400" dirty="0">
                <a:latin typeface="Consolas" panose="020B0609020204030204" pitchFamily="49" charset="0"/>
                <a:cs typeface="Consolas" panose="020B0609020204030204" pitchFamily="49" charset="0"/>
              </a:rPr>
              <a:t>TA0CTL</a:t>
            </a:r>
            <a:r>
              <a:rPr lang="nl-NL" sz="2400" dirty="0"/>
              <a:t>.</a:t>
            </a:r>
          </a:p>
          <a:p>
            <a:endParaRPr lang="nl-NL" sz="2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345627" y="4490713"/>
            <a:ext cx="3645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006600"/>
                </a:solidFill>
                <a:latin typeface="Calibri" pitchFamily="34" charset="0"/>
              </a:rPr>
              <a:t>1</a:t>
            </a:r>
            <a:endParaRPr lang="nl-NL" sz="2800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2345627" y="4490713"/>
            <a:ext cx="3645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006600"/>
                </a:solidFill>
                <a:latin typeface="Calibri" pitchFamily="34" charset="0"/>
              </a:rPr>
              <a:t>0</a:t>
            </a:r>
            <a:endParaRPr lang="nl-NL" sz="2800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2847752" y="2834951"/>
            <a:ext cx="136477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0xFFFF</a:t>
            </a:r>
            <a:endParaRPr lang="nl-NL" sz="2800" dirty="0">
              <a:solidFill>
                <a:srgbClr val="0066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 Box 36"/>
          <p:cNvSpPr txBox="1">
            <a:spLocks noChangeArrowheads="1"/>
          </p:cNvSpPr>
          <p:nvPr/>
        </p:nvSpPr>
        <p:spPr bwMode="auto">
          <a:xfrm>
            <a:off x="3613449" y="4922513"/>
            <a:ext cx="57609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=0</a:t>
            </a:r>
            <a:endParaRPr lang="nl-NL" sz="28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Text Box 42"/>
          <p:cNvSpPr txBox="1">
            <a:spLocks noChangeArrowheads="1"/>
          </p:cNvSpPr>
          <p:nvPr/>
        </p:nvSpPr>
        <p:spPr bwMode="auto">
          <a:xfrm>
            <a:off x="3612717" y="4924388"/>
            <a:ext cx="57609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=1</a:t>
            </a:r>
            <a:endParaRPr lang="nl-NL" sz="28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686083" y="3096887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944599" y="2809551"/>
            <a:ext cx="1793033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C00000"/>
                </a:solidFill>
                <a:latin typeface="Calibri" pitchFamily="34" charset="0"/>
              </a:rPr>
              <a:t>klokingang</a:t>
            </a:r>
            <a:endParaRPr lang="nl-NL" sz="2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336350" y="2311194"/>
            <a:ext cx="31160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nl-NL" sz="2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326742" y="2311194"/>
            <a:ext cx="441444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15</a:t>
            </a:r>
            <a:endParaRPr lang="nl-NL" sz="2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988561" y="2809551"/>
            <a:ext cx="97043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TA0R</a:t>
            </a:r>
            <a:endParaRPr lang="nl-NL" sz="28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2055665" y="4779637"/>
            <a:ext cx="28250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V="1">
            <a:off x="2055663" y="3081557"/>
            <a:ext cx="4193" cy="16917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2055665" y="3081558"/>
            <a:ext cx="253933" cy="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19" name="Group 45"/>
          <p:cNvGrpSpPr>
            <a:grpSpLocks/>
          </p:cNvGrpSpPr>
          <p:nvPr/>
        </p:nvGrpSpPr>
        <p:grpSpPr bwMode="auto">
          <a:xfrm>
            <a:off x="2482633" y="3843021"/>
            <a:ext cx="287338" cy="550806"/>
            <a:chOff x="1746" y="3022"/>
            <a:chExt cx="181" cy="364"/>
          </a:xfrm>
        </p:grpSpPr>
        <p:cxnSp>
          <p:nvCxnSpPr>
            <p:cNvPr id="20" name="AutoShape 14"/>
            <p:cNvCxnSpPr>
              <a:cxnSpLocks noChangeShapeType="1"/>
            </p:cNvCxnSpPr>
            <p:nvPr/>
          </p:nvCxnSpPr>
          <p:spPr bwMode="auto">
            <a:xfrm flipH="1">
              <a:off x="1746" y="3068"/>
              <a:ext cx="7" cy="31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AutoShape 15"/>
            <p:cNvSpPr>
              <a:spLocks noChangeArrowheads="1"/>
            </p:cNvSpPr>
            <p:nvPr/>
          </p:nvSpPr>
          <p:spPr bwMode="auto">
            <a:xfrm>
              <a:off x="1746" y="3022"/>
              <a:ext cx="181" cy="136"/>
            </a:xfrm>
            <a:prstGeom prst="flowChartPunchedTap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 dirty="0">
                <a:latin typeface="Calibri" pitchFamily="34" charset="0"/>
              </a:endParaRPr>
            </a:p>
          </p:txBody>
        </p:sp>
      </p:grp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1085238" y="4924101"/>
            <a:ext cx="116760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TAIFG</a:t>
            </a:r>
            <a:endParaRPr lang="nl-NL" sz="28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2847752" y="2836156"/>
            <a:ext cx="136477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0x0000</a:t>
            </a:r>
            <a:endParaRPr lang="nl-NL" sz="2800" dirty="0">
              <a:solidFill>
                <a:srgbClr val="0066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4" name="Group 44"/>
          <p:cNvGrpSpPr>
            <a:grpSpLocks/>
          </p:cNvGrpSpPr>
          <p:nvPr/>
        </p:nvGrpSpPr>
        <p:grpSpPr bwMode="auto">
          <a:xfrm>
            <a:off x="5938622" y="3555675"/>
            <a:ext cx="1730375" cy="431800"/>
            <a:chOff x="3923" y="2841"/>
            <a:chExt cx="1090" cy="272"/>
          </a:xfrm>
        </p:grpSpPr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3923" y="3113"/>
              <a:ext cx="5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 flipV="1">
              <a:off x="4468" y="2841"/>
              <a:ext cx="0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4468" y="2841"/>
              <a:ext cx="5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2698533" y="4779637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V="1">
            <a:off x="3832010" y="4773287"/>
            <a:ext cx="74393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2844741" y="4922513"/>
            <a:ext cx="97043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TAIE</a:t>
            </a:r>
            <a:endParaRPr lang="nl-NL" sz="28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31" name="Group 31"/>
          <p:cNvGrpSpPr>
            <a:grpSpLocks/>
          </p:cNvGrpSpPr>
          <p:nvPr/>
        </p:nvGrpSpPr>
        <p:grpSpPr bwMode="auto">
          <a:xfrm>
            <a:off x="3269078" y="4558446"/>
            <a:ext cx="647699" cy="280988"/>
            <a:chOff x="2245" y="3459"/>
            <a:chExt cx="408" cy="177"/>
          </a:xfrm>
        </p:grpSpPr>
        <p:sp>
          <p:nvSpPr>
            <p:cNvPr id="32" name="Line 26"/>
            <p:cNvSpPr>
              <a:spLocks noChangeShapeType="1"/>
            </p:cNvSpPr>
            <p:nvPr/>
          </p:nvSpPr>
          <p:spPr bwMode="auto">
            <a:xfrm flipV="1">
              <a:off x="2278" y="3459"/>
              <a:ext cx="318" cy="1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33" name="Oval 28"/>
            <p:cNvSpPr>
              <a:spLocks noChangeArrowheads="1"/>
            </p:cNvSpPr>
            <p:nvPr/>
          </p:nvSpPr>
          <p:spPr bwMode="auto">
            <a:xfrm>
              <a:off x="2562" y="3545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nl-NL"/>
            </a:p>
          </p:txBody>
        </p:sp>
        <p:sp>
          <p:nvSpPr>
            <p:cNvPr id="34" name="Oval 29"/>
            <p:cNvSpPr>
              <a:spLocks noChangeArrowheads="1"/>
            </p:cNvSpPr>
            <p:nvPr/>
          </p:nvSpPr>
          <p:spPr bwMode="auto">
            <a:xfrm>
              <a:off x="2245" y="3545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nl-NL"/>
            </a:p>
          </p:txBody>
        </p:sp>
      </p:grpSp>
      <p:grpSp>
        <p:nvGrpSpPr>
          <p:cNvPr id="35" name="Group 41"/>
          <p:cNvGrpSpPr>
            <a:grpSpLocks/>
          </p:cNvGrpSpPr>
          <p:nvPr/>
        </p:nvGrpSpPr>
        <p:grpSpPr bwMode="auto">
          <a:xfrm>
            <a:off x="3266862" y="4693945"/>
            <a:ext cx="647701" cy="146051"/>
            <a:chOff x="2426" y="3074"/>
            <a:chExt cx="408" cy="92"/>
          </a:xfrm>
        </p:grpSpPr>
        <p:sp>
          <p:nvSpPr>
            <p:cNvPr id="36" name="Line 38"/>
            <p:cNvSpPr>
              <a:spLocks noChangeShapeType="1"/>
            </p:cNvSpPr>
            <p:nvPr/>
          </p:nvSpPr>
          <p:spPr bwMode="auto">
            <a:xfrm flipV="1">
              <a:off x="2459" y="3101"/>
              <a:ext cx="33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37" name="Oval 39"/>
            <p:cNvSpPr>
              <a:spLocks noChangeArrowheads="1"/>
            </p:cNvSpPr>
            <p:nvPr/>
          </p:nvSpPr>
          <p:spPr bwMode="auto">
            <a:xfrm>
              <a:off x="2743" y="3075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/>
            </a:p>
          </p:txBody>
        </p:sp>
        <p:sp>
          <p:nvSpPr>
            <p:cNvPr id="38" name="Oval 40"/>
            <p:cNvSpPr>
              <a:spLocks noChangeArrowheads="1"/>
            </p:cNvSpPr>
            <p:nvPr/>
          </p:nvSpPr>
          <p:spPr bwMode="auto">
            <a:xfrm>
              <a:off x="2426" y="3074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 anchor="ctr">
              <a:spAutoFit/>
            </a:bodyPr>
            <a:lstStyle/>
            <a:p>
              <a:endParaRPr lang="nl-NL"/>
            </a:p>
          </p:txBody>
        </p:sp>
      </p:grp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4575945" y="4361931"/>
            <a:ext cx="1378273" cy="83317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/>
            <a:r>
              <a:rPr lang="nl-NL" dirty="0" err="1">
                <a:solidFill>
                  <a:srgbClr val="006600"/>
                </a:solidFill>
                <a:latin typeface="Calibri" pitchFamily="34" charset="0"/>
              </a:rPr>
              <a:t>interruptsystem</a:t>
            </a:r>
            <a:endParaRPr lang="nl-NL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41" name="Text Box 35"/>
          <p:cNvSpPr txBox="1">
            <a:spLocks noChangeArrowheads="1"/>
          </p:cNvSpPr>
          <p:nvPr/>
        </p:nvSpPr>
        <p:spPr bwMode="auto">
          <a:xfrm>
            <a:off x="6136019" y="4320701"/>
            <a:ext cx="3336469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TIMER0_A1_VECTOR</a:t>
            </a:r>
            <a:br>
              <a:rPr lang="en-US" sz="2800" dirty="0">
                <a:solidFill>
                  <a:schemeClr val="accent6"/>
                </a:solidFill>
                <a:latin typeface="Calibri" pitchFamily="34" charset="0"/>
              </a:rPr>
            </a:br>
            <a:r>
              <a:rPr lang="en-US" sz="2800" dirty="0">
                <a:solidFill>
                  <a:schemeClr val="accent6"/>
                </a:solidFill>
                <a:latin typeface="Calibri" pitchFamily="34" charset="0"/>
              </a:rPr>
              <a:t>interrupt</a:t>
            </a:r>
            <a:endParaRPr lang="nl-NL" sz="2800" dirty="0">
              <a:solidFill>
                <a:schemeClr val="accent6"/>
              </a:solidFill>
              <a:latin typeface="Calibri" pitchFamily="34" charset="0"/>
            </a:endParaRPr>
          </a:p>
        </p:txBody>
      </p:sp>
      <p:sp>
        <p:nvSpPr>
          <p:cNvPr id="42" name="Tekstvak 41"/>
          <p:cNvSpPr txBox="1"/>
          <p:nvPr/>
        </p:nvSpPr>
        <p:spPr>
          <a:xfrm>
            <a:off x="6772664" y="5233764"/>
            <a:ext cx="2267776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000" b="0" dirty="0" err="1">
                <a:solidFill>
                  <a:schemeClr val="bg1"/>
                </a:solidFill>
                <a:latin typeface="Calibri" panose="020F0502020204030204" pitchFamily="34" charset="0"/>
              </a:rPr>
              <a:t>flag</a:t>
            </a:r>
            <a:r>
              <a:rPr lang="nl-NL" sz="2000" b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nl-NL" sz="2000" b="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TAIFG</a:t>
            </a:r>
            <a:r>
              <a:rPr lang="nl-NL" sz="2000" b="0" dirty="0">
                <a:solidFill>
                  <a:schemeClr val="bg1"/>
                </a:solidFill>
                <a:latin typeface="Calibri" panose="020F0502020204030204" pitchFamily="34" charset="0"/>
              </a:rPr>
              <a:t> resetten</a:t>
            </a:r>
          </a:p>
        </p:txBody>
      </p:sp>
      <p:pic>
        <p:nvPicPr>
          <p:cNvPr id="43" name="Picture 4" descr="phone%20ringing%20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134" y="2754715"/>
            <a:ext cx="1435015" cy="160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">
            <a:extLst>
              <a:ext uri="{FF2B5EF4-FFF2-40B4-BE49-F238E27FC236}">
                <a16:creationId xmlns:a16="http://schemas.microsoft.com/office/drawing/2014/main" id="{F809585E-69F0-A4B9-2228-52461695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7518" y="2733503"/>
            <a:ext cx="2374900" cy="720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noAutofit/>
          </a:bodyPr>
          <a:lstStyle/>
          <a:p>
            <a:endParaRPr lang="nl-NL"/>
          </a:p>
        </p:txBody>
      </p:sp>
      <p:sp>
        <p:nvSpPr>
          <p:cNvPr id="45" name="Rectangle 14">
            <a:extLst>
              <a:ext uri="{FF2B5EF4-FFF2-40B4-BE49-F238E27FC236}">
                <a16:creationId xmlns:a16="http://schemas.microsoft.com/office/drawing/2014/main" id="{811E4C01-E606-E799-5391-2C4907C0B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7439" y="4400734"/>
            <a:ext cx="360362" cy="720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559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8" grpId="0"/>
      <p:bldP spid="9" grpId="0"/>
      <p:bldP spid="23" grpId="0"/>
      <p:bldP spid="41" grpId="0"/>
      <p:bldP spid="41" grpId="1"/>
      <p:bldP spid="42" grpId="0" animBg="1"/>
      <p:bldP spid="4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/>
              <a:t>Timer0_A3 Up mode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973272" y="54447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311891A0-A735-4BD7-8956-293FD4FBCCA9}" type="slidenum">
              <a:rPr lang="nl-NL"/>
              <a:pPr/>
              <a:t>11</a:t>
            </a:fld>
            <a:endParaRPr lang="nl-NL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118264" y="1385528"/>
            <a:ext cx="136477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0x0006</a:t>
            </a:r>
            <a:endParaRPr lang="nl-NL" sz="2800" dirty="0">
              <a:solidFill>
                <a:srgbClr val="0066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118264" y="1384973"/>
            <a:ext cx="136477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0x0007</a:t>
            </a:r>
            <a:endParaRPr lang="nl-NL" sz="2800" dirty="0">
              <a:solidFill>
                <a:srgbClr val="0066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120128" y="1385793"/>
            <a:ext cx="136477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0x0000</a:t>
            </a:r>
            <a:endParaRPr lang="nl-NL" sz="2800" dirty="0">
              <a:solidFill>
                <a:srgbClr val="0066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896862" y="5101866"/>
            <a:ext cx="57609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=1</a:t>
            </a:r>
            <a:endParaRPr lang="nl-NL" sz="28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702343" y="4670066"/>
            <a:ext cx="378928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endParaRPr lang="nl-NL" sz="2800" dirty="0">
              <a:solidFill>
                <a:srgbClr val="0066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702343" y="4670066"/>
            <a:ext cx="378928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endParaRPr lang="nl-NL" sz="2800" dirty="0">
              <a:solidFill>
                <a:srgbClr val="0066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896862" y="5103453"/>
            <a:ext cx="57609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=0</a:t>
            </a:r>
            <a:endParaRPr lang="nl-NL" sz="28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>
            <a:off x="5005563" y="1645877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928440" y="1358541"/>
            <a:ext cx="1793033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chemeClr val="tx1"/>
                </a:solidFill>
                <a:latin typeface="Calibri" pitchFamily="34" charset="0"/>
              </a:rPr>
              <a:t>klokingang</a:t>
            </a:r>
            <a:endParaRPr lang="nl-NL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680733" y="871034"/>
            <a:ext cx="31160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nl-NL" sz="2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671125" y="871034"/>
            <a:ext cx="441444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15</a:t>
            </a:r>
            <a:endParaRPr lang="nl-NL" sz="2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5046231" y="926741"/>
            <a:ext cx="97043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TA0R</a:t>
            </a:r>
            <a:endParaRPr lang="nl-NL" sz="28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2268713" y="4958990"/>
            <a:ext cx="433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V="1">
            <a:off x="2268713" y="1645878"/>
            <a:ext cx="0" cy="3313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2268714" y="2509477"/>
            <a:ext cx="12938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3" name="Group 20"/>
          <p:cNvGrpSpPr>
            <a:grpSpLocks/>
          </p:cNvGrpSpPr>
          <p:nvPr/>
        </p:nvGrpSpPr>
        <p:grpSpPr bwMode="auto">
          <a:xfrm>
            <a:off x="2846563" y="4022366"/>
            <a:ext cx="287338" cy="550813"/>
            <a:chOff x="1746" y="3022"/>
            <a:chExt cx="181" cy="364"/>
          </a:xfrm>
        </p:grpSpPr>
        <p:cxnSp>
          <p:nvCxnSpPr>
            <p:cNvPr id="24" name="AutoShape 21"/>
            <p:cNvCxnSpPr>
              <a:cxnSpLocks noChangeShapeType="1"/>
            </p:cNvCxnSpPr>
            <p:nvPr/>
          </p:nvCxnSpPr>
          <p:spPr bwMode="auto">
            <a:xfrm flipH="1">
              <a:off x="1746" y="3068"/>
              <a:ext cx="7" cy="31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AutoShape 22"/>
            <p:cNvSpPr>
              <a:spLocks noChangeArrowheads="1"/>
            </p:cNvSpPr>
            <p:nvPr/>
          </p:nvSpPr>
          <p:spPr bwMode="auto">
            <a:xfrm>
              <a:off x="1746" y="3022"/>
              <a:ext cx="181" cy="136"/>
            </a:xfrm>
            <a:prstGeom prst="flowChartPunchedTap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 dirty="0">
                <a:latin typeface="Calibri" pitchFamily="34" charset="0"/>
              </a:endParaRPr>
            </a:p>
          </p:txBody>
        </p:sp>
      </p:grp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1449962" y="5103453"/>
            <a:ext cx="116760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TAIFG</a:t>
            </a:r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6577503" y="2425204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8" name="Group 25"/>
          <p:cNvGrpSpPr>
            <a:grpSpLocks/>
          </p:cNvGrpSpPr>
          <p:nvPr/>
        </p:nvGrpSpPr>
        <p:grpSpPr bwMode="auto">
          <a:xfrm>
            <a:off x="7009303" y="1993404"/>
            <a:ext cx="431800" cy="431800"/>
            <a:chOff x="4740" y="1616"/>
            <a:chExt cx="272" cy="272"/>
          </a:xfrm>
        </p:grpSpPr>
        <p:sp>
          <p:nvSpPr>
            <p:cNvPr id="29" name="Line 26"/>
            <p:cNvSpPr>
              <a:spLocks noChangeShapeType="1"/>
            </p:cNvSpPr>
            <p:nvPr/>
          </p:nvSpPr>
          <p:spPr bwMode="auto">
            <a:xfrm flipV="1">
              <a:off x="4740" y="1616"/>
              <a:ext cx="0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4740" y="1616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3062463" y="4958990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 flipV="1">
            <a:off x="4141964" y="4958990"/>
            <a:ext cx="62263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3120128" y="5101866"/>
            <a:ext cx="97043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TAIE</a:t>
            </a:r>
            <a:endParaRPr lang="nl-NL" sz="28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6808192" y="4408797"/>
            <a:ext cx="2438786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TIMER0_A1_VECTOR</a:t>
            </a:r>
            <a:br>
              <a:rPr lang="en-US" sz="2000" dirty="0">
                <a:solidFill>
                  <a:schemeClr val="accent6"/>
                </a:solidFill>
                <a:latin typeface="Calibri" pitchFamily="34" charset="0"/>
              </a:rPr>
            </a:br>
            <a:r>
              <a:rPr lang="en-US" sz="2000" dirty="0">
                <a:solidFill>
                  <a:schemeClr val="accent6"/>
                </a:solidFill>
                <a:latin typeface="Calibri" pitchFamily="34" charset="0"/>
              </a:rPr>
              <a:t>interrupt</a:t>
            </a:r>
          </a:p>
        </p:txBody>
      </p:sp>
      <p:sp>
        <p:nvSpPr>
          <p:cNvPr id="35" name="AutoShape 44"/>
          <p:cNvSpPr>
            <a:spLocks noChangeArrowheads="1"/>
          </p:cNvSpPr>
          <p:nvPr/>
        </p:nvSpPr>
        <p:spPr bwMode="auto">
          <a:xfrm>
            <a:off x="3351389" y="2006240"/>
            <a:ext cx="936625" cy="1111250"/>
          </a:xfrm>
          <a:prstGeom prst="upDownArrow">
            <a:avLst>
              <a:gd name="adj1" fmla="val 50000"/>
              <a:gd name="adj2" fmla="val 23729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dirty="0">
              <a:latin typeface="Calibri" pitchFamily="34" charset="0"/>
            </a:endParaRPr>
          </a:p>
        </p:txBody>
      </p:sp>
      <p:sp>
        <p:nvSpPr>
          <p:cNvPr id="36" name="Text Box 45"/>
          <p:cNvSpPr txBox="1">
            <a:spLocks noChangeArrowheads="1"/>
          </p:cNvSpPr>
          <p:nvPr/>
        </p:nvSpPr>
        <p:spPr bwMode="auto">
          <a:xfrm>
            <a:off x="4200247" y="2222141"/>
            <a:ext cx="192217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tx2"/>
                </a:solidFill>
                <a:latin typeface="Calibri" pitchFamily="34" charset="0"/>
              </a:rPr>
              <a:t>comparator</a:t>
            </a:r>
            <a:endParaRPr lang="nl-NL" sz="28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7" name="Text Box 46"/>
          <p:cNvSpPr txBox="1">
            <a:spLocks noChangeArrowheads="1"/>
          </p:cNvSpPr>
          <p:nvPr/>
        </p:nvSpPr>
        <p:spPr bwMode="auto">
          <a:xfrm>
            <a:off x="3650960" y="2293578"/>
            <a:ext cx="36129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&gt;</a:t>
            </a:r>
            <a:endParaRPr lang="nl-NL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2" name="Text Box 51"/>
          <p:cNvSpPr txBox="1">
            <a:spLocks noChangeArrowheads="1"/>
          </p:cNvSpPr>
          <p:nvPr/>
        </p:nvSpPr>
        <p:spPr bwMode="auto">
          <a:xfrm>
            <a:off x="5046307" y="3230203"/>
            <a:ext cx="156194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TA0CCR0</a:t>
            </a:r>
            <a:endParaRPr lang="nl-NL" sz="28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3" name="Text Box 52"/>
          <p:cNvSpPr txBox="1">
            <a:spLocks noChangeArrowheads="1"/>
          </p:cNvSpPr>
          <p:nvPr/>
        </p:nvSpPr>
        <p:spPr bwMode="auto">
          <a:xfrm>
            <a:off x="3156364" y="3230203"/>
            <a:ext cx="136477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0x0007</a:t>
            </a:r>
            <a:endParaRPr lang="nl-NL" sz="2800" dirty="0">
              <a:solidFill>
                <a:srgbClr val="0066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50" name="Group 59"/>
          <p:cNvGrpSpPr>
            <a:grpSpLocks/>
          </p:cNvGrpSpPr>
          <p:nvPr/>
        </p:nvGrpSpPr>
        <p:grpSpPr bwMode="auto">
          <a:xfrm>
            <a:off x="7441103" y="1993404"/>
            <a:ext cx="863600" cy="431800"/>
            <a:chOff x="5012" y="1616"/>
            <a:chExt cx="544" cy="272"/>
          </a:xfrm>
        </p:grpSpPr>
        <p:sp>
          <p:nvSpPr>
            <p:cNvPr id="51" name="Line 60"/>
            <p:cNvSpPr>
              <a:spLocks noChangeShapeType="1"/>
            </p:cNvSpPr>
            <p:nvPr/>
          </p:nvSpPr>
          <p:spPr bwMode="auto">
            <a:xfrm>
              <a:off x="5012" y="1888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2" name="Line 61"/>
            <p:cNvSpPr>
              <a:spLocks noChangeShapeType="1"/>
            </p:cNvSpPr>
            <p:nvPr/>
          </p:nvSpPr>
          <p:spPr bwMode="auto">
            <a:xfrm flipV="1">
              <a:off x="5284" y="1616"/>
              <a:ext cx="0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3" name="Line 62"/>
            <p:cNvSpPr>
              <a:spLocks noChangeShapeType="1"/>
            </p:cNvSpPr>
            <p:nvPr/>
          </p:nvSpPr>
          <p:spPr bwMode="auto">
            <a:xfrm>
              <a:off x="5284" y="1616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4" name="Line 63"/>
            <p:cNvSpPr>
              <a:spLocks noChangeShapeType="1"/>
            </p:cNvSpPr>
            <p:nvPr/>
          </p:nvSpPr>
          <p:spPr bwMode="auto">
            <a:xfrm flipV="1">
              <a:off x="5012" y="1616"/>
              <a:ext cx="0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55" name="Line 64"/>
          <p:cNvSpPr>
            <a:spLocks noChangeShapeType="1"/>
          </p:cNvSpPr>
          <p:nvPr/>
        </p:nvSpPr>
        <p:spPr bwMode="auto">
          <a:xfrm>
            <a:off x="2268713" y="1645877"/>
            <a:ext cx="361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6" name="Text Box 65"/>
          <p:cNvSpPr txBox="1">
            <a:spLocks noChangeArrowheads="1"/>
          </p:cNvSpPr>
          <p:nvPr/>
        </p:nvSpPr>
        <p:spPr bwMode="auto">
          <a:xfrm>
            <a:off x="1191568" y="1358541"/>
            <a:ext cx="933502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reset</a:t>
            </a:r>
            <a:endParaRPr lang="nl-NL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57" name="Group 30"/>
          <p:cNvGrpSpPr>
            <a:grpSpLocks/>
          </p:cNvGrpSpPr>
          <p:nvPr/>
        </p:nvGrpSpPr>
        <p:grpSpPr bwMode="auto">
          <a:xfrm>
            <a:off x="3628563" y="4729708"/>
            <a:ext cx="647699" cy="298451"/>
            <a:chOff x="2245" y="3459"/>
            <a:chExt cx="408" cy="188"/>
          </a:xfrm>
        </p:grpSpPr>
        <p:sp>
          <p:nvSpPr>
            <p:cNvPr id="58" name="Line 31"/>
            <p:cNvSpPr>
              <a:spLocks noChangeShapeType="1"/>
            </p:cNvSpPr>
            <p:nvPr/>
          </p:nvSpPr>
          <p:spPr bwMode="auto">
            <a:xfrm flipV="1">
              <a:off x="2278" y="3459"/>
              <a:ext cx="318" cy="1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562" y="3556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nl-NL"/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245" y="3556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nl-NL"/>
            </a:p>
          </p:txBody>
        </p:sp>
      </p:grpSp>
      <p:grpSp>
        <p:nvGrpSpPr>
          <p:cNvPr id="61" name="Group 36"/>
          <p:cNvGrpSpPr>
            <a:grpSpLocks/>
          </p:cNvGrpSpPr>
          <p:nvPr/>
        </p:nvGrpSpPr>
        <p:grpSpPr bwMode="auto">
          <a:xfrm>
            <a:off x="3630792" y="4879455"/>
            <a:ext cx="647701" cy="144463"/>
            <a:chOff x="2426" y="2920"/>
            <a:chExt cx="408" cy="91"/>
          </a:xfrm>
        </p:grpSpPr>
        <p:sp>
          <p:nvSpPr>
            <p:cNvPr id="62" name="Line 37"/>
            <p:cNvSpPr>
              <a:spLocks noChangeShapeType="1"/>
            </p:cNvSpPr>
            <p:nvPr/>
          </p:nvSpPr>
          <p:spPr bwMode="auto">
            <a:xfrm flipV="1">
              <a:off x="2459" y="2945"/>
              <a:ext cx="33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63" name="Oval 38"/>
            <p:cNvSpPr>
              <a:spLocks noChangeArrowheads="1"/>
            </p:cNvSpPr>
            <p:nvPr/>
          </p:nvSpPr>
          <p:spPr bwMode="auto">
            <a:xfrm>
              <a:off x="2743" y="2920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/>
            </a:p>
          </p:txBody>
        </p:sp>
        <p:sp>
          <p:nvSpPr>
            <p:cNvPr id="64" name="Oval 39"/>
            <p:cNvSpPr>
              <a:spLocks noChangeArrowheads="1"/>
            </p:cNvSpPr>
            <p:nvPr/>
          </p:nvSpPr>
          <p:spPr bwMode="auto">
            <a:xfrm>
              <a:off x="2426" y="2920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nl-NL"/>
            </a:p>
          </p:txBody>
        </p:sp>
      </p:grpSp>
      <p:grpSp>
        <p:nvGrpSpPr>
          <p:cNvPr id="66" name="Group 40"/>
          <p:cNvGrpSpPr>
            <a:grpSpLocks/>
          </p:cNvGrpSpPr>
          <p:nvPr/>
        </p:nvGrpSpPr>
        <p:grpSpPr bwMode="auto">
          <a:xfrm>
            <a:off x="2652888" y="2728560"/>
            <a:ext cx="2339975" cy="401638"/>
            <a:chOff x="1624" y="2178"/>
            <a:chExt cx="1474" cy="253"/>
          </a:xfrm>
        </p:grpSpPr>
        <p:sp>
          <p:nvSpPr>
            <p:cNvPr id="68" name="Text Box 42"/>
            <p:cNvSpPr txBox="1">
              <a:spLocks noChangeArrowheads="1"/>
            </p:cNvSpPr>
            <p:nvPr/>
          </p:nvSpPr>
          <p:spPr bwMode="auto">
            <a:xfrm>
              <a:off x="2894" y="2178"/>
              <a:ext cx="20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  <a:latin typeface="Arial" charset="0"/>
                </a:rPr>
                <a:t>0</a:t>
              </a:r>
              <a:endParaRPr lang="nl-NL" sz="2000" dirty="0">
                <a:solidFill>
                  <a:srgbClr val="C00000"/>
                </a:solidFill>
                <a:latin typeface="Arial" charset="0"/>
              </a:endParaRPr>
            </a:p>
          </p:txBody>
        </p:sp>
        <p:sp>
          <p:nvSpPr>
            <p:cNvPr id="69" name="Text Box 43"/>
            <p:cNvSpPr txBox="1">
              <a:spLocks noChangeArrowheads="1"/>
            </p:cNvSpPr>
            <p:nvPr/>
          </p:nvSpPr>
          <p:spPr bwMode="auto">
            <a:xfrm>
              <a:off x="1624" y="2178"/>
              <a:ext cx="29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  <a:latin typeface="Arial" charset="0"/>
                </a:rPr>
                <a:t>15</a:t>
              </a:r>
              <a:endParaRPr lang="nl-NL" sz="2000" dirty="0">
                <a:solidFill>
                  <a:srgbClr val="C00000"/>
                </a:solidFill>
                <a:latin typeface="Arial" charset="0"/>
              </a:endParaRPr>
            </a:p>
          </p:txBody>
        </p:sp>
      </p:grpSp>
      <p:sp>
        <p:nvSpPr>
          <p:cNvPr id="71" name="Rectangle 10"/>
          <p:cNvSpPr>
            <a:spLocks noChangeArrowheads="1"/>
          </p:cNvSpPr>
          <p:nvPr/>
        </p:nvSpPr>
        <p:spPr bwMode="auto">
          <a:xfrm>
            <a:off x="4766191" y="4517955"/>
            <a:ext cx="1378273" cy="83317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/>
            <a:r>
              <a:rPr lang="nl-NL" dirty="0" err="1">
                <a:solidFill>
                  <a:srgbClr val="006600"/>
                </a:solidFill>
                <a:latin typeface="Calibri" pitchFamily="34" charset="0"/>
              </a:rPr>
              <a:t>interruptsystem</a:t>
            </a:r>
            <a:endParaRPr lang="nl-NL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72" name="Tekstvak 71"/>
          <p:cNvSpPr txBox="1"/>
          <p:nvPr/>
        </p:nvSpPr>
        <p:spPr>
          <a:xfrm>
            <a:off x="7031787" y="5080456"/>
            <a:ext cx="204725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800" b="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TAIFG</a:t>
            </a:r>
            <a:r>
              <a:rPr lang="nl-NL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nl-NL" sz="1800" b="0" dirty="0" err="1">
                <a:solidFill>
                  <a:schemeClr val="bg1"/>
                </a:solidFill>
                <a:latin typeface="Calibri" panose="020F0502020204030204" pitchFamily="34" charset="0"/>
              </a:rPr>
              <a:t>flag</a:t>
            </a:r>
            <a:r>
              <a:rPr lang="nl-NL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 resetten</a:t>
            </a:r>
          </a:p>
        </p:txBody>
      </p:sp>
      <p:pic>
        <p:nvPicPr>
          <p:cNvPr id="75" name="Picture 4" descr="phone%20ringing%20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373" y="2834460"/>
            <a:ext cx="1435015" cy="160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86632240-81DC-FD8C-8081-38B2BE5A2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1786" y="1284754"/>
            <a:ext cx="2374900" cy="720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noAutofit/>
          </a:bodyPr>
          <a:lstStyle/>
          <a:p>
            <a:endParaRPr lang="nl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A5BA93-8CBB-AB9F-B368-C559F1FBC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6071" y="3144887"/>
            <a:ext cx="2374900" cy="720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noAutofit/>
          </a:bodyPr>
          <a:lstStyle/>
          <a:p>
            <a:endParaRPr lang="nl-NL"/>
          </a:p>
        </p:txBody>
      </p:sp>
      <p:sp>
        <p:nvSpPr>
          <p:cNvPr id="38" name="Rectangle 14">
            <a:extLst>
              <a:ext uri="{FF2B5EF4-FFF2-40B4-BE49-F238E27FC236}">
                <a16:creationId xmlns:a16="http://schemas.microsoft.com/office/drawing/2014/main" id="{81123C59-B49E-CE08-AB08-210CEDFB4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3414" y="4585692"/>
            <a:ext cx="360362" cy="720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187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  <p:bldP spid="10" grpId="0"/>
      <p:bldP spid="11" grpId="0"/>
      <p:bldP spid="11" grpId="1"/>
      <p:bldP spid="12" grpId="0"/>
      <p:bldP spid="12" grpId="1"/>
      <p:bldP spid="13" grpId="0"/>
      <p:bldP spid="34" grpId="0"/>
      <p:bldP spid="34" grpId="1"/>
      <p:bldP spid="37" grpId="0"/>
      <p:bldP spid="37" grpId="2"/>
      <p:bldP spid="72" grpId="0" animBg="1"/>
      <p:bldP spid="7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/>
              <a:t>Timer0_A3 Output unit</a:t>
            </a:r>
            <a:endParaRPr lang="nl-NL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973272" y="54447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311891A0-A735-4BD7-8956-293FD4FBCCA9}" type="slidenum">
              <a:rPr lang="nl-NL"/>
              <a:pPr/>
              <a:t>12</a:t>
            </a:fld>
            <a:endParaRPr lang="nl-NL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070025" y="1385528"/>
            <a:ext cx="136477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0x0006</a:t>
            </a:r>
            <a:endParaRPr lang="nl-NL" sz="2800" dirty="0">
              <a:solidFill>
                <a:srgbClr val="0066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070025" y="1384973"/>
            <a:ext cx="136477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0x0007</a:t>
            </a:r>
            <a:endParaRPr lang="nl-NL" sz="2800" dirty="0">
              <a:solidFill>
                <a:srgbClr val="0066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071304" y="1385793"/>
            <a:ext cx="136477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0x0000</a:t>
            </a:r>
            <a:endParaRPr lang="nl-NL" sz="2800" dirty="0">
              <a:solidFill>
                <a:srgbClr val="0066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>
            <a:off x="5957324" y="1645877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880201" y="1358541"/>
            <a:ext cx="1793033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chemeClr val="tx1"/>
                </a:solidFill>
                <a:latin typeface="Calibri" pitchFamily="34" charset="0"/>
              </a:rPr>
              <a:t>klokingang</a:t>
            </a:r>
            <a:endParaRPr lang="nl-NL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632494" y="871034"/>
            <a:ext cx="31160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nl-NL" sz="2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622886" y="871034"/>
            <a:ext cx="441444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15</a:t>
            </a:r>
            <a:endParaRPr lang="nl-NL" sz="2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5997992" y="926741"/>
            <a:ext cx="97043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TA0R</a:t>
            </a:r>
            <a:endParaRPr lang="nl-NL" sz="28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V="1">
            <a:off x="3220474" y="1645877"/>
            <a:ext cx="0" cy="238509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3220475" y="2509477"/>
            <a:ext cx="12938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7529264" y="2425204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8" name="Group 25"/>
          <p:cNvGrpSpPr>
            <a:grpSpLocks/>
          </p:cNvGrpSpPr>
          <p:nvPr/>
        </p:nvGrpSpPr>
        <p:grpSpPr bwMode="auto">
          <a:xfrm>
            <a:off x="7961064" y="1993404"/>
            <a:ext cx="431800" cy="431800"/>
            <a:chOff x="4740" y="1616"/>
            <a:chExt cx="272" cy="272"/>
          </a:xfrm>
        </p:grpSpPr>
        <p:sp>
          <p:nvSpPr>
            <p:cNvPr id="29" name="Line 26"/>
            <p:cNvSpPr>
              <a:spLocks noChangeShapeType="1"/>
            </p:cNvSpPr>
            <p:nvPr/>
          </p:nvSpPr>
          <p:spPr bwMode="auto">
            <a:xfrm flipV="1">
              <a:off x="4740" y="1616"/>
              <a:ext cx="0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4740" y="1616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35" name="AutoShape 44"/>
          <p:cNvSpPr>
            <a:spLocks noChangeArrowheads="1"/>
          </p:cNvSpPr>
          <p:nvPr/>
        </p:nvSpPr>
        <p:spPr bwMode="auto">
          <a:xfrm>
            <a:off x="4303150" y="2006240"/>
            <a:ext cx="936625" cy="1111250"/>
          </a:xfrm>
          <a:prstGeom prst="upDownArrow">
            <a:avLst>
              <a:gd name="adj1" fmla="val 50000"/>
              <a:gd name="adj2" fmla="val 23729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dirty="0">
              <a:latin typeface="Calibri" pitchFamily="34" charset="0"/>
            </a:endParaRPr>
          </a:p>
        </p:txBody>
      </p:sp>
      <p:sp>
        <p:nvSpPr>
          <p:cNvPr id="36" name="Text Box 45"/>
          <p:cNvSpPr txBox="1">
            <a:spLocks noChangeArrowheads="1"/>
          </p:cNvSpPr>
          <p:nvPr/>
        </p:nvSpPr>
        <p:spPr bwMode="auto">
          <a:xfrm>
            <a:off x="5152008" y="2222141"/>
            <a:ext cx="192217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tx2"/>
                </a:solidFill>
                <a:latin typeface="Calibri" pitchFamily="34" charset="0"/>
              </a:rPr>
              <a:t>comparator</a:t>
            </a:r>
            <a:endParaRPr lang="nl-NL" sz="28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7" name="Text Box 46"/>
          <p:cNvSpPr txBox="1">
            <a:spLocks noChangeArrowheads="1"/>
          </p:cNvSpPr>
          <p:nvPr/>
        </p:nvSpPr>
        <p:spPr bwMode="auto">
          <a:xfrm>
            <a:off x="4602721" y="2293578"/>
            <a:ext cx="36129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&gt;</a:t>
            </a:r>
            <a:endParaRPr lang="nl-NL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9" name="Line 48"/>
          <p:cNvSpPr>
            <a:spLocks noChangeShapeType="1"/>
          </p:cNvSpPr>
          <p:nvPr/>
        </p:nvSpPr>
        <p:spPr bwMode="auto">
          <a:xfrm flipH="1">
            <a:off x="2934724" y="4022365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Text Box 49"/>
          <p:cNvSpPr txBox="1">
            <a:spLocks noChangeArrowheads="1"/>
          </p:cNvSpPr>
          <p:nvPr/>
        </p:nvSpPr>
        <p:spPr bwMode="auto">
          <a:xfrm>
            <a:off x="1634558" y="3519127"/>
            <a:ext cx="1250961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006600"/>
                </a:solidFill>
                <a:latin typeface="Calibri" pitchFamily="34" charset="0"/>
              </a:rPr>
              <a:t>Output</a:t>
            </a:r>
            <a:br>
              <a:rPr lang="en-US" sz="2800" dirty="0">
                <a:solidFill>
                  <a:srgbClr val="006600"/>
                </a:solidFill>
                <a:latin typeface="Calibri" pitchFamily="34" charset="0"/>
              </a:rPr>
            </a:br>
            <a:r>
              <a:rPr lang="en-US" sz="2800" dirty="0">
                <a:solidFill>
                  <a:srgbClr val="006600"/>
                </a:solidFill>
                <a:latin typeface="Calibri" pitchFamily="34" charset="0"/>
              </a:rPr>
              <a:t>unit</a:t>
            </a:r>
            <a:endParaRPr lang="nl-NL" sz="2800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41" name="Line 50"/>
          <p:cNvSpPr>
            <a:spLocks noChangeShapeType="1"/>
          </p:cNvSpPr>
          <p:nvPr/>
        </p:nvSpPr>
        <p:spPr bwMode="auto">
          <a:xfrm flipH="1">
            <a:off x="1278963" y="4022365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2" name="Text Box 51"/>
          <p:cNvSpPr txBox="1">
            <a:spLocks noChangeArrowheads="1"/>
          </p:cNvSpPr>
          <p:nvPr/>
        </p:nvSpPr>
        <p:spPr bwMode="auto">
          <a:xfrm>
            <a:off x="5998068" y="3230203"/>
            <a:ext cx="156194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TA0CCR0</a:t>
            </a:r>
            <a:endParaRPr lang="nl-NL" sz="28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3" name="Text Box 52"/>
          <p:cNvSpPr txBox="1">
            <a:spLocks noChangeArrowheads="1"/>
          </p:cNvSpPr>
          <p:nvPr/>
        </p:nvSpPr>
        <p:spPr bwMode="auto">
          <a:xfrm>
            <a:off x="4108125" y="3230203"/>
            <a:ext cx="136477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0x0007</a:t>
            </a:r>
            <a:endParaRPr lang="nl-NL" sz="2800" dirty="0">
              <a:solidFill>
                <a:srgbClr val="0066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4" name="Text Box 53"/>
          <p:cNvSpPr txBox="1">
            <a:spLocks noChangeArrowheads="1"/>
          </p:cNvSpPr>
          <p:nvPr/>
        </p:nvSpPr>
        <p:spPr bwMode="auto">
          <a:xfrm>
            <a:off x="282404" y="3757882"/>
            <a:ext cx="101852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OUT0</a:t>
            </a:r>
            <a:endParaRPr lang="nl-NL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6" name="Line 55"/>
          <p:cNvSpPr>
            <a:spLocks noChangeShapeType="1"/>
          </p:cNvSpPr>
          <p:nvPr/>
        </p:nvSpPr>
        <p:spPr bwMode="auto">
          <a:xfrm flipH="1">
            <a:off x="2574362" y="3118109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" name="Text Box 56"/>
          <p:cNvSpPr txBox="1">
            <a:spLocks noChangeArrowheads="1"/>
          </p:cNvSpPr>
          <p:nvPr/>
        </p:nvSpPr>
        <p:spPr bwMode="auto">
          <a:xfrm>
            <a:off x="1394134" y="2620132"/>
            <a:ext cx="156194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OUTMODx</a:t>
            </a:r>
            <a:endParaRPr lang="nl-NL" sz="28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8" name="Line 57"/>
          <p:cNvSpPr>
            <a:spLocks noChangeShapeType="1"/>
          </p:cNvSpPr>
          <p:nvPr/>
        </p:nvSpPr>
        <p:spPr bwMode="auto">
          <a:xfrm flipH="1">
            <a:off x="1853637" y="3126201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0" name="Group 59"/>
          <p:cNvGrpSpPr>
            <a:grpSpLocks/>
          </p:cNvGrpSpPr>
          <p:nvPr/>
        </p:nvGrpSpPr>
        <p:grpSpPr bwMode="auto">
          <a:xfrm>
            <a:off x="8392864" y="1993404"/>
            <a:ext cx="863600" cy="431800"/>
            <a:chOff x="5012" y="1616"/>
            <a:chExt cx="544" cy="272"/>
          </a:xfrm>
        </p:grpSpPr>
        <p:sp>
          <p:nvSpPr>
            <p:cNvPr id="51" name="Line 60"/>
            <p:cNvSpPr>
              <a:spLocks noChangeShapeType="1"/>
            </p:cNvSpPr>
            <p:nvPr/>
          </p:nvSpPr>
          <p:spPr bwMode="auto">
            <a:xfrm>
              <a:off x="5012" y="1888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2" name="Line 61"/>
            <p:cNvSpPr>
              <a:spLocks noChangeShapeType="1"/>
            </p:cNvSpPr>
            <p:nvPr/>
          </p:nvSpPr>
          <p:spPr bwMode="auto">
            <a:xfrm flipV="1">
              <a:off x="5284" y="1616"/>
              <a:ext cx="0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3" name="Line 62"/>
            <p:cNvSpPr>
              <a:spLocks noChangeShapeType="1"/>
            </p:cNvSpPr>
            <p:nvPr/>
          </p:nvSpPr>
          <p:spPr bwMode="auto">
            <a:xfrm>
              <a:off x="5284" y="1616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4" name="Line 63"/>
            <p:cNvSpPr>
              <a:spLocks noChangeShapeType="1"/>
            </p:cNvSpPr>
            <p:nvPr/>
          </p:nvSpPr>
          <p:spPr bwMode="auto">
            <a:xfrm flipV="1">
              <a:off x="5012" y="1616"/>
              <a:ext cx="0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55" name="Line 64"/>
          <p:cNvSpPr>
            <a:spLocks noChangeShapeType="1"/>
          </p:cNvSpPr>
          <p:nvPr/>
        </p:nvSpPr>
        <p:spPr bwMode="auto">
          <a:xfrm>
            <a:off x="3220474" y="1645877"/>
            <a:ext cx="361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6" name="Text Box 65"/>
          <p:cNvSpPr txBox="1">
            <a:spLocks noChangeArrowheads="1"/>
          </p:cNvSpPr>
          <p:nvPr/>
        </p:nvSpPr>
        <p:spPr bwMode="auto">
          <a:xfrm>
            <a:off x="2143329" y="1358541"/>
            <a:ext cx="933502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reset</a:t>
            </a:r>
            <a:endParaRPr lang="nl-NL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66" name="Group 40"/>
          <p:cNvGrpSpPr>
            <a:grpSpLocks/>
          </p:cNvGrpSpPr>
          <p:nvPr/>
        </p:nvGrpSpPr>
        <p:grpSpPr bwMode="auto">
          <a:xfrm>
            <a:off x="3604649" y="2728560"/>
            <a:ext cx="2339975" cy="401638"/>
            <a:chOff x="1624" y="2178"/>
            <a:chExt cx="1474" cy="253"/>
          </a:xfrm>
        </p:grpSpPr>
        <p:sp>
          <p:nvSpPr>
            <p:cNvPr id="68" name="Text Box 42"/>
            <p:cNvSpPr txBox="1">
              <a:spLocks noChangeArrowheads="1"/>
            </p:cNvSpPr>
            <p:nvPr/>
          </p:nvSpPr>
          <p:spPr bwMode="auto">
            <a:xfrm>
              <a:off x="2894" y="2178"/>
              <a:ext cx="20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  <a:latin typeface="Arial" charset="0"/>
                </a:rPr>
                <a:t>0</a:t>
              </a:r>
              <a:endParaRPr lang="nl-NL" sz="2000" dirty="0">
                <a:solidFill>
                  <a:srgbClr val="C00000"/>
                </a:solidFill>
                <a:latin typeface="Arial" charset="0"/>
              </a:endParaRPr>
            </a:p>
          </p:txBody>
        </p:sp>
        <p:sp>
          <p:nvSpPr>
            <p:cNvPr id="69" name="Text Box 43"/>
            <p:cNvSpPr txBox="1">
              <a:spLocks noChangeArrowheads="1"/>
            </p:cNvSpPr>
            <p:nvPr/>
          </p:nvSpPr>
          <p:spPr bwMode="auto">
            <a:xfrm>
              <a:off x="1624" y="2178"/>
              <a:ext cx="294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1pPr>
              <a:lvl2pPr marL="742950" indent="-28575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2pPr>
              <a:lvl3pPr marL="1143000" indent="-22860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3pPr>
              <a:lvl4pPr marL="1600200" indent="-22860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4pPr>
              <a:lvl5pPr marL="2057400" indent="-228600"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4400">
                  <a:solidFill>
                    <a:schemeClr val="hlink"/>
                  </a:solidFill>
                  <a:latin typeface="Univers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  <a:latin typeface="Arial" charset="0"/>
                </a:rPr>
                <a:t>15</a:t>
              </a:r>
              <a:endParaRPr lang="nl-NL" sz="2000" dirty="0">
                <a:solidFill>
                  <a:srgbClr val="C00000"/>
                </a:solidFill>
                <a:latin typeface="Arial" charset="0"/>
              </a:endParaRPr>
            </a:p>
          </p:txBody>
        </p:sp>
      </p:grpSp>
      <p:sp>
        <p:nvSpPr>
          <p:cNvPr id="73" name="Line 55"/>
          <p:cNvSpPr>
            <a:spLocks noChangeShapeType="1"/>
          </p:cNvSpPr>
          <p:nvPr/>
        </p:nvSpPr>
        <p:spPr bwMode="auto">
          <a:xfrm flipH="1">
            <a:off x="2215864" y="3128580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" name="Tekstvak 73"/>
          <p:cNvSpPr txBox="1"/>
          <p:nvPr/>
        </p:nvSpPr>
        <p:spPr>
          <a:xfrm>
            <a:off x="1031219" y="2293773"/>
            <a:ext cx="201799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800" b="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TA0CCTL0</a:t>
            </a:r>
            <a:r>
              <a:rPr lang="nl-NL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 register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722B32F3-1F3F-A23F-366C-87ADC9B95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547" y="1284754"/>
            <a:ext cx="2374900" cy="720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noAutofit/>
          </a:bodyPr>
          <a:lstStyle/>
          <a:p>
            <a:endParaRPr lang="nl-NL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8862927-726C-E424-6B9A-3FE471AB4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832" y="3144887"/>
            <a:ext cx="2374900" cy="720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noAutofit/>
          </a:bodyPr>
          <a:lstStyle/>
          <a:p>
            <a:endParaRPr lang="nl-N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4B7667-3C63-0DE5-B631-AC2779F6A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0420" y="3631855"/>
            <a:ext cx="1372716" cy="7727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67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  <p:bldP spid="37" grpId="0"/>
      <p:bldP spid="37" grpId="1"/>
      <p:bldP spid="40" grpId="0"/>
      <p:bldP spid="4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slag!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 de slag met </a:t>
            </a:r>
            <a:r>
              <a:rPr lang="nl-NL" dirty="0">
                <a:hlinkClick r:id="rId2"/>
              </a:rPr>
              <a:t>Opdrachten_Week_6_Les_2.pdf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79" y="2137420"/>
            <a:ext cx="6032500" cy="2794000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13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217" y="2065412"/>
            <a:ext cx="505377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75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Vóór volgende les…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Maak de opdrachten van week 6 les 2 af!</a:t>
            </a:r>
          </a:p>
          <a:p>
            <a:r>
              <a:rPr lang="nl-NL" dirty="0"/>
              <a:t>Je </a:t>
            </a:r>
            <a:r>
              <a:rPr lang="nl-NL" b="1" dirty="0">
                <a:solidFill>
                  <a:srgbClr val="C00000"/>
                </a:solidFill>
              </a:rPr>
              <a:t>weet</a:t>
            </a:r>
            <a:r>
              <a:rPr lang="nl-NL" dirty="0"/>
              <a:t> hoe je de timer </a:t>
            </a:r>
            <a:r>
              <a:rPr lang="nl-NL" dirty="0" err="1"/>
              <a:t>peripheral</a:t>
            </a:r>
            <a:r>
              <a:rPr lang="nl-NL" dirty="0"/>
              <a:t> van de MSP430G2553 kunt gebruiken om: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tijd af te tellen;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met een vaste regelmaat een </a:t>
            </a:r>
            <a:r>
              <a:rPr lang="nl-NL" dirty="0" err="1"/>
              <a:t>interrupt</a:t>
            </a:r>
            <a:r>
              <a:rPr lang="nl-NL" dirty="0"/>
              <a:t> op te wekken;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met een vaste regelmaat een pin te </a:t>
            </a:r>
            <a:r>
              <a:rPr lang="nl-NL" dirty="0" err="1"/>
              <a:t>toggelen</a:t>
            </a:r>
            <a:r>
              <a:rPr lang="nl-NL" dirty="0"/>
              <a:t>.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9861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Volgende les…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PWM</a:t>
            </a:r>
            <a:endParaRPr lang="nl-NL" sz="2800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15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0" y="1777381"/>
            <a:ext cx="66294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97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 Week 6  Les 2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>
                <a:cs typeface="Arial" panose="020B0604020202020204" pitchFamily="34" charset="0"/>
              </a:rPr>
              <a:t>Beantwoorden van </a:t>
            </a:r>
            <a:r>
              <a:rPr lang="nl-NL" sz="2800" b="1" dirty="0">
                <a:solidFill>
                  <a:srgbClr val="C00000"/>
                </a:solidFill>
                <a:cs typeface="Arial" panose="020B0604020202020204" pitchFamily="34" charset="0"/>
              </a:rPr>
              <a:t>vragen</a:t>
            </a:r>
            <a:r>
              <a:rPr lang="nl-NL" sz="2800" dirty="0"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cs typeface="Arial" panose="020B0604020202020204" pitchFamily="34" charset="0"/>
              </a:rPr>
              <a:t>Zijn er vragen?</a:t>
            </a:r>
          </a:p>
          <a:p>
            <a:endParaRPr lang="nl-NL" sz="2400" dirty="0">
              <a:cs typeface="Arial" panose="020B060402020202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8364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 Week 6  Les 2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b="1" dirty="0">
                <a:solidFill>
                  <a:srgbClr val="C00000"/>
                </a:solidFill>
                <a:cs typeface="Arial" panose="020B0604020202020204" pitchFamily="34" charset="0"/>
              </a:rPr>
              <a:t>Leerdoelen week 6 les 2.</a:t>
            </a:r>
            <a:r>
              <a:rPr lang="nl-NL" sz="2800" dirty="0">
                <a:cs typeface="Arial" panose="020B0604020202020204" pitchFamily="34" charset="0"/>
              </a:rPr>
              <a:t> Je leert hoe je de </a:t>
            </a:r>
            <a:r>
              <a:rPr lang="nl-NL" sz="2800" dirty="0">
                <a:solidFill>
                  <a:srgbClr val="C00000"/>
                </a:solidFill>
                <a:cs typeface="Arial" panose="020B0604020202020204" pitchFamily="34" charset="0"/>
              </a:rPr>
              <a:t>timer</a:t>
            </a:r>
            <a:r>
              <a:rPr lang="nl-NL" sz="2800" dirty="0">
                <a:cs typeface="Arial" panose="020B0604020202020204" pitchFamily="34" charset="0"/>
              </a:rPr>
              <a:t> </a:t>
            </a:r>
            <a:r>
              <a:rPr lang="nl-NL" sz="2800" dirty="0" err="1">
                <a:cs typeface="Arial" panose="020B0604020202020204" pitchFamily="34" charset="0"/>
              </a:rPr>
              <a:t>peripheral</a:t>
            </a:r>
            <a:r>
              <a:rPr lang="nl-NL" sz="2800" dirty="0">
                <a:cs typeface="Arial" panose="020B0604020202020204" pitchFamily="34" charset="0"/>
              </a:rPr>
              <a:t> van de MSP430G2553 kunt gebruiken om: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tijd af te tellen;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met een vaste regelmaat een </a:t>
            </a:r>
            <a:r>
              <a:rPr lang="nl-NL" sz="2800" dirty="0" err="1"/>
              <a:t>interrupt</a:t>
            </a:r>
            <a:r>
              <a:rPr lang="nl-NL" sz="2800" dirty="0"/>
              <a:t> op te wekken;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met een vaste regelmaat een pin te </a:t>
            </a:r>
            <a:r>
              <a:rPr lang="nl-NL" sz="2800" dirty="0" err="1"/>
              <a:t>toggelen</a:t>
            </a:r>
            <a:r>
              <a:rPr lang="nl-NL" sz="2800" dirty="0"/>
              <a:t>.</a:t>
            </a:r>
            <a:endParaRPr lang="nl-NL" sz="2800" dirty="0">
              <a:cs typeface="Arial" panose="020B060402020202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8348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Timers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Deze les implementeer je een aantal programma’s die allemaal een </a:t>
            </a:r>
            <a:r>
              <a:rPr lang="nl-NL" sz="2800" dirty="0">
                <a:solidFill>
                  <a:srgbClr val="C00000"/>
                </a:solidFill>
              </a:rPr>
              <a:t>timer</a:t>
            </a:r>
            <a:r>
              <a:rPr lang="nl-NL" sz="2800" dirty="0"/>
              <a:t> </a:t>
            </a:r>
            <a:r>
              <a:rPr lang="nl-NL" sz="2800" dirty="0" err="1"/>
              <a:t>peripheral</a:t>
            </a:r>
            <a:r>
              <a:rPr lang="nl-NL" sz="2800" dirty="0"/>
              <a:t> gebruiken om een ledje met een frequentie van 1 Hz laten knipperen. </a:t>
            </a:r>
          </a:p>
          <a:p>
            <a:endParaRPr lang="nl-NL" sz="2800" dirty="0"/>
          </a:p>
          <a:p>
            <a:r>
              <a:rPr lang="nl-NL" sz="2800" dirty="0"/>
              <a:t>In het begin gebruiken we de CPU nog om de tijd af te tellen maar in de uiteindelijke applicatie hebben we de CPU helemaal niet meer nodig.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3342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Timers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De MSP430G2553 bevat </a:t>
            </a:r>
            <a:r>
              <a:rPr lang="nl-NL" sz="2400" dirty="0">
                <a:solidFill>
                  <a:srgbClr val="C00000"/>
                </a:solidFill>
              </a:rPr>
              <a:t>twee</a:t>
            </a:r>
            <a:r>
              <a:rPr lang="nl-NL" sz="2400" dirty="0"/>
              <a:t> zogenoemde </a:t>
            </a:r>
            <a:r>
              <a:rPr lang="nl-NL" sz="2400" dirty="0">
                <a:solidFill>
                  <a:srgbClr val="C00000"/>
                </a:solidFill>
              </a:rPr>
              <a:t>16-bit </a:t>
            </a:r>
            <a:r>
              <a:rPr lang="nl-NL" sz="2400" dirty="0" err="1">
                <a:solidFill>
                  <a:srgbClr val="C00000"/>
                </a:solidFill>
              </a:rPr>
              <a:t>Timer_A</a:t>
            </a:r>
            <a:r>
              <a:rPr lang="nl-NL" sz="2400" dirty="0">
                <a:solidFill>
                  <a:srgbClr val="C00000"/>
                </a:solidFill>
              </a:rPr>
              <a:t> </a:t>
            </a:r>
            <a:r>
              <a:rPr lang="nl-NL" sz="2400" dirty="0" err="1"/>
              <a:t>peripherals</a:t>
            </a:r>
            <a:r>
              <a:rPr lang="nl-NL" sz="2400" dirty="0"/>
              <a:t> elk met drie </a:t>
            </a:r>
            <a:r>
              <a:rPr lang="nl-NL" sz="2400" dirty="0" err="1"/>
              <a:t>capture</a:t>
            </a:r>
            <a:r>
              <a:rPr lang="nl-NL" sz="2400" dirty="0"/>
              <a:t>/</a:t>
            </a:r>
            <a:r>
              <a:rPr lang="nl-NL" sz="2400" dirty="0" err="1"/>
              <a:t>compare</a:t>
            </a:r>
            <a:r>
              <a:rPr lang="nl-NL" sz="2400" dirty="0"/>
              <a:t> registers.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010" y="1934456"/>
            <a:ext cx="5085983" cy="365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22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Timer toepassingen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De timer kan gebruikt worden om: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>
                    <a:lumMod val="50000"/>
                  </a:schemeClr>
                </a:solidFill>
              </a:rPr>
              <a:t>pulsen te tellen (counter);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pulsen op te wekken (</a:t>
            </a:r>
            <a:r>
              <a:rPr lang="nl-NL" sz="2800" dirty="0" err="1"/>
              <a:t>toggle</a:t>
            </a:r>
            <a:r>
              <a:rPr lang="nl-NL" sz="2800" dirty="0"/>
              <a:t> en PWM);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>
                    <a:lumMod val="50000"/>
                  </a:schemeClr>
                </a:solidFill>
              </a:rPr>
              <a:t>een </a:t>
            </a:r>
            <a:r>
              <a:rPr lang="nl-NL" sz="2800" dirty="0" err="1">
                <a:solidFill>
                  <a:schemeClr val="bg1">
                    <a:lumMod val="50000"/>
                  </a:schemeClr>
                </a:solidFill>
              </a:rPr>
              <a:t>pulsduur</a:t>
            </a:r>
            <a:r>
              <a:rPr lang="nl-NL" sz="2800" dirty="0">
                <a:solidFill>
                  <a:schemeClr val="bg1">
                    <a:lumMod val="50000"/>
                  </a:schemeClr>
                </a:solidFill>
              </a:rPr>
              <a:t> te meten (input </a:t>
            </a:r>
            <a:r>
              <a:rPr lang="nl-NL" sz="2800" dirty="0" err="1">
                <a:solidFill>
                  <a:schemeClr val="bg1">
                    <a:lumMod val="50000"/>
                  </a:schemeClr>
                </a:solidFill>
              </a:rPr>
              <a:t>capture</a:t>
            </a:r>
            <a:r>
              <a:rPr lang="nl-NL" sz="2800" dirty="0">
                <a:solidFill>
                  <a:schemeClr val="bg1">
                    <a:lumMod val="50000"/>
                  </a:schemeClr>
                </a:solidFill>
              </a:rPr>
              <a:t>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een bepaalde tijd te wachten.</a:t>
            </a:r>
          </a:p>
          <a:p>
            <a:endParaRPr lang="nl-NL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3686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Timer0_A3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err="1">
                <a:solidFill>
                  <a:srgbClr val="C00000"/>
                </a:solidFill>
              </a:rPr>
              <a:t>Continuous</a:t>
            </a:r>
            <a:r>
              <a:rPr lang="nl-NL" sz="2400" dirty="0"/>
              <a:t> mode. Voor eenvoudig gebruik.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/>
              <a:t>Timer0_A3 is niets anders dan een 16 bits I/O register </a:t>
            </a:r>
            <a:r>
              <a:rPr lang="nl-NL" sz="24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TA0R</a:t>
            </a:r>
            <a:r>
              <a:rPr lang="nl-NL" sz="2400" dirty="0"/>
              <a:t> (Timer0_A Register) waarvan de inhoud bij elke opgaande flank van de klokingang met 1 wordt verhoogd.</a:t>
            </a:r>
          </a:p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H="1">
            <a:off x="4974116" y="3865538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232632" y="3578202"/>
            <a:ext cx="1793033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C00000"/>
                </a:solidFill>
                <a:latin typeface="Calibri" pitchFamily="34" charset="0"/>
              </a:rPr>
              <a:t>klokingang</a:t>
            </a:r>
            <a:endParaRPr lang="nl-NL" sz="2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624382" y="3103282"/>
            <a:ext cx="31160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nl-NL" sz="2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614773" y="3103282"/>
            <a:ext cx="441444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15</a:t>
            </a:r>
            <a:endParaRPr lang="nl-NL" sz="2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276593" y="3578202"/>
            <a:ext cx="97043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TA0R</a:t>
            </a:r>
            <a:endParaRPr lang="nl-NL" sz="28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3086817" y="3578202"/>
            <a:ext cx="136477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0x0000</a:t>
            </a:r>
            <a:endParaRPr lang="nl-NL" sz="2800" dirty="0">
              <a:solidFill>
                <a:srgbClr val="0066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6160120" y="4657700"/>
            <a:ext cx="39832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 flipV="1">
            <a:off x="6558441" y="4225900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>
            <a:off x="6558443" y="4225900"/>
            <a:ext cx="75380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3087639" y="3577581"/>
            <a:ext cx="136477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0x0001</a:t>
            </a:r>
            <a:endParaRPr lang="nl-NL" sz="2800" dirty="0">
              <a:solidFill>
                <a:srgbClr val="0066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 flipV="1">
            <a:off x="7312248" y="4225900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 flipV="1">
            <a:off x="7999891" y="4225900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7312249" y="4657700"/>
            <a:ext cx="68764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7999892" y="4225900"/>
            <a:ext cx="39247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3087639" y="3577581"/>
            <a:ext cx="136477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0x0002</a:t>
            </a:r>
            <a:endParaRPr lang="nl-NL" sz="2800" dirty="0">
              <a:solidFill>
                <a:srgbClr val="0066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597628" y="3505177"/>
            <a:ext cx="2374900" cy="720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noAutofit/>
          </a:bodyPr>
          <a:lstStyle/>
          <a:p>
            <a:endParaRPr lang="nl-NL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1695625" y="5067311"/>
            <a:ext cx="6480721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b="0" dirty="0">
                <a:solidFill>
                  <a:schemeClr val="bg1"/>
                </a:solidFill>
                <a:latin typeface="Calibri" panose="020F0502020204030204" pitchFamily="34" charset="0"/>
              </a:rPr>
              <a:t>Je kunt het </a:t>
            </a:r>
            <a:r>
              <a:rPr lang="nl-NL" b="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TA0R</a:t>
            </a:r>
            <a:r>
              <a:rPr lang="nl-NL" b="0" dirty="0">
                <a:solidFill>
                  <a:schemeClr val="bg1"/>
                </a:solidFill>
                <a:latin typeface="Calibri" panose="020F0502020204030204" pitchFamily="34" charset="0"/>
              </a:rPr>
              <a:t> register uitlezen en beschrijven!</a:t>
            </a:r>
          </a:p>
        </p:txBody>
      </p:sp>
    </p:spTree>
    <p:extLst>
      <p:ext uri="{BB962C8B-B14F-4D97-AF65-F5344CB8AC3E}">
        <p14:creationId xmlns:p14="http://schemas.microsoft.com/office/powerpoint/2010/main" val="47403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5" grpId="0"/>
      <p:bldP spid="15" grpId="1"/>
      <p:bldP spid="16" grpId="0" animBg="1"/>
      <p:bldP spid="17" grpId="0" animBg="1"/>
      <p:bldP spid="18" grpId="0" animBg="1"/>
      <p:bldP spid="19" grpId="0" animBg="1"/>
      <p:bldP spid="20" grpId="0"/>
      <p:bldP spid="20" grpId="1"/>
      <p:bldP spid="20" grpId="2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Timer0_A3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Welke signalen kun je als klokingang gebruiken?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Extern signaal TA0CLK of INCLK (inverse van TA0CLK).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Kloksignaal van de MSP430 ACLK of SMCLK.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8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875" y="3135214"/>
            <a:ext cx="7334250" cy="231457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472566" y="2601541"/>
            <a:ext cx="6408712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b="0" dirty="0">
                <a:solidFill>
                  <a:schemeClr val="bg1"/>
                </a:solidFill>
                <a:latin typeface="Calibri" panose="020F0502020204030204" pitchFamily="34" charset="0"/>
              </a:rPr>
              <a:t>Instelbaar in register </a:t>
            </a:r>
            <a:r>
              <a:rPr lang="nl-NL" b="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TA0CTL</a:t>
            </a:r>
            <a:r>
              <a:rPr lang="nl-NL" b="0" dirty="0">
                <a:solidFill>
                  <a:schemeClr val="bg1"/>
                </a:solidFill>
                <a:latin typeface="Calibri" panose="020F0502020204030204" pitchFamily="34" charset="0"/>
              </a:rPr>
              <a:t> (Timer0_A Control).</a:t>
            </a:r>
          </a:p>
        </p:txBody>
      </p:sp>
    </p:spTree>
    <p:extLst>
      <p:ext uri="{BB962C8B-B14F-4D97-AF65-F5344CB8AC3E}">
        <p14:creationId xmlns:p14="http://schemas.microsoft.com/office/powerpoint/2010/main" val="176466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Timer0_A3 Overflow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9485" y="985292"/>
            <a:ext cx="9177019" cy="961162"/>
          </a:xfrm>
        </p:spPr>
        <p:txBody>
          <a:bodyPr/>
          <a:lstStyle/>
          <a:p>
            <a:r>
              <a:rPr lang="nl-NL" sz="2800" dirty="0"/>
              <a:t>Als de timer overloopt dan wordt de </a:t>
            </a:r>
            <a:r>
              <a:rPr lang="nl-NL" sz="2800" dirty="0" err="1"/>
              <a:t>flag</a:t>
            </a:r>
            <a:r>
              <a:rPr lang="nl-NL" sz="2800" dirty="0"/>
              <a:t> </a:t>
            </a:r>
            <a:r>
              <a:rPr lang="nl-NL" sz="2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TAIFG</a:t>
            </a:r>
            <a:r>
              <a:rPr lang="nl-NL" sz="2800" dirty="0"/>
              <a:t> in I/O register </a:t>
            </a:r>
            <a:r>
              <a:rPr lang="nl-NL" sz="2800" dirty="0">
                <a:latin typeface="Consolas" panose="020B0609020204030204" pitchFamily="49" charset="0"/>
                <a:cs typeface="Consolas" panose="020B0609020204030204" pitchFamily="49" charset="0"/>
              </a:rPr>
              <a:t>TA0CTL</a:t>
            </a:r>
            <a:r>
              <a:rPr lang="nl-NL" sz="2800" dirty="0"/>
              <a:t> </a:t>
            </a:r>
            <a:r>
              <a:rPr lang="nl-NL" sz="2800" dirty="0" err="1"/>
              <a:t>geset</a:t>
            </a:r>
            <a:r>
              <a:rPr lang="nl-NL" sz="2800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5118131" y="2929829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160121" y="2642494"/>
            <a:ext cx="1793033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C00000"/>
                </a:solidFill>
                <a:latin typeface="Calibri" pitchFamily="34" charset="0"/>
              </a:rPr>
              <a:t>klokingang</a:t>
            </a:r>
            <a:endParaRPr lang="nl-NL" sz="2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535392" y="2642494"/>
            <a:ext cx="97043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TA0R</a:t>
            </a:r>
            <a:endParaRPr lang="nl-NL" sz="28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2627345" y="4612580"/>
            <a:ext cx="292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 flipV="1">
            <a:off x="2627345" y="2883793"/>
            <a:ext cx="1" cy="1728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>
            <a:off x="2627345" y="2883792"/>
            <a:ext cx="114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11" name="AutoShape 20"/>
          <p:cNvCxnSpPr>
            <a:cxnSpLocks noChangeShapeType="1"/>
          </p:cNvCxnSpPr>
          <p:nvPr/>
        </p:nvCxnSpPr>
        <p:spPr bwMode="auto">
          <a:xfrm flipH="1">
            <a:off x="3064472" y="3748981"/>
            <a:ext cx="11113" cy="5048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AutoShape 21"/>
          <p:cNvSpPr>
            <a:spLocks noChangeArrowheads="1"/>
          </p:cNvSpPr>
          <p:nvPr/>
        </p:nvSpPr>
        <p:spPr bwMode="auto">
          <a:xfrm>
            <a:off x="3064470" y="3675954"/>
            <a:ext cx="287338" cy="215900"/>
          </a:xfrm>
          <a:prstGeom prst="flowChartPunchedTape">
            <a:avLst/>
          </a:prstGeom>
          <a:solidFill>
            <a:srgbClr val="FF33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 dirty="0">
              <a:latin typeface="Calibri" pitchFamily="34" charset="0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1702520" y="4657701"/>
            <a:ext cx="116760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TAIFG</a:t>
            </a:r>
            <a:endParaRPr lang="nl-NL" sz="2800" dirty="0">
              <a:solidFill>
                <a:srgbClr val="C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3283178" y="2667894"/>
            <a:ext cx="136477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0x0000</a:t>
            </a:r>
            <a:endParaRPr lang="nl-NL" sz="2800" dirty="0">
              <a:solidFill>
                <a:srgbClr val="0066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3279800" y="2665753"/>
            <a:ext cx="136477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0xFFFF</a:t>
            </a:r>
            <a:endParaRPr lang="nl-NL" sz="2800" dirty="0">
              <a:solidFill>
                <a:srgbClr val="0066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2920250" y="4323656"/>
            <a:ext cx="378928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endParaRPr lang="nl-NL" sz="2800" dirty="0">
              <a:solidFill>
                <a:srgbClr val="0066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2920250" y="4323656"/>
            <a:ext cx="378928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006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endParaRPr lang="nl-NL" sz="2800" dirty="0">
              <a:solidFill>
                <a:srgbClr val="0066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8" name="Line 28"/>
          <p:cNvSpPr>
            <a:spLocks noChangeShapeType="1"/>
          </p:cNvSpPr>
          <p:nvPr/>
        </p:nvSpPr>
        <p:spPr bwMode="auto">
          <a:xfrm>
            <a:off x="6370671" y="3820417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9" name="Line 29"/>
          <p:cNvSpPr>
            <a:spLocks noChangeShapeType="1"/>
          </p:cNvSpPr>
          <p:nvPr/>
        </p:nvSpPr>
        <p:spPr bwMode="auto">
          <a:xfrm flipV="1">
            <a:off x="7235856" y="3388617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Line 30"/>
          <p:cNvSpPr>
            <a:spLocks noChangeShapeType="1"/>
          </p:cNvSpPr>
          <p:nvPr/>
        </p:nvSpPr>
        <p:spPr bwMode="auto">
          <a:xfrm>
            <a:off x="7235856" y="3388617"/>
            <a:ext cx="8651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741644" y="2569469"/>
            <a:ext cx="2374900" cy="720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noAutofit/>
          </a:bodyPr>
          <a:lstStyle/>
          <a:p>
            <a:endParaRPr lang="nl-NL"/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2920008" y="4252219"/>
            <a:ext cx="360362" cy="720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noAutofit/>
          </a:bodyPr>
          <a:lstStyle/>
          <a:p>
            <a:endParaRPr lang="nl-NL"/>
          </a:p>
        </p:txBody>
      </p:sp>
      <p:sp>
        <p:nvSpPr>
          <p:cNvPr id="23" name="Tekstvak 22"/>
          <p:cNvSpPr txBox="1"/>
          <p:nvPr/>
        </p:nvSpPr>
        <p:spPr>
          <a:xfrm>
            <a:off x="3902357" y="4170857"/>
            <a:ext cx="3536028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b="0" dirty="0">
                <a:solidFill>
                  <a:schemeClr val="bg1"/>
                </a:solidFill>
                <a:latin typeface="Calibri" panose="020F0502020204030204" pitchFamily="34" charset="0"/>
              </a:rPr>
              <a:t>Je moet deze </a:t>
            </a:r>
            <a:r>
              <a:rPr lang="nl-NL" b="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TAIFG</a:t>
            </a:r>
            <a:r>
              <a:rPr lang="nl-NL" b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nl-NL" b="0" dirty="0" err="1">
                <a:solidFill>
                  <a:schemeClr val="bg1"/>
                </a:solidFill>
                <a:latin typeface="Calibri" panose="020F0502020204030204" pitchFamily="34" charset="0"/>
              </a:rPr>
              <a:t>flag</a:t>
            </a:r>
            <a:r>
              <a:rPr lang="nl-NL" b="0" dirty="0">
                <a:solidFill>
                  <a:schemeClr val="bg1"/>
                </a:solidFill>
                <a:latin typeface="Calibri" panose="020F0502020204030204" pitchFamily="34" charset="0"/>
              </a:rPr>
              <a:t> softwarematig resetten.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4785353" y="2167178"/>
            <a:ext cx="31160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0</a:t>
            </a:r>
            <a:endParaRPr lang="nl-NL" sz="2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2775744" y="2167178"/>
            <a:ext cx="441444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kumimoji="1" sz="4400">
                <a:solidFill>
                  <a:schemeClr val="hlink"/>
                </a:solidFill>
                <a:latin typeface="Univers" pitchFamily="34" charset="0"/>
              </a:defRPr>
            </a:lvl1pPr>
            <a:lvl2pPr marL="742950" indent="-285750">
              <a:defRPr kumimoji="1" sz="4400">
                <a:solidFill>
                  <a:schemeClr val="hlink"/>
                </a:solidFill>
                <a:latin typeface="Univers" pitchFamily="34" charset="0"/>
              </a:defRPr>
            </a:lvl2pPr>
            <a:lvl3pPr marL="11430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3pPr>
            <a:lvl4pPr marL="16002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4pPr>
            <a:lvl5pPr marL="2057400" indent="-228600">
              <a:defRPr kumimoji="1" sz="4400">
                <a:solidFill>
                  <a:schemeClr val="hlink"/>
                </a:solidFill>
                <a:latin typeface="Univer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hlink"/>
                </a:solidFill>
                <a:latin typeface="Univers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15</a:t>
            </a:r>
            <a:endParaRPr lang="nl-NL" sz="20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61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3" grpId="0" animBg="1"/>
    </p:bldLst>
  </p:timing>
</p:sld>
</file>

<file path=ppt/theme/theme1.xml><?xml version="1.0" encoding="utf-8"?>
<a:theme xmlns:a="http://schemas.openxmlformats.org/drawingml/2006/main" name="hoofdstuk pagina">
  <a:themeElements>
    <a:clrScheme name="HR 1">
      <a:dk1>
        <a:srgbClr val="000066"/>
      </a:dk1>
      <a:lt1>
        <a:srgbClr val="FFFFFF"/>
      </a:lt1>
      <a:dk2>
        <a:srgbClr val="000000"/>
      </a:dk2>
      <a:lt2>
        <a:srgbClr val="808080"/>
      </a:lt2>
      <a:accent1>
        <a:srgbClr val="000066"/>
      </a:accent1>
      <a:accent2>
        <a:srgbClr val="B10538"/>
      </a:accent2>
      <a:accent3>
        <a:srgbClr val="FBCC19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1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F69C6172-A376-40A5-9431-FF42499BECDB}"/>
    </a:ext>
  </a:extLst>
</a:theme>
</file>

<file path=ppt/theme/theme2.xml><?xml version="1.0" encoding="utf-8"?>
<a:theme xmlns:a="http://schemas.openxmlformats.org/drawingml/2006/main" name="1_tekst pagina">
  <a:themeElements>
    <a:clrScheme name="Aangepast 2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0000FF"/>
      </a:folHlink>
    </a:clrScheme>
    <a:fontScheme name="3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="0" dirty="0" err="1" smtClean="0">
            <a:solidFill>
              <a:srgbClr val="C00000"/>
            </a:solidFill>
            <a:latin typeface="Calibri" panose="020F0502020204030204" pitchFamily="34" charset="0"/>
          </a:defRPr>
        </a:defPPr>
      </a:lstStyle>
    </a:txDef>
  </a:objectDefaults>
  <a:extraClrSchemeLst>
    <a:extraClrScheme>
      <a:clrScheme name="3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E0B3DCAC-C4DB-4C0B-8706-E78025A1BCAC}"/>
    </a:ext>
  </a:ext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F07BCB72A92B4C9D76046AECE9B625" ma:contentTypeVersion="0" ma:contentTypeDescription="Een nieuw document maken." ma:contentTypeScope="" ma:versionID="6eba64e5f589dd0ea50e64ebf7ab9e0f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340D80-9729-43ED-BFCA-D40C2EB1FF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F368F40-2527-4CD4-8EA8-8965DAA7BF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368582-F340-48C1-9CD3-16BF51AC381B}">
  <ds:schemaRefs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2013 HR template NL</Template>
  <TotalTime>1993</TotalTime>
  <Words>526</Words>
  <Application>Microsoft Office PowerPoint</Application>
  <PresentationFormat>Aangepast</PresentationFormat>
  <Paragraphs>135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3" baseType="lpstr">
      <vt:lpstr>Arial</vt:lpstr>
      <vt:lpstr>Calibri</vt:lpstr>
      <vt:lpstr>Consolas</vt:lpstr>
      <vt:lpstr>Lucida Grande</vt:lpstr>
      <vt:lpstr>Open Sans</vt:lpstr>
      <vt:lpstr>Verdana</vt:lpstr>
      <vt:lpstr>hoofdstuk pagina</vt:lpstr>
      <vt:lpstr>1_tekst pagina</vt:lpstr>
      <vt:lpstr>EMS10  Week 6  Les 2</vt:lpstr>
      <vt:lpstr>Agenda  Week 6  Les 2</vt:lpstr>
      <vt:lpstr>Agenda  Week 6  Les 2</vt:lpstr>
      <vt:lpstr>Timers</vt:lpstr>
      <vt:lpstr>Timers</vt:lpstr>
      <vt:lpstr>Timer toepassingen</vt:lpstr>
      <vt:lpstr>Timer0_A3</vt:lpstr>
      <vt:lpstr>Timer0_A3</vt:lpstr>
      <vt:lpstr>Timer0_A3 Overflow</vt:lpstr>
      <vt:lpstr>Timer0_A3 Overflow Interrupt</vt:lpstr>
      <vt:lpstr>Timer0_A3 Up mode</vt:lpstr>
      <vt:lpstr>Timer0_A3 Output unit</vt:lpstr>
      <vt:lpstr>Aan de slag!</vt:lpstr>
      <vt:lpstr>Vóór volgende les… </vt:lpstr>
      <vt:lpstr>Volgende les… </vt:lpstr>
    </vt:vector>
  </TitlesOfParts>
  <Company>Hogeschool Rotterdam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over enkele regel</dc:title>
  <dc:creator>Versluis, D.</dc:creator>
  <cp:lastModifiedBy>Broeders, J.Z.M. (Harry)</cp:lastModifiedBy>
  <cp:revision>133</cp:revision>
  <cp:lastPrinted>2013-05-13T15:29:32Z</cp:lastPrinted>
  <dcterms:created xsi:type="dcterms:W3CDTF">2017-11-15T06:58:38Z</dcterms:created>
  <dcterms:modified xsi:type="dcterms:W3CDTF">2024-01-26T22:39:33Z</dcterms:modified>
</cp:coreProperties>
</file>