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18"/>
  </p:notesMasterIdLst>
  <p:handoutMasterIdLst>
    <p:handoutMasterId r:id="rId19"/>
  </p:handoutMasterIdLst>
  <p:sldIdLst>
    <p:sldId id="317" r:id="rId6"/>
    <p:sldId id="335" r:id="rId7"/>
    <p:sldId id="336" r:id="rId8"/>
    <p:sldId id="342" r:id="rId9"/>
    <p:sldId id="343" r:id="rId10"/>
    <p:sldId id="344" r:id="rId11"/>
    <p:sldId id="345" r:id="rId12"/>
    <p:sldId id="346" r:id="rId13"/>
    <p:sldId id="347" r:id="rId14"/>
    <p:sldId id="331" r:id="rId15"/>
    <p:sldId id="334" r:id="rId16"/>
    <p:sldId id="348" r:id="rId17"/>
  </p:sldIdLst>
  <p:sldSz cx="10160000" cy="5715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2133" userDrawn="1">
          <p15:clr>
            <a:srgbClr val="A4A3A4"/>
          </p15:clr>
        </p15:guide>
        <p15:guide id="6" pos="1067" userDrawn="1">
          <p15:clr>
            <a:srgbClr val="A4A3A4"/>
          </p15:clr>
        </p15:guide>
        <p15:guide id="7" pos="4267" userDrawn="1">
          <p15:clr>
            <a:srgbClr val="A4A3A4"/>
          </p15:clr>
        </p15:guide>
        <p15:guide id="8" pos="5333" userDrawn="1">
          <p15:clr>
            <a:srgbClr val="A4A3A4"/>
          </p15:clr>
        </p15:guide>
        <p15:guide id="9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F0055"/>
    <a:srgbClr val="FBE0DF"/>
    <a:srgbClr val="CF0033"/>
    <a:srgbClr val="CC0033"/>
    <a:srgbClr val="B71327"/>
    <a:srgbClr val="B10538"/>
    <a:srgbClr val="D4737D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434" autoAdjust="0"/>
  </p:normalViewPr>
  <p:slideViewPr>
    <p:cSldViewPr>
      <p:cViewPr varScale="1">
        <p:scale>
          <a:sx n="98" d="100"/>
          <a:sy n="98" d="100"/>
        </p:scale>
        <p:origin x="691" y="106"/>
      </p:cViewPr>
      <p:guideLst>
        <p:guide orient="horz" pos="1800"/>
        <p:guide orient="horz" pos="320"/>
        <p:guide orient="horz" pos="2934"/>
        <p:guide pos="3200"/>
        <p:guide pos="2133"/>
        <p:guide pos="1067"/>
        <p:guide pos="4267"/>
        <p:guide pos="5333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4080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24-3-2025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9493" y="4728526"/>
            <a:ext cx="9720516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 descr="http://techiebees.in/upload/embedded-systems-projects-in-chenna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2"/>
          <a:stretch/>
        </p:blipFill>
        <p:spPr bwMode="auto">
          <a:xfrm>
            <a:off x="-70904" y="-1823020"/>
            <a:ext cx="10292337" cy="6157788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485" y="-111224"/>
            <a:ext cx="9281031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39485" y="985292"/>
            <a:ext cx="9281031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8618724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59" y="-22820"/>
            <a:ext cx="10339918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39484" y="-96672"/>
            <a:ext cx="91440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D66F6AA0-8EE4-6240-9361-400B447371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0" y="5040000"/>
            <a:ext cx="59436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id="{7A3A430C-0811-BEF2-61BA-EEBCD3ED1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bytebucket.org/HR_ELEKTRO/ems10/wiki/Opdrachten/Opdrachten_Week_7_Les_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EMS10  Week </a:t>
            </a:r>
            <a:r>
              <a:rPr lang="nl-NL" dirty="0"/>
              <a:t>7</a:t>
            </a:r>
            <a:r>
              <a:rPr lang="nl-NL" dirty="0">
                <a:latin typeface="Calibri" panose="020F0502020204030204" pitchFamily="34" charset="0"/>
              </a:rPr>
              <a:t>  </a:t>
            </a:r>
            <a:r>
              <a:rPr lang="nl-NL" dirty="0"/>
              <a:t>L</a:t>
            </a:r>
            <a:r>
              <a:rPr lang="nl-NL" dirty="0">
                <a:latin typeface="Calibri" panose="020F0502020204030204" pitchFamily="34" charset="0"/>
              </a:rPr>
              <a:t>es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hlinkClick r:id="rId2"/>
              </a:rPr>
              <a:t>Opdrachten_Week_7_Les_1.pdf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9" y="2137420"/>
            <a:ext cx="6032500" cy="2794000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17" y="2065412"/>
            <a:ext cx="505377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75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Vóór volgende les…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Maak de opdrachten van week 7 les 1 af!</a:t>
            </a:r>
          </a:p>
          <a:p>
            <a:r>
              <a:rPr lang="nl-NL" dirty="0"/>
              <a:t>Je </a:t>
            </a:r>
            <a:r>
              <a:rPr lang="nl-NL" b="1" dirty="0">
                <a:solidFill>
                  <a:srgbClr val="C00000"/>
                </a:solidFill>
              </a:rPr>
              <a:t>weet</a:t>
            </a:r>
            <a:r>
              <a:rPr lang="nl-NL" dirty="0"/>
              <a:t> hoe 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een analoge spanning in kunt lezen met de ADC van de MSP430G2553;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de temperatuur kunt meten met de LM35CZ;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de temperatuur kunt laten zien op het </a:t>
            </a:r>
            <a:r>
              <a:rPr lang="nl-NL" sz="2800" dirty="0" err="1"/>
              <a:t>oleddisplay</a:t>
            </a:r>
            <a:r>
              <a:rPr lang="nl-NL" sz="28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de waarde van een variabele kunt plotten in CCS.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861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les… 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4" name="Tijdelijke aanduiding voor inhoud 3"/>
          <p:cNvSpPr txBox="1">
            <a:spLocks/>
          </p:cNvSpPr>
          <p:nvPr/>
        </p:nvSpPr>
        <p:spPr>
          <a:xfrm>
            <a:off x="439485" y="1101484"/>
            <a:ext cx="8352928" cy="4464496"/>
          </a:xfrm>
          <a:prstGeom prst="rect">
            <a:avLst/>
          </a:prstGeom>
        </p:spPr>
        <p:txBody>
          <a:bodyPr/>
          <a:lstStyle>
            <a:lvl1pPr marL="285728" indent="-28572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E0044"/>
              </a:buClr>
              <a:buSzPct val="120000"/>
              <a:buFont typeface="Arial" panose="020B0604020202020204" pitchFamily="34" charset="0"/>
              <a:defRPr sz="1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68553" indent="-166674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Lucida Grande" pitchFamily="126" charset="0"/>
              <a:buChar char="▸"/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08516" indent="-190484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Lucida Grande" pitchFamily="126" charset="0"/>
              <a:buChar char="▸"/>
              <a:defRPr sz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448478" indent="-190484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Lucida Grande" pitchFamily="126" charset="0"/>
              <a:buChar char="▸"/>
              <a:defRPr sz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788440" indent="-190484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Lucida Grande" pitchFamily="126" charset="0"/>
              <a:buChar char="▸"/>
              <a:defRPr sz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169410" indent="-190484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33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550379" indent="-190484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33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2931349" indent="-190484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33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312318" indent="-190484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33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r>
              <a:rPr lang="nl-NL" sz="3200" b="0" kern="0" dirty="0">
                <a:latin typeface="Calibri" panose="020F0502020204030204" pitchFamily="34" charset="0"/>
              </a:rPr>
              <a:t>Array in C (vergelijkbaar met </a:t>
            </a:r>
            <a:r>
              <a:rPr lang="nl-NL" sz="3200" b="0" kern="0" dirty="0">
                <a:latin typeface="Calibri" panose="020F0502020204030204" pitchFamily="34" charset="0"/>
                <a:cs typeface="Consolas" panose="020B0609020204030204" pitchFamily="49" charset="0"/>
              </a:rPr>
              <a:t>list</a:t>
            </a:r>
            <a:r>
              <a:rPr lang="nl-NL" sz="3200" b="0" kern="0" dirty="0">
                <a:latin typeface="Calibri" panose="020F0502020204030204" pitchFamily="34" charset="0"/>
              </a:rPr>
              <a:t> in Python).</a:t>
            </a:r>
          </a:p>
          <a:p>
            <a:endParaRPr lang="nl-NL" sz="2800" b="0" kern="0" dirty="0">
              <a:latin typeface="+mj-lt"/>
            </a:endParaRPr>
          </a:p>
          <a:p>
            <a:r>
              <a:rPr lang="nl-NL" sz="2800" b="0" kern="0" dirty="0" err="1">
                <a:solidFill>
                  <a:srgbClr val="7F005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nl-NL" sz="2800" b="0" kern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NL" sz="2800" b="0" kern="0" dirty="0">
                <a:latin typeface="Consolas" panose="020B0609020204030204" pitchFamily="49" charset="0"/>
                <a:cs typeface="Consolas" panose="020B0609020204030204" pitchFamily="49" charset="0"/>
              </a:rPr>
              <a:t>temp[24];</a:t>
            </a:r>
          </a:p>
          <a:p>
            <a:endParaRPr lang="nl-NL" sz="2800" b="0" kern="0" dirty="0">
              <a:latin typeface="+mj-lt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637020" y="3001516"/>
            <a:ext cx="8846226" cy="2302659"/>
            <a:chOff x="129020" y="3001516"/>
            <a:chExt cx="8846226" cy="2302659"/>
          </a:xfrm>
        </p:grpSpPr>
        <p:sp>
          <p:nvSpPr>
            <p:cNvPr id="6" name="Rectangle 53"/>
            <p:cNvSpPr>
              <a:spLocks noChangeArrowheads="1"/>
            </p:cNvSpPr>
            <p:nvPr/>
          </p:nvSpPr>
          <p:spPr bwMode="auto">
            <a:xfrm>
              <a:off x="236552" y="3992752"/>
              <a:ext cx="360362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7" name="Rectangle 54"/>
            <p:cNvSpPr>
              <a:spLocks noChangeArrowheads="1"/>
            </p:cNvSpPr>
            <p:nvPr/>
          </p:nvSpPr>
          <p:spPr bwMode="auto">
            <a:xfrm>
              <a:off x="596914" y="3992752"/>
              <a:ext cx="360363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8" name="Rectangle 55"/>
            <p:cNvSpPr>
              <a:spLocks noChangeArrowheads="1"/>
            </p:cNvSpPr>
            <p:nvPr/>
          </p:nvSpPr>
          <p:spPr bwMode="auto">
            <a:xfrm>
              <a:off x="957277" y="3992752"/>
              <a:ext cx="360362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9" name="Rectangle 56"/>
            <p:cNvSpPr>
              <a:spLocks noChangeArrowheads="1"/>
            </p:cNvSpPr>
            <p:nvPr/>
          </p:nvSpPr>
          <p:spPr bwMode="auto">
            <a:xfrm>
              <a:off x="1317639" y="3992752"/>
              <a:ext cx="360363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10" name="Rectangle 57"/>
            <p:cNvSpPr>
              <a:spLocks noChangeArrowheads="1"/>
            </p:cNvSpPr>
            <p:nvPr/>
          </p:nvSpPr>
          <p:spPr bwMode="auto">
            <a:xfrm>
              <a:off x="1676414" y="3992752"/>
              <a:ext cx="360363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11" name="Rectangle 58"/>
            <p:cNvSpPr>
              <a:spLocks noChangeArrowheads="1"/>
            </p:cNvSpPr>
            <p:nvPr/>
          </p:nvSpPr>
          <p:spPr bwMode="auto">
            <a:xfrm>
              <a:off x="2036777" y="3992752"/>
              <a:ext cx="360362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12" name="Rectangle 59"/>
            <p:cNvSpPr>
              <a:spLocks noChangeArrowheads="1"/>
            </p:cNvSpPr>
            <p:nvPr/>
          </p:nvSpPr>
          <p:spPr bwMode="auto">
            <a:xfrm>
              <a:off x="2397139" y="3992752"/>
              <a:ext cx="360363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13" name="Rectangle 60"/>
            <p:cNvSpPr>
              <a:spLocks noChangeArrowheads="1"/>
            </p:cNvSpPr>
            <p:nvPr/>
          </p:nvSpPr>
          <p:spPr bwMode="auto">
            <a:xfrm>
              <a:off x="2757502" y="3992752"/>
              <a:ext cx="360362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14" name="Rectangle 61"/>
            <p:cNvSpPr>
              <a:spLocks noChangeArrowheads="1"/>
            </p:cNvSpPr>
            <p:nvPr/>
          </p:nvSpPr>
          <p:spPr bwMode="auto">
            <a:xfrm>
              <a:off x="3116277" y="3992752"/>
              <a:ext cx="360362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15" name="Rectangle 62"/>
            <p:cNvSpPr>
              <a:spLocks noChangeArrowheads="1"/>
            </p:cNvSpPr>
            <p:nvPr/>
          </p:nvSpPr>
          <p:spPr bwMode="auto">
            <a:xfrm>
              <a:off x="3476639" y="3992752"/>
              <a:ext cx="360363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16" name="Rectangle 63"/>
            <p:cNvSpPr>
              <a:spLocks noChangeArrowheads="1"/>
            </p:cNvSpPr>
            <p:nvPr/>
          </p:nvSpPr>
          <p:spPr bwMode="auto">
            <a:xfrm>
              <a:off x="3837002" y="3992752"/>
              <a:ext cx="360362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17" name="Rectangle 64"/>
            <p:cNvSpPr>
              <a:spLocks noChangeArrowheads="1"/>
            </p:cNvSpPr>
            <p:nvPr/>
          </p:nvSpPr>
          <p:spPr bwMode="auto">
            <a:xfrm>
              <a:off x="4197364" y="3992752"/>
              <a:ext cx="360363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18" name="Rectangle 65"/>
            <p:cNvSpPr>
              <a:spLocks noChangeArrowheads="1"/>
            </p:cNvSpPr>
            <p:nvPr/>
          </p:nvSpPr>
          <p:spPr bwMode="auto">
            <a:xfrm>
              <a:off x="4556139" y="3992752"/>
              <a:ext cx="360363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19" name="Rectangle 66"/>
            <p:cNvSpPr>
              <a:spLocks noChangeArrowheads="1"/>
            </p:cNvSpPr>
            <p:nvPr/>
          </p:nvSpPr>
          <p:spPr bwMode="auto">
            <a:xfrm>
              <a:off x="4916502" y="3992752"/>
              <a:ext cx="360362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20" name="Rectangle 67"/>
            <p:cNvSpPr>
              <a:spLocks noChangeArrowheads="1"/>
            </p:cNvSpPr>
            <p:nvPr/>
          </p:nvSpPr>
          <p:spPr bwMode="auto">
            <a:xfrm>
              <a:off x="5276864" y="3992752"/>
              <a:ext cx="360363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21" name="Rectangle 68"/>
            <p:cNvSpPr>
              <a:spLocks noChangeArrowheads="1"/>
            </p:cNvSpPr>
            <p:nvPr/>
          </p:nvSpPr>
          <p:spPr bwMode="auto">
            <a:xfrm>
              <a:off x="5637227" y="3992752"/>
              <a:ext cx="360362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22" name="Rectangle 69"/>
            <p:cNvSpPr>
              <a:spLocks noChangeArrowheads="1"/>
            </p:cNvSpPr>
            <p:nvPr/>
          </p:nvSpPr>
          <p:spPr bwMode="auto">
            <a:xfrm>
              <a:off x="5997589" y="3992752"/>
              <a:ext cx="360363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23" name="Rectangle 70"/>
            <p:cNvSpPr>
              <a:spLocks noChangeArrowheads="1"/>
            </p:cNvSpPr>
            <p:nvPr/>
          </p:nvSpPr>
          <p:spPr bwMode="auto">
            <a:xfrm>
              <a:off x="6357952" y="3992752"/>
              <a:ext cx="360362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24" name="Rectangle 71"/>
            <p:cNvSpPr>
              <a:spLocks noChangeArrowheads="1"/>
            </p:cNvSpPr>
            <p:nvPr/>
          </p:nvSpPr>
          <p:spPr bwMode="auto">
            <a:xfrm>
              <a:off x="6718314" y="3992752"/>
              <a:ext cx="360363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25" name="Rectangle 72"/>
            <p:cNvSpPr>
              <a:spLocks noChangeArrowheads="1"/>
            </p:cNvSpPr>
            <p:nvPr/>
          </p:nvSpPr>
          <p:spPr bwMode="auto">
            <a:xfrm>
              <a:off x="7078677" y="3992752"/>
              <a:ext cx="360362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26" name="Rectangle 73"/>
            <p:cNvSpPr>
              <a:spLocks noChangeArrowheads="1"/>
            </p:cNvSpPr>
            <p:nvPr/>
          </p:nvSpPr>
          <p:spPr bwMode="auto">
            <a:xfrm>
              <a:off x="7437452" y="3992752"/>
              <a:ext cx="360362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27" name="Rectangle 74"/>
            <p:cNvSpPr>
              <a:spLocks noChangeArrowheads="1"/>
            </p:cNvSpPr>
            <p:nvPr/>
          </p:nvSpPr>
          <p:spPr bwMode="auto">
            <a:xfrm>
              <a:off x="7797814" y="3992752"/>
              <a:ext cx="360363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28" name="Rectangle 75"/>
            <p:cNvSpPr>
              <a:spLocks noChangeArrowheads="1"/>
            </p:cNvSpPr>
            <p:nvPr/>
          </p:nvSpPr>
          <p:spPr bwMode="auto">
            <a:xfrm>
              <a:off x="8158177" y="3992752"/>
              <a:ext cx="360362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29" name="Rectangle 76"/>
            <p:cNvSpPr>
              <a:spLocks noChangeArrowheads="1"/>
            </p:cNvSpPr>
            <p:nvPr/>
          </p:nvSpPr>
          <p:spPr bwMode="auto">
            <a:xfrm>
              <a:off x="8518539" y="3992752"/>
              <a:ext cx="360363" cy="463846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30" name="Text Box 77"/>
            <p:cNvSpPr txBox="1">
              <a:spLocks noChangeArrowheads="1"/>
            </p:cNvSpPr>
            <p:nvPr/>
          </p:nvSpPr>
          <p:spPr bwMode="auto">
            <a:xfrm>
              <a:off x="252288" y="3667420"/>
              <a:ext cx="344487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dirty="0">
                  <a:solidFill>
                    <a:srgbClr val="C00000"/>
                  </a:solidFill>
                  <a:latin typeface="Consolas"/>
                </a:rPr>
                <a:t>0</a:t>
              </a:r>
            </a:p>
          </p:txBody>
        </p:sp>
        <p:sp>
          <p:nvSpPr>
            <p:cNvPr id="31" name="Text Box 78"/>
            <p:cNvSpPr txBox="1">
              <a:spLocks noChangeArrowheads="1"/>
            </p:cNvSpPr>
            <p:nvPr/>
          </p:nvSpPr>
          <p:spPr bwMode="auto">
            <a:xfrm>
              <a:off x="612650" y="3667420"/>
              <a:ext cx="34448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>
                  <a:solidFill>
                    <a:srgbClr val="C00000"/>
                  </a:solidFill>
                  <a:latin typeface="Consolas"/>
                </a:rPr>
                <a:t>1</a:t>
              </a:r>
            </a:p>
          </p:txBody>
        </p:sp>
        <p:sp>
          <p:nvSpPr>
            <p:cNvPr id="32" name="Text Box 80"/>
            <p:cNvSpPr txBox="1">
              <a:spLocks noChangeArrowheads="1"/>
            </p:cNvSpPr>
            <p:nvPr/>
          </p:nvSpPr>
          <p:spPr bwMode="auto">
            <a:xfrm>
              <a:off x="971425" y="3667420"/>
              <a:ext cx="34448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dirty="0">
                  <a:solidFill>
                    <a:srgbClr val="C00000"/>
                  </a:solidFill>
                  <a:latin typeface="Consolas"/>
                </a:rPr>
                <a:t>2</a:t>
              </a:r>
            </a:p>
          </p:txBody>
        </p:sp>
        <p:sp>
          <p:nvSpPr>
            <p:cNvPr id="33" name="Text Box 81"/>
            <p:cNvSpPr txBox="1">
              <a:spLocks noChangeArrowheads="1"/>
            </p:cNvSpPr>
            <p:nvPr/>
          </p:nvSpPr>
          <p:spPr bwMode="auto">
            <a:xfrm>
              <a:off x="1331788" y="3667420"/>
              <a:ext cx="344487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>
                  <a:solidFill>
                    <a:srgbClr val="C00000"/>
                  </a:solidFill>
                  <a:latin typeface="Consolas"/>
                </a:rPr>
                <a:t>3</a:t>
              </a:r>
            </a:p>
          </p:txBody>
        </p:sp>
        <p:sp>
          <p:nvSpPr>
            <p:cNvPr id="34" name="Text Box 82"/>
            <p:cNvSpPr txBox="1">
              <a:spLocks noChangeArrowheads="1"/>
            </p:cNvSpPr>
            <p:nvPr/>
          </p:nvSpPr>
          <p:spPr bwMode="auto">
            <a:xfrm>
              <a:off x="1693738" y="3667420"/>
              <a:ext cx="344487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>
                  <a:solidFill>
                    <a:srgbClr val="C00000"/>
                  </a:solidFill>
                  <a:latin typeface="Consolas"/>
                </a:rPr>
                <a:t>4</a:t>
              </a:r>
            </a:p>
          </p:txBody>
        </p:sp>
        <p:sp>
          <p:nvSpPr>
            <p:cNvPr id="35" name="Text Box 83"/>
            <p:cNvSpPr txBox="1">
              <a:spLocks noChangeArrowheads="1"/>
            </p:cNvSpPr>
            <p:nvPr/>
          </p:nvSpPr>
          <p:spPr bwMode="auto">
            <a:xfrm>
              <a:off x="2054100" y="3667420"/>
              <a:ext cx="34448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>
                  <a:solidFill>
                    <a:srgbClr val="C00000"/>
                  </a:solidFill>
                  <a:latin typeface="Consolas"/>
                </a:rPr>
                <a:t>5</a:t>
              </a:r>
            </a:p>
          </p:txBody>
        </p:sp>
        <p:sp>
          <p:nvSpPr>
            <p:cNvPr id="36" name="Text Box 84"/>
            <p:cNvSpPr txBox="1">
              <a:spLocks noChangeArrowheads="1"/>
            </p:cNvSpPr>
            <p:nvPr/>
          </p:nvSpPr>
          <p:spPr bwMode="auto">
            <a:xfrm>
              <a:off x="2412875" y="3667420"/>
              <a:ext cx="34448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>
                  <a:solidFill>
                    <a:srgbClr val="C00000"/>
                  </a:solidFill>
                  <a:latin typeface="Consolas"/>
                </a:rPr>
                <a:t>6</a:t>
              </a:r>
            </a:p>
          </p:txBody>
        </p:sp>
        <p:sp>
          <p:nvSpPr>
            <p:cNvPr id="37" name="Text Box 85"/>
            <p:cNvSpPr txBox="1">
              <a:spLocks noChangeArrowheads="1"/>
            </p:cNvSpPr>
            <p:nvPr/>
          </p:nvSpPr>
          <p:spPr bwMode="auto">
            <a:xfrm>
              <a:off x="2773238" y="3667420"/>
              <a:ext cx="344487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>
                  <a:solidFill>
                    <a:srgbClr val="C00000"/>
                  </a:solidFill>
                  <a:latin typeface="Consolas"/>
                </a:rPr>
                <a:t>7</a:t>
              </a:r>
            </a:p>
          </p:txBody>
        </p:sp>
        <p:sp>
          <p:nvSpPr>
            <p:cNvPr id="38" name="Text Box 86"/>
            <p:cNvSpPr txBox="1">
              <a:spLocks noChangeArrowheads="1"/>
            </p:cNvSpPr>
            <p:nvPr/>
          </p:nvSpPr>
          <p:spPr bwMode="auto">
            <a:xfrm>
              <a:off x="3132013" y="3667420"/>
              <a:ext cx="344487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>
                  <a:solidFill>
                    <a:srgbClr val="C00000"/>
                  </a:solidFill>
                  <a:latin typeface="Consolas"/>
                </a:rPr>
                <a:t>8</a:t>
              </a:r>
            </a:p>
          </p:txBody>
        </p:sp>
        <p:sp>
          <p:nvSpPr>
            <p:cNvPr id="39" name="Text Box 87"/>
            <p:cNvSpPr txBox="1">
              <a:spLocks noChangeArrowheads="1"/>
            </p:cNvSpPr>
            <p:nvPr/>
          </p:nvSpPr>
          <p:spPr bwMode="auto">
            <a:xfrm>
              <a:off x="3492375" y="3667420"/>
              <a:ext cx="34448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>
                  <a:solidFill>
                    <a:srgbClr val="C00000"/>
                  </a:solidFill>
                  <a:latin typeface="Consolas"/>
                </a:rPr>
                <a:t>9</a:t>
              </a:r>
            </a:p>
          </p:txBody>
        </p:sp>
        <p:sp>
          <p:nvSpPr>
            <p:cNvPr id="40" name="Text Box 88"/>
            <p:cNvSpPr txBox="1">
              <a:spLocks noChangeArrowheads="1"/>
            </p:cNvSpPr>
            <p:nvPr/>
          </p:nvSpPr>
          <p:spPr bwMode="auto">
            <a:xfrm>
              <a:off x="3781300" y="3667420"/>
              <a:ext cx="50323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>
                  <a:solidFill>
                    <a:srgbClr val="C00000"/>
                  </a:solidFill>
                  <a:latin typeface="Consolas"/>
                </a:rPr>
                <a:t>10</a:t>
              </a:r>
            </a:p>
          </p:txBody>
        </p:sp>
        <p:sp>
          <p:nvSpPr>
            <p:cNvPr id="41" name="Text Box 110"/>
            <p:cNvSpPr txBox="1">
              <a:spLocks noChangeArrowheads="1"/>
            </p:cNvSpPr>
            <p:nvPr/>
          </p:nvSpPr>
          <p:spPr bwMode="auto">
            <a:xfrm>
              <a:off x="4140075" y="3667420"/>
              <a:ext cx="50323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>
                  <a:solidFill>
                    <a:srgbClr val="C00000"/>
                  </a:solidFill>
                  <a:latin typeface="Consolas"/>
                </a:rPr>
                <a:t>11</a:t>
              </a:r>
            </a:p>
          </p:txBody>
        </p:sp>
        <p:sp>
          <p:nvSpPr>
            <p:cNvPr id="42" name="Text Box 111"/>
            <p:cNvSpPr txBox="1">
              <a:spLocks noChangeArrowheads="1"/>
            </p:cNvSpPr>
            <p:nvPr/>
          </p:nvSpPr>
          <p:spPr bwMode="auto">
            <a:xfrm>
              <a:off x="4502025" y="3667420"/>
              <a:ext cx="50323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>
                  <a:solidFill>
                    <a:srgbClr val="C00000"/>
                  </a:solidFill>
                  <a:latin typeface="Consolas"/>
                </a:rPr>
                <a:t>12</a:t>
              </a:r>
            </a:p>
          </p:txBody>
        </p:sp>
        <p:sp>
          <p:nvSpPr>
            <p:cNvPr id="43" name="Text Box 112"/>
            <p:cNvSpPr txBox="1">
              <a:spLocks noChangeArrowheads="1"/>
            </p:cNvSpPr>
            <p:nvPr/>
          </p:nvSpPr>
          <p:spPr bwMode="auto">
            <a:xfrm>
              <a:off x="4860800" y="3667420"/>
              <a:ext cx="50323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>
                  <a:solidFill>
                    <a:srgbClr val="C00000"/>
                  </a:solidFill>
                  <a:latin typeface="Consolas"/>
                </a:rPr>
                <a:t>13</a:t>
              </a:r>
            </a:p>
          </p:txBody>
        </p:sp>
        <p:sp>
          <p:nvSpPr>
            <p:cNvPr id="44" name="Text Box 113"/>
            <p:cNvSpPr txBox="1">
              <a:spLocks noChangeArrowheads="1"/>
            </p:cNvSpPr>
            <p:nvPr/>
          </p:nvSpPr>
          <p:spPr bwMode="auto">
            <a:xfrm>
              <a:off x="5221163" y="3667420"/>
              <a:ext cx="503237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>
                  <a:solidFill>
                    <a:srgbClr val="C00000"/>
                  </a:solidFill>
                  <a:latin typeface="Consolas"/>
                </a:rPr>
                <a:t>14</a:t>
              </a:r>
            </a:p>
          </p:txBody>
        </p:sp>
        <p:sp>
          <p:nvSpPr>
            <p:cNvPr id="45" name="Text Box 114"/>
            <p:cNvSpPr txBox="1">
              <a:spLocks noChangeArrowheads="1"/>
            </p:cNvSpPr>
            <p:nvPr/>
          </p:nvSpPr>
          <p:spPr bwMode="auto">
            <a:xfrm>
              <a:off x="5579938" y="3667420"/>
              <a:ext cx="503237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 dirty="0">
                  <a:solidFill>
                    <a:srgbClr val="C00000"/>
                  </a:solidFill>
                  <a:latin typeface="Consolas"/>
                </a:rPr>
                <a:t>15</a:t>
              </a:r>
            </a:p>
          </p:txBody>
        </p:sp>
        <p:sp>
          <p:nvSpPr>
            <p:cNvPr id="46" name="Text Box 115"/>
            <p:cNvSpPr txBox="1">
              <a:spLocks noChangeArrowheads="1"/>
            </p:cNvSpPr>
            <p:nvPr/>
          </p:nvSpPr>
          <p:spPr bwMode="auto">
            <a:xfrm>
              <a:off x="5941888" y="3667420"/>
              <a:ext cx="503237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>
                  <a:solidFill>
                    <a:srgbClr val="C00000"/>
                  </a:solidFill>
                  <a:latin typeface="Consolas"/>
                </a:rPr>
                <a:t>16</a:t>
              </a:r>
            </a:p>
          </p:txBody>
        </p:sp>
        <p:sp>
          <p:nvSpPr>
            <p:cNvPr id="47" name="Text Box 116"/>
            <p:cNvSpPr txBox="1">
              <a:spLocks noChangeArrowheads="1"/>
            </p:cNvSpPr>
            <p:nvPr/>
          </p:nvSpPr>
          <p:spPr bwMode="auto">
            <a:xfrm>
              <a:off x="6300663" y="3667420"/>
              <a:ext cx="503237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>
                  <a:solidFill>
                    <a:srgbClr val="C00000"/>
                  </a:solidFill>
                  <a:latin typeface="Consolas"/>
                </a:rPr>
                <a:t>17</a:t>
              </a:r>
            </a:p>
          </p:txBody>
        </p:sp>
        <p:sp>
          <p:nvSpPr>
            <p:cNvPr id="48" name="Text Box 117"/>
            <p:cNvSpPr txBox="1">
              <a:spLocks noChangeArrowheads="1"/>
            </p:cNvSpPr>
            <p:nvPr/>
          </p:nvSpPr>
          <p:spPr bwMode="auto">
            <a:xfrm>
              <a:off x="6661025" y="3667420"/>
              <a:ext cx="50323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>
                  <a:solidFill>
                    <a:srgbClr val="C00000"/>
                  </a:solidFill>
                  <a:latin typeface="Consolas"/>
                </a:rPr>
                <a:t>18</a:t>
              </a:r>
            </a:p>
          </p:txBody>
        </p:sp>
        <p:sp>
          <p:nvSpPr>
            <p:cNvPr id="49" name="Text Box 118"/>
            <p:cNvSpPr txBox="1">
              <a:spLocks noChangeArrowheads="1"/>
            </p:cNvSpPr>
            <p:nvPr/>
          </p:nvSpPr>
          <p:spPr bwMode="auto">
            <a:xfrm>
              <a:off x="7019800" y="3667420"/>
              <a:ext cx="50323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>
                  <a:solidFill>
                    <a:srgbClr val="C00000"/>
                  </a:solidFill>
                  <a:latin typeface="Consolas"/>
                </a:rPr>
                <a:t>19</a:t>
              </a:r>
            </a:p>
          </p:txBody>
        </p:sp>
        <p:sp>
          <p:nvSpPr>
            <p:cNvPr id="50" name="Text Box 119"/>
            <p:cNvSpPr txBox="1">
              <a:spLocks noChangeArrowheads="1"/>
            </p:cNvSpPr>
            <p:nvPr/>
          </p:nvSpPr>
          <p:spPr bwMode="auto">
            <a:xfrm>
              <a:off x="7381750" y="3667420"/>
              <a:ext cx="50323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>
                  <a:solidFill>
                    <a:srgbClr val="C00000"/>
                  </a:solidFill>
                  <a:latin typeface="Consolas"/>
                </a:rPr>
                <a:t>20</a:t>
              </a:r>
            </a:p>
          </p:txBody>
        </p:sp>
        <p:sp>
          <p:nvSpPr>
            <p:cNvPr id="51" name="Text Box 120"/>
            <p:cNvSpPr txBox="1">
              <a:spLocks noChangeArrowheads="1"/>
            </p:cNvSpPr>
            <p:nvPr/>
          </p:nvSpPr>
          <p:spPr bwMode="auto">
            <a:xfrm>
              <a:off x="7740525" y="3667420"/>
              <a:ext cx="50323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>
                  <a:solidFill>
                    <a:srgbClr val="C00000"/>
                  </a:solidFill>
                  <a:latin typeface="Consolas"/>
                </a:rPr>
                <a:t>21</a:t>
              </a:r>
            </a:p>
          </p:txBody>
        </p:sp>
        <p:sp>
          <p:nvSpPr>
            <p:cNvPr id="52" name="Text Box 121"/>
            <p:cNvSpPr txBox="1">
              <a:spLocks noChangeArrowheads="1"/>
            </p:cNvSpPr>
            <p:nvPr/>
          </p:nvSpPr>
          <p:spPr bwMode="auto">
            <a:xfrm>
              <a:off x="8102475" y="3667420"/>
              <a:ext cx="50323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>
                  <a:solidFill>
                    <a:srgbClr val="C00000"/>
                  </a:solidFill>
                  <a:latin typeface="Consolas"/>
                </a:rPr>
                <a:t>22</a:t>
              </a:r>
            </a:p>
          </p:txBody>
        </p:sp>
        <p:sp>
          <p:nvSpPr>
            <p:cNvPr id="53" name="Text Box 122"/>
            <p:cNvSpPr txBox="1">
              <a:spLocks noChangeArrowheads="1"/>
            </p:cNvSpPr>
            <p:nvPr/>
          </p:nvSpPr>
          <p:spPr bwMode="auto">
            <a:xfrm>
              <a:off x="8461250" y="3667420"/>
              <a:ext cx="50323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600">
                  <a:solidFill>
                    <a:srgbClr val="C00000"/>
                  </a:solidFill>
                  <a:latin typeface="Consolas"/>
                </a:rPr>
                <a:t>23</a:t>
              </a:r>
            </a:p>
          </p:txBody>
        </p:sp>
        <p:sp>
          <p:nvSpPr>
            <p:cNvPr id="54" name="AutoShape 123"/>
            <p:cNvSpPr>
              <a:spLocks noChangeArrowheads="1"/>
            </p:cNvSpPr>
            <p:nvPr/>
          </p:nvSpPr>
          <p:spPr bwMode="auto">
            <a:xfrm>
              <a:off x="4375958" y="3001516"/>
              <a:ext cx="1348442" cy="503238"/>
            </a:xfrm>
            <a:prstGeom prst="wedgeRoundRectCallout">
              <a:avLst>
                <a:gd name="adj1" fmla="val -47245"/>
                <a:gd name="adj2" fmla="val 86278"/>
                <a:gd name="adj3" fmla="val 16667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/>
              <a:r>
                <a:rPr lang="nl-NL" b="0">
                  <a:solidFill>
                    <a:schemeClr val="bg1"/>
                  </a:solidFill>
                  <a:latin typeface="+mn-lt"/>
                </a:rPr>
                <a:t>index</a:t>
              </a:r>
            </a:p>
          </p:txBody>
        </p:sp>
        <p:sp>
          <p:nvSpPr>
            <p:cNvPr id="55" name="AutoShape 124"/>
            <p:cNvSpPr>
              <a:spLocks noChangeArrowheads="1"/>
            </p:cNvSpPr>
            <p:nvPr/>
          </p:nvSpPr>
          <p:spPr bwMode="auto">
            <a:xfrm>
              <a:off x="3548649" y="4800938"/>
              <a:ext cx="4767012" cy="503237"/>
            </a:xfrm>
            <a:prstGeom prst="wedgeRoundRectCallout">
              <a:avLst>
                <a:gd name="adj1" fmla="val -46278"/>
                <a:gd name="adj2" fmla="val -165144"/>
                <a:gd name="adj3" fmla="val 16667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/>
              <a:r>
                <a:rPr lang="nl-NL" b="0" dirty="0">
                  <a:solidFill>
                    <a:schemeClr val="bg1"/>
                  </a:solidFill>
                  <a:latin typeface="+mn-lt"/>
                </a:rPr>
                <a:t>In elk hokje past een </a:t>
              </a:r>
              <a:r>
                <a:rPr lang="nl-NL" b="0" dirty="0" err="1">
                  <a:solidFill>
                    <a:schemeClr val="bg1"/>
                  </a:solidFill>
                  <a:latin typeface="Consolas"/>
                </a:rPr>
                <a:t>float</a:t>
              </a:r>
              <a:endParaRPr lang="nl-NL" b="0" dirty="0">
                <a:solidFill>
                  <a:schemeClr val="bg1"/>
                </a:solidFill>
                <a:latin typeface="Consolas"/>
              </a:endParaRPr>
            </a:p>
          </p:txBody>
        </p:sp>
        <p:sp>
          <p:nvSpPr>
            <p:cNvPr id="56" name="Text Box 125"/>
            <p:cNvSpPr txBox="1">
              <a:spLocks noChangeArrowheads="1"/>
            </p:cNvSpPr>
            <p:nvPr/>
          </p:nvSpPr>
          <p:spPr bwMode="auto">
            <a:xfrm>
              <a:off x="129020" y="4081636"/>
              <a:ext cx="56065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8000"/>
                  </a:solidFill>
                  <a:latin typeface="Consolas"/>
                </a:rPr>
                <a:t>4.1</a:t>
              </a:r>
            </a:p>
          </p:txBody>
        </p:sp>
        <p:sp>
          <p:nvSpPr>
            <p:cNvPr id="57" name="Text Box 125"/>
            <p:cNvSpPr txBox="1">
              <a:spLocks noChangeArrowheads="1"/>
            </p:cNvSpPr>
            <p:nvPr/>
          </p:nvSpPr>
          <p:spPr bwMode="auto">
            <a:xfrm>
              <a:off x="489060" y="4081636"/>
              <a:ext cx="56065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8000"/>
                  </a:solidFill>
                  <a:latin typeface="Consolas"/>
                </a:rPr>
                <a:t>4.7</a:t>
              </a:r>
            </a:p>
          </p:txBody>
        </p:sp>
        <p:sp>
          <p:nvSpPr>
            <p:cNvPr id="58" name="Text Box 125"/>
            <p:cNvSpPr txBox="1">
              <a:spLocks noChangeArrowheads="1"/>
            </p:cNvSpPr>
            <p:nvPr/>
          </p:nvSpPr>
          <p:spPr bwMode="auto">
            <a:xfrm>
              <a:off x="849100" y="4081636"/>
              <a:ext cx="56065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8000"/>
                  </a:solidFill>
                  <a:latin typeface="Consolas"/>
                </a:rPr>
                <a:t>4.5</a:t>
              </a:r>
            </a:p>
          </p:txBody>
        </p:sp>
        <p:sp>
          <p:nvSpPr>
            <p:cNvPr id="59" name="Text Box 125"/>
            <p:cNvSpPr txBox="1">
              <a:spLocks noChangeArrowheads="1"/>
            </p:cNvSpPr>
            <p:nvPr/>
          </p:nvSpPr>
          <p:spPr bwMode="auto">
            <a:xfrm>
              <a:off x="1219898" y="4081636"/>
              <a:ext cx="56065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8000"/>
                  </a:solidFill>
                  <a:latin typeface="Consolas"/>
                </a:rPr>
                <a:t>4.6</a:t>
              </a:r>
            </a:p>
          </p:txBody>
        </p:sp>
        <p:sp>
          <p:nvSpPr>
            <p:cNvPr id="60" name="Text Box 125"/>
            <p:cNvSpPr txBox="1">
              <a:spLocks noChangeArrowheads="1"/>
            </p:cNvSpPr>
            <p:nvPr/>
          </p:nvSpPr>
          <p:spPr bwMode="auto">
            <a:xfrm>
              <a:off x="1573833" y="4081636"/>
              <a:ext cx="56065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8000"/>
                  </a:solidFill>
                  <a:latin typeface="Consolas"/>
                </a:rPr>
                <a:t>4.2</a:t>
              </a:r>
            </a:p>
          </p:txBody>
        </p:sp>
        <p:sp>
          <p:nvSpPr>
            <p:cNvPr id="61" name="Text Box 125"/>
            <p:cNvSpPr txBox="1">
              <a:spLocks noChangeArrowheads="1"/>
            </p:cNvSpPr>
            <p:nvPr/>
          </p:nvSpPr>
          <p:spPr bwMode="auto">
            <a:xfrm>
              <a:off x="1933873" y="4081636"/>
              <a:ext cx="56065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8000"/>
                  </a:solidFill>
                  <a:latin typeface="Consolas"/>
                </a:rPr>
                <a:t>4.4</a:t>
              </a:r>
            </a:p>
          </p:txBody>
        </p:sp>
        <p:sp>
          <p:nvSpPr>
            <p:cNvPr id="62" name="Text Box 125"/>
            <p:cNvSpPr txBox="1">
              <a:spLocks noChangeArrowheads="1"/>
            </p:cNvSpPr>
            <p:nvPr/>
          </p:nvSpPr>
          <p:spPr bwMode="auto">
            <a:xfrm>
              <a:off x="2293913" y="4081636"/>
              <a:ext cx="56065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8000"/>
                  </a:solidFill>
                  <a:latin typeface="Consolas"/>
                </a:rPr>
                <a:t>4.5</a:t>
              </a:r>
            </a:p>
          </p:txBody>
        </p:sp>
        <p:sp>
          <p:nvSpPr>
            <p:cNvPr id="63" name="Text Box 125"/>
            <p:cNvSpPr txBox="1">
              <a:spLocks noChangeArrowheads="1"/>
            </p:cNvSpPr>
            <p:nvPr/>
          </p:nvSpPr>
          <p:spPr bwMode="auto">
            <a:xfrm>
              <a:off x="2653953" y="4081636"/>
              <a:ext cx="56065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8000"/>
                  </a:solidFill>
                  <a:latin typeface="Consolas"/>
                </a:rPr>
                <a:t>5.1</a:t>
              </a:r>
            </a:p>
          </p:txBody>
        </p:sp>
        <p:sp>
          <p:nvSpPr>
            <p:cNvPr id="64" name="Text Box 125"/>
            <p:cNvSpPr txBox="1">
              <a:spLocks noChangeArrowheads="1"/>
            </p:cNvSpPr>
            <p:nvPr/>
          </p:nvSpPr>
          <p:spPr bwMode="auto">
            <a:xfrm>
              <a:off x="3009340" y="4081636"/>
              <a:ext cx="56065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8000"/>
                  </a:solidFill>
                  <a:latin typeface="Consolas"/>
                </a:rPr>
                <a:t>4.6</a:t>
              </a:r>
            </a:p>
          </p:txBody>
        </p:sp>
        <p:sp>
          <p:nvSpPr>
            <p:cNvPr id="65" name="Text Box 125"/>
            <p:cNvSpPr txBox="1">
              <a:spLocks noChangeArrowheads="1"/>
            </p:cNvSpPr>
            <p:nvPr/>
          </p:nvSpPr>
          <p:spPr bwMode="auto">
            <a:xfrm>
              <a:off x="3363275" y="4081636"/>
              <a:ext cx="56065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8000"/>
                  </a:solidFill>
                  <a:latin typeface="Consolas"/>
                </a:rPr>
                <a:t>4.3</a:t>
              </a:r>
            </a:p>
          </p:txBody>
        </p:sp>
        <p:sp>
          <p:nvSpPr>
            <p:cNvPr id="66" name="Text Box 125"/>
            <p:cNvSpPr txBox="1">
              <a:spLocks noChangeArrowheads="1"/>
            </p:cNvSpPr>
            <p:nvPr/>
          </p:nvSpPr>
          <p:spPr bwMode="auto">
            <a:xfrm>
              <a:off x="3729420" y="4081636"/>
              <a:ext cx="56065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8000"/>
                  </a:solidFill>
                  <a:latin typeface="Consolas"/>
                </a:rPr>
                <a:t>4.3</a:t>
              </a:r>
            </a:p>
          </p:txBody>
        </p:sp>
        <p:sp>
          <p:nvSpPr>
            <p:cNvPr id="67" name="Text Box 125"/>
            <p:cNvSpPr txBox="1">
              <a:spLocks noChangeArrowheads="1"/>
            </p:cNvSpPr>
            <p:nvPr/>
          </p:nvSpPr>
          <p:spPr bwMode="auto">
            <a:xfrm>
              <a:off x="4094113" y="4081636"/>
              <a:ext cx="56065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8000"/>
                  </a:solidFill>
                  <a:latin typeface="Consolas"/>
                </a:rPr>
                <a:t>3.8</a:t>
              </a:r>
            </a:p>
          </p:txBody>
        </p:sp>
        <p:sp>
          <p:nvSpPr>
            <p:cNvPr id="68" name="Text Box 125"/>
            <p:cNvSpPr txBox="1">
              <a:spLocks noChangeArrowheads="1"/>
            </p:cNvSpPr>
            <p:nvPr/>
          </p:nvSpPr>
          <p:spPr bwMode="auto">
            <a:xfrm>
              <a:off x="4449500" y="4081636"/>
              <a:ext cx="56065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8000"/>
                  </a:solidFill>
                  <a:latin typeface="Consolas"/>
                </a:rPr>
                <a:t>4.1</a:t>
              </a:r>
            </a:p>
          </p:txBody>
        </p:sp>
        <p:sp>
          <p:nvSpPr>
            <p:cNvPr id="69" name="Text Box 125"/>
            <p:cNvSpPr txBox="1">
              <a:spLocks noChangeArrowheads="1"/>
            </p:cNvSpPr>
            <p:nvPr/>
          </p:nvSpPr>
          <p:spPr bwMode="auto">
            <a:xfrm>
              <a:off x="4809540" y="4081636"/>
              <a:ext cx="56065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8000"/>
                  </a:solidFill>
                  <a:latin typeface="Consolas"/>
                </a:rPr>
                <a:t>4.7</a:t>
              </a:r>
            </a:p>
          </p:txBody>
        </p:sp>
        <p:sp>
          <p:nvSpPr>
            <p:cNvPr id="70" name="Text Box 125"/>
            <p:cNvSpPr txBox="1">
              <a:spLocks noChangeArrowheads="1"/>
            </p:cNvSpPr>
            <p:nvPr/>
          </p:nvSpPr>
          <p:spPr bwMode="auto">
            <a:xfrm>
              <a:off x="5169580" y="4081636"/>
              <a:ext cx="56065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8000"/>
                  </a:solidFill>
                  <a:latin typeface="Consolas"/>
                </a:rPr>
                <a:t>4.5</a:t>
              </a:r>
            </a:p>
          </p:txBody>
        </p:sp>
        <p:sp>
          <p:nvSpPr>
            <p:cNvPr id="71" name="Text Box 125"/>
            <p:cNvSpPr txBox="1">
              <a:spLocks noChangeArrowheads="1"/>
            </p:cNvSpPr>
            <p:nvPr/>
          </p:nvSpPr>
          <p:spPr bwMode="auto">
            <a:xfrm>
              <a:off x="5540378" y="4081636"/>
              <a:ext cx="56065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8000"/>
                  </a:solidFill>
                  <a:latin typeface="Consolas"/>
                </a:rPr>
                <a:t>4.6</a:t>
              </a:r>
            </a:p>
          </p:txBody>
        </p:sp>
        <p:sp>
          <p:nvSpPr>
            <p:cNvPr id="72" name="Text Box 125"/>
            <p:cNvSpPr txBox="1">
              <a:spLocks noChangeArrowheads="1"/>
            </p:cNvSpPr>
            <p:nvPr/>
          </p:nvSpPr>
          <p:spPr bwMode="auto">
            <a:xfrm>
              <a:off x="5894313" y="4081636"/>
              <a:ext cx="56065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8000"/>
                  </a:solidFill>
                  <a:latin typeface="Consolas"/>
                </a:rPr>
                <a:t>4.2</a:t>
              </a:r>
            </a:p>
          </p:txBody>
        </p:sp>
        <p:sp>
          <p:nvSpPr>
            <p:cNvPr id="73" name="Text Box 125"/>
            <p:cNvSpPr txBox="1">
              <a:spLocks noChangeArrowheads="1"/>
            </p:cNvSpPr>
            <p:nvPr/>
          </p:nvSpPr>
          <p:spPr bwMode="auto">
            <a:xfrm>
              <a:off x="6254353" y="4081636"/>
              <a:ext cx="56065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8000"/>
                  </a:solidFill>
                  <a:latin typeface="Consolas"/>
                </a:rPr>
                <a:t>4.4</a:t>
              </a:r>
            </a:p>
          </p:txBody>
        </p:sp>
        <p:sp>
          <p:nvSpPr>
            <p:cNvPr id="74" name="Text Box 125"/>
            <p:cNvSpPr txBox="1">
              <a:spLocks noChangeArrowheads="1"/>
            </p:cNvSpPr>
            <p:nvPr/>
          </p:nvSpPr>
          <p:spPr bwMode="auto">
            <a:xfrm>
              <a:off x="6614393" y="4081636"/>
              <a:ext cx="56065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8000"/>
                  </a:solidFill>
                  <a:latin typeface="Consolas"/>
                </a:rPr>
                <a:t>4.5</a:t>
              </a:r>
            </a:p>
          </p:txBody>
        </p:sp>
        <p:sp>
          <p:nvSpPr>
            <p:cNvPr id="75" name="Text Box 125"/>
            <p:cNvSpPr txBox="1">
              <a:spLocks noChangeArrowheads="1"/>
            </p:cNvSpPr>
            <p:nvPr/>
          </p:nvSpPr>
          <p:spPr bwMode="auto">
            <a:xfrm>
              <a:off x="6974433" y="4081636"/>
              <a:ext cx="56065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8000"/>
                  </a:solidFill>
                  <a:latin typeface="Consolas"/>
                </a:rPr>
                <a:t>5.1</a:t>
              </a:r>
            </a:p>
          </p:txBody>
        </p:sp>
        <p:sp>
          <p:nvSpPr>
            <p:cNvPr id="76" name="Text Box 125"/>
            <p:cNvSpPr txBox="1">
              <a:spLocks noChangeArrowheads="1"/>
            </p:cNvSpPr>
            <p:nvPr/>
          </p:nvSpPr>
          <p:spPr bwMode="auto">
            <a:xfrm>
              <a:off x="7329820" y="4081636"/>
              <a:ext cx="56065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8000"/>
                  </a:solidFill>
                  <a:latin typeface="Consolas"/>
                </a:rPr>
                <a:t>4.6</a:t>
              </a:r>
            </a:p>
          </p:txBody>
        </p:sp>
        <p:sp>
          <p:nvSpPr>
            <p:cNvPr id="77" name="Text Box 125"/>
            <p:cNvSpPr txBox="1">
              <a:spLocks noChangeArrowheads="1"/>
            </p:cNvSpPr>
            <p:nvPr/>
          </p:nvSpPr>
          <p:spPr bwMode="auto">
            <a:xfrm>
              <a:off x="7683755" y="4081636"/>
              <a:ext cx="56065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8000"/>
                  </a:solidFill>
                  <a:latin typeface="Consolas"/>
                </a:rPr>
                <a:t>4.3</a:t>
              </a:r>
            </a:p>
          </p:txBody>
        </p:sp>
        <p:sp>
          <p:nvSpPr>
            <p:cNvPr id="78" name="Text Box 125"/>
            <p:cNvSpPr txBox="1">
              <a:spLocks noChangeArrowheads="1"/>
            </p:cNvSpPr>
            <p:nvPr/>
          </p:nvSpPr>
          <p:spPr bwMode="auto">
            <a:xfrm>
              <a:off x="8049900" y="4081636"/>
              <a:ext cx="56065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8000"/>
                  </a:solidFill>
                  <a:latin typeface="Consolas"/>
                </a:rPr>
                <a:t>4.3</a:t>
              </a:r>
            </a:p>
          </p:txBody>
        </p:sp>
        <p:sp>
          <p:nvSpPr>
            <p:cNvPr id="79" name="Text Box 125"/>
            <p:cNvSpPr txBox="1">
              <a:spLocks noChangeArrowheads="1"/>
            </p:cNvSpPr>
            <p:nvPr/>
          </p:nvSpPr>
          <p:spPr bwMode="auto">
            <a:xfrm>
              <a:off x="8414593" y="4081636"/>
              <a:ext cx="560653" cy="309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/>
              <a:r>
                <a:rPr lang="nl-NL" sz="1400" dirty="0">
                  <a:solidFill>
                    <a:srgbClr val="008000"/>
                  </a:solidFill>
                  <a:latin typeface="Consolas"/>
                </a:rPr>
                <a:t>3.8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35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7  Les 1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7 les 1.</a:t>
            </a:r>
            <a:r>
              <a:rPr lang="nl-NL" sz="2800" dirty="0">
                <a:cs typeface="Arial" panose="020B0604020202020204" pitchFamily="34" charset="0"/>
              </a:rPr>
              <a:t> Je leert: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wat een </a:t>
            </a:r>
            <a:r>
              <a:rPr lang="nl-NL" sz="2800" dirty="0">
                <a:solidFill>
                  <a:srgbClr val="C00000"/>
                </a:solidFill>
              </a:rPr>
              <a:t>ADC</a:t>
            </a:r>
            <a:r>
              <a:rPr lang="nl-NL" sz="2800" dirty="0"/>
              <a:t> 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een analoge spanning in te lezen met de MSP430G2553;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de </a:t>
            </a:r>
            <a:r>
              <a:rPr lang="nl-NL" sz="2800" dirty="0">
                <a:solidFill>
                  <a:srgbClr val="C00000"/>
                </a:solidFill>
              </a:rPr>
              <a:t>temperatuursensor</a:t>
            </a:r>
            <a:r>
              <a:rPr lang="nl-NL" sz="2800" dirty="0"/>
              <a:t> LM35CZ te gebruiken;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een </a:t>
            </a:r>
            <a:r>
              <a:rPr lang="nl-NL" sz="2800" dirty="0" err="1"/>
              <a:t>variabelewaarde</a:t>
            </a:r>
            <a:r>
              <a:rPr lang="nl-NL" sz="2800" dirty="0"/>
              <a:t> te </a:t>
            </a:r>
            <a:r>
              <a:rPr lang="nl-NL" sz="2800" dirty="0">
                <a:solidFill>
                  <a:srgbClr val="C00000"/>
                </a:solidFill>
              </a:rPr>
              <a:t>plotten</a:t>
            </a:r>
            <a:r>
              <a:rPr lang="nl-NL" sz="2800" dirty="0"/>
              <a:t> in Code Composer Studio;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de temperatuur te laten zien op het </a:t>
            </a:r>
            <a:r>
              <a:rPr lang="nl-NL" sz="2800" dirty="0" err="1">
                <a:solidFill>
                  <a:srgbClr val="C00000"/>
                </a:solidFill>
              </a:rPr>
              <a:t>oleddisplay</a:t>
            </a:r>
            <a:r>
              <a:rPr lang="nl-NL" sz="2800" dirty="0"/>
              <a:t>.</a:t>
            </a:r>
            <a:endParaRPr lang="nl-NL" sz="28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34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ADC </a:t>
            </a:r>
            <a:r>
              <a:rPr lang="nl-NL" dirty="0" err="1"/>
              <a:t>Analog</a:t>
            </a:r>
            <a:r>
              <a:rPr lang="nl-NL" dirty="0"/>
              <a:t> Digital Converter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Veel signalen in de buitenwereld zijn </a:t>
            </a:r>
            <a:r>
              <a:rPr lang="nl-NL" sz="2400" dirty="0">
                <a:solidFill>
                  <a:srgbClr val="C00000"/>
                </a:solidFill>
              </a:rPr>
              <a:t>analoog</a:t>
            </a:r>
            <a:r>
              <a:rPr lang="nl-NL" sz="2400" dirty="0"/>
              <a:t> en </a:t>
            </a:r>
            <a:r>
              <a:rPr lang="nl-NL" sz="2400" dirty="0">
                <a:solidFill>
                  <a:srgbClr val="C00000"/>
                </a:solidFill>
              </a:rPr>
              <a:t>continu</a:t>
            </a:r>
            <a:r>
              <a:rPr lang="nl-NL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Veel meetsensoren leveren een </a:t>
            </a:r>
            <a:r>
              <a:rPr lang="nl-NL" sz="2400" dirty="0">
                <a:solidFill>
                  <a:srgbClr val="C00000"/>
                </a:solidFill>
              </a:rPr>
              <a:t>analoge</a:t>
            </a:r>
            <a:r>
              <a:rPr lang="nl-NL" sz="2400" dirty="0"/>
              <a:t> uitgangsspanning:</a:t>
            </a:r>
          </a:p>
          <a:p>
            <a:pPr marL="800100" lvl="1" indent="-342900"/>
            <a:r>
              <a:rPr lang="nl-NL" sz="2000" dirty="0"/>
              <a:t>temperatuursensor,</a:t>
            </a:r>
          </a:p>
          <a:p>
            <a:pPr marL="800100" lvl="1" indent="-342900"/>
            <a:r>
              <a:rPr lang="nl-NL" sz="2000" dirty="0"/>
              <a:t>druksensor,</a:t>
            </a:r>
          </a:p>
          <a:p>
            <a:pPr marL="800100" lvl="1" indent="-342900"/>
            <a:r>
              <a:rPr lang="nl-NL" sz="2000" dirty="0"/>
              <a:t>lichtsensor,</a:t>
            </a:r>
          </a:p>
          <a:p>
            <a:pPr marL="800100" lvl="1" indent="-342900"/>
            <a:r>
              <a:rPr lang="nl-NL" sz="2000" dirty="0"/>
              <a:t>microfoon,</a:t>
            </a:r>
          </a:p>
          <a:p>
            <a:pPr marL="800100" lvl="1" indent="-342900"/>
            <a:r>
              <a:rPr lang="nl-NL" sz="2000" dirty="0"/>
              <a:t>enz.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Om deze signalen te kunnen inlezen met een µC moeten ze </a:t>
            </a:r>
            <a:r>
              <a:rPr lang="nl-NL" sz="2400" dirty="0">
                <a:solidFill>
                  <a:srgbClr val="C00000"/>
                </a:solidFill>
              </a:rPr>
              <a:t>discreet</a:t>
            </a:r>
            <a:r>
              <a:rPr lang="nl-NL" sz="2400" dirty="0"/>
              <a:t> en </a:t>
            </a:r>
            <a:r>
              <a:rPr lang="nl-NL" sz="2400" dirty="0">
                <a:solidFill>
                  <a:srgbClr val="C00000"/>
                </a:solidFill>
              </a:rPr>
              <a:t>digitaal</a:t>
            </a:r>
            <a:r>
              <a:rPr lang="nl-NL" sz="2400" dirty="0"/>
              <a:t> gemaakt worden.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Veel µC’s hebben een ingebouwde </a:t>
            </a:r>
            <a:r>
              <a:rPr lang="nl-NL" sz="2400" dirty="0">
                <a:solidFill>
                  <a:srgbClr val="C00000"/>
                </a:solidFill>
              </a:rPr>
              <a:t>ADC</a:t>
            </a:r>
            <a:r>
              <a:rPr lang="nl-NL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3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hthoek 103"/>
          <p:cNvSpPr/>
          <p:nvPr/>
        </p:nvSpPr>
        <p:spPr bwMode="auto">
          <a:xfrm>
            <a:off x="8680400" y="4585692"/>
            <a:ext cx="899592" cy="10467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>
              <a:latin typeface="Arial" charset="0"/>
              <a:ea typeface="ＭＳ Ｐゴシック" pitchFamily="-48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Bijvoorbeeld: ADC 0-3V =&gt; 2 bits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487444" y="55167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11891A0-A735-4BD7-8956-293FD4FBCCA9}" type="slidenum">
              <a:rPr lang="nl-NL"/>
              <a:pPr/>
              <a:t>4</a:t>
            </a:fld>
            <a:endParaRPr lang="nl-NL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6446392" y="2507656"/>
            <a:ext cx="0" cy="21605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125217" y="2507656"/>
            <a:ext cx="0" cy="21605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485580" y="2507656"/>
            <a:ext cx="0" cy="21605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845942" y="2507656"/>
            <a:ext cx="0" cy="21605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204717" y="2507656"/>
            <a:ext cx="0" cy="21605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3565080" y="2507656"/>
            <a:ext cx="0" cy="21605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3925442" y="2507656"/>
            <a:ext cx="0" cy="21605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4285805" y="2507656"/>
            <a:ext cx="0" cy="21605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5004942" y="2507656"/>
            <a:ext cx="0" cy="21605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646167" y="2507656"/>
            <a:ext cx="0" cy="21605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6086030" y="2507656"/>
            <a:ext cx="0" cy="21605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725667" y="2507656"/>
            <a:ext cx="0" cy="21605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365305" y="2507656"/>
            <a:ext cx="0" cy="21605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6805167" y="2507656"/>
            <a:ext cx="0" cy="21605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7165530" y="2507656"/>
            <a:ext cx="0" cy="21605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7525892" y="2507656"/>
            <a:ext cx="0" cy="21605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7886255" y="2507656"/>
            <a:ext cx="0" cy="21605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8605392" y="2507656"/>
            <a:ext cx="0" cy="21605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8320360" y="2507656"/>
            <a:ext cx="0" cy="21605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H="1">
            <a:off x="1764856" y="4307881"/>
            <a:ext cx="684053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H="1">
            <a:off x="1764856" y="3949106"/>
            <a:ext cx="684053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H="1">
            <a:off x="1764856" y="3588744"/>
            <a:ext cx="684053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 flipH="1">
            <a:off x="1764856" y="3228381"/>
            <a:ext cx="684053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H="1">
            <a:off x="1764856" y="2868019"/>
            <a:ext cx="684053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1764856" y="2507656"/>
            <a:ext cx="684053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1764855" y="2507656"/>
            <a:ext cx="0" cy="2160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H="1">
            <a:off x="1764856" y="4668244"/>
            <a:ext cx="6840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1155730" y="1882906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H="1">
            <a:off x="8844533" y="4909544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1307794" y="3731619"/>
            <a:ext cx="45864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1</a:t>
            </a:r>
            <a:endParaRPr lang="nl-NL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1307794" y="3012481"/>
            <a:ext cx="45864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2</a:t>
            </a:r>
            <a:endParaRPr lang="nl-NL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1307793" y="2291756"/>
            <a:ext cx="132225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3 = U</a:t>
            </a:r>
            <a:r>
              <a:rPr lang="en-US" sz="2400" baseline="-25000" dirty="0">
                <a:solidFill>
                  <a:schemeClr val="tx1"/>
                </a:solidFill>
                <a:latin typeface="Calibri" pitchFamily="34" charset="0"/>
              </a:rPr>
              <a:t>REF</a:t>
            </a:r>
            <a:endParaRPr lang="nl-NL" sz="2400" baseline="-25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1620393" y="4739681"/>
            <a:ext cx="36036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0</a:t>
            </a:r>
            <a:endParaRPr lang="nl-NL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2269680" y="4739681"/>
            <a:ext cx="3603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2</a:t>
            </a:r>
            <a:endParaRPr lang="nl-NL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1307794" y="4452344"/>
            <a:ext cx="45547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0</a:t>
            </a:r>
            <a:endParaRPr lang="nl-NL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2988818" y="4739681"/>
            <a:ext cx="36036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4</a:t>
            </a:r>
            <a:endParaRPr lang="nl-NL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3780980" y="4739681"/>
            <a:ext cx="3603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6</a:t>
            </a:r>
            <a:endParaRPr lang="nl-NL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4428680" y="4739681"/>
            <a:ext cx="3603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8</a:t>
            </a:r>
            <a:endParaRPr lang="nl-NL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5077968" y="4739681"/>
            <a:ext cx="57626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10</a:t>
            </a:r>
            <a:endParaRPr lang="nl-NL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5797105" y="4739681"/>
            <a:ext cx="5762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12</a:t>
            </a:r>
            <a:endParaRPr lang="nl-NL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6517830" y="4739681"/>
            <a:ext cx="5762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14</a:t>
            </a:r>
            <a:endParaRPr lang="nl-NL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7238555" y="4739681"/>
            <a:ext cx="5762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16</a:t>
            </a:r>
            <a:endParaRPr lang="nl-NL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7957693" y="4739681"/>
            <a:ext cx="57626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18</a:t>
            </a:r>
            <a:endParaRPr lang="nl-NL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722342" y="1860681"/>
            <a:ext cx="43338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U</a:t>
            </a:r>
            <a:endParaRPr lang="nl-NL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1764855" y="2555282"/>
            <a:ext cx="6854823" cy="2112963"/>
            <a:chOff x="787" y="1894"/>
            <a:chExt cx="4318" cy="1331"/>
          </a:xfrm>
        </p:grpSpPr>
        <p:sp>
          <p:nvSpPr>
            <p:cNvPr id="51" name="Line 50"/>
            <p:cNvSpPr>
              <a:spLocks noChangeShapeType="1"/>
            </p:cNvSpPr>
            <p:nvPr/>
          </p:nvSpPr>
          <p:spPr bwMode="auto">
            <a:xfrm flipH="1" flipV="1">
              <a:off x="2602" y="1909"/>
              <a:ext cx="0" cy="27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 flipH="1" flipV="1">
              <a:off x="2828" y="2166"/>
              <a:ext cx="1" cy="55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 flipV="1">
              <a:off x="3053" y="2723"/>
              <a:ext cx="2" cy="37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54" name="Group 53"/>
            <p:cNvGrpSpPr>
              <a:grpSpLocks/>
            </p:cNvGrpSpPr>
            <p:nvPr/>
          </p:nvGrpSpPr>
          <p:grpSpPr bwMode="auto">
            <a:xfrm>
              <a:off x="787" y="1894"/>
              <a:ext cx="4318" cy="1331"/>
              <a:chOff x="787" y="1894"/>
              <a:chExt cx="4318" cy="1331"/>
            </a:xfrm>
          </p:grpSpPr>
          <p:sp>
            <p:nvSpPr>
              <p:cNvPr id="55" name="Line 54"/>
              <p:cNvSpPr>
                <a:spLocks noChangeShapeType="1"/>
              </p:cNvSpPr>
              <p:nvPr/>
            </p:nvSpPr>
            <p:spPr bwMode="auto">
              <a:xfrm flipH="1" flipV="1">
                <a:off x="2375" y="1915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56" name="Group 55"/>
              <p:cNvGrpSpPr>
                <a:grpSpLocks/>
              </p:cNvGrpSpPr>
              <p:nvPr/>
            </p:nvGrpSpPr>
            <p:grpSpPr bwMode="auto">
              <a:xfrm>
                <a:off x="787" y="1894"/>
                <a:ext cx="4318" cy="1331"/>
                <a:chOff x="787" y="1894"/>
                <a:chExt cx="4318" cy="1331"/>
              </a:xfrm>
            </p:grpSpPr>
            <p:sp>
              <p:nvSpPr>
                <p:cNvPr id="57" name="Line 56"/>
                <p:cNvSpPr>
                  <a:spLocks noChangeShapeType="1"/>
                </p:cNvSpPr>
                <p:nvPr/>
              </p:nvSpPr>
              <p:spPr bwMode="auto">
                <a:xfrm flipH="1" flipV="1">
                  <a:off x="1916" y="2764"/>
                  <a:ext cx="0" cy="45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en-US" dirty="0">
                    <a:latin typeface="Calibri" pitchFamily="34" charset="0"/>
                  </a:endParaRPr>
                </a:p>
              </p:txBody>
            </p:sp>
            <p:grpSp>
              <p:nvGrpSpPr>
                <p:cNvPr id="58" name="Group 57"/>
                <p:cNvGrpSpPr>
                  <a:grpSpLocks/>
                </p:cNvGrpSpPr>
                <p:nvPr/>
              </p:nvGrpSpPr>
              <p:grpSpPr bwMode="auto">
                <a:xfrm>
                  <a:off x="787" y="1894"/>
                  <a:ext cx="4318" cy="1331"/>
                  <a:chOff x="787" y="1894"/>
                  <a:chExt cx="4318" cy="1331"/>
                </a:xfrm>
              </p:grpSpPr>
              <p:sp>
                <p:nvSpPr>
                  <p:cNvPr id="5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241" y="2138"/>
                    <a:ext cx="22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60" name="Line 5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694" y="2110"/>
                    <a:ext cx="2" cy="654"/>
                  </a:xfrm>
                  <a:prstGeom prst="line">
                    <a:avLst/>
                  </a:prstGeom>
                  <a:noFill/>
                  <a:ln w="28575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90000" tIns="46800" rIns="90000" bIns="46800" anchor="ctr">
                    <a:spAutoFit/>
                  </a:bodyPr>
                  <a:lstStyle/>
                  <a:p>
                    <a:endParaRPr lang="en-US" dirty="0">
                      <a:latin typeface="Calibri" pitchFamily="34" charset="0"/>
                    </a:endParaRPr>
                  </a:p>
                </p:txBody>
              </p:sp>
              <p:grpSp>
                <p:nvGrpSpPr>
                  <p:cNvPr id="6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787" y="1894"/>
                    <a:ext cx="4318" cy="1331"/>
                    <a:chOff x="891" y="1600"/>
                    <a:chExt cx="4318" cy="1331"/>
                  </a:xfrm>
                </p:grpSpPr>
                <p:sp>
                  <p:nvSpPr>
                    <p:cNvPr id="63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15" y="2180"/>
                      <a:ext cx="222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4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91" y="2931"/>
                      <a:ext cx="22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5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18" y="2367"/>
                      <a:ext cx="22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6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72" y="1820"/>
                      <a:ext cx="22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7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98" y="2478"/>
                      <a:ext cx="22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8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25" y="2523"/>
                      <a:ext cx="22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69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2" y="2341"/>
                      <a:ext cx="22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0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9" y="1622"/>
                      <a:ext cx="22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1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5" y="1875"/>
                      <a:ext cx="22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2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30" y="2425"/>
                      <a:ext cx="22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3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9" y="2808"/>
                      <a:ext cx="22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4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92" y="2186"/>
                      <a:ext cx="224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5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37" y="2429"/>
                      <a:ext cx="22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6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66" y="2704"/>
                      <a:ext cx="22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7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858"/>
                      <a:ext cx="22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8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20" y="2432"/>
                      <a:ext cx="22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79" name="Line 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18" y="1698"/>
                      <a:ext cx="191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0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43" y="1603"/>
                      <a:ext cx="276" cy="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1" name="Line 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18" y="2367"/>
                      <a:ext cx="0" cy="56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2" name="Line 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45" y="1842"/>
                      <a:ext cx="0" cy="51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3" name="Line 8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252" y="2341"/>
                      <a:ext cx="0" cy="18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4" name="Line 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86" y="2181"/>
                      <a:ext cx="2" cy="63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5" name="Line 8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836" y="2173"/>
                      <a:ext cx="1" cy="26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6" name="Line 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64" y="2432"/>
                      <a:ext cx="0" cy="27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7" name="Line 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93" y="2704"/>
                      <a:ext cx="0" cy="15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8" name="Line 8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520" y="2429"/>
                      <a:ext cx="1" cy="433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89" name="Line 8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747" y="1600"/>
                      <a:ext cx="1" cy="82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90" name="Line 8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018" y="1602"/>
                      <a:ext cx="5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90000" tIns="46800" rIns="90000" bIns="46800" anchor="ctr">
                      <a:spAutoFit/>
                    </a:bodyPr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91" name="Text Box 90"/>
          <p:cNvSpPr txBox="1">
            <a:spLocks noChangeArrowheads="1"/>
          </p:cNvSpPr>
          <p:nvPr/>
        </p:nvSpPr>
        <p:spPr bwMode="auto">
          <a:xfrm>
            <a:off x="2271185" y="1405931"/>
            <a:ext cx="56135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latin typeface="Calibri" pitchFamily="34" charset="0"/>
              </a:rPr>
              <a:t>Analoog</a:t>
            </a:r>
            <a:r>
              <a:rPr lang="en-US" sz="2400" dirty="0">
                <a:latin typeface="Calibri" pitchFamily="34" charset="0"/>
              </a:rPr>
              <a:t> Discreet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sample (1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ms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) en hold</a:t>
            </a:r>
            <a:endParaRPr lang="nl-NL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2" name="Line 91"/>
          <p:cNvSpPr>
            <a:spLocks noChangeShapeType="1"/>
          </p:cNvSpPr>
          <p:nvPr/>
        </p:nvSpPr>
        <p:spPr bwMode="auto">
          <a:xfrm flipH="1" flipV="1">
            <a:off x="659092" y="2857501"/>
            <a:ext cx="8185440" cy="30165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" name="Line 92"/>
          <p:cNvSpPr>
            <a:spLocks noChangeShapeType="1"/>
          </p:cNvSpPr>
          <p:nvPr/>
        </p:nvSpPr>
        <p:spPr bwMode="auto">
          <a:xfrm flipH="1" flipV="1">
            <a:off x="659091" y="3588339"/>
            <a:ext cx="8185440" cy="9521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4" name="Text Box 93"/>
          <p:cNvSpPr txBox="1">
            <a:spLocks noChangeArrowheads="1"/>
          </p:cNvSpPr>
          <p:nvPr/>
        </p:nvSpPr>
        <p:spPr bwMode="auto">
          <a:xfrm>
            <a:off x="615506" y="4364583"/>
            <a:ext cx="5683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  <a:latin typeface="Calibri" pitchFamily="34" charset="0"/>
              </a:rPr>
              <a:t>00</a:t>
            </a:r>
            <a:endParaRPr lang="nl-NL" sz="24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95" name="Text Box 94"/>
          <p:cNvSpPr txBox="1">
            <a:spLocks noChangeArrowheads="1"/>
          </p:cNvSpPr>
          <p:nvPr/>
        </p:nvSpPr>
        <p:spPr bwMode="auto">
          <a:xfrm>
            <a:off x="620125" y="3689798"/>
            <a:ext cx="5683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  <a:latin typeface="Calibri" pitchFamily="34" charset="0"/>
              </a:rPr>
              <a:t>01</a:t>
            </a:r>
            <a:endParaRPr lang="nl-NL" sz="24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96" name="Text Box 95"/>
          <p:cNvSpPr txBox="1">
            <a:spLocks noChangeArrowheads="1"/>
          </p:cNvSpPr>
          <p:nvPr/>
        </p:nvSpPr>
        <p:spPr bwMode="auto">
          <a:xfrm>
            <a:off x="615505" y="2991234"/>
            <a:ext cx="5683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  <a:latin typeface="Calibri" pitchFamily="34" charset="0"/>
              </a:rPr>
              <a:t>10</a:t>
            </a:r>
            <a:endParaRPr lang="nl-NL" sz="24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97" name="Text Box 96"/>
          <p:cNvSpPr txBox="1">
            <a:spLocks noChangeArrowheads="1"/>
          </p:cNvSpPr>
          <p:nvPr/>
        </p:nvSpPr>
        <p:spPr bwMode="auto">
          <a:xfrm>
            <a:off x="633582" y="2313710"/>
            <a:ext cx="5683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  <a:latin typeface="Calibri" pitchFamily="34" charset="0"/>
              </a:rPr>
              <a:t>11</a:t>
            </a:r>
            <a:endParaRPr lang="nl-NL" sz="24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98" name="Text Box 97"/>
          <p:cNvSpPr txBox="1">
            <a:spLocks noChangeArrowheads="1"/>
          </p:cNvSpPr>
          <p:nvPr/>
        </p:nvSpPr>
        <p:spPr bwMode="auto">
          <a:xfrm>
            <a:off x="1620392" y="5196881"/>
            <a:ext cx="736758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  <a:latin typeface="Calibri" pitchFamily="34" charset="0"/>
              </a:rPr>
              <a:t>   0   1   2   2   1   1   1   3   2   1   0   2   2   1   1   0   1   3   3</a:t>
            </a:r>
            <a:endParaRPr lang="nl-NL" sz="24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99" name="Text Box 98"/>
          <p:cNvSpPr txBox="1">
            <a:spLocks noChangeArrowheads="1"/>
          </p:cNvSpPr>
          <p:nvPr/>
        </p:nvSpPr>
        <p:spPr bwMode="auto">
          <a:xfrm>
            <a:off x="8630220" y="4909544"/>
            <a:ext cx="123348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t (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ms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)</a:t>
            </a:r>
            <a:endParaRPr lang="nl-NL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0" name="Text Box 99"/>
          <p:cNvSpPr txBox="1">
            <a:spLocks noChangeArrowheads="1"/>
          </p:cNvSpPr>
          <p:nvPr/>
        </p:nvSpPr>
        <p:spPr bwMode="auto">
          <a:xfrm>
            <a:off x="2754134" y="1863131"/>
            <a:ext cx="462861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  <a:latin typeface="Calibri" pitchFamily="34" charset="0"/>
              </a:rPr>
              <a:t>2 bits </a:t>
            </a:r>
            <a:r>
              <a:rPr lang="en-US" sz="2400" dirty="0" err="1">
                <a:solidFill>
                  <a:srgbClr val="006600"/>
                </a:solidFill>
                <a:latin typeface="Calibri" pitchFamily="34" charset="0"/>
              </a:rPr>
              <a:t>Digitaal</a:t>
            </a:r>
            <a:r>
              <a:rPr lang="en-US" sz="2400" dirty="0">
                <a:solidFill>
                  <a:srgbClr val="006600"/>
                </a:solidFill>
                <a:latin typeface="Calibri" pitchFamily="34" charset="0"/>
              </a:rPr>
              <a:t> Discreet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uitgang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ADC</a:t>
            </a:r>
            <a:endParaRPr lang="nl-NL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1" name="Line 100"/>
          <p:cNvSpPr>
            <a:spLocks noChangeShapeType="1"/>
          </p:cNvSpPr>
          <p:nvPr/>
        </p:nvSpPr>
        <p:spPr bwMode="auto">
          <a:xfrm flipH="1">
            <a:off x="659091" y="4308418"/>
            <a:ext cx="818544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" name="Freeform 48"/>
          <p:cNvSpPr>
            <a:spLocks/>
          </p:cNvSpPr>
          <p:nvPr/>
        </p:nvSpPr>
        <p:spPr bwMode="auto">
          <a:xfrm>
            <a:off x="1787398" y="2342014"/>
            <a:ext cx="6829425" cy="2331042"/>
          </a:xfrm>
          <a:custGeom>
            <a:avLst/>
            <a:gdLst>
              <a:gd name="T0" fmla="*/ 0 w 4279"/>
              <a:gd name="T1" fmla="*/ 2147483647 h 1449"/>
              <a:gd name="T2" fmla="*/ 1380648305 w 4279"/>
              <a:gd name="T3" fmla="*/ 567034239 h 1449"/>
              <a:gd name="T4" fmla="*/ 2147483647 w 4279"/>
              <a:gd name="T5" fmla="*/ 2147483647 h 1449"/>
              <a:gd name="T6" fmla="*/ 2147483647 w 4279"/>
              <a:gd name="T7" fmla="*/ 2147483647 h 1449"/>
              <a:gd name="T8" fmla="*/ 2147483647 w 4279"/>
              <a:gd name="T9" fmla="*/ 360381472 h 1449"/>
              <a:gd name="T10" fmla="*/ 2147483647 w 4279"/>
              <a:gd name="T11" fmla="*/ 2147483647 h 1449"/>
              <a:gd name="T12" fmla="*/ 2147483647 w 4279"/>
              <a:gd name="T13" fmla="*/ 1600298077 h 1449"/>
              <a:gd name="T14" fmla="*/ 2147483647 w 4279"/>
              <a:gd name="T15" fmla="*/ 2147483647 h 1449"/>
              <a:gd name="T16" fmla="*/ 2147483647 w 4279"/>
              <a:gd name="T17" fmla="*/ 413305535 h 1449"/>
              <a:gd name="T18" fmla="*/ 2147483647 w 4279"/>
              <a:gd name="T19" fmla="*/ 965218840 h 14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79" h="1449">
                <a:moveTo>
                  <a:pt x="0" y="1439"/>
                </a:moveTo>
                <a:cubicBezTo>
                  <a:pt x="90" y="1237"/>
                  <a:pt x="392" y="299"/>
                  <a:pt x="542" y="225"/>
                </a:cubicBezTo>
                <a:cubicBezTo>
                  <a:pt x="692" y="151"/>
                  <a:pt x="769" y="882"/>
                  <a:pt x="899" y="993"/>
                </a:cubicBezTo>
                <a:cubicBezTo>
                  <a:pt x="1029" y="1104"/>
                  <a:pt x="1202" y="1031"/>
                  <a:pt x="1323" y="889"/>
                </a:cubicBezTo>
                <a:cubicBezTo>
                  <a:pt x="1444" y="747"/>
                  <a:pt x="1474" y="72"/>
                  <a:pt x="1626" y="143"/>
                </a:cubicBezTo>
                <a:cubicBezTo>
                  <a:pt x="1778" y="214"/>
                  <a:pt x="2080" y="1234"/>
                  <a:pt x="2236" y="1316"/>
                </a:cubicBezTo>
                <a:cubicBezTo>
                  <a:pt x="2392" y="1398"/>
                  <a:pt x="2368" y="626"/>
                  <a:pt x="2564" y="635"/>
                </a:cubicBezTo>
                <a:cubicBezTo>
                  <a:pt x="2760" y="644"/>
                  <a:pt x="3210" y="1449"/>
                  <a:pt x="3415" y="1370"/>
                </a:cubicBezTo>
                <a:cubicBezTo>
                  <a:pt x="3620" y="1291"/>
                  <a:pt x="3648" y="328"/>
                  <a:pt x="3792" y="164"/>
                </a:cubicBezTo>
                <a:cubicBezTo>
                  <a:pt x="3936" y="0"/>
                  <a:pt x="4178" y="338"/>
                  <a:pt x="4279" y="383"/>
                </a:cubicBezTo>
              </a:path>
            </a:pathLst>
          </a:cu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/>
          </a:p>
        </p:txBody>
      </p:sp>
      <p:sp>
        <p:nvSpPr>
          <p:cNvPr id="103" name="Text Box 30"/>
          <p:cNvSpPr txBox="1">
            <a:spLocks noChangeArrowheads="1"/>
          </p:cNvSpPr>
          <p:nvPr/>
        </p:nvSpPr>
        <p:spPr bwMode="auto">
          <a:xfrm>
            <a:off x="2450217" y="959245"/>
            <a:ext cx="522281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C00000"/>
                </a:solidFill>
                <a:latin typeface="Calibri" pitchFamily="34" charset="0"/>
              </a:rPr>
              <a:t>Analoog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libri" pitchFamily="34" charset="0"/>
              </a:rPr>
              <a:t>continu</a:t>
            </a:r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afkomstig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van sensor</a:t>
            </a:r>
            <a:endParaRPr lang="nl-NL" sz="2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6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 animBg="1"/>
      <p:bldP spid="93" grpId="0" animBg="1"/>
      <p:bldP spid="94" grpId="0"/>
      <p:bldP spid="95" grpId="0"/>
      <p:bldP spid="96" grpId="0"/>
      <p:bldP spid="97" grpId="0"/>
      <p:bldP spid="98" grpId="0"/>
      <p:bldP spid="100" grpId="0"/>
      <p:bldP spid="1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Bijvoorbeeld: ADC 0-3V =&gt; 2 bits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903536" y="985292"/>
            <a:ext cx="8352928" cy="15841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Lucida Grande"/>
              <a:buChar char="▸"/>
              <a:defRPr sz="28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ＭＳ Ｐゴシック" charset="0"/>
              </a:defRPr>
            </a:lvl1pPr>
            <a:lvl2pPr marL="922338" indent="-2000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Lucida Grande"/>
              <a:buChar char="▸"/>
              <a:defRPr sz="24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ＭＳ Ｐゴシック" charset="0"/>
              </a:defRPr>
            </a:lvl2pPr>
            <a:lvl3pPr marL="1330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20000"/>
              <a:buFont typeface="Lucida Grande"/>
              <a:buChar char="▸"/>
              <a:defRPr sz="20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ＭＳ Ｐゴシック" charset="0"/>
              </a:defRPr>
            </a:lvl3pPr>
            <a:lvl4pPr marL="17383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Lucida Grande"/>
              <a:buChar char="▸"/>
              <a:defRPr sz="20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marL="2146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26035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30607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5179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9751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Omrekenen</a:t>
            </a:r>
            <a:r>
              <a:rPr lang="en-US" sz="2400" dirty="0"/>
              <a:t>:           </a:t>
            </a:r>
            <a:r>
              <a:rPr lang="en-US" sz="2400" dirty="0" err="1"/>
              <a:t>U</a:t>
            </a:r>
            <a:r>
              <a:rPr lang="en-US" sz="2400" baseline="-25000" dirty="0" err="1"/>
              <a:t>in</a:t>
            </a:r>
            <a:r>
              <a:rPr lang="en-US" sz="2400" dirty="0"/>
              <a:t> = U</a:t>
            </a:r>
            <a:r>
              <a:rPr lang="en-US" sz="2400" baseline="-25000" dirty="0"/>
              <a:t>REF</a:t>
            </a:r>
            <a:r>
              <a:rPr lang="en-US" sz="2400" dirty="0"/>
              <a:t> * </a:t>
            </a:r>
            <a:r>
              <a:rPr lang="en-US" sz="2400" dirty="0" err="1"/>
              <a:t>DIG</a:t>
            </a:r>
            <a:r>
              <a:rPr lang="en-US" sz="2400" baseline="-25000" dirty="0" err="1"/>
              <a:t>out</a:t>
            </a:r>
            <a:r>
              <a:rPr lang="en-US" sz="2400" dirty="0"/>
              <a:t> / </a:t>
            </a:r>
            <a:r>
              <a:rPr lang="en-US" sz="2400" dirty="0" err="1"/>
              <a:t>DIG</a:t>
            </a:r>
            <a:r>
              <a:rPr lang="en-US" sz="2400" baseline="-25000" dirty="0" err="1"/>
              <a:t>max</a:t>
            </a:r>
            <a:endParaRPr lang="en-US" sz="2400" baseline="-25000" dirty="0"/>
          </a:p>
          <a:p>
            <a:pPr>
              <a:buFont typeface="Arial" panose="020B0604020202020204" pitchFamily="34" charset="0"/>
              <a:buChar char="•"/>
            </a:pPr>
            <a:endParaRPr lang="en-US" sz="2400" baseline="-25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Kwantiseringsfout</a:t>
            </a:r>
            <a:r>
              <a:rPr lang="en-US" sz="2400" dirty="0"/>
              <a:t>: ±½ LSB = ±½ * U</a:t>
            </a:r>
            <a:r>
              <a:rPr lang="en-US" sz="2400" baseline="-25000" dirty="0"/>
              <a:t>REF</a:t>
            </a:r>
            <a:r>
              <a:rPr lang="en-US" sz="2400" dirty="0"/>
              <a:t> / </a:t>
            </a:r>
            <a:r>
              <a:rPr lang="en-US" sz="2400" dirty="0" err="1"/>
              <a:t>DIG</a:t>
            </a:r>
            <a:r>
              <a:rPr lang="en-US" sz="2400" baseline="-25000" dirty="0" err="1"/>
              <a:t>max</a:t>
            </a:r>
            <a:endParaRPr lang="nl-NL" sz="24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7" name="Group 1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462695"/>
              </p:ext>
            </p:extLst>
          </p:nvPr>
        </p:nvGraphicFramePr>
        <p:xfrm>
          <a:off x="1693069" y="2582972"/>
          <a:ext cx="6773862" cy="2601913"/>
        </p:xfrm>
        <a:graphic>
          <a:graphicData uri="http://schemas.openxmlformats.org/drawingml/2006/table">
            <a:tbl>
              <a:tblPr/>
              <a:tblGrid>
                <a:gridCol w="144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81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Gemeten</a:t>
                      </a: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1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digitale</a:t>
                      </a: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1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waarde</a:t>
                      </a:r>
                      <a:endParaRPr kumimoji="1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6" marB="468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Omgerekende</a:t>
                      </a: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1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analoge</a:t>
                      </a: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1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waarde</a:t>
                      </a:r>
                      <a:endParaRPr kumimoji="1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6" marB="4680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Min </a:t>
                      </a:r>
                      <a:r>
                        <a:rPr kumimoji="1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analoge</a:t>
                      </a: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1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waarde</a:t>
                      </a:r>
                      <a:endParaRPr kumimoji="1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6" marB="4680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Max </a:t>
                      </a:r>
                      <a:r>
                        <a:rPr kumimoji="1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analoge</a:t>
                      </a:r>
                      <a:r>
                        <a:rPr kumimoji="1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1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waarde</a:t>
                      </a:r>
                      <a:endParaRPr kumimoji="1" lang="nl-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6" marB="4680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1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6" marB="468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 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± </a:t>
                      </a:r>
                      <a:r>
                        <a:rPr kumimoji="1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0.5</a:t>
                      </a:r>
                    </a:p>
                  </a:txBody>
                  <a:tcPr marL="90000" marR="90000" marT="46806" marB="4680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-0.5</a:t>
                      </a:r>
                      <a:endParaRPr kumimoji="1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6" marB="4680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0.5</a:t>
                      </a:r>
                      <a:endParaRPr kumimoji="1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6" marB="4680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1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6" marB="468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± </a:t>
                      </a:r>
                      <a:r>
                        <a:rPr kumimoji="1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0.5</a:t>
                      </a:r>
                    </a:p>
                  </a:txBody>
                  <a:tcPr marL="90000" marR="90000" marT="46806" marB="4680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0.5</a:t>
                      </a:r>
                      <a:endParaRPr kumimoji="1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6" marB="4680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  <a:endParaRPr kumimoji="1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6" marB="4680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1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6" marB="468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 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± </a:t>
                      </a:r>
                      <a:r>
                        <a:rPr kumimoji="1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0.5</a:t>
                      </a:r>
                    </a:p>
                  </a:txBody>
                  <a:tcPr marL="90000" marR="90000" marT="46806" marB="4680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1.5</a:t>
                      </a:r>
                      <a:endParaRPr kumimoji="1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6" marB="4680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2.5</a:t>
                      </a:r>
                      <a:endParaRPr kumimoji="1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6" marB="4680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1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6" marB="468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</a:t>
                      </a: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± </a:t>
                      </a:r>
                      <a:r>
                        <a:rPr kumimoji="1" lang="nl-N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0.5</a:t>
                      </a:r>
                    </a:p>
                  </a:txBody>
                  <a:tcPr marL="90000" marR="90000" marT="46806" marB="4680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2.5</a:t>
                      </a:r>
                      <a:endParaRPr kumimoji="1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6" marB="4680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3.5</a:t>
                      </a:r>
                      <a:endParaRPr kumimoji="1" lang="nl-N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6" marB="46806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55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sample </a:t>
            </a:r>
            <a:r>
              <a:rPr lang="en-US" dirty="0" err="1"/>
              <a:t>frequentie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Sample frequentie:</a:t>
            </a:r>
          </a:p>
          <a:p>
            <a:pPr lvl="1"/>
            <a:r>
              <a:rPr lang="nl-NL" sz="2400" dirty="0"/>
              <a:t>Volgens theorie (bemonsteringstheorema van </a:t>
            </a:r>
            <a:r>
              <a:rPr lang="nl-NL" sz="2400" dirty="0" err="1"/>
              <a:t>Nyquist</a:t>
            </a:r>
            <a:r>
              <a:rPr lang="nl-NL" sz="2400" dirty="0"/>
              <a:t>-Shannon) </a:t>
            </a:r>
            <a:r>
              <a:rPr lang="nl-NL" sz="2400" b="1" dirty="0">
                <a:solidFill>
                  <a:srgbClr val="C00000"/>
                </a:solidFill>
              </a:rPr>
              <a:t>2x</a:t>
            </a:r>
            <a:r>
              <a:rPr lang="nl-NL" sz="2400" dirty="0"/>
              <a:t> hoogst voorkomende frequentie in signaal.</a:t>
            </a:r>
          </a:p>
          <a:p>
            <a:pPr lvl="2"/>
            <a:r>
              <a:rPr lang="nl-NL" sz="2000" dirty="0"/>
              <a:t>spraak 4KHz =&gt; sample frequentie 8 KHz (telefoon =&gt; 8 KHz)</a:t>
            </a:r>
          </a:p>
          <a:p>
            <a:pPr lvl="2"/>
            <a:r>
              <a:rPr lang="nl-NL" sz="2000" dirty="0"/>
              <a:t>muziek 20 KHz =&gt; sample frequentie 40 KHz (CD =&gt; 44,1 KHz)</a:t>
            </a:r>
          </a:p>
          <a:p>
            <a:pPr lvl="2"/>
            <a:r>
              <a:rPr lang="nl-NL" sz="2000" dirty="0"/>
              <a:t>oventemperatuur 10 Hz =&gt; sample frequentie 20 Hz</a:t>
            </a:r>
          </a:p>
          <a:p>
            <a:pPr lvl="2"/>
            <a:r>
              <a:rPr lang="nl-NL" sz="2000" dirty="0"/>
              <a:t>omgevingstemperatuur 0,01Hz =&gt; sample frequentie 0,02 Hz</a:t>
            </a:r>
          </a:p>
          <a:p>
            <a:pPr marL="1101725" lvl="2" indent="0">
              <a:buNone/>
            </a:pPr>
            <a:endParaRPr lang="nl-NL" sz="1600" dirty="0"/>
          </a:p>
          <a:p>
            <a:r>
              <a:rPr lang="nl-NL" sz="2800" dirty="0"/>
              <a:t>Maximale sample frequentie is afhankelijk van de </a:t>
            </a:r>
            <a:r>
              <a:rPr lang="nl-NL" sz="2800" dirty="0">
                <a:solidFill>
                  <a:srgbClr val="C00000"/>
                </a:solidFill>
              </a:rPr>
              <a:t>conversiesnelheid</a:t>
            </a:r>
            <a:r>
              <a:rPr lang="nl-NL" sz="2800" dirty="0"/>
              <a:t> van de ADC. </a:t>
            </a:r>
          </a:p>
          <a:p>
            <a:pPr lvl="1"/>
            <a:r>
              <a:rPr lang="nl-NL" sz="2400" dirty="0"/>
              <a:t>MSP430G2553: max </a:t>
            </a:r>
            <a:r>
              <a:rPr lang="nl-NL" sz="2400" dirty="0" err="1"/>
              <a:t>f</a:t>
            </a:r>
            <a:r>
              <a:rPr lang="nl-NL" sz="2400" baseline="-25000" dirty="0" err="1"/>
              <a:t>sample</a:t>
            </a:r>
            <a:r>
              <a:rPr lang="nl-NL" sz="2400" dirty="0"/>
              <a:t> =</a:t>
            </a:r>
            <a:r>
              <a:rPr lang="nl-NL" sz="2400" b="1" dirty="0"/>
              <a:t> 200</a:t>
            </a:r>
            <a:r>
              <a:rPr lang="nl-NL" sz="2400" dirty="0"/>
              <a:t> </a:t>
            </a:r>
            <a:r>
              <a:rPr lang="nl-NL" sz="2400" dirty="0" err="1"/>
              <a:t>KHz.</a:t>
            </a:r>
            <a:endParaRPr lang="nl-NL" sz="2400" dirty="0"/>
          </a:p>
          <a:p>
            <a:endParaRPr lang="nl-NL" sz="28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64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Signaalbewerkingen</a:t>
            </a:r>
            <a:r>
              <a:rPr lang="en-US" dirty="0"/>
              <a:t> v</a:t>
            </a:r>
            <a:r>
              <a:rPr lang="nl-NL" dirty="0" err="1"/>
              <a:t>óó</a:t>
            </a:r>
            <a:r>
              <a:rPr lang="en-US" dirty="0"/>
              <a:t>r ADC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9485" y="913284"/>
            <a:ext cx="9281031" cy="4464496"/>
          </a:xfrm>
        </p:spPr>
        <p:txBody>
          <a:bodyPr/>
          <a:lstStyle/>
          <a:p>
            <a:r>
              <a:rPr lang="nl-NL" sz="2400" dirty="0"/>
              <a:t>Analoge signaalbewerkingen voor ADC:</a:t>
            </a:r>
          </a:p>
          <a:p>
            <a:pPr lvl="1"/>
            <a:r>
              <a:rPr lang="nl-NL" sz="2000" dirty="0"/>
              <a:t>Versterken of verzwakken.</a:t>
            </a:r>
          </a:p>
          <a:p>
            <a:pPr lvl="1"/>
            <a:r>
              <a:rPr lang="nl-NL" sz="2000" dirty="0"/>
              <a:t>Verschuiven.</a:t>
            </a:r>
          </a:p>
          <a:p>
            <a:pPr lvl="1"/>
            <a:r>
              <a:rPr lang="nl-NL" sz="2000" dirty="0"/>
              <a:t>Filteren (te hoge frequenties eruit = Anti-</a:t>
            </a:r>
            <a:r>
              <a:rPr lang="nl-NL" sz="2000" dirty="0" err="1"/>
              <a:t>aliasing</a:t>
            </a:r>
            <a:r>
              <a:rPr lang="nl-NL" sz="2000" dirty="0"/>
              <a:t> filter).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45" y="2530002"/>
            <a:ext cx="5852160" cy="181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840" y="3771860"/>
            <a:ext cx="5852160" cy="196596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8546870">
            <a:off x="6370826" y="3737033"/>
            <a:ext cx="653085" cy="510778"/>
          </a:xfrm>
          <a:prstGeom prst="downArrow">
            <a:avLst>
              <a:gd name="adj1" fmla="val 21500"/>
              <a:gd name="adj2" fmla="val 4755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nl-NL" b="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8231" y="2593276"/>
            <a:ext cx="1681872" cy="1200329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b="0" dirty="0">
                <a:solidFill>
                  <a:schemeClr val="bg1"/>
                </a:solidFill>
              </a:rPr>
              <a:t>x 2</a:t>
            </a:r>
          </a:p>
          <a:p>
            <a:pPr algn="ctr"/>
            <a:r>
              <a:rPr lang="nl-NL" b="0" dirty="0">
                <a:solidFill>
                  <a:schemeClr val="bg1"/>
                </a:solidFill>
              </a:rPr>
              <a:t>+ 2000 </a:t>
            </a:r>
            <a:r>
              <a:rPr lang="nl-NL" b="0" dirty="0" err="1">
                <a:solidFill>
                  <a:schemeClr val="bg1"/>
                </a:solidFill>
              </a:rPr>
              <a:t>mV</a:t>
            </a:r>
            <a:endParaRPr lang="nl-NL" b="0" dirty="0">
              <a:solidFill>
                <a:schemeClr val="bg1"/>
              </a:solidFill>
            </a:endParaRPr>
          </a:p>
          <a:p>
            <a:pPr algn="ctr"/>
            <a:r>
              <a:rPr lang="nl-NL" b="0" dirty="0">
                <a:solidFill>
                  <a:schemeClr val="bg1"/>
                </a:solidFill>
              </a:rPr>
              <a:t>LDF</a:t>
            </a:r>
          </a:p>
        </p:txBody>
      </p:sp>
    </p:spTree>
    <p:extLst>
      <p:ext uri="{BB962C8B-B14F-4D97-AF65-F5344CB8AC3E}">
        <p14:creationId xmlns:p14="http://schemas.microsoft.com/office/powerpoint/2010/main" val="7622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ADC resolutie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Resolutie</a:t>
            </a:r>
            <a:r>
              <a:rPr lang="en-US" dirty="0"/>
              <a:t> ADC:</a:t>
            </a:r>
          </a:p>
          <a:p>
            <a:pPr lvl="1"/>
            <a:r>
              <a:rPr lang="en-US" dirty="0"/>
              <a:t>CD: 16 bits</a:t>
            </a:r>
          </a:p>
          <a:p>
            <a:pPr lvl="1"/>
            <a:r>
              <a:rPr lang="en-US" dirty="0"/>
              <a:t>MSP430G2553: </a:t>
            </a:r>
            <a:r>
              <a:rPr lang="en-US" b="1" dirty="0"/>
              <a:t>10 bits </a:t>
            </a:r>
            <a:endParaRPr lang="nl-NL" dirty="0"/>
          </a:p>
          <a:p>
            <a:endParaRPr lang="nl-NL" sz="4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7932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SAR (</a:t>
            </a:r>
            <a:r>
              <a:rPr lang="nl-NL" sz="3200" dirty="0" err="1"/>
              <a:t>Successive</a:t>
            </a:r>
            <a:r>
              <a:rPr lang="nl-NL" sz="3200" dirty="0"/>
              <a:t> </a:t>
            </a:r>
            <a:r>
              <a:rPr lang="nl-NL" sz="3200" dirty="0" err="1"/>
              <a:t>Approximation</a:t>
            </a:r>
            <a:r>
              <a:rPr lang="nl-NL" sz="3200" dirty="0"/>
              <a:t> Register) ADC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9</a:t>
            </a:fld>
            <a:endParaRPr lang="nl-NL" dirty="0"/>
          </a:p>
        </p:txBody>
      </p:sp>
      <p:grpSp>
        <p:nvGrpSpPr>
          <p:cNvPr id="54" name="Groep 53"/>
          <p:cNvGrpSpPr/>
          <p:nvPr/>
        </p:nvGrpSpPr>
        <p:grpSpPr>
          <a:xfrm>
            <a:off x="474358" y="1057300"/>
            <a:ext cx="9215118" cy="4415850"/>
            <a:chOff x="-60536" y="769268"/>
            <a:chExt cx="9215118" cy="4415850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844924" y="1984062"/>
              <a:ext cx="0" cy="1152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844924" y="1984062"/>
              <a:ext cx="1008063" cy="5762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2843337" y="2560325"/>
              <a:ext cx="1008062" cy="5762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347125" y="2201550"/>
              <a:ext cx="3587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1923387" y="2633350"/>
              <a:ext cx="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700462" y="1552262"/>
              <a:ext cx="132619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eaLnBrk="1" hangingPunct="1"/>
              <a:r>
                <a:rPr kumimoji="0" lang="nl-NL" sz="1800" dirty="0">
                  <a:solidFill>
                    <a:schemeClr val="tx1"/>
                  </a:solidFill>
                  <a:latin typeface="Calibri" pitchFamily="34" charset="0"/>
                </a:rPr>
                <a:t>Comparator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7584" y="3277874"/>
              <a:ext cx="156921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 eaLnBrk="1" hangingPunct="1"/>
              <a:r>
                <a:rPr kumimoji="0" lang="nl-NL" sz="1800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INCH3</a:t>
              </a:r>
              <a:r>
                <a:rPr kumimoji="0" lang="nl-NL" sz="1800" dirty="0">
                  <a:solidFill>
                    <a:srgbClr val="C00000"/>
                  </a:solidFill>
                  <a:latin typeface="Calibri" pitchFamily="34" charset="0"/>
                </a:rPr>
                <a:t>..</a:t>
              </a:r>
              <a:r>
                <a:rPr kumimoji="0" lang="nl-NL" sz="1800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  <a:p>
              <a:pPr algn="ctr" eaLnBrk="1" hangingPunct="1"/>
              <a:r>
                <a:rPr kumimoji="0" lang="nl-NL" sz="1800" dirty="0">
                  <a:solidFill>
                    <a:schemeClr val="tx1"/>
                  </a:solidFill>
                  <a:latin typeface="Calibri" pitchFamily="34" charset="0"/>
                </a:rPr>
                <a:t>in </a:t>
              </a:r>
              <a:r>
                <a:rPr kumimoji="0" lang="nl-NL" sz="1800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ADC10CTL1</a:t>
              </a: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2067850" y="2201549"/>
              <a:ext cx="777074" cy="57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987799" y="3712850"/>
              <a:ext cx="1562100" cy="100647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nl-NL" sz="1800" dirty="0">
                  <a:latin typeface="Calibri" pitchFamily="34" charset="0"/>
                </a:rPr>
                <a:t>D/A </a:t>
              </a:r>
              <a:r>
                <a:rPr lang="nl-NL" sz="1800" dirty="0" err="1">
                  <a:latin typeface="Calibri" pitchFamily="34" charset="0"/>
                </a:rPr>
                <a:t>converter</a:t>
              </a:r>
              <a:endParaRPr lang="nl-NL" sz="1800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572124" y="2057087"/>
              <a:ext cx="1417638" cy="100806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nl-NL" sz="1800" dirty="0">
                  <a:latin typeface="Calibri" pitchFamily="34" charset="0"/>
                </a:rPr>
                <a:t>Controller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219823" y="3639825"/>
              <a:ext cx="1368425" cy="108108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nl-NL" sz="1800" dirty="0" err="1">
                  <a:latin typeface="Calibri" pitchFamily="34" charset="0"/>
                </a:rPr>
                <a:t>SARegister</a:t>
              </a:r>
              <a:endParaRPr lang="nl-NL" sz="1800" dirty="0">
                <a:latin typeface="Calibri" pitchFamily="34" charset="0"/>
              </a:endParaRPr>
            </a:p>
            <a:p>
              <a:pPr algn="ctr" eaLnBrk="1" hangingPunct="1"/>
              <a:r>
                <a:rPr lang="nl-NL" sz="1800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ADC10MEM</a:t>
              </a: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4572124" y="3928750"/>
              <a:ext cx="647700" cy="554037"/>
            </a:xfrm>
            <a:prstGeom prst="leftArrow">
              <a:avLst>
                <a:gd name="adj1" fmla="val 32380"/>
                <a:gd name="adj2" fmla="val 27343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dirty="0">
                <a:latin typeface="Calibri" pitchFamily="34" charset="0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4816558" y="4815786"/>
              <a:ext cx="217495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eaLnBrk="1" hangingPunct="1"/>
              <a:r>
                <a:rPr kumimoji="0" lang="nl-NL" sz="1800" dirty="0">
                  <a:solidFill>
                    <a:schemeClr val="tx1"/>
                  </a:solidFill>
                  <a:latin typeface="Calibri" pitchFamily="34" charset="0"/>
                </a:rPr>
                <a:t>10 bits digital output</a:t>
              </a: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3852987" y="2560325"/>
              <a:ext cx="7191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2555999" y="4216087"/>
              <a:ext cx="43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2555999" y="2992125"/>
              <a:ext cx="0" cy="1223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2555999" y="2992125"/>
              <a:ext cx="2889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6013574" y="2344425"/>
              <a:ext cx="5762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6877173" y="2344424"/>
              <a:ext cx="647699" cy="84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V="1">
              <a:off x="7533909" y="2192784"/>
              <a:ext cx="144463" cy="1428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7675196" y="2341468"/>
              <a:ext cx="929178" cy="29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000127" y="2776225"/>
              <a:ext cx="9331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H="1">
              <a:off x="6946677" y="2776225"/>
              <a:ext cx="1587" cy="1441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>
              <a:off x="6587902" y="4216087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6153504" y="1131049"/>
              <a:ext cx="14302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eaLnBrk="1" hangingPunct="1"/>
              <a:r>
                <a:rPr kumimoji="0" lang="nl-NL" sz="1800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ADC10IFG</a:t>
              </a:r>
              <a:r>
                <a:rPr kumimoji="0" lang="nl-NL" sz="1800" dirty="0">
                  <a:solidFill>
                    <a:schemeClr val="tx1"/>
                  </a:solidFill>
                  <a:latin typeface="Calibri" pitchFamily="34" charset="0"/>
                </a:rPr>
                <a:t> in</a:t>
              </a:r>
            </a:p>
            <a:p>
              <a:pPr eaLnBrk="1" hangingPunct="1"/>
              <a:r>
                <a:rPr kumimoji="0" lang="nl-NL" sz="1800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kumimoji="0" lang="nl-NL" sz="1800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ADC10CTL0</a:t>
              </a:r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7176106" y="2425452"/>
              <a:ext cx="135646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eaLnBrk="1" hangingPunct="1"/>
              <a:r>
                <a:rPr kumimoji="0" lang="nl-NL" sz="1800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ADC10IE</a:t>
              </a:r>
              <a:r>
                <a:rPr kumimoji="0" lang="nl-NL" sz="1800" dirty="0">
                  <a:solidFill>
                    <a:schemeClr val="tx1"/>
                  </a:solidFill>
                  <a:latin typeface="Calibri" pitchFamily="34" charset="0"/>
                </a:rPr>
                <a:t> in </a:t>
              </a:r>
            </a:p>
            <a:p>
              <a:pPr eaLnBrk="1" hangingPunct="1"/>
              <a:r>
                <a:rPr kumimoji="0" lang="nl-NL" sz="1800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ADC10CTL0</a:t>
              </a: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4932487" y="1409387"/>
              <a:ext cx="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5653212" y="1409387"/>
              <a:ext cx="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4067944" y="769268"/>
              <a:ext cx="241207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eaLnBrk="1" hangingPunct="1"/>
              <a:r>
                <a:rPr kumimoji="0" lang="nl-NL" sz="1800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ADC10ON</a:t>
              </a:r>
              <a:r>
                <a:rPr kumimoji="0" lang="nl-NL" sz="1800" dirty="0">
                  <a:solidFill>
                    <a:schemeClr val="tx1"/>
                  </a:solidFill>
                  <a:latin typeface="Calibri" pitchFamily="34" charset="0"/>
                </a:rPr>
                <a:t>, </a:t>
              </a:r>
              <a:r>
                <a:rPr kumimoji="0" lang="nl-NL" sz="1800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ADC10SC</a:t>
              </a:r>
              <a:r>
                <a:rPr kumimoji="0" lang="nl-NL" sz="1800" dirty="0">
                  <a:solidFill>
                    <a:schemeClr val="tx1"/>
                  </a:solidFill>
                  <a:latin typeface="Calibri" pitchFamily="34" charset="0"/>
                </a:rPr>
                <a:t>, …</a:t>
              </a:r>
            </a:p>
            <a:p>
              <a:pPr algn="ctr" eaLnBrk="1" hangingPunct="1"/>
              <a:r>
                <a:rPr kumimoji="0" lang="nl-NL" sz="1800" dirty="0">
                  <a:solidFill>
                    <a:schemeClr val="tx1"/>
                  </a:solidFill>
                  <a:latin typeface="Calibri" pitchFamily="34" charset="0"/>
                </a:rPr>
                <a:t> in </a:t>
              </a:r>
              <a:r>
                <a:rPr kumimoji="0" lang="nl-NL" sz="1800" dirty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ADC10CTL0/1</a:t>
              </a:r>
            </a:p>
          </p:txBody>
        </p:sp>
        <p:cxnSp>
          <p:nvCxnSpPr>
            <p:cNvPr id="37" name="AutoShape 36"/>
            <p:cNvCxnSpPr>
              <a:cxnSpLocks noChangeShapeType="1"/>
            </p:cNvCxnSpPr>
            <p:nvPr/>
          </p:nvCxnSpPr>
          <p:spPr bwMode="auto">
            <a:xfrm flipH="1">
              <a:off x="6588249" y="1984062"/>
              <a:ext cx="11113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AutoShape 37"/>
            <p:cNvSpPr>
              <a:spLocks noChangeArrowheads="1"/>
            </p:cNvSpPr>
            <p:nvPr/>
          </p:nvSpPr>
          <p:spPr bwMode="auto">
            <a:xfrm>
              <a:off x="6588249" y="1768162"/>
              <a:ext cx="287338" cy="215900"/>
            </a:xfrm>
            <a:prstGeom prst="flowChartPunchedTap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dirty="0">
                <a:latin typeface="Calibri" pitchFamily="34" charset="0"/>
              </a:endParaRPr>
            </a:p>
          </p:txBody>
        </p:sp>
        <p:sp>
          <p:nvSpPr>
            <p:cNvPr id="39" name="AutoShape 38"/>
            <p:cNvSpPr>
              <a:spLocks noChangeArrowheads="1"/>
            </p:cNvSpPr>
            <p:nvPr/>
          </p:nvSpPr>
          <p:spPr bwMode="auto">
            <a:xfrm>
              <a:off x="6588249" y="2128525"/>
              <a:ext cx="287338" cy="3603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dirty="0">
                <a:latin typeface="Calibri" pitchFamily="34" charset="0"/>
              </a:endParaRPr>
            </a:p>
          </p:txBody>
        </p:sp>
        <p:cxnSp>
          <p:nvCxnSpPr>
            <p:cNvPr id="40" name="AutoShape 39"/>
            <p:cNvCxnSpPr>
              <a:cxnSpLocks noChangeShapeType="1"/>
            </p:cNvCxnSpPr>
            <p:nvPr/>
          </p:nvCxnSpPr>
          <p:spPr bwMode="auto">
            <a:xfrm rot="5400000">
              <a:off x="1096299" y="2163450"/>
              <a:ext cx="1223963" cy="158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40"/>
            <p:cNvCxnSpPr>
              <a:cxnSpLocks noChangeShapeType="1"/>
            </p:cNvCxnSpPr>
            <p:nvPr/>
          </p:nvCxnSpPr>
          <p:spPr bwMode="auto">
            <a:xfrm>
              <a:off x="1707487" y="1552262"/>
              <a:ext cx="360363" cy="3587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41"/>
            <p:cNvCxnSpPr>
              <a:cxnSpLocks noChangeShapeType="1"/>
            </p:cNvCxnSpPr>
            <p:nvPr/>
          </p:nvCxnSpPr>
          <p:spPr bwMode="auto">
            <a:xfrm>
              <a:off x="2067850" y="1911037"/>
              <a:ext cx="0" cy="5762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42"/>
            <p:cNvCxnSpPr>
              <a:cxnSpLocks noChangeShapeType="1"/>
            </p:cNvCxnSpPr>
            <p:nvPr/>
          </p:nvCxnSpPr>
          <p:spPr bwMode="auto">
            <a:xfrm flipV="1">
              <a:off x="1707487" y="2487300"/>
              <a:ext cx="360363" cy="2889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Text Box 44"/>
            <p:cNvSpPr txBox="1">
              <a:spLocks noChangeArrowheads="1"/>
            </p:cNvSpPr>
            <p:nvPr/>
          </p:nvSpPr>
          <p:spPr bwMode="auto">
            <a:xfrm>
              <a:off x="7452320" y="1633364"/>
              <a:ext cx="170226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 eaLnBrk="1" hangingPunct="1"/>
              <a:r>
                <a:rPr kumimoji="0" lang="nl-NL" sz="1800" dirty="0">
                  <a:solidFill>
                    <a:srgbClr val="CC0099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ADC10_VECTOR</a:t>
              </a:r>
            </a:p>
            <a:p>
              <a:pPr algn="ctr" eaLnBrk="1" hangingPunct="1"/>
              <a:r>
                <a:rPr kumimoji="0" lang="nl-NL" sz="1800" dirty="0" err="1">
                  <a:solidFill>
                    <a:srgbClr val="CC0099"/>
                  </a:solidFill>
                  <a:latin typeface="Calibri" pitchFamily="34" charset="0"/>
                </a:rPr>
                <a:t>interrupt</a:t>
              </a:r>
              <a:endParaRPr kumimoji="0" lang="nl-NL" sz="1800" dirty="0">
                <a:solidFill>
                  <a:srgbClr val="CC0099"/>
                </a:solidFill>
                <a:latin typeface="Calibri" pitchFamily="34" charset="0"/>
              </a:endParaRPr>
            </a:p>
          </p:txBody>
        </p:sp>
        <p:sp>
          <p:nvSpPr>
            <p:cNvPr id="45" name="Text Box 45"/>
            <p:cNvSpPr txBox="1">
              <a:spLocks noChangeArrowheads="1"/>
            </p:cNvSpPr>
            <p:nvPr/>
          </p:nvSpPr>
          <p:spPr bwMode="auto">
            <a:xfrm>
              <a:off x="841767" y="841276"/>
              <a:ext cx="84991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 eaLnBrk="1" hangingPunct="1"/>
              <a:r>
                <a:rPr kumimoji="0" lang="nl-NL" sz="1800" dirty="0" err="1">
                  <a:solidFill>
                    <a:schemeClr val="tx1"/>
                  </a:solidFill>
                  <a:latin typeface="Calibri" pitchFamily="34" charset="0"/>
                </a:rPr>
                <a:t>Analog</a:t>
              </a:r>
              <a:br>
                <a:rPr kumimoji="0" lang="nl-NL" sz="1800" dirty="0">
                  <a:solidFill>
                    <a:schemeClr val="tx1"/>
                  </a:solidFill>
                  <a:latin typeface="Calibri" pitchFamily="34" charset="0"/>
                </a:rPr>
              </a:br>
              <a:r>
                <a:rPr kumimoji="0" lang="nl-NL" sz="1800" dirty="0" err="1">
                  <a:solidFill>
                    <a:schemeClr val="tx1"/>
                  </a:solidFill>
                  <a:latin typeface="Calibri" pitchFamily="34" charset="0"/>
                </a:rPr>
                <a:t>inputs</a:t>
              </a:r>
              <a:endParaRPr kumimoji="0" lang="nl-NL" sz="18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-60536" y="1513155"/>
              <a:ext cx="1392176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r" eaLnBrk="1" hangingPunct="1"/>
              <a:r>
                <a:rPr kumimoji="0" lang="nl-NL" sz="1800" dirty="0">
                  <a:solidFill>
                    <a:schemeClr val="tx1"/>
                  </a:solidFill>
                  <a:latin typeface="Calibri" pitchFamily="34" charset="0"/>
                </a:rPr>
                <a:t>A0 ... A7</a:t>
              </a:r>
            </a:p>
            <a:p>
              <a:pPr algn="r" eaLnBrk="1" hangingPunct="1"/>
              <a:r>
                <a:rPr kumimoji="0" lang="nl-NL" sz="1800" dirty="0">
                  <a:solidFill>
                    <a:schemeClr val="tx1"/>
                  </a:solidFill>
                  <a:latin typeface="Calibri" pitchFamily="34" charset="0"/>
                </a:rPr>
                <a:t>Temp sensor</a:t>
              </a:r>
            </a:p>
            <a:p>
              <a:pPr algn="r" eaLnBrk="1" hangingPunct="1"/>
              <a:r>
                <a:rPr kumimoji="0" lang="nl-NL" sz="1800" dirty="0">
                  <a:solidFill>
                    <a:schemeClr val="tx1"/>
                  </a:solidFill>
                  <a:latin typeface="Calibri" pitchFamily="34" charset="0"/>
                </a:rPr>
                <a:t>(</a:t>
              </a:r>
              <a:r>
                <a:rPr kumimoji="0" lang="nl-NL" sz="1800" dirty="0" err="1">
                  <a:solidFill>
                    <a:schemeClr val="tx1"/>
                  </a:solidFill>
                  <a:latin typeface="Calibri" pitchFamily="34" charset="0"/>
                </a:rPr>
                <a:t>Vcc</a:t>
              </a:r>
              <a:r>
                <a:rPr kumimoji="0" lang="nl-NL" sz="1800" dirty="0">
                  <a:solidFill>
                    <a:schemeClr val="tx1"/>
                  </a:solidFill>
                  <a:latin typeface="Calibri" pitchFamily="34" charset="0"/>
                </a:rPr>
                <a:t> – </a:t>
              </a:r>
              <a:r>
                <a:rPr kumimoji="0" lang="nl-NL" sz="1800" dirty="0" err="1">
                  <a:solidFill>
                    <a:schemeClr val="tx1"/>
                  </a:solidFill>
                  <a:latin typeface="Calibri" pitchFamily="34" charset="0"/>
                </a:rPr>
                <a:t>Vss</a:t>
              </a:r>
              <a:r>
                <a:rPr kumimoji="0" lang="nl-NL" sz="1800" dirty="0">
                  <a:solidFill>
                    <a:schemeClr val="tx1"/>
                  </a:solidFill>
                  <a:latin typeface="Calibri" pitchFamily="34" charset="0"/>
                </a:rPr>
                <a:t>)/2</a:t>
              </a:r>
            </a:p>
            <a:p>
              <a:pPr algn="r" eaLnBrk="1" hangingPunct="1"/>
              <a:r>
                <a:rPr kumimoji="0" lang="nl-NL" sz="1800" dirty="0">
                  <a:solidFill>
                    <a:schemeClr val="tx1"/>
                  </a:solidFill>
                  <a:latin typeface="Calibri" pitchFamily="34" charset="0"/>
                </a:rPr>
                <a:t>…</a:t>
              </a: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1346604" y="2353444"/>
              <a:ext cx="3587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8" name="Line 8"/>
            <p:cNvSpPr>
              <a:spLocks noChangeShapeType="1"/>
            </p:cNvSpPr>
            <p:nvPr/>
          </p:nvSpPr>
          <p:spPr bwMode="auto">
            <a:xfrm>
              <a:off x="1346604" y="2065412"/>
              <a:ext cx="3587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" name="Line 8"/>
            <p:cNvSpPr>
              <a:spLocks noChangeShapeType="1"/>
            </p:cNvSpPr>
            <p:nvPr/>
          </p:nvSpPr>
          <p:spPr bwMode="auto">
            <a:xfrm>
              <a:off x="1346604" y="1921396"/>
              <a:ext cx="3587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0" name="Line 8"/>
            <p:cNvSpPr>
              <a:spLocks noChangeShapeType="1"/>
            </p:cNvSpPr>
            <p:nvPr/>
          </p:nvSpPr>
          <p:spPr bwMode="auto">
            <a:xfrm>
              <a:off x="1346604" y="1777380"/>
              <a:ext cx="3587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1" name="Line 8"/>
            <p:cNvSpPr>
              <a:spLocks noChangeShapeType="1"/>
            </p:cNvSpPr>
            <p:nvPr/>
          </p:nvSpPr>
          <p:spPr bwMode="auto">
            <a:xfrm>
              <a:off x="1346604" y="1633364"/>
              <a:ext cx="3587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346604" y="2713484"/>
              <a:ext cx="3587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1308778" y="2209428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0" dirty="0">
                  <a:latin typeface="Calibri" panose="020F0502020204030204" pitchFamily="34" charset="0"/>
                </a:rPr>
                <a:t>…</a:t>
              </a:r>
            </a:p>
          </p:txBody>
        </p:sp>
      </p:grpSp>
      <p:sp>
        <p:nvSpPr>
          <p:cNvPr id="3" name="Tekstvak 2"/>
          <p:cNvSpPr txBox="1"/>
          <p:nvPr/>
        </p:nvSpPr>
        <p:spPr>
          <a:xfrm>
            <a:off x="3361323" y="22996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3362566" y="306423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dirty="0">
                <a:latin typeface="Calibri" panose="020F050202020403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651771655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2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368582-F340-48C1-9CD3-16BF51AC381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2639</TotalTime>
  <Words>600</Words>
  <Application>Microsoft Office PowerPoint</Application>
  <PresentationFormat>Aangepast</PresentationFormat>
  <Paragraphs>191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22" baseType="lpstr">
      <vt:lpstr>Arial</vt:lpstr>
      <vt:lpstr>Calibri</vt:lpstr>
      <vt:lpstr>Consolas</vt:lpstr>
      <vt:lpstr>Lucida Grande</vt:lpstr>
      <vt:lpstr>Open Sans</vt:lpstr>
      <vt:lpstr>Times New Roman</vt:lpstr>
      <vt:lpstr>Verdana</vt:lpstr>
      <vt:lpstr>Wingdings</vt:lpstr>
      <vt:lpstr>hoofdstuk pagina</vt:lpstr>
      <vt:lpstr>1_tekst pagina</vt:lpstr>
      <vt:lpstr>EMS10  Week 7  Les 1</vt:lpstr>
      <vt:lpstr>Agenda  Week 7  Les 1</vt:lpstr>
      <vt:lpstr>ADC Analog Digital Converter</vt:lpstr>
      <vt:lpstr>Bijvoorbeeld: ADC 0-3V =&gt; 2 bits</vt:lpstr>
      <vt:lpstr>Bijvoorbeeld: ADC 0-3V =&gt; 2 bits</vt:lpstr>
      <vt:lpstr>ADC sample frequentie</vt:lpstr>
      <vt:lpstr>Signaalbewerkingen vóór ADC</vt:lpstr>
      <vt:lpstr>ADC resolutie</vt:lpstr>
      <vt:lpstr>SAR (Successive Approximation Register) ADC</vt:lpstr>
      <vt:lpstr>Aan de slag!</vt:lpstr>
      <vt:lpstr>Vóór volgende les… </vt:lpstr>
      <vt:lpstr>Volgende les… 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Broeders, J.Z.M. (Harry)</cp:lastModifiedBy>
  <cp:revision>132</cp:revision>
  <cp:lastPrinted>2013-05-13T15:29:32Z</cp:lastPrinted>
  <dcterms:created xsi:type="dcterms:W3CDTF">2017-11-15T06:58:38Z</dcterms:created>
  <dcterms:modified xsi:type="dcterms:W3CDTF">2025-03-24T08:17:47Z</dcterms:modified>
</cp:coreProperties>
</file>