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4"/>
  </p:notesMasterIdLst>
  <p:handoutMasterIdLst>
    <p:handoutMasterId r:id="rId15"/>
  </p:handoutMasterIdLst>
  <p:sldIdLst>
    <p:sldId id="317" r:id="rId6"/>
    <p:sldId id="335" r:id="rId7"/>
    <p:sldId id="342" r:id="rId8"/>
    <p:sldId id="343" r:id="rId9"/>
    <p:sldId id="344" r:id="rId10"/>
    <p:sldId id="331" r:id="rId11"/>
    <p:sldId id="334" r:id="rId12"/>
    <p:sldId id="341" r:id="rId13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F7F5F"/>
    <a:srgbClr val="7F0037"/>
    <a:srgbClr val="CF0033"/>
    <a:srgbClr val="FBE0DF"/>
    <a:srgbClr val="CC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434" autoAdjust="0"/>
  </p:normalViewPr>
  <p:slideViewPr>
    <p:cSldViewPr>
      <p:cViewPr varScale="1">
        <p:scale>
          <a:sx n="148" d="100"/>
          <a:sy n="148" d="100"/>
        </p:scale>
        <p:origin x="379" y="106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26-1-2024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AEDCE82F-C8A8-AC11-AA38-6BBCAC5E23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12DF1A67-714F-7B14-D40D-1382786EE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bytebucket.org/HR_ELEKTRO/ems10/wiki/Opdrachten/Opdrachten_Week_7_Les_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7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7  Les 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7 les 2.</a:t>
            </a:r>
            <a:r>
              <a:rPr lang="nl-NL" sz="2400" dirty="0">
                <a:cs typeface="Arial" panose="020B0604020202020204" pitchFamily="34" charset="0"/>
              </a:rPr>
              <a:t> Je leert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meerdere variabelen van hetzelfde type kan samennemen in een </a:t>
            </a:r>
            <a:r>
              <a:rPr lang="nl-NL" sz="2400" dirty="0">
                <a:solidFill>
                  <a:srgbClr val="C00000"/>
                </a:solidFill>
              </a:rPr>
              <a:t>array</a:t>
            </a:r>
            <a:r>
              <a:rPr lang="nl-NL" sz="24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de elementen van een array één voor één kan benaderen;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een array kan meegeven en bewerken in een functie;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een array kunt gebruiken om samples van de ADC in op te slaan;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een laagdoorlaatfilter in software kunt implementeren door het </a:t>
            </a:r>
            <a:r>
              <a:rPr lang="nl-NL" sz="2400" dirty="0">
                <a:solidFill>
                  <a:srgbClr val="C00000"/>
                </a:solidFill>
              </a:rPr>
              <a:t>voortschrijdend gemiddelde </a:t>
            </a:r>
            <a:r>
              <a:rPr lang="nl-NL" sz="2400" dirty="0"/>
              <a:t>te berekenen.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34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Array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Meerdere variabelen van </a:t>
            </a:r>
            <a:r>
              <a:rPr lang="nl-NL" sz="2800" dirty="0">
                <a:solidFill>
                  <a:srgbClr val="CF0033"/>
                </a:solidFill>
              </a:rPr>
              <a:t>hetzelfde type </a:t>
            </a:r>
            <a:r>
              <a:rPr lang="nl-NL" sz="2800" dirty="0"/>
              <a:t>kun je samennemen in één </a:t>
            </a:r>
            <a:r>
              <a:rPr lang="nl-NL" sz="2800" dirty="0">
                <a:solidFill>
                  <a:srgbClr val="CF0033"/>
                </a:solidFill>
              </a:rPr>
              <a:t>array</a:t>
            </a:r>
            <a:r>
              <a:rPr lang="nl-NL" sz="2800" dirty="0"/>
              <a:t> variabele.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Stel in een </a:t>
            </a:r>
            <a:r>
              <a:rPr lang="nl-NL" sz="2800" dirty="0" err="1"/>
              <a:t>embedded</a:t>
            </a:r>
            <a:r>
              <a:rPr lang="nl-NL" sz="2800" dirty="0"/>
              <a:t> systeem wordt ieder uur de temperatuur gemeten en opgeslagen.</a:t>
            </a:r>
          </a:p>
          <a:p>
            <a:pPr marL="914400" lvl="1"/>
            <a:r>
              <a:rPr lang="nl-NL" sz="2400" dirty="0"/>
              <a:t>Aparte variabele voor elk uur: </a:t>
            </a:r>
            <a:br>
              <a:rPr lang="nl-NL" sz="2400" dirty="0"/>
            </a:br>
            <a:r>
              <a:rPr lang="nl-NL" sz="2000" dirty="0" err="1">
                <a:solidFill>
                  <a:srgbClr val="7F003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nl-NL" sz="2000" dirty="0">
                <a:latin typeface="Consolas" panose="020B0609020204030204" pitchFamily="49" charset="0"/>
                <a:cs typeface="Consolas" panose="020B0609020204030204" pitchFamily="49" charset="0"/>
              </a:rPr>
              <a:t> temp0, temp1, temp2, temp3, temp4, temp5, temp6, temp7, temp8, temp9, temp10, temp11, temp12, temp13, temp14, temp15, temp16, temp17, temp18, temp19, temp20, temp21, temp22, temp23;</a:t>
            </a:r>
            <a:endParaRPr lang="nl-NL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14400" lvl="1"/>
            <a:r>
              <a:rPr lang="nl-NL" sz="2400" dirty="0"/>
              <a:t>Array variabele:</a:t>
            </a:r>
            <a:br>
              <a:rPr lang="nl-NL" sz="2400" dirty="0"/>
            </a:br>
            <a:r>
              <a:rPr lang="nl-NL" sz="2000" dirty="0" err="1">
                <a:solidFill>
                  <a:srgbClr val="7F003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nl-NL" sz="2000" dirty="0">
                <a:latin typeface="Consolas" panose="020B0609020204030204" pitchFamily="49" charset="0"/>
                <a:cs typeface="Consolas" panose="020B0609020204030204" pitchFamily="49" charset="0"/>
              </a:rPr>
              <a:t> temp[24];</a:t>
            </a:r>
          </a:p>
          <a:p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53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Array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err="1">
                <a:solidFill>
                  <a:srgbClr val="7F0037"/>
                </a:solidFill>
                <a:latin typeface="Consolas"/>
              </a:rPr>
              <a:t>float</a:t>
            </a:r>
            <a:r>
              <a:rPr lang="nl-NL" sz="2800" dirty="0">
                <a:solidFill>
                  <a:srgbClr val="7F0037"/>
                </a:solidFill>
                <a:latin typeface="Consolas"/>
              </a:rPr>
              <a:t> </a:t>
            </a:r>
            <a:r>
              <a:rPr lang="nl-NL" sz="2800" dirty="0">
                <a:latin typeface="Consolas"/>
              </a:rPr>
              <a:t>temp[24];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Index begint bij </a:t>
            </a:r>
            <a:r>
              <a:rPr lang="nl-NL" sz="2400" dirty="0">
                <a:solidFill>
                  <a:srgbClr val="C00000"/>
                </a:solidFill>
                <a:latin typeface="Consolas"/>
              </a:rPr>
              <a:t>0</a:t>
            </a:r>
            <a:r>
              <a:rPr lang="nl-NL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Element kan geselecteerd worden met index operator </a:t>
            </a:r>
            <a:r>
              <a:rPr lang="nl-NL" sz="2400" dirty="0">
                <a:solidFill>
                  <a:srgbClr val="C00000"/>
                </a:solidFill>
                <a:latin typeface="Consolas"/>
              </a:rPr>
              <a:t>[]</a:t>
            </a:r>
          </a:p>
          <a:p>
            <a:pPr lvl="2"/>
            <a:r>
              <a:rPr lang="nl-NL" sz="2000" dirty="0">
                <a:latin typeface="Consolas"/>
              </a:rPr>
              <a:t>temp[2] = 4.1;</a:t>
            </a:r>
          </a:p>
          <a:p>
            <a:pPr lvl="2"/>
            <a:r>
              <a:rPr lang="nl-NL" sz="2000" dirty="0">
                <a:latin typeface="Consolas"/>
              </a:rPr>
              <a:t>temp[16] = 3.7;</a:t>
            </a:r>
          </a:p>
          <a:p>
            <a:pPr lvl="2"/>
            <a:r>
              <a:rPr lang="nl-NL" sz="2000" dirty="0">
                <a:latin typeface="Consolas"/>
              </a:rPr>
              <a:t>temp[12] = temp[2] + temp[16];</a:t>
            </a:r>
          </a:p>
          <a:p>
            <a:pPr lvl="2"/>
            <a:r>
              <a:rPr lang="nl-NL" sz="2000" dirty="0">
                <a:latin typeface="Consolas"/>
              </a:rPr>
              <a:t>temp[24] = temp[2]; </a:t>
            </a:r>
            <a:r>
              <a:rPr lang="nl-NL" sz="2000" dirty="0">
                <a:solidFill>
                  <a:srgbClr val="3F7F5F"/>
                </a:solidFill>
                <a:latin typeface="Consolas"/>
              </a:rPr>
              <a:t>// </a:t>
            </a:r>
            <a:r>
              <a:rPr lang="nl-NL" sz="2000" dirty="0" err="1">
                <a:solidFill>
                  <a:srgbClr val="3F7F5F"/>
                </a:solidFill>
                <a:latin typeface="Consolas"/>
              </a:rPr>
              <a:t>oops</a:t>
            </a:r>
            <a:endParaRPr lang="nl-NL" dirty="0">
              <a:solidFill>
                <a:srgbClr val="3F7F5F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4" name="AutoShape 123"/>
          <p:cNvSpPr>
            <a:spLocks noChangeArrowheads="1"/>
          </p:cNvSpPr>
          <p:nvPr/>
        </p:nvSpPr>
        <p:spPr bwMode="auto">
          <a:xfrm>
            <a:off x="5043710" y="1058897"/>
            <a:ext cx="1150938" cy="503238"/>
          </a:xfrm>
          <a:prstGeom prst="wedgeRoundRectCallout">
            <a:avLst>
              <a:gd name="adj1" fmla="val -47245"/>
              <a:gd name="adj2" fmla="val 86278"/>
              <a:gd name="adj3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/>
            <a:r>
              <a:rPr lang="nl-NL" b="0">
                <a:solidFill>
                  <a:schemeClr val="bg1"/>
                </a:solidFill>
                <a:latin typeface="+mn-lt"/>
              </a:rPr>
              <a:t>index</a:t>
            </a:r>
          </a:p>
        </p:txBody>
      </p:sp>
      <p:sp>
        <p:nvSpPr>
          <p:cNvPr id="6" name="Rectangle 53"/>
          <p:cNvSpPr>
            <a:spLocks noChangeArrowheads="1"/>
          </p:cNvSpPr>
          <p:nvPr/>
        </p:nvSpPr>
        <p:spPr bwMode="auto">
          <a:xfrm>
            <a:off x="904304" y="2050133"/>
            <a:ext cx="360362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1264667" y="2050133"/>
            <a:ext cx="360363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8" name="Rectangle 55"/>
          <p:cNvSpPr>
            <a:spLocks noChangeArrowheads="1"/>
          </p:cNvSpPr>
          <p:nvPr/>
        </p:nvSpPr>
        <p:spPr bwMode="auto">
          <a:xfrm>
            <a:off x="1625029" y="2050133"/>
            <a:ext cx="360362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9" name="Rectangle 56"/>
          <p:cNvSpPr>
            <a:spLocks noChangeArrowheads="1"/>
          </p:cNvSpPr>
          <p:nvPr/>
        </p:nvSpPr>
        <p:spPr bwMode="auto">
          <a:xfrm>
            <a:off x="1985392" y="2050133"/>
            <a:ext cx="360363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10" name="Rectangle 57"/>
          <p:cNvSpPr>
            <a:spLocks noChangeArrowheads="1"/>
          </p:cNvSpPr>
          <p:nvPr/>
        </p:nvSpPr>
        <p:spPr bwMode="auto">
          <a:xfrm>
            <a:off x="2344167" y="2050133"/>
            <a:ext cx="360363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auto">
          <a:xfrm>
            <a:off x="2704529" y="2050133"/>
            <a:ext cx="360362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12" name="Rectangle 59"/>
          <p:cNvSpPr>
            <a:spLocks noChangeArrowheads="1"/>
          </p:cNvSpPr>
          <p:nvPr/>
        </p:nvSpPr>
        <p:spPr bwMode="auto">
          <a:xfrm>
            <a:off x="3064892" y="2050133"/>
            <a:ext cx="360363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13" name="Rectangle 60"/>
          <p:cNvSpPr>
            <a:spLocks noChangeArrowheads="1"/>
          </p:cNvSpPr>
          <p:nvPr/>
        </p:nvSpPr>
        <p:spPr bwMode="auto">
          <a:xfrm>
            <a:off x="3425254" y="2050133"/>
            <a:ext cx="360362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3784029" y="2050133"/>
            <a:ext cx="360362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4144392" y="2050133"/>
            <a:ext cx="360363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16" name="Rectangle 63"/>
          <p:cNvSpPr>
            <a:spLocks noChangeArrowheads="1"/>
          </p:cNvSpPr>
          <p:nvPr/>
        </p:nvSpPr>
        <p:spPr bwMode="auto">
          <a:xfrm>
            <a:off x="4504754" y="2050133"/>
            <a:ext cx="360362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17" name="Rectangle 64"/>
          <p:cNvSpPr>
            <a:spLocks noChangeArrowheads="1"/>
          </p:cNvSpPr>
          <p:nvPr/>
        </p:nvSpPr>
        <p:spPr bwMode="auto">
          <a:xfrm>
            <a:off x="4865117" y="2050133"/>
            <a:ext cx="360363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18" name="Rectangle 65"/>
          <p:cNvSpPr>
            <a:spLocks noChangeArrowheads="1"/>
          </p:cNvSpPr>
          <p:nvPr/>
        </p:nvSpPr>
        <p:spPr bwMode="auto">
          <a:xfrm>
            <a:off x="5223892" y="2050133"/>
            <a:ext cx="360363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19" name="Rectangle 66"/>
          <p:cNvSpPr>
            <a:spLocks noChangeArrowheads="1"/>
          </p:cNvSpPr>
          <p:nvPr/>
        </p:nvSpPr>
        <p:spPr bwMode="auto">
          <a:xfrm>
            <a:off x="5584254" y="2050133"/>
            <a:ext cx="360362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20" name="Rectangle 67"/>
          <p:cNvSpPr>
            <a:spLocks noChangeArrowheads="1"/>
          </p:cNvSpPr>
          <p:nvPr/>
        </p:nvSpPr>
        <p:spPr bwMode="auto">
          <a:xfrm>
            <a:off x="5944617" y="2050133"/>
            <a:ext cx="360363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21" name="Rectangle 68"/>
          <p:cNvSpPr>
            <a:spLocks noChangeArrowheads="1"/>
          </p:cNvSpPr>
          <p:nvPr/>
        </p:nvSpPr>
        <p:spPr bwMode="auto">
          <a:xfrm>
            <a:off x="6304979" y="2050133"/>
            <a:ext cx="360362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22" name="Rectangle 69"/>
          <p:cNvSpPr>
            <a:spLocks noChangeArrowheads="1"/>
          </p:cNvSpPr>
          <p:nvPr/>
        </p:nvSpPr>
        <p:spPr bwMode="auto">
          <a:xfrm>
            <a:off x="6665342" y="2050133"/>
            <a:ext cx="360363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23" name="Rectangle 70"/>
          <p:cNvSpPr>
            <a:spLocks noChangeArrowheads="1"/>
          </p:cNvSpPr>
          <p:nvPr/>
        </p:nvSpPr>
        <p:spPr bwMode="auto">
          <a:xfrm>
            <a:off x="7025704" y="2050133"/>
            <a:ext cx="360362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24" name="Rectangle 71"/>
          <p:cNvSpPr>
            <a:spLocks noChangeArrowheads="1"/>
          </p:cNvSpPr>
          <p:nvPr/>
        </p:nvSpPr>
        <p:spPr bwMode="auto">
          <a:xfrm>
            <a:off x="7386067" y="2050133"/>
            <a:ext cx="360363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25" name="Rectangle 72"/>
          <p:cNvSpPr>
            <a:spLocks noChangeArrowheads="1"/>
          </p:cNvSpPr>
          <p:nvPr/>
        </p:nvSpPr>
        <p:spPr bwMode="auto">
          <a:xfrm>
            <a:off x="7746429" y="2050133"/>
            <a:ext cx="360362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26" name="Rectangle 73"/>
          <p:cNvSpPr>
            <a:spLocks noChangeArrowheads="1"/>
          </p:cNvSpPr>
          <p:nvPr/>
        </p:nvSpPr>
        <p:spPr bwMode="auto">
          <a:xfrm>
            <a:off x="8105204" y="2050133"/>
            <a:ext cx="360362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27" name="Rectangle 74"/>
          <p:cNvSpPr>
            <a:spLocks noChangeArrowheads="1"/>
          </p:cNvSpPr>
          <p:nvPr/>
        </p:nvSpPr>
        <p:spPr bwMode="auto">
          <a:xfrm>
            <a:off x="8465567" y="2050133"/>
            <a:ext cx="360363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28" name="Rectangle 75"/>
          <p:cNvSpPr>
            <a:spLocks noChangeArrowheads="1"/>
          </p:cNvSpPr>
          <p:nvPr/>
        </p:nvSpPr>
        <p:spPr bwMode="auto">
          <a:xfrm>
            <a:off x="8825929" y="2050133"/>
            <a:ext cx="360362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29" name="Rectangle 76"/>
          <p:cNvSpPr>
            <a:spLocks noChangeArrowheads="1"/>
          </p:cNvSpPr>
          <p:nvPr/>
        </p:nvSpPr>
        <p:spPr bwMode="auto">
          <a:xfrm>
            <a:off x="9186292" y="2050133"/>
            <a:ext cx="360363" cy="46384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b="0">
              <a:latin typeface="+mn-lt"/>
            </a:endParaRPr>
          </a:p>
        </p:txBody>
      </p:sp>
      <p:sp>
        <p:nvSpPr>
          <p:cNvPr id="30" name="Text Box 77"/>
          <p:cNvSpPr txBox="1">
            <a:spLocks noChangeArrowheads="1"/>
          </p:cNvSpPr>
          <p:nvPr/>
        </p:nvSpPr>
        <p:spPr bwMode="auto">
          <a:xfrm>
            <a:off x="920041" y="1724802"/>
            <a:ext cx="34448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 dirty="0">
                <a:solidFill>
                  <a:srgbClr val="C00000"/>
                </a:solidFill>
                <a:latin typeface="Consolas"/>
              </a:rPr>
              <a:t>0</a:t>
            </a:r>
          </a:p>
        </p:txBody>
      </p:sp>
      <p:sp>
        <p:nvSpPr>
          <p:cNvPr id="31" name="Text Box 78"/>
          <p:cNvSpPr txBox="1">
            <a:spLocks noChangeArrowheads="1"/>
          </p:cNvSpPr>
          <p:nvPr/>
        </p:nvSpPr>
        <p:spPr bwMode="auto">
          <a:xfrm>
            <a:off x="1280402" y="1724802"/>
            <a:ext cx="34448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1</a:t>
            </a:r>
          </a:p>
        </p:txBody>
      </p:sp>
      <p:sp>
        <p:nvSpPr>
          <p:cNvPr id="32" name="Text Box 80"/>
          <p:cNvSpPr txBox="1">
            <a:spLocks noChangeArrowheads="1"/>
          </p:cNvSpPr>
          <p:nvPr/>
        </p:nvSpPr>
        <p:spPr bwMode="auto">
          <a:xfrm>
            <a:off x="1639177" y="1724802"/>
            <a:ext cx="34448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 dirty="0">
                <a:solidFill>
                  <a:srgbClr val="C00000"/>
                </a:solidFill>
                <a:latin typeface="Consolas"/>
              </a:rPr>
              <a:t>2</a:t>
            </a:r>
          </a:p>
        </p:txBody>
      </p:sp>
      <p:sp>
        <p:nvSpPr>
          <p:cNvPr id="33" name="Text Box 81"/>
          <p:cNvSpPr txBox="1">
            <a:spLocks noChangeArrowheads="1"/>
          </p:cNvSpPr>
          <p:nvPr/>
        </p:nvSpPr>
        <p:spPr bwMode="auto">
          <a:xfrm>
            <a:off x="1999541" y="1724802"/>
            <a:ext cx="34448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3</a:t>
            </a:r>
          </a:p>
        </p:txBody>
      </p:sp>
      <p:sp>
        <p:nvSpPr>
          <p:cNvPr id="34" name="Text Box 82"/>
          <p:cNvSpPr txBox="1">
            <a:spLocks noChangeArrowheads="1"/>
          </p:cNvSpPr>
          <p:nvPr/>
        </p:nvSpPr>
        <p:spPr bwMode="auto">
          <a:xfrm>
            <a:off x="2361491" y="1724802"/>
            <a:ext cx="34448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 dirty="0">
                <a:solidFill>
                  <a:srgbClr val="C00000"/>
                </a:solidFill>
                <a:latin typeface="Consolas"/>
              </a:rPr>
              <a:t>4</a:t>
            </a:r>
          </a:p>
        </p:txBody>
      </p:sp>
      <p:sp>
        <p:nvSpPr>
          <p:cNvPr id="35" name="Text Box 83"/>
          <p:cNvSpPr txBox="1">
            <a:spLocks noChangeArrowheads="1"/>
          </p:cNvSpPr>
          <p:nvPr/>
        </p:nvSpPr>
        <p:spPr bwMode="auto">
          <a:xfrm>
            <a:off x="2721852" y="1724802"/>
            <a:ext cx="34448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5</a:t>
            </a:r>
          </a:p>
        </p:txBody>
      </p:sp>
      <p:sp>
        <p:nvSpPr>
          <p:cNvPr id="36" name="Text Box 84"/>
          <p:cNvSpPr txBox="1">
            <a:spLocks noChangeArrowheads="1"/>
          </p:cNvSpPr>
          <p:nvPr/>
        </p:nvSpPr>
        <p:spPr bwMode="auto">
          <a:xfrm>
            <a:off x="3080627" y="1724802"/>
            <a:ext cx="34448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6</a:t>
            </a:r>
          </a:p>
        </p:txBody>
      </p:sp>
      <p:sp>
        <p:nvSpPr>
          <p:cNvPr id="37" name="Text Box 85"/>
          <p:cNvSpPr txBox="1">
            <a:spLocks noChangeArrowheads="1"/>
          </p:cNvSpPr>
          <p:nvPr/>
        </p:nvSpPr>
        <p:spPr bwMode="auto">
          <a:xfrm>
            <a:off x="3440991" y="1724802"/>
            <a:ext cx="34448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7</a:t>
            </a:r>
          </a:p>
        </p:txBody>
      </p:sp>
      <p:sp>
        <p:nvSpPr>
          <p:cNvPr id="38" name="Text Box 86"/>
          <p:cNvSpPr txBox="1">
            <a:spLocks noChangeArrowheads="1"/>
          </p:cNvSpPr>
          <p:nvPr/>
        </p:nvSpPr>
        <p:spPr bwMode="auto">
          <a:xfrm>
            <a:off x="3799766" y="1724802"/>
            <a:ext cx="34448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8</a:t>
            </a:r>
          </a:p>
        </p:txBody>
      </p:sp>
      <p:sp>
        <p:nvSpPr>
          <p:cNvPr id="39" name="Text Box 87"/>
          <p:cNvSpPr txBox="1">
            <a:spLocks noChangeArrowheads="1"/>
          </p:cNvSpPr>
          <p:nvPr/>
        </p:nvSpPr>
        <p:spPr bwMode="auto">
          <a:xfrm>
            <a:off x="4160127" y="1724802"/>
            <a:ext cx="34448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9</a:t>
            </a:r>
          </a:p>
        </p:txBody>
      </p:sp>
      <p:sp>
        <p:nvSpPr>
          <p:cNvPr id="40" name="Text Box 88"/>
          <p:cNvSpPr txBox="1">
            <a:spLocks noChangeArrowheads="1"/>
          </p:cNvSpPr>
          <p:nvPr/>
        </p:nvSpPr>
        <p:spPr bwMode="auto">
          <a:xfrm>
            <a:off x="4449052" y="1724802"/>
            <a:ext cx="50323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10</a:t>
            </a:r>
          </a:p>
        </p:txBody>
      </p:sp>
      <p:sp>
        <p:nvSpPr>
          <p:cNvPr id="41" name="Text Box 110"/>
          <p:cNvSpPr txBox="1">
            <a:spLocks noChangeArrowheads="1"/>
          </p:cNvSpPr>
          <p:nvPr/>
        </p:nvSpPr>
        <p:spPr bwMode="auto">
          <a:xfrm>
            <a:off x="4807827" y="1724802"/>
            <a:ext cx="50323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11</a:t>
            </a:r>
          </a:p>
        </p:txBody>
      </p:sp>
      <p:sp>
        <p:nvSpPr>
          <p:cNvPr id="42" name="Text Box 111"/>
          <p:cNvSpPr txBox="1">
            <a:spLocks noChangeArrowheads="1"/>
          </p:cNvSpPr>
          <p:nvPr/>
        </p:nvSpPr>
        <p:spPr bwMode="auto">
          <a:xfrm>
            <a:off x="5169777" y="1724802"/>
            <a:ext cx="50323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12</a:t>
            </a:r>
          </a:p>
        </p:txBody>
      </p:sp>
      <p:sp>
        <p:nvSpPr>
          <p:cNvPr id="43" name="Text Box 112"/>
          <p:cNvSpPr txBox="1">
            <a:spLocks noChangeArrowheads="1"/>
          </p:cNvSpPr>
          <p:nvPr/>
        </p:nvSpPr>
        <p:spPr bwMode="auto">
          <a:xfrm>
            <a:off x="5528552" y="1724802"/>
            <a:ext cx="50323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13</a:t>
            </a:r>
          </a:p>
        </p:txBody>
      </p:sp>
      <p:sp>
        <p:nvSpPr>
          <p:cNvPr id="44" name="Text Box 113"/>
          <p:cNvSpPr txBox="1">
            <a:spLocks noChangeArrowheads="1"/>
          </p:cNvSpPr>
          <p:nvPr/>
        </p:nvSpPr>
        <p:spPr bwMode="auto">
          <a:xfrm>
            <a:off x="5888916" y="1724802"/>
            <a:ext cx="50323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14</a:t>
            </a:r>
          </a:p>
        </p:txBody>
      </p:sp>
      <p:sp>
        <p:nvSpPr>
          <p:cNvPr id="45" name="Text Box 114"/>
          <p:cNvSpPr txBox="1">
            <a:spLocks noChangeArrowheads="1"/>
          </p:cNvSpPr>
          <p:nvPr/>
        </p:nvSpPr>
        <p:spPr bwMode="auto">
          <a:xfrm>
            <a:off x="6247691" y="1724802"/>
            <a:ext cx="50323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 dirty="0">
                <a:solidFill>
                  <a:srgbClr val="C00000"/>
                </a:solidFill>
                <a:latin typeface="Consolas"/>
              </a:rPr>
              <a:t>15</a:t>
            </a:r>
          </a:p>
        </p:txBody>
      </p:sp>
      <p:sp>
        <p:nvSpPr>
          <p:cNvPr id="46" name="Text Box 115"/>
          <p:cNvSpPr txBox="1">
            <a:spLocks noChangeArrowheads="1"/>
          </p:cNvSpPr>
          <p:nvPr/>
        </p:nvSpPr>
        <p:spPr bwMode="auto">
          <a:xfrm>
            <a:off x="6609641" y="1724802"/>
            <a:ext cx="50323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16</a:t>
            </a:r>
          </a:p>
        </p:txBody>
      </p:sp>
      <p:sp>
        <p:nvSpPr>
          <p:cNvPr id="47" name="Text Box 116"/>
          <p:cNvSpPr txBox="1">
            <a:spLocks noChangeArrowheads="1"/>
          </p:cNvSpPr>
          <p:nvPr/>
        </p:nvSpPr>
        <p:spPr bwMode="auto">
          <a:xfrm>
            <a:off x="6968416" y="1724802"/>
            <a:ext cx="50323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17</a:t>
            </a:r>
          </a:p>
        </p:txBody>
      </p:sp>
      <p:sp>
        <p:nvSpPr>
          <p:cNvPr id="48" name="Text Box 117"/>
          <p:cNvSpPr txBox="1">
            <a:spLocks noChangeArrowheads="1"/>
          </p:cNvSpPr>
          <p:nvPr/>
        </p:nvSpPr>
        <p:spPr bwMode="auto">
          <a:xfrm>
            <a:off x="7328777" y="1724802"/>
            <a:ext cx="50323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 dirty="0">
                <a:solidFill>
                  <a:srgbClr val="C00000"/>
                </a:solidFill>
                <a:latin typeface="Consolas"/>
              </a:rPr>
              <a:t>18</a:t>
            </a:r>
          </a:p>
        </p:txBody>
      </p:sp>
      <p:sp>
        <p:nvSpPr>
          <p:cNvPr id="49" name="Text Box 118"/>
          <p:cNvSpPr txBox="1">
            <a:spLocks noChangeArrowheads="1"/>
          </p:cNvSpPr>
          <p:nvPr/>
        </p:nvSpPr>
        <p:spPr bwMode="auto">
          <a:xfrm>
            <a:off x="7687552" y="1724802"/>
            <a:ext cx="50323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19</a:t>
            </a:r>
          </a:p>
        </p:txBody>
      </p:sp>
      <p:sp>
        <p:nvSpPr>
          <p:cNvPr id="50" name="Text Box 119"/>
          <p:cNvSpPr txBox="1">
            <a:spLocks noChangeArrowheads="1"/>
          </p:cNvSpPr>
          <p:nvPr/>
        </p:nvSpPr>
        <p:spPr bwMode="auto">
          <a:xfrm>
            <a:off x="8049502" y="1724802"/>
            <a:ext cx="50323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20</a:t>
            </a:r>
          </a:p>
        </p:txBody>
      </p:sp>
      <p:sp>
        <p:nvSpPr>
          <p:cNvPr id="51" name="Text Box 120"/>
          <p:cNvSpPr txBox="1">
            <a:spLocks noChangeArrowheads="1"/>
          </p:cNvSpPr>
          <p:nvPr/>
        </p:nvSpPr>
        <p:spPr bwMode="auto">
          <a:xfrm>
            <a:off x="8408277" y="1724802"/>
            <a:ext cx="50323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21</a:t>
            </a:r>
          </a:p>
        </p:txBody>
      </p:sp>
      <p:sp>
        <p:nvSpPr>
          <p:cNvPr id="52" name="Text Box 121"/>
          <p:cNvSpPr txBox="1">
            <a:spLocks noChangeArrowheads="1"/>
          </p:cNvSpPr>
          <p:nvPr/>
        </p:nvSpPr>
        <p:spPr bwMode="auto">
          <a:xfrm>
            <a:off x="8770227" y="1724802"/>
            <a:ext cx="50323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22</a:t>
            </a:r>
          </a:p>
        </p:txBody>
      </p:sp>
      <p:sp>
        <p:nvSpPr>
          <p:cNvPr id="53" name="Text Box 122"/>
          <p:cNvSpPr txBox="1">
            <a:spLocks noChangeArrowheads="1"/>
          </p:cNvSpPr>
          <p:nvPr/>
        </p:nvSpPr>
        <p:spPr bwMode="auto">
          <a:xfrm>
            <a:off x="9129002" y="1724802"/>
            <a:ext cx="50323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>
                <a:solidFill>
                  <a:srgbClr val="C00000"/>
                </a:solidFill>
                <a:latin typeface="Consolas"/>
              </a:rPr>
              <a:t>23</a:t>
            </a:r>
          </a:p>
        </p:txBody>
      </p:sp>
      <p:sp>
        <p:nvSpPr>
          <p:cNvPr id="55" name="AutoShape 124"/>
          <p:cNvSpPr>
            <a:spLocks noChangeArrowheads="1"/>
          </p:cNvSpPr>
          <p:nvPr/>
        </p:nvSpPr>
        <p:spPr bwMode="auto">
          <a:xfrm>
            <a:off x="4216401" y="2858320"/>
            <a:ext cx="4752974" cy="503237"/>
          </a:xfrm>
          <a:prstGeom prst="wedgeRoundRectCallout">
            <a:avLst>
              <a:gd name="adj1" fmla="val -46278"/>
              <a:gd name="adj2" fmla="val -165144"/>
              <a:gd name="adj3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/>
            <a:r>
              <a:rPr lang="nl-NL" b="0" dirty="0">
                <a:solidFill>
                  <a:schemeClr val="bg1"/>
                </a:solidFill>
                <a:latin typeface="+mn-lt"/>
              </a:rPr>
              <a:t>In elk hokje past een </a:t>
            </a:r>
            <a:r>
              <a:rPr lang="nl-NL" b="0" dirty="0" err="1">
                <a:solidFill>
                  <a:schemeClr val="bg1"/>
                </a:solidFill>
                <a:latin typeface="Consolas"/>
              </a:rPr>
              <a:t>float</a:t>
            </a:r>
            <a:endParaRPr lang="nl-NL" b="0" dirty="0">
              <a:solidFill>
                <a:schemeClr val="bg1"/>
              </a:solidFill>
              <a:latin typeface="Consolas"/>
            </a:endParaRPr>
          </a:p>
        </p:txBody>
      </p:sp>
      <p:sp>
        <p:nvSpPr>
          <p:cNvPr id="56" name="Text Box 125"/>
          <p:cNvSpPr txBox="1">
            <a:spLocks noChangeArrowheads="1"/>
          </p:cNvSpPr>
          <p:nvPr/>
        </p:nvSpPr>
        <p:spPr bwMode="auto">
          <a:xfrm>
            <a:off x="1265754" y="2122101"/>
            <a:ext cx="10800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 dirty="0">
                <a:solidFill>
                  <a:srgbClr val="008000"/>
                </a:solidFill>
                <a:latin typeface="Consolas"/>
              </a:rPr>
              <a:t>4.1</a:t>
            </a:r>
          </a:p>
        </p:txBody>
      </p:sp>
      <p:sp>
        <p:nvSpPr>
          <p:cNvPr id="57" name="Text Box 126"/>
          <p:cNvSpPr txBox="1">
            <a:spLocks noChangeArrowheads="1"/>
          </p:cNvSpPr>
          <p:nvPr/>
        </p:nvSpPr>
        <p:spPr bwMode="auto">
          <a:xfrm>
            <a:off x="6305148" y="2122102"/>
            <a:ext cx="10800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 dirty="0">
                <a:solidFill>
                  <a:srgbClr val="008000"/>
                </a:solidFill>
                <a:latin typeface="Consolas"/>
              </a:rPr>
              <a:t>3.7</a:t>
            </a:r>
          </a:p>
        </p:txBody>
      </p:sp>
      <p:sp>
        <p:nvSpPr>
          <p:cNvPr id="58" name="Text Box 127"/>
          <p:cNvSpPr txBox="1">
            <a:spLocks noChangeArrowheads="1"/>
          </p:cNvSpPr>
          <p:nvPr/>
        </p:nvSpPr>
        <p:spPr bwMode="auto">
          <a:xfrm>
            <a:off x="4865286" y="2122102"/>
            <a:ext cx="10800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600" b="0" dirty="0">
                <a:solidFill>
                  <a:srgbClr val="008000"/>
                </a:solidFill>
                <a:latin typeface="Consolas"/>
              </a:rPr>
              <a:t>7.8</a:t>
            </a:r>
          </a:p>
        </p:txBody>
      </p:sp>
    </p:spTree>
    <p:extLst>
      <p:ext uri="{BB962C8B-B14F-4D97-AF65-F5344CB8AC3E}">
        <p14:creationId xmlns:p14="http://schemas.microsoft.com/office/powerpoint/2010/main" val="141076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Random access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err="1">
                <a:solidFill>
                  <a:srgbClr val="7F0037"/>
                </a:solidFill>
                <a:latin typeface="Consolas"/>
              </a:rPr>
              <a:t>float</a:t>
            </a:r>
            <a:r>
              <a:rPr lang="nl-NL" sz="2800" dirty="0">
                <a:solidFill>
                  <a:srgbClr val="7F0037"/>
                </a:solidFill>
                <a:latin typeface="Consolas"/>
              </a:rPr>
              <a:t> </a:t>
            </a:r>
            <a:r>
              <a:rPr lang="nl-NL" sz="2800" dirty="0">
                <a:latin typeface="Consolas"/>
              </a:rPr>
              <a:t>temp[24];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</a:rPr>
              <a:t>Executietijd</a:t>
            </a:r>
            <a:r>
              <a:rPr lang="nl-NL" sz="2400" dirty="0"/>
              <a:t> van </a:t>
            </a:r>
            <a:r>
              <a:rPr lang="nl-NL" sz="2400" dirty="0">
                <a:latin typeface="Consolas" panose="020B0609020204030204" pitchFamily="49" charset="0"/>
                <a:cs typeface="Consolas" panose="020B0609020204030204" pitchFamily="49" charset="0"/>
              </a:rPr>
              <a:t>temp[i]</a:t>
            </a:r>
            <a:r>
              <a:rPr lang="nl-NL" sz="2400" dirty="0"/>
              <a:t> is </a:t>
            </a:r>
            <a:r>
              <a:rPr lang="nl-NL" sz="2400" dirty="0">
                <a:solidFill>
                  <a:srgbClr val="C00000"/>
                </a:solidFill>
              </a:rPr>
              <a:t>onafhankelijk</a:t>
            </a:r>
            <a:r>
              <a:rPr lang="nl-NL" sz="2400" dirty="0"/>
              <a:t> van de waarde van </a:t>
            </a:r>
            <a:r>
              <a:rPr lang="nl-NL" sz="24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nl-NL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Hoe kan dat?</a:t>
            </a:r>
          </a:p>
          <a:p>
            <a:pPr marL="800100" lvl="1" indent="-342900"/>
            <a:r>
              <a:rPr lang="nl-NL" sz="2000" dirty="0"/>
              <a:t>adres van element </a:t>
            </a:r>
            <a:r>
              <a:rPr lang="nl-NL" sz="20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nl-NL" sz="2000" dirty="0"/>
              <a:t> = beginadres van de array + </a:t>
            </a:r>
            <a:r>
              <a:rPr lang="nl-NL" sz="20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nl-NL" sz="2000" dirty="0"/>
              <a:t> * aantal bytes per hokje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  <p:grpSp>
        <p:nvGrpSpPr>
          <p:cNvPr id="59" name="Groep 58"/>
          <p:cNvGrpSpPr/>
          <p:nvPr/>
        </p:nvGrpSpPr>
        <p:grpSpPr>
          <a:xfrm>
            <a:off x="904304" y="1724802"/>
            <a:ext cx="8727936" cy="1636755"/>
            <a:chOff x="396304" y="2008145"/>
            <a:chExt cx="8727936" cy="1636755"/>
          </a:xfrm>
        </p:grpSpPr>
        <p:sp>
          <p:nvSpPr>
            <p:cNvPr id="6" name="Rectangle 53"/>
            <p:cNvSpPr>
              <a:spLocks noChangeArrowheads="1"/>
            </p:cNvSpPr>
            <p:nvPr/>
          </p:nvSpPr>
          <p:spPr bwMode="auto">
            <a:xfrm>
              <a:off x="396304" y="2333477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7" name="Rectangle 54"/>
            <p:cNvSpPr>
              <a:spLocks noChangeArrowheads="1"/>
            </p:cNvSpPr>
            <p:nvPr/>
          </p:nvSpPr>
          <p:spPr bwMode="auto">
            <a:xfrm>
              <a:off x="756666" y="2333477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8" name="Rectangle 55"/>
            <p:cNvSpPr>
              <a:spLocks noChangeArrowheads="1"/>
            </p:cNvSpPr>
            <p:nvPr/>
          </p:nvSpPr>
          <p:spPr bwMode="auto">
            <a:xfrm>
              <a:off x="1117029" y="2333477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9" name="Rectangle 56"/>
            <p:cNvSpPr>
              <a:spLocks noChangeArrowheads="1"/>
            </p:cNvSpPr>
            <p:nvPr/>
          </p:nvSpPr>
          <p:spPr bwMode="auto">
            <a:xfrm>
              <a:off x="1477391" y="2333477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10" name="Rectangle 57"/>
            <p:cNvSpPr>
              <a:spLocks noChangeArrowheads="1"/>
            </p:cNvSpPr>
            <p:nvPr/>
          </p:nvSpPr>
          <p:spPr bwMode="auto">
            <a:xfrm>
              <a:off x="1836166" y="2333477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11" name="Rectangle 58"/>
            <p:cNvSpPr>
              <a:spLocks noChangeArrowheads="1"/>
            </p:cNvSpPr>
            <p:nvPr/>
          </p:nvSpPr>
          <p:spPr bwMode="auto">
            <a:xfrm>
              <a:off x="2196529" y="2333477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12" name="Rectangle 59"/>
            <p:cNvSpPr>
              <a:spLocks noChangeArrowheads="1"/>
            </p:cNvSpPr>
            <p:nvPr/>
          </p:nvSpPr>
          <p:spPr bwMode="auto">
            <a:xfrm>
              <a:off x="2556891" y="2333477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13" name="Rectangle 60"/>
            <p:cNvSpPr>
              <a:spLocks noChangeArrowheads="1"/>
            </p:cNvSpPr>
            <p:nvPr/>
          </p:nvSpPr>
          <p:spPr bwMode="auto">
            <a:xfrm>
              <a:off x="2917254" y="2333477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14" name="Rectangle 61"/>
            <p:cNvSpPr>
              <a:spLocks noChangeArrowheads="1"/>
            </p:cNvSpPr>
            <p:nvPr/>
          </p:nvSpPr>
          <p:spPr bwMode="auto">
            <a:xfrm>
              <a:off x="3276029" y="2333477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15" name="Rectangle 62"/>
            <p:cNvSpPr>
              <a:spLocks noChangeArrowheads="1"/>
            </p:cNvSpPr>
            <p:nvPr/>
          </p:nvSpPr>
          <p:spPr bwMode="auto">
            <a:xfrm>
              <a:off x="3636391" y="2333477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16" name="Rectangle 63"/>
            <p:cNvSpPr>
              <a:spLocks noChangeArrowheads="1"/>
            </p:cNvSpPr>
            <p:nvPr/>
          </p:nvSpPr>
          <p:spPr bwMode="auto">
            <a:xfrm>
              <a:off x="3996754" y="2333477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17" name="Rectangle 64"/>
            <p:cNvSpPr>
              <a:spLocks noChangeArrowheads="1"/>
            </p:cNvSpPr>
            <p:nvPr/>
          </p:nvSpPr>
          <p:spPr bwMode="auto">
            <a:xfrm>
              <a:off x="4357116" y="2333477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18" name="Rectangle 65"/>
            <p:cNvSpPr>
              <a:spLocks noChangeArrowheads="1"/>
            </p:cNvSpPr>
            <p:nvPr/>
          </p:nvSpPr>
          <p:spPr bwMode="auto">
            <a:xfrm>
              <a:off x="4715891" y="2333477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19" name="Rectangle 66"/>
            <p:cNvSpPr>
              <a:spLocks noChangeArrowheads="1"/>
            </p:cNvSpPr>
            <p:nvPr/>
          </p:nvSpPr>
          <p:spPr bwMode="auto">
            <a:xfrm>
              <a:off x="5076254" y="2333477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20" name="Rectangle 67"/>
            <p:cNvSpPr>
              <a:spLocks noChangeArrowheads="1"/>
            </p:cNvSpPr>
            <p:nvPr/>
          </p:nvSpPr>
          <p:spPr bwMode="auto">
            <a:xfrm>
              <a:off x="5436616" y="2333477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21" name="Rectangle 68"/>
            <p:cNvSpPr>
              <a:spLocks noChangeArrowheads="1"/>
            </p:cNvSpPr>
            <p:nvPr/>
          </p:nvSpPr>
          <p:spPr bwMode="auto">
            <a:xfrm>
              <a:off x="5796979" y="2333477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22" name="Rectangle 69"/>
            <p:cNvSpPr>
              <a:spLocks noChangeArrowheads="1"/>
            </p:cNvSpPr>
            <p:nvPr/>
          </p:nvSpPr>
          <p:spPr bwMode="auto">
            <a:xfrm>
              <a:off x="6157341" y="2333477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23" name="Rectangle 70"/>
            <p:cNvSpPr>
              <a:spLocks noChangeArrowheads="1"/>
            </p:cNvSpPr>
            <p:nvPr/>
          </p:nvSpPr>
          <p:spPr bwMode="auto">
            <a:xfrm>
              <a:off x="6517704" y="2333477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24" name="Rectangle 71"/>
            <p:cNvSpPr>
              <a:spLocks noChangeArrowheads="1"/>
            </p:cNvSpPr>
            <p:nvPr/>
          </p:nvSpPr>
          <p:spPr bwMode="auto">
            <a:xfrm>
              <a:off x="6878066" y="2333477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25" name="Rectangle 72"/>
            <p:cNvSpPr>
              <a:spLocks noChangeArrowheads="1"/>
            </p:cNvSpPr>
            <p:nvPr/>
          </p:nvSpPr>
          <p:spPr bwMode="auto">
            <a:xfrm>
              <a:off x="7238429" y="2333477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26" name="Rectangle 73"/>
            <p:cNvSpPr>
              <a:spLocks noChangeArrowheads="1"/>
            </p:cNvSpPr>
            <p:nvPr/>
          </p:nvSpPr>
          <p:spPr bwMode="auto">
            <a:xfrm>
              <a:off x="7597204" y="2333477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27" name="Rectangle 74"/>
            <p:cNvSpPr>
              <a:spLocks noChangeArrowheads="1"/>
            </p:cNvSpPr>
            <p:nvPr/>
          </p:nvSpPr>
          <p:spPr bwMode="auto">
            <a:xfrm>
              <a:off x="7957566" y="2333477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28" name="Rectangle 75"/>
            <p:cNvSpPr>
              <a:spLocks noChangeArrowheads="1"/>
            </p:cNvSpPr>
            <p:nvPr/>
          </p:nvSpPr>
          <p:spPr bwMode="auto">
            <a:xfrm>
              <a:off x="8317929" y="2333477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29" name="Rectangle 76"/>
            <p:cNvSpPr>
              <a:spLocks noChangeArrowheads="1"/>
            </p:cNvSpPr>
            <p:nvPr/>
          </p:nvSpPr>
          <p:spPr bwMode="auto">
            <a:xfrm>
              <a:off x="8678291" y="2333477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 b="0">
                <a:latin typeface="+mn-lt"/>
              </a:endParaRPr>
            </a:p>
          </p:txBody>
        </p:sp>
        <p:sp>
          <p:nvSpPr>
            <p:cNvPr id="30" name="Text Box 77"/>
            <p:cNvSpPr txBox="1">
              <a:spLocks noChangeArrowheads="1"/>
            </p:cNvSpPr>
            <p:nvPr/>
          </p:nvSpPr>
          <p:spPr bwMode="auto">
            <a:xfrm>
              <a:off x="412040" y="2008145"/>
              <a:ext cx="34448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 dirty="0">
                  <a:solidFill>
                    <a:srgbClr val="C00000"/>
                  </a:solidFill>
                  <a:latin typeface="Consolas"/>
                </a:rPr>
                <a:t>0</a:t>
              </a:r>
            </a:p>
          </p:txBody>
        </p:sp>
        <p:sp>
          <p:nvSpPr>
            <p:cNvPr id="31" name="Text Box 78"/>
            <p:cNvSpPr txBox="1">
              <a:spLocks noChangeArrowheads="1"/>
            </p:cNvSpPr>
            <p:nvPr/>
          </p:nvSpPr>
          <p:spPr bwMode="auto">
            <a:xfrm>
              <a:off x="772402" y="2008145"/>
              <a:ext cx="34448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1</a:t>
              </a:r>
            </a:p>
          </p:txBody>
        </p:sp>
        <p:sp>
          <p:nvSpPr>
            <p:cNvPr id="32" name="Text Box 80"/>
            <p:cNvSpPr txBox="1">
              <a:spLocks noChangeArrowheads="1"/>
            </p:cNvSpPr>
            <p:nvPr/>
          </p:nvSpPr>
          <p:spPr bwMode="auto">
            <a:xfrm>
              <a:off x="1131177" y="2008145"/>
              <a:ext cx="34448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 dirty="0">
                  <a:solidFill>
                    <a:srgbClr val="C00000"/>
                  </a:solidFill>
                  <a:latin typeface="Consolas"/>
                </a:rPr>
                <a:t>2</a:t>
              </a:r>
            </a:p>
          </p:txBody>
        </p:sp>
        <p:sp>
          <p:nvSpPr>
            <p:cNvPr id="33" name="Text Box 81"/>
            <p:cNvSpPr txBox="1">
              <a:spLocks noChangeArrowheads="1"/>
            </p:cNvSpPr>
            <p:nvPr/>
          </p:nvSpPr>
          <p:spPr bwMode="auto">
            <a:xfrm>
              <a:off x="1491540" y="2008145"/>
              <a:ext cx="34448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3</a:t>
              </a:r>
            </a:p>
          </p:txBody>
        </p:sp>
        <p:sp>
          <p:nvSpPr>
            <p:cNvPr id="34" name="Text Box 82"/>
            <p:cNvSpPr txBox="1">
              <a:spLocks noChangeArrowheads="1"/>
            </p:cNvSpPr>
            <p:nvPr/>
          </p:nvSpPr>
          <p:spPr bwMode="auto">
            <a:xfrm>
              <a:off x="1853490" y="2008145"/>
              <a:ext cx="34448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 dirty="0">
                  <a:solidFill>
                    <a:srgbClr val="C00000"/>
                  </a:solidFill>
                  <a:latin typeface="Consolas"/>
                </a:rPr>
                <a:t>4</a:t>
              </a:r>
            </a:p>
          </p:txBody>
        </p:sp>
        <p:sp>
          <p:nvSpPr>
            <p:cNvPr id="35" name="Text Box 83"/>
            <p:cNvSpPr txBox="1">
              <a:spLocks noChangeArrowheads="1"/>
            </p:cNvSpPr>
            <p:nvPr/>
          </p:nvSpPr>
          <p:spPr bwMode="auto">
            <a:xfrm>
              <a:off x="2213852" y="2008145"/>
              <a:ext cx="34448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5</a:t>
              </a:r>
            </a:p>
          </p:txBody>
        </p:sp>
        <p:sp>
          <p:nvSpPr>
            <p:cNvPr id="36" name="Text Box 84"/>
            <p:cNvSpPr txBox="1">
              <a:spLocks noChangeArrowheads="1"/>
            </p:cNvSpPr>
            <p:nvPr/>
          </p:nvSpPr>
          <p:spPr bwMode="auto">
            <a:xfrm>
              <a:off x="2572627" y="2008145"/>
              <a:ext cx="34448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6</a:t>
              </a:r>
            </a:p>
          </p:txBody>
        </p:sp>
        <p:sp>
          <p:nvSpPr>
            <p:cNvPr id="37" name="Text Box 85"/>
            <p:cNvSpPr txBox="1">
              <a:spLocks noChangeArrowheads="1"/>
            </p:cNvSpPr>
            <p:nvPr/>
          </p:nvSpPr>
          <p:spPr bwMode="auto">
            <a:xfrm>
              <a:off x="2932990" y="2008145"/>
              <a:ext cx="34448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7</a:t>
              </a:r>
            </a:p>
          </p:txBody>
        </p:sp>
        <p:sp>
          <p:nvSpPr>
            <p:cNvPr id="38" name="Text Box 86"/>
            <p:cNvSpPr txBox="1">
              <a:spLocks noChangeArrowheads="1"/>
            </p:cNvSpPr>
            <p:nvPr/>
          </p:nvSpPr>
          <p:spPr bwMode="auto">
            <a:xfrm>
              <a:off x="3291765" y="2008145"/>
              <a:ext cx="34448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8</a:t>
              </a:r>
            </a:p>
          </p:txBody>
        </p:sp>
        <p:sp>
          <p:nvSpPr>
            <p:cNvPr id="39" name="Text Box 87"/>
            <p:cNvSpPr txBox="1">
              <a:spLocks noChangeArrowheads="1"/>
            </p:cNvSpPr>
            <p:nvPr/>
          </p:nvSpPr>
          <p:spPr bwMode="auto">
            <a:xfrm>
              <a:off x="3652127" y="2008145"/>
              <a:ext cx="34448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9</a:t>
              </a:r>
            </a:p>
          </p:txBody>
        </p:sp>
        <p:sp>
          <p:nvSpPr>
            <p:cNvPr id="40" name="Text Box 88"/>
            <p:cNvSpPr txBox="1">
              <a:spLocks noChangeArrowheads="1"/>
            </p:cNvSpPr>
            <p:nvPr/>
          </p:nvSpPr>
          <p:spPr bwMode="auto">
            <a:xfrm>
              <a:off x="3941052" y="2008145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10</a:t>
              </a:r>
            </a:p>
          </p:txBody>
        </p:sp>
        <p:sp>
          <p:nvSpPr>
            <p:cNvPr id="41" name="Text Box 110"/>
            <p:cNvSpPr txBox="1">
              <a:spLocks noChangeArrowheads="1"/>
            </p:cNvSpPr>
            <p:nvPr/>
          </p:nvSpPr>
          <p:spPr bwMode="auto">
            <a:xfrm>
              <a:off x="4299827" y="2008145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11</a:t>
              </a:r>
            </a:p>
          </p:txBody>
        </p:sp>
        <p:sp>
          <p:nvSpPr>
            <p:cNvPr id="42" name="Text Box 111"/>
            <p:cNvSpPr txBox="1">
              <a:spLocks noChangeArrowheads="1"/>
            </p:cNvSpPr>
            <p:nvPr/>
          </p:nvSpPr>
          <p:spPr bwMode="auto">
            <a:xfrm>
              <a:off x="4661777" y="2008145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12</a:t>
              </a:r>
            </a:p>
          </p:txBody>
        </p:sp>
        <p:sp>
          <p:nvSpPr>
            <p:cNvPr id="43" name="Text Box 112"/>
            <p:cNvSpPr txBox="1">
              <a:spLocks noChangeArrowheads="1"/>
            </p:cNvSpPr>
            <p:nvPr/>
          </p:nvSpPr>
          <p:spPr bwMode="auto">
            <a:xfrm>
              <a:off x="5020552" y="2008145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13</a:t>
              </a:r>
            </a:p>
          </p:txBody>
        </p:sp>
        <p:sp>
          <p:nvSpPr>
            <p:cNvPr id="44" name="Text Box 113"/>
            <p:cNvSpPr txBox="1">
              <a:spLocks noChangeArrowheads="1"/>
            </p:cNvSpPr>
            <p:nvPr/>
          </p:nvSpPr>
          <p:spPr bwMode="auto">
            <a:xfrm>
              <a:off x="5380915" y="2008145"/>
              <a:ext cx="50323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14</a:t>
              </a:r>
            </a:p>
          </p:txBody>
        </p:sp>
        <p:sp>
          <p:nvSpPr>
            <p:cNvPr id="45" name="Text Box 114"/>
            <p:cNvSpPr txBox="1">
              <a:spLocks noChangeArrowheads="1"/>
            </p:cNvSpPr>
            <p:nvPr/>
          </p:nvSpPr>
          <p:spPr bwMode="auto">
            <a:xfrm>
              <a:off x="5739690" y="2008145"/>
              <a:ext cx="50323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 dirty="0">
                  <a:solidFill>
                    <a:srgbClr val="C00000"/>
                  </a:solidFill>
                  <a:latin typeface="Consolas"/>
                </a:rPr>
                <a:t>15</a:t>
              </a:r>
            </a:p>
          </p:txBody>
        </p:sp>
        <p:sp>
          <p:nvSpPr>
            <p:cNvPr id="46" name="Text Box 115"/>
            <p:cNvSpPr txBox="1">
              <a:spLocks noChangeArrowheads="1"/>
            </p:cNvSpPr>
            <p:nvPr/>
          </p:nvSpPr>
          <p:spPr bwMode="auto">
            <a:xfrm>
              <a:off x="6101640" y="2008145"/>
              <a:ext cx="50323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16</a:t>
              </a:r>
            </a:p>
          </p:txBody>
        </p:sp>
        <p:sp>
          <p:nvSpPr>
            <p:cNvPr id="47" name="Text Box 116"/>
            <p:cNvSpPr txBox="1">
              <a:spLocks noChangeArrowheads="1"/>
            </p:cNvSpPr>
            <p:nvPr/>
          </p:nvSpPr>
          <p:spPr bwMode="auto">
            <a:xfrm>
              <a:off x="6460415" y="2008145"/>
              <a:ext cx="50323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17</a:t>
              </a:r>
            </a:p>
          </p:txBody>
        </p:sp>
        <p:sp>
          <p:nvSpPr>
            <p:cNvPr id="48" name="Text Box 117"/>
            <p:cNvSpPr txBox="1">
              <a:spLocks noChangeArrowheads="1"/>
            </p:cNvSpPr>
            <p:nvPr/>
          </p:nvSpPr>
          <p:spPr bwMode="auto">
            <a:xfrm>
              <a:off x="6820777" y="2008145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 dirty="0">
                  <a:solidFill>
                    <a:srgbClr val="C00000"/>
                  </a:solidFill>
                  <a:latin typeface="Consolas"/>
                </a:rPr>
                <a:t>18</a:t>
              </a:r>
            </a:p>
          </p:txBody>
        </p:sp>
        <p:sp>
          <p:nvSpPr>
            <p:cNvPr id="49" name="Text Box 118"/>
            <p:cNvSpPr txBox="1">
              <a:spLocks noChangeArrowheads="1"/>
            </p:cNvSpPr>
            <p:nvPr/>
          </p:nvSpPr>
          <p:spPr bwMode="auto">
            <a:xfrm>
              <a:off x="7179552" y="2008145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19</a:t>
              </a:r>
            </a:p>
          </p:txBody>
        </p:sp>
        <p:sp>
          <p:nvSpPr>
            <p:cNvPr id="50" name="Text Box 119"/>
            <p:cNvSpPr txBox="1">
              <a:spLocks noChangeArrowheads="1"/>
            </p:cNvSpPr>
            <p:nvPr/>
          </p:nvSpPr>
          <p:spPr bwMode="auto">
            <a:xfrm>
              <a:off x="7541502" y="2008145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20</a:t>
              </a:r>
            </a:p>
          </p:txBody>
        </p:sp>
        <p:sp>
          <p:nvSpPr>
            <p:cNvPr id="51" name="Text Box 120"/>
            <p:cNvSpPr txBox="1">
              <a:spLocks noChangeArrowheads="1"/>
            </p:cNvSpPr>
            <p:nvPr/>
          </p:nvSpPr>
          <p:spPr bwMode="auto">
            <a:xfrm>
              <a:off x="7900277" y="2008145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21</a:t>
              </a:r>
            </a:p>
          </p:txBody>
        </p:sp>
        <p:sp>
          <p:nvSpPr>
            <p:cNvPr id="52" name="Text Box 121"/>
            <p:cNvSpPr txBox="1">
              <a:spLocks noChangeArrowheads="1"/>
            </p:cNvSpPr>
            <p:nvPr/>
          </p:nvSpPr>
          <p:spPr bwMode="auto">
            <a:xfrm>
              <a:off x="8262227" y="2008145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22</a:t>
              </a:r>
            </a:p>
          </p:txBody>
        </p:sp>
        <p:sp>
          <p:nvSpPr>
            <p:cNvPr id="53" name="Text Box 122"/>
            <p:cNvSpPr txBox="1">
              <a:spLocks noChangeArrowheads="1"/>
            </p:cNvSpPr>
            <p:nvPr/>
          </p:nvSpPr>
          <p:spPr bwMode="auto">
            <a:xfrm>
              <a:off x="8621002" y="2008145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>
                  <a:solidFill>
                    <a:srgbClr val="C00000"/>
                  </a:solidFill>
                  <a:latin typeface="Consolas"/>
                </a:rPr>
                <a:t>23</a:t>
              </a:r>
            </a:p>
          </p:txBody>
        </p:sp>
        <p:sp>
          <p:nvSpPr>
            <p:cNvPr id="55" name="AutoShape 124"/>
            <p:cNvSpPr>
              <a:spLocks noChangeArrowheads="1"/>
            </p:cNvSpPr>
            <p:nvPr/>
          </p:nvSpPr>
          <p:spPr bwMode="auto">
            <a:xfrm>
              <a:off x="3708401" y="3141663"/>
              <a:ext cx="4752974" cy="503237"/>
            </a:xfrm>
            <a:prstGeom prst="wedgeRoundRectCallout">
              <a:avLst>
                <a:gd name="adj1" fmla="val -46278"/>
                <a:gd name="adj2" fmla="val -165144"/>
                <a:gd name="adj3" fmla="val 16667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/>
              <a:r>
                <a:rPr lang="nl-NL" b="0" dirty="0">
                  <a:solidFill>
                    <a:schemeClr val="bg1"/>
                  </a:solidFill>
                  <a:latin typeface="+mn-lt"/>
                </a:rPr>
                <a:t>In elk hokje past een </a:t>
              </a:r>
              <a:r>
                <a:rPr lang="nl-NL" b="0" dirty="0" err="1">
                  <a:solidFill>
                    <a:schemeClr val="bg1"/>
                  </a:solidFill>
                  <a:latin typeface="Consolas"/>
                </a:rPr>
                <a:t>float</a:t>
              </a:r>
              <a:endParaRPr lang="nl-NL" b="0" dirty="0">
                <a:solidFill>
                  <a:schemeClr val="bg1"/>
                </a:solidFill>
                <a:latin typeface="Consolas"/>
              </a:endParaRPr>
            </a:p>
          </p:txBody>
        </p:sp>
        <p:sp>
          <p:nvSpPr>
            <p:cNvPr id="56" name="Text Box 125"/>
            <p:cNvSpPr txBox="1">
              <a:spLocks noChangeArrowheads="1"/>
            </p:cNvSpPr>
            <p:nvPr/>
          </p:nvSpPr>
          <p:spPr bwMode="auto">
            <a:xfrm>
              <a:off x="757754" y="2405444"/>
              <a:ext cx="1080000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 dirty="0">
                  <a:solidFill>
                    <a:srgbClr val="008000"/>
                  </a:solidFill>
                  <a:latin typeface="Consolas"/>
                </a:rPr>
                <a:t>4.1</a:t>
              </a:r>
            </a:p>
          </p:txBody>
        </p:sp>
        <p:sp>
          <p:nvSpPr>
            <p:cNvPr id="57" name="Text Box 126"/>
            <p:cNvSpPr txBox="1">
              <a:spLocks noChangeArrowheads="1"/>
            </p:cNvSpPr>
            <p:nvPr/>
          </p:nvSpPr>
          <p:spPr bwMode="auto">
            <a:xfrm>
              <a:off x="5797148" y="2405445"/>
              <a:ext cx="1080000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 dirty="0">
                  <a:solidFill>
                    <a:srgbClr val="008000"/>
                  </a:solidFill>
                  <a:latin typeface="Consolas"/>
                </a:rPr>
                <a:t>3.7</a:t>
              </a:r>
            </a:p>
          </p:txBody>
        </p:sp>
        <p:sp>
          <p:nvSpPr>
            <p:cNvPr id="58" name="Text Box 127"/>
            <p:cNvSpPr txBox="1">
              <a:spLocks noChangeArrowheads="1"/>
            </p:cNvSpPr>
            <p:nvPr/>
          </p:nvSpPr>
          <p:spPr bwMode="auto">
            <a:xfrm>
              <a:off x="4357286" y="2405445"/>
              <a:ext cx="1080000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b="0" dirty="0">
                  <a:solidFill>
                    <a:srgbClr val="008000"/>
                  </a:solidFill>
                  <a:latin typeface="Consolas"/>
                </a:rPr>
                <a:t>7.8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967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Opdrachten_Week_7_Les_2.pdf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17" y="2065412"/>
            <a:ext cx="505377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Maak de opdrachten van week 7 les 2 af!</a:t>
            </a:r>
          </a:p>
          <a:p>
            <a:r>
              <a:rPr lang="nl-NL" dirty="0"/>
              <a:t>Je </a:t>
            </a:r>
            <a:r>
              <a:rPr lang="nl-NL" b="1" dirty="0">
                <a:solidFill>
                  <a:srgbClr val="C00000"/>
                </a:solidFill>
              </a:rPr>
              <a:t>weet</a:t>
            </a:r>
            <a:r>
              <a:rPr lang="nl-NL" dirty="0"/>
              <a:t>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meerdere variabelen van hetzelfde type kan samennemen in een array;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de elementen van een array één voor één kan benaderen;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een array kan meegeven en bewerken in een functie;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een array kunt gebruiken om samples van de ADC in op te slaan;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een laagdoorlaatfilter in software kunt implementeren door het voortschrijdend gemiddelde te berekenen.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Oleddisplay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9721" y="985292"/>
            <a:ext cx="5063741" cy="456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97401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2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2635</TotalTime>
  <Words>446</Words>
  <Application>Microsoft Office PowerPoint</Application>
  <PresentationFormat>Aangepast</PresentationFormat>
  <Paragraphs>109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Arial</vt:lpstr>
      <vt:lpstr>Calibri</vt:lpstr>
      <vt:lpstr>Consolas</vt:lpstr>
      <vt:lpstr>Lucida Grande</vt:lpstr>
      <vt:lpstr>Open Sans</vt:lpstr>
      <vt:lpstr>Verdana</vt:lpstr>
      <vt:lpstr>hoofdstuk pagina</vt:lpstr>
      <vt:lpstr>1_tekst pagina</vt:lpstr>
      <vt:lpstr>EMS10  Week 7  Les 2</vt:lpstr>
      <vt:lpstr>Agenda  Week 7  Les 2</vt:lpstr>
      <vt:lpstr>Array</vt:lpstr>
      <vt:lpstr>Array</vt:lpstr>
      <vt:lpstr>Random access</vt:lpstr>
      <vt:lpstr>Aan de slag!</vt:lpstr>
      <vt:lpstr>Vóór volgende les… </vt:lpstr>
      <vt:lpstr>Volgende les… 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135</cp:revision>
  <cp:lastPrinted>2013-05-13T15:29:32Z</cp:lastPrinted>
  <dcterms:created xsi:type="dcterms:W3CDTF">2017-11-15T06:58:38Z</dcterms:created>
  <dcterms:modified xsi:type="dcterms:W3CDTF">2024-01-26T22:56:34Z</dcterms:modified>
</cp:coreProperties>
</file>