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4"/>
  </p:notesMasterIdLst>
  <p:handoutMasterIdLst>
    <p:handoutMasterId r:id="rId25"/>
  </p:handoutMasterIdLst>
  <p:sldIdLst>
    <p:sldId id="317" r:id="rId6"/>
    <p:sldId id="323" r:id="rId7"/>
    <p:sldId id="345" r:id="rId8"/>
    <p:sldId id="343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8" r:id="rId17"/>
    <p:sldId id="353" r:id="rId18"/>
    <p:sldId id="354" r:id="rId19"/>
    <p:sldId id="355" r:id="rId20"/>
    <p:sldId id="356" r:id="rId21"/>
    <p:sldId id="357" r:id="rId22"/>
    <p:sldId id="334" r:id="rId23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33"/>
    <a:srgbClr val="FBE0DF"/>
    <a:srgbClr val="CF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96" d="100"/>
          <a:sy n="96" d="100"/>
        </p:scale>
        <p:origin x="86" y="125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20-4-2025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8F3B3CF1-45CA-8829-255D-EAAC4A5ED6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ADE489F7-DA8F-5C27-C671-6F131EE7B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bytebucket.org/HR_ELEKTRO/ems10/wiki/Opdrachten/Opdrachten_Week_8_Les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8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1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standaarden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85292"/>
            <a:ext cx="9144000" cy="446449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IEEE 1284: Parallelle poort op verouderde pc.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RS-232: Seriële poort op verouderde pc.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RS-485: Gebouw automatisering, DMX theater verlichting.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SPI (</a:t>
            </a:r>
            <a:r>
              <a:rPr lang="en-US" sz="2400" dirty="0">
                <a:solidFill>
                  <a:srgbClr val="C00000"/>
                </a:solidFill>
              </a:rPr>
              <a:t>Serial Peripheral Interface</a:t>
            </a:r>
            <a:r>
              <a:rPr lang="en-US" sz="2400" dirty="0"/>
              <a:t>): ISP=In-System Programming. On board peripheral bus (Display, ADC, RTC=Real Time Clock </a:t>
            </a:r>
            <a:r>
              <a:rPr lang="en-US" sz="2400" dirty="0" err="1"/>
              <a:t>enz</a:t>
            </a:r>
            <a:r>
              <a:rPr lang="en-US" sz="2400" dirty="0"/>
              <a:t>.).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C (</a:t>
            </a:r>
            <a:r>
              <a:rPr lang="en-US" sz="2400" dirty="0">
                <a:solidFill>
                  <a:srgbClr val="C00000"/>
                </a:solidFill>
              </a:rPr>
              <a:t>Inter-Integrated Circuit</a:t>
            </a:r>
            <a:r>
              <a:rPr lang="en-US" sz="2400" dirty="0"/>
              <a:t>): On board peripheral bus (Display, </a:t>
            </a:r>
            <a:r>
              <a:rPr lang="en-US" sz="2400" dirty="0" err="1"/>
              <a:t>enz</a:t>
            </a:r>
            <a:r>
              <a:rPr lang="en-US" sz="2400" dirty="0"/>
              <a:t>.).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JTAG (</a:t>
            </a:r>
            <a:r>
              <a:rPr lang="en-US" sz="2400" dirty="0">
                <a:solidFill>
                  <a:srgbClr val="C00000"/>
                </a:solidFill>
              </a:rPr>
              <a:t>Joint Test Action Group</a:t>
            </a:r>
            <a:r>
              <a:rPr lang="en-US" sz="2400" dirty="0"/>
              <a:t>): Testing, ISP, debugging.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USB (</a:t>
            </a:r>
            <a:r>
              <a:rPr lang="en-US" sz="2400" dirty="0">
                <a:solidFill>
                  <a:srgbClr val="C00000"/>
                </a:solidFill>
              </a:rPr>
              <a:t>Universal Serial Bus</a:t>
            </a:r>
            <a:r>
              <a:rPr lang="en-US" sz="2400" dirty="0"/>
              <a:t>): Off board peripherals (</a:t>
            </a:r>
            <a:r>
              <a:rPr lang="en-US" sz="2400" dirty="0" err="1"/>
              <a:t>muis</a:t>
            </a:r>
            <a:r>
              <a:rPr lang="en-US" sz="2400" dirty="0"/>
              <a:t>, printer </a:t>
            </a:r>
            <a:r>
              <a:rPr lang="en-US" sz="2400" dirty="0" err="1"/>
              <a:t>enz</a:t>
            </a:r>
            <a:r>
              <a:rPr lang="en-US" sz="2400" dirty="0"/>
              <a:t>.).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(</a:t>
            </a:r>
            <a:r>
              <a:rPr lang="en-US" sz="2400" dirty="0">
                <a:solidFill>
                  <a:srgbClr val="C00000"/>
                </a:solidFill>
              </a:rPr>
              <a:t>Controller Area Network</a:t>
            </a:r>
            <a:r>
              <a:rPr lang="en-US" sz="2400" dirty="0"/>
              <a:t>): Auto’s, Machines.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Ethernet: Internet, Machines.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12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standaarden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85292"/>
            <a:ext cx="9144000" cy="446449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IEEE 1284 </a:t>
            </a:r>
            <a:r>
              <a:rPr lang="nl-NL" sz="2000" dirty="0"/>
              <a:t>parallel, half duplex, P2P, synchroon. </a:t>
            </a:r>
            <a:endParaRPr lang="nl-NL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RS232 </a:t>
            </a:r>
            <a:r>
              <a:rPr lang="nl-NL" sz="2000" dirty="0"/>
              <a:t>serieel, full duplex, P2P, asynchroon.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RS485 </a:t>
            </a:r>
            <a:r>
              <a:rPr lang="nl-NL" sz="2000" dirty="0"/>
              <a:t>serieel, half duplex, </a:t>
            </a:r>
            <a:r>
              <a:rPr lang="nl-NL" sz="2000" dirty="0" err="1"/>
              <a:t>multi</a:t>
            </a:r>
            <a:r>
              <a:rPr lang="nl-NL" sz="2000" dirty="0"/>
              <a:t>-controller, asynchroon.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SPI </a:t>
            </a:r>
            <a:r>
              <a:rPr lang="nl-NL" sz="2000" dirty="0"/>
              <a:t>serieel, full duplex, single controller, synchroon.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I2C </a:t>
            </a:r>
            <a:r>
              <a:rPr lang="nl-NL" sz="2000" dirty="0"/>
              <a:t>serieel, half duplex, </a:t>
            </a:r>
            <a:r>
              <a:rPr lang="nl-NL" sz="2000" dirty="0" err="1"/>
              <a:t>multi</a:t>
            </a:r>
            <a:r>
              <a:rPr lang="nl-NL" sz="2000" dirty="0"/>
              <a:t>-controller, synchroon.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JTAG </a:t>
            </a:r>
            <a:r>
              <a:rPr lang="nl-NL" sz="2000" dirty="0"/>
              <a:t>serieel, full duplex, single controller, synchroon.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USB </a:t>
            </a:r>
            <a:r>
              <a:rPr lang="nl-NL" sz="2000" dirty="0"/>
              <a:t>serieel, half duplex, single controller, synchroon (NRZI met bit-</a:t>
            </a:r>
            <a:r>
              <a:rPr lang="nl-NL" sz="2000" dirty="0" err="1"/>
              <a:t>stuffing</a:t>
            </a:r>
            <a:r>
              <a:rPr lang="nl-NL" sz="2000" dirty="0"/>
              <a:t>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CAN </a:t>
            </a:r>
            <a:r>
              <a:rPr lang="nl-NL" sz="2000" dirty="0"/>
              <a:t>serieel, half duplex, </a:t>
            </a:r>
            <a:r>
              <a:rPr lang="nl-NL" sz="2000" dirty="0" err="1"/>
              <a:t>multi</a:t>
            </a:r>
            <a:r>
              <a:rPr lang="nl-NL" sz="2000" dirty="0"/>
              <a:t>-controller, synchroon.</a:t>
            </a:r>
            <a:endParaRPr lang="nl-NL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Ethernet </a:t>
            </a:r>
            <a:r>
              <a:rPr lang="nl-NL" sz="2000" dirty="0"/>
              <a:t>serieel, full duplex, </a:t>
            </a:r>
            <a:r>
              <a:rPr lang="nl-NL" sz="2000" dirty="0" err="1"/>
              <a:t>multi</a:t>
            </a:r>
            <a:r>
              <a:rPr lang="nl-NL" sz="2000" dirty="0"/>
              <a:t>-controller, synchroon.</a:t>
            </a:r>
            <a:endParaRPr lang="nl-NL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51608" y="4783132"/>
            <a:ext cx="7200800" cy="73866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Andrew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Tanenbaum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: “The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nice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thing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about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standards is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that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there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are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so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many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choose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400" b="0" dirty="0" err="1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nl-NL" sz="2400" b="0" dirty="0">
                <a:solidFill>
                  <a:schemeClr val="bg1"/>
                </a:solidFill>
                <a:latin typeface="Calibri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1416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735FD-3AFD-9B4E-905F-C09DB82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baseline="30000" dirty="0"/>
              <a:t>2</a:t>
            </a:r>
            <a:r>
              <a:rPr lang="nl-NL" dirty="0"/>
              <a:t>C/SPI/UART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D9D536-1C8F-0B58-6628-8D00C1F4E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6" name="Afbeelding 5" descr="Afbeelding met tekst, schermopname, diagram, Parallel">
            <a:extLst>
              <a:ext uri="{FF2B5EF4-FFF2-40B4-BE49-F238E27FC236}">
                <a16:creationId xmlns:a16="http://schemas.microsoft.com/office/drawing/2014/main" id="{CFCD1899-286D-8D63-B668-2DB552C3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20" y="-16935"/>
            <a:ext cx="44046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RS-232 fysiek (traditioneel)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00000"/>
                </a:solidFill>
              </a:rPr>
              <a:t>DTE</a:t>
            </a:r>
            <a:r>
              <a:rPr lang="nl-NL" sz="2800" dirty="0"/>
              <a:t>: </a:t>
            </a:r>
            <a:r>
              <a:rPr lang="nl-NL" sz="2800" dirty="0">
                <a:solidFill>
                  <a:srgbClr val="C00000"/>
                </a:solidFill>
              </a:rPr>
              <a:t>D</a:t>
            </a:r>
            <a:r>
              <a:rPr lang="nl-NL" sz="2800" dirty="0"/>
              <a:t>ata </a:t>
            </a:r>
            <a:r>
              <a:rPr lang="nl-NL" sz="2800" dirty="0">
                <a:solidFill>
                  <a:srgbClr val="C00000"/>
                </a:solidFill>
              </a:rPr>
              <a:t>T</a:t>
            </a:r>
            <a:r>
              <a:rPr lang="nl-NL" sz="2800" dirty="0"/>
              <a:t>erminal </a:t>
            </a:r>
            <a:r>
              <a:rPr lang="nl-NL" sz="2800" dirty="0">
                <a:solidFill>
                  <a:srgbClr val="C00000"/>
                </a:solidFill>
              </a:rPr>
              <a:t>E</a:t>
            </a:r>
            <a:r>
              <a:rPr lang="nl-NL" sz="2800" dirty="0"/>
              <a:t>quipment (pc, Terminal).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00000"/>
                </a:solidFill>
              </a:rPr>
              <a:t>DCE</a:t>
            </a:r>
            <a:r>
              <a:rPr lang="nl-NL" sz="2800" dirty="0"/>
              <a:t>: </a:t>
            </a:r>
            <a:r>
              <a:rPr lang="nl-NL" sz="2800" dirty="0">
                <a:solidFill>
                  <a:srgbClr val="C00000"/>
                </a:solidFill>
              </a:rPr>
              <a:t>D</a:t>
            </a:r>
            <a:r>
              <a:rPr lang="nl-NL" sz="2800" dirty="0"/>
              <a:t>ata </a:t>
            </a:r>
            <a:r>
              <a:rPr lang="nl-NL" sz="2800" dirty="0">
                <a:solidFill>
                  <a:srgbClr val="C00000"/>
                </a:solidFill>
              </a:rPr>
              <a:t>C</a:t>
            </a:r>
            <a:r>
              <a:rPr lang="nl-NL" sz="2800" dirty="0"/>
              <a:t>ommunications </a:t>
            </a:r>
            <a:r>
              <a:rPr lang="nl-NL" sz="2800" dirty="0">
                <a:solidFill>
                  <a:srgbClr val="C00000"/>
                </a:solidFill>
              </a:rPr>
              <a:t>E</a:t>
            </a:r>
            <a:r>
              <a:rPr lang="nl-NL" sz="2800" dirty="0"/>
              <a:t>quipment (Modem).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60738" y="3001592"/>
            <a:ext cx="54021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1 DCD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2 </a:t>
            </a:r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RD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nl-NL" sz="1600" b="0" dirty="0">
                <a:latin typeface="Calibri" pitchFamily="34" charset="0"/>
              </a:rPr>
              <a:t> </a:t>
            </a:r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TD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4 DTR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5 </a:t>
            </a:r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GND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6 DSR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7 RTS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8 CTS</a:t>
            </a:r>
          </a:p>
          <a:p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9 RI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52541" y="3001592"/>
            <a:ext cx="54021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DCD 1</a:t>
            </a:r>
          </a:p>
          <a:p>
            <a:pPr algn="r"/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RD </a:t>
            </a:r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2</a:t>
            </a:r>
          </a:p>
          <a:p>
            <a:pPr algn="r"/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TD </a:t>
            </a:r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3</a:t>
            </a:r>
          </a:p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DTR 4</a:t>
            </a:r>
          </a:p>
          <a:p>
            <a:pPr algn="r"/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GND </a:t>
            </a:r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5</a:t>
            </a:r>
          </a:p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DSR 6</a:t>
            </a:r>
          </a:p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RTS 7</a:t>
            </a:r>
          </a:p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CTS 8</a:t>
            </a:r>
          </a:p>
          <a:p>
            <a:pPr algn="r"/>
            <a:r>
              <a:rPr lang="nl-NL" sz="1600" b="0" dirty="0">
                <a:solidFill>
                  <a:schemeClr val="tx1"/>
                </a:solidFill>
                <a:latin typeface="Calibri" pitchFamily="34" charset="0"/>
              </a:rPr>
              <a:t>RI 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60738" y="2209429"/>
            <a:ext cx="86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2400" b="0" dirty="0">
                <a:solidFill>
                  <a:srgbClr val="C00000"/>
                </a:solidFill>
                <a:latin typeface="Calibri" pitchFamily="34" charset="0"/>
              </a:rPr>
              <a:t>DTE</a:t>
            </a:r>
          </a:p>
          <a:p>
            <a:r>
              <a:rPr lang="nl-NL" sz="1800" b="0" dirty="0">
                <a:solidFill>
                  <a:schemeClr val="tx1"/>
                </a:solidFill>
                <a:latin typeface="Calibri" pitchFamily="34" charset="0"/>
              </a:rPr>
              <a:t>male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84701" y="2209429"/>
            <a:ext cx="901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r"/>
            <a:r>
              <a:rPr lang="nl-NL" sz="2400" b="0" dirty="0">
                <a:solidFill>
                  <a:srgbClr val="C00000"/>
                </a:solidFill>
                <a:latin typeface="Calibri" pitchFamily="34" charset="0"/>
              </a:rPr>
              <a:t>DCE</a:t>
            </a:r>
          </a:p>
          <a:p>
            <a:pPr algn="r"/>
            <a:r>
              <a:rPr lang="nl-NL" sz="1800" b="0" dirty="0" err="1">
                <a:solidFill>
                  <a:schemeClr val="tx1"/>
                </a:solidFill>
                <a:latin typeface="Calibri" pitchFamily="34" charset="0"/>
              </a:rPr>
              <a:t>female</a:t>
            </a:r>
            <a:endParaRPr lang="nl-NL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079877" y="3577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079877" y="458591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079877" y="386677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079877" y="33619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079877" y="437001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079877" y="480181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5079877" y="31460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079877" y="509074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079877" y="408267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592763" y="379375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592763" y="4370016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880101" y="3793754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592763" y="4585916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592763" y="4801816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6880101" y="4585916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6592763" y="314605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6808663" y="3074616"/>
            <a:ext cx="71438" cy="144462"/>
            <a:chOff x="4241" y="2251"/>
            <a:chExt cx="45" cy="91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241" y="2251"/>
              <a:ext cx="4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4241" y="2251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6808663" y="5017716"/>
            <a:ext cx="71438" cy="144462"/>
            <a:chOff x="4241" y="2251"/>
            <a:chExt cx="45" cy="91"/>
          </a:xfrm>
        </p:grpSpPr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4241" y="2251"/>
              <a:ext cx="4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4241" y="2251"/>
              <a:ext cx="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6592763" y="5090741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519739" y="4082678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7311901" y="408267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7096001" y="429857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7169027" y="4370016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7240464" y="4443041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6592764" y="3180978"/>
            <a:ext cx="1647825" cy="325438"/>
            <a:chOff x="4105" y="2318"/>
            <a:chExt cx="1038" cy="205"/>
          </a:xfrm>
        </p:grpSpPr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4105" y="2432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V="1">
              <a:off x="4649" y="2318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4649" y="2432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4603" y="2409"/>
              <a:ext cx="45" cy="4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 b="0" dirty="0">
                <a:latin typeface="Calibri" pitchFamily="34" charset="0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4831" y="2318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4831" y="2432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 flipH="1">
            <a:off x="6592764" y="3434978"/>
            <a:ext cx="1647825" cy="325438"/>
            <a:chOff x="4105" y="2318"/>
            <a:chExt cx="1038" cy="205"/>
          </a:xfrm>
        </p:grpSpPr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4105" y="2432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649" y="2318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4649" y="2432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4603" y="2409"/>
              <a:ext cx="45" cy="45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 b="0" dirty="0">
                <a:latin typeface="Calibri" pitchFamily="34" charset="0"/>
              </a:endParaRPr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4831" y="2318"/>
              <a:ext cx="0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4831" y="2432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353177" y="3189934"/>
            <a:ext cx="115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TXD = P1.2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7463730" y="2209428"/>
            <a:ext cx="193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r"/>
            <a:r>
              <a:rPr lang="nl-NL" sz="2400" b="0" dirty="0">
                <a:solidFill>
                  <a:srgbClr val="006600"/>
                </a:solidFill>
                <a:latin typeface="Calibri" pitchFamily="34" charset="0"/>
              </a:rPr>
              <a:t>MSP430G2553</a:t>
            </a:r>
            <a:endParaRPr lang="nl-NL" sz="1800" b="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8353177" y="3492923"/>
            <a:ext cx="115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RXD = P1.1</a:t>
            </a:r>
          </a:p>
        </p:txBody>
      </p:sp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110830"/>
            <a:ext cx="366871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2991694" y="2209428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2400" b="0" dirty="0">
                <a:solidFill>
                  <a:srgbClr val="006600"/>
                </a:solidFill>
                <a:latin typeface="Calibri" pitchFamily="34" charset="0"/>
              </a:rPr>
              <a:t>pc</a:t>
            </a:r>
            <a:endParaRPr lang="nl-NL" sz="1800" b="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8" name="Ovaal 57"/>
          <p:cNvSpPr/>
          <p:nvPr/>
        </p:nvSpPr>
        <p:spPr bwMode="auto">
          <a:xfrm>
            <a:off x="6808664" y="3077312"/>
            <a:ext cx="1265075" cy="82174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59" name="Tekstvak 58"/>
          <p:cNvSpPr txBox="1"/>
          <p:nvPr/>
        </p:nvSpPr>
        <p:spPr bwMode="auto">
          <a:xfrm>
            <a:off x="7548430" y="3932703"/>
            <a:ext cx="2000228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RS-232 level </a:t>
            </a:r>
            <a:r>
              <a:rPr lang="nl-NL" sz="2000" b="0" dirty="0" err="1">
                <a:solidFill>
                  <a:schemeClr val="bg1"/>
                </a:solidFill>
                <a:latin typeface="Calibri" pitchFamily="34" charset="0"/>
              </a:rPr>
              <a:t>shifter</a:t>
            </a:r>
            <a:endParaRPr lang="nl-NL" sz="2000" b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fbeelding 6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7" y="2861604"/>
            <a:ext cx="1604103" cy="161081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0A43608-D830-4122-9C7C-7594356BA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71748" y="2581975"/>
            <a:ext cx="3880461" cy="288629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RS-232 virtueel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39485" y="985292"/>
            <a:ext cx="9281031" cy="594309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RS-232</a:t>
            </a:r>
            <a:r>
              <a:rPr lang="nl-NL" dirty="0"/>
              <a:t>-communicatie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over</a:t>
            </a:r>
            <a:r>
              <a:rPr lang="nl-NL" dirty="0">
                <a:solidFill>
                  <a:srgbClr val="C00000"/>
                </a:solidFill>
              </a:rPr>
              <a:t> USB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88108" y="4283630"/>
            <a:ext cx="115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TXD = P1.2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88108" y="4067606"/>
            <a:ext cx="115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b="0" dirty="0">
                <a:solidFill>
                  <a:srgbClr val="C00000"/>
                </a:solidFill>
                <a:latin typeface="Calibri" pitchFamily="34" charset="0"/>
              </a:rPr>
              <a:t>RXD = P1.1</a:t>
            </a:r>
          </a:p>
        </p:txBody>
      </p:sp>
      <p:grpSp>
        <p:nvGrpSpPr>
          <p:cNvPr id="62" name="Groep 61"/>
          <p:cNvGrpSpPr/>
          <p:nvPr/>
        </p:nvGrpSpPr>
        <p:grpSpPr>
          <a:xfrm>
            <a:off x="622970" y="1705372"/>
            <a:ext cx="8273528" cy="1152128"/>
            <a:chOff x="114970" y="2086928"/>
            <a:chExt cx="8273528" cy="1152128"/>
          </a:xfrm>
        </p:grpSpPr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14970" y="2869724"/>
              <a:ext cx="19367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r"/>
              <a:r>
                <a:rPr lang="nl-NL" sz="2400" b="0" dirty="0">
                  <a:solidFill>
                    <a:srgbClr val="006600"/>
                  </a:solidFill>
                  <a:latin typeface="Calibri" pitchFamily="34" charset="0"/>
                </a:rPr>
                <a:t>MSP430G2553</a:t>
              </a:r>
              <a:endParaRPr lang="nl-NL" sz="1800" b="0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7596336" y="2662992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2400" b="0" dirty="0">
                  <a:solidFill>
                    <a:srgbClr val="006600"/>
                  </a:solidFill>
                  <a:latin typeface="Calibri" pitchFamily="34" charset="0"/>
                </a:rPr>
                <a:t>pc</a:t>
              </a:r>
              <a:endParaRPr lang="nl-NL" sz="1800" b="0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3263180" y="2086928"/>
              <a:ext cx="2316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2400" b="0" dirty="0">
                  <a:solidFill>
                    <a:srgbClr val="006600"/>
                  </a:solidFill>
                  <a:latin typeface="Calibri" pitchFamily="34" charset="0"/>
                </a:rPr>
                <a:t>MSP-EXP430G2ET </a:t>
              </a:r>
              <a:r>
                <a:rPr lang="nl-NL" sz="2400" b="0" dirty="0" err="1">
                  <a:solidFill>
                    <a:srgbClr val="006600"/>
                  </a:solidFill>
                  <a:latin typeface="Calibri" pitchFamily="34" charset="0"/>
                </a:rPr>
                <a:t>LaunchPad</a:t>
              </a:r>
              <a:endParaRPr lang="nl-NL" sz="1800" b="0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263576" y="3518798"/>
            <a:ext cx="4248472" cy="10274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triangl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335584" y="3667010"/>
            <a:ext cx="4032448" cy="5458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b="0" dirty="0">
              <a:latin typeface="Calibri" pitchFamily="34" charset="0"/>
            </a:endParaRPr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80" y="2756221"/>
            <a:ext cx="1000125" cy="809625"/>
          </a:xfrm>
          <a:prstGeom prst="rect">
            <a:avLst/>
          </a:prstGeom>
        </p:spPr>
      </p:pic>
      <p:cxnSp>
        <p:nvCxnSpPr>
          <p:cNvPr id="67" name="Rechte verbindingslijn met pijl 66"/>
          <p:cNvCxnSpPr>
            <a:cxnSpLocks/>
          </p:cNvCxnSpPr>
          <p:nvPr/>
        </p:nvCxnSpPr>
        <p:spPr bwMode="auto">
          <a:xfrm>
            <a:off x="6952209" y="3161033"/>
            <a:ext cx="10563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504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RS-232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1273325"/>
            <a:ext cx="4203878" cy="9601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16" y="1921397"/>
            <a:ext cx="4786386" cy="14395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79542" y="3931812"/>
            <a:ext cx="2700859" cy="166199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800" b="0" dirty="0">
                <a:solidFill>
                  <a:schemeClr val="bg1"/>
                </a:solidFill>
                <a:latin typeface="Calibri" pitchFamily="34" charset="0"/>
              </a:rPr>
              <a:t>Codering:</a:t>
            </a:r>
          </a:p>
          <a:p>
            <a:r>
              <a:rPr lang="nl-NL" sz="1800" b="0" dirty="0">
                <a:solidFill>
                  <a:schemeClr val="bg1"/>
                </a:solidFill>
                <a:latin typeface="Calibri" pitchFamily="34" charset="0"/>
              </a:rPr>
              <a:t>B-D-P-S   b.v. 9600-8-N-1</a:t>
            </a:r>
            <a:br>
              <a:rPr lang="en-US" sz="18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B = </a:t>
            </a:r>
            <a:r>
              <a:rPr lang="en-US" sz="1800" b="0" dirty="0" err="1">
                <a:solidFill>
                  <a:schemeClr val="bg1"/>
                </a:solidFill>
                <a:latin typeface="Calibri" pitchFamily="34" charset="0"/>
              </a:rPr>
              <a:t>baudrate</a:t>
            </a:r>
            <a:endParaRPr lang="en-US" sz="1800" b="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D = # </a:t>
            </a:r>
            <a:r>
              <a:rPr lang="en-US" sz="1800" b="0" dirty="0" err="1">
                <a:solidFill>
                  <a:schemeClr val="bg1"/>
                </a:solidFill>
                <a:latin typeface="Calibri" pitchFamily="34" charset="0"/>
              </a:rPr>
              <a:t>databits</a:t>
            </a:r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 7, 8</a:t>
            </a:r>
          </a:p>
          <a:p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P = parity (Even, Odd, None)</a:t>
            </a:r>
          </a:p>
          <a:p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S = # </a:t>
            </a:r>
            <a:r>
              <a:rPr lang="en-US" sz="1800" b="0" dirty="0" err="1">
                <a:solidFill>
                  <a:schemeClr val="bg1"/>
                </a:solidFill>
                <a:latin typeface="Calibri" pitchFamily="34" charset="0"/>
              </a:rPr>
              <a:t>stopbits</a:t>
            </a:r>
            <a:r>
              <a:rPr lang="en-US" sz="1800" b="0" dirty="0">
                <a:solidFill>
                  <a:schemeClr val="bg1"/>
                </a:solidFill>
                <a:latin typeface="Calibri" pitchFamily="34" charset="0"/>
              </a:rPr>
              <a:t> 1, 2</a:t>
            </a:r>
            <a:endParaRPr lang="nl-NL" sz="1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45" y="2747417"/>
            <a:ext cx="4719561" cy="28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MSP430G2535 communicatie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43496" y="985292"/>
            <a:ext cx="3528392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Parallel. (I/O poorten).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UART </a:t>
            </a:r>
            <a:r>
              <a:rPr lang="nl-NL" sz="2400" dirty="0"/>
              <a:t>(Serieel Asynchroon).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SPI</a:t>
            </a:r>
            <a:r>
              <a:rPr lang="nl-NL" sz="2400" dirty="0"/>
              <a:t> (</a:t>
            </a:r>
            <a:r>
              <a:rPr lang="nl-NL" sz="2400" dirty="0" err="1"/>
              <a:t>Serial</a:t>
            </a:r>
            <a:r>
              <a:rPr lang="nl-NL" sz="2400" dirty="0"/>
              <a:t> </a:t>
            </a:r>
            <a:r>
              <a:rPr lang="nl-NL" sz="2400" dirty="0" err="1"/>
              <a:t>Peripheral</a:t>
            </a:r>
            <a:r>
              <a:rPr lang="nl-NL" sz="2400" dirty="0"/>
              <a:t> Interface).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I</a:t>
            </a:r>
            <a:r>
              <a:rPr lang="nl-NL" sz="2400" baseline="30000" dirty="0">
                <a:solidFill>
                  <a:srgbClr val="C00000"/>
                </a:solidFill>
              </a:rPr>
              <a:t>2</a:t>
            </a:r>
            <a:r>
              <a:rPr lang="nl-NL" sz="2400" dirty="0">
                <a:solidFill>
                  <a:srgbClr val="C00000"/>
                </a:solidFill>
              </a:rPr>
              <a:t>C</a:t>
            </a:r>
            <a:r>
              <a:rPr lang="nl-NL" sz="2400" dirty="0"/>
              <a:t> (</a:t>
            </a:r>
            <a:r>
              <a:rPr lang="nl-NL" sz="2400" dirty="0" err="1"/>
              <a:t>Inter-Integrated</a:t>
            </a:r>
            <a:r>
              <a:rPr lang="nl-NL" sz="2400" dirty="0"/>
              <a:t> Circuit).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C00000"/>
                </a:solidFill>
              </a:rPr>
              <a:t>IrDA</a:t>
            </a:r>
            <a:r>
              <a:rPr lang="nl-NL" sz="2400" dirty="0"/>
              <a:t> (</a:t>
            </a:r>
            <a:r>
              <a:rPr lang="nl-NL" sz="2400" dirty="0" err="1"/>
              <a:t>Infrared</a:t>
            </a:r>
            <a:r>
              <a:rPr lang="nl-NL" sz="2400" dirty="0"/>
              <a:t> Data Association)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JTAG</a:t>
            </a:r>
            <a:r>
              <a:rPr lang="nl-NL" sz="2400" dirty="0"/>
              <a:t> (Joint Test Action Group).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16" y="1056060"/>
            <a:ext cx="5596880" cy="40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Opdrachten_Week_8_Les_1.pdf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8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een UART-verbinding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een UART-verbinding kunt opzetten tussen de MSP430G2553 en een pc;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karakters en strings kunt gebruiken in een C-programma.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8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8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  <a:cs typeface="Arial" panose="020B0604020202020204" pitchFamily="34" charset="0"/>
              </a:rPr>
              <a:t>Week 8:</a:t>
            </a:r>
            <a:endParaRPr lang="nl-NL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Les 1: </a:t>
            </a:r>
            <a:r>
              <a:rPr lang="nl-NL" sz="2400" dirty="0">
                <a:cs typeface="Consolas" panose="020B0609020204030204" pitchFamily="49" charset="0"/>
              </a:rPr>
              <a:t>UART-communicatie;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Les 2: </a:t>
            </a:r>
            <a:r>
              <a:rPr lang="nl-NL" sz="2400" dirty="0"/>
              <a:t>voorbeelden van theorievragen.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Les 3: </a:t>
            </a:r>
            <a:r>
              <a:rPr lang="nl-NL" sz="2400" dirty="0"/>
              <a:t>temperatuur meten op de µC en plotten op de pc;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6024" y="2980769"/>
            <a:ext cx="3600400" cy="27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8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8 les 1.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een </a:t>
            </a:r>
            <a:r>
              <a:rPr lang="nl-NL" sz="2800" dirty="0">
                <a:solidFill>
                  <a:srgbClr val="C00000"/>
                </a:solidFill>
              </a:rPr>
              <a:t>UART-verbinding</a:t>
            </a:r>
            <a:r>
              <a:rPr lang="nl-NL" sz="2800" dirty="0"/>
              <a:t>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een UART-verbinding kunt opzetten tussen de MSP430G2553 en een pc;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</a:t>
            </a:r>
            <a:r>
              <a:rPr lang="nl-NL" sz="2800" dirty="0">
                <a:solidFill>
                  <a:srgbClr val="C00000"/>
                </a:solidFill>
              </a:rPr>
              <a:t>karakters</a:t>
            </a:r>
            <a:r>
              <a:rPr lang="nl-NL" sz="2800" dirty="0"/>
              <a:t> en </a:t>
            </a:r>
            <a:r>
              <a:rPr lang="nl-NL" sz="2800" dirty="0">
                <a:solidFill>
                  <a:srgbClr val="C00000"/>
                </a:solidFill>
              </a:rPr>
              <a:t>strings</a:t>
            </a:r>
            <a:r>
              <a:rPr lang="nl-NL" sz="2800" dirty="0"/>
              <a:t> kunt gebruiken in een C-programma.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66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02" y="2065412"/>
            <a:ext cx="3407403" cy="255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Veel microcontrollers </a:t>
            </a:r>
            <a:r>
              <a:rPr lang="nl-NL" sz="2800" dirty="0">
                <a:solidFill>
                  <a:srgbClr val="C00000"/>
                </a:solidFill>
              </a:rPr>
              <a:t>communiceren</a:t>
            </a:r>
            <a:r>
              <a:rPr lang="nl-NL" sz="2800" dirty="0"/>
              <a:t> met hun omgeving. </a:t>
            </a:r>
            <a:r>
              <a:rPr lang="nl-NL" sz="2800" dirty="0">
                <a:solidFill>
                  <a:srgbClr val="C00000"/>
                </a:solidFill>
              </a:rPr>
              <a:t>Redenen</a:t>
            </a:r>
            <a:r>
              <a:rPr lang="nl-NL" sz="2800" dirty="0"/>
              <a:t> voor communicatie zijn: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Inlezen sensoren en aansturen actuatoren.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Gedistribueerde besturingen. </a:t>
            </a:r>
          </a:p>
          <a:p>
            <a:pPr marL="914400" lvl="1"/>
            <a:r>
              <a:rPr lang="nl-NL" sz="2400" dirty="0"/>
              <a:t>Het systeem bevat meerdere µC’s </a:t>
            </a:r>
            <a:br>
              <a:rPr lang="nl-NL" sz="2400" dirty="0"/>
            </a:br>
            <a:r>
              <a:rPr lang="nl-NL" sz="2400" dirty="0"/>
              <a:t>die samen het systeem besturen.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Onderhoud.</a:t>
            </a:r>
          </a:p>
          <a:p>
            <a:pPr marL="914400" lvl="1"/>
            <a:r>
              <a:rPr lang="nl-NL" sz="2400" dirty="0"/>
              <a:t>Programmeerinterface, diagnose interface, enz.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Gemeten data moet naar verzamelpunt gestuurd worden (data acquisitie systemen).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3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communicatie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Communicatie </a:t>
            </a:r>
            <a:r>
              <a:rPr lang="nl-NL" sz="2400" dirty="0">
                <a:solidFill>
                  <a:srgbClr val="C00000"/>
                </a:solidFill>
              </a:rPr>
              <a:t>kanaal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Simplex (1 richting). B.v. radio-uitzending.</a:t>
            </a:r>
          </a:p>
          <a:p>
            <a:pPr marL="914400" lvl="1"/>
            <a:r>
              <a:rPr lang="nl-NL" sz="2000" dirty="0"/>
              <a:t>Half Duplex (</a:t>
            </a:r>
            <a:r>
              <a:rPr lang="nl-NL" sz="2000" dirty="0" err="1"/>
              <a:t>omschakelbaar</a:t>
            </a:r>
            <a:r>
              <a:rPr lang="nl-NL" sz="2000" dirty="0"/>
              <a:t>). B.v. </a:t>
            </a:r>
            <a:r>
              <a:rPr lang="nl-NL" sz="2000" dirty="0" err="1"/>
              <a:t>walkie-talkie</a:t>
            </a:r>
            <a:r>
              <a:rPr lang="nl-NL" sz="2000" dirty="0"/>
              <a:t>.</a:t>
            </a:r>
          </a:p>
          <a:p>
            <a:pPr marL="914400" lvl="1"/>
            <a:r>
              <a:rPr lang="nl-NL" sz="2000" dirty="0"/>
              <a:t>Full Duplex (2 richtingen). B.v. telefoon.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Communicatie </a:t>
            </a:r>
            <a:r>
              <a:rPr lang="nl-NL" sz="2400" dirty="0">
                <a:solidFill>
                  <a:srgbClr val="C00000"/>
                </a:solidFill>
              </a:rPr>
              <a:t>medium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Kabel.</a:t>
            </a:r>
          </a:p>
          <a:p>
            <a:pPr marL="914400" lvl="1"/>
            <a:r>
              <a:rPr lang="nl-NL" sz="2000" dirty="0"/>
              <a:t>Ether (draadloos).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Communicatie </a:t>
            </a:r>
            <a:r>
              <a:rPr lang="nl-NL" sz="2400" dirty="0">
                <a:solidFill>
                  <a:srgbClr val="C00000"/>
                </a:solidFill>
              </a:rPr>
              <a:t>topologie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Punt naar punt.</a:t>
            </a:r>
          </a:p>
          <a:p>
            <a:pPr marL="914400" lvl="1"/>
            <a:r>
              <a:rPr lang="nl-NL" sz="2000" dirty="0"/>
              <a:t>Bus structuur: controller-</a:t>
            </a:r>
            <a:r>
              <a:rPr lang="nl-NL" sz="2000" dirty="0" err="1"/>
              <a:t>responder</a:t>
            </a:r>
            <a:r>
              <a:rPr lang="nl-NL" sz="2000" dirty="0"/>
              <a:t> </a:t>
            </a:r>
            <a:r>
              <a:rPr lang="nl-NL" sz="2000"/>
              <a:t>(master-</a:t>
            </a:r>
            <a:r>
              <a:rPr lang="nl-NL" sz="2000" dirty="0" err="1"/>
              <a:t>slave</a:t>
            </a:r>
            <a:r>
              <a:rPr lang="nl-NL" sz="2000" dirty="0"/>
              <a:t>).</a:t>
            </a:r>
          </a:p>
          <a:p>
            <a:pPr marL="982662" lvl="2"/>
            <a:r>
              <a:rPr lang="nl-NL" sz="1800" dirty="0"/>
              <a:t>Single controller. </a:t>
            </a:r>
          </a:p>
          <a:p>
            <a:pPr marL="982662" lvl="2"/>
            <a:r>
              <a:rPr lang="nl-NL" sz="1800" dirty="0"/>
              <a:t>Multi-controller.</a:t>
            </a:r>
          </a:p>
          <a:p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58538" y="5010397"/>
            <a:ext cx="4248522" cy="61555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Controller neemt initiatief voor data-</a:t>
            </a:r>
          </a:p>
          <a:p>
            <a:pPr algn="ctr"/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overdracht en bepaalt de richting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67" y="2163317"/>
            <a:ext cx="3846710" cy="26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Topologie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96" y="1129309"/>
            <a:ext cx="4104456" cy="2254808"/>
          </a:xfrm>
          <a:noFill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89" y="3361557"/>
            <a:ext cx="4186883" cy="20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92" y="935398"/>
            <a:ext cx="3111500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3536" y="4018615"/>
            <a:ext cx="3672408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1800" b="0" dirty="0">
                <a:solidFill>
                  <a:schemeClr val="bg1"/>
                </a:solidFill>
                <a:latin typeface="Calibri" pitchFamily="34" charset="0"/>
              </a:rPr>
              <a:t>Bus heeft adressering nodig. </a:t>
            </a:r>
            <a:br>
              <a:rPr lang="nl-NL" sz="18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1800" b="0" dirty="0">
                <a:solidFill>
                  <a:schemeClr val="bg1"/>
                </a:solidFill>
                <a:latin typeface="Calibri" pitchFamily="34" charset="0"/>
              </a:rPr>
              <a:t>Multi-controller bus heeft </a:t>
            </a:r>
            <a:r>
              <a:rPr lang="nl-NL" sz="1800" b="0" dirty="0" err="1">
                <a:solidFill>
                  <a:schemeClr val="bg1"/>
                </a:solidFill>
                <a:latin typeface="Calibri" pitchFamily="34" charset="0"/>
              </a:rPr>
              <a:t>arbitration</a:t>
            </a:r>
            <a:r>
              <a:rPr lang="nl-NL" sz="1800" b="0" dirty="0">
                <a:solidFill>
                  <a:schemeClr val="bg1"/>
                </a:solidFill>
                <a:latin typeface="Calibri" pitchFamily="34" charset="0"/>
              </a:rPr>
              <a:t> nodig (bepalen wie de controller is). </a:t>
            </a:r>
          </a:p>
        </p:txBody>
      </p:sp>
    </p:spTree>
    <p:extLst>
      <p:ext uri="{BB962C8B-B14F-4D97-AF65-F5344CB8AC3E}">
        <p14:creationId xmlns:p14="http://schemas.microsoft.com/office/powerpoint/2010/main" val="9893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Parallel</a:t>
            </a:r>
            <a:r>
              <a:rPr lang="nl-NL" sz="2400" dirty="0"/>
              <a:t> versus </a:t>
            </a:r>
            <a:r>
              <a:rPr lang="nl-NL" sz="2400" dirty="0">
                <a:solidFill>
                  <a:srgbClr val="C00000"/>
                </a:solidFill>
              </a:rPr>
              <a:t>serieel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Voordelen serieel: goedkoper, geen </a:t>
            </a:r>
            <a:r>
              <a:rPr lang="nl-NL" sz="2000" dirty="0" err="1"/>
              <a:t>overspraak</a:t>
            </a:r>
            <a:r>
              <a:rPr lang="nl-NL" sz="2000" dirty="0"/>
              <a:t> tussen parallelle signalen, sneller (behalve op korte afstand, b.v. CPU </a:t>
            </a:r>
            <a:r>
              <a:rPr lang="nl-NL" sz="2000" dirty="0">
                <a:sym typeface="Wingdings" panose="05000000000000000000" pitchFamily="2" charset="2"/>
              </a:rPr>
              <a:t> RAM</a:t>
            </a:r>
            <a:r>
              <a:rPr lang="nl-NL" sz="20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Synchroon</a:t>
            </a:r>
            <a:r>
              <a:rPr lang="nl-NL" sz="2400" dirty="0"/>
              <a:t> versus </a:t>
            </a:r>
            <a:r>
              <a:rPr lang="nl-NL" sz="2400" dirty="0">
                <a:solidFill>
                  <a:srgbClr val="C00000"/>
                </a:solidFill>
              </a:rPr>
              <a:t>asynchroon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Synchroon: kloksignaal wordt meegestuurd.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8" y="3228636"/>
            <a:ext cx="4878387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0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Asynchroon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Kloksignaal wordt </a:t>
            </a:r>
            <a:r>
              <a:rPr lang="nl-NL" sz="2800" dirty="0">
                <a:solidFill>
                  <a:srgbClr val="C00000"/>
                </a:solidFill>
              </a:rPr>
              <a:t>niet </a:t>
            </a:r>
            <a:r>
              <a:rPr lang="nl-NL" sz="2800" dirty="0"/>
              <a:t>meegestuurd.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12" y="1561355"/>
            <a:ext cx="4418612" cy="179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58" y="3577581"/>
            <a:ext cx="4425366" cy="18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7323" y="3001516"/>
            <a:ext cx="34559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2000" b="0" dirty="0">
                <a:solidFill>
                  <a:schemeClr val="tx1"/>
                </a:solidFill>
                <a:latin typeface="Calibri" pitchFamily="34" charset="0"/>
              </a:rPr>
              <a:t>Werken met afgesproken</a:t>
            </a:r>
          </a:p>
          <a:p>
            <a:r>
              <a:rPr lang="nl-NL" sz="2000" b="0" dirty="0" err="1">
                <a:solidFill>
                  <a:srgbClr val="C00000"/>
                </a:solidFill>
                <a:latin typeface="Calibri" pitchFamily="34" charset="0"/>
              </a:rPr>
              <a:t>Baudrate</a:t>
            </a:r>
            <a:r>
              <a:rPr lang="nl-NL" sz="2000" b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nl-NL" sz="2000" b="0" dirty="0">
                <a:solidFill>
                  <a:schemeClr val="tx1"/>
                </a:solidFill>
                <a:latin typeface="Calibri" pitchFamily="34" charset="0"/>
              </a:rPr>
              <a:t>= aantal signaal-</a:t>
            </a:r>
          </a:p>
          <a:p>
            <a:r>
              <a:rPr lang="nl-NL" sz="2000" b="0" dirty="0">
                <a:solidFill>
                  <a:schemeClr val="tx1"/>
                </a:solidFill>
                <a:latin typeface="Calibri" pitchFamily="34" charset="0"/>
              </a:rPr>
              <a:t>wisselingen/seconde.</a:t>
            </a:r>
          </a:p>
          <a:p>
            <a:r>
              <a:rPr lang="nl-NL" sz="2000" b="0" dirty="0" err="1">
                <a:solidFill>
                  <a:srgbClr val="C00000"/>
                </a:solidFill>
                <a:latin typeface="Calibri" pitchFamily="34" charset="0"/>
              </a:rPr>
              <a:t>Bitrate</a:t>
            </a:r>
            <a:r>
              <a:rPr lang="nl-NL" sz="2000" b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nl-NL" sz="2000" b="0" dirty="0">
                <a:solidFill>
                  <a:schemeClr val="tx1"/>
                </a:solidFill>
                <a:latin typeface="Calibri" pitchFamily="34" charset="0"/>
              </a:rPr>
              <a:t>= aantal bits/seconde.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912" y="4585692"/>
            <a:ext cx="2808287" cy="609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Let op! </a:t>
            </a:r>
            <a:r>
              <a:rPr lang="nl-NL" sz="2000" b="0" dirty="0" err="1">
                <a:solidFill>
                  <a:schemeClr val="bg1"/>
                </a:solidFill>
                <a:latin typeface="Calibri" pitchFamily="34" charset="0"/>
              </a:rPr>
              <a:t>Baudrate</a:t>
            </a:r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nl-NL" sz="2000" i="1" dirty="0">
                <a:solidFill>
                  <a:srgbClr val="FFFF00"/>
                </a:solidFill>
                <a:latin typeface="Calibri" pitchFamily="34" charset="0"/>
              </a:rPr>
              <a:t>niet</a:t>
            </a:r>
            <a:r>
              <a:rPr lang="nl-NL" sz="2000" b="0" i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altijd gelijk aan </a:t>
            </a:r>
            <a:r>
              <a:rPr lang="nl-NL" sz="2000" b="0" dirty="0" err="1">
                <a:solidFill>
                  <a:schemeClr val="bg1"/>
                </a:solidFill>
                <a:latin typeface="Calibri" pitchFamily="34" charset="0"/>
              </a:rPr>
              <a:t>Bitrate</a:t>
            </a:r>
            <a:r>
              <a:rPr lang="nl-NL" sz="2000" b="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5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 bwMode="auto">
        <a:solidFill>
          <a:srgbClr val="C00000"/>
        </a:solidFill>
        <a:ln>
          <a:noFill/>
        </a:ln>
        <a:effectLst/>
      </a:spPr>
      <a:bodyPr wrap="square" lIns="0" tIns="0" rIns="0" bIns="0">
        <a:spAutoFit/>
      </a:bodyPr>
      <a:lstStyle>
        <a:defPPr algn="ctr">
          <a:defRPr sz="2000" b="0" dirty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3480</TotalTime>
  <Words>808</Words>
  <Application>Microsoft Office PowerPoint</Application>
  <PresentationFormat>Aangepast</PresentationFormat>
  <Paragraphs>151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Lucida Grande</vt:lpstr>
      <vt:lpstr>Open Sans</vt:lpstr>
      <vt:lpstr>Verdana</vt:lpstr>
      <vt:lpstr>Wingdings</vt:lpstr>
      <vt:lpstr>hoofdstuk pagina</vt:lpstr>
      <vt:lpstr>1_tekst pagina</vt:lpstr>
      <vt:lpstr>EMS10  Week 8  Les 1</vt:lpstr>
      <vt:lpstr>Agenda  Week 8  Les 1</vt:lpstr>
      <vt:lpstr>Agenda  Week 8</vt:lpstr>
      <vt:lpstr>Agenda  Week 8  Les 1</vt:lpstr>
      <vt:lpstr>Communicatie</vt:lpstr>
      <vt:lpstr>Soorten communicatie</vt:lpstr>
      <vt:lpstr>Topologie</vt:lpstr>
      <vt:lpstr>Soorten communicatie</vt:lpstr>
      <vt:lpstr>Asynchroon</vt:lpstr>
      <vt:lpstr>Communicatie standaarden</vt:lpstr>
      <vt:lpstr>Communicatie standaarden</vt:lpstr>
      <vt:lpstr>I2C/SPI/UART</vt:lpstr>
      <vt:lpstr>RS-232 fysiek (traditioneel)</vt:lpstr>
      <vt:lpstr>RS-232 virtueel</vt:lpstr>
      <vt:lpstr>RS-232</vt:lpstr>
      <vt:lpstr>MSP430G2535 communicatie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108</cp:revision>
  <cp:lastPrinted>2013-05-13T15:29:32Z</cp:lastPrinted>
  <dcterms:created xsi:type="dcterms:W3CDTF">2017-11-15T06:58:38Z</dcterms:created>
  <dcterms:modified xsi:type="dcterms:W3CDTF">2025-04-20T08:17:51Z</dcterms:modified>
</cp:coreProperties>
</file>