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notesMasterIdLst>
    <p:notesMasterId r:id="rId18"/>
  </p:notesMasterIdLst>
  <p:handoutMasterIdLst>
    <p:handoutMasterId r:id="rId19"/>
  </p:handoutMasterIdLst>
  <p:sldIdLst>
    <p:sldId id="312" r:id="rId5"/>
    <p:sldId id="465" r:id="rId6"/>
    <p:sldId id="327" r:id="rId7"/>
    <p:sldId id="424" r:id="rId8"/>
    <p:sldId id="463" r:id="rId9"/>
    <p:sldId id="402" r:id="rId10"/>
    <p:sldId id="458" r:id="rId11"/>
    <p:sldId id="455" r:id="rId12"/>
    <p:sldId id="456" r:id="rId13"/>
    <p:sldId id="464" r:id="rId14"/>
    <p:sldId id="461" r:id="rId15"/>
    <p:sldId id="462" r:id="rId16"/>
    <p:sldId id="431" r:id="rId17"/>
  </p:sldIdLst>
  <p:sldSz cx="9144000" cy="6858000" type="screen4x3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0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2A1B"/>
    <a:srgbClr val="0000CC"/>
    <a:srgbClr val="CA0032"/>
    <a:srgbClr val="0000FF"/>
    <a:srgbClr val="0066FF"/>
    <a:srgbClr val="008080"/>
    <a:srgbClr val="3366CC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80" autoAdjust="0"/>
    <p:restoredTop sz="80591" autoAdjust="0"/>
  </p:normalViewPr>
  <p:slideViewPr>
    <p:cSldViewPr>
      <p:cViewPr varScale="1">
        <p:scale>
          <a:sx n="66" d="100"/>
          <a:sy n="66" d="100"/>
        </p:scale>
        <p:origin x="1171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3318" y="-90"/>
      </p:cViewPr>
      <p:guideLst>
        <p:guide orient="horz" pos="3220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45162A20-AB3C-4F9F-B252-A672A2B1021C}" type="datetimeFigureOut">
              <a:rPr lang="nl-NL" smtClean="0"/>
              <a:pPr/>
              <a:t>19-5-2026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FA21263B-E5B0-43C2-80A4-8AFDE3EFF43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3455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81222E4A-1958-49F2-B3A1-D4165C891D49}" type="datetimeFigureOut">
              <a:rPr lang="nl-NL" smtClean="0"/>
              <a:pPr/>
              <a:t>19-5-2026</a:t>
            </a:fld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A6E2AD6B-A2A9-49FE-B66D-2E67103B72C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Slide Image Placeholder 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8143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1960B0-8BB2-4B37-AE2B-8783C9AE35A0}" type="slidenum">
              <a:rPr lang="nl-NL"/>
              <a:pPr/>
              <a:t>1</a:t>
            </a:fld>
            <a:endParaRPr lang="nl-NL" dirty="0"/>
          </a:p>
        </p:txBody>
      </p:sp>
      <p:sp>
        <p:nvSpPr>
          <p:cNvPr id="6656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ln/>
        </p:spPr>
      </p:sp>
      <p:sp>
        <p:nvSpPr>
          <p:cNvPr id="6656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52537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4153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3205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Generate</a:t>
            </a:r>
          </a:p>
          <a:p>
            <a:r>
              <a:rPr lang="en-US" dirty="0"/>
              <a:t>Packages -&gt; demo</a:t>
            </a:r>
          </a:p>
          <a:p>
            <a:r>
              <a:rPr lang="en-US" dirty="0"/>
              <a:t>Clock </a:t>
            </a:r>
            <a:r>
              <a:rPr lang="en-US" dirty="0" err="1"/>
              <a:t>toevoegen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9557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4591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aangepast</a:t>
            </a:r>
            <a:r>
              <a:rPr lang="en-US" dirty="0"/>
              <a:t>. Laat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zien</a:t>
            </a:r>
            <a:r>
              <a:rPr lang="en-US" dirty="0"/>
              <a:t> hoe generic map </a:t>
            </a:r>
            <a:r>
              <a:rPr lang="en-US" dirty="0" err="1"/>
              <a:t>gebruikt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8798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2271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836712"/>
            <a:ext cx="2057400" cy="52894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836712"/>
            <a:ext cx="6019800" cy="5289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352928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0"/>
            <a:ext cx="8352928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908719"/>
            <a:ext cx="5486400" cy="38188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6410326"/>
            <a:ext cx="408756" cy="40875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7"/>
          <p:cNvSpPr txBox="1">
            <a:spLocks/>
          </p:cNvSpPr>
          <p:nvPr/>
        </p:nvSpPr>
        <p:spPr>
          <a:xfrm>
            <a:off x="3275856" y="2708920"/>
            <a:ext cx="5688632" cy="36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capturing 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FPGA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design with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VHDL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6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/>
          <a:p>
            <a:r>
              <a:rPr lang="nl-NL" dirty="0"/>
              <a:t>Hardware Programming</a:t>
            </a:r>
            <a:br>
              <a:rPr lang="nl-NL" dirty="0"/>
            </a:br>
            <a:r>
              <a:rPr lang="nl-NL" dirty="0"/>
              <a:t>HWP1</a:t>
            </a:r>
            <a:br>
              <a:rPr lang="nl-NL" dirty="0"/>
            </a:br>
            <a:endParaRPr lang="nl-NL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Discussion of previous week</a:t>
            </a:r>
          </a:p>
          <a:p>
            <a:pPr eaLnBrk="1" hangingPunct="1"/>
            <a:r>
              <a:rPr lang="en-GB" dirty="0"/>
              <a:t>Component instantiating</a:t>
            </a:r>
          </a:p>
          <a:p>
            <a:pPr eaLnBrk="1" hangingPunct="1"/>
            <a:r>
              <a:rPr lang="en-GB" b="1" dirty="0">
                <a:solidFill>
                  <a:schemeClr val="accent3"/>
                </a:solidFill>
              </a:rPr>
              <a:t>Generics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132513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A33F6-AE9A-384F-2694-38549D565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Generic statements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67A16-AA79-BF20-0677-38F2B00E6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Generic values are used for declaring global constants in a component</a:t>
            </a:r>
          </a:p>
          <a:p>
            <a:endParaRPr lang="en-US" dirty="0"/>
          </a:p>
          <a:p>
            <a:r>
              <a:rPr lang="en-US" dirty="0"/>
              <a:t>What is the use of generics?</a:t>
            </a:r>
          </a:p>
          <a:p>
            <a:endParaRPr lang="en-US" dirty="0"/>
          </a:p>
          <a:p>
            <a:r>
              <a:rPr lang="en-US" dirty="0"/>
              <a:t>For more information on generics and what else they are capable of, see CH 6.7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8707D8-5F08-AD07-7295-07B6D78C1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C43881-3E8B-5502-FD33-F01460BA8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7756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C2EFE-55DC-91E2-1201-1C3A044FD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Voorbeeld</a:t>
            </a:r>
            <a:r>
              <a:rPr lang="en-US" dirty="0"/>
              <a:t> Generics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9D55F-1EE0-0396-F8B4-EB340CC39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value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Without value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CB6D0B-AA09-98B2-87E9-2A9BCDF19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D84407-7660-F9F0-F35B-73C30A9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4964BD-A977-D955-5B1B-4499801C7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746" y="1169413"/>
            <a:ext cx="5262652" cy="22595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153A5F-C212-782C-B0F2-C3FD361AB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5746" y="4077072"/>
            <a:ext cx="4624866" cy="198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02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r>
              <a:rPr lang="nl-NL" dirty="0" err="1"/>
              <a:t>Remember</a:t>
            </a:r>
            <a:r>
              <a:rPr lang="nl-NL" dirty="0"/>
              <a:t> the </a:t>
            </a:r>
            <a:r>
              <a:rPr lang="nl-NL" dirty="0" err="1"/>
              <a:t>differences</a:t>
            </a:r>
            <a:r>
              <a:rPr lang="nl-NL" dirty="0"/>
              <a:t> </a:t>
            </a:r>
            <a:r>
              <a:rPr lang="nl-NL" dirty="0" err="1"/>
              <a:t>between</a:t>
            </a:r>
            <a:r>
              <a:rPr lang="nl-NL" dirty="0"/>
              <a:t> </a:t>
            </a:r>
            <a:r>
              <a:rPr lang="nl-NL" dirty="0" err="1"/>
              <a:t>signals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variables </a:t>
            </a:r>
          </a:p>
          <a:p>
            <a:r>
              <a:rPr lang="en-US" dirty="0"/>
              <a:t>Components are pre-validated VHDL library elements used to reduce development time of new products.</a:t>
            </a:r>
          </a:p>
          <a:p>
            <a:endParaRPr lang="en-US" dirty="0"/>
          </a:p>
          <a:p>
            <a:r>
              <a:rPr lang="en-GB" dirty="0"/>
              <a:t>Next week:</a:t>
            </a:r>
          </a:p>
          <a:p>
            <a:pPr lvl="1"/>
            <a:r>
              <a:rPr lang="en-GB"/>
              <a:t>Chapter 15 (16) “The Case of State Machines</a:t>
            </a:r>
            <a:endParaRPr lang="en-GB" dirty="0"/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295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0"/>
            <a:ext cx="7956376" cy="836712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Planning: theory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3707904" y="1618612"/>
            <a:ext cx="2453444" cy="4690707"/>
          </a:xfrm>
        </p:spPr>
        <p:txBody>
          <a:bodyPr>
            <a:normAutofit fontScale="92500"/>
          </a:bodyPr>
          <a:lstStyle/>
          <a:p>
            <a:r>
              <a:rPr lang="en-GB" sz="2400" dirty="0"/>
              <a:t>Third week</a:t>
            </a:r>
          </a:p>
          <a:p>
            <a:pPr lvl="1"/>
            <a:r>
              <a:rPr lang="en-GB" sz="2100" dirty="0"/>
              <a:t>Combinational versus sequential design</a:t>
            </a:r>
          </a:p>
          <a:p>
            <a:pPr lvl="1"/>
            <a:r>
              <a:rPr lang="en-GB" sz="2100" dirty="0"/>
              <a:t>Concurrent and sequential code</a:t>
            </a:r>
          </a:p>
          <a:p>
            <a:pPr lvl="1"/>
            <a:r>
              <a:rPr lang="en-GB" sz="2100" dirty="0"/>
              <a:t>Signals and variables</a:t>
            </a:r>
            <a:br>
              <a:rPr lang="en-GB" dirty="0"/>
            </a:br>
            <a:endParaRPr lang="en-GB" dirty="0"/>
          </a:p>
          <a:p>
            <a:r>
              <a:rPr lang="en-GB" sz="2400" dirty="0">
                <a:solidFill>
                  <a:srgbClr val="FF0000"/>
                </a:solidFill>
              </a:rPr>
              <a:t>Fourth week</a:t>
            </a:r>
          </a:p>
          <a:p>
            <a:pPr lvl="1"/>
            <a:r>
              <a:rPr lang="en-GB" sz="2100" dirty="0">
                <a:solidFill>
                  <a:srgbClr val="FF0000"/>
                </a:solidFill>
              </a:rPr>
              <a:t>Components</a:t>
            </a:r>
          </a:p>
          <a:p>
            <a:pPr lvl="1"/>
            <a:r>
              <a:rPr lang="en-GB" sz="2100" dirty="0">
                <a:solidFill>
                  <a:srgbClr val="FF0000"/>
                </a:solidFill>
              </a:rPr>
              <a:t>Generics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8" name="Content Placeholder 10"/>
          <p:cNvSpPr txBox="1">
            <a:spLocks/>
          </p:cNvSpPr>
          <p:nvPr/>
        </p:nvSpPr>
        <p:spPr>
          <a:xfrm>
            <a:off x="6233688" y="1618076"/>
            <a:ext cx="2453444" cy="4690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/>
              <a:t>Fifth week</a:t>
            </a:r>
          </a:p>
          <a:p>
            <a:pPr lvl="1"/>
            <a:r>
              <a:rPr lang="en-GB" sz="1900" dirty="0"/>
              <a:t>Designing state machines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0B5A1C48-B832-962A-475B-744841F46DC2}"/>
              </a:ext>
            </a:extLst>
          </p:cNvPr>
          <p:cNvSpPr txBox="1">
            <a:spLocks/>
          </p:cNvSpPr>
          <p:nvPr/>
        </p:nvSpPr>
        <p:spPr>
          <a:xfrm>
            <a:off x="827252" y="1618076"/>
            <a:ext cx="2808312" cy="46912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100" dirty="0">
                <a:solidFill>
                  <a:schemeClr val="tx1"/>
                </a:solidFill>
              </a:rPr>
              <a:t>First week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Introduction digital systems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Introduction to FPGAs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Structured digital Design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Modelling concepts in VHDL</a:t>
            </a:r>
          </a:p>
          <a:p>
            <a:pPr>
              <a:buFont typeface="Arial" pitchFamily="34" charset="0"/>
              <a:buNone/>
            </a:pPr>
            <a:endParaRPr lang="en-GB" sz="2700" dirty="0"/>
          </a:p>
          <a:p>
            <a:pPr>
              <a:buFont typeface="Arial" pitchFamily="34" charset="0"/>
              <a:buNone/>
            </a:pPr>
            <a:endParaRPr lang="en-GB" sz="2700" dirty="0"/>
          </a:p>
          <a:p>
            <a:r>
              <a:rPr lang="en-GB" sz="3100" dirty="0"/>
              <a:t>Second week</a:t>
            </a:r>
          </a:p>
          <a:p>
            <a:pPr lvl="1"/>
            <a:r>
              <a:rPr lang="en-GB" sz="2700" dirty="0"/>
              <a:t>Introduction VHDL</a:t>
            </a:r>
          </a:p>
          <a:p>
            <a:pPr lvl="1"/>
            <a:r>
              <a:rPr lang="en-GB" sz="2700" dirty="0"/>
              <a:t>Design verification</a:t>
            </a:r>
          </a:p>
          <a:p>
            <a:pPr lvl="1"/>
            <a:r>
              <a:rPr lang="en-GB" sz="2700" dirty="0"/>
              <a:t>Code structure and data types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b="1" dirty="0">
                <a:solidFill>
                  <a:srgbClr val="CA0032"/>
                </a:solidFill>
              </a:rPr>
              <a:t>Discussion of previous week</a:t>
            </a:r>
          </a:p>
          <a:p>
            <a:pPr eaLnBrk="1" hangingPunct="1"/>
            <a:r>
              <a:rPr lang="en-GB" dirty="0"/>
              <a:t>Component instantiating</a:t>
            </a:r>
          </a:p>
          <a:p>
            <a:pPr eaLnBrk="1" hangingPunct="1"/>
            <a:r>
              <a:rPr lang="en-GB" dirty="0"/>
              <a:t>Generics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Signals</a:t>
            </a:r>
            <a:r>
              <a:rPr lang="nl-NL" dirty="0"/>
              <a:t> versus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b="1" dirty="0">
                <a:solidFill>
                  <a:srgbClr val="0000FF"/>
                </a:solidFill>
              </a:rPr>
              <a:t>SIGNAL</a:t>
            </a:r>
            <a:r>
              <a:rPr lang="nl-NL" dirty="0"/>
              <a:t> </a:t>
            </a:r>
            <a:r>
              <a:rPr lang="nl-NL" dirty="0" err="1"/>
              <a:t>properties</a:t>
            </a:r>
            <a:r>
              <a:rPr lang="nl-NL" dirty="0"/>
              <a:t>:</a:t>
            </a:r>
          </a:p>
          <a:p>
            <a:pPr lvl="1"/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i="1" dirty="0"/>
              <a:t>ONLY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declared</a:t>
            </a:r>
            <a:r>
              <a:rPr lang="nl-NL" dirty="0"/>
              <a:t> </a:t>
            </a:r>
            <a:r>
              <a:rPr lang="nl-NL" dirty="0" err="1"/>
              <a:t>outside</a:t>
            </a:r>
            <a:r>
              <a:rPr lang="nl-NL" dirty="0"/>
              <a:t> a </a:t>
            </a:r>
            <a:r>
              <a:rPr lang="nl-NL" b="1" dirty="0">
                <a:solidFill>
                  <a:srgbClr val="0000FF"/>
                </a:solidFill>
              </a:rPr>
              <a:t>PROCESS</a:t>
            </a:r>
            <a:r>
              <a:rPr lang="nl-NL" dirty="0"/>
              <a:t> but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used</a:t>
            </a:r>
            <a:r>
              <a:rPr lang="nl-NL" dirty="0"/>
              <a:t> </a:t>
            </a:r>
            <a:r>
              <a:rPr lang="nl-NL" dirty="0" err="1"/>
              <a:t>within</a:t>
            </a:r>
            <a:r>
              <a:rPr lang="nl-NL" dirty="0"/>
              <a:t> a </a:t>
            </a:r>
            <a:r>
              <a:rPr lang="nl-NL" b="1" dirty="0">
                <a:solidFill>
                  <a:srgbClr val="0000FF"/>
                </a:solidFill>
              </a:rPr>
              <a:t>PROCESS</a:t>
            </a:r>
          </a:p>
          <a:p>
            <a:pPr lvl="1"/>
            <a:r>
              <a:rPr lang="nl-NL" dirty="0" err="1"/>
              <a:t>Within</a:t>
            </a:r>
            <a:r>
              <a:rPr lang="nl-NL" dirty="0"/>
              <a:t> </a:t>
            </a:r>
            <a:r>
              <a:rPr lang="nl-NL" dirty="0" err="1"/>
              <a:t>sequential</a:t>
            </a:r>
            <a:r>
              <a:rPr lang="nl-NL" dirty="0"/>
              <a:t> code the </a:t>
            </a:r>
            <a:r>
              <a:rPr lang="nl-NL" dirty="0" err="1"/>
              <a:t>signal</a:t>
            </a:r>
            <a:r>
              <a:rPr lang="nl-NL" dirty="0"/>
              <a:t> is </a:t>
            </a:r>
            <a:r>
              <a:rPr lang="nl-NL" dirty="0" err="1"/>
              <a:t>not</a:t>
            </a:r>
            <a:r>
              <a:rPr lang="nl-NL" dirty="0"/>
              <a:t> ‘</a:t>
            </a:r>
            <a:r>
              <a:rPr lang="nl-NL" dirty="0" err="1"/>
              <a:t>updated</a:t>
            </a:r>
            <a:r>
              <a:rPr lang="nl-NL" dirty="0"/>
              <a:t> </a:t>
            </a:r>
            <a:r>
              <a:rPr lang="nl-NL" dirty="0" err="1"/>
              <a:t>immediately</a:t>
            </a:r>
            <a:r>
              <a:rPr lang="nl-NL" dirty="0"/>
              <a:t>’ (at the end of the </a:t>
            </a:r>
            <a:r>
              <a:rPr lang="nl-NL" b="1" dirty="0">
                <a:solidFill>
                  <a:srgbClr val="0000FF"/>
                </a:solidFill>
              </a:rPr>
              <a:t>PROCESS</a:t>
            </a:r>
            <a:r>
              <a:rPr lang="nl-NL" dirty="0"/>
              <a:t>)</a:t>
            </a:r>
          </a:p>
          <a:p>
            <a:pPr lvl="1"/>
            <a:r>
              <a:rPr lang="nl-NL" dirty="0" err="1"/>
              <a:t>Only</a:t>
            </a:r>
            <a:r>
              <a:rPr lang="nl-NL" dirty="0"/>
              <a:t> a </a:t>
            </a:r>
            <a:r>
              <a:rPr lang="nl-NL" i="1" dirty="0"/>
              <a:t>single </a:t>
            </a:r>
            <a:r>
              <a:rPr lang="nl-NL" dirty="0" err="1"/>
              <a:t>assignment</a:t>
            </a:r>
            <a:r>
              <a:rPr lang="nl-NL" dirty="0"/>
              <a:t> is </a:t>
            </a:r>
            <a:r>
              <a:rPr lang="nl-NL" dirty="0" err="1"/>
              <a:t>allowed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a </a:t>
            </a:r>
            <a:r>
              <a:rPr lang="nl-NL" dirty="0" err="1"/>
              <a:t>signal</a:t>
            </a:r>
            <a:r>
              <a:rPr lang="nl-NL" dirty="0"/>
              <a:t> in the </a:t>
            </a:r>
            <a:r>
              <a:rPr lang="nl-NL" dirty="0" err="1"/>
              <a:t>whole</a:t>
            </a:r>
            <a:r>
              <a:rPr lang="nl-NL" dirty="0"/>
              <a:t> code (multiple </a:t>
            </a:r>
            <a:r>
              <a:rPr lang="nl-NL" dirty="0" err="1"/>
              <a:t>assignments</a:t>
            </a:r>
            <a:r>
              <a:rPr lang="nl-NL" dirty="0"/>
              <a:t> in </a:t>
            </a:r>
            <a:r>
              <a:rPr lang="nl-NL" b="1" dirty="0">
                <a:solidFill>
                  <a:srgbClr val="0000FF"/>
                </a:solidFill>
              </a:rPr>
              <a:t>PROCESSES</a:t>
            </a:r>
            <a:r>
              <a:rPr lang="nl-NL" dirty="0"/>
              <a:t> are fine, but </a:t>
            </a:r>
            <a:r>
              <a:rPr lang="nl-NL" dirty="0" err="1"/>
              <a:t>only</a:t>
            </a:r>
            <a:r>
              <a:rPr lang="nl-NL" dirty="0"/>
              <a:t> the last </a:t>
            </a:r>
            <a:r>
              <a:rPr lang="nl-NL" dirty="0" err="1"/>
              <a:t>one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effective</a:t>
            </a:r>
            <a:r>
              <a:rPr lang="nl-NL" dirty="0"/>
              <a:t>!)</a:t>
            </a:r>
          </a:p>
          <a:p>
            <a:r>
              <a:rPr lang="nl-NL" b="1" dirty="0">
                <a:solidFill>
                  <a:srgbClr val="0000FF"/>
                </a:solidFill>
              </a:rPr>
              <a:t>VARIABLE</a:t>
            </a:r>
            <a:r>
              <a:rPr lang="nl-NL" dirty="0"/>
              <a:t> </a:t>
            </a:r>
            <a:r>
              <a:rPr lang="nl-NL" dirty="0" err="1"/>
              <a:t>properties</a:t>
            </a:r>
            <a:r>
              <a:rPr lang="nl-NL" dirty="0"/>
              <a:t>:</a:t>
            </a:r>
          </a:p>
          <a:p>
            <a:pPr lvl="1"/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i="1" dirty="0"/>
              <a:t>ONLY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declared</a:t>
            </a:r>
            <a:r>
              <a:rPr lang="nl-NL" dirty="0"/>
              <a:t> </a:t>
            </a:r>
            <a:r>
              <a:rPr lang="nl-NL" dirty="0" err="1"/>
              <a:t>inside</a:t>
            </a:r>
            <a:r>
              <a:rPr lang="nl-NL" dirty="0"/>
              <a:t> a </a:t>
            </a:r>
            <a:r>
              <a:rPr lang="nl-NL" b="1" dirty="0">
                <a:solidFill>
                  <a:srgbClr val="0000FF"/>
                </a:solidFill>
              </a:rPr>
              <a:t>PROCESS </a:t>
            </a:r>
          </a:p>
          <a:p>
            <a:pPr lvl="1"/>
            <a:r>
              <a:rPr lang="nl-NL" dirty="0"/>
              <a:t>Is ‘</a:t>
            </a:r>
            <a:r>
              <a:rPr lang="nl-NL" dirty="0" err="1"/>
              <a:t>updated</a:t>
            </a:r>
            <a:r>
              <a:rPr lang="nl-NL" dirty="0"/>
              <a:t> </a:t>
            </a:r>
            <a:r>
              <a:rPr lang="nl-NL" dirty="0" err="1"/>
              <a:t>immediately</a:t>
            </a:r>
            <a:r>
              <a:rPr lang="nl-NL" dirty="0"/>
              <a:t>’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used</a:t>
            </a:r>
            <a:r>
              <a:rPr lang="nl-NL" dirty="0"/>
              <a:t> in the next line of code</a:t>
            </a:r>
          </a:p>
          <a:p>
            <a:pPr lvl="1"/>
            <a:r>
              <a:rPr lang="nl-NL" i="1" dirty="0"/>
              <a:t>Multiple </a:t>
            </a:r>
            <a:r>
              <a:rPr lang="nl-NL" dirty="0" err="1"/>
              <a:t>assignments</a:t>
            </a:r>
            <a:r>
              <a:rPr lang="nl-NL" dirty="0"/>
              <a:t> are </a:t>
            </a:r>
            <a:r>
              <a:rPr lang="nl-NL" dirty="0" err="1"/>
              <a:t>not</a:t>
            </a:r>
            <a:r>
              <a:rPr lang="nl-NL" dirty="0"/>
              <a:t> a </a:t>
            </a:r>
            <a:r>
              <a:rPr lang="nl-NL" dirty="0" err="1"/>
              <a:t>problem</a:t>
            </a:r>
            <a:endParaRPr lang="nl-NL" i="1" dirty="0"/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054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Discussion of previous week</a:t>
            </a:r>
          </a:p>
          <a:p>
            <a:pPr eaLnBrk="1" hangingPunct="1"/>
            <a:r>
              <a:rPr lang="en-GB" b="1" dirty="0">
                <a:solidFill>
                  <a:schemeClr val="accent3"/>
                </a:solidFill>
              </a:rPr>
              <a:t>Component instantiating</a:t>
            </a:r>
          </a:p>
          <a:p>
            <a:pPr eaLnBrk="1" hangingPunct="1"/>
            <a:r>
              <a:rPr lang="en-GB" dirty="0"/>
              <a:t>Generics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854148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Putting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together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B95A6B-F457-4387-A10B-00DE3CF89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37" y="1344052"/>
            <a:ext cx="5572125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956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Create</a:t>
            </a:r>
            <a:r>
              <a:rPr lang="nl-NL" dirty="0"/>
              <a:t> (</a:t>
            </a:r>
            <a:r>
              <a:rPr lang="nl-NL" dirty="0" err="1"/>
              <a:t>separately</a:t>
            </a:r>
            <a:r>
              <a:rPr lang="nl-NL" dirty="0"/>
              <a:t>) </a:t>
            </a:r>
            <a:r>
              <a:rPr lang="nl-NL" dirty="0" err="1"/>
              <a:t>validated</a:t>
            </a:r>
            <a:r>
              <a:rPr lang="nl-NL" dirty="0"/>
              <a:t> </a:t>
            </a:r>
            <a:r>
              <a:rPr lang="nl-NL" dirty="0" err="1"/>
              <a:t>components</a:t>
            </a:r>
            <a:r>
              <a:rPr lang="nl-NL" dirty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7</a:t>
            </a:fld>
            <a:endParaRPr lang="nl-NL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A17CEFB-27F4-4172-93CC-FB460515E128}"/>
              </a:ext>
            </a:extLst>
          </p:cNvPr>
          <p:cNvGrpSpPr/>
          <p:nvPr/>
        </p:nvGrpSpPr>
        <p:grpSpPr>
          <a:xfrm>
            <a:off x="5427330" y="1542406"/>
            <a:ext cx="1368152" cy="1800200"/>
            <a:chOff x="1259632" y="1700808"/>
            <a:chExt cx="1368152" cy="18002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A260698-F94A-4601-87FC-CCE050DE6D16}"/>
                </a:ext>
              </a:extLst>
            </p:cNvPr>
            <p:cNvSpPr/>
            <p:nvPr/>
          </p:nvSpPr>
          <p:spPr>
            <a:xfrm>
              <a:off x="1259632" y="1700808"/>
              <a:ext cx="1368152" cy="18002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Entity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5121CD6-350E-423C-8AEF-5CCA9C3085D4}"/>
                </a:ext>
              </a:extLst>
            </p:cNvPr>
            <p:cNvSpPr/>
            <p:nvPr/>
          </p:nvSpPr>
          <p:spPr>
            <a:xfrm>
              <a:off x="1267272" y="2276872"/>
              <a:ext cx="1360512" cy="122413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Architecture</a:t>
              </a:r>
              <a:endParaRPr lang="en-GB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4D1CD72-A2E3-441A-9F54-50E5D641756C}"/>
              </a:ext>
            </a:extLst>
          </p:cNvPr>
          <p:cNvGrpSpPr/>
          <p:nvPr/>
        </p:nvGrpSpPr>
        <p:grpSpPr>
          <a:xfrm>
            <a:off x="5487553" y="4478378"/>
            <a:ext cx="1368152" cy="1800200"/>
            <a:chOff x="1259632" y="1700808"/>
            <a:chExt cx="1368152" cy="18002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64F9E7-F48F-489C-AB92-A15A45959C0E}"/>
                </a:ext>
              </a:extLst>
            </p:cNvPr>
            <p:cNvSpPr/>
            <p:nvPr/>
          </p:nvSpPr>
          <p:spPr>
            <a:xfrm>
              <a:off x="1259632" y="1700808"/>
              <a:ext cx="1368152" cy="18002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Entity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D55BD8A-8E8A-4F52-B7F1-CEFA5E2C19C5}"/>
                </a:ext>
              </a:extLst>
            </p:cNvPr>
            <p:cNvSpPr/>
            <p:nvPr/>
          </p:nvSpPr>
          <p:spPr>
            <a:xfrm>
              <a:off x="1267272" y="2276872"/>
              <a:ext cx="1360512" cy="122413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Architecture</a:t>
              </a:r>
              <a:endParaRPr lang="en-GB" dirty="0"/>
            </a:p>
          </p:txBody>
        </p:sp>
      </p:grp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6D92BE42-4ED7-5481-9897-2DBD0DAD9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3745073" cy="1363590"/>
          </a:xfrm>
          <a:prstGeom prst="rect">
            <a:avLst/>
          </a:prstGeom>
        </p:spPr>
      </p:pic>
      <p:pic>
        <p:nvPicPr>
          <p:cNvPr id="11" name="Picture 10" descr="A white rectangle with black text&#10;&#10;Description automatically generated">
            <a:extLst>
              <a:ext uri="{FF2B5EF4-FFF2-40B4-BE49-F238E27FC236}">
                <a16:creationId xmlns:a16="http://schemas.microsoft.com/office/drawing/2014/main" id="{25E43EE1-FFB5-7EBD-5BE0-0BAC3A676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645024"/>
            <a:ext cx="2317962" cy="257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81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components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top level design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0A2E37-8B06-4EFC-B7BB-98053148560F}"/>
              </a:ext>
            </a:extLst>
          </p:cNvPr>
          <p:cNvSpPr txBox="1"/>
          <p:nvPr/>
        </p:nvSpPr>
        <p:spPr>
          <a:xfrm>
            <a:off x="2101003" y="831052"/>
            <a:ext cx="4941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“ Top Level Design:  multiply_2hexandDisplay.vhd” </a:t>
            </a:r>
            <a:endParaRPr lang="en-GB" dirty="0"/>
          </a:p>
        </p:txBody>
      </p:sp>
      <p:pic>
        <p:nvPicPr>
          <p:cNvPr id="8" name="Picture 7" descr="A diagram of a computer code&#10;&#10;Description automatically generated">
            <a:extLst>
              <a:ext uri="{FF2B5EF4-FFF2-40B4-BE49-F238E27FC236}">
                <a16:creationId xmlns:a16="http://schemas.microsoft.com/office/drawing/2014/main" id="{6BD57C91-9D21-4889-C437-806290099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77" y="1412777"/>
            <a:ext cx="7348047" cy="47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12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Instantiating components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WK4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6F3A44-B093-5ACF-2138-00591611D6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1"/>
          <a:stretch/>
        </p:blipFill>
        <p:spPr>
          <a:xfrm>
            <a:off x="755576" y="1124744"/>
            <a:ext cx="7673750" cy="34563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0566B9-92F3-1946-DAE4-056A3398B6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716"/>
          <a:stretch/>
        </p:blipFill>
        <p:spPr>
          <a:xfrm>
            <a:off x="323528" y="5301208"/>
            <a:ext cx="8712968" cy="52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27075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thema">
  <a:themeElements>
    <a:clrScheme name="Custom 3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000000"/>
      </a:accent1>
      <a:accent2>
        <a:srgbClr val="600000"/>
      </a:accent2>
      <a:accent3>
        <a:srgbClr val="C00000"/>
      </a:accent3>
      <a:accent4>
        <a:srgbClr val="326064"/>
      </a:accent4>
      <a:accent5>
        <a:srgbClr val="5C92B5"/>
      </a:accent5>
      <a:accent6>
        <a:srgbClr val="A04DA3"/>
      </a:accent6>
      <a:hlink>
        <a:srgbClr val="67AFBD"/>
      </a:hlink>
      <a:folHlink>
        <a:srgbClr val="C2A874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89CF096EA0F74E95A1679122595694" ma:contentTypeVersion="16" ma:contentTypeDescription="Create a new document." ma:contentTypeScope="" ma:versionID="810d64b5f220c177966b0631fcbd73b6">
  <xsd:schema xmlns:xsd="http://www.w3.org/2001/XMLSchema" xmlns:xs="http://www.w3.org/2001/XMLSchema" xmlns:p="http://schemas.microsoft.com/office/2006/metadata/properties" xmlns:ns2="29616316-1aa5-4fa3-a691-4a532bc3402d" xmlns:ns3="98e963da-112d-402c-956e-5af79f0b067b" targetNamespace="http://schemas.microsoft.com/office/2006/metadata/properties" ma:root="true" ma:fieldsID="2e8b1bf51ec49dd3713ecc6fb87f9ed5" ns2:_="" ns3:_="">
    <xsd:import namespace="29616316-1aa5-4fa3-a691-4a532bc3402d"/>
    <xsd:import namespace="98e963da-112d-402c-956e-5af79f0b06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616316-1aa5-4fa3-a691-4a532bc340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5477cde-f098-4d32-ba13-c78038edde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963da-112d-402c-956e-5af79f0b06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f7d4953-e0e4-4c29-8050-1efe1e8a515b}" ma:internalName="TaxCatchAll" ma:showField="CatchAllData" ma:web="98e963da-112d-402c-956e-5af79f0b06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e963da-112d-402c-956e-5af79f0b067b" xsi:nil="true"/>
    <lcf76f155ced4ddcb4097134ff3c332f xmlns="29616316-1aa5-4fa3-a691-4a532bc3402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A9BE50-7ADF-49EA-8F6E-3E30C0174D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616316-1aa5-4fa3-a691-4a532bc3402d"/>
    <ds:schemaRef ds:uri="98e963da-112d-402c-956e-5af79f0b06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DBE90E0-A675-41AA-9621-D72DF61DE461}">
  <ds:schemaRefs>
    <ds:schemaRef ds:uri="http://schemas.microsoft.com/office/2006/metadata/properties"/>
    <ds:schemaRef ds:uri="http://schemas.microsoft.com/office/infopath/2007/PartnerControls"/>
    <ds:schemaRef ds:uri="98e963da-112d-402c-956e-5af79f0b067b"/>
    <ds:schemaRef ds:uri="29616316-1aa5-4fa3-a691-4a532bc3402d"/>
  </ds:schemaRefs>
</ds:datastoreItem>
</file>

<file path=customXml/itemProps3.xml><?xml version="1.0" encoding="utf-8"?>
<ds:datastoreItem xmlns:ds="http://schemas.openxmlformats.org/officeDocument/2006/customXml" ds:itemID="{C5A4E2A2-B18F-4E88-A303-20E164C58C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409</Words>
  <Application>Microsoft Office PowerPoint</Application>
  <PresentationFormat>Diavoorstelling (4:3)</PresentationFormat>
  <Paragraphs>117</Paragraphs>
  <Slides>13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6" baseType="lpstr">
      <vt:lpstr>Arial</vt:lpstr>
      <vt:lpstr>Calibri</vt:lpstr>
      <vt:lpstr>presentatie_thema</vt:lpstr>
      <vt:lpstr>Hardware Programming HWP1 </vt:lpstr>
      <vt:lpstr>Planning: theory</vt:lpstr>
      <vt:lpstr>Agenda</vt:lpstr>
      <vt:lpstr>Signals versus variables</vt:lpstr>
      <vt:lpstr>Agenda</vt:lpstr>
      <vt:lpstr>Putting it together</vt:lpstr>
      <vt:lpstr>Create (separately) validated components </vt:lpstr>
      <vt:lpstr>Add components to your top level design</vt:lpstr>
      <vt:lpstr>Instantiating components</vt:lpstr>
      <vt:lpstr>Agenda</vt:lpstr>
      <vt:lpstr>Generic statements</vt:lpstr>
      <vt:lpstr>Voorbeeld Generics</vt:lpstr>
      <vt:lpstr>Summary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Programmeerbare Hardware HWP01</dc:title>
  <dc:creator>PelJH</dc:creator>
  <cp:lastModifiedBy>Broeders, J.Z.M. (Harry)</cp:lastModifiedBy>
  <cp:revision>269</cp:revision>
  <cp:lastPrinted>2013-09-03T09:52:57Z</cp:lastPrinted>
  <dcterms:created xsi:type="dcterms:W3CDTF">2010-09-14T09:49:30Z</dcterms:created>
  <dcterms:modified xsi:type="dcterms:W3CDTF">2026-05-19T20:35:40Z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0x0101002889CF096EA0F74E95A1679122595694</vt:lpwstr>
  </property>
</Properties>
</file>