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ink/ink2.xml" ContentType="application/inkml+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5"/>
  </p:notesMasterIdLst>
  <p:handoutMasterIdLst>
    <p:handoutMasterId r:id="rId46"/>
  </p:handoutMasterIdLst>
  <p:sldIdLst>
    <p:sldId id="256" r:id="rId5"/>
    <p:sldId id="332" r:id="rId6"/>
    <p:sldId id="330" r:id="rId7"/>
    <p:sldId id="316" r:id="rId8"/>
    <p:sldId id="348" r:id="rId9"/>
    <p:sldId id="324" r:id="rId10"/>
    <p:sldId id="286" r:id="rId11"/>
    <p:sldId id="325" r:id="rId12"/>
    <p:sldId id="308" r:id="rId13"/>
    <p:sldId id="309" r:id="rId14"/>
    <p:sldId id="310" r:id="rId15"/>
    <p:sldId id="317" r:id="rId16"/>
    <p:sldId id="312" r:id="rId17"/>
    <p:sldId id="313" r:id="rId18"/>
    <p:sldId id="314" r:id="rId19"/>
    <p:sldId id="333" r:id="rId20"/>
    <p:sldId id="342" r:id="rId21"/>
    <p:sldId id="344" r:id="rId22"/>
    <p:sldId id="345" r:id="rId23"/>
    <p:sldId id="346" r:id="rId24"/>
    <p:sldId id="347" r:id="rId25"/>
    <p:sldId id="323" r:id="rId26"/>
    <p:sldId id="315" r:id="rId27"/>
    <p:sldId id="351" r:id="rId28"/>
    <p:sldId id="335" r:id="rId29"/>
    <p:sldId id="336" r:id="rId30"/>
    <p:sldId id="337" r:id="rId31"/>
    <p:sldId id="352" r:id="rId32"/>
    <p:sldId id="353" r:id="rId33"/>
    <p:sldId id="354" r:id="rId34"/>
    <p:sldId id="338" r:id="rId35"/>
    <p:sldId id="355" r:id="rId36"/>
    <p:sldId id="349" r:id="rId37"/>
    <p:sldId id="358" r:id="rId38"/>
    <p:sldId id="329" r:id="rId39"/>
    <p:sldId id="359" r:id="rId40"/>
    <p:sldId id="328" r:id="rId41"/>
    <p:sldId id="356" r:id="rId42"/>
    <p:sldId id="302" r:id="rId43"/>
    <p:sldId id="300" r:id="rId44"/>
  </p:sldIdLst>
  <p:sldSz cx="9144000" cy="6858000" type="screen4x3"/>
  <p:notesSz cx="6797675" cy="9928225"/>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eders, J.Z.M." initials="BroJZ" lastIdx="1" clrIdx="0">
    <p:extLst>
      <p:ext uri="{19B8F6BF-5375-455C-9EA6-DF929625EA0E}">
        <p15:presenceInfo xmlns:p15="http://schemas.microsoft.com/office/powerpoint/2012/main" userId="Broeders, J.Z.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97B844-722F-4E7A-868E-95E83D2F0186}" v="5" dt="2025-09-08T08:42:52.7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9240" autoAdjust="0"/>
  </p:normalViewPr>
  <p:slideViewPr>
    <p:cSldViewPr>
      <p:cViewPr varScale="1">
        <p:scale>
          <a:sx n="155" d="100"/>
          <a:sy n="155" d="100"/>
        </p:scale>
        <p:origin x="1944" y="150"/>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186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ilwijk, K.A. (Koen)" userId="09fd770e-cbf3-4b94-a8cc-e087b37419c7" providerId="ADAL" clId="{6A1D2F16-2A63-4074-9CDC-703FA1F1CDF2}"/>
    <pc:docChg chg="delSld">
      <pc:chgData name="Muilwijk, K.A. (Koen)" userId="09fd770e-cbf3-4b94-a8cc-e087b37419c7" providerId="ADAL" clId="{6A1D2F16-2A63-4074-9CDC-703FA1F1CDF2}" dt="2023-06-08T18:00:00.801" v="0" actId="47"/>
      <pc:docMkLst>
        <pc:docMk/>
      </pc:docMkLst>
      <pc:sldChg chg="del">
        <pc:chgData name="Muilwijk, K.A. (Koen)" userId="09fd770e-cbf3-4b94-a8cc-e087b37419c7" providerId="ADAL" clId="{6A1D2F16-2A63-4074-9CDC-703FA1F1CDF2}" dt="2023-06-08T18:00:00.801" v="0" actId="47"/>
        <pc:sldMkLst>
          <pc:docMk/>
          <pc:sldMk cId="1741952471" sldId="350"/>
        </pc:sldMkLst>
      </pc:sldChg>
    </pc:docChg>
  </pc:docChgLst>
  <pc:docChgLst>
    <pc:chgData name="Muilwijk, K.A. (Koen)" userId="09fd770e-cbf3-4b94-a8cc-e087b37419c7" providerId="ADAL" clId="{4F02197B-1F89-4B7E-B747-989F2CBB141C}"/>
    <pc:docChg chg="custSel addSld delSld modSld">
      <pc:chgData name="Muilwijk, K.A. (Koen)" userId="09fd770e-cbf3-4b94-a8cc-e087b37419c7" providerId="ADAL" clId="{4F02197B-1F89-4B7E-B747-989F2CBB141C}" dt="2023-06-30T09:42:27.342" v="3" actId="47"/>
      <pc:docMkLst>
        <pc:docMk/>
      </pc:docMkLst>
      <pc:sldChg chg="add">
        <pc:chgData name="Muilwijk, K.A. (Koen)" userId="09fd770e-cbf3-4b94-a8cc-e087b37419c7" providerId="ADAL" clId="{4F02197B-1F89-4B7E-B747-989F2CBB141C}" dt="2023-06-30T09:42:24.717" v="1"/>
        <pc:sldMkLst>
          <pc:docMk/>
          <pc:sldMk cId="3183054" sldId="315"/>
        </pc:sldMkLst>
      </pc:sldChg>
      <pc:sldChg chg="add">
        <pc:chgData name="Muilwijk, K.A. (Koen)" userId="09fd770e-cbf3-4b94-a8cc-e087b37419c7" providerId="ADAL" clId="{4F02197B-1F89-4B7E-B747-989F2CBB141C}" dt="2023-06-30T09:42:24.717" v="1"/>
        <pc:sldMkLst>
          <pc:docMk/>
          <pc:sldMk cId="2023423390" sldId="323"/>
        </pc:sldMkLst>
      </pc:sldChg>
      <pc:sldChg chg="add">
        <pc:chgData name="Muilwijk, K.A. (Koen)" userId="09fd770e-cbf3-4b94-a8cc-e087b37419c7" providerId="ADAL" clId="{4F02197B-1F89-4B7E-B747-989F2CBB141C}" dt="2023-06-30T09:42:24.717" v="1"/>
        <pc:sldMkLst>
          <pc:docMk/>
          <pc:sldMk cId="1565166136" sldId="335"/>
        </pc:sldMkLst>
      </pc:sldChg>
      <pc:sldChg chg="add">
        <pc:chgData name="Muilwijk, K.A. (Koen)" userId="09fd770e-cbf3-4b94-a8cc-e087b37419c7" providerId="ADAL" clId="{4F02197B-1F89-4B7E-B747-989F2CBB141C}" dt="2023-06-30T09:42:24.717" v="1"/>
        <pc:sldMkLst>
          <pc:docMk/>
          <pc:sldMk cId="3574038745" sldId="336"/>
        </pc:sldMkLst>
      </pc:sldChg>
      <pc:sldChg chg="add">
        <pc:chgData name="Muilwijk, K.A. (Koen)" userId="09fd770e-cbf3-4b94-a8cc-e087b37419c7" providerId="ADAL" clId="{4F02197B-1F89-4B7E-B747-989F2CBB141C}" dt="2023-06-30T09:42:24.717" v="1"/>
        <pc:sldMkLst>
          <pc:docMk/>
          <pc:sldMk cId="1698190083" sldId="337"/>
        </pc:sldMkLst>
      </pc:sldChg>
      <pc:sldChg chg="add">
        <pc:chgData name="Muilwijk, K.A. (Koen)" userId="09fd770e-cbf3-4b94-a8cc-e087b37419c7" providerId="ADAL" clId="{4F02197B-1F89-4B7E-B747-989F2CBB141C}" dt="2023-06-30T09:42:24.717" v="1"/>
        <pc:sldMkLst>
          <pc:docMk/>
          <pc:sldMk cId="4202294034" sldId="338"/>
        </pc:sldMkLst>
      </pc:sldChg>
      <pc:sldChg chg="modSp new del mod">
        <pc:chgData name="Muilwijk, K.A. (Koen)" userId="09fd770e-cbf3-4b94-a8cc-e087b37419c7" providerId="ADAL" clId="{4F02197B-1F89-4B7E-B747-989F2CBB141C}" dt="2023-06-30T09:42:27.342" v="3" actId="47"/>
        <pc:sldMkLst>
          <pc:docMk/>
          <pc:sldMk cId="861487017" sldId="350"/>
        </pc:sldMkLst>
      </pc:sldChg>
      <pc:sldChg chg="add">
        <pc:chgData name="Muilwijk, K.A. (Koen)" userId="09fd770e-cbf3-4b94-a8cc-e087b37419c7" providerId="ADAL" clId="{4F02197B-1F89-4B7E-B747-989F2CBB141C}" dt="2023-06-30T09:42:24.717" v="1"/>
        <pc:sldMkLst>
          <pc:docMk/>
          <pc:sldMk cId="2798207441" sldId="351"/>
        </pc:sldMkLst>
      </pc:sldChg>
      <pc:sldChg chg="add">
        <pc:chgData name="Muilwijk, K.A. (Koen)" userId="09fd770e-cbf3-4b94-a8cc-e087b37419c7" providerId="ADAL" clId="{4F02197B-1F89-4B7E-B747-989F2CBB141C}" dt="2023-06-30T09:42:24.717" v="1"/>
        <pc:sldMkLst>
          <pc:docMk/>
          <pc:sldMk cId="2464193035" sldId="352"/>
        </pc:sldMkLst>
      </pc:sldChg>
      <pc:sldChg chg="add">
        <pc:chgData name="Muilwijk, K.A. (Koen)" userId="09fd770e-cbf3-4b94-a8cc-e087b37419c7" providerId="ADAL" clId="{4F02197B-1F89-4B7E-B747-989F2CBB141C}" dt="2023-06-30T09:42:24.717" v="1"/>
        <pc:sldMkLst>
          <pc:docMk/>
          <pc:sldMk cId="2792939242" sldId="353"/>
        </pc:sldMkLst>
      </pc:sldChg>
      <pc:sldChg chg="add">
        <pc:chgData name="Muilwijk, K.A. (Koen)" userId="09fd770e-cbf3-4b94-a8cc-e087b37419c7" providerId="ADAL" clId="{4F02197B-1F89-4B7E-B747-989F2CBB141C}" dt="2023-06-30T09:42:24.717" v="1"/>
        <pc:sldMkLst>
          <pc:docMk/>
          <pc:sldMk cId="1524299722" sldId="354"/>
        </pc:sldMkLst>
      </pc:sldChg>
      <pc:sldChg chg="add">
        <pc:chgData name="Muilwijk, K.A. (Koen)" userId="09fd770e-cbf3-4b94-a8cc-e087b37419c7" providerId="ADAL" clId="{4F02197B-1F89-4B7E-B747-989F2CBB141C}" dt="2023-06-30T09:42:24.717" v="1"/>
        <pc:sldMkLst>
          <pc:docMk/>
          <pc:sldMk cId="1753010450" sldId="355"/>
        </pc:sldMkLst>
      </pc:sldChg>
    </pc:docChg>
  </pc:docChgLst>
  <pc:docChgLst>
    <pc:chgData name="Muilwijk, K.A. (Koen)" userId="09fd770e-cbf3-4b94-a8cc-e087b37419c7" providerId="ADAL" clId="{BD66738D-1BEB-4E9D-B3B1-67AE73EEBFDD}"/>
    <pc:docChg chg="custSel addSld delSld modSld sldOrd">
      <pc:chgData name="Muilwijk, K.A. (Koen)" userId="09fd770e-cbf3-4b94-a8cc-e087b37419c7" providerId="ADAL" clId="{BD66738D-1BEB-4E9D-B3B1-67AE73EEBFDD}" dt="2023-09-01T09:49:17.560" v="156"/>
      <pc:docMkLst>
        <pc:docMk/>
      </pc:docMkLst>
      <pc:sldChg chg="modSp mod">
        <pc:chgData name="Muilwijk, K.A. (Koen)" userId="09fd770e-cbf3-4b94-a8cc-e087b37419c7" providerId="ADAL" clId="{BD66738D-1BEB-4E9D-B3B1-67AE73EEBFDD}" dt="2023-09-01T09:47:54.458" v="153" actId="20577"/>
        <pc:sldMkLst>
          <pc:docMk/>
          <pc:sldMk cId="4111679387" sldId="300"/>
        </pc:sldMkLst>
      </pc:sldChg>
      <pc:sldChg chg="ord">
        <pc:chgData name="Muilwijk, K.A. (Koen)" userId="09fd770e-cbf3-4b94-a8cc-e087b37419c7" providerId="ADAL" clId="{BD66738D-1BEB-4E9D-B3B1-67AE73EEBFDD}" dt="2023-08-31T17:39:45.565" v="17"/>
        <pc:sldMkLst>
          <pc:docMk/>
          <pc:sldMk cId="1537278407" sldId="302"/>
        </pc:sldMkLst>
      </pc:sldChg>
      <pc:sldChg chg="add">
        <pc:chgData name="Muilwijk, K.A. (Koen)" userId="09fd770e-cbf3-4b94-a8cc-e087b37419c7" providerId="ADAL" clId="{BD66738D-1BEB-4E9D-B3B1-67AE73EEBFDD}" dt="2023-09-01T09:49:17.560" v="156"/>
        <pc:sldMkLst>
          <pc:docMk/>
          <pc:sldMk cId="4195745984" sldId="328"/>
        </pc:sldMkLst>
      </pc:sldChg>
      <pc:sldChg chg="add">
        <pc:chgData name="Muilwijk, K.A. (Koen)" userId="09fd770e-cbf3-4b94-a8cc-e087b37419c7" providerId="ADAL" clId="{BD66738D-1BEB-4E9D-B3B1-67AE73EEBFDD}" dt="2023-09-01T09:49:01.951" v="154"/>
        <pc:sldMkLst>
          <pc:docMk/>
          <pc:sldMk cId="3062113603" sldId="329"/>
        </pc:sldMkLst>
      </pc:sldChg>
      <pc:sldChg chg="del">
        <pc:chgData name="Muilwijk, K.A. (Koen)" userId="09fd770e-cbf3-4b94-a8cc-e087b37419c7" providerId="ADAL" clId="{BD66738D-1BEB-4E9D-B3B1-67AE73EEBFDD}" dt="2023-08-31T17:37:58.530" v="14" actId="47"/>
        <pc:sldMkLst>
          <pc:docMk/>
          <pc:sldMk cId="3692876151" sldId="343"/>
        </pc:sldMkLst>
      </pc:sldChg>
      <pc:sldChg chg="addSp modSp mod">
        <pc:chgData name="Muilwijk, K.A. (Koen)" userId="09fd770e-cbf3-4b94-a8cc-e087b37419c7" providerId="ADAL" clId="{BD66738D-1BEB-4E9D-B3B1-67AE73EEBFDD}" dt="2023-08-31T17:37:46.421" v="13" actId="1076"/>
        <pc:sldMkLst>
          <pc:docMk/>
          <pc:sldMk cId="4193927252" sldId="349"/>
        </pc:sldMkLst>
      </pc:sldChg>
      <pc:sldChg chg="addSp modSp new mod">
        <pc:chgData name="Muilwijk, K.A. (Koen)" userId="09fd770e-cbf3-4b94-a8cc-e087b37419c7" providerId="ADAL" clId="{BD66738D-1BEB-4E9D-B3B1-67AE73EEBFDD}" dt="2023-08-31T17:42:28.123" v="143" actId="207"/>
        <pc:sldMkLst>
          <pc:docMk/>
          <pc:sldMk cId="2471634607" sldId="356"/>
        </pc:sldMkLst>
      </pc:sldChg>
      <pc:sldChg chg="new del">
        <pc:chgData name="Muilwijk, K.A. (Koen)" userId="09fd770e-cbf3-4b94-a8cc-e087b37419c7" providerId="ADAL" clId="{BD66738D-1BEB-4E9D-B3B1-67AE73EEBFDD}" dt="2023-08-31T17:42:04.333" v="138" actId="47"/>
        <pc:sldMkLst>
          <pc:docMk/>
          <pc:sldMk cId="3763997359" sldId="357"/>
        </pc:sldMkLst>
      </pc:sldChg>
      <pc:sldChg chg="modSp add mod">
        <pc:chgData name="Muilwijk, K.A. (Koen)" userId="09fd770e-cbf3-4b94-a8cc-e087b37419c7" providerId="ADAL" clId="{BD66738D-1BEB-4E9D-B3B1-67AE73EEBFDD}" dt="2023-08-31T17:42:09.038" v="139" actId="20577"/>
        <pc:sldMkLst>
          <pc:docMk/>
          <pc:sldMk cId="3842538217" sldId="358"/>
        </pc:sldMkLst>
      </pc:sldChg>
      <pc:sldChg chg="add">
        <pc:chgData name="Muilwijk, K.A. (Koen)" userId="09fd770e-cbf3-4b94-a8cc-e087b37419c7" providerId="ADAL" clId="{BD66738D-1BEB-4E9D-B3B1-67AE73EEBFDD}" dt="2023-09-01T09:49:07.815" v="155"/>
        <pc:sldMkLst>
          <pc:docMk/>
          <pc:sldMk cId="1716998566" sldId="359"/>
        </pc:sldMkLst>
      </pc:sldChg>
    </pc:docChg>
  </pc:docChgLst>
  <pc:docChgLst>
    <pc:chgData name="Straver, J.G. (Joris)" userId="ab209a89-e1e9-4f81-9d75-87b348077d19" providerId="ADAL" clId="{DE97B844-722F-4E7A-868E-95E83D2F0186}"/>
    <pc:docChg chg="custSel delSld modSld">
      <pc:chgData name="Straver, J.G. (Joris)" userId="ab209a89-e1e9-4f81-9d75-87b348077d19" providerId="ADAL" clId="{DE97B844-722F-4E7A-868E-95E83D2F0186}" dt="2025-09-08T08:42:52.764" v="10" actId="20577"/>
      <pc:docMkLst>
        <pc:docMk/>
      </pc:docMkLst>
      <pc:sldChg chg="delSp mod">
        <pc:chgData name="Straver, J.G. (Joris)" userId="ab209a89-e1e9-4f81-9d75-87b348077d19" providerId="ADAL" clId="{DE97B844-722F-4E7A-868E-95E83D2F0186}" dt="2025-09-02T10:55:31.727" v="2" actId="478"/>
        <pc:sldMkLst>
          <pc:docMk/>
          <pc:sldMk cId="4111679387" sldId="300"/>
        </pc:sldMkLst>
      </pc:sldChg>
      <pc:sldChg chg="delSp mod">
        <pc:chgData name="Straver, J.G. (Joris)" userId="ab209a89-e1e9-4f81-9d75-87b348077d19" providerId="ADAL" clId="{DE97B844-722F-4E7A-868E-95E83D2F0186}" dt="2025-09-03T05:57:14.685" v="3" actId="478"/>
        <pc:sldMkLst>
          <pc:docMk/>
          <pc:sldMk cId="3711207517" sldId="310"/>
        </pc:sldMkLst>
      </pc:sldChg>
      <pc:sldChg chg="modSp">
        <pc:chgData name="Straver, J.G. (Joris)" userId="ab209a89-e1e9-4f81-9d75-87b348077d19" providerId="ADAL" clId="{DE97B844-722F-4E7A-868E-95E83D2F0186}" dt="2025-09-08T08:42:52.764" v="10" actId="20577"/>
        <pc:sldMkLst>
          <pc:docMk/>
          <pc:sldMk cId="3062113603" sldId="329"/>
        </pc:sldMkLst>
        <pc:spChg chg="mod">
          <ac:chgData name="Straver, J.G. (Joris)" userId="ab209a89-e1e9-4f81-9d75-87b348077d19" providerId="ADAL" clId="{DE97B844-722F-4E7A-868E-95E83D2F0186}" dt="2025-09-08T08:42:52.764" v="10" actId="20577"/>
          <ac:spMkLst>
            <pc:docMk/>
            <pc:sldMk cId="3062113603" sldId="329"/>
            <ac:spMk id="7" creationId="{00000000-0000-0000-0000-000000000000}"/>
          </ac:spMkLst>
        </pc:spChg>
      </pc:sldChg>
      <pc:sldChg chg="modSp mod">
        <pc:chgData name="Straver, J.G. (Joris)" userId="ab209a89-e1e9-4f81-9d75-87b348077d19" providerId="ADAL" clId="{DE97B844-722F-4E7A-868E-95E83D2F0186}" dt="2025-09-05T08:51:22.810" v="5" actId="20577"/>
        <pc:sldMkLst>
          <pc:docMk/>
          <pc:sldMk cId="4193927252" sldId="349"/>
        </pc:sldMkLst>
        <pc:spChg chg="mod">
          <ac:chgData name="Straver, J.G. (Joris)" userId="ab209a89-e1e9-4f81-9d75-87b348077d19" providerId="ADAL" clId="{DE97B844-722F-4E7A-868E-95E83D2F0186}" dt="2025-09-05T08:51:22.810" v="5" actId="20577"/>
          <ac:spMkLst>
            <pc:docMk/>
            <pc:sldMk cId="4193927252" sldId="349"/>
            <ac:spMk id="6" creationId="{00000000-0000-0000-0000-000000000000}"/>
          </ac:spMkLst>
        </pc:spChg>
      </pc:sldChg>
      <pc:sldChg chg="mod modShow">
        <pc:chgData name="Straver, J.G. (Joris)" userId="ab209a89-e1e9-4f81-9d75-87b348077d19" providerId="ADAL" clId="{DE97B844-722F-4E7A-868E-95E83D2F0186}" dt="2025-09-05T05:46:50.846" v="4" actId="729"/>
        <pc:sldMkLst>
          <pc:docMk/>
          <pc:sldMk cId="2471634607" sldId="356"/>
        </pc:sldMkLst>
      </pc:sldChg>
      <pc:sldChg chg="del">
        <pc:chgData name="Straver, J.G. (Joris)" userId="ab209a89-e1e9-4f81-9d75-87b348077d19" providerId="ADAL" clId="{DE97B844-722F-4E7A-868E-95E83D2F0186}" dt="2025-09-02T10:28:01.445" v="0" actId="47"/>
        <pc:sldMkLst>
          <pc:docMk/>
          <pc:sldMk cId="3548186116" sldId="36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0FF1ACEE-BE9E-418D-AD8F-A9E44AE5297B}" type="datetimeFigureOut">
              <a:rPr lang="nl-NL" smtClean="0"/>
              <a:t>8-9-2025</a:t>
            </a:fld>
            <a:endParaRPr lang="nl-NL"/>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E14D4F52-DE9D-4E3E-9606-6D26B35027B0}" type="slidenum">
              <a:rPr lang="nl-NL" smtClean="0"/>
              <a:t>‹#›</a:t>
            </a:fld>
            <a:endParaRPr lang="nl-NL"/>
          </a:p>
        </p:txBody>
      </p:sp>
    </p:spTree>
    <p:extLst>
      <p:ext uri="{BB962C8B-B14F-4D97-AF65-F5344CB8AC3E}">
        <p14:creationId xmlns:p14="http://schemas.microsoft.com/office/powerpoint/2010/main" val="50740589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1170.25" units="1/cm"/>
          <inkml:channelProperty channel="Y" name="resolution" value="1724.57898" units="1/cm"/>
          <inkml:channelProperty channel="T" name="resolution" value="1" units="1/dev"/>
        </inkml:channelProperties>
      </inkml:inkSource>
      <inkml:timestamp xml:id="ts0" timeString="2024-09-06T12:33:26.569"/>
    </inkml:context>
    <inkml:brush xml:id="br0">
      <inkml:brushProperty name="width" value="0.05292" units="cm"/>
      <inkml:brushProperty name="height" value="0.05292" units="cm"/>
      <inkml:brushProperty name="color" value="#FF0000"/>
    </inkml:brush>
  </inkml:definitions>
  <inkml:trace contextRef="#ctx0" brushRef="#br0">21653 11984 0,'0'0'0,"0"0"16,0 0 0,7 11-16,12 4 15,8 15-15,-2 1 16,-5 1-1,-6 2-15,-11-2 16,-6 0-16,-18-5 16,-14-7-1,-10-11-15,-14-16 16,-14-15 0,3-16-16,4-13 15,10-6-15,9 1 16,15 7-1,19 6-15,19 17 16,22 6-16,21 8 16,19 10-1,33 14-15,10 14 16,14 19-16,-5 18 16,-20 6-1,-26-3-15,-38-20 16,-22-17-16,-21-13 15,-9-12 1,-13-6-16,-9-9 16,-7-7-1,2-4-15,9-2 16,16 6-16,14 6 16,24 12-16,19 12 15,12 18 1,19 15-16,-6 4 15,-5 1-15,-20-6 16,-14-7 0,-18-15-16,-16-8 15,-14-13-15,-16-12 16,-16-15 0,-29-20-16,-9-10 15,-23-20-15,-21-12 16,10 6-1,38 33-15,43 31 16,35 25-16,25 15 16,14 18-1,14 21-15,9 40 16,-4 32-16,-18 38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1170.25" units="1/cm"/>
          <inkml:channelProperty channel="Y" name="resolution" value="1724.57898" units="1/cm"/>
          <inkml:channelProperty channel="T" name="resolution" value="1" units="1/dev"/>
        </inkml:channelProperties>
      </inkml:inkSource>
      <inkml:timestamp xml:id="ts0" timeString="2024-09-06T12:45:19.466"/>
    </inkml:context>
    <inkml:brush xml:id="br0">
      <inkml:brushProperty name="width" value="0.05292" units="cm"/>
      <inkml:brushProperty name="height" value="0.05292" units="cm"/>
      <inkml:brushProperty name="color" value="#FF0000"/>
    </inkml:brush>
  </inkml:definitions>
  <inkml:trace contextRef="#ctx0" brushRef="#br0">13020 7683 0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0B79FBE-0C52-4A76-9515-2310DC49B994}" type="datetimeFigureOut">
              <a:rPr lang="nl-NL" smtClean="0"/>
              <a:t>8-9-2025</a:t>
            </a:fld>
            <a:endParaRPr lang="nl-NL"/>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685E8CF6-F67E-4CAC-8714-8D5C66526C47}" type="slidenum">
              <a:rPr lang="nl-NL" smtClean="0"/>
              <a:t>‹#›</a:t>
            </a:fld>
            <a:endParaRPr lang="nl-NL"/>
          </a:p>
        </p:txBody>
      </p:sp>
    </p:spTree>
    <p:extLst>
      <p:ext uri="{BB962C8B-B14F-4D97-AF65-F5344CB8AC3E}">
        <p14:creationId xmlns:p14="http://schemas.microsoft.com/office/powerpoint/2010/main" val="2673246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a:t>
            </a:fld>
            <a:endParaRPr lang="nl-NL"/>
          </a:p>
        </p:txBody>
      </p:sp>
    </p:spTree>
    <p:extLst>
      <p:ext uri="{BB962C8B-B14F-4D97-AF65-F5344CB8AC3E}">
        <p14:creationId xmlns:p14="http://schemas.microsoft.com/office/powerpoint/2010/main" val="919948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10</a:t>
            </a:fld>
            <a:endParaRPr lang="nl-NL"/>
          </a:p>
        </p:txBody>
      </p:sp>
    </p:spTree>
    <p:extLst>
      <p:ext uri="{BB962C8B-B14F-4D97-AF65-F5344CB8AC3E}">
        <p14:creationId xmlns:p14="http://schemas.microsoft.com/office/powerpoint/2010/main" val="1067439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11</a:t>
            </a:fld>
            <a:endParaRPr lang="nl-NL"/>
          </a:p>
        </p:txBody>
      </p:sp>
    </p:spTree>
    <p:extLst>
      <p:ext uri="{BB962C8B-B14F-4D97-AF65-F5344CB8AC3E}">
        <p14:creationId xmlns:p14="http://schemas.microsoft.com/office/powerpoint/2010/main" val="18377943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12</a:t>
            </a:fld>
            <a:endParaRPr lang="nl-NL"/>
          </a:p>
        </p:txBody>
      </p:sp>
    </p:spTree>
    <p:extLst>
      <p:ext uri="{BB962C8B-B14F-4D97-AF65-F5344CB8AC3E}">
        <p14:creationId xmlns:p14="http://schemas.microsoft.com/office/powerpoint/2010/main" val="60917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13</a:t>
            </a:fld>
            <a:endParaRPr lang="nl-NL"/>
          </a:p>
        </p:txBody>
      </p:sp>
    </p:spTree>
    <p:extLst>
      <p:ext uri="{BB962C8B-B14F-4D97-AF65-F5344CB8AC3E}">
        <p14:creationId xmlns:p14="http://schemas.microsoft.com/office/powerpoint/2010/main" val="21541021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14</a:t>
            </a:fld>
            <a:endParaRPr lang="nl-NL"/>
          </a:p>
        </p:txBody>
      </p:sp>
    </p:spTree>
    <p:extLst>
      <p:ext uri="{BB962C8B-B14F-4D97-AF65-F5344CB8AC3E}">
        <p14:creationId xmlns:p14="http://schemas.microsoft.com/office/powerpoint/2010/main" val="3692495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15</a:t>
            </a:fld>
            <a:endParaRPr lang="nl-NL"/>
          </a:p>
        </p:txBody>
      </p:sp>
    </p:spTree>
    <p:extLst>
      <p:ext uri="{BB962C8B-B14F-4D97-AF65-F5344CB8AC3E}">
        <p14:creationId xmlns:p14="http://schemas.microsoft.com/office/powerpoint/2010/main" val="39386913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16</a:t>
            </a:fld>
            <a:endParaRPr lang="nl-NL"/>
          </a:p>
        </p:txBody>
      </p:sp>
    </p:spTree>
    <p:extLst>
      <p:ext uri="{BB962C8B-B14F-4D97-AF65-F5344CB8AC3E}">
        <p14:creationId xmlns:p14="http://schemas.microsoft.com/office/powerpoint/2010/main" val="21236314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17</a:t>
            </a:fld>
            <a:endParaRPr lang="nl-NL"/>
          </a:p>
        </p:txBody>
      </p:sp>
    </p:spTree>
    <p:extLst>
      <p:ext uri="{BB962C8B-B14F-4D97-AF65-F5344CB8AC3E}">
        <p14:creationId xmlns:p14="http://schemas.microsoft.com/office/powerpoint/2010/main" val="41449506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18</a:t>
            </a:fld>
            <a:endParaRPr lang="nl-NL"/>
          </a:p>
        </p:txBody>
      </p:sp>
    </p:spTree>
    <p:extLst>
      <p:ext uri="{BB962C8B-B14F-4D97-AF65-F5344CB8AC3E}">
        <p14:creationId xmlns:p14="http://schemas.microsoft.com/office/powerpoint/2010/main" val="29510953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19</a:t>
            </a:fld>
            <a:endParaRPr lang="nl-NL"/>
          </a:p>
        </p:txBody>
      </p:sp>
    </p:spTree>
    <p:extLst>
      <p:ext uri="{BB962C8B-B14F-4D97-AF65-F5344CB8AC3E}">
        <p14:creationId xmlns:p14="http://schemas.microsoft.com/office/powerpoint/2010/main" val="2366935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685E8CF6-F67E-4CAC-8714-8D5C66526C47}" type="slidenum">
              <a:rPr lang="nl-NL" smtClean="0"/>
              <a:t>2</a:t>
            </a:fld>
            <a:endParaRPr lang="nl-NL"/>
          </a:p>
        </p:txBody>
      </p:sp>
    </p:spTree>
    <p:extLst>
      <p:ext uri="{BB962C8B-B14F-4D97-AF65-F5344CB8AC3E}">
        <p14:creationId xmlns:p14="http://schemas.microsoft.com/office/powerpoint/2010/main" val="22624962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20</a:t>
            </a:fld>
            <a:endParaRPr lang="nl-NL"/>
          </a:p>
        </p:txBody>
      </p:sp>
    </p:spTree>
    <p:extLst>
      <p:ext uri="{BB962C8B-B14F-4D97-AF65-F5344CB8AC3E}">
        <p14:creationId xmlns:p14="http://schemas.microsoft.com/office/powerpoint/2010/main" val="42206226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21</a:t>
            </a:fld>
            <a:endParaRPr lang="nl-NL"/>
          </a:p>
        </p:txBody>
      </p:sp>
    </p:spTree>
    <p:extLst>
      <p:ext uri="{BB962C8B-B14F-4D97-AF65-F5344CB8AC3E}">
        <p14:creationId xmlns:p14="http://schemas.microsoft.com/office/powerpoint/2010/main" val="3795935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22</a:t>
            </a:fld>
            <a:endParaRPr lang="nl-NL"/>
          </a:p>
        </p:txBody>
      </p:sp>
    </p:spTree>
    <p:extLst>
      <p:ext uri="{BB962C8B-B14F-4D97-AF65-F5344CB8AC3E}">
        <p14:creationId xmlns:p14="http://schemas.microsoft.com/office/powerpoint/2010/main" val="3732947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33</a:t>
            </a:fld>
            <a:endParaRPr lang="nl-NL"/>
          </a:p>
        </p:txBody>
      </p:sp>
    </p:spTree>
    <p:extLst>
      <p:ext uri="{BB962C8B-B14F-4D97-AF65-F5344CB8AC3E}">
        <p14:creationId xmlns:p14="http://schemas.microsoft.com/office/powerpoint/2010/main" val="7776639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39</a:t>
            </a:fld>
            <a:endParaRPr lang="nl-NL"/>
          </a:p>
        </p:txBody>
      </p:sp>
    </p:spTree>
    <p:extLst>
      <p:ext uri="{BB962C8B-B14F-4D97-AF65-F5344CB8AC3E}">
        <p14:creationId xmlns:p14="http://schemas.microsoft.com/office/powerpoint/2010/main" val="30849086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40</a:t>
            </a:fld>
            <a:endParaRPr lang="nl-NL"/>
          </a:p>
        </p:txBody>
      </p:sp>
    </p:spTree>
    <p:extLst>
      <p:ext uri="{BB962C8B-B14F-4D97-AF65-F5344CB8AC3E}">
        <p14:creationId xmlns:p14="http://schemas.microsoft.com/office/powerpoint/2010/main" val="1594327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685E8CF6-F67E-4CAC-8714-8D5C66526C47}" type="slidenum">
              <a:rPr lang="nl-NL" smtClean="0"/>
              <a:t>3</a:t>
            </a:fld>
            <a:endParaRPr lang="nl-NL"/>
          </a:p>
        </p:txBody>
      </p:sp>
    </p:spTree>
    <p:extLst>
      <p:ext uri="{BB962C8B-B14F-4D97-AF65-F5344CB8AC3E}">
        <p14:creationId xmlns:p14="http://schemas.microsoft.com/office/powerpoint/2010/main" val="1246276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685E8CF6-F67E-4CAC-8714-8D5C66526C47}" type="slidenum">
              <a:rPr lang="nl-NL" smtClean="0"/>
              <a:t>4</a:t>
            </a:fld>
            <a:endParaRPr lang="nl-NL"/>
          </a:p>
        </p:txBody>
      </p:sp>
    </p:spTree>
    <p:extLst>
      <p:ext uri="{BB962C8B-B14F-4D97-AF65-F5344CB8AC3E}">
        <p14:creationId xmlns:p14="http://schemas.microsoft.com/office/powerpoint/2010/main" val="1439303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5</a:t>
            </a:fld>
            <a:endParaRPr lang="nl-NL"/>
          </a:p>
        </p:txBody>
      </p:sp>
    </p:spTree>
    <p:extLst>
      <p:ext uri="{BB962C8B-B14F-4D97-AF65-F5344CB8AC3E}">
        <p14:creationId xmlns:p14="http://schemas.microsoft.com/office/powerpoint/2010/main" val="78150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6</a:t>
            </a:fld>
            <a:endParaRPr lang="nl-NL"/>
          </a:p>
        </p:txBody>
      </p:sp>
    </p:spTree>
    <p:extLst>
      <p:ext uri="{BB962C8B-B14F-4D97-AF65-F5344CB8AC3E}">
        <p14:creationId xmlns:p14="http://schemas.microsoft.com/office/powerpoint/2010/main" val="125339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7</a:t>
            </a:fld>
            <a:endParaRPr lang="nl-NL"/>
          </a:p>
        </p:txBody>
      </p:sp>
    </p:spTree>
    <p:extLst>
      <p:ext uri="{BB962C8B-B14F-4D97-AF65-F5344CB8AC3E}">
        <p14:creationId xmlns:p14="http://schemas.microsoft.com/office/powerpoint/2010/main" val="921557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8</a:t>
            </a:fld>
            <a:endParaRPr lang="nl-NL"/>
          </a:p>
        </p:txBody>
      </p:sp>
    </p:spTree>
    <p:extLst>
      <p:ext uri="{BB962C8B-B14F-4D97-AF65-F5344CB8AC3E}">
        <p14:creationId xmlns:p14="http://schemas.microsoft.com/office/powerpoint/2010/main" val="702109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685E8CF6-F67E-4CAC-8714-8D5C66526C47}" type="slidenum">
              <a:rPr lang="nl-NL" smtClean="0"/>
              <a:t>9</a:t>
            </a:fld>
            <a:endParaRPr lang="nl-NL"/>
          </a:p>
        </p:txBody>
      </p:sp>
    </p:spTree>
    <p:extLst>
      <p:ext uri="{BB962C8B-B14F-4D97-AF65-F5344CB8AC3E}">
        <p14:creationId xmlns:p14="http://schemas.microsoft.com/office/powerpoint/2010/main" val="18413007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Rectangle 10"/>
          <p:cNvSpPr/>
          <p:nvPr/>
        </p:nvSpPr>
        <p:spPr>
          <a:xfrm>
            <a:off x="3059832" y="0"/>
            <a:ext cx="6084168" cy="6858000"/>
          </a:xfrm>
          <a:prstGeom prst="rect">
            <a:avLst/>
          </a:prstGeom>
          <a:solidFill>
            <a:srgbClr val="CA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0" y="0"/>
            <a:ext cx="305983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el 1"/>
          <p:cNvSpPr>
            <a:spLocks noGrp="1"/>
          </p:cNvSpPr>
          <p:nvPr>
            <p:ph type="ctrTitle"/>
          </p:nvPr>
        </p:nvSpPr>
        <p:spPr>
          <a:xfrm>
            <a:off x="3275856" y="620688"/>
            <a:ext cx="5688632" cy="2016224"/>
          </a:xfrm>
        </p:spPr>
        <p:txBody>
          <a:bodyPr/>
          <a:lstStyle>
            <a:lvl1pPr>
              <a:defRPr b="1">
                <a:solidFill>
                  <a:schemeClr val="bg1"/>
                </a:solidFill>
              </a:defRPr>
            </a:lvl1pPr>
          </a:lstStyle>
          <a:p>
            <a:r>
              <a:rPr lang="en-US"/>
              <a:t>Click to edit Master title style</a:t>
            </a:r>
            <a:endParaRPr lang="nl-NL"/>
          </a:p>
        </p:txBody>
      </p:sp>
      <p:sp>
        <p:nvSpPr>
          <p:cNvPr id="3" name="Ondertitel 2"/>
          <p:cNvSpPr>
            <a:spLocks noGrp="1"/>
          </p:cNvSpPr>
          <p:nvPr>
            <p:ph type="subTitle" idx="1"/>
          </p:nvPr>
        </p:nvSpPr>
        <p:spPr>
          <a:xfrm>
            <a:off x="3275856" y="2708920"/>
            <a:ext cx="5688632" cy="936104"/>
          </a:xfrm>
        </p:spPr>
        <p:txBody>
          <a:bodyPr>
            <a:normAutofit/>
          </a:bodyPr>
          <a:lstStyle>
            <a:lvl1pPr marL="0" indent="0" algn="ctr">
              <a:buNone/>
              <a:defRPr sz="2800">
                <a:solidFill>
                  <a:schemeClr val="accent2">
                    <a:lumMod val="20000"/>
                    <a:lumOff val="8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l-NL"/>
          </a:p>
        </p:txBody>
      </p:sp>
      <p:pic>
        <p:nvPicPr>
          <p:cNvPr id="7" name="Picture 6" descr="HR_Logo_websafe_punt boven"/>
          <p:cNvPicPr>
            <a:picLocks noChangeAspect="1" noChangeArrowheads="1"/>
          </p:cNvPicPr>
          <p:nvPr/>
        </p:nvPicPr>
        <p:blipFill>
          <a:blip r:embed="rId2" cstate="print"/>
          <a:srcRect/>
          <a:stretch>
            <a:fillRect/>
          </a:stretch>
        </p:blipFill>
        <p:spPr bwMode="auto">
          <a:xfrm>
            <a:off x="612775" y="620713"/>
            <a:ext cx="1871663" cy="1871662"/>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nl-NL"/>
          </a:p>
        </p:txBody>
      </p:sp>
      <p:sp>
        <p:nvSpPr>
          <p:cNvPr id="3" name="Tijdelijke aanduiding voor inhoud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39552" y="908720"/>
            <a:ext cx="8352928" cy="1944216"/>
          </a:xfrm>
        </p:spPr>
        <p:txBody>
          <a:bodyPr anchor="t"/>
          <a:lstStyle>
            <a:lvl1pPr algn="l">
              <a:defRPr sz="4000" b="1" cap="all"/>
            </a:lvl1pPr>
          </a:lstStyle>
          <a:p>
            <a:r>
              <a:rPr lang="en-US"/>
              <a:t>Click to edit Master title style</a:t>
            </a:r>
            <a:endParaRPr lang="nl-NL"/>
          </a:p>
        </p:txBody>
      </p:sp>
      <p:sp>
        <p:nvSpPr>
          <p:cNvPr id="3" name="Tijdelijke aanduiding voor tekst 2"/>
          <p:cNvSpPr>
            <a:spLocks noGrp="1"/>
          </p:cNvSpPr>
          <p:nvPr>
            <p:ph type="body" idx="1"/>
          </p:nvPr>
        </p:nvSpPr>
        <p:spPr>
          <a:xfrm>
            <a:off x="539552" y="0"/>
            <a:ext cx="8352928" cy="7200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C3EE7185-A582-4542-8FF0-969B3F80C0A5}" type="slidenum">
              <a:rPr lang="nl-NL" smtClean="0"/>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C3EE7185-A582-4542-8FF0-969B3F80C0A5}" type="slidenum">
              <a:rPr lang="nl-NL" smtClean="0"/>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323528" y="116632"/>
            <a:ext cx="8712968" cy="576064"/>
          </a:xfrm>
          <a:prstGeom prst="rect">
            <a:avLst/>
          </a:prstGeom>
        </p:spPr>
        <p:txBody>
          <a:bodyPr vert="horz" lIns="91440" tIns="45720" rIns="91440" bIns="45720" rtlCol="0" anchor="ctr">
            <a:normAutofit/>
          </a:bodyPr>
          <a:lstStyle/>
          <a:p>
            <a:r>
              <a:rPr lang="nl-NL" dirty="0"/>
              <a:t>Klik om het opmaakprofiel te bewerken</a:t>
            </a:r>
          </a:p>
        </p:txBody>
      </p:sp>
      <p:sp>
        <p:nvSpPr>
          <p:cNvPr id="3" name="Tijdelijke aanduiding voor tekst 2"/>
          <p:cNvSpPr>
            <a:spLocks noGrp="1"/>
          </p:cNvSpPr>
          <p:nvPr>
            <p:ph type="body" idx="1"/>
          </p:nvPr>
        </p:nvSpPr>
        <p:spPr>
          <a:xfrm>
            <a:off x="457200" y="1124744"/>
            <a:ext cx="8229600" cy="5184576"/>
          </a:xfrm>
          <a:prstGeom prst="rect">
            <a:avLst/>
          </a:prstGeom>
        </p:spPr>
        <p:txBody>
          <a:bodyPr vert="horz" lIns="91440" tIns="45720" rIns="91440" bIns="45720" rtlCol="0">
            <a:normAutofit/>
          </a:bodyPr>
          <a:lstStyle/>
          <a:p>
            <a:pPr lvl="0"/>
            <a:r>
              <a:rPr lang="nl-NL" dirty="0"/>
              <a:t>Klik om de opmaakprofielen van de modeltekst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voettekst 4"/>
          <p:cNvSpPr>
            <a:spLocks noGrp="1"/>
          </p:cNvSpPr>
          <p:nvPr>
            <p:ph type="ftr" sz="quarter" idx="3"/>
          </p:nvPr>
        </p:nvSpPr>
        <p:spPr>
          <a:xfrm>
            <a:off x="467544" y="64928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3491880" y="6492875"/>
            <a:ext cx="187220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C3EE7185-A582-4542-8FF0-969B3F80C0A5}" type="slidenum">
              <a:rPr lang="nl-NL" smtClean="0"/>
              <a:pPr/>
              <a:t>‹#›</a:t>
            </a:fld>
            <a:endParaRPr lang="nl-NL"/>
          </a:p>
        </p:txBody>
      </p:sp>
      <p:pic>
        <p:nvPicPr>
          <p:cNvPr id="7" name="Picture 7" descr="fond_rood_websafe"/>
          <p:cNvPicPr>
            <a:picLocks noChangeAspect="1" noChangeArrowheads="1"/>
          </p:cNvPicPr>
          <p:nvPr/>
        </p:nvPicPr>
        <p:blipFill>
          <a:blip r:embed="rId6" cstate="print"/>
          <a:srcRect/>
          <a:stretch>
            <a:fillRect/>
          </a:stretch>
        </p:blipFill>
        <p:spPr bwMode="auto">
          <a:xfrm>
            <a:off x="0" y="0"/>
            <a:ext cx="287338" cy="6858000"/>
          </a:xfrm>
          <a:prstGeom prst="rect">
            <a:avLst/>
          </a:prstGeom>
          <a:noFill/>
        </p:spPr>
      </p:pic>
      <p:cxnSp>
        <p:nvCxnSpPr>
          <p:cNvPr id="12" name="Straight Connector 11"/>
          <p:cNvCxnSpPr/>
          <p:nvPr/>
        </p:nvCxnSpPr>
        <p:spPr>
          <a:xfrm>
            <a:off x="395536" y="764704"/>
            <a:ext cx="856895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5" name="Picture 5" descr="HR_Logo_websafe_punt#1015D2"/>
          <p:cNvPicPr>
            <a:picLocks noChangeAspect="1" noChangeArrowheads="1"/>
          </p:cNvPicPr>
          <p:nvPr/>
        </p:nvPicPr>
        <p:blipFill>
          <a:blip r:embed="rId7" cstate="print"/>
          <a:srcRect/>
          <a:stretch>
            <a:fillRect/>
          </a:stretch>
        </p:blipFill>
        <p:spPr bwMode="auto">
          <a:xfrm>
            <a:off x="8230369" y="5953894"/>
            <a:ext cx="865187" cy="865188"/>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ctr" defTabSz="914400" rtl="0" eaLnBrk="1" latinLnBrk="0" hangingPunct="1">
        <a:spcBef>
          <a:spcPct val="0"/>
        </a:spcBef>
        <a:buNone/>
        <a:defRPr sz="4000" b="1" i="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customXml" Target="../ink/ink1.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Miller's_law#In_psychology"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customXml" Target="../ink/ink2.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dia-installer.de/"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www.leedsbeckett.ac.uk/qsee/" TargetMode="External"/><Relationship Id="rId5" Type="http://schemas.openxmlformats.org/officeDocument/2006/relationships/hyperlink" Target="http://sparxsystems.com/enterprise_architect_user_guide/12.1/business_engineering/analysis_models2.html" TargetMode="External"/><Relationship Id="rId4" Type="http://schemas.openxmlformats.org/officeDocument/2006/relationships/hyperlink" Target="http://www.selectbs.com/analysis-and-design/select-yourdo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Visio-tekening1.vsdx"/><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emf"/></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package" Target="../embeddings/Microsoft_Visio-tekening11.vsdx"/><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package" Target="../embeddings/Microsoft_Visio-tekening2.vsdx"/><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NL" dirty="0"/>
              <a:t>PEE30</a:t>
            </a:r>
          </a:p>
        </p:txBody>
      </p:sp>
      <p:sp>
        <p:nvSpPr>
          <p:cNvPr id="3" name="Subtitle 2"/>
          <p:cNvSpPr>
            <a:spLocks noGrp="1"/>
          </p:cNvSpPr>
          <p:nvPr>
            <p:ph type="subTitle" idx="1"/>
          </p:nvPr>
        </p:nvSpPr>
        <p:spPr>
          <a:xfrm>
            <a:off x="3275856" y="2708920"/>
            <a:ext cx="5688632" cy="1944216"/>
          </a:xfrm>
        </p:spPr>
        <p:txBody>
          <a:bodyPr>
            <a:normAutofit/>
          </a:bodyPr>
          <a:lstStyle/>
          <a:p>
            <a:r>
              <a:rPr lang="nl-NL" dirty="0"/>
              <a:t>ER3A, ER3B</a:t>
            </a:r>
          </a:p>
          <a:p>
            <a:endParaRPr lang="nl-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Hoeveel levels?</a:t>
            </a:r>
          </a:p>
        </p:txBody>
      </p:sp>
      <p:sp>
        <p:nvSpPr>
          <p:cNvPr id="6" name="Content Placeholder 5"/>
          <p:cNvSpPr>
            <a:spLocks noGrp="1"/>
          </p:cNvSpPr>
          <p:nvPr>
            <p:ph idx="1"/>
          </p:nvPr>
        </p:nvSpPr>
        <p:spPr>
          <a:xfrm>
            <a:off x="467544" y="908720"/>
            <a:ext cx="8229600" cy="5184576"/>
          </a:xfrm>
        </p:spPr>
        <p:txBody>
          <a:bodyPr/>
          <a:lstStyle/>
          <a:p>
            <a:r>
              <a:rPr lang="nl-NL" dirty="0"/>
              <a:t>Tot je dit niet meer ziet:</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10</a:t>
            </a:fld>
            <a:endParaRPr lang="nl-NL"/>
          </a:p>
        </p:txBody>
      </p:sp>
      <p:pic>
        <p:nvPicPr>
          <p:cNvPr id="13314" name="Picture 2" descr="http://yourdon.com/strucanalysis/wiki/images/c/c1/Figure92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182" y="1412776"/>
            <a:ext cx="6192688" cy="500800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14="http://schemas.microsoft.com/office/powerpoint/2010/main">
        <mc:Choice Requires="p14">
          <p:contentPart p14:bwMode="auto" r:id="rId4">
            <p14:nvContentPartPr>
              <p14:cNvPr id="3" name="Ink 2">
                <a:extLst>
                  <a:ext uri="{FF2B5EF4-FFF2-40B4-BE49-F238E27FC236}">
                    <a16:creationId xmlns:a16="http://schemas.microsoft.com/office/drawing/2014/main" id="{14D9051B-1D40-4AAD-C74C-5125983103A7}"/>
                  </a:ext>
                </a:extLst>
              </p14:cNvPr>
              <p14:cNvContentPartPr/>
              <p14:nvPr/>
            </p14:nvContentPartPr>
            <p14:xfrm>
              <a:off x="7649280" y="4274640"/>
              <a:ext cx="350280" cy="236520"/>
            </p14:xfrm>
          </p:contentPart>
        </mc:Choice>
        <mc:Fallback xmlns="">
          <p:pic>
            <p:nvPicPr>
              <p:cNvPr id="3" name="Ink 2">
                <a:extLst>
                  <a:ext uri="{FF2B5EF4-FFF2-40B4-BE49-F238E27FC236}">
                    <a16:creationId xmlns:a16="http://schemas.microsoft.com/office/drawing/2014/main" id="{14D9051B-1D40-4AAD-C74C-5125983103A7}"/>
                  </a:ext>
                </a:extLst>
              </p:cNvPr>
              <p:cNvPicPr/>
              <p:nvPr/>
            </p:nvPicPr>
            <p:blipFill>
              <a:blip r:embed="rId5"/>
              <a:stretch>
                <a:fillRect/>
              </a:stretch>
            </p:blipFill>
            <p:spPr>
              <a:xfrm>
                <a:off x="7639920" y="4265280"/>
                <a:ext cx="369000" cy="255240"/>
              </a:xfrm>
              <a:prstGeom prst="rect">
                <a:avLst/>
              </a:prstGeom>
            </p:spPr>
          </p:pic>
        </mc:Fallback>
      </mc:AlternateContent>
    </p:spTree>
    <p:extLst>
      <p:ext uri="{BB962C8B-B14F-4D97-AF65-F5344CB8AC3E}">
        <p14:creationId xmlns:p14="http://schemas.microsoft.com/office/powerpoint/2010/main" val="3034463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Hoeveel processen moet een level hebben?</a:t>
            </a:r>
          </a:p>
        </p:txBody>
      </p:sp>
      <p:sp>
        <p:nvSpPr>
          <p:cNvPr id="3" name="Content Placeholder 2"/>
          <p:cNvSpPr>
            <a:spLocks noGrp="1"/>
          </p:cNvSpPr>
          <p:nvPr>
            <p:ph idx="1"/>
          </p:nvPr>
        </p:nvSpPr>
        <p:spPr/>
        <p:txBody>
          <a:bodyPr/>
          <a:lstStyle/>
          <a:p>
            <a:r>
              <a:rPr lang="nl-NL" dirty="0"/>
              <a:t>Maximaal 9</a:t>
            </a:r>
          </a:p>
          <a:p>
            <a:pPr lvl="1"/>
            <a:r>
              <a:rPr lang="nl-NL" dirty="0"/>
              <a:t>7 +/- 2 regel (</a:t>
            </a:r>
            <a:r>
              <a:rPr lang="nl-NL" dirty="0" err="1">
                <a:hlinkClick r:id="rId3"/>
              </a:rPr>
              <a:t>Miller’s</a:t>
            </a:r>
            <a:r>
              <a:rPr lang="nl-NL" dirty="0">
                <a:hlinkClick r:id="rId3"/>
              </a:rPr>
              <a:t> </a:t>
            </a:r>
            <a:r>
              <a:rPr lang="nl-NL" dirty="0" err="1">
                <a:hlinkClick r:id="rId3"/>
              </a:rPr>
              <a:t>Law</a:t>
            </a:r>
            <a:r>
              <a:rPr lang="nl-NL" dirty="0"/>
              <a:t>)</a:t>
            </a:r>
          </a:p>
          <a:p>
            <a:pPr marL="0" indent="0">
              <a:buNone/>
            </a:pPr>
            <a:endParaRPr lang="nl-NL" dirty="0"/>
          </a:p>
          <a:p>
            <a:r>
              <a:rPr lang="nl-NL" dirty="0"/>
              <a:t>Minstens 1 (context diagram)</a:t>
            </a:r>
          </a:p>
          <a:p>
            <a:pPr lvl="1"/>
            <a:r>
              <a:rPr lang="nl-NL" dirty="0"/>
              <a:t>Voor lagere </a:t>
            </a:r>
            <a:r>
              <a:rPr lang="nl-NL" dirty="0" err="1"/>
              <a:t>DFD’s</a:t>
            </a:r>
            <a:r>
              <a:rPr lang="nl-NL" dirty="0"/>
              <a:t> minstens 2, want anders heeft extra laag geen zin.</a:t>
            </a:r>
          </a:p>
          <a:p>
            <a:pPr marL="0" indent="0">
              <a:buNone/>
            </a:pPr>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11</a:t>
            </a:fld>
            <a:endParaRPr lang="nl-NL"/>
          </a:p>
        </p:txBody>
      </p:sp>
    </p:spTree>
    <p:extLst>
      <p:ext uri="{BB962C8B-B14F-4D97-AF65-F5344CB8AC3E}">
        <p14:creationId xmlns:p14="http://schemas.microsoft.com/office/powerpoint/2010/main" val="3711207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921" y="178832"/>
            <a:ext cx="8712968" cy="576064"/>
          </a:xfrm>
        </p:spPr>
        <p:txBody>
          <a:bodyPr>
            <a:normAutofit fontScale="90000"/>
          </a:bodyPr>
          <a:lstStyle/>
          <a:p>
            <a:r>
              <a:rPr lang="nl-NL" dirty="0"/>
              <a:t>Aantal onderliggende levels gelijk?</a:t>
            </a:r>
          </a:p>
        </p:txBody>
      </p:sp>
      <p:sp>
        <p:nvSpPr>
          <p:cNvPr id="3" name="Content Placeholder 2"/>
          <p:cNvSpPr>
            <a:spLocks noGrp="1"/>
          </p:cNvSpPr>
          <p:nvPr>
            <p:ph idx="1"/>
          </p:nvPr>
        </p:nvSpPr>
        <p:spPr/>
        <p:txBody>
          <a:bodyPr>
            <a:normAutofit/>
          </a:bodyPr>
          <a:lstStyle/>
          <a:p>
            <a:r>
              <a:rPr lang="nl-NL" dirty="0"/>
              <a:t>Nee</a:t>
            </a:r>
          </a:p>
          <a:p>
            <a:pPr lvl="1"/>
            <a:r>
              <a:rPr lang="nl-NL" dirty="0"/>
              <a:t>Processen kunnen complex of eenvoudig zijn, dus hoeft niet.</a:t>
            </a:r>
          </a:p>
          <a:p>
            <a:pPr lvl="1"/>
            <a:r>
              <a:rPr lang="nl-NL" dirty="0"/>
              <a:t>Te veel onbalans is een reden om splitsing op hogere niveaus te heroverwegen.</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12</a:t>
            </a:fld>
            <a:endParaRPr lang="nl-NL"/>
          </a:p>
        </p:txBody>
      </p:sp>
    </p:spTree>
    <p:extLst>
      <p:ext uri="{BB962C8B-B14F-4D97-AF65-F5344CB8AC3E}">
        <p14:creationId xmlns:p14="http://schemas.microsoft.com/office/powerpoint/2010/main" val="2335579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Logisch consistent</a:t>
            </a:r>
          </a:p>
        </p:txBody>
      </p:sp>
      <p:sp>
        <p:nvSpPr>
          <p:cNvPr id="3" name="Content Placeholder 2"/>
          <p:cNvSpPr>
            <a:spLocks noGrp="1"/>
          </p:cNvSpPr>
          <p:nvPr>
            <p:ph idx="1"/>
          </p:nvPr>
        </p:nvSpPr>
        <p:spPr/>
        <p:txBody>
          <a:bodyPr>
            <a:normAutofit lnSpcReduction="10000"/>
          </a:bodyPr>
          <a:lstStyle/>
          <a:p>
            <a:r>
              <a:rPr lang="nl-NL" dirty="0"/>
              <a:t>Dataflow die binnenkomt in een proces moet het onderliggende DFD van dat proces binnenkomen.</a:t>
            </a:r>
          </a:p>
          <a:p>
            <a:endParaRPr lang="nl-NL" dirty="0"/>
          </a:p>
          <a:p>
            <a:r>
              <a:rPr lang="nl-NL" dirty="0"/>
              <a:t>Dataflow die een DFD binnenkomt moet ook in het bovenliggende proces binnenkomen.</a:t>
            </a:r>
          </a:p>
          <a:p>
            <a:pPr marL="0" indent="0">
              <a:buNone/>
            </a:pPr>
            <a:r>
              <a:rPr lang="nl-NL" dirty="0"/>
              <a:t> </a:t>
            </a:r>
          </a:p>
          <a:p>
            <a:r>
              <a:rPr lang="nl-NL" dirty="0"/>
              <a:t>Dataflow die een proces verlaat moet ook het onderliggende DFD van dat proces verlaten.</a:t>
            </a:r>
          </a:p>
          <a:p>
            <a:endParaRPr lang="nl-NL" dirty="0"/>
          </a:p>
          <a:p>
            <a:r>
              <a:rPr lang="nl-NL" dirty="0"/>
              <a:t>Dataflow die een DFD verlaat moet ook het bovenliggende proces verlaten.</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13</a:t>
            </a:fld>
            <a:endParaRPr lang="nl-NL"/>
          </a:p>
        </p:txBody>
      </p:sp>
    </p:spTree>
    <p:extLst>
      <p:ext uri="{BB962C8B-B14F-4D97-AF65-F5344CB8AC3E}">
        <p14:creationId xmlns:p14="http://schemas.microsoft.com/office/powerpoint/2010/main" val="678594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Is dit model logisch consistent?</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14</a:t>
            </a:fld>
            <a:endParaRPr lang="nl-NL"/>
          </a:p>
        </p:txBody>
      </p:sp>
      <p:pic>
        <p:nvPicPr>
          <p:cNvPr id="14340" name="Picture 4" descr="http://yourdon.com/strucanalysis/wiki/images/4/4a/Figure922b.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7664" y="692697"/>
            <a:ext cx="5381170" cy="609209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listcrown.com/wp-content/uploads/2013/10/Looking-over-you-e1382172642635.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8060" y="3544787"/>
            <a:ext cx="1847850" cy="2476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2320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Is dit model logisch consistent?</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15</a:t>
            </a:fld>
            <a:endParaRPr lang="nl-NL"/>
          </a:p>
        </p:txBody>
      </p:sp>
      <p:pic>
        <p:nvPicPr>
          <p:cNvPr id="6" name="Picture 2" descr="http://yourdon.com/strucanalysis/wiki/images/f/f8/Figure922a.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7664" y="692695"/>
            <a:ext cx="5381169" cy="609209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https://farm8.staticflickr.com/7346/8757771114_884eb41fec_o_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8059" y="3561433"/>
            <a:ext cx="1693610" cy="2181682"/>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14="http://schemas.microsoft.com/office/powerpoint/2010/main">
        <mc:Choice Requires="p14">
          <p:contentPart p14:bwMode="auto" r:id="rId5">
            <p14:nvContentPartPr>
              <p14:cNvPr id="7" name="Ink 6">
                <a:extLst>
                  <a:ext uri="{FF2B5EF4-FFF2-40B4-BE49-F238E27FC236}">
                    <a16:creationId xmlns:a16="http://schemas.microsoft.com/office/drawing/2014/main" id="{1417D981-04D3-01EC-94D2-9E70FED5AC89}"/>
                  </a:ext>
                </a:extLst>
              </p14:cNvPr>
              <p14:cNvContentPartPr/>
              <p14:nvPr/>
            </p14:nvContentPartPr>
            <p14:xfrm>
              <a:off x="4687200" y="2765880"/>
              <a:ext cx="360" cy="360"/>
            </p14:xfrm>
          </p:contentPart>
        </mc:Choice>
        <mc:Fallback xmlns="">
          <p:pic>
            <p:nvPicPr>
              <p:cNvPr id="7" name="Ink 6">
                <a:extLst>
                  <a:ext uri="{FF2B5EF4-FFF2-40B4-BE49-F238E27FC236}">
                    <a16:creationId xmlns:a16="http://schemas.microsoft.com/office/drawing/2014/main" id="{1417D981-04D3-01EC-94D2-9E70FED5AC89}"/>
                  </a:ext>
                </a:extLst>
              </p:cNvPr>
              <p:cNvPicPr/>
              <p:nvPr/>
            </p:nvPicPr>
            <p:blipFill>
              <a:blip r:embed="rId6"/>
              <a:stretch>
                <a:fillRect/>
              </a:stretch>
            </p:blipFill>
            <p:spPr>
              <a:xfrm>
                <a:off x="4677840" y="2756520"/>
                <a:ext cx="19080" cy="19080"/>
              </a:xfrm>
              <a:prstGeom prst="rect">
                <a:avLst/>
              </a:prstGeom>
            </p:spPr>
          </p:pic>
        </mc:Fallback>
      </mc:AlternateContent>
    </p:spTree>
    <p:extLst>
      <p:ext uri="{BB962C8B-B14F-4D97-AF65-F5344CB8AC3E}">
        <p14:creationId xmlns:p14="http://schemas.microsoft.com/office/powerpoint/2010/main" val="37917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CFA81C-8416-446E-8285-3B3C4EA99114}"/>
              </a:ext>
            </a:extLst>
          </p:cNvPr>
          <p:cNvSpPr>
            <a:spLocks noGrp="1"/>
          </p:cNvSpPr>
          <p:nvPr>
            <p:ph type="title"/>
          </p:nvPr>
        </p:nvSpPr>
        <p:spPr/>
        <p:txBody>
          <a:bodyPr>
            <a:normAutofit fontScale="90000"/>
          </a:bodyPr>
          <a:lstStyle/>
          <a:p>
            <a:r>
              <a:rPr lang="nl-NL" dirty="0"/>
              <a:t>Flessenverwerker</a:t>
            </a:r>
          </a:p>
        </p:txBody>
      </p:sp>
      <p:sp>
        <p:nvSpPr>
          <p:cNvPr id="3" name="Tijdelijke aanduiding voor inhoud 2">
            <a:extLst>
              <a:ext uri="{FF2B5EF4-FFF2-40B4-BE49-F238E27FC236}">
                <a16:creationId xmlns:a16="http://schemas.microsoft.com/office/drawing/2014/main" id="{6BA2990E-28D7-44F3-B855-1CCF52974BD2}"/>
              </a:ext>
            </a:extLst>
          </p:cNvPr>
          <p:cNvSpPr>
            <a:spLocks noGrp="1"/>
          </p:cNvSpPr>
          <p:nvPr>
            <p:ph idx="1"/>
          </p:nvPr>
        </p:nvSpPr>
        <p:spPr>
          <a:xfrm>
            <a:off x="457200" y="1124744"/>
            <a:ext cx="4690864" cy="5184576"/>
          </a:xfrm>
        </p:spPr>
        <p:txBody>
          <a:bodyPr/>
          <a:lstStyle/>
          <a:p>
            <a:r>
              <a:rPr lang="en-US" dirty="0" err="1"/>
              <a:t>Welke</a:t>
            </a:r>
            <a:r>
              <a:rPr lang="en-US" dirty="0"/>
              <a:t> in- </a:t>
            </a:r>
            <a:r>
              <a:rPr lang="en-US" dirty="0" err="1"/>
              <a:t>en</a:t>
            </a:r>
            <a:r>
              <a:rPr lang="en-US" dirty="0"/>
              <a:t> </a:t>
            </a:r>
            <a:r>
              <a:rPr lang="en-US" dirty="0" err="1"/>
              <a:t>uitgaande</a:t>
            </a:r>
            <a:r>
              <a:rPr lang="en-US" dirty="0"/>
              <a:t> flows </a:t>
            </a:r>
            <a:r>
              <a:rPr lang="en-US" dirty="0" err="1"/>
              <a:t>heeft</a:t>
            </a:r>
            <a:r>
              <a:rPr lang="en-US" dirty="0"/>
              <a:t> het </a:t>
            </a:r>
            <a:r>
              <a:rPr lang="en-US" dirty="0" err="1"/>
              <a:t>dataflowdiagram</a:t>
            </a:r>
            <a:r>
              <a:rPr lang="en-US" dirty="0"/>
              <a:t> DFD0?</a:t>
            </a:r>
            <a:endParaRPr lang="nl-NL" dirty="0"/>
          </a:p>
        </p:txBody>
      </p:sp>
      <p:sp>
        <p:nvSpPr>
          <p:cNvPr id="5" name="Tijdelijke aanduiding voor dianummer 4">
            <a:extLst>
              <a:ext uri="{FF2B5EF4-FFF2-40B4-BE49-F238E27FC236}">
                <a16:creationId xmlns:a16="http://schemas.microsoft.com/office/drawing/2014/main" id="{D37862D3-72A1-4C42-BD6B-E72ACC181968}"/>
              </a:ext>
            </a:extLst>
          </p:cNvPr>
          <p:cNvSpPr>
            <a:spLocks noGrp="1"/>
          </p:cNvSpPr>
          <p:nvPr>
            <p:ph type="sldNum" sz="quarter" idx="12"/>
          </p:nvPr>
        </p:nvSpPr>
        <p:spPr/>
        <p:txBody>
          <a:bodyPr/>
          <a:lstStyle/>
          <a:p>
            <a:fld id="{C3EE7185-A582-4542-8FF0-969B3F80C0A5}" type="slidenum">
              <a:rPr lang="nl-NL" smtClean="0"/>
              <a:pPr/>
              <a:t>16</a:t>
            </a:fld>
            <a:endParaRPr lang="nl-NL" dirty="0"/>
          </a:p>
        </p:txBody>
      </p:sp>
      <p:graphicFrame>
        <p:nvGraphicFramePr>
          <p:cNvPr id="6" name="Object 5">
            <a:extLst>
              <a:ext uri="{FF2B5EF4-FFF2-40B4-BE49-F238E27FC236}">
                <a16:creationId xmlns:a16="http://schemas.microsoft.com/office/drawing/2014/main" id="{D5A9444B-CC03-49F6-88B3-85C249B0ADA2}"/>
              </a:ext>
            </a:extLst>
          </p:cNvPr>
          <p:cNvGraphicFramePr>
            <a:graphicFrameLocks noChangeAspect="1"/>
          </p:cNvGraphicFramePr>
          <p:nvPr>
            <p:extLst>
              <p:ext uri="{D42A27DB-BD31-4B8C-83A1-F6EECF244321}">
                <p14:modId xmlns:p14="http://schemas.microsoft.com/office/powerpoint/2010/main" val="3035212613"/>
              </p:ext>
            </p:extLst>
          </p:nvPr>
        </p:nvGraphicFramePr>
        <p:xfrm>
          <a:off x="5365386" y="1108553"/>
          <a:ext cx="3021491" cy="5200767"/>
        </p:xfrm>
        <a:graphic>
          <a:graphicData uri="http://schemas.openxmlformats.org/presentationml/2006/ole">
            <mc:AlternateContent xmlns:mc="http://schemas.openxmlformats.org/markup-compatibility/2006">
              <mc:Choice xmlns:v="urn:schemas-microsoft-com:vml" Requires="v">
                <p:oleObj name="Visio" r:id="rId3" imgW="2324224" imgH="4000590" progId="Visio.Drawing.11">
                  <p:embed/>
                </p:oleObj>
              </mc:Choice>
              <mc:Fallback>
                <p:oleObj name="Visio" r:id="rId3" imgW="2324224" imgH="4000590" progId="Visio.Drawing.11">
                  <p:embed/>
                  <p:pic>
                    <p:nvPicPr>
                      <p:cNvPr id="6" name="Object 5">
                        <a:extLst>
                          <a:ext uri="{FF2B5EF4-FFF2-40B4-BE49-F238E27FC236}">
                            <a16:creationId xmlns:a16="http://schemas.microsoft.com/office/drawing/2014/main" id="{D5A9444B-CC03-49F6-88B3-85C249B0ADA2}"/>
                          </a:ext>
                        </a:extLst>
                      </p:cNvPr>
                      <p:cNvPicPr/>
                      <p:nvPr/>
                    </p:nvPicPr>
                    <p:blipFill>
                      <a:blip r:embed="rId4"/>
                      <a:stretch>
                        <a:fillRect/>
                      </a:stretch>
                    </p:blipFill>
                    <p:spPr>
                      <a:xfrm>
                        <a:off x="5365386" y="1108553"/>
                        <a:ext cx="3021491" cy="5200767"/>
                      </a:xfrm>
                      <a:prstGeom prst="rect">
                        <a:avLst/>
                      </a:prstGeom>
                    </p:spPr>
                  </p:pic>
                </p:oleObj>
              </mc:Fallback>
            </mc:AlternateContent>
          </a:graphicData>
        </a:graphic>
      </p:graphicFrame>
    </p:spTree>
    <p:extLst>
      <p:ext uri="{BB962C8B-B14F-4D97-AF65-F5344CB8AC3E}">
        <p14:creationId xmlns:p14="http://schemas.microsoft.com/office/powerpoint/2010/main" val="759240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Flessenverwerker</a:t>
            </a:r>
          </a:p>
        </p:txBody>
      </p:sp>
      <p:sp>
        <p:nvSpPr>
          <p:cNvPr id="3" name="Content Placeholder 2"/>
          <p:cNvSpPr>
            <a:spLocks noGrp="1"/>
          </p:cNvSpPr>
          <p:nvPr>
            <p:ph idx="1"/>
          </p:nvPr>
        </p:nvSpPr>
        <p:spPr>
          <a:xfrm>
            <a:off x="395536" y="764704"/>
            <a:ext cx="8507288" cy="5616624"/>
          </a:xfrm>
        </p:spPr>
        <p:txBody>
          <a:bodyPr>
            <a:noAutofit/>
          </a:bodyPr>
          <a:lstStyle/>
          <a:p>
            <a:pPr marL="0" indent="0" algn="just">
              <a:buNone/>
            </a:pPr>
            <a:r>
              <a:rPr lang="nl-NL" sz="2150" dirty="0"/>
              <a:t>De flessenverwerker moet een systeem worden waarbij klanten flessen met statiegeld in kunnen voeren en daarvoor een tegoed aan geld terug krijgen. </a:t>
            </a:r>
          </a:p>
          <a:p>
            <a:pPr marL="0" indent="0" algn="just">
              <a:buNone/>
            </a:pPr>
            <a:r>
              <a:rPr lang="nl-NL" sz="2150" dirty="0"/>
              <a:t>In feite kunnen klanten allerlei objecten invoeren. Alleen als het object een fles van waarde is, wordt het object verplaatst naar de andere kant van de verwerker (mag niet door de klant te bereiken zijn) waar een medewerker de fles uit het systeem kan halen.</a:t>
            </a:r>
          </a:p>
          <a:p>
            <a:pPr marL="0" indent="0" algn="just">
              <a:buNone/>
            </a:pPr>
            <a:r>
              <a:rPr lang="nl-NL" sz="2150" dirty="0"/>
              <a:t>Indien het object een fles van waarde is wordt ook een tegoed (afhankelijk van de prijs van de fles) geaccumuleerd voor de klant. Indien het object geen fles van waarde is wordt het object teruggeven aan de klant. Uiteindelijk kan de klant aangeven dat hij/zij klaar is met het invoeren van objecten, om zo het tegoed uitgekeerd te krijgen in geld (munten). </a:t>
            </a:r>
          </a:p>
          <a:p>
            <a:pPr marL="0" indent="0" algn="just">
              <a:buNone/>
            </a:pPr>
            <a:r>
              <a:rPr lang="nl-NL" sz="2150" dirty="0"/>
              <a:t>Als de medewerkers overbelast zijn moeten ze dit aan kunnen geven, op dit moment kunnen er geen nieuwe objecten worden ingevoerd. Ook indien er geen geld meer in het systeem zit, moet dit eerst worden aangevuld alvorens het systeem nieuwe objecten accepteert.</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17</a:t>
            </a:fld>
            <a:endParaRPr lang="nl-NL"/>
          </a:p>
        </p:txBody>
      </p:sp>
    </p:spTree>
    <p:extLst>
      <p:ext uri="{BB962C8B-B14F-4D97-AF65-F5344CB8AC3E}">
        <p14:creationId xmlns:p14="http://schemas.microsoft.com/office/powerpoint/2010/main" val="4240909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Tools voor het maken van Data flow diagrammen</a:t>
            </a:r>
          </a:p>
        </p:txBody>
      </p:sp>
      <p:sp>
        <p:nvSpPr>
          <p:cNvPr id="3" name="Text Placeholder 2"/>
          <p:cNvSpPr>
            <a:spLocks noGrp="1"/>
          </p:cNvSpPr>
          <p:nvPr>
            <p:ph type="body" idx="1"/>
          </p:nvPr>
        </p:nvSpPr>
        <p:spPr/>
        <p:txBody>
          <a:bodyPr/>
          <a:lstStyle/>
          <a:p>
            <a:r>
              <a:rPr lang="nl-NL" dirty="0"/>
              <a:t>ELEPEE30</a:t>
            </a:r>
          </a:p>
        </p:txBody>
      </p:sp>
      <p:sp>
        <p:nvSpPr>
          <p:cNvPr id="5" name="Slide Number Placeholder 4"/>
          <p:cNvSpPr>
            <a:spLocks noGrp="1"/>
          </p:cNvSpPr>
          <p:nvPr>
            <p:ph type="sldNum" sz="quarter" idx="12"/>
          </p:nvPr>
        </p:nvSpPr>
        <p:spPr/>
        <p:txBody>
          <a:bodyPr/>
          <a:lstStyle/>
          <a:p>
            <a:fld id="{C3EE7185-A582-4542-8FF0-969B3F80C0A5}" type="slidenum">
              <a:rPr lang="nl-NL" smtClean="0"/>
              <a:pPr/>
              <a:t>18</a:t>
            </a:fld>
            <a:endParaRPr lang="nl-NL"/>
          </a:p>
        </p:txBody>
      </p:sp>
    </p:spTree>
    <p:extLst>
      <p:ext uri="{BB962C8B-B14F-4D97-AF65-F5344CB8AC3E}">
        <p14:creationId xmlns:p14="http://schemas.microsoft.com/office/powerpoint/2010/main" val="326147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Tools voor het maken van DFD</a:t>
            </a:r>
          </a:p>
        </p:txBody>
      </p:sp>
      <p:sp>
        <p:nvSpPr>
          <p:cNvPr id="3" name="Content Placeholder 2"/>
          <p:cNvSpPr>
            <a:spLocks noGrp="1"/>
          </p:cNvSpPr>
          <p:nvPr>
            <p:ph idx="1"/>
          </p:nvPr>
        </p:nvSpPr>
        <p:spPr/>
        <p:txBody>
          <a:bodyPr>
            <a:noAutofit/>
          </a:bodyPr>
          <a:lstStyle/>
          <a:p>
            <a:r>
              <a:rPr lang="nl-NL" dirty="0"/>
              <a:t>Tekentools:</a:t>
            </a:r>
          </a:p>
          <a:p>
            <a:pPr lvl="1"/>
            <a:r>
              <a:rPr lang="nl-NL" dirty="0"/>
              <a:t>Microsoft Visio (gratis beschikbaar op HR)</a:t>
            </a:r>
          </a:p>
          <a:p>
            <a:pPr lvl="1"/>
            <a:r>
              <a:rPr lang="nl-NL" dirty="0"/>
              <a:t>Dia Diagram Editor (free: </a:t>
            </a:r>
            <a:r>
              <a:rPr lang="nl-NL" sz="2000" dirty="0">
                <a:hlinkClick r:id="rId3"/>
              </a:rPr>
              <a:t>http://dia-installer.de/</a:t>
            </a:r>
            <a:r>
              <a:rPr lang="nl-NL" dirty="0"/>
              <a:t>)</a:t>
            </a:r>
          </a:p>
          <a:p>
            <a:pPr lvl="1"/>
            <a:r>
              <a:rPr lang="nl-NL" dirty="0"/>
              <a:t>Draw.io of </a:t>
            </a:r>
            <a:r>
              <a:rPr lang="nl-NL" dirty="0" err="1"/>
              <a:t>Lucidchart</a:t>
            </a:r>
            <a:endParaRPr lang="nl-NL" dirty="0"/>
          </a:p>
          <a:p>
            <a:r>
              <a:rPr lang="nl-NL" dirty="0"/>
              <a:t>CASE-tools (Computer-</a:t>
            </a:r>
            <a:r>
              <a:rPr lang="nl-NL" dirty="0" err="1"/>
              <a:t>aided</a:t>
            </a:r>
            <a:r>
              <a:rPr lang="nl-NL" dirty="0"/>
              <a:t> software engineering):</a:t>
            </a:r>
          </a:p>
          <a:p>
            <a:pPr lvl="1"/>
            <a:r>
              <a:rPr lang="en-US" dirty="0"/>
              <a:t>Select Yourdon (Single License US $1898): </a:t>
            </a:r>
            <a:r>
              <a:rPr lang="en-US" sz="2000" dirty="0">
                <a:hlinkClick r:id="rId4"/>
              </a:rPr>
              <a:t>http://www.selectbs.com/analysis-and-design/select-yourdon</a:t>
            </a:r>
            <a:endParaRPr lang="en-US" dirty="0"/>
          </a:p>
          <a:p>
            <a:pPr lvl="1"/>
            <a:r>
              <a:rPr lang="en-US" dirty="0"/>
              <a:t>Enterprise Architect (Single License US $599): </a:t>
            </a:r>
            <a:r>
              <a:rPr lang="en-US" sz="2000" dirty="0">
                <a:hlinkClick r:id="rId5"/>
              </a:rPr>
              <a:t>http://sparxsystems.com/enterprise_architect_user_guide/12.1/business_engineering/analysis_models2.html</a:t>
            </a:r>
            <a:endParaRPr lang="en-US" sz="2000" dirty="0"/>
          </a:p>
          <a:p>
            <a:pPr lvl="1"/>
            <a:r>
              <a:rPr lang="en-US" b="1" dirty="0">
                <a:solidFill>
                  <a:srgbClr val="C00000"/>
                </a:solidFill>
              </a:rPr>
              <a:t>QSEE multi-CASE tool</a:t>
            </a:r>
            <a:r>
              <a:rPr lang="en-US" dirty="0"/>
              <a:t> (free): </a:t>
            </a:r>
            <a:r>
              <a:rPr lang="en-US" sz="2000" dirty="0">
                <a:hlinkClick r:id="rId6"/>
              </a:rPr>
              <a:t>http://www.leedsbeckett.ac.uk/qsee/</a:t>
            </a:r>
            <a:r>
              <a:rPr lang="en-US" sz="2000" dirty="0"/>
              <a:t> </a:t>
            </a:r>
          </a:p>
          <a:p>
            <a:pPr lvl="1"/>
            <a:r>
              <a:rPr lang="en-US" dirty="0"/>
              <a:t>...</a:t>
            </a:r>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19</a:t>
            </a:fld>
            <a:endParaRPr lang="nl-NL"/>
          </a:p>
        </p:txBody>
      </p:sp>
      <p:sp>
        <p:nvSpPr>
          <p:cNvPr id="9" name="Oval 8"/>
          <p:cNvSpPr/>
          <p:nvPr/>
        </p:nvSpPr>
        <p:spPr>
          <a:xfrm>
            <a:off x="5724128" y="6017370"/>
            <a:ext cx="2664296" cy="720080"/>
          </a:xfrm>
          <a:prstGeom prst="ellipse">
            <a:avLst/>
          </a:prstGeom>
          <a:solidFill>
            <a:srgbClr val="FFFF0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rgbClr val="C00000"/>
                </a:solidFill>
              </a:rPr>
              <a:t>Een CASE-tool kan je DFD checken!</a:t>
            </a:r>
          </a:p>
        </p:txBody>
      </p:sp>
    </p:spTree>
    <p:extLst>
      <p:ext uri="{BB962C8B-B14F-4D97-AF65-F5344CB8AC3E}">
        <p14:creationId xmlns:p14="http://schemas.microsoft.com/office/powerpoint/2010/main" val="120932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nl-NL" dirty="0"/>
              <a:t>Vorige les</a:t>
            </a:r>
          </a:p>
        </p:txBody>
      </p:sp>
      <p:sp>
        <p:nvSpPr>
          <p:cNvPr id="5" name="Content Placeholder 4"/>
          <p:cNvSpPr>
            <a:spLocks noGrp="1"/>
          </p:cNvSpPr>
          <p:nvPr>
            <p:ph idx="1"/>
          </p:nvPr>
        </p:nvSpPr>
        <p:spPr/>
        <p:txBody>
          <a:bodyPr>
            <a:noAutofit/>
          </a:bodyPr>
          <a:lstStyle/>
          <a:p>
            <a:r>
              <a:rPr lang="nl-NL" dirty="0"/>
              <a:t>Je </a:t>
            </a:r>
            <a:r>
              <a:rPr lang="nl-NL" i="1" dirty="0"/>
              <a:t>kan</a:t>
            </a:r>
            <a:r>
              <a:rPr lang="nl-NL" dirty="0"/>
              <a:t> alles als een systeem zien.</a:t>
            </a:r>
          </a:p>
          <a:p>
            <a:r>
              <a:rPr lang="nl-NL" dirty="0"/>
              <a:t>Welke eigenschappen heeft elk systeem?</a:t>
            </a:r>
          </a:p>
          <a:p>
            <a:pPr lvl="1"/>
            <a:r>
              <a:rPr lang="nl-NL" dirty="0"/>
              <a:t>Functie</a:t>
            </a:r>
          </a:p>
          <a:p>
            <a:pPr lvl="1"/>
            <a:r>
              <a:rPr lang="nl-NL" dirty="0"/>
              <a:t>Interface (systeem bevindt zich in </a:t>
            </a:r>
            <a:r>
              <a:rPr lang="nl-NL" dirty="0" err="1"/>
              <a:t>supersysteem</a:t>
            </a:r>
            <a:r>
              <a:rPr lang="nl-NL" dirty="0"/>
              <a:t>)</a:t>
            </a:r>
          </a:p>
          <a:p>
            <a:pPr lvl="1"/>
            <a:r>
              <a:rPr lang="nl-NL" dirty="0"/>
              <a:t>Implementatie (systeem bestaat uit subsystemen)</a:t>
            </a:r>
          </a:p>
          <a:p>
            <a:r>
              <a:rPr lang="nl-NL" dirty="0"/>
              <a:t>5 Basisprincipes van systeemtheorie:</a:t>
            </a:r>
          </a:p>
          <a:p>
            <a:pPr lvl="1"/>
            <a:r>
              <a:rPr lang="nl-NL" dirty="0"/>
              <a:t>Specifieker </a:t>
            </a:r>
            <a:r>
              <a:rPr lang="nl-NL" dirty="0">
                <a:sym typeface="Wingdings" panose="05000000000000000000" pitchFamily="2" charset="2"/>
              </a:rPr>
              <a:t> Slechter aan te passen</a:t>
            </a:r>
          </a:p>
          <a:p>
            <a:pPr lvl="1"/>
            <a:r>
              <a:rPr lang="nl-NL" dirty="0">
                <a:sym typeface="Wingdings" panose="05000000000000000000" pitchFamily="2" charset="2"/>
              </a:rPr>
              <a:t>Groter  Meer onderhoud</a:t>
            </a:r>
          </a:p>
          <a:p>
            <a:pPr lvl="1"/>
            <a:r>
              <a:rPr lang="nl-NL" dirty="0">
                <a:sym typeface="Wingdings" panose="05000000000000000000" pitchFamily="2" charset="2"/>
              </a:rPr>
              <a:t>Hiërarchie (van </a:t>
            </a:r>
            <a:r>
              <a:rPr lang="nl-NL" dirty="0" err="1">
                <a:sym typeface="Wingdings" panose="05000000000000000000" pitchFamily="2" charset="2"/>
              </a:rPr>
              <a:t>supersystemen</a:t>
            </a:r>
            <a:r>
              <a:rPr lang="nl-NL" dirty="0">
                <a:sym typeface="Wingdings" panose="05000000000000000000" pitchFamily="2" charset="2"/>
              </a:rPr>
              <a:t>, systemen en subsystemen)</a:t>
            </a:r>
          </a:p>
          <a:p>
            <a:pPr lvl="1"/>
            <a:r>
              <a:rPr lang="nl-NL" dirty="0">
                <a:sym typeface="Wingdings" panose="05000000000000000000" pitchFamily="2" charset="2"/>
              </a:rPr>
              <a:t>Veranderen in de tijd (implementatie veranderd sneller dan functie)</a:t>
            </a:r>
          </a:p>
          <a:p>
            <a:pPr lvl="1"/>
            <a:r>
              <a:rPr lang="nl-NL" dirty="0">
                <a:sym typeface="Wingdings" panose="05000000000000000000" pitchFamily="2" charset="2"/>
              </a:rPr>
              <a:t>Interactie is complex en subtiel </a:t>
            </a:r>
            <a:endParaRPr lang="nl-NL" dirty="0"/>
          </a:p>
          <a:p>
            <a:endParaRPr lang="nl-NL" dirty="0"/>
          </a:p>
          <a:p>
            <a:pPr lvl="1"/>
            <a:endParaRPr lang="nl-NL" dirty="0"/>
          </a:p>
        </p:txBody>
      </p:sp>
      <p:sp>
        <p:nvSpPr>
          <p:cNvPr id="7" name="Slide Number Placeholder 6"/>
          <p:cNvSpPr>
            <a:spLocks noGrp="1"/>
          </p:cNvSpPr>
          <p:nvPr>
            <p:ph type="sldNum" sz="quarter" idx="12"/>
          </p:nvPr>
        </p:nvSpPr>
        <p:spPr/>
        <p:txBody>
          <a:bodyPr/>
          <a:lstStyle/>
          <a:p>
            <a:fld id="{C3EE7185-A582-4542-8FF0-969B3F80C0A5}" type="slidenum">
              <a:rPr lang="nl-NL" smtClean="0"/>
              <a:pPr/>
              <a:t>2</a:t>
            </a:fld>
            <a:endParaRPr lang="nl-NL"/>
          </a:p>
        </p:txBody>
      </p:sp>
    </p:spTree>
    <p:extLst>
      <p:ext uri="{BB962C8B-B14F-4D97-AF65-F5344CB8AC3E}">
        <p14:creationId xmlns:p14="http://schemas.microsoft.com/office/powerpoint/2010/main" val="1202175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Voorbeeld drankautomaat</a:t>
            </a:r>
          </a:p>
        </p:txBody>
      </p:sp>
      <p:sp>
        <p:nvSpPr>
          <p:cNvPr id="5" name="Slide Number Placeholder 4"/>
          <p:cNvSpPr>
            <a:spLocks noGrp="1"/>
          </p:cNvSpPr>
          <p:nvPr>
            <p:ph type="sldNum" sz="quarter" idx="12"/>
          </p:nvPr>
        </p:nvSpPr>
        <p:spPr/>
        <p:txBody>
          <a:bodyPr/>
          <a:lstStyle/>
          <a:p>
            <a:fld id="{C3EE7185-A582-4542-8FF0-969B3F80C0A5}" type="slidenum">
              <a:rPr lang="nl-NL" smtClean="0"/>
              <a:pPr/>
              <a:t>20</a:t>
            </a:fld>
            <a:endParaRPr lang="nl-NL"/>
          </a:p>
        </p:txBody>
      </p:sp>
      <p:graphicFrame>
        <p:nvGraphicFramePr>
          <p:cNvPr id="10" name="Object 9"/>
          <p:cNvGraphicFramePr>
            <a:graphicFrameLocks noChangeAspect="1"/>
          </p:cNvGraphicFramePr>
          <p:nvPr/>
        </p:nvGraphicFramePr>
        <p:xfrm>
          <a:off x="1334395" y="1916832"/>
          <a:ext cx="4314969" cy="3557520"/>
        </p:xfrm>
        <a:graphic>
          <a:graphicData uri="http://schemas.openxmlformats.org/presentationml/2006/ole">
            <mc:AlternateContent xmlns:mc="http://schemas.openxmlformats.org/markup-compatibility/2006">
              <mc:Choice xmlns:v="urn:schemas-microsoft-com:vml" Requires="v">
                <p:oleObj name="Visio" r:id="rId3" imgW="3029001" imgH="2371680" progId="Visio.Drawing.15">
                  <p:embed/>
                </p:oleObj>
              </mc:Choice>
              <mc:Fallback>
                <p:oleObj name="Visio" r:id="rId3" imgW="3029001" imgH="2371680" progId="Visio.Drawing.15">
                  <p:embed/>
                  <p:pic>
                    <p:nvPicPr>
                      <p:cNvPr id="10" name="Object 9"/>
                      <p:cNvPicPr/>
                      <p:nvPr/>
                    </p:nvPicPr>
                    <p:blipFill>
                      <a:blip r:embed="rId4"/>
                      <a:stretch>
                        <a:fillRect/>
                      </a:stretch>
                    </p:blipFill>
                    <p:spPr>
                      <a:xfrm>
                        <a:off x="1334395" y="1916832"/>
                        <a:ext cx="4314969" cy="3557520"/>
                      </a:xfrm>
                      <a:prstGeom prst="rect">
                        <a:avLst/>
                      </a:prstGeom>
                    </p:spPr>
                  </p:pic>
                </p:oleObj>
              </mc:Fallback>
            </mc:AlternateContent>
          </a:graphicData>
        </a:graphic>
      </p:graphicFrame>
      <p:pic>
        <p:nvPicPr>
          <p:cNvPr id="22530" name="Picture 2" descr="http://thebusyba.com/wp-content/uploads/2014/03/visio_gross.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56176" y="916334"/>
            <a:ext cx="2789792" cy="1568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1704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Voorbeeld drankautomaat</a:t>
            </a:r>
          </a:p>
        </p:txBody>
      </p:sp>
      <p:sp>
        <p:nvSpPr>
          <p:cNvPr id="5" name="Slide Number Placeholder 4"/>
          <p:cNvSpPr>
            <a:spLocks noGrp="1"/>
          </p:cNvSpPr>
          <p:nvPr>
            <p:ph type="sldNum" sz="quarter" idx="12"/>
          </p:nvPr>
        </p:nvSpPr>
        <p:spPr/>
        <p:txBody>
          <a:bodyPr/>
          <a:lstStyle/>
          <a:p>
            <a:fld id="{C3EE7185-A582-4542-8FF0-969B3F80C0A5}" type="slidenum">
              <a:rPr lang="nl-NL" smtClean="0"/>
              <a:pPr/>
              <a:t>21</a:t>
            </a:fld>
            <a:endParaRPr lang="nl-NL"/>
          </a:p>
        </p:txBody>
      </p:sp>
      <p:pic>
        <p:nvPicPr>
          <p:cNvPr id="3" name="Picture 2"/>
          <p:cNvPicPr>
            <a:picLocks noChangeAspect="1"/>
          </p:cNvPicPr>
          <p:nvPr/>
        </p:nvPicPr>
        <p:blipFill>
          <a:blip r:embed="rId3"/>
          <a:stretch>
            <a:fillRect/>
          </a:stretch>
        </p:blipFill>
        <p:spPr>
          <a:xfrm>
            <a:off x="1331640" y="1196752"/>
            <a:ext cx="3600400" cy="5056896"/>
          </a:xfrm>
          <a:prstGeom prst="rect">
            <a:avLst/>
          </a:prstGeom>
        </p:spPr>
      </p:pic>
      <p:pic>
        <p:nvPicPr>
          <p:cNvPr id="23554" name="Picture 2" descr="http://img.informer.com/icons/png/32/88/8820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2320" y="1184200"/>
            <a:ext cx="1224136" cy="1224140"/>
          </a:xfrm>
          <a:prstGeom prst="rect">
            <a:avLst/>
          </a:prstGeom>
          <a:noFill/>
          <a:extLst>
            <a:ext uri="{909E8E84-426E-40DD-AFC4-6F175D3DCCD1}">
              <a14:hiddenFill xmlns:a14="http://schemas.microsoft.com/office/drawing/2010/main">
                <a:solidFill>
                  <a:srgbClr val="FFFFFF"/>
                </a:solidFill>
              </a14:hiddenFill>
            </a:ext>
          </a:extLst>
        </p:spPr>
      </p:pic>
      <p:pic>
        <p:nvPicPr>
          <p:cNvPr id="23556" name="Picture 4" descr="http://www.leedsbeckett.ac.uk/qsee/images/qsee-part-of.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2240" y="2708920"/>
            <a:ext cx="2143125" cy="1295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6767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Overzicht systeemmodel</a:t>
            </a:r>
          </a:p>
        </p:txBody>
      </p:sp>
      <p:sp>
        <p:nvSpPr>
          <p:cNvPr id="3" name="Content Placeholder 2"/>
          <p:cNvSpPr>
            <a:spLocks noGrp="1"/>
          </p:cNvSpPr>
          <p:nvPr>
            <p:ph idx="1"/>
          </p:nvPr>
        </p:nvSpPr>
        <p:spPr>
          <a:xfrm>
            <a:off x="457200" y="980728"/>
            <a:ext cx="8507288" cy="5328592"/>
          </a:xfrm>
        </p:spPr>
        <p:txBody>
          <a:bodyPr>
            <a:normAutofit fontScale="92500" lnSpcReduction="10000"/>
          </a:bodyPr>
          <a:lstStyle/>
          <a:p>
            <a:pPr marL="0" indent="0">
              <a:buNone/>
            </a:pPr>
            <a:r>
              <a:rPr lang="nl-NL" sz="3200" b="1" dirty="0"/>
              <a:t>Functional requirements model:</a:t>
            </a:r>
          </a:p>
          <a:p>
            <a:pPr marL="400050" lvl="2" indent="0">
              <a:buNone/>
            </a:pPr>
            <a:r>
              <a:rPr lang="nl-NL" b="1" dirty="0"/>
              <a:t>Wat</a:t>
            </a:r>
            <a:r>
              <a:rPr lang="nl-NL" dirty="0"/>
              <a:t> doet het systeem?</a:t>
            </a:r>
          </a:p>
          <a:p>
            <a:pPr marL="400050" lvl="2" indent="0">
              <a:buNone/>
            </a:pPr>
            <a:r>
              <a:rPr lang="nl-NL" b="1" dirty="0"/>
              <a:t>Waarmee</a:t>
            </a:r>
            <a:r>
              <a:rPr lang="nl-NL" dirty="0"/>
              <a:t> doet het systeem dat?</a:t>
            </a:r>
          </a:p>
          <a:p>
            <a:pPr marL="914400" lvl="1" indent="-514350">
              <a:buFont typeface="+mj-lt"/>
              <a:buAutoNum type="arabicPeriod"/>
            </a:pPr>
            <a:r>
              <a:rPr lang="nl-NL" sz="2000" dirty="0"/>
              <a:t>Teken het data context diagram (DCD)</a:t>
            </a:r>
          </a:p>
          <a:p>
            <a:pPr marL="914400" lvl="1" indent="-514350">
              <a:buFont typeface="+mj-lt"/>
              <a:buAutoNum type="arabicPeriod"/>
            </a:pPr>
            <a:r>
              <a:rPr lang="nl-NL" sz="2000" dirty="0"/>
              <a:t>Teken de onderliggende data flow diagrammen (DFD)</a:t>
            </a:r>
          </a:p>
          <a:p>
            <a:pPr marL="914400" lvl="1" indent="-514350">
              <a:buFont typeface="+mj-lt"/>
              <a:buAutoNum type="arabicPeriod"/>
            </a:pPr>
            <a:r>
              <a:rPr lang="nl-NL" sz="2000" b="1" dirty="0">
                <a:solidFill>
                  <a:srgbClr val="C00000"/>
                </a:solidFill>
              </a:rPr>
              <a:t>Vul de data </a:t>
            </a:r>
            <a:r>
              <a:rPr lang="nl-NL" sz="2000" b="1" dirty="0" err="1">
                <a:solidFill>
                  <a:srgbClr val="C00000"/>
                </a:solidFill>
              </a:rPr>
              <a:t>dictionary</a:t>
            </a:r>
            <a:r>
              <a:rPr lang="nl-NL" sz="2000" b="1" dirty="0">
                <a:solidFill>
                  <a:srgbClr val="C00000"/>
                </a:solidFill>
              </a:rPr>
              <a:t> (DD)</a:t>
            </a:r>
          </a:p>
          <a:p>
            <a:pPr marL="914400" lvl="1" indent="-514350">
              <a:buFont typeface="+mj-lt"/>
              <a:buAutoNum type="arabicPeriod"/>
            </a:pPr>
            <a:r>
              <a:rPr lang="nl-NL" sz="2000" b="1" dirty="0">
                <a:solidFill>
                  <a:srgbClr val="C00000"/>
                </a:solidFill>
              </a:rPr>
              <a:t>Stel de proces specificaties op (PSPEC)</a:t>
            </a:r>
          </a:p>
          <a:p>
            <a:pPr marL="914400" lvl="1" indent="-514350">
              <a:buFont typeface="+mj-lt"/>
              <a:buAutoNum type="arabicPeriod"/>
            </a:pPr>
            <a:r>
              <a:rPr lang="nl-NL" sz="2000" dirty="0">
                <a:solidFill>
                  <a:schemeClr val="tx1">
                    <a:lumMod val="50000"/>
                    <a:lumOff val="50000"/>
                  </a:schemeClr>
                </a:solidFill>
              </a:rPr>
              <a:t>Onderscheid de control processen en control </a:t>
            </a:r>
            <a:r>
              <a:rPr lang="nl-NL" sz="2000" dirty="0" err="1">
                <a:solidFill>
                  <a:schemeClr val="tx1">
                    <a:lumMod val="50000"/>
                    <a:lumOff val="50000"/>
                  </a:schemeClr>
                </a:solidFill>
              </a:rPr>
              <a:t>flows</a:t>
            </a:r>
            <a:endParaRPr lang="nl-NL" sz="2000" dirty="0">
              <a:solidFill>
                <a:schemeClr val="tx1">
                  <a:lumMod val="50000"/>
                  <a:lumOff val="50000"/>
                </a:schemeClr>
              </a:solidFill>
            </a:endParaRPr>
          </a:p>
          <a:p>
            <a:pPr marL="914400" lvl="1" indent="-514350">
              <a:buFont typeface="+mj-lt"/>
              <a:buAutoNum type="arabicPeriod"/>
            </a:pPr>
            <a:r>
              <a:rPr lang="nl-NL" sz="2000" dirty="0">
                <a:solidFill>
                  <a:schemeClr val="tx1">
                    <a:lumMod val="50000"/>
                    <a:lumOff val="50000"/>
                  </a:schemeClr>
                </a:solidFill>
              </a:rPr>
              <a:t>Stel de control specificaties op (CSPEC)</a:t>
            </a:r>
          </a:p>
          <a:p>
            <a:pPr marL="0" indent="0">
              <a:buNone/>
            </a:pPr>
            <a:endParaRPr lang="nl-NL" dirty="0"/>
          </a:p>
          <a:p>
            <a:pPr marL="0" indent="0">
              <a:buNone/>
            </a:pPr>
            <a:r>
              <a:rPr lang="nl-NL" sz="3200" b="1" dirty="0" err="1">
                <a:solidFill>
                  <a:schemeClr val="tx1">
                    <a:lumMod val="50000"/>
                    <a:lumOff val="50000"/>
                  </a:schemeClr>
                </a:solidFill>
              </a:rPr>
              <a:t>Architectural</a:t>
            </a:r>
            <a:r>
              <a:rPr lang="nl-NL" sz="3200" b="1" dirty="0">
                <a:solidFill>
                  <a:schemeClr val="tx1">
                    <a:lumMod val="50000"/>
                    <a:lumOff val="50000"/>
                  </a:schemeClr>
                </a:solidFill>
              </a:rPr>
              <a:t> model:</a:t>
            </a:r>
          </a:p>
          <a:p>
            <a:pPr marL="400050" lvl="2" indent="0">
              <a:buNone/>
            </a:pPr>
            <a:r>
              <a:rPr lang="nl-NL" b="1" dirty="0">
                <a:solidFill>
                  <a:schemeClr val="tx1">
                    <a:lumMod val="50000"/>
                    <a:lumOff val="50000"/>
                  </a:schemeClr>
                </a:solidFill>
              </a:rPr>
              <a:t>Hoe</a:t>
            </a:r>
            <a:r>
              <a:rPr lang="nl-NL" dirty="0">
                <a:solidFill>
                  <a:schemeClr val="tx1">
                    <a:lumMod val="50000"/>
                    <a:lumOff val="50000"/>
                  </a:schemeClr>
                </a:solidFill>
              </a:rPr>
              <a:t> doet het systeem dat?</a:t>
            </a:r>
          </a:p>
          <a:p>
            <a:pPr marL="914400" lvl="1" indent="-514350">
              <a:buFont typeface="+mj-lt"/>
              <a:buAutoNum type="arabicPeriod"/>
            </a:pPr>
            <a:r>
              <a:rPr lang="nl-NL" sz="2000" dirty="0">
                <a:solidFill>
                  <a:schemeClr val="tx1">
                    <a:lumMod val="50000"/>
                    <a:lumOff val="50000"/>
                  </a:schemeClr>
                </a:solidFill>
              </a:rPr>
              <a:t>Teken het </a:t>
            </a:r>
            <a:r>
              <a:rPr lang="nl-NL" sz="2000" dirty="0" err="1">
                <a:solidFill>
                  <a:schemeClr val="tx1">
                    <a:lumMod val="50000"/>
                    <a:lumOff val="50000"/>
                  </a:schemeClr>
                </a:solidFill>
              </a:rPr>
              <a:t>architecture</a:t>
            </a:r>
            <a:r>
              <a:rPr lang="nl-NL" sz="2000" dirty="0">
                <a:solidFill>
                  <a:schemeClr val="tx1">
                    <a:lumMod val="50000"/>
                    <a:lumOff val="50000"/>
                  </a:schemeClr>
                </a:solidFill>
              </a:rPr>
              <a:t> context diagram (ACD)</a:t>
            </a:r>
          </a:p>
          <a:p>
            <a:pPr marL="914400" lvl="1" indent="-514350">
              <a:buFont typeface="+mj-lt"/>
              <a:buAutoNum type="arabicPeriod"/>
            </a:pPr>
            <a:r>
              <a:rPr lang="nl-NL" sz="2000" dirty="0">
                <a:solidFill>
                  <a:schemeClr val="tx1">
                    <a:lumMod val="50000"/>
                    <a:lumOff val="50000"/>
                  </a:schemeClr>
                </a:solidFill>
              </a:rPr>
              <a:t>Teken het </a:t>
            </a:r>
            <a:r>
              <a:rPr lang="nl-NL" sz="2000" dirty="0" err="1">
                <a:solidFill>
                  <a:schemeClr val="tx1">
                    <a:lumMod val="50000"/>
                    <a:lumOff val="50000"/>
                  </a:schemeClr>
                </a:solidFill>
              </a:rPr>
              <a:t>architecture</a:t>
            </a:r>
            <a:r>
              <a:rPr lang="nl-NL" sz="2000" dirty="0">
                <a:solidFill>
                  <a:schemeClr val="tx1">
                    <a:lumMod val="50000"/>
                    <a:lumOff val="50000"/>
                  </a:schemeClr>
                </a:solidFill>
              </a:rPr>
              <a:t> </a:t>
            </a:r>
            <a:r>
              <a:rPr lang="nl-NL" sz="2000" dirty="0" err="1">
                <a:solidFill>
                  <a:schemeClr val="tx1">
                    <a:lumMod val="50000"/>
                    <a:lumOff val="50000"/>
                  </a:schemeClr>
                </a:solidFill>
              </a:rPr>
              <a:t>interconnect</a:t>
            </a:r>
            <a:r>
              <a:rPr lang="nl-NL" sz="2000" dirty="0">
                <a:solidFill>
                  <a:schemeClr val="tx1">
                    <a:lumMod val="50000"/>
                    <a:lumOff val="50000"/>
                  </a:schemeClr>
                </a:solidFill>
              </a:rPr>
              <a:t> diagram (AID)</a:t>
            </a:r>
          </a:p>
          <a:p>
            <a:pPr marL="400050" lvl="1" indent="0">
              <a:buNone/>
            </a:pPr>
            <a:endParaRPr lang="nl-NL" sz="2000"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22</a:t>
            </a:fld>
            <a:endParaRPr lang="nl-NL"/>
          </a:p>
        </p:txBody>
      </p:sp>
    </p:spTree>
    <p:extLst>
      <p:ext uri="{BB962C8B-B14F-4D97-AF65-F5344CB8AC3E}">
        <p14:creationId xmlns:p14="http://schemas.microsoft.com/office/powerpoint/2010/main" val="2023423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a:t>DATA DICTIONARY</a:t>
            </a:r>
            <a:endParaRPr lang="en-US" dirty="0"/>
          </a:p>
        </p:txBody>
      </p:sp>
      <p:sp>
        <p:nvSpPr>
          <p:cNvPr id="7" name="Text Placeholder 6"/>
          <p:cNvSpPr>
            <a:spLocks noGrp="1"/>
          </p:cNvSpPr>
          <p:nvPr>
            <p:ph type="body" idx="1"/>
          </p:nvPr>
        </p:nvSpPr>
        <p:spPr/>
        <p:txBody>
          <a:bodyPr/>
          <a:lstStyle/>
          <a:p>
            <a:r>
              <a:rPr lang="nl-NL" dirty="0"/>
              <a:t>SYS01</a:t>
            </a:r>
            <a:endParaRPr lang="en-US"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23</a:t>
            </a:fld>
            <a:endParaRPr lang="nl-NL"/>
          </a:p>
        </p:txBody>
      </p:sp>
    </p:spTree>
    <p:extLst>
      <p:ext uri="{BB962C8B-B14F-4D97-AF65-F5344CB8AC3E}">
        <p14:creationId xmlns:p14="http://schemas.microsoft.com/office/powerpoint/2010/main" val="3183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Data </a:t>
            </a:r>
            <a:r>
              <a:rPr lang="nl-NL" dirty="0" err="1"/>
              <a:t>dictionary</a:t>
            </a:r>
            <a:r>
              <a:rPr lang="nl-NL" dirty="0"/>
              <a:t> (zie </a:t>
            </a:r>
            <a:r>
              <a:rPr lang="nl-NL" dirty="0" err="1"/>
              <a:t>Yourdon</a:t>
            </a:r>
            <a:r>
              <a:rPr lang="nl-NL" dirty="0"/>
              <a:t> H10)</a:t>
            </a:r>
            <a:endParaRPr lang="en-US" dirty="0"/>
          </a:p>
        </p:txBody>
      </p:sp>
      <p:sp>
        <p:nvSpPr>
          <p:cNvPr id="3" name="Content Placeholder 2"/>
          <p:cNvSpPr>
            <a:spLocks noGrp="1"/>
          </p:cNvSpPr>
          <p:nvPr>
            <p:ph idx="1"/>
          </p:nvPr>
        </p:nvSpPr>
        <p:spPr/>
        <p:txBody>
          <a:bodyPr/>
          <a:lstStyle/>
          <a:p>
            <a:r>
              <a:rPr lang="nl-NL" dirty="0"/>
              <a:t>Korte beschrijvingen van </a:t>
            </a:r>
            <a:r>
              <a:rPr lang="nl-NL" b="1" dirty="0"/>
              <a:t>alle</a:t>
            </a:r>
            <a:r>
              <a:rPr lang="nl-NL" dirty="0"/>
              <a:t> </a:t>
            </a:r>
            <a:r>
              <a:rPr lang="nl-NL" dirty="0" err="1"/>
              <a:t>flows</a:t>
            </a:r>
            <a:r>
              <a:rPr lang="nl-NL" dirty="0"/>
              <a:t> en stores:</a:t>
            </a:r>
          </a:p>
          <a:p>
            <a:endParaRPr lang="nl-NL" dirty="0"/>
          </a:p>
          <a:p>
            <a:endParaRPr lang="en-US" dirty="0"/>
          </a:p>
        </p:txBody>
      </p:sp>
      <p:sp>
        <p:nvSpPr>
          <p:cNvPr id="5" name="Slide Number Placeholder 4"/>
          <p:cNvSpPr>
            <a:spLocks noGrp="1"/>
          </p:cNvSpPr>
          <p:nvPr>
            <p:ph type="sldNum" sz="quarter" idx="12"/>
          </p:nvPr>
        </p:nvSpPr>
        <p:spPr>
          <a:xfrm>
            <a:off x="3419872" y="6417718"/>
            <a:ext cx="1872208" cy="365125"/>
          </a:xfrm>
        </p:spPr>
        <p:txBody>
          <a:bodyPr/>
          <a:lstStyle/>
          <a:p>
            <a:fld id="{C3EE7185-A582-4542-8FF0-969B3F80C0A5}" type="slidenum">
              <a:rPr lang="nl-NL" smtClean="0"/>
              <a:pPr/>
              <a:t>24</a:t>
            </a:fld>
            <a:endParaRPr lang="nl-NL"/>
          </a:p>
        </p:txBody>
      </p:sp>
      <p:graphicFrame>
        <p:nvGraphicFramePr>
          <p:cNvPr id="6" name="Object 5"/>
          <p:cNvGraphicFramePr>
            <a:graphicFrameLocks noChangeAspect="1"/>
          </p:cNvGraphicFramePr>
          <p:nvPr/>
        </p:nvGraphicFramePr>
        <p:xfrm>
          <a:off x="5004048" y="2276872"/>
          <a:ext cx="3744416" cy="3353208"/>
        </p:xfrm>
        <a:graphic>
          <a:graphicData uri="http://schemas.openxmlformats.org/presentationml/2006/ole">
            <mc:AlternateContent xmlns:mc="http://schemas.openxmlformats.org/markup-compatibility/2006">
              <mc:Choice xmlns:v="urn:schemas-microsoft-com:vml" Requires="v">
                <p:oleObj name="Visio" r:id="rId2" imgW="2552764" imgH="2285961" progId="Visio.Drawing.15">
                  <p:embed/>
                </p:oleObj>
              </mc:Choice>
              <mc:Fallback>
                <p:oleObj name="Visio" r:id="rId2" imgW="2552764" imgH="2285961" progId="Visio.Drawing.15">
                  <p:embed/>
                  <p:pic>
                    <p:nvPicPr>
                      <p:cNvPr id="6" name="Object 5"/>
                      <p:cNvPicPr/>
                      <p:nvPr/>
                    </p:nvPicPr>
                    <p:blipFill>
                      <a:blip r:embed="rId3"/>
                      <a:stretch>
                        <a:fillRect/>
                      </a:stretch>
                    </p:blipFill>
                    <p:spPr>
                      <a:xfrm>
                        <a:off x="5004048" y="2276872"/>
                        <a:ext cx="3744416" cy="3353208"/>
                      </a:xfrm>
                      <a:prstGeom prst="rect">
                        <a:avLst/>
                      </a:prstGeom>
                    </p:spPr>
                  </p:pic>
                </p:oleObj>
              </mc:Fallback>
            </mc:AlternateContent>
          </a:graphicData>
        </a:graphic>
      </p:graphicFrame>
      <p:sp>
        <p:nvSpPr>
          <p:cNvPr id="7" name="TextBox 6"/>
          <p:cNvSpPr txBox="1"/>
          <p:nvPr/>
        </p:nvSpPr>
        <p:spPr>
          <a:xfrm>
            <a:off x="786408" y="2753382"/>
            <a:ext cx="3857600" cy="2430785"/>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rmAutofit/>
          </a:bodyPr>
          <a:lstStyle/>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kumimoji="0" lang="nl-NL" sz="1800" b="0" i="0" u="none" strike="noStrike" kern="1200" cap="none" spc="0" normalizeH="0" baseline="0" noProof="0" dirty="0">
                <a:ln>
                  <a:noFill/>
                </a:ln>
                <a:effectLst/>
                <a:uLnTx/>
                <a:uFillTx/>
              </a:rPr>
              <a:t>Data flow</a:t>
            </a:r>
            <a:r>
              <a:rPr kumimoji="0" lang="nl-NL" sz="1800" b="0" i="0" u="none" strike="noStrike" kern="1200" cap="none" spc="0" normalizeH="0" noProof="0" dirty="0">
                <a:ln>
                  <a:noFill/>
                </a:ln>
                <a:effectLst/>
                <a:uLnTx/>
                <a:uFillTx/>
              </a:rPr>
              <a:t> “Temperatuur”</a:t>
            </a:r>
            <a:endParaRPr kumimoji="0" lang="nl-NL" sz="1800" b="0" i="0" u="none" strike="noStrike" kern="1200" cap="none" spc="0" normalizeH="0" baseline="0" noProof="0" dirty="0">
              <a:ln>
                <a:noFill/>
              </a:ln>
              <a:effectLst/>
              <a:uLnTx/>
              <a:uFillTx/>
            </a:endParaRPr>
          </a:p>
          <a:p>
            <a:pPr marL="0" marR="0" indent="0" defTabSz="914400" rtl="0" eaLnBrk="1" fontAlgn="auto" latinLnBrk="0" hangingPunct="1">
              <a:lnSpc>
                <a:spcPct val="100000"/>
              </a:lnSpc>
              <a:spcBef>
                <a:spcPct val="20000"/>
              </a:spcBef>
              <a:spcAft>
                <a:spcPts val="0"/>
              </a:spcAft>
              <a:buClrTx/>
              <a:buSzTx/>
              <a:buFont typeface="Arial" pitchFamily="34" charset="0"/>
              <a:buNone/>
              <a:tabLst/>
            </a:pPr>
            <a:endParaRPr lang="nl-NL" dirty="0"/>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lang="nl-NL" dirty="0"/>
              <a:t>Deze flow geeft de temperatuur weer.</a:t>
            </a:r>
          </a:p>
          <a:p>
            <a:pPr marL="0" marR="0" indent="0" defTabSz="914400" rtl="0" eaLnBrk="1" fontAlgn="auto" latinLnBrk="0" hangingPunct="1">
              <a:lnSpc>
                <a:spcPct val="100000"/>
              </a:lnSpc>
              <a:spcBef>
                <a:spcPct val="20000"/>
              </a:spcBef>
              <a:spcAft>
                <a:spcPts val="0"/>
              </a:spcAft>
              <a:buClrTx/>
              <a:buSzTx/>
              <a:buFont typeface="Arial" pitchFamily="34" charset="0"/>
              <a:buNone/>
              <a:tabLst/>
            </a:pPr>
            <a:endParaRPr lang="nl-NL" dirty="0"/>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lang="nl-NL" dirty="0"/>
              <a:t>Grootheid: 	Temperatuur</a:t>
            </a:r>
          </a:p>
          <a:p>
            <a:pPr>
              <a:spcBef>
                <a:spcPct val="20000"/>
              </a:spcBef>
            </a:pPr>
            <a:r>
              <a:rPr lang="nl-NL" dirty="0"/>
              <a:t>Eenheid:		˚C </a:t>
            </a:r>
          </a:p>
          <a:p>
            <a:pPr>
              <a:spcBef>
                <a:spcPct val="20000"/>
              </a:spcBef>
            </a:pPr>
            <a:r>
              <a:rPr lang="nl-NL" dirty="0"/>
              <a:t>Bereik: 		0 - 120</a:t>
            </a:r>
          </a:p>
        </p:txBody>
      </p:sp>
      <p:sp>
        <p:nvSpPr>
          <p:cNvPr id="8" name="Tekstvak 7"/>
          <p:cNvSpPr txBox="1"/>
          <p:nvPr/>
        </p:nvSpPr>
        <p:spPr>
          <a:xfrm>
            <a:off x="518964" y="5289543"/>
            <a:ext cx="4392488" cy="914400"/>
          </a:xfrm>
          <a:prstGeom prst="rect">
            <a:avLst/>
          </a:prstGeom>
        </p:spPr>
        <p:txBody>
          <a:bodyPr vert="horz" wrap="square" lIns="91440" tIns="45720" rIns="91440" bIns="45720" rtlCol="0">
            <a:norm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400" b="0" i="0" u="none" strike="noStrike" kern="1200" cap="none" spc="0" normalizeH="0" baseline="0" noProof="0" dirty="0">
                <a:ln>
                  <a:noFill/>
                </a:ln>
                <a:solidFill>
                  <a:srgbClr val="C00000"/>
                </a:solidFill>
                <a:effectLst/>
                <a:uLnTx/>
                <a:uFillTx/>
                <a:latin typeface="+mn-lt"/>
                <a:ea typeface="+mn-ea"/>
                <a:cs typeface="+mn-cs"/>
              </a:rPr>
              <a:t>Kan op verschillende manieren,</a:t>
            </a:r>
            <a:r>
              <a:rPr kumimoji="0" lang="nl-NL" sz="2400" b="0" i="0" u="none" strike="noStrike" kern="1200" cap="none" spc="0" normalizeH="0" noProof="0" dirty="0">
                <a:ln>
                  <a:noFill/>
                </a:ln>
                <a:solidFill>
                  <a:srgbClr val="C00000"/>
                </a:solidFill>
                <a:effectLst/>
                <a:uLnTx/>
                <a:uFillTx/>
                <a:latin typeface="+mn-lt"/>
                <a:ea typeface="+mn-ea"/>
                <a:cs typeface="+mn-cs"/>
              </a:rPr>
              <a:t> dit is slechts een voorbeeld.</a:t>
            </a:r>
            <a:endParaRPr kumimoji="0" lang="nl-NL" sz="2400" b="0" i="0" u="none" strike="noStrike" kern="1200" cap="none" spc="0" normalizeH="0" baseline="0" noProof="0" dirty="0">
              <a:ln>
                <a:noFill/>
              </a:ln>
              <a:solidFill>
                <a:srgbClr val="C00000"/>
              </a:solidFill>
              <a:effectLst/>
              <a:uLnTx/>
              <a:uFillTx/>
              <a:latin typeface="+mn-lt"/>
              <a:ea typeface="+mn-ea"/>
              <a:cs typeface="+mn-cs"/>
            </a:endParaRPr>
          </a:p>
        </p:txBody>
      </p:sp>
    </p:spTree>
    <p:extLst>
      <p:ext uri="{BB962C8B-B14F-4D97-AF65-F5344CB8AC3E}">
        <p14:creationId xmlns:p14="http://schemas.microsoft.com/office/powerpoint/2010/main" val="27982074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0" i="1" dirty="0" err="1"/>
              <a:t>composition</a:t>
            </a:r>
            <a:r>
              <a:rPr lang="nl-NL" b="0" i="1" dirty="0"/>
              <a:t> </a:t>
            </a:r>
            <a:r>
              <a:rPr lang="nl-NL" b="0" dirty="0"/>
              <a:t>of </a:t>
            </a:r>
            <a:r>
              <a:rPr lang="nl-NL" b="0" dirty="0" err="1"/>
              <a:t>aggregate</a:t>
            </a:r>
            <a:r>
              <a:rPr lang="nl-NL" b="0" dirty="0"/>
              <a:t> data</a:t>
            </a:r>
            <a:endParaRPr lang="nl-NL" dirty="0"/>
          </a:p>
        </p:txBody>
      </p:sp>
      <p:sp>
        <p:nvSpPr>
          <p:cNvPr id="3" name="Tijdelijke aanduiding voor inhoud 2"/>
          <p:cNvSpPr>
            <a:spLocks noGrp="1"/>
          </p:cNvSpPr>
          <p:nvPr>
            <p:ph idx="1"/>
          </p:nvPr>
        </p:nvSpPr>
        <p:spPr/>
        <p:txBody>
          <a:bodyPr/>
          <a:lstStyle/>
          <a:p>
            <a:pPr marL="0" indent="0">
              <a:buNone/>
            </a:pPr>
            <a:r>
              <a:rPr lang="nl-NL" dirty="0"/>
              <a:t>Data </a:t>
            </a:r>
            <a:r>
              <a:rPr lang="nl-NL" dirty="0" err="1"/>
              <a:t>dictionary</a:t>
            </a:r>
            <a:r>
              <a:rPr lang="nl-NL" dirty="0"/>
              <a:t> </a:t>
            </a:r>
            <a:r>
              <a:rPr lang="nl-NL" dirty="0" err="1"/>
              <a:t>notation</a:t>
            </a:r>
            <a:r>
              <a:rPr lang="nl-NL" dirty="0"/>
              <a:t> (</a:t>
            </a:r>
            <a:r>
              <a:rPr lang="nl-NL" dirty="0" err="1"/>
              <a:t>Yourdon</a:t>
            </a:r>
            <a:r>
              <a:rPr lang="nl-NL" dirty="0"/>
              <a:t> 10.2):</a:t>
            </a:r>
          </a:p>
          <a:p>
            <a:r>
              <a:rPr lang="nl-NL" dirty="0">
                <a:solidFill>
                  <a:srgbClr val="C00000"/>
                </a:solidFill>
              </a:rPr>
              <a:t>=</a:t>
            </a:r>
            <a:r>
              <a:rPr lang="nl-NL" dirty="0"/>
              <a:t> 	is </a:t>
            </a:r>
            <a:r>
              <a:rPr lang="nl-NL" dirty="0" err="1"/>
              <a:t>composed</a:t>
            </a:r>
            <a:r>
              <a:rPr lang="nl-NL" dirty="0"/>
              <a:t> of</a:t>
            </a:r>
          </a:p>
          <a:p>
            <a:r>
              <a:rPr lang="nl-NL" dirty="0">
                <a:solidFill>
                  <a:srgbClr val="C00000"/>
                </a:solidFill>
              </a:rPr>
              <a:t>+</a:t>
            </a:r>
            <a:r>
              <a:rPr lang="nl-NL" dirty="0"/>
              <a:t> 	</a:t>
            </a:r>
            <a:r>
              <a:rPr lang="nl-NL" dirty="0" err="1"/>
              <a:t>and</a:t>
            </a:r>
            <a:endParaRPr lang="nl-NL" dirty="0"/>
          </a:p>
          <a:p>
            <a:r>
              <a:rPr lang="en-US" dirty="0">
                <a:solidFill>
                  <a:srgbClr val="C00000"/>
                </a:solidFill>
              </a:rPr>
              <a:t>( )</a:t>
            </a:r>
            <a:r>
              <a:rPr lang="en-US" dirty="0"/>
              <a:t> 	optional (may be present or absent)</a:t>
            </a:r>
          </a:p>
          <a:p>
            <a:r>
              <a:rPr lang="nl-NL" dirty="0">
                <a:solidFill>
                  <a:srgbClr val="C00000"/>
                </a:solidFill>
              </a:rPr>
              <a:t>{ }</a:t>
            </a:r>
            <a:r>
              <a:rPr lang="nl-NL" dirty="0"/>
              <a:t> 	iteration: </a:t>
            </a:r>
            <a:r>
              <a:rPr lang="nl-NL" dirty="0">
                <a:solidFill>
                  <a:srgbClr val="C00000"/>
                </a:solidFill>
              </a:rPr>
              <a:t>(</a:t>
            </a:r>
            <a:r>
              <a:rPr lang="nl-NL" dirty="0"/>
              <a:t>min</a:t>
            </a:r>
            <a:r>
              <a:rPr lang="nl-NL" dirty="0">
                <a:solidFill>
                  <a:srgbClr val="C00000"/>
                </a:solidFill>
              </a:rPr>
              <a:t>)</a:t>
            </a:r>
            <a:r>
              <a:rPr lang="nl-NL" dirty="0"/>
              <a:t>{ }</a:t>
            </a:r>
            <a:r>
              <a:rPr lang="nl-NL" dirty="0">
                <a:solidFill>
                  <a:srgbClr val="C00000"/>
                </a:solidFill>
              </a:rPr>
              <a:t>(</a:t>
            </a:r>
            <a:r>
              <a:rPr lang="nl-NL" dirty="0"/>
              <a:t>max</a:t>
            </a:r>
            <a:r>
              <a:rPr lang="nl-NL" dirty="0">
                <a:solidFill>
                  <a:srgbClr val="C00000"/>
                </a:solidFill>
              </a:rPr>
              <a:t>)</a:t>
            </a:r>
          </a:p>
          <a:p>
            <a:r>
              <a:rPr lang="en-US" dirty="0">
                <a:solidFill>
                  <a:srgbClr val="C00000"/>
                </a:solidFill>
              </a:rPr>
              <a:t>[ ]</a:t>
            </a:r>
            <a:r>
              <a:rPr lang="en-US" dirty="0"/>
              <a:t> 	select one of several alternative choices</a:t>
            </a:r>
          </a:p>
          <a:p>
            <a:r>
              <a:rPr lang="en-US" dirty="0">
                <a:solidFill>
                  <a:srgbClr val="C00000"/>
                </a:solidFill>
              </a:rPr>
              <a:t>|</a:t>
            </a:r>
            <a:r>
              <a:rPr lang="en-US" dirty="0"/>
              <a:t> 	separates alternative choices in the </a:t>
            </a:r>
            <a:r>
              <a:rPr lang="en-US" dirty="0">
                <a:solidFill>
                  <a:srgbClr val="C00000"/>
                </a:solidFill>
              </a:rPr>
              <a:t>[ ]</a:t>
            </a:r>
            <a:r>
              <a:rPr lang="en-US" dirty="0"/>
              <a:t> construct</a:t>
            </a:r>
          </a:p>
          <a:p>
            <a:r>
              <a:rPr lang="nl-NL" dirty="0">
                <a:solidFill>
                  <a:srgbClr val="C00000"/>
                </a:solidFill>
              </a:rPr>
              <a:t>**</a:t>
            </a:r>
            <a:r>
              <a:rPr lang="nl-NL" dirty="0"/>
              <a:t> 	</a:t>
            </a:r>
            <a:r>
              <a:rPr lang="nl-NL" dirty="0" err="1"/>
              <a:t>comment</a:t>
            </a:r>
            <a:endParaRPr lang="nl-NL" dirty="0"/>
          </a:p>
          <a:p>
            <a:r>
              <a:rPr lang="en-US" dirty="0">
                <a:solidFill>
                  <a:srgbClr val="C00000"/>
                </a:solidFill>
              </a:rPr>
              <a:t>@</a:t>
            </a:r>
            <a:r>
              <a:rPr lang="en-US" dirty="0"/>
              <a:t> 	unique identifier (key field) for a store</a:t>
            </a:r>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25</a:t>
            </a:fld>
            <a:endParaRPr lang="nl-NL"/>
          </a:p>
        </p:txBody>
      </p:sp>
    </p:spTree>
    <p:extLst>
      <p:ext uri="{BB962C8B-B14F-4D97-AF65-F5344CB8AC3E}">
        <p14:creationId xmlns:p14="http://schemas.microsoft.com/office/powerpoint/2010/main" val="15651661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Voorbeeld</a:t>
            </a:r>
          </a:p>
        </p:txBody>
      </p:sp>
      <p:sp>
        <p:nvSpPr>
          <p:cNvPr id="3" name="Tijdelijke aanduiding voor inhoud 2"/>
          <p:cNvSpPr>
            <a:spLocks noGrp="1"/>
          </p:cNvSpPr>
          <p:nvPr>
            <p:ph idx="1"/>
          </p:nvPr>
        </p:nvSpPr>
        <p:spPr/>
        <p:txBody>
          <a:bodyPr/>
          <a:lstStyle/>
          <a:p>
            <a:r>
              <a:rPr lang="en-US" b="1" dirty="0">
                <a:solidFill>
                  <a:srgbClr val="C00000"/>
                </a:solidFill>
              </a:rPr>
              <a:t>name</a:t>
            </a:r>
            <a:r>
              <a:rPr lang="en-US" b="1" dirty="0"/>
              <a:t> </a:t>
            </a:r>
            <a:r>
              <a:rPr lang="en-US" dirty="0"/>
              <a:t>= </a:t>
            </a:r>
            <a:r>
              <a:rPr lang="en-US" b="1" dirty="0"/>
              <a:t>courtesy-title </a:t>
            </a:r>
            <a:r>
              <a:rPr lang="en-US" dirty="0">
                <a:solidFill>
                  <a:srgbClr val="C00000"/>
                </a:solidFill>
              </a:rPr>
              <a:t>+</a:t>
            </a:r>
            <a:r>
              <a:rPr lang="en-US" dirty="0"/>
              <a:t> </a:t>
            </a:r>
            <a:r>
              <a:rPr lang="en-US" b="1" dirty="0"/>
              <a:t>first-name </a:t>
            </a:r>
            <a:r>
              <a:rPr lang="en-US" dirty="0">
                <a:solidFill>
                  <a:srgbClr val="C00000"/>
                </a:solidFill>
              </a:rPr>
              <a:t>+</a:t>
            </a:r>
            <a:r>
              <a:rPr lang="en-US" dirty="0"/>
              <a:t> </a:t>
            </a:r>
            <a:r>
              <a:rPr lang="en-US" dirty="0">
                <a:solidFill>
                  <a:srgbClr val="C00000"/>
                </a:solidFill>
              </a:rPr>
              <a:t>(</a:t>
            </a:r>
            <a:r>
              <a:rPr lang="en-US" b="1" dirty="0"/>
              <a:t>middle-name</a:t>
            </a:r>
            <a:r>
              <a:rPr lang="en-US" dirty="0">
                <a:solidFill>
                  <a:srgbClr val="C00000"/>
                </a:solidFill>
              </a:rPr>
              <a:t>)</a:t>
            </a:r>
            <a:r>
              <a:rPr lang="en-US" dirty="0"/>
              <a:t> </a:t>
            </a:r>
            <a:r>
              <a:rPr lang="en-US" dirty="0">
                <a:solidFill>
                  <a:srgbClr val="C00000"/>
                </a:solidFill>
              </a:rPr>
              <a:t>+</a:t>
            </a:r>
            <a:r>
              <a:rPr lang="en-US" dirty="0"/>
              <a:t> </a:t>
            </a:r>
            <a:r>
              <a:rPr lang="en-US" b="1" dirty="0"/>
              <a:t>last-name</a:t>
            </a:r>
          </a:p>
          <a:p>
            <a:r>
              <a:rPr lang="en-US" b="1" dirty="0"/>
              <a:t>courtesy-title </a:t>
            </a:r>
            <a:r>
              <a:rPr lang="en-US" dirty="0"/>
              <a:t>= </a:t>
            </a:r>
            <a:r>
              <a:rPr lang="en-US" dirty="0">
                <a:solidFill>
                  <a:srgbClr val="C00000"/>
                </a:solidFill>
              </a:rPr>
              <a:t>[</a:t>
            </a:r>
            <a:r>
              <a:rPr lang="en-US" dirty="0"/>
              <a:t> Mr. </a:t>
            </a:r>
            <a:r>
              <a:rPr lang="en-US" dirty="0">
                <a:solidFill>
                  <a:srgbClr val="C00000"/>
                </a:solidFill>
              </a:rPr>
              <a:t>|</a:t>
            </a:r>
            <a:r>
              <a:rPr lang="en-US" dirty="0"/>
              <a:t> Miss </a:t>
            </a:r>
            <a:r>
              <a:rPr lang="en-US" dirty="0">
                <a:solidFill>
                  <a:srgbClr val="C00000"/>
                </a:solidFill>
              </a:rPr>
              <a:t>|</a:t>
            </a:r>
            <a:r>
              <a:rPr lang="en-US" dirty="0"/>
              <a:t> Mrs. </a:t>
            </a:r>
            <a:r>
              <a:rPr lang="en-US" dirty="0">
                <a:solidFill>
                  <a:srgbClr val="C00000"/>
                </a:solidFill>
              </a:rPr>
              <a:t>|</a:t>
            </a:r>
            <a:r>
              <a:rPr lang="en-US" dirty="0"/>
              <a:t> Ms. </a:t>
            </a:r>
            <a:r>
              <a:rPr lang="en-US" dirty="0">
                <a:solidFill>
                  <a:srgbClr val="C00000"/>
                </a:solidFill>
              </a:rPr>
              <a:t>|</a:t>
            </a:r>
            <a:r>
              <a:rPr lang="en-US" dirty="0"/>
              <a:t> Dr. </a:t>
            </a:r>
            <a:r>
              <a:rPr lang="en-US" dirty="0">
                <a:solidFill>
                  <a:srgbClr val="C00000"/>
                </a:solidFill>
              </a:rPr>
              <a:t>|</a:t>
            </a:r>
            <a:r>
              <a:rPr lang="en-US" dirty="0"/>
              <a:t> Professor </a:t>
            </a:r>
            <a:r>
              <a:rPr lang="en-US" dirty="0">
                <a:solidFill>
                  <a:srgbClr val="C00000"/>
                </a:solidFill>
              </a:rPr>
              <a:t>]</a:t>
            </a:r>
          </a:p>
          <a:p>
            <a:r>
              <a:rPr lang="nl-NL" b="1" dirty="0"/>
              <a:t>first-name </a:t>
            </a:r>
            <a:r>
              <a:rPr lang="nl-NL" dirty="0"/>
              <a:t>= 1</a:t>
            </a:r>
            <a:r>
              <a:rPr lang="nl-NL" dirty="0">
                <a:solidFill>
                  <a:srgbClr val="C00000"/>
                </a:solidFill>
              </a:rPr>
              <a:t>{</a:t>
            </a:r>
            <a:r>
              <a:rPr lang="nl-NL" b="1" dirty="0" err="1"/>
              <a:t>legal-character</a:t>
            </a:r>
            <a:r>
              <a:rPr lang="nl-NL" dirty="0">
                <a:solidFill>
                  <a:srgbClr val="C00000"/>
                </a:solidFill>
              </a:rPr>
              <a:t>}</a:t>
            </a:r>
          </a:p>
          <a:p>
            <a:r>
              <a:rPr lang="nl-NL" b="1" dirty="0" err="1"/>
              <a:t>middle</a:t>
            </a:r>
            <a:r>
              <a:rPr lang="nl-NL" b="1" dirty="0"/>
              <a:t>-name </a:t>
            </a:r>
            <a:r>
              <a:rPr lang="nl-NL" dirty="0"/>
              <a:t>= 1</a:t>
            </a:r>
            <a:r>
              <a:rPr lang="nl-NL" dirty="0">
                <a:solidFill>
                  <a:srgbClr val="C00000"/>
                </a:solidFill>
              </a:rPr>
              <a:t>{</a:t>
            </a:r>
            <a:r>
              <a:rPr lang="nl-NL" b="1" dirty="0" err="1"/>
              <a:t>legal-character</a:t>
            </a:r>
            <a:r>
              <a:rPr lang="nl-NL" dirty="0">
                <a:solidFill>
                  <a:srgbClr val="C00000"/>
                </a:solidFill>
              </a:rPr>
              <a:t>}</a:t>
            </a:r>
          </a:p>
          <a:p>
            <a:r>
              <a:rPr lang="nl-NL" b="1" dirty="0"/>
              <a:t>last-name </a:t>
            </a:r>
            <a:r>
              <a:rPr lang="nl-NL" dirty="0"/>
              <a:t>= 2</a:t>
            </a:r>
            <a:r>
              <a:rPr lang="nl-NL" dirty="0">
                <a:solidFill>
                  <a:srgbClr val="C00000"/>
                </a:solidFill>
              </a:rPr>
              <a:t>{</a:t>
            </a:r>
            <a:r>
              <a:rPr lang="nl-NL" b="1" dirty="0" err="1"/>
              <a:t>legal-character</a:t>
            </a:r>
            <a:r>
              <a:rPr lang="nl-NL" dirty="0">
                <a:solidFill>
                  <a:srgbClr val="C00000"/>
                </a:solidFill>
              </a:rPr>
              <a:t>}</a:t>
            </a:r>
          </a:p>
          <a:p>
            <a:r>
              <a:rPr lang="nl-NL" b="1" dirty="0" err="1"/>
              <a:t>legal-character</a:t>
            </a:r>
            <a:r>
              <a:rPr lang="nl-NL" b="1" dirty="0"/>
              <a:t> </a:t>
            </a:r>
            <a:r>
              <a:rPr lang="nl-NL" dirty="0"/>
              <a:t>= </a:t>
            </a:r>
            <a:r>
              <a:rPr lang="nl-NL" dirty="0">
                <a:solidFill>
                  <a:srgbClr val="C00000"/>
                </a:solidFill>
              </a:rPr>
              <a:t>[</a:t>
            </a:r>
            <a:r>
              <a:rPr lang="nl-NL" dirty="0"/>
              <a:t> A-Z </a:t>
            </a:r>
            <a:r>
              <a:rPr lang="nl-NL" dirty="0">
                <a:solidFill>
                  <a:srgbClr val="C00000"/>
                </a:solidFill>
              </a:rPr>
              <a:t>|</a:t>
            </a:r>
            <a:r>
              <a:rPr lang="nl-NL" dirty="0"/>
              <a:t> a-</a:t>
            </a:r>
            <a:r>
              <a:rPr lang="nl-NL" dirty="0" err="1"/>
              <a:t>z</a:t>
            </a:r>
            <a:r>
              <a:rPr lang="nl-NL" dirty="0"/>
              <a:t> </a:t>
            </a:r>
            <a:r>
              <a:rPr lang="nl-NL" dirty="0">
                <a:solidFill>
                  <a:srgbClr val="C00000"/>
                </a:solidFill>
              </a:rPr>
              <a:t>|</a:t>
            </a:r>
            <a:r>
              <a:rPr lang="nl-NL" dirty="0"/>
              <a:t> 0-9 </a:t>
            </a:r>
            <a:r>
              <a:rPr lang="nl-NL" dirty="0">
                <a:solidFill>
                  <a:srgbClr val="C00000"/>
                </a:solidFill>
              </a:rPr>
              <a:t>|</a:t>
            </a:r>
            <a:r>
              <a:rPr lang="nl-NL" dirty="0"/>
              <a:t> - </a:t>
            </a:r>
            <a:r>
              <a:rPr lang="nl-NL" dirty="0">
                <a:solidFill>
                  <a:srgbClr val="C00000"/>
                </a:solidFill>
              </a:rPr>
              <a:t>|</a:t>
            </a:r>
            <a:r>
              <a:rPr lang="nl-NL" dirty="0"/>
              <a:t>  </a:t>
            </a:r>
            <a:r>
              <a:rPr lang="nl-NL" dirty="0">
                <a:solidFill>
                  <a:srgbClr val="C00000"/>
                </a:solidFill>
              </a:rPr>
              <a:t>*</a:t>
            </a:r>
            <a:r>
              <a:rPr lang="nl-NL" dirty="0" err="1"/>
              <a:t>space</a:t>
            </a:r>
            <a:r>
              <a:rPr lang="nl-NL" dirty="0">
                <a:solidFill>
                  <a:srgbClr val="C00000"/>
                </a:solidFill>
              </a:rPr>
              <a:t>*</a:t>
            </a:r>
            <a:r>
              <a:rPr lang="nl-NL" dirty="0"/>
              <a:t> </a:t>
            </a:r>
            <a:r>
              <a:rPr lang="nl-NL" dirty="0">
                <a:solidFill>
                  <a:srgbClr val="C00000"/>
                </a:solidFill>
              </a:rPr>
              <a:t>]</a:t>
            </a:r>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26</a:t>
            </a:fld>
            <a:endParaRPr lang="nl-NL"/>
          </a:p>
        </p:txBody>
      </p:sp>
      <p:sp>
        <p:nvSpPr>
          <p:cNvPr id="6" name="Tekstvak 5"/>
          <p:cNvSpPr txBox="1"/>
          <p:nvPr/>
        </p:nvSpPr>
        <p:spPr>
          <a:xfrm>
            <a:off x="457200" y="5761037"/>
            <a:ext cx="7704856" cy="548283"/>
          </a:xfrm>
          <a:prstGeom prst="rect">
            <a:avLst/>
          </a:prstGeom>
        </p:spPr>
        <p:txBody>
          <a:bodyPr vert="horz" wrap="none" lIns="91440" tIns="45720" rIns="91440" bIns="45720" rtlCol="0">
            <a:norm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a:ln>
                  <a:noFill/>
                </a:ln>
                <a:effectLst/>
                <a:uLnTx/>
                <a:uFillTx/>
                <a:latin typeface="+mn-lt"/>
                <a:ea typeface="+mn-ea"/>
                <a:cs typeface="+mn-cs"/>
              </a:rPr>
              <a:t>Implementatiegerichte</a:t>
            </a:r>
            <a:r>
              <a:rPr kumimoji="0" lang="nl-NL" sz="2800" b="0" i="0" u="none" strike="noStrike" kern="1200" cap="none" spc="0" normalizeH="0" noProof="0" dirty="0">
                <a:ln>
                  <a:noFill/>
                </a:ln>
                <a:effectLst/>
                <a:uLnTx/>
                <a:uFillTx/>
                <a:latin typeface="+mn-lt"/>
                <a:ea typeface="+mn-ea"/>
                <a:cs typeface="+mn-cs"/>
              </a:rPr>
              <a:t> zaken hier </a:t>
            </a:r>
            <a:r>
              <a:rPr kumimoji="0" lang="nl-NL" sz="2800" b="0" i="0" u="none" strike="noStrike" kern="1200" cap="none" spc="0" normalizeH="0" noProof="0" dirty="0">
                <a:ln>
                  <a:noFill/>
                </a:ln>
                <a:solidFill>
                  <a:srgbClr val="C00000"/>
                </a:solidFill>
                <a:effectLst/>
                <a:uLnTx/>
                <a:uFillTx/>
                <a:latin typeface="+mn-lt"/>
                <a:ea typeface="+mn-ea"/>
                <a:cs typeface="+mn-cs"/>
              </a:rPr>
              <a:t>niet</a:t>
            </a:r>
            <a:r>
              <a:rPr kumimoji="0" lang="nl-NL" sz="2800" b="0" i="0" u="none" strike="noStrike" kern="1200" cap="none" spc="0" normalizeH="0" noProof="0" dirty="0">
                <a:ln>
                  <a:noFill/>
                </a:ln>
                <a:effectLst/>
                <a:uLnTx/>
                <a:uFillTx/>
                <a:latin typeface="+mn-lt"/>
                <a:ea typeface="+mn-ea"/>
                <a:cs typeface="+mn-cs"/>
              </a:rPr>
              <a:t> specificeren!</a:t>
            </a:r>
            <a:endParaRPr kumimoji="0" lang="nl-NL" sz="2800" b="0" i="0" u="none" strike="noStrike" kern="1200" cap="none" spc="0" normalizeH="0" baseline="0" noProof="0" dirty="0">
              <a:ln>
                <a:noFill/>
              </a:ln>
              <a:effectLst/>
              <a:uLnTx/>
              <a:uFillTx/>
              <a:latin typeface="+mn-lt"/>
              <a:ea typeface="+mn-ea"/>
              <a:cs typeface="+mn-cs"/>
            </a:endParaRPr>
          </a:p>
        </p:txBody>
      </p:sp>
    </p:spTree>
    <p:extLst>
      <p:ext uri="{BB962C8B-B14F-4D97-AF65-F5344CB8AC3E}">
        <p14:creationId xmlns:p14="http://schemas.microsoft.com/office/powerpoint/2010/main" val="357403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Samengestelde flow of store kan splitsen</a:t>
            </a:r>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27</a:t>
            </a:fld>
            <a:endParaRPr lang="nl-NL"/>
          </a:p>
        </p:txBody>
      </p:sp>
      <p:grpSp>
        <p:nvGrpSpPr>
          <p:cNvPr id="27" name="Groep 26"/>
          <p:cNvGrpSpPr/>
          <p:nvPr/>
        </p:nvGrpSpPr>
        <p:grpSpPr>
          <a:xfrm>
            <a:off x="489634" y="2754859"/>
            <a:ext cx="5139188" cy="2577413"/>
            <a:chOff x="827584" y="1168289"/>
            <a:chExt cx="5139188" cy="2577413"/>
          </a:xfrm>
        </p:grpSpPr>
        <p:cxnSp>
          <p:nvCxnSpPr>
            <p:cNvPr id="9" name="Gekromde verbindingslijn 8"/>
            <p:cNvCxnSpPr/>
            <p:nvPr/>
          </p:nvCxnSpPr>
          <p:spPr>
            <a:xfrm>
              <a:off x="2938357" y="2595073"/>
              <a:ext cx="1584176" cy="720080"/>
            </a:xfrm>
            <a:prstGeom prst="curvedConnector3">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0" name="Gekromde verbindingslijn 9"/>
            <p:cNvCxnSpPr/>
            <p:nvPr/>
          </p:nvCxnSpPr>
          <p:spPr>
            <a:xfrm flipV="1">
              <a:off x="2915816" y="1700808"/>
              <a:ext cx="2027564" cy="894264"/>
            </a:xfrm>
            <a:prstGeom prst="curvedConnector3">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6" name="Rechte verbindingslijn 15"/>
            <p:cNvCxnSpPr/>
            <p:nvPr/>
          </p:nvCxnSpPr>
          <p:spPr>
            <a:xfrm flipH="1">
              <a:off x="1850976" y="2595073"/>
              <a:ext cx="1174669" cy="0"/>
            </a:xfrm>
            <a:prstGeom prst="line">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17" name="Ovaal 16"/>
            <p:cNvSpPr/>
            <p:nvPr/>
          </p:nvSpPr>
          <p:spPr>
            <a:xfrm>
              <a:off x="827584" y="2147940"/>
              <a:ext cx="1023392" cy="951189"/>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Ovaal 17"/>
            <p:cNvSpPr/>
            <p:nvPr/>
          </p:nvSpPr>
          <p:spPr>
            <a:xfrm>
              <a:off x="4943380" y="1168289"/>
              <a:ext cx="1023392" cy="951189"/>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Ovaal 18"/>
            <p:cNvSpPr/>
            <p:nvPr/>
          </p:nvSpPr>
          <p:spPr>
            <a:xfrm>
              <a:off x="4524533" y="2794513"/>
              <a:ext cx="1023392" cy="951189"/>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Tekstvak 19"/>
            <p:cNvSpPr txBox="1"/>
            <p:nvPr/>
          </p:nvSpPr>
          <p:spPr>
            <a:xfrm>
              <a:off x="1753796" y="2574500"/>
              <a:ext cx="1247042" cy="550995"/>
            </a:xfrm>
            <a:prstGeom prst="rect">
              <a:avLst/>
            </a:prstGeom>
          </p:spPr>
          <p:txBody>
            <a:bodyPr vert="horz" wrap="squar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a:ln>
                    <a:noFill/>
                  </a:ln>
                  <a:effectLst/>
                  <a:uLnTx/>
                  <a:uFillTx/>
                  <a:latin typeface="+mn-lt"/>
                  <a:ea typeface="+mn-ea"/>
                  <a:cs typeface="+mn-cs"/>
                </a:rPr>
                <a:t>name</a:t>
              </a:r>
            </a:p>
          </p:txBody>
        </p:sp>
        <p:sp>
          <p:nvSpPr>
            <p:cNvPr id="21" name="Tekstvak 20"/>
            <p:cNvSpPr txBox="1"/>
            <p:nvPr/>
          </p:nvSpPr>
          <p:spPr>
            <a:xfrm>
              <a:off x="3167844" y="3179916"/>
              <a:ext cx="1247042" cy="550995"/>
            </a:xfrm>
            <a:prstGeom prst="rect">
              <a:avLst/>
            </a:prstGeom>
          </p:spPr>
          <p:txBody>
            <a:bodyPr vert="horz" wrap="squar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a:ln>
                    <a:noFill/>
                  </a:ln>
                  <a:effectLst/>
                  <a:uLnTx/>
                  <a:uFillTx/>
                  <a:latin typeface="+mn-lt"/>
                  <a:ea typeface="+mn-ea"/>
                  <a:cs typeface="+mn-cs"/>
                </a:rPr>
                <a:t>name</a:t>
              </a:r>
            </a:p>
          </p:txBody>
        </p:sp>
        <p:sp>
          <p:nvSpPr>
            <p:cNvPr id="22" name="Tekstvak 21"/>
            <p:cNvSpPr txBox="1"/>
            <p:nvPr/>
          </p:nvSpPr>
          <p:spPr>
            <a:xfrm>
              <a:off x="2667171" y="1212653"/>
              <a:ext cx="2126547" cy="550995"/>
            </a:xfrm>
            <a:prstGeom prst="rect">
              <a:avLst/>
            </a:prstGeom>
          </p:spPr>
          <p:txBody>
            <a:bodyPr vert="horz" wrap="square" lIns="91440" tIns="45720" rIns="91440" bIns="45720" rtlCol="0">
              <a:noAutofit/>
            </a:bodyPr>
            <a:lstStyle/>
            <a:p>
              <a:pPr algn="ctr">
                <a:spcBef>
                  <a:spcPct val="20000"/>
                </a:spcBef>
              </a:pPr>
              <a:r>
                <a:rPr lang="nl-NL" sz="2800" dirty="0"/>
                <a:t>last-name</a:t>
              </a:r>
              <a:endParaRPr kumimoji="0" lang="nl-NL" sz="2800" i="0" u="none" strike="noStrike" kern="1200" cap="none" spc="0" normalizeH="0" baseline="0" noProof="0" dirty="0">
                <a:ln>
                  <a:noFill/>
                </a:ln>
                <a:effectLst/>
                <a:uLnTx/>
                <a:uFillTx/>
              </a:endParaRPr>
            </a:p>
          </p:txBody>
        </p:sp>
      </p:grpSp>
      <p:grpSp>
        <p:nvGrpSpPr>
          <p:cNvPr id="47" name="Groep 46"/>
          <p:cNvGrpSpPr/>
          <p:nvPr/>
        </p:nvGrpSpPr>
        <p:grpSpPr>
          <a:xfrm>
            <a:off x="6372200" y="1011209"/>
            <a:ext cx="2687202" cy="5158887"/>
            <a:chOff x="6372200" y="1011209"/>
            <a:chExt cx="2687202" cy="5158887"/>
          </a:xfrm>
        </p:grpSpPr>
        <p:sp>
          <p:nvSpPr>
            <p:cNvPr id="31" name="Tekstvak 30"/>
            <p:cNvSpPr txBox="1"/>
            <p:nvPr/>
          </p:nvSpPr>
          <p:spPr>
            <a:xfrm>
              <a:off x="7812360" y="2595814"/>
              <a:ext cx="1247042" cy="550995"/>
            </a:xfrm>
            <a:prstGeom prst="rect">
              <a:avLst/>
            </a:prstGeom>
          </p:spPr>
          <p:txBody>
            <a:bodyPr vert="horz" wrap="squar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a:ln>
                    <a:noFill/>
                  </a:ln>
                  <a:effectLst/>
                  <a:uLnTx/>
                  <a:uFillTx/>
                  <a:latin typeface="+mn-lt"/>
                  <a:ea typeface="+mn-ea"/>
                  <a:cs typeface="+mn-cs"/>
                </a:rPr>
                <a:t>name</a:t>
              </a:r>
            </a:p>
          </p:txBody>
        </p:sp>
        <p:sp>
          <p:nvSpPr>
            <p:cNvPr id="39" name="Tekstvak 38"/>
            <p:cNvSpPr txBox="1"/>
            <p:nvPr/>
          </p:nvSpPr>
          <p:spPr>
            <a:xfrm>
              <a:off x="6883896" y="4645069"/>
              <a:ext cx="2126547" cy="550995"/>
            </a:xfrm>
            <a:prstGeom prst="rect">
              <a:avLst/>
            </a:prstGeom>
          </p:spPr>
          <p:txBody>
            <a:bodyPr vert="horz" wrap="square" lIns="91440" tIns="45720" rIns="91440" bIns="45720" rtlCol="0">
              <a:noAutofit/>
            </a:bodyPr>
            <a:lstStyle/>
            <a:p>
              <a:pPr algn="ctr">
                <a:spcBef>
                  <a:spcPct val="20000"/>
                </a:spcBef>
              </a:pPr>
              <a:r>
                <a:rPr lang="nl-NL" sz="2800" dirty="0"/>
                <a:t>first-name</a:t>
              </a:r>
              <a:endParaRPr kumimoji="0" lang="nl-NL" sz="2800" i="0" u="none" strike="noStrike" kern="1200" cap="none" spc="0" normalizeH="0" baseline="0" noProof="0" dirty="0">
                <a:ln>
                  <a:noFill/>
                </a:ln>
                <a:effectLst/>
                <a:uLnTx/>
                <a:uFillTx/>
              </a:endParaRPr>
            </a:p>
          </p:txBody>
        </p:sp>
        <p:cxnSp>
          <p:nvCxnSpPr>
            <p:cNvPr id="24" name="Rechte verbindingslijn 23"/>
            <p:cNvCxnSpPr/>
            <p:nvPr/>
          </p:nvCxnSpPr>
          <p:spPr>
            <a:xfrm>
              <a:off x="6761711" y="3422306"/>
              <a:ext cx="1656184" cy="0"/>
            </a:xfrm>
            <a:prstGeom prst="line">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25" name="Rechte verbindingslijn 24"/>
            <p:cNvCxnSpPr/>
            <p:nvPr/>
          </p:nvCxnSpPr>
          <p:spPr>
            <a:xfrm>
              <a:off x="6761711" y="3926362"/>
              <a:ext cx="1656184" cy="0"/>
            </a:xfrm>
            <a:prstGeom prst="line">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26" name="Tekstvak 25"/>
            <p:cNvSpPr txBox="1"/>
            <p:nvPr/>
          </p:nvSpPr>
          <p:spPr>
            <a:xfrm>
              <a:off x="6977735" y="3375367"/>
              <a:ext cx="1247042" cy="550995"/>
            </a:xfrm>
            <a:prstGeom prst="rect">
              <a:avLst/>
            </a:prstGeom>
          </p:spPr>
          <p:txBody>
            <a:bodyPr vert="horz" wrap="squar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err="1">
                  <a:ln>
                    <a:noFill/>
                  </a:ln>
                  <a:effectLst/>
                  <a:uLnTx/>
                  <a:uFillTx/>
                  <a:latin typeface="+mn-lt"/>
                  <a:ea typeface="+mn-ea"/>
                  <a:cs typeface="+mn-cs"/>
                </a:rPr>
                <a:t>names</a:t>
              </a:r>
              <a:endParaRPr kumimoji="0" lang="nl-NL" sz="2800" b="0" i="0" u="none" strike="noStrike" kern="1200" cap="none" spc="0" normalizeH="0" baseline="0" noProof="0" dirty="0">
                <a:ln>
                  <a:noFill/>
                </a:ln>
                <a:effectLst/>
                <a:uLnTx/>
                <a:uFillTx/>
                <a:latin typeface="+mn-lt"/>
                <a:ea typeface="+mn-ea"/>
                <a:cs typeface="+mn-cs"/>
              </a:endParaRPr>
            </a:p>
          </p:txBody>
        </p:sp>
        <p:cxnSp>
          <p:nvCxnSpPr>
            <p:cNvPr id="30" name="Gekromde verbindingslijn 29"/>
            <p:cNvCxnSpPr>
              <a:stCxn id="41" idx="4"/>
            </p:cNvCxnSpPr>
            <p:nvPr/>
          </p:nvCxnSpPr>
          <p:spPr>
            <a:xfrm rot="5400000">
              <a:off x="7149886" y="2444495"/>
              <a:ext cx="1475889" cy="511695"/>
            </a:xfrm>
            <a:prstGeom prst="curvedConnector3">
              <a:avLst>
                <a:gd name="adj1" fmla="val 50000"/>
              </a:avLst>
            </a:prstGeom>
            <a:ln w="25400">
              <a:solidFill>
                <a:schemeClr val="tx1"/>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cxnSp>
          <p:nvCxnSpPr>
            <p:cNvPr id="37" name="Gekromde verbindingslijn 36"/>
            <p:cNvCxnSpPr>
              <a:endCxn id="42" idx="0"/>
            </p:cNvCxnSpPr>
            <p:nvPr/>
          </p:nvCxnSpPr>
          <p:spPr>
            <a:xfrm rot="5400000">
              <a:off x="6582387" y="4225221"/>
              <a:ext cx="1295196" cy="692177"/>
            </a:xfrm>
            <a:prstGeom prst="curvedConnector3">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1" name="Ovaal 40"/>
            <p:cNvSpPr/>
            <p:nvPr/>
          </p:nvSpPr>
          <p:spPr>
            <a:xfrm>
              <a:off x="7631981" y="1011209"/>
              <a:ext cx="1023392" cy="951189"/>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Ovaal 41"/>
            <p:cNvSpPr/>
            <p:nvPr/>
          </p:nvSpPr>
          <p:spPr>
            <a:xfrm>
              <a:off x="6372200" y="5218907"/>
              <a:ext cx="1023392" cy="951189"/>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Tree>
    <p:extLst>
      <p:ext uri="{BB962C8B-B14F-4D97-AF65-F5344CB8AC3E}">
        <p14:creationId xmlns:p14="http://schemas.microsoft.com/office/powerpoint/2010/main" val="16981900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Maak DD Flessenverwerker</a:t>
            </a:r>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28</a:t>
            </a:fld>
            <a:endParaRPr lang="nl-NL"/>
          </a:p>
        </p:txBody>
      </p:sp>
      <p:graphicFrame>
        <p:nvGraphicFramePr>
          <p:cNvPr id="7" name="Object 6">
            <a:extLst>
              <a:ext uri="{FF2B5EF4-FFF2-40B4-BE49-F238E27FC236}">
                <a16:creationId xmlns:a16="http://schemas.microsoft.com/office/drawing/2014/main" id="{D5A9444B-CC03-49F6-88B3-85C249B0ADA2}"/>
              </a:ext>
            </a:extLst>
          </p:cNvPr>
          <p:cNvGraphicFramePr>
            <a:graphicFrameLocks noChangeAspect="1"/>
          </p:cNvGraphicFramePr>
          <p:nvPr/>
        </p:nvGraphicFramePr>
        <p:xfrm>
          <a:off x="3061255" y="1108553"/>
          <a:ext cx="3021491" cy="5200767"/>
        </p:xfrm>
        <a:graphic>
          <a:graphicData uri="http://schemas.openxmlformats.org/presentationml/2006/ole">
            <mc:AlternateContent xmlns:mc="http://schemas.openxmlformats.org/markup-compatibility/2006">
              <mc:Choice xmlns:v="urn:schemas-microsoft-com:vml" Requires="v">
                <p:oleObj name="Visio" r:id="rId2" imgW="2324224" imgH="4000590" progId="Visio.Drawing.11">
                  <p:embed/>
                </p:oleObj>
              </mc:Choice>
              <mc:Fallback>
                <p:oleObj name="Visio" r:id="rId2" imgW="2324224" imgH="4000590" progId="Visio.Drawing.11">
                  <p:embed/>
                  <p:pic>
                    <p:nvPicPr>
                      <p:cNvPr id="7" name="Object 6">
                        <a:extLst>
                          <a:ext uri="{FF2B5EF4-FFF2-40B4-BE49-F238E27FC236}">
                            <a16:creationId xmlns:a16="http://schemas.microsoft.com/office/drawing/2014/main" id="{D5A9444B-CC03-49F6-88B3-85C249B0ADA2}"/>
                          </a:ext>
                        </a:extLst>
                      </p:cNvPr>
                      <p:cNvPicPr/>
                      <p:nvPr/>
                    </p:nvPicPr>
                    <p:blipFill>
                      <a:blip r:embed="rId3"/>
                      <a:stretch>
                        <a:fillRect/>
                      </a:stretch>
                    </p:blipFill>
                    <p:spPr>
                      <a:xfrm>
                        <a:off x="3061255" y="1108553"/>
                        <a:ext cx="3021491" cy="5200767"/>
                      </a:xfrm>
                      <a:prstGeom prst="rect">
                        <a:avLst/>
                      </a:prstGeom>
                    </p:spPr>
                  </p:pic>
                </p:oleObj>
              </mc:Fallback>
            </mc:AlternateContent>
          </a:graphicData>
        </a:graphic>
      </p:graphicFrame>
    </p:spTree>
    <p:extLst>
      <p:ext uri="{BB962C8B-B14F-4D97-AF65-F5344CB8AC3E}">
        <p14:creationId xmlns:p14="http://schemas.microsoft.com/office/powerpoint/2010/main" val="2464193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a:t>PROCESS SPECIFICATIONS</a:t>
            </a:r>
            <a:endParaRPr lang="en-US" dirty="0"/>
          </a:p>
        </p:txBody>
      </p:sp>
      <p:sp>
        <p:nvSpPr>
          <p:cNvPr id="7" name="Text Placeholder 6"/>
          <p:cNvSpPr>
            <a:spLocks noGrp="1"/>
          </p:cNvSpPr>
          <p:nvPr>
            <p:ph type="body" idx="1"/>
          </p:nvPr>
        </p:nvSpPr>
        <p:spPr/>
        <p:txBody>
          <a:bodyPr/>
          <a:lstStyle/>
          <a:p>
            <a:r>
              <a:rPr lang="nl-NL" dirty="0"/>
              <a:t>SYS01</a:t>
            </a:r>
            <a:endParaRPr lang="en-US"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29</a:t>
            </a:fld>
            <a:endParaRPr lang="nl-NL"/>
          </a:p>
        </p:txBody>
      </p:sp>
    </p:spTree>
    <p:extLst>
      <p:ext uri="{BB962C8B-B14F-4D97-AF65-F5344CB8AC3E}">
        <p14:creationId xmlns:p14="http://schemas.microsoft.com/office/powerpoint/2010/main" val="2792939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nl-NL" dirty="0"/>
              <a:t>Vorige les</a:t>
            </a:r>
          </a:p>
        </p:txBody>
      </p:sp>
      <p:sp>
        <p:nvSpPr>
          <p:cNvPr id="5" name="Content Placeholder 4"/>
          <p:cNvSpPr>
            <a:spLocks noGrp="1"/>
          </p:cNvSpPr>
          <p:nvPr>
            <p:ph idx="1"/>
          </p:nvPr>
        </p:nvSpPr>
        <p:spPr/>
        <p:txBody>
          <a:bodyPr>
            <a:noAutofit/>
          </a:bodyPr>
          <a:lstStyle/>
          <a:p>
            <a:r>
              <a:rPr lang="nl-NL" dirty="0"/>
              <a:t>Wat is een model?</a:t>
            </a:r>
          </a:p>
          <a:p>
            <a:pPr lvl="1"/>
            <a:r>
              <a:rPr lang="nl-NL" dirty="0"/>
              <a:t>Abstractie met bepaald doel, meestal schematisch (plaatje + tekst)</a:t>
            </a:r>
          </a:p>
          <a:p>
            <a:r>
              <a:rPr lang="nl-NL" dirty="0"/>
              <a:t>Stappenplan modelleren systeem:</a:t>
            </a:r>
          </a:p>
          <a:p>
            <a:pPr lvl="1"/>
            <a:r>
              <a:rPr lang="nl-NL" b="1" dirty="0"/>
              <a:t>Wat?</a:t>
            </a:r>
            <a:r>
              <a:rPr lang="nl-NL" dirty="0"/>
              <a:t> (functie)</a:t>
            </a:r>
          </a:p>
          <a:p>
            <a:pPr lvl="1"/>
            <a:r>
              <a:rPr lang="nl-NL" b="1" dirty="0">
                <a:sym typeface="Wingdings" panose="05000000000000000000" pitchFamily="2" charset="2"/>
              </a:rPr>
              <a:t>Waarmee?</a:t>
            </a:r>
            <a:r>
              <a:rPr lang="nl-NL" dirty="0">
                <a:sym typeface="Wingdings" panose="05000000000000000000" pitchFamily="2" charset="2"/>
              </a:rPr>
              <a:t> (interface)</a:t>
            </a:r>
          </a:p>
          <a:p>
            <a:pPr lvl="1"/>
            <a:r>
              <a:rPr lang="nl-NL" b="1" dirty="0">
                <a:sym typeface="Wingdings" panose="05000000000000000000" pitchFamily="2" charset="2"/>
              </a:rPr>
              <a:t>Hoe?</a:t>
            </a:r>
            <a:r>
              <a:rPr lang="nl-NL" dirty="0">
                <a:sym typeface="Wingdings" panose="05000000000000000000" pitchFamily="2" charset="2"/>
              </a:rPr>
              <a:t> (implementatie)</a:t>
            </a:r>
          </a:p>
          <a:p>
            <a:pPr lvl="1"/>
            <a:endParaRPr lang="nl-NL" dirty="0"/>
          </a:p>
          <a:p>
            <a:pPr lvl="1"/>
            <a:endParaRPr lang="nl-NL" dirty="0"/>
          </a:p>
          <a:p>
            <a:endParaRPr lang="nl-NL" dirty="0"/>
          </a:p>
          <a:p>
            <a:pPr lvl="1"/>
            <a:endParaRPr lang="nl-NL" dirty="0"/>
          </a:p>
        </p:txBody>
      </p:sp>
      <p:sp>
        <p:nvSpPr>
          <p:cNvPr id="7" name="Slide Number Placeholder 6"/>
          <p:cNvSpPr>
            <a:spLocks noGrp="1"/>
          </p:cNvSpPr>
          <p:nvPr>
            <p:ph type="sldNum" sz="quarter" idx="12"/>
          </p:nvPr>
        </p:nvSpPr>
        <p:spPr/>
        <p:txBody>
          <a:bodyPr/>
          <a:lstStyle/>
          <a:p>
            <a:fld id="{C3EE7185-A582-4542-8FF0-969B3F80C0A5}" type="slidenum">
              <a:rPr lang="nl-NL" smtClean="0"/>
              <a:pPr/>
              <a:t>3</a:t>
            </a:fld>
            <a:endParaRPr lang="nl-NL"/>
          </a:p>
        </p:txBody>
      </p:sp>
    </p:spTree>
    <p:extLst>
      <p:ext uri="{BB962C8B-B14F-4D97-AF65-F5344CB8AC3E}">
        <p14:creationId xmlns:p14="http://schemas.microsoft.com/office/powerpoint/2010/main" val="337678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err="1"/>
              <a:t>Process</a:t>
            </a:r>
            <a:r>
              <a:rPr lang="nl-NL" dirty="0"/>
              <a:t> </a:t>
            </a:r>
            <a:r>
              <a:rPr lang="nl-NL" dirty="0" err="1"/>
              <a:t>specifications</a:t>
            </a:r>
            <a:r>
              <a:rPr lang="nl-NL" dirty="0"/>
              <a:t> (zie </a:t>
            </a:r>
            <a:r>
              <a:rPr lang="nl-NL" dirty="0" err="1"/>
              <a:t>Yourdon</a:t>
            </a:r>
            <a:r>
              <a:rPr lang="nl-NL" dirty="0"/>
              <a:t> H11)</a:t>
            </a:r>
            <a:endParaRPr lang="en-US" dirty="0"/>
          </a:p>
        </p:txBody>
      </p:sp>
      <p:sp>
        <p:nvSpPr>
          <p:cNvPr id="3" name="Content Placeholder 2"/>
          <p:cNvSpPr>
            <a:spLocks noGrp="1"/>
          </p:cNvSpPr>
          <p:nvPr>
            <p:ph idx="1"/>
          </p:nvPr>
        </p:nvSpPr>
        <p:spPr/>
        <p:txBody>
          <a:bodyPr/>
          <a:lstStyle/>
          <a:p>
            <a:r>
              <a:rPr lang="nl-NL" dirty="0"/>
              <a:t>Korte </a:t>
            </a:r>
            <a:r>
              <a:rPr lang="nl-NL" i="1" dirty="0"/>
              <a:t>functionele</a:t>
            </a:r>
            <a:r>
              <a:rPr lang="nl-NL" dirty="0"/>
              <a:t> beschrijvingen van alle </a:t>
            </a:r>
            <a:r>
              <a:rPr lang="nl-NL" b="1" dirty="0"/>
              <a:t>niet uitgediepte</a:t>
            </a:r>
            <a:r>
              <a:rPr lang="nl-NL" dirty="0"/>
              <a:t> processen.</a:t>
            </a:r>
          </a:p>
          <a:p>
            <a:r>
              <a:rPr lang="nl-NL" dirty="0" err="1"/>
              <a:t>Process</a:t>
            </a:r>
            <a:r>
              <a:rPr lang="nl-NL" dirty="0"/>
              <a:t> </a:t>
            </a:r>
            <a:r>
              <a:rPr lang="nl-NL" dirty="0" err="1"/>
              <a:t>Specification</a:t>
            </a:r>
            <a:r>
              <a:rPr lang="nl-NL" dirty="0"/>
              <a:t>: PSPEC</a:t>
            </a:r>
          </a:p>
          <a:p>
            <a:endParaRPr lang="nl-NL" dirty="0"/>
          </a:p>
          <a:p>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30</a:t>
            </a:fld>
            <a:endParaRPr lang="nl-NL"/>
          </a:p>
        </p:txBody>
      </p:sp>
      <p:sp>
        <p:nvSpPr>
          <p:cNvPr id="9" name="TextBox 8"/>
          <p:cNvSpPr txBox="1"/>
          <p:nvPr/>
        </p:nvSpPr>
        <p:spPr>
          <a:xfrm>
            <a:off x="187152" y="2828569"/>
            <a:ext cx="3456384" cy="2430785"/>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rmAutofit/>
          </a:bodyPr>
          <a:lstStyle/>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kumimoji="0" lang="nl-NL" sz="1800" b="0" i="0" u="none" strike="noStrike" kern="1200" cap="none" spc="0" normalizeH="0" baseline="0" noProof="0" dirty="0">
                <a:ln>
                  <a:noFill/>
                </a:ln>
                <a:effectLst/>
                <a:uLnTx/>
                <a:uFillTx/>
              </a:rPr>
              <a:t>PSPEC “Verwarm Water”:</a:t>
            </a:r>
            <a:endParaRPr lang="en-US" dirty="0"/>
          </a:p>
          <a:p>
            <a:pPr marL="0" marR="0" indent="0" defTabSz="914400" rtl="0" eaLnBrk="1" fontAlgn="auto" latinLnBrk="0" hangingPunct="1">
              <a:lnSpc>
                <a:spcPct val="100000"/>
              </a:lnSpc>
              <a:spcBef>
                <a:spcPct val="20000"/>
              </a:spcBef>
              <a:spcAft>
                <a:spcPts val="0"/>
              </a:spcAft>
              <a:buClrTx/>
              <a:buSzTx/>
              <a:buFont typeface="Arial" pitchFamily="34" charset="0"/>
              <a:buNone/>
              <a:tabLst/>
            </a:pPr>
            <a:endParaRPr kumimoji="0" lang="nl-NL" sz="1800" b="0" i="0" u="none" strike="noStrike" kern="1200" cap="none" spc="0" normalizeH="0" baseline="0" noProof="0" dirty="0">
              <a:ln>
                <a:noFill/>
              </a:ln>
              <a:effectLst/>
              <a:uLnTx/>
              <a:uFillTx/>
              <a:latin typeface="+mn-lt"/>
              <a:ea typeface="+mn-ea"/>
              <a:cs typeface="+mn-cs"/>
            </a:endParaRPr>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lang="nl-NL" dirty="0"/>
              <a:t>Dit proces neemt IN(Water) op en verwarmt het water zodanig dat na enkele tijd OUT(Kokend water) kan worden uitgevoerd. Tevens geeft het proces de OUT(Temperatuur) weer van het water.</a:t>
            </a:r>
            <a:endParaRPr kumimoji="0" lang="nl-NL" sz="1800" b="0" i="0" u="none" strike="noStrike" kern="1200" cap="none" spc="0" normalizeH="0" baseline="0" noProof="0" dirty="0">
              <a:ln>
                <a:noFill/>
              </a:ln>
              <a:effectLst/>
              <a:uLnTx/>
              <a:uFillTx/>
            </a:endParaRPr>
          </a:p>
        </p:txBody>
      </p:sp>
      <p:graphicFrame>
        <p:nvGraphicFramePr>
          <p:cNvPr id="11" name="Object 10"/>
          <p:cNvGraphicFramePr>
            <a:graphicFrameLocks noChangeAspect="1"/>
          </p:cNvGraphicFramePr>
          <p:nvPr/>
        </p:nvGraphicFramePr>
        <p:xfrm>
          <a:off x="5220072" y="1628800"/>
          <a:ext cx="3744416" cy="3353208"/>
        </p:xfrm>
        <a:graphic>
          <a:graphicData uri="http://schemas.openxmlformats.org/presentationml/2006/ole">
            <mc:AlternateContent xmlns:mc="http://schemas.openxmlformats.org/markup-compatibility/2006">
              <mc:Choice xmlns:v="urn:schemas-microsoft-com:vml" Requires="v">
                <p:oleObj name="Visio" r:id="rId2" imgW="2657550" imgH="2400355" progId="Visio.Drawing.15">
                  <p:embed/>
                </p:oleObj>
              </mc:Choice>
              <mc:Fallback>
                <p:oleObj name="Visio" r:id="rId2" imgW="2657550" imgH="2400355" progId="Visio.Drawing.15">
                  <p:embed/>
                  <p:pic>
                    <p:nvPicPr>
                      <p:cNvPr id="11" name="Object 10"/>
                      <p:cNvPicPr/>
                      <p:nvPr/>
                    </p:nvPicPr>
                    <p:blipFill>
                      <a:blip r:embed="rId3"/>
                      <a:stretch>
                        <a:fillRect/>
                      </a:stretch>
                    </p:blipFill>
                    <p:spPr>
                      <a:xfrm>
                        <a:off x="5220072" y="1628800"/>
                        <a:ext cx="3744416" cy="3353208"/>
                      </a:xfrm>
                      <a:prstGeom prst="rect">
                        <a:avLst/>
                      </a:prstGeom>
                    </p:spPr>
                  </p:pic>
                </p:oleObj>
              </mc:Fallback>
            </mc:AlternateContent>
          </a:graphicData>
        </a:graphic>
      </p:graphicFrame>
      <p:sp>
        <p:nvSpPr>
          <p:cNvPr id="12" name="TextBox 11"/>
          <p:cNvSpPr txBox="1"/>
          <p:nvPr/>
        </p:nvSpPr>
        <p:spPr>
          <a:xfrm>
            <a:off x="3606160" y="4062090"/>
            <a:ext cx="3456384" cy="2430785"/>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rmAutofit/>
          </a:bodyPr>
          <a:lstStyle/>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kumimoji="0" lang="nl-NL" sz="1800" b="0" i="0" u="none" strike="noStrike" kern="1200" cap="none" spc="0" normalizeH="0" baseline="0" noProof="0" dirty="0">
                <a:ln>
                  <a:noFill/>
                </a:ln>
                <a:effectLst/>
                <a:uLnTx/>
                <a:uFillTx/>
              </a:rPr>
              <a:t>PSPEC “Check warm genoeg”:</a:t>
            </a:r>
          </a:p>
          <a:p>
            <a:pPr marL="0" marR="0" indent="0" defTabSz="914400" rtl="0" eaLnBrk="1" fontAlgn="auto" latinLnBrk="0" hangingPunct="1">
              <a:lnSpc>
                <a:spcPct val="100000"/>
              </a:lnSpc>
              <a:spcBef>
                <a:spcPct val="20000"/>
              </a:spcBef>
              <a:spcAft>
                <a:spcPts val="0"/>
              </a:spcAft>
              <a:buClrTx/>
              <a:buSzTx/>
              <a:buFont typeface="Arial" pitchFamily="34" charset="0"/>
              <a:buNone/>
              <a:tabLst/>
            </a:pPr>
            <a:endParaRPr lang="nl-NL" dirty="0"/>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lang="nl-NL" dirty="0"/>
              <a:t>Als IN(Temperatuur) &gt;= 100 ˚C dan</a:t>
            </a:r>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kumimoji="0" lang="nl-NL" sz="1800" b="0" i="0" u="none" strike="noStrike" kern="1200" cap="none" spc="0" normalizeH="0" baseline="0" noProof="0" dirty="0">
                <a:ln>
                  <a:noFill/>
                </a:ln>
                <a:effectLst/>
                <a:uLnTx/>
                <a:uFillTx/>
              </a:rPr>
              <a:t>     OUT(Water</a:t>
            </a:r>
            <a:r>
              <a:rPr kumimoji="0" lang="nl-NL" sz="1800" b="0" i="0" u="none" strike="noStrike" kern="1200" cap="none" spc="0" normalizeH="0" noProof="0" dirty="0">
                <a:ln>
                  <a:noFill/>
                </a:ln>
                <a:effectLst/>
                <a:uLnTx/>
                <a:uFillTx/>
              </a:rPr>
              <a:t> kookt) = waar</a:t>
            </a:r>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lang="nl-NL" baseline="0" dirty="0"/>
              <a:t>Anders</a:t>
            </a:r>
          </a:p>
          <a:p>
            <a:pPr marL="0" marR="0" indent="0" defTabSz="914400" rtl="0" eaLnBrk="1" fontAlgn="auto" latinLnBrk="0" hangingPunct="1">
              <a:lnSpc>
                <a:spcPct val="100000"/>
              </a:lnSpc>
              <a:spcBef>
                <a:spcPct val="20000"/>
              </a:spcBef>
              <a:spcAft>
                <a:spcPts val="0"/>
              </a:spcAft>
              <a:buClrTx/>
              <a:buSzTx/>
              <a:buFont typeface="Arial" pitchFamily="34" charset="0"/>
              <a:buNone/>
              <a:tabLst/>
            </a:pPr>
            <a:r>
              <a:rPr kumimoji="0" lang="nl-NL" sz="1800" b="0" i="0" u="none" strike="noStrike" kern="1200" cap="none" spc="0" normalizeH="0" noProof="0" dirty="0">
                <a:ln>
                  <a:noFill/>
                </a:ln>
                <a:effectLst/>
                <a:uLnTx/>
                <a:uFillTx/>
              </a:rPr>
              <a:t>     OUT(Water kookt) = onwaar</a:t>
            </a:r>
            <a:endParaRPr kumimoji="0" lang="nl-NL" sz="1800" b="0" i="0" u="none" strike="noStrike" kern="1200" cap="none" spc="0" normalizeH="0" baseline="0" noProof="0" dirty="0">
              <a:ln>
                <a:noFill/>
              </a:ln>
              <a:effectLst/>
              <a:uLnTx/>
              <a:uFillTx/>
            </a:endParaRPr>
          </a:p>
        </p:txBody>
      </p:sp>
      <p:grpSp>
        <p:nvGrpSpPr>
          <p:cNvPr id="15" name="SMARTInkShape-Group3"/>
          <p:cNvGrpSpPr/>
          <p:nvPr/>
        </p:nvGrpSpPr>
        <p:grpSpPr>
          <a:xfrm>
            <a:off x="7589520" y="4292192"/>
            <a:ext cx="214232" cy="305935"/>
            <a:chOff x="7589520" y="4292192"/>
            <a:chExt cx="214232" cy="305935"/>
          </a:xfrm>
        </p:grpSpPr>
        <p:sp>
          <p:nvSpPr>
            <p:cNvPr id="13" name="SMARTInkShape-4"/>
            <p:cNvSpPr/>
            <p:nvPr/>
          </p:nvSpPr>
          <p:spPr>
            <a:xfrm>
              <a:off x="7589520" y="4521100"/>
              <a:ext cx="51846" cy="77027"/>
            </a:xfrm>
            <a:custGeom>
              <a:avLst/>
              <a:gdLst/>
              <a:ahLst/>
              <a:cxnLst/>
              <a:rect l="0" t="0" r="0" b="0"/>
              <a:pathLst>
                <a:path w="51846" h="77027">
                  <a:moveTo>
                    <a:pt x="0" y="77026"/>
                  </a:moveTo>
                  <a:lnTo>
                    <a:pt x="0" y="67935"/>
                  </a:lnTo>
                  <a:lnTo>
                    <a:pt x="1935" y="63793"/>
                  </a:lnTo>
                  <a:lnTo>
                    <a:pt x="5215" y="58082"/>
                  </a:lnTo>
                  <a:lnTo>
                    <a:pt x="21981" y="25709"/>
                  </a:lnTo>
                  <a:lnTo>
                    <a:pt x="37139" y="5490"/>
                  </a:lnTo>
                  <a:lnTo>
                    <a:pt x="38783" y="0"/>
                  </a:lnTo>
                  <a:lnTo>
                    <a:pt x="38918" y="275"/>
                  </a:lnTo>
                  <a:lnTo>
                    <a:pt x="39069" y="2516"/>
                  </a:lnTo>
                  <a:lnTo>
                    <a:pt x="37200" y="5931"/>
                  </a:lnTo>
                  <a:lnTo>
                    <a:pt x="11759" y="38212"/>
                  </a:lnTo>
                  <a:lnTo>
                    <a:pt x="8855" y="43567"/>
                  </a:lnTo>
                  <a:lnTo>
                    <a:pt x="6838" y="53697"/>
                  </a:lnTo>
                  <a:lnTo>
                    <a:pt x="6736" y="53491"/>
                  </a:lnTo>
                  <a:lnTo>
                    <a:pt x="6668" y="52627"/>
                  </a:lnTo>
                  <a:lnTo>
                    <a:pt x="18823" y="42087"/>
                  </a:lnTo>
                  <a:lnTo>
                    <a:pt x="31618" y="26501"/>
                  </a:lnTo>
                  <a:lnTo>
                    <a:pt x="37759" y="21913"/>
                  </a:lnTo>
                  <a:lnTo>
                    <a:pt x="45296" y="17395"/>
                  </a:lnTo>
                  <a:lnTo>
                    <a:pt x="51845" y="12044"/>
                  </a:lnTo>
                  <a:lnTo>
                    <a:pt x="45719" y="24774"/>
                  </a:lnTo>
                </a:path>
              </a:pathLst>
            </a:custGeom>
            <a:ln w="1905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14" name="SMARTInkShape-5"/>
            <p:cNvSpPr/>
            <p:nvPr/>
          </p:nvSpPr>
          <p:spPr>
            <a:xfrm>
              <a:off x="7749866" y="4292192"/>
              <a:ext cx="53886" cy="64272"/>
            </a:xfrm>
            <a:custGeom>
              <a:avLst/>
              <a:gdLst/>
              <a:ahLst/>
              <a:cxnLst/>
              <a:rect l="0" t="0" r="0" b="0"/>
              <a:pathLst>
                <a:path w="53886" h="64272">
                  <a:moveTo>
                    <a:pt x="22534" y="44677"/>
                  </a:moveTo>
                  <a:lnTo>
                    <a:pt x="22534" y="35586"/>
                  </a:lnTo>
                  <a:lnTo>
                    <a:pt x="24470" y="31444"/>
                  </a:lnTo>
                  <a:lnTo>
                    <a:pt x="35572" y="18577"/>
                  </a:lnTo>
                  <a:lnTo>
                    <a:pt x="32122" y="18558"/>
                  </a:lnTo>
                  <a:lnTo>
                    <a:pt x="31103" y="19282"/>
                  </a:lnTo>
                  <a:lnTo>
                    <a:pt x="30424" y="20490"/>
                  </a:lnTo>
                  <a:lnTo>
                    <a:pt x="29972" y="22021"/>
                  </a:lnTo>
                  <a:lnTo>
                    <a:pt x="28944" y="23041"/>
                  </a:lnTo>
                  <a:lnTo>
                    <a:pt x="22080" y="26615"/>
                  </a:lnTo>
                  <a:lnTo>
                    <a:pt x="17203" y="30626"/>
                  </a:lnTo>
                  <a:lnTo>
                    <a:pt x="16536" y="33110"/>
                  </a:lnTo>
                  <a:lnTo>
                    <a:pt x="16108" y="37151"/>
                  </a:lnTo>
                  <a:lnTo>
                    <a:pt x="19501" y="34383"/>
                  </a:lnTo>
                  <a:lnTo>
                    <a:pt x="21186" y="30909"/>
                  </a:lnTo>
                  <a:lnTo>
                    <a:pt x="21635" y="28967"/>
                  </a:lnTo>
                  <a:lnTo>
                    <a:pt x="37170" y="10709"/>
                  </a:lnTo>
                  <a:lnTo>
                    <a:pt x="41860" y="7808"/>
                  </a:lnTo>
                  <a:lnTo>
                    <a:pt x="46364" y="5794"/>
                  </a:lnTo>
                  <a:lnTo>
                    <a:pt x="53885" y="0"/>
                  </a:lnTo>
                  <a:lnTo>
                    <a:pt x="50445" y="4377"/>
                  </a:lnTo>
                  <a:lnTo>
                    <a:pt x="49453" y="8139"/>
                  </a:lnTo>
                  <a:lnTo>
                    <a:pt x="21066" y="40286"/>
                  </a:lnTo>
                  <a:lnTo>
                    <a:pt x="9194" y="57610"/>
                  </a:lnTo>
                  <a:lnTo>
                    <a:pt x="4994" y="61310"/>
                  </a:lnTo>
                  <a:lnTo>
                    <a:pt x="708" y="62955"/>
                  </a:lnTo>
                  <a:lnTo>
                    <a:pt x="0" y="62668"/>
                  </a:lnTo>
                  <a:lnTo>
                    <a:pt x="255" y="61751"/>
                  </a:lnTo>
                  <a:lnTo>
                    <a:pt x="11873" y="43260"/>
                  </a:lnTo>
                  <a:lnTo>
                    <a:pt x="18038" y="40418"/>
                  </a:lnTo>
                  <a:lnTo>
                    <a:pt x="34498" y="38185"/>
                  </a:lnTo>
                  <a:lnTo>
                    <a:pt x="22534" y="64271"/>
                  </a:lnTo>
                </a:path>
              </a:pathLst>
            </a:custGeom>
            <a:ln w="1905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grpSp>
      <p:sp>
        <p:nvSpPr>
          <p:cNvPr id="16" name="SMARTInkShape-6"/>
          <p:cNvSpPr/>
          <p:nvPr/>
        </p:nvSpPr>
        <p:spPr>
          <a:xfrm>
            <a:off x="7393878" y="4722604"/>
            <a:ext cx="44130" cy="51871"/>
          </a:xfrm>
          <a:custGeom>
            <a:avLst/>
            <a:gdLst/>
            <a:ahLst/>
            <a:cxnLst/>
            <a:rect l="0" t="0" r="0" b="0"/>
            <a:pathLst>
              <a:path w="44130" h="51871">
                <a:moveTo>
                  <a:pt x="6231" y="25745"/>
                </a:moveTo>
                <a:lnTo>
                  <a:pt x="6231" y="18810"/>
                </a:lnTo>
                <a:lnTo>
                  <a:pt x="8166" y="13470"/>
                </a:lnTo>
                <a:lnTo>
                  <a:pt x="18117" y="955"/>
                </a:lnTo>
                <a:lnTo>
                  <a:pt x="20706" y="213"/>
                </a:lnTo>
                <a:lnTo>
                  <a:pt x="22412" y="15"/>
                </a:lnTo>
                <a:lnTo>
                  <a:pt x="23550" y="608"/>
                </a:lnTo>
                <a:lnTo>
                  <a:pt x="24308" y="1730"/>
                </a:lnTo>
                <a:lnTo>
                  <a:pt x="24814" y="3204"/>
                </a:lnTo>
                <a:lnTo>
                  <a:pt x="24425" y="4911"/>
                </a:lnTo>
                <a:lnTo>
                  <a:pt x="14625" y="20881"/>
                </a:lnTo>
                <a:lnTo>
                  <a:pt x="9041" y="25029"/>
                </a:lnTo>
                <a:lnTo>
                  <a:pt x="7480" y="28571"/>
                </a:lnTo>
                <a:lnTo>
                  <a:pt x="6337" y="29806"/>
                </a:lnTo>
                <a:lnTo>
                  <a:pt x="3133" y="31178"/>
                </a:lnTo>
                <a:lnTo>
                  <a:pt x="1988" y="32270"/>
                </a:lnTo>
                <a:lnTo>
                  <a:pt x="377" y="35822"/>
                </a:lnTo>
                <a:lnTo>
                  <a:pt x="151" y="35365"/>
                </a:lnTo>
                <a:lnTo>
                  <a:pt x="0" y="34336"/>
                </a:lnTo>
                <a:lnTo>
                  <a:pt x="626" y="33649"/>
                </a:lnTo>
                <a:lnTo>
                  <a:pt x="4973" y="31957"/>
                </a:lnTo>
                <a:lnTo>
                  <a:pt x="36713" y="2516"/>
                </a:lnTo>
                <a:lnTo>
                  <a:pt x="44129" y="0"/>
                </a:lnTo>
                <a:lnTo>
                  <a:pt x="43834" y="599"/>
                </a:lnTo>
                <a:lnTo>
                  <a:pt x="27178" y="28984"/>
                </a:lnTo>
                <a:lnTo>
                  <a:pt x="12761" y="51870"/>
                </a:lnTo>
              </a:path>
            </a:pathLst>
          </a:custGeom>
          <a:ln w="1905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6" name="Tekstvak 5"/>
          <p:cNvSpPr txBox="1"/>
          <p:nvPr/>
        </p:nvSpPr>
        <p:spPr>
          <a:xfrm>
            <a:off x="3469703" y="3239765"/>
            <a:ext cx="4392488" cy="914400"/>
          </a:xfrm>
          <a:prstGeom prst="rect">
            <a:avLst/>
          </a:prstGeom>
        </p:spPr>
        <p:txBody>
          <a:bodyPr vert="horz" wrap="square" lIns="91440" tIns="45720" rIns="91440" bIns="45720" rtlCol="0">
            <a:norm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400" b="0" i="0" u="none" strike="noStrike" kern="1200" cap="none" spc="0" normalizeH="0" baseline="0" noProof="0" dirty="0">
                <a:ln>
                  <a:noFill/>
                </a:ln>
                <a:solidFill>
                  <a:srgbClr val="C00000"/>
                </a:solidFill>
                <a:effectLst/>
                <a:uLnTx/>
                <a:uFillTx/>
                <a:latin typeface="+mn-lt"/>
                <a:ea typeface="+mn-ea"/>
                <a:cs typeface="+mn-cs"/>
              </a:rPr>
              <a:t>Kan op verschillende manieren,</a:t>
            </a:r>
            <a:r>
              <a:rPr kumimoji="0" lang="nl-NL" sz="2400" b="0" i="0" u="none" strike="noStrike" kern="1200" cap="none" spc="0" normalizeH="0" noProof="0" dirty="0">
                <a:ln>
                  <a:noFill/>
                </a:ln>
                <a:solidFill>
                  <a:srgbClr val="C00000"/>
                </a:solidFill>
                <a:effectLst/>
                <a:uLnTx/>
                <a:uFillTx/>
                <a:latin typeface="+mn-lt"/>
                <a:ea typeface="+mn-ea"/>
                <a:cs typeface="+mn-cs"/>
              </a:rPr>
              <a:t> dit is slechts een voorbeeld.</a:t>
            </a:r>
            <a:endParaRPr kumimoji="0" lang="nl-NL" sz="2400" b="0" i="0" u="none" strike="noStrike" kern="1200" cap="none" spc="0" normalizeH="0" baseline="0" noProof="0" dirty="0">
              <a:ln>
                <a:noFill/>
              </a:ln>
              <a:solidFill>
                <a:srgbClr val="C00000"/>
              </a:solidFill>
              <a:effectLst/>
              <a:uLnTx/>
              <a:uFillTx/>
              <a:latin typeface="+mn-lt"/>
              <a:ea typeface="+mn-ea"/>
              <a:cs typeface="+mn-cs"/>
            </a:endParaRPr>
          </a:p>
        </p:txBody>
      </p:sp>
    </p:spTree>
    <p:extLst>
      <p:ext uri="{BB962C8B-B14F-4D97-AF65-F5344CB8AC3E}">
        <p14:creationId xmlns:p14="http://schemas.microsoft.com/office/powerpoint/2010/main" val="1524299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PSPEC</a:t>
            </a:r>
          </a:p>
        </p:txBody>
      </p:sp>
      <p:sp>
        <p:nvSpPr>
          <p:cNvPr id="3" name="Tijdelijke aanduiding voor inhoud 2"/>
          <p:cNvSpPr>
            <a:spLocks noGrp="1"/>
          </p:cNvSpPr>
          <p:nvPr>
            <p:ph idx="1"/>
          </p:nvPr>
        </p:nvSpPr>
        <p:spPr>
          <a:xfrm>
            <a:off x="457200" y="1124744"/>
            <a:ext cx="8229600" cy="5616624"/>
          </a:xfrm>
        </p:spPr>
        <p:txBody>
          <a:bodyPr>
            <a:normAutofit lnSpcReduction="10000"/>
          </a:bodyPr>
          <a:lstStyle/>
          <a:p>
            <a:r>
              <a:rPr lang="nl-NL" dirty="0"/>
              <a:t>Beschrijft </a:t>
            </a:r>
            <a:r>
              <a:rPr lang="nl-NL" b="1" dirty="0">
                <a:solidFill>
                  <a:srgbClr val="C00000"/>
                </a:solidFill>
              </a:rPr>
              <a:t>wat</a:t>
            </a:r>
            <a:r>
              <a:rPr lang="nl-NL" dirty="0"/>
              <a:t> een proces doet (om de </a:t>
            </a:r>
            <a:r>
              <a:rPr lang="nl-NL" dirty="0" err="1"/>
              <a:t>inputs</a:t>
            </a:r>
            <a:r>
              <a:rPr lang="nl-NL" dirty="0"/>
              <a:t> naar de </a:t>
            </a:r>
            <a:r>
              <a:rPr lang="nl-NL" dirty="0" err="1"/>
              <a:t>outputs</a:t>
            </a:r>
            <a:r>
              <a:rPr lang="nl-NL" dirty="0"/>
              <a:t> te transformeren). </a:t>
            </a:r>
            <a:r>
              <a:rPr lang="nl-NL" i="1" dirty="0"/>
              <a:t>Laat implementatie (hoe) buiten beschouwing!</a:t>
            </a:r>
          </a:p>
          <a:p>
            <a:r>
              <a:rPr lang="nl-NL" dirty="0"/>
              <a:t>Vele </a:t>
            </a:r>
            <a:r>
              <a:rPr lang="nl-NL" dirty="0">
                <a:solidFill>
                  <a:srgbClr val="C00000"/>
                </a:solidFill>
              </a:rPr>
              <a:t>vormen</a:t>
            </a:r>
            <a:r>
              <a:rPr lang="nl-NL" dirty="0"/>
              <a:t> mogelijk:</a:t>
            </a:r>
          </a:p>
          <a:p>
            <a:pPr lvl="1"/>
            <a:r>
              <a:rPr lang="nl-NL" dirty="0"/>
              <a:t>Wiskundige formules, bijvoorbeeld regeltechniek: </a:t>
            </a:r>
            <a:r>
              <a:rPr lang="nl-NL" i="1" dirty="0"/>
              <a:t>H(s)</a:t>
            </a:r>
            <a:r>
              <a:rPr lang="nl-NL" dirty="0"/>
              <a:t> = …</a:t>
            </a:r>
          </a:p>
          <a:p>
            <a:pPr lvl="1"/>
            <a:r>
              <a:rPr lang="nl-NL" dirty="0"/>
              <a:t>Grafiek, bijvoorbeeld overdrachtskarakteristiek</a:t>
            </a:r>
          </a:p>
          <a:p>
            <a:pPr lvl="1"/>
            <a:r>
              <a:rPr lang="nl-NL" dirty="0"/>
              <a:t>Taal, bijvoorbeeld </a:t>
            </a:r>
            <a:r>
              <a:rPr lang="en-US" dirty="0"/>
              <a:t>Structured English</a:t>
            </a:r>
            <a:r>
              <a:rPr lang="nl-NL" dirty="0"/>
              <a:t> of Nederlands</a:t>
            </a:r>
          </a:p>
          <a:p>
            <a:pPr lvl="1"/>
            <a:r>
              <a:rPr lang="nl-NL" dirty="0"/>
              <a:t>Pre- en postcondities</a:t>
            </a:r>
          </a:p>
          <a:p>
            <a:pPr lvl="1"/>
            <a:r>
              <a:rPr lang="nl-NL" dirty="0"/>
              <a:t>Beslissings- of waarheidstabel</a:t>
            </a:r>
            <a:endParaRPr lang="en-US" dirty="0"/>
          </a:p>
          <a:p>
            <a:pPr lvl="1"/>
            <a:r>
              <a:rPr lang="en-US" dirty="0" err="1"/>
              <a:t>Toestandsmachine</a:t>
            </a:r>
            <a:r>
              <a:rPr lang="en-US" dirty="0"/>
              <a:t> (state machine)</a:t>
            </a:r>
          </a:p>
          <a:p>
            <a:pPr lvl="1"/>
            <a:r>
              <a:rPr lang="en-US" dirty="0"/>
              <a:t>Flowcharts</a:t>
            </a:r>
          </a:p>
          <a:p>
            <a:pPr lvl="1"/>
            <a:r>
              <a:rPr lang="en-US" dirty="0"/>
              <a:t>…</a:t>
            </a:r>
          </a:p>
          <a:p>
            <a:r>
              <a:rPr lang="nl-NL" dirty="0"/>
              <a:t>Kies </a:t>
            </a:r>
            <a:r>
              <a:rPr lang="nl-NL" dirty="0">
                <a:solidFill>
                  <a:srgbClr val="C00000"/>
                </a:solidFill>
              </a:rPr>
              <a:t>per proces </a:t>
            </a:r>
            <a:r>
              <a:rPr lang="nl-NL" dirty="0"/>
              <a:t>een geschikte vorm.</a:t>
            </a:r>
          </a:p>
          <a:p>
            <a:endParaRPr lang="nl-NL" dirty="0"/>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31</a:t>
            </a:fld>
            <a:endParaRPr lang="nl-NL"/>
          </a:p>
        </p:txBody>
      </p:sp>
    </p:spTree>
    <p:extLst>
      <p:ext uri="{BB962C8B-B14F-4D97-AF65-F5344CB8AC3E}">
        <p14:creationId xmlns:p14="http://schemas.microsoft.com/office/powerpoint/2010/main" val="4202294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Maak DD en </a:t>
            </a:r>
            <a:r>
              <a:rPr lang="nl-NL" dirty="0" err="1"/>
              <a:t>PSPECs</a:t>
            </a:r>
            <a:r>
              <a:rPr lang="nl-NL" dirty="0"/>
              <a:t> Flessenverwerker</a:t>
            </a:r>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32</a:t>
            </a:fld>
            <a:endParaRPr lang="nl-NL"/>
          </a:p>
        </p:txBody>
      </p:sp>
      <p:pic>
        <p:nvPicPr>
          <p:cNvPr id="6" name="Afbeelding 5"/>
          <p:cNvPicPr>
            <a:picLocks noChangeAspect="1"/>
          </p:cNvPicPr>
          <p:nvPr/>
        </p:nvPicPr>
        <p:blipFill>
          <a:blip r:embed="rId2">
            <a:clrChange>
              <a:clrFrom>
                <a:srgbClr val="FFFFFF"/>
              </a:clrFrom>
              <a:clrTo>
                <a:srgbClr val="FFFFFF">
                  <a:alpha val="0"/>
                </a:srgbClr>
              </a:clrTo>
            </a:clrChange>
          </a:blip>
          <a:stretch>
            <a:fillRect/>
          </a:stretch>
        </p:blipFill>
        <p:spPr>
          <a:xfrm>
            <a:off x="384036" y="764703"/>
            <a:ext cx="8652459" cy="5976665"/>
          </a:xfrm>
          <a:prstGeom prst="rect">
            <a:avLst/>
          </a:prstGeom>
        </p:spPr>
      </p:pic>
    </p:spTree>
    <p:extLst>
      <p:ext uri="{BB962C8B-B14F-4D97-AF65-F5344CB8AC3E}">
        <p14:creationId xmlns:p14="http://schemas.microsoft.com/office/powerpoint/2010/main" val="17530104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err="1"/>
              <a:t>ProJECTOPDRACHT</a:t>
            </a:r>
            <a:r>
              <a:rPr lang="nl-NL" dirty="0"/>
              <a:t> PEE30</a:t>
            </a:r>
            <a:br>
              <a:rPr lang="nl-NL" dirty="0"/>
            </a:br>
            <a:endParaRPr lang="nl-NL" dirty="0"/>
          </a:p>
        </p:txBody>
      </p:sp>
      <p:sp>
        <p:nvSpPr>
          <p:cNvPr id="7" name="Text Placeholder 6"/>
          <p:cNvSpPr>
            <a:spLocks noGrp="1"/>
          </p:cNvSpPr>
          <p:nvPr>
            <p:ph type="body" idx="1"/>
          </p:nvPr>
        </p:nvSpPr>
        <p:spPr/>
        <p:txBody>
          <a:bodyPr/>
          <a:lstStyle/>
          <a:p>
            <a:r>
              <a:rPr lang="nl-NL" dirty="0"/>
              <a:t>ELEPEE30</a:t>
            </a:r>
          </a:p>
        </p:txBody>
      </p:sp>
      <p:sp>
        <p:nvSpPr>
          <p:cNvPr id="5" name="Slide Number Placeholder 4"/>
          <p:cNvSpPr>
            <a:spLocks noGrp="1"/>
          </p:cNvSpPr>
          <p:nvPr>
            <p:ph type="sldNum" sz="quarter" idx="12"/>
          </p:nvPr>
        </p:nvSpPr>
        <p:spPr/>
        <p:txBody>
          <a:bodyPr/>
          <a:lstStyle/>
          <a:p>
            <a:fld id="{C3EE7185-A582-4542-8FF0-969B3F80C0A5}" type="slidenum">
              <a:rPr lang="nl-NL" smtClean="0"/>
              <a:pPr/>
              <a:t>33</a:t>
            </a:fld>
            <a:endParaRPr lang="nl-NL"/>
          </a:p>
        </p:txBody>
      </p:sp>
      <p:sp>
        <p:nvSpPr>
          <p:cNvPr id="3" name="Tekstvak 2">
            <a:extLst>
              <a:ext uri="{FF2B5EF4-FFF2-40B4-BE49-F238E27FC236}">
                <a16:creationId xmlns:a16="http://schemas.microsoft.com/office/drawing/2014/main" id="{89F803A4-E0BF-8B36-6C91-DDFBC9F239F7}"/>
              </a:ext>
            </a:extLst>
          </p:cNvPr>
          <p:cNvSpPr txBox="1"/>
          <p:nvPr/>
        </p:nvSpPr>
        <p:spPr>
          <a:xfrm>
            <a:off x="539552" y="1844824"/>
            <a:ext cx="7913795" cy="3950184"/>
          </a:xfrm>
          <a:prstGeom prst="rect">
            <a:avLst/>
          </a:prstGeom>
          <a:noFill/>
        </p:spPr>
        <p:txBody>
          <a:bodyPr wrap="square">
            <a:spAutoFit/>
          </a:bodyPr>
          <a:lstStyle/>
          <a:p>
            <a:pPr>
              <a:lnSpc>
                <a:spcPct val="107000"/>
              </a:lnSpc>
              <a:spcAft>
                <a:spcPts val="800"/>
              </a:spcAft>
            </a:pPr>
            <a:r>
              <a:rPr lang="nl-NL" sz="1400" dirty="0">
                <a:effectLst/>
                <a:latin typeface="Calibri" panose="020F0502020204030204" pitchFamily="34" charset="0"/>
                <a:ea typeface="Calibri" panose="020F0502020204030204" pitchFamily="34" charset="0"/>
                <a:cs typeface="Arial" panose="020B0604020202020204" pitchFamily="34" charset="0"/>
              </a:rPr>
              <a:t>De opdrachtgever is een fervent fietser en dol op gadgets. Hij zou graag zo veel mogelijk willen meten aan en om zijn fiets. Denk hierbij iig aan omgevingstemperatuur, cadans, snelheid, lichtsterkte, vermogen. Eventuele extra te meten parameters zijn hartslag, VO2Max, bandendruk, remkracht, etc. Niet alleen dienen deze waarden gemeten worden, ze moeten ook weergegeven worden en opgeslagen worden om later terug te kijken. </a:t>
            </a:r>
          </a:p>
          <a:p>
            <a:pPr>
              <a:lnSpc>
                <a:spcPct val="107000"/>
              </a:lnSpc>
              <a:spcAft>
                <a:spcPts val="800"/>
              </a:spcAft>
            </a:pPr>
            <a:r>
              <a:rPr lang="nl-NL" sz="1400" dirty="0">
                <a:effectLst/>
                <a:latin typeface="Calibri" panose="020F0502020204030204" pitchFamily="34" charset="0"/>
                <a:ea typeface="Calibri" panose="020F0502020204030204" pitchFamily="34" charset="0"/>
                <a:cs typeface="Arial" panose="020B0604020202020204" pitchFamily="34" charset="0"/>
              </a:rPr>
              <a:t>Tevens dient een servicemonteur in staat zijn om waarden te kalibreren en een coach dient inzicht te hebben in de prestaties van de fietser.</a:t>
            </a:r>
          </a:p>
          <a:p>
            <a:pPr>
              <a:lnSpc>
                <a:spcPct val="107000"/>
              </a:lnSpc>
              <a:spcAft>
                <a:spcPts val="800"/>
              </a:spcAft>
            </a:pPr>
            <a:r>
              <a:rPr lang="nl-NL" sz="1400" dirty="0">
                <a:effectLst/>
                <a:latin typeface="Calibri" panose="020F0502020204030204" pitchFamily="34" charset="0"/>
                <a:ea typeface="Calibri" panose="020F0502020204030204" pitchFamily="34" charset="0"/>
                <a:cs typeface="Arial" panose="020B0604020202020204" pitchFamily="34" charset="0"/>
              </a:rPr>
              <a:t>Tijdens het fietsen wil de opdrachtgever zoveel mogelijk geautomatiseerd laten afhandelen. Denk hierbij iig aan het licht automatisch aan en uit laten gaan, het achterlicht laten knipperen als er hard geremd wordt. Wanneer de bandendruk onder een bepaalde waarde komt dient er een waarschuwing te komen. </a:t>
            </a:r>
          </a:p>
          <a:p>
            <a:pPr>
              <a:lnSpc>
                <a:spcPct val="107000"/>
              </a:lnSpc>
              <a:spcAft>
                <a:spcPts val="800"/>
              </a:spcAft>
            </a:pPr>
            <a:r>
              <a:rPr lang="nl-NL" sz="1400" dirty="0">
                <a:effectLst/>
                <a:latin typeface="Calibri" panose="020F0502020204030204" pitchFamily="34" charset="0"/>
                <a:ea typeface="Calibri" panose="020F0502020204030204" pitchFamily="34" charset="0"/>
                <a:cs typeface="Arial" panose="020B0604020202020204" pitchFamily="34" charset="0"/>
              </a:rPr>
              <a:t>Als de fietser zijn gemiddelde snelheid en of vermogen hoger liggen dan eerdere gemiddelden wordt deze hiervan op de hoogte gesteld, tevens als deze lager ligt. </a:t>
            </a:r>
          </a:p>
          <a:p>
            <a:pPr>
              <a:lnSpc>
                <a:spcPct val="107000"/>
              </a:lnSpc>
              <a:spcAft>
                <a:spcPts val="800"/>
              </a:spcAft>
            </a:pPr>
            <a:r>
              <a:rPr lang="nl-NL" sz="1400" dirty="0">
                <a:effectLst/>
                <a:latin typeface="Calibri" panose="020F0502020204030204" pitchFamily="34" charset="0"/>
                <a:ea typeface="Calibri" panose="020F0502020204030204" pitchFamily="34" charset="0"/>
                <a:cs typeface="Arial" panose="020B0604020202020204" pitchFamily="34" charset="0"/>
              </a:rPr>
              <a:t>Al deze waarden dienen verstuurd te worden naar de </a:t>
            </a:r>
            <a:r>
              <a:rPr lang="nl-NL" sz="1400" dirty="0" err="1">
                <a:effectLst/>
                <a:latin typeface="Calibri" panose="020F0502020204030204" pitchFamily="34" charset="0"/>
                <a:ea typeface="Calibri" panose="020F0502020204030204" pitchFamily="34" charset="0"/>
                <a:cs typeface="Arial" panose="020B0604020202020204" pitchFamily="34" charset="0"/>
              </a:rPr>
              <a:t>cloud</a:t>
            </a:r>
            <a:r>
              <a:rPr lang="nl-NL" sz="1400" dirty="0">
                <a:effectLst/>
                <a:latin typeface="Calibri" panose="020F0502020204030204" pitchFamily="34" charset="0"/>
                <a:ea typeface="Calibri" panose="020F0502020204030204" pitchFamily="34" charset="0"/>
                <a:cs typeface="Arial" panose="020B0604020202020204" pitchFamily="34" charset="0"/>
              </a:rPr>
              <a:t> waar dit wordt opgeslagen, dit kan alleen als er een verbinding is met het internet. Deze verbinding kan opgesteld worden via </a:t>
            </a:r>
            <a:r>
              <a:rPr lang="nl-NL" sz="1400" dirty="0" err="1">
                <a:effectLst/>
                <a:latin typeface="Calibri" panose="020F0502020204030204" pitchFamily="34" charset="0"/>
                <a:ea typeface="Calibri" panose="020F0502020204030204" pitchFamily="34" charset="0"/>
                <a:cs typeface="Arial" panose="020B0604020202020204" pitchFamily="34" charset="0"/>
              </a:rPr>
              <a:t>WiFi</a:t>
            </a:r>
            <a:r>
              <a:rPr lang="nl-NL" sz="1400" dirty="0">
                <a:effectLst/>
                <a:latin typeface="Calibri" panose="020F0502020204030204" pitchFamily="34" charset="0"/>
                <a:ea typeface="Calibri" panose="020F0502020204030204" pitchFamily="34" charset="0"/>
                <a:cs typeface="Arial" panose="020B0604020202020204" pitchFamily="34" charset="0"/>
              </a:rPr>
              <a:t> of via Bluetooth richting een GSM.</a:t>
            </a:r>
          </a:p>
        </p:txBody>
      </p:sp>
    </p:spTree>
    <p:extLst>
      <p:ext uri="{BB962C8B-B14F-4D97-AF65-F5344CB8AC3E}">
        <p14:creationId xmlns:p14="http://schemas.microsoft.com/office/powerpoint/2010/main" val="4193927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err="1"/>
              <a:t>PvE</a:t>
            </a:r>
            <a:endParaRPr lang="nl-NL" dirty="0"/>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34</a:t>
            </a:fld>
            <a:endParaRPr lang="nl-NL"/>
          </a:p>
        </p:txBody>
      </p:sp>
      <p:grpSp>
        <p:nvGrpSpPr>
          <p:cNvPr id="14" name="Groep 13"/>
          <p:cNvGrpSpPr/>
          <p:nvPr/>
        </p:nvGrpSpPr>
        <p:grpSpPr>
          <a:xfrm>
            <a:off x="1619672" y="2060848"/>
            <a:ext cx="5976664" cy="1440160"/>
            <a:chOff x="1619672" y="2852936"/>
            <a:chExt cx="5976664" cy="1440160"/>
          </a:xfrm>
        </p:grpSpPr>
        <p:sp>
          <p:nvSpPr>
            <p:cNvPr id="6" name="Ovaal 5"/>
            <p:cNvSpPr/>
            <p:nvPr/>
          </p:nvSpPr>
          <p:spPr>
            <a:xfrm>
              <a:off x="3851920" y="2852936"/>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9600" b="1" dirty="0">
                  <a:solidFill>
                    <a:schemeClr val="bg1"/>
                  </a:solidFill>
                </a:rPr>
                <a:t>?</a:t>
              </a:r>
              <a:endParaRPr lang="nl-NL" b="1" dirty="0">
                <a:solidFill>
                  <a:schemeClr val="bg1"/>
                </a:solidFill>
              </a:endParaRPr>
            </a:p>
          </p:txBody>
        </p:sp>
        <p:cxnSp>
          <p:nvCxnSpPr>
            <p:cNvPr id="8" name="Rechte verbindingslijn met pijl 7"/>
            <p:cNvCxnSpPr>
              <a:endCxn id="6" idx="2"/>
            </p:cNvCxnSpPr>
            <p:nvPr/>
          </p:nvCxnSpPr>
          <p:spPr>
            <a:xfrm>
              <a:off x="1619672" y="3573016"/>
              <a:ext cx="2232248" cy="0"/>
            </a:xfrm>
            <a:prstGeom prst="straightConnector1">
              <a:avLst/>
            </a:prstGeom>
            <a:ln w="50800">
              <a:tailEnd type="triangle" w="lg" len="lg"/>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a:off x="5364088" y="3573016"/>
              <a:ext cx="2232248" cy="0"/>
            </a:xfrm>
            <a:prstGeom prst="straightConnector1">
              <a:avLst/>
            </a:prstGeom>
            <a:ln w="50800">
              <a:tailEnd type="triangle" w="lg" len="lg"/>
            </a:ln>
          </p:spPr>
          <p:style>
            <a:lnRef idx="1">
              <a:schemeClr val="accent1"/>
            </a:lnRef>
            <a:fillRef idx="0">
              <a:schemeClr val="accent1"/>
            </a:fillRef>
            <a:effectRef idx="0">
              <a:schemeClr val="accent1"/>
            </a:effectRef>
            <a:fontRef idx="minor">
              <a:schemeClr val="tx1"/>
            </a:fontRef>
          </p:style>
        </p:cxnSp>
        <p:sp>
          <p:nvSpPr>
            <p:cNvPr id="11" name="Tekstvak 10"/>
            <p:cNvSpPr txBox="1"/>
            <p:nvPr/>
          </p:nvSpPr>
          <p:spPr>
            <a:xfrm>
              <a:off x="1763688" y="3068960"/>
              <a:ext cx="1872208" cy="504056"/>
            </a:xfrm>
            <a:prstGeom prst="rect">
              <a:avLst/>
            </a:prstGeom>
          </p:spPr>
          <p:txBody>
            <a:bodyPr vert="horz" wrap="non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a:ln>
                    <a:noFill/>
                  </a:ln>
                  <a:effectLst/>
                  <a:uLnTx/>
                  <a:uFillTx/>
                  <a:latin typeface="+mn-lt"/>
                  <a:ea typeface="+mn-ea"/>
                  <a:cs typeface="+mn-cs"/>
                </a:rPr>
                <a:t>Model</a:t>
              </a:r>
            </a:p>
          </p:txBody>
        </p:sp>
        <p:sp>
          <p:nvSpPr>
            <p:cNvPr id="12" name="Tekstvak 11"/>
            <p:cNvSpPr txBox="1"/>
            <p:nvPr/>
          </p:nvSpPr>
          <p:spPr>
            <a:xfrm>
              <a:off x="5517666" y="3068960"/>
              <a:ext cx="1872208" cy="504056"/>
            </a:xfrm>
            <a:prstGeom prst="rect">
              <a:avLst/>
            </a:prstGeom>
          </p:spPr>
          <p:txBody>
            <a:bodyPr vert="horz" wrap="non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err="1">
                  <a:ln>
                    <a:noFill/>
                  </a:ln>
                  <a:effectLst/>
                  <a:uLnTx/>
                  <a:uFillTx/>
                  <a:latin typeface="+mn-lt"/>
                  <a:ea typeface="+mn-ea"/>
                  <a:cs typeface="+mn-cs"/>
                </a:rPr>
                <a:t>PvE</a:t>
              </a:r>
              <a:endParaRPr kumimoji="0" lang="nl-NL" sz="2800" b="0" i="0" u="none" strike="noStrike" kern="1200" cap="none" spc="0" normalizeH="0" baseline="0" noProof="0" dirty="0">
                <a:ln>
                  <a:noFill/>
                </a:ln>
                <a:effectLst/>
                <a:uLnTx/>
                <a:uFillTx/>
                <a:latin typeface="+mn-lt"/>
                <a:ea typeface="+mn-ea"/>
                <a:cs typeface="+mn-cs"/>
              </a:endParaRPr>
            </a:p>
          </p:txBody>
        </p:sp>
      </p:grpSp>
      <p:sp>
        <p:nvSpPr>
          <p:cNvPr id="13" name="Tekstvak 12"/>
          <p:cNvSpPr txBox="1"/>
          <p:nvPr/>
        </p:nvSpPr>
        <p:spPr>
          <a:xfrm>
            <a:off x="323528" y="4149079"/>
            <a:ext cx="8820472" cy="1623715"/>
          </a:xfrm>
          <a:prstGeom prst="rect">
            <a:avLst/>
          </a:prstGeom>
        </p:spPr>
        <p:txBody>
          <a:bodyPr vert="horz" wrap="none" lIns="91440" tIns="45720" rIns="91440" bIns="45720" rtlCol="0">
            <a:no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kumimoji="0" lang="nl-NL" sz="2800" b="0" i="0" u="none" strike="noStrike" kern="1200" cap="none" spc="0" normalizeH="0" baseline="0" noProof="0" dirty="0">
                <a:ln>
                  <a:noFill/>
                </a:ln>
                <a:effectLst/>
                <a:uLnTx/>
                <a:uFillTx/>
                <a:latin typeface="+mn-lt"/>
                <a:ea typeface="+mn-ea"/>
                <a:cs typeface="+mn-cs"/>
              </a:rPr>
              <a:t>Model = DCD + DFD0 +</a:t>
            </a:r>
            <a:r>
              <a:rPr kumimoji="0" lang="nl-NL" sz="2800" b="0" i="0" u="none" strike="noStrike" kern="1200" cap="none" spc="0" normalizeH="0" noProof="0" dirty="0">
                <a:ln>
                  <a:noFill/>
                </a:ln>
                <a:effectLst/>
                <a:uLnTx/>
                <a:uFillTx/>
                <a:latin typeface="+mn-lt"/>
                <a:ea typeface="+mn-ea"/>
                <a:cs typeface="+mn-cs"/>
              </a:rPr>
              <a:t> ({DFD…}) + DD + 2{PSPEC} + ({CSPEC})</a:t>
            </a:r>
          </a:p>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r>
              <a:rPr lang="nl-NL" sz="2800" baseline="0" dirty="0" err="1"/>
              <a:t>PvE</a:t>
            </a:r>
            <a:r>
              <a:rPr lang="nl-NL" sz="2800" dirty="0"/>
              <a:t> = 1{</a:t>
            </a:r>
            <a:r>
              <a:rPr lang="nl-NL" sz="2800" dirty="0" err="1"/>
              <a:t>Requirement</a:t>
            </a:r>
            <a:r>
              <a:rPr lang="nl-NL" sz="2800" dirty="0"/>
              <a:t>}</a:t>
            </a:r>
            <a:endParaRPr kumimoji="0" lang="nl-NL" sz="2800" b="0" i="0" u="none" strike="noStrike" kern="1200" cap="none" spc="0" normalizeH="0" baseline="0" noProof="0" dirty="0">
              <a:ln>
                <a:noFill/>
              </a:ln>
              <a:effectLst/>
              <a:uLnTx/>
              <a:uFillTx/>
              <a:latin typeface="+mn-lt"/>
              <a:ea typeface="+mn-ea"/>
              <a:cs typeface="+mn-cs"/>
            </a:endParaRPr>
          </a:p>
        </p:txBody>
      </p:sp>
    </p:spTree>
    <p:extLst>
      <p:ext uri="{BB962C8B-B14F-4D97-AF65-F5344CB8AC3E}">
        <p14:creationId xmlns:p14="http://schemas.microsoft.com/office/powerpoint/2010/main" val="3842538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Eisen aan eisen</a:t>
            </a:r>
          </a:p>
        </p:txBody>
      </p:sp>
      <p:sp>
        <p:nvSpPr>
          <p:cNvPr id="3" name="Tijdelijke aanduiding voor inhoud 2"/>
          <p:cNvSpPr>
            <a:spLocks noGrp="1"/>
          </p:cNvSpPr>
          <p:nvPr>
            <p:ph idx="1"/>
          </p:nvPr>
        </p:nvSpPr>
        <p:spPr>
          <a:xfrm>
            <a:off x="457200" y="1124744"/>
            <a:ext cx="8229600" cy="5733256"/>
          </a:xfrm>
        </p:spPr>
        <p:txBody>
          <a:bodyPr>
            <a:normAutofit/>
          </a:bodyPr>
          <a:lstStyle/>
          <a:p>
            <a:r>
              <a:rPr lang="nl-NL" dirty="0"/>
              <a:t>Een eis (</a:t>
            </a:r>
            <a:r>
              <a:rPr lang="nl-NL" dirty="0" err="1"/>
              <a:t>requirement</a:t>
            </a:r>
            <a:r>
              <a:rPr lang="nl-NL" dirty="0"/>
              <a:t>) moet … zijn:</a:t>
            </a:r>
          </a:p>
          <a:p>
            <a:pPr lvl="1"/>
            <a:r>
              <a:rPr lang="nl-NL" dirty="0"/>
              <a:t>ondeelbaar (</a:t>
            </a:r>
            <a:r>
              <a:rPr lang="nl-NL" dirty="0" err="1"/>
              <a:t>atomic</a:t>
            </a:r>
            <a:r>
              <a:rPr lang="nl-NL" dirty="0"/>
              <a:t>)</a:t>
            </a:r>
          </a:p>
          <a:p>
            <a:pPr lvl="1"/>
            <a:r>
              <a:rPr lang="nl-NL" dirty="0"/>
              <a:t>duidelijk (beknopt, eenvoudig en nauwkeurig) (</a:t>
            </a:r>
            <a:r>
              <a:rPr lang="nl-NL" dirty="0" err="1"/>
              <a:t>clear</a:t>
            </a:r>
            <a:r>
              <a:rPr lang="nl-NL" dirty="0"/>
              <a:t>)	</a:t>
            </a:r>
          </a:p>
          <a:p>
            <a:pPr lvl="1"/>
            <a:r>
              <a:rPr lang="nl-NL" dirty="0"/>
              <a:t>juist (correct)</a:t>
            </a:r>
          </a:p>
          <a:p>
            <a:pPr lvl="1"/>
            <a:r>
              <a:rPr lang="nl-NL" dirty="0"/>
              <a:t>abstract (</a:t>
            </a:r>
            <a:r>
              <a:rPr lang="nl-NL" dirty="0" err="1"/>
              <a:t>implementation</a:t>
            </a:r>
            <a:r>
              <a:rPr lang="nl-NL" dirty="0"/>
              <a:t>-free)</a:t>
            </a:r>
          </a:p>
          <a:p>
            <a:pPr lvl="1"/>
            <a:r>
              <a:rPr lang="nl-NL" dirty="0"/>
              <a:t>onafhankelijk (independent)</a:t>
            </a:r>
          </a:p>
          <a:p>
            <a:pPr lvl="1"/>
            <a:r>
              <a:rPr lang="nl-NL" dirty="0"/>
              <a:t>haalbaar (</a:t>
            </a:r>
            <a:r>
              <a:rPr lang="nl-NL" dirty="0" err="1"/>
              <a:t>feasible</a:t>
            </a:r>
            <a:r>
              <a:rPr lang="nl-NL" dirty="0"/>
              <a:t>)</a:t>
            </a:r>
          </a:p>
          <a:p>
            <a:pPr lvl="1"/>
            <a:r>
              <a:rPr lang="nl-NL" dirty="0"/>
              <a:t>noodzakelijk (</a:t>
            </a:r>
            <a:r>
              <a:rPr lang="nl-NL" dirty="0" err="1"/>
              <a:t>necessary</a:t>
            </a:r>
            <a:r>
              <a:rPr lang="nl-NL" dirty="0"/>
              <a:t>)</a:t>
            </a:r>
          </a:p>
          <a:p>
            <a:pPr lvl="1"/>
            <a:r>
              <a:rPr lang="en-US" dirty="0" err="1"/>
              <a:t>testbaar</a:t>
            </a:r>
            <a:r>
              <a:rPr lang="en-US" dirty="0"/>
              <a:t> (testable, verifiable)</a:t>
            </a:r>
            <a:endParaRPr lang="nl-NL" dirty="0"/>
          </a:p>
          <a:p>
            <a:pPr lvl="1"/>
            <a:r>
              <a:rPr lang="nl-NL" dirty="0"/>
              <a:t>traceerbaar (</a:t>
            </a:r>
            <a:r>
              <a:rPr lang="nl-NL" dirty="0" err="1"/>
              <a:t>traceable</a:t>
            </a:r>
            <a:r>
              <a:rPr lang="nl-NL" dirty="0"/>
              <a:t>)</a:t>
            </a:r>
          </a:p>
          <a:p>
            <a:pPr lvl="1"/>
            <a:r>
              <a:rPr lang="nl-NL" dirty="0"/>
              <a:t>eenduidig (</a:t>
            </a:r>
            <a:r>
              <a:rPr lang="nl-NL" dirty="0" err="1"/>
              <a:t>unambiguous</a:t>
            </a:r>
            <a:r>
              <a:rPr lang="nl-NL" dirty="0"/>
              <a:t>)</a:t>
            </a:r>
          </a:p>
          <a:p>
            <a:pPr lvl="1"/>
            <a:r>
              <a:rPr lang="en-US" dirty="0" err="1"/>
              <a:t>begrijpelijk</a:t>
            </a:r>
            <a:r>
              <a:rPr lang="en-US" dirty="0"/>
              <a:t> (understandable)</a:t>
            </a:r>
            <a:endParaRPr lang="nl-NL" dirty="0"/>
          </a:p>
          <a:p>
            <a:pPr lvl="1"/>
            <a:endParaRPr lang="nl-NL" dirty="0"/>
          </a:p>
          <a:p>
            <a:pPr lvl="1"/>
            <a:endParaRPr lang="nl-NL" dirty="0"/>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35</a:t>
            </a:fld>
            <a:endParaRPr lang="nl-NL"/>
          </a:p>
        </p:txBody>
      </p:sp>
      <p:sp>
        <p:nvSpPr>
          <p:cNvPr id="6" name="Tekstvak 5"/>
          <p:cNvSpPr txBox="1"/>
          <p:nvPr/>
        </p:nvSpPr>
        <p:spPr>
          <a:xfrm>
            <a:off x="5652120" y="3861048"/>
            <a:ext cx="914400" cy="914400"/>
          </a:xfrm>
          <a:prstGeom prst="rect">
            <a:avLst/>
          </a:prstGeom>
        </p:spPr>
        <p:txBody>
          <a:bodyPr vert="horz" wrap="none" lIns="91440" tIns="45720" rIns="91440" bIns="45720" rtlCol="0">
            <a:normAutofit/>
          </a:bodyPr>
          <a:lstStyle/>
          <a:p>
            <a:pPr marL="0" marR="0" indent="0" algn="ctr" defTabSz="914400" rtl="0" eaLnBrk="1" fontAlgn="auto" latinLnBrk="0" hangingPunct="1">
              <a:lnSpc>
                <a:spcPct val="100000"/>
              </a:lnSpc>
              <a:spcBef>
                <a:spcPct val="20000"/>
              </a:spcBef>
              <a:spcAft>
                <a:spcPts val="0"/>
              </a:spcAft>
              <a:buClrTx/>
              <a:buSzTx/>
              <a:buFont typeface="Arial" pitchFamily="34" charset="0"/>
              <a:buNone/>
              <a:tabLst/>
            </a:pPr>
            <a:endParaRPr kumimoji="0" lang="nl-NL" sz="1800" b="0" i="0" u="none" strike="noStrike" kern="1200" cap="none" spc="0" normalizeH="0" baseline="0" noProof="0" dirty="0">
              <a:ln>
                <a:noFill/>
              </a:ln>
              <a:solidFill>
                <a:srgbClr val="0070C0"/>
              </a:solidFill>
              <a:effectLst/>
              <a:uLnTx/>
              <a:uFillTx/>
              <a:latin typeface="+mn-lt"/>
              <a:ea typeface="+mn-ea"/>
              <a:cs typeface="+mn-cs"/>
            </a:endParaRPr>
          </a:p>
        </p:txBody>
      </p:sp>
      <p:sp>
        <p:nvSpPr>
          <p:cNvPr id="7" name="Tekstvak 6"/>
          <p:cNvSpPr txBox="1"/>
          <p:nvPr/>
        </p:nvSpPr>
        <p:spPr>
          <a:xfrm>
            <a:off x="5364088" y="4005064"/>
            <a:ext cx="3302992" cy="1565870"/>
          </a:xfrm>
          <a:prstGeom prst="rect">
            <a:avLst/>
          </a:prstGeom>
          <a:solidFill>
            <a:srgbClr val="C00000"/>
          </a:solidFill>
        </p:spPr>
        <p:txBody>
          <a:bodyPr vert="horz" wrap="square" lIns="91440" tIns="45720" rIns="91440" bIns="45720" rtlCol="0">
            <a:noAutofit/>
          </a:bodyPr>
          <a:lstStyle/>
          <a:p>
            <a:pPr algn="ctr">
              <a:spcBef>
                <a:spcPct val="20000"/>
              </a:spcBef>
            </a:pPr>
            <a:r>
              <a:rPr lang="nl-NL" sz="2400" dirty="0">
                <a:solidFill>
                  <a:schemeClr val="bg2"/>
                </a:solidFill>
              </a:rPr>
              <a:t>Zie wiki good_requirements.pdf </a:t>
            </a:r>
            <a:r>
              <a:rPr kumimoji="0" lang="nl-NL" sz="2400" b="0" i="0" u="none" strike="noStrike" kern="1200" cap="none" spc="0" normalizeH="0" baseline="0" noProof="0" dirty="0">
                <a:ln>
                  <a:noFill/>
                </a:ln>
                <a:solidFill>
                  <a:schemeClr val="bg2"/>
                </a:solidFill>
                <a:effectLst/>
                <a:uLnTx/>
                <a:uFillTx/>
                <a:latin typeface="+mn-lt"/>
                <a:ea typeface="+mn-ea"/>
                <a:cs typeface="+mn-cs"/>
              </a:rPr>
              <a:t>voor uitleg en voorbeelden!</a:t>
            </a:r>
          </a:p>
        </p:txBody>
      </p:sp>
    </p:spTree>
    <p:extLst>
      <p:ext uri="{BB962C8B-B14F-4D97-AF65-F5344CB8AC3E}">
        <p14:creationId xmlns:p14="http://schemas.microsoft.com/office/powerpoint/2010/main" val="306211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Eisen aan </a:t>
            </a:r>
            <a:r>
              <a:rPr lang="nl-NL" dirty="0" err="1"/>
              <a:t>PvE</a:t>
            </a:r>
            <a:endParaRPr lang="nl-NL" dirty="0"/>
          </a:p>
        </p:txBody>
      </p:sp>
      <p:sp>
        <p:nvSpPr>
          <p:cNvPr id="3" name="Tijdelijke aanduiding voor inhoud 2"/>
          <p:cNvSpPr>
            <a:spLocks noGrp="1"/>
          </p:cNvSpPr>
          <p:nvPr>
            <p:ph idx="1"/>
          </p:nvPr>
        </p:nvSpPr>
        <p:spPr/>
        <p:txBody>
          <a:bodyPr/>
          <a:lstStyle/>
          <a:p>
            <a:r>
              <a:rPr lang="nl-NL" dirty="0"/>
              <a:t>Een </a:t>
            </a:r>
            <a:r>
              <a:rPr lang="nl-NL" dirty="0" err="1"/>
              <a:t>PvE</a:t>
            </a:r>
            <a:r>
              <a:rPr lang="nl-NL" dirty="0"/>
              <a:t> moet … zijn:</a:t>
            </a:r>
          </a:p>
          <a:p>
            <a:pPr lvl="1"/>
            <a:r>
              <a:rPr lang="nl-NL" dirty="0"/>
              <a:t>compleet</a:t>
            </a:r>
          </a:p>
          <a:p>
            <a:pPr lvl="1"/>
            <a:r>
              <a:rPr lang="nl-NL" dirty="0"/>
              <a:t>consistent</a:t>
            </a:r>
          </a:p>
          <a:p>
            <a:pPr lvl="1"/>
            <a:r>
              <a:rPr lang="nl-NL" dirty="0"/>
              <a:t>niet redundant</a:t>
            </a:r>
          </a:p>
          <a:p>
            <a:pPr lvl="1"/>
            <a:endParaRPr lang="en-US" dirty="0"/>
          </a:p>
          <a:p>
            <a:r>
              <a:rPr lang="en-US" dirty="0"/>
              <a:t>Hoe </a:t>
            </a:r>
            <a:r>
              <a:rPr lang="en-US" dirty="0" err="1"/>
              <a:t>helpt</a:t>
            </a:r>
            <a:r>
              <a:rPr lang="en-US" dirty="0"/>
              <a:t> het Yourdon model </a:t>
            </a:r>
            <a:r>
              <a:rPr lang="en-US" dirty="0" err="1"/>
              <a:t>bij</a:t>
            </a:r>
            <a:r>
              <a:rPr lang="en-US" dirty="0"/>
              <a:t> het </a:t>
            </a:r>
            <a:r>
              <a:rPr lang="en-US" dirty="0" err="1"/>
              <a:t>opstellen</a:t>
            </a:r>
            <a:r>
              <a:rPr lang="en-US" dirty="0"/>
              <a:t> van het </a:t>
            </a:r>
            <a:r>
              <a:rPr lang="en-US" dirty="0" err="1"/>
              <a:t>PvE</a:t>
            </a:r>
            <a:r>
              <a:rPr lang="en-US" dirty="0"/>
              <a:t>.</a:t>
            </a:r>
          </a:p>
          <a:p>
            <a:pPr lvl="1"/>
            <a:r>
              <a:rPr lang="en-US" dirty="0" err="1"/>
              <a:t>Functionaliteit</a:t>
            </a:r>
            <a:r>
              <a:rPr lang="en-US" dirty="0"/>
              <a:t> is </a:t>
            </a:r>
            <a:r>
              <a:rPr lang="en-US" dirty="0" err="1"/>
              <a:t>helder</a:t>
            </a:r>
            <a:r>
              <a:rPr lang="en-US" dirty="0"/>
              <a:t> </a:t>
            </a:r>
            <a:r>
              <a:rPr lang="en-US" dirty="0" err="1"/>
              <a:t>voordat</a:t>
            </a:r>
            <a:r>
              <a:rPr lang="en-US" dirty="0"/>
              <a:t> </a:t>
            </a:r>
            <a:r>
              <a:rPr lang="en-US" dirty="0" err="1"/>
              <a:t>opstellen</a:t>
            </a:r>
            <a:r>
              <a:rPr lang="en-US" dirty="0"/>
              <a:t> </a:t>
            </a:r>
            <a:r>
              <a:rPr lang="en-US" dirty="0" err="1"/>
              <a:t>PvE</a:t>
            </a:r>
            <a:r>
              <a:rPr lang="en-US" dirty="0"/>
              <a:t> </a:t>
            </a:r>
            <a:r>
              <a:rPr lang="en-US" dirty="0" err="1"/>
              <a:t>begint</a:t>
            </a:r>
            <a:r>
              <a:rPr lang="en-US" dirty="0"/>
              <a:t>.</a:t>
            </a:r>
          </a:p>
          <a:p>
            <a:pPr lvl="1"/>
            <a:r>
              <a:rPr lang="en-US" dirty="0"/>
              <a:t>Elk </a:t>
            </a:r>
            <a:r>
              <a:rPr lang="en-US" dirty="0" err="1"/>
              <a:t>proces</a:t>
            </a:r>
            <a:r>
              <a:rPr lang="en-US" dirty="0"/>
              <a:t> (</a:t>
            </a:r>
            <a:r>
              <a:rPr lang="en-US" dirty="0" err="1"/>
              <a:t>functie</a:t>
            </a:r>
            <a:r>
              <a:rPr lang="en-US" dirty="0"/>
              <a:t>) met flows </a:t>
            </a:r>
            <a:r>
              <a:rPr lang="en-US" dirty="0" err="1"/>
              <a:t>naar</a:t>
            </a:r>
            <a:r>
              <a:rPr lang="en-US" dirty="0"/>
              <a:t> </a:t>
            </a:r>
            <a:r>
              <a:rPr lang="en-US" dirty="0" err="1"/>
              <a:t>buiten</a:t>
            </a:r>
            <a:r>
              <a:rPr lang="en-US" dirty="0"/>
              <a:t> </a:t>
            </a:r>
            <a:r>
              <a:rPr lang="en-US" dirty="0" err="1"/>
              <a:t>levert</a:t>
            </a:r>
            <a:r>
              <a:rPr lang="en-US" dirty="0"/>
              <a:t> requirements (</a:t>
            </a:r>
            <a:r>
              <a:rPr lang="en-US" dirty="0" err="1"/>
              <a:t>zorgt</a:t>
            </a:r>
            <a:r>
              <a:rPr lang="en-US" dirty="0"/>
              <a:t> </a:t>
            </a:r>
            <a:r>
              <a:rPr lang="en-US" dirty="0" err="1"/>
              <a:t>voor</a:t>
            </a:r>
            <a:r>
              <a:rPr lang="en-US" dirty="0"/>
              <a:t> </a:t>
            </a:r>
            <a:r>
              <a:rPr lang="en-US" dirty="0" err="1"/>
              <a:t>compleetheid</a:t>
            </a:r>
            <a:r>
              <a:rPr lang="en-US" dirty="0"/>
              <a:t>).</a:t>
            </a:r>
          </a:p>
          <a:p>
            <a:pPr lvl="1"/>
            <a:r>
              <a:rPr lang="en-US" dirty="0"/>
              <a:t>DD </a:t>
            </a:r>
            <a:r>
              <a:rPr lang="en-US" dirty="0" err="1"/>
              <a:t>zorgt</a:t>
            </a:r>
            <a:r>
              <a:rPr lang="en-US" dirty="0"/>
              <a:t> </a:t>
            </a:r>
            <a:r>
              <a:rPr lang="en-US" dirty="0" err="1"/>
              <a:t>voor</a:t>
            </a:r>
            <a:r>
              <a:rPr lang="en-US" dirty="0"/>
              <a:t> </a:t>
            </a:r>
            <a:r>
              <a:rPr lang="en-US" dirty="0" err="1"/>
              <a:t>consistentie</a:t>
            </a:r>
            <a:r>
              <a:rPr lang="en-US" dirty="0"/>
              <a:t>.</a:t>
            </a:r>
            <a:endParaRPr lang="nl-NL" dirty="0"/>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36</a:t>
            </a:fld>
            <a:endParaRPr lang="nl-NL"/>
          </a:p>
        </p:txBody>
      </p:sp>
    </p:spTree>
    <p:extLst>
      <p:ext uri="{BB962C8B-B14F-4D97-AF65-F5344CB8AC3E}">
        <p14:creationId xmlns:p14="http://schemas.microsoft.com/office/powerpoint/2010/main" val="1716998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Opstellen eisen</a:t>
            </a:r>
          </a:p>
        </p:txBody>
      </p:sp>
      <p:sp>
        <p:nvSpPr>
          <p:cNvPr id="3" name="Tijdelijke aanduiding voor inhoud 2"/>
          <p:cNvSpPr>
            <a:spLocks noGrp="1"/>
          </p:cNvSpPr>
          <p:nvPr>
            <p:ph idx="1"/>
          </p:nvPr>
        </p:nvSpPr>
        <p:spPr/>
        <p:txBody>
          <a:bodyPr/>
          <a:lstStyle/>
          <a:p>
            <a:r>
              <a:rPr lang="nl-NL" dirty="0"/>
              <a:t>Het </a:t>
            </a:r>
            <a:r>
              <a:rPr lang="nl-NL" dirty="0" err="1"/>
              <a:t>Yourdon</a:t>
            </a:r>
            <a:r>
              <a:rPr lang="nl-NL" dirty="0"/>
              <a:t> </a:t>
            </a:r>
            <a:r>
              <a:rPr lang="nl-NL" dirty="0" err="1"/>
              <a:t>functional</a:t>
            </a:r>
            <a:r>
              <a:rPr lang="nl-NL" dirty="0"/>
              <a:t> </a:t>
            </a:r>
            <a:r>
              <a:rPr lang="nl-NL" dirty="0" err="1"/>
              <a:t>requirements</a:t>
            </a:r>
            <a:r>
              <a:rPr lang="nl-NL" dirty="0"/>
              <a:t> model definieert de functies die het systeem moet vervullen. </a:t>
            </a:r>
          </a:p>
          <a:p>
            <a:pPr lvl="1"/>
            <a:r>
              <a:rPr lang="nl-NL" dirty="0"/>
              <a:t>Voeg hier prestatie-eisen aan toe.</a:t>
            </a:r>
          </a:p>
          <a:p>
            <a:pPr lvl="1"/>
            <a:r>
              <a:rPr lang="nl-NL" dirty="0"/>
              <a:t>Voeg daarna niet functionele eisen toe.</a:t>
            </a:r>
          </a:p>
          <a:p>
            <a:pPr lvl="1"/>
            <a:endParaRPr lang="en-US" dirty="0"/>
          </a:p>
          <a:p>
            <a:r>
              <a:rPr lang="en-US" dirty="0" err="1"/>
              <a:t>Schrijf</a:t>
            </a:r>
            <a:r>
              <a:rPr lang="en-US" dirty="0"/>
              <a:t> </a:t>
            </a:r>
            <a:r>
              <a:rPr lang="en-US" dirty="0" err="1"/>
              <a:t>meteen</a:t>
            </a:r>
            <a:r>
              <a:rPr lang="en-US" dirty="0"/>
              <a:t> de </a:t>
            </a:r>
            <a:r>
              <a:rPr lang="en-US" dirty="0" err="1"/>
              <a:t>acceptatietest</a:t>
            </a:r>
            <a:r>
              <a:rPr lang="en-US" dirty="0"/>
              <a:t>.</a:t>
            </a:r>
            <a:endParaRPr lang="nl-NL" dirty="0"/>
          </a:p>
          <a:p>
            <a:pPr lvl="1"/>
            <a:r>
              <a:rPr lang="en-US" dirty="0" err="1"/>
              <a:t>Dit</a:t>
            </a:r>
            <a:r>
              <a:rPr lang="en-US" dirty="0"/>
              <a:t> </a:t>
            </a:r>
            <a:r>
              <a:rPr lang="en-US" dirty="0" err="1"/>
              <a:t>zorgt</a:t>
            </a:r>
            <a:r>
              <a:rPr lang="en-US" dirty="0"/>
              <a:t> </a:t>
            </a:r>
            <a:r>
              <a:rPr lang="en-US" dirty="0" err="1"/>
              <a:t>ervoor</a:t>
            </a:r>
            <a:r>
              <a:rPr lang="en-US" dirty="0"/>
              <a:t> </a:t>
            </a:r>
            <a:r>
              <a:rPr lang="en-US" dirty="0" err="1"/>
              <a:t>dat</a:t>
            </a:r>
            <a:r>
              <a:rPr lang="en-US" dirty="0"/>
              <a:t> </a:t>
            </a:r>
            <a:r>
              <a:rPr lang="en-US" dirty="0" err="1"/>
              <a:t>eisen</a:t>
            </a:r>
            <a:r>
              <a:rPr lang="en-US" dirty="0"/>
              <a:t> </a:t>
            </a:r>
            <a:r>
              <a:rPr lang="en-US" dirty="0" err="1"/>
              <a:t>testbaar</a:t>
            </a:r>
            <a:r>
              <a:rPr lang="en-US" dirty="0"/>
              <a:t> </a:t>
            </a:r>
            <a:r>
              <a:rPr lang="en-US" dirty="0" err="1"/>
              <a:t>zijn</a:t>
            </a:r>
            <a:r>
              <a:rPr lang="en-US" dirty="0"/>
              <a:t>.</a:t>
            </a:r>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37</a:t>
            </a:fld>
            <a:endParaRPr lang="nl-NL"/>
          </a:p>
        </p:txBody>
      </p:sp>
    </p:spTree>
    <p:extLst>
      <p:ext uri="{BB962C8B-B14F-4D97-AF65-F5344CB8AC3E}">
        <p14:creationId xmlns:p14="http://schemas.microsoft.com/office/powerpoint/2010/main" val="419574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63048C-30CB-2D8D-107E-852E63CFB1FA}"/>
              </a:ext>
            </a:extLst>
          </p:cNvPr>
          <p:cNvSpPr>
            <a:spLocks noGrp="1"/>
          </p:cNvSpPr>
          <p:nvPr>
            <p:ph type="title"/>
          </p:nvPr>
        </p:nvSpPr>
        <p:spPr/>
        <p:txBody>
          <a:bodyPr>
            <a:normAutofit fontScale="90000"/>
          </a:bodyPr>
          <a:lstStyle/>
          <a:p>
            <a:r>
              <a:rPr lang="nl-NL" dirty="0" err="1"/>
              <a:t>OntwerpEN</a:t>
            </a:r>
            <a:br>
              <a:rPr lang="nl-NL" dirty="0"/>
            </a:br>
            <a:br>
              <a:rPr lang="nl-NL" dirty="0"/>
            </a:br>
            <a:br>
              <a:rPr lang="nl-NL" dirty="0"/>
            </a:br>
            <a:endParaRPr lang="nl-NL" dirty="0"/>
          </a:p>
        </p:txBody>
      </p:sp>
      <p:sp>
        <p:nvSpPr>
          <p:cNvPr id="3" name="Tijdelijke aanduiding voor tekst 2">
            <a:extLst>
              <a:ext uri="{FF2B5EF4-FFF2-40B4-BE49-F238E27FC236}">
                <a16:creationId xmlns:a16="http://schemas.microsoft.com/office/drawing/2014/main" id="{7793A1D3-672C-DB92-DC41-4BB05A4C11D3}"/>
              </a:ext>
            </a:extLst>
          </p:cNvPr>
          <p:cNvSpPr>
            <a:spLocks noGrp="1"/>
          </p:cNvSpPr>
          <p:nvPr>
            <p:ph type="body" idx="1"/>
          </p:nvPr>
        </p:nvSpPr>
        <p:spPr/>
        <p:txBody>
          <a:bodyPr/>
          <a:lstStyle/>
          <a:p>
            <a:r>
              <a:rPr lang="nl-NL" dirty="0"/>
              <a:t>Ontwerpen</a:t>
            </a:r>
          </a:p>
        </p:txBody>
      </p:sp>
      <p:sp>
        <p:nvSpPr>
          <p:cNvPr id="5" name="Tijdelijke aanduiding voor dianummer 4">
            <a:extLst>
              <a:ext uri="{FF2B5EF4-FFF2-40B4-BE49-F238E27FC236}">
                <a16:creationId xmlns:a16="http://schemas.microsoft.com/office/drawing/2014/main" id="{C7AFBA2E-EB7D-B8F8-CFC9-0A90DCF2005A}"/>
              </a:ext>
            </a:extLst>
          </p:cNvPr>
          <p:cNvSpPr>
            <a:spLocks noGrp="1"/>
          </p:cNvSpPr>
          <p:nvPr>
            <p:ph type="sldNum" sz="quarter" idx="12"/>
          </p:nvPr>
        </p:nvSpPr>
        <p:spPr/>
        <p:txBody>
          <a:bodyPr/>
          <a:lstStyle/>
          <a:p>
            <a:fld id="{C3EE7185-A582-4542-8FF0-969B3F80C0A5}" type="slidenum">
              <a:rPr lang="nl-NL" smtClean="0"/>
              <a:pPr/>
              <a:t>38</a:t>
            </a:fld>
            <a:endParaRPr lang="nl-NL"/>
          </a:p>
        </p:txBody>
      </p:sp>
      <p:sp>
        <p:nvSpPr>
          <p:cNvPr id="6" name="Tekstvak 5">
            <a:extLst>
              <a:ext uri="{FF2B5EF4-FFF2-40B4-BE49-F238E27FC236}">
                <a16:creationId xmlns:a16="http://schemas.microsoft.com/office/drawing/2014/main" id="{7A5EF56B-6617-ED2F-1100-91382A6833E3}"/>
              </a:ext>
            </a:extLst>
          </p:cNvPr>
          <p:cNvSpPr txBox="1"/>
          <p:nvPr/>
        </p:nvSpPr>
        <p:spPr>
          <a:xfrm>
            <a:off x="539552" y="1844824"/>
            <a:ext cx="7848872" cy="4248472"/>
          </a:xfrm>
          <a:prstGeom prst="rect">
            <a:avLst/>
          </a:prstGeom>
        </p:spPr>
        <p:txBody>
          <a:bodyPr vert="horz" wrap="square" lIns="91440" tIns="45720" rIns="91440" bIns="45720" rtlCol="0">
            <a:normAutofit/>
          </a:bodyPr>
          <a:lstStyle/>
          <a:p>
            <a:pPr marL="285750" marR="0" indent="-285750" defTabSz="914400" rtl="0" eaLnBrk="1" fontAlgn="auto" latinLnBrk="0" hangingPunct="1">
              <a:lnSpc>
                <a:spcPct val="100000"/>
              </a:lnSpc>
              <a:spcBef>
                <a:spcPct val="20000"/>
              </a:spcBef>
              <a:spcAft>
                <a:spcPts val="0"/>
              </a:spcAft>
              <a:buClrTx/>
              <a:buSzTx/>
              <a:buFont typeface="Arial" panose="020B0604020202020204" pitchFamily="34" charset="0"/>
              <a:buChar char="•"/>
              <a:tabLst/>
            </a:pPr>
            <a:r>
              <a:rPr kumimoji="0" lang="nl-NL" sz="2800" b="0" i="0" u="none" strike="noStrike" kern="1200" cap="none" spc="0" normalizeH="0" baseline="0" noProof="0" dirty="0">
                <a:ln>
                  <a:noFill/>
                </a:ln>
                <a:effectLst/>
                <a:uLnTx/>
                <a:uFillTx/>
                <a:latin typeface="+mn-lt"/>
                <a:ea typeface="+mn-ea"/>
                <a:cs typeface="+mn-cs"/>
              </a:rPr>
              <a:t>Waar let ik op?</a:t>
            </a:r>
          </a:p>
          <a:p>
            <a:pPr marL="285750" marR="0" indent="-285750" defTabSz="914400" rtl="0" eaLnBrk="1" fontAlgn="auto" latinLnBrk="0" hangingPunct="1">
              <a:lnSpc>
                <a:spcPct val="100000"/>
              </a:lnSpc>
              <a:spcBef>
                <a:spcPct val="20000"/>
              </a:spcBef>
              <a:spcAft>
                <a:spcPts val="0"/>
              </a:spcAft>
              <a:buClrTx/>
              <a:buSzTx/>
              <a:buFont typeface="Arial" panose="020B0604020202020204" pitchFamily="34" charset="0"/>
              <a:buChar char="•"/>
              <a:tabLst/>
            </a:pPr>
            <a:r>
              <a:rPr lang="nl-NL" sz="2800" dirty="0"/>
              <a:t>Hoe onderbouw ik mijn keuze?</a:t>
            </a:r>
          </a:p>
          <a:p>
            <a:pPr marL="285750" marR="0" indent="-285750" defTabSz="914400" rtl="0" eaLnBrk="1" fontAlgn="auto" latinLnBrk="0" hangingPunct="1">
              <a:lnSpc>
                <a:spcPct val="100000"/>
              </a:lnSpc>
              <a:spcBef>
                <a:spcPct val="20000"/>
              </a:spcBef>
              <a:spcAft>
                <a:spcPts val="0"/>
              </a:spcAft>
              <a:buClrTx/>
              <a:buSzTx/>
              <a:buFont typeface="Arial" panose="020B0604020202020204" pitchFamily="34" charset="0"/>
              <a:buChar char="•"/>
              <a:tabLst/>
            </a:pPr>
            <a:r>
              <a:rPr lang="nl-NL" sz="2800" dirty="0"/>
              <a:t>Component </a:t>
            </a:r>
            <a:r>
              <a:rPr lang="nl-NL" sz="2800" dirty="0" err="1"/>
              <a:t>vs</a:t>
            </a:r>
            <a:r>
              <a:rPr lang="nl-NL" sz="2800" dirty="0"/>
              <a:t> eisen</a:t>
            </a:r>
          </a:p>
        </p:txBody>
      </p:sp>
    </p:spTree>
    <p:extLst>
      <p:ext uri="{BB962C8B-B14F-4D97-AF65-F5344CB8AC3E}">
        <p14:creationId xmlns:p14="http://schemas.microsoft.com/office/powerpoint/2010/main" val="24716346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a:t>Nazorg LES 2</a:t>
            </a:r>
            <a:br>
              <a:rPr lang="nl-NL" dirty="0"/>
            </a:br>
            <a:endParaRPr lang="nl-NL" dirty="0"/>
          </a:p>
        </p:txBody>
      </p:sp>
      <p:sp>
        <p:nvSpPr>
          <p:cNvPr id="7" name="Text Placeholder 6"/>
          <p:cNvSpPr>
            <a:spLocks noGrp="1"/>
          </p:cNvSpPr>
          <p:nvPr>
            <p:ph type="body" idx="1"/>
          </p:nvPr>
        </p:nvSpPr>
        <p:spPr/>
        <p:txBody>
          <a:bodyPr/>
          <a:lstStyle/>
          <a:p>
            <a:r>
              <a:rPr lang="nl-NL" dirty="0"/>
              <a:t>ELEPEE30</a:t>
            </a:r>
          </a:p>
        </p:txBody>
      </p:sp>
      <p:sp>
        <p:nvSpPr>
          <p:cNvPr id="5" name="Slide Number Placeholder 4"/>
          <p:cNvSpPr>
            <a:spLocks noGrp="1"/>
          </p:cNvSpPr>
          <p:nvPr>
            <p:ph type="sldNum" sz="quarter" idx="12"/>
          </p:nvPr>
        </p:nvSpPr>
        <p:spPr/>
        <p:txBody>
          <a:bodyPr/>
          <a:lstStyle/>
          <a:p>
            <a:fld id="{C3EE7185-A582-4542-8FF0-969B3F80C0A5}" type="slidenum">
              <a:rPr lang="nl-NL" smtClean="0"/>
              <a:pPr/>
              <a:t>39</a:t>
            </a:fld>
            <a:endParaRPr lang="nl-NL"/>
          </a:p>
        </p:txBody>
      </p:sp>
    </p:spTree>
    <p:extLst>
      <p:ext uri="{BB962C8B-B14F-4D97-AF65-F5344CB8AC3E}">
        <p14:creationId xmlns:p14="http://schemas.microsoft.com/office/powerpoint/2010/main" val="153727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Vorige les</a:t>
            </a:r>
          </a:p>
        </p:txBody>
      </p:sp>
      <p:sp>
        <p:nvSpPr>
          <p:cNvPr id="3" name="Content Placeholder 2"/>
          <p:cNvSpPr>
            <a:spLocks noGrp="1"/>
          </p:cNvSpPr>
          <p:nvPr>
            <p:ph idx="1"/>
          </p:nvPr>
        </p:nvSpPr>
        <p:spPr>
          <a:xfrm>
            <a:off x="539552" y="1052736"/>
            <a:ext cx="8229600" cy="5184576"/>
          </a:xfrm>
        </p:spPr>
        <p:txBody>
          <a:bodyPr>
            <a:normAutofit/>
          </a:bodyPr>
          <a:lstStyle/>
          <a:p>
            <a:r>
              <a:rPr lang="nl-NL" dirty="0"/>
              <a:t>We modelleren de functie en implementatie van het systeem apart.</a:t>
            </a:r>
          </a:p>
          <a:p>
            <a:r>
              <a:rPr lang="nl-NL" dirty="0"/>
              <a:t>Met vier elementen kunnen we het functionele model bouwen.</a:t>
            </a:r>
          </a:p>
          <a:p>
            <a:pPr lvl="1"/>
            <a:r>
              <a:rPr lang="nl-NL" dirty="0"/>
              <a:t>Proces</a:t>
            </a:r>
          </a:p>
          <a:p>
            <a:pPr lvl="1"/>
            <a:r>
              <a:rPr lang="nl-NL" dirty="0"/>
              <a:t>Data Flow</a:t>
            </a:r>
          </a:p>
          <a:p>
            <a:pPr lvl="1"/>
            <a:r>
              <a:rPr lang="nl-NL" dirty="0"/>
              <a:t>Data Store</a:t>
            </a:r>
          </a:p>
          <a:p>
            <a:pPr lvl="1"/>
            <a:r>
              <a:rPr lang="nl-NL" dirty="0"/>
              <a:t>Terminator</a:t>
            </a:r>
          </a:p>
          <a:p>
            <a:r>
              <a:rPr lang="nl-NL" dirty="0"/>
              <a:t>Het data context diagram modelleert de interface en de belangrijkste functie van een systeem.</a:t>
            </a:r>
          </a:p>
          <a:p>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4</a:t>
            </a:fld>
            <a:endParaRPr lang="nl-NL"/>
          </a:p>
        </p:txBody>
      </p:sp>
    </p:spTree>
    <p:extLst>
      <p:ext uri="{BB962C8B-B14F-4D97-AF65-F5344CB8AC3E}">
        <p14:creationId xmlns:p14="http://schemas.microsoft.com/office/powerpoint/2010/main" val="17970051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Zelfstudie</a:t>
            </a:r>
            <a:endParaRPr lang="nl-NL" dirty="0"/>
          </a:p>
        </p:txBody>
      </p:sp>
      <p:sp>
        <p:nvSpPr>
          <p:cNvPr id="3" name="Content Placeholder 2"/>
          <p:cNvSpPr>
            <a:spLocks noGrp="1"/>
          </p:cNvSpPr>
          <p:nvPr>
            <p:ph idx="1"/>
          </p:nvPr>
        </p:nvSpPr>
        <p:spPr>
          <a:xfrm>
            <a:off x="457200" y="908720"/>
            <a:ext cx="8229600" cy="1169354"/>
          </a:xfrm>
        </p:spPr>
        <p:txBody>
          <a:bodyPr>
            <a:normAutofit/>
          </a:bodyPr>
          <a:lstStyle/>
          <a:p>
            <a:r>
              <a:rPr lang="nl-NL" sz="3200" dirty="0"/>
              <a:t>Bestuderen </a:t>
            </a:r>
            <a:r>
              <a:rPr lang="nl-NL" sz="3200" dirty="0" err="1"/>
              <a:t>Yourdon</a:t>
            </a:r>
            <a:r>
              <a:rPr lang="nl-NL" sz="3200" dirty="0"/>
              <a:t>: H9 (t/m 9.3), H10 &amp; 11</a:t>
            </a:r>
          </a:p>
          <a:p>
            <a:r>
              <a:rPr lang="nl-NL" sz="3200" dirty="0"/>
              <a:t>Bestuderen </a:t>
            </a:r>
            <a:r>
              <a:rPr lang="nl-NL" sz="3200" dirty="0" err="1"/>
              <a:t>DCD’s</a:t>
            </a:r>
            <a:r>
              <a:rPr lang="nl-NL" sz="3200" dirty="0"/>
              <a:t> van System of Systems</a:t>
            </a:r>
            <a:endParaRPr lang="nl-NL" sz="2800" dirty="0"/>
          </a:p>
          <a:p>
            <a:pPr marL="914400" lvl="2" indent="0">
              <a:buNone/>
            </a:pPr>
            <a:endParaRPr lang="nl-NL" sz="2400" dirty="0"/>
          </a:p>
          <a:p>
            <a:endParaRPr lang="nl-NL" b="1" dirty="0">
              <a:solidFill>
                <a:srgbClr val="FF0000"/>
              </a:solidFill>
            </a:endParaRPr>
          </a:p>
          <a:p>
            <a:endParaRPr lang="nl-NL" dirty="0"/>
          </a:p>
          <a:p>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40</a:t>
            </a:fld>
            <a:endParaRPr lang="nl-NL"/>
          </a:p>
        </p:txBody>
      </p:sp>
      <p:cxnSp>
        <p:nvCxnSpPr>
          <p:cNvPr id="11" name="Straight Connector 10"/>
          <p:cNvCxnSpPr/>
          <p:nvPr/>
        </p:nvCxnSpPr>
        <p:spPr>
          <a:xfrm>
            <a:off x="467544" y="4221088"/>
            <a:ext cx="856895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679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Cursushandleiding</a:t>
            </a:r>
          </a:p>
        </p:txBody>
      </p:sp>
      <p:sp>
        <p:nvSpPr>
          <p:cNvPr id="3" name="Tijdelijke aanduiding voor inhoud 2"/>
          <p:cNvSpPr>
            <a:spLocks noGrp="1"/>
          </p:cNvSpPr>
          <p:nvPr>
            <p:ph idx="1"/>
          </p:nvPr>
        </p:nvSpPr>
        <p:spPr/>
        <p:txBody>
          <a:bodyPr>
            <a:normAutofit/>
          </a:bodyPr>
          <a:lstStyle/>
          <a:p>
            <a:pPr marL="0" indent="0">
              <a:buNone/>
            </a:pPr>
            <a:r>
              <a:rPr lang="nl-NL" sz="3200" dirty="0"/>
              <a:t>Zij er </a:t>
            </a:r>
            <a:r>
              <a:rPr lang="nl-NL" sz="3200" dirty="0">
                <a:solidFill>
                  <a:srgbClr val="C00000"/>
                </a:solidFill>
              </a:rPr>
              <a:t>vragen</a:t>
            </a:r>
            <a:r>
              <a:rPr lang="nl-NL" sz="3200" dirty="0"/>
              <a:t> over:</a:t>
            </a:r>
          </a:p>
          <a:p>
            <a:r>
              <a:rPr lang="nl-NL" sz="3200" dirty="0"/>
              <a:t>Competenties?</a:t>
            </a:r>
          </a:p>
          <a:p>
            <a:r>
              <a:rPr lang="nl-NL" sz="3200" dirty="0"/>
              <a:t>Leerdoelen?</a:t>
            </a:r>
          </a:p>
          <a:p>
            <a:r>
              <a:rPr lang="nl-NL" sz="3200" dirty="0"/>
              <a:t>Toetsing en beoordeling?</a:t>
            </a:r>
          </a:p>
          <a:p>
            <a:r>
              <a:rPr lang="nl-NL" sz="3200" dirty="0"/>
              <a:t>Verplichte literatuur?</a:t>
            </a:r>
          </a:p>
          <a:p>
            <a:r>
              <a:rPr lang="nl-NL" sz="3200" dirty="0"/>
              <a:t>Deadlines en speciale Activiteiten?</a:t>
            </a:r>
          </a:p>
          <a:p>
            <a:r>
              <a:rPr lang="nl-NL" sz="3200" dirty="0"/>
              <a:t>Planning?</a:t>
            </a:r>
          </a:p>
          <a:p>
            <a:endParaRPr lang="nl-NL" sz="3200" dirty="0"/>
          </a:p>
        </p:txBody>
      </p:sp>
      <p:sp>
        <p:nvSpPr>
          <p:cNvPr id="5" name="Tijdelijke aanduiding voor dianummer 4"/>
          <p:cNvSpPr>
            <a:spLocks noGrp="1"/>
          </p:cNvSpPr>
          <p:nvPr>
            <p:ph type="sldNum" sz="quarter" idx="12"/>
          </p:nvPr>
        </p:nvSpPr>
        <p:spPr/>
        <p:txBody>
          <a:bodyPr/>
          <a:lstStyle/>
          <a:p>
            <a:fld id="{C3EE7185-A582-4542-8FF0-969B3F80C0A5}" type="slidenum">
              <a:rPr lang="nl-NL" smtClean="0"/>
              <a:pPr/>
              <a:t>5</a:t>
            </a:fld>
            <a:endParaRPr lang="nl-NL"/>
          </a:p>
        </p:txBody>
      </p:sp>
    </p:spTree>
    <p:extLst>
      <p:ext uri="{BB962C8B-B14F-4D97-AF65-F5344CB8AC3E}">
        <p14:creationId xmlns:p14="http://schemas.microsoft.com/office/powerpoint/2010/main" val="2496730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dirty="0"/>
              <a:t>het functionele ontwerp met data flow diagrammen</a:t>
            </a:r>
          </a:p>
        </p:txBody>
      </p:sp>
      <p:sp>
        <p:nvSpPr>
          <p:cNvPr id="7" name="Text Placeholder 6"/>
          <p:cNvSpPr>
            <a:spLocks noGrp="1"/>
          </p:cNvSpPr>
          <p:nvPr>
            <p:ph type="body" idx="1"/>
          </p:nvPr>
        </p:nvSpPr>
        <p:spPr/>
        <p:txBody>
          <a:bodyPr/>
          <a:lstStyle/>
          <a:p>
            <a:r>
              <a:rPr lang="nl-NL" dirty="0"/>
              <a:t>ELEPEE30</a:t>
            </a:r>
          </a:p>
        </p:txBody>
      </p:sp>
      <p:sp>
        <p:nvSpPr>
          <p:cNvPr id="5" name="Slide Number Placeholder 4"/>
          <p:cNvSpPr>
            <a:spLocks noGrp="1"/>
          </p:cNvSpPr>
          <p:nvPr>
            <p:ph type="sldNum" sz="quarter" idx="12"/>
          </p:nvPr>
        </p:nvSpPr>
        <p:spPr/>
        <p:txBody>
          <a:bodyPr/>
          <a:lstStyle/>
          <a:p>
            <a:fld id="{C3EE7185-A582-4542-8FF0-969B3F80C0A5}" type="slidenum">
              <a:rPr lang="nl-NL" smtClean="0"/>
              <a:pPr/>
              <a:t>6</a:t>
            </a:fld>
            <a:endParaRPr lang="nl-NL"/>
          </a:p>
        </p:txBody>
      </p:sp>
    </p:spTree>
    <p:extLst>
      <p:ext uri="{BB962C8B-B14F-4D97-AF65-F5344CB8AC3E}">
        <p14:creationId xmlns:p14="http://schemas.microsoft.com/office/powerpoint/2010/main" val="347628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Overzicht systeemmodel</a:t>
            </a:r>
          </a:p>
        </p:txBody>
      </p:sp>
      <p:sp>
        <p:nvSpPr>
          <p:cNvPr id="3" name="Content Placeholder 2"/>
          <p:cNvSpPr>
            <a:spLocks noGrp="1"/>
          </p:cNvSpPr>
          <p:nvPr>
            <p:ph idx="1"/>
          </p:nvPr>
        </p:nvSpPr>
        <p:spPr>
          <a:xfrm>
            <a:off x="457200" y="980728"/>
            <a:ext cx="8507288" cy="5328592"/>
          </a:xfrm>
        </p:spPr>
        <p:txBody>
          <a:bodyPr>
            <a:normAutofit fontScale="92500" lnSpcReduction="10000"/>
          </a:bodyPr>
          <a:lstStyle/>
          <a:p>
            <a:pPr marL="0" indent="0">
              <a:buNone/>
            </a:pPr>
            <a:r>
              <a:rPr lang="nl-NL" sz="3200" b="1" dirty="0"/>
              <a:t>Functional requirements model:</a:t>
            </a:r>
          </a:p>
          <a:p>
            <a:pPr marL="400050" lvl="2" indent="0">
              <a:buNone/>
            </a:pPr>
            <a:r>
              <a:rPr lang="nl-NL" b="1" dirty="0"/>
              <a:t>Wat</a:t>
            </a:r>
            <a:r>
              <a:rPr lang="nl-NL" dirty="0"/>
              <a:t> doet het systeem?</a:t>
            </a:r>
          </a:p>
          <a:p>
            <a:pPr marL="400050" lvl="2" indent="0">
              <a:buNone/>
            </a:pPr>
            <a:r>
              <a:rPr lang="nl-NL" b="1" dirty="0"/>
              <a:t>Waarmee</a:t>
            </a:r>
            <a:r>
              <a:rPr lang="nl-NL" dirty="0"/>
              <a:t> doet het systeem dat?</a:t>
            </a:r>
          </a:p>
          <a:p>
            <a:pPr marL="914400" lvl="1" indent="-514350">
              <a:buFont typeface="+mj-lt"/>
              <a:buAutoNum type="arabicPeriod"/>
            </a:pPr>
            <a:r>
              <a:rPr lang="nl-NL" sz="2000" dirty="0"/>
              <a:t>Teken het data context diagram (DCD)</a:t>
            </a:r>
          </a:p>
          <a:p>
            <a:pPr marL="914400" lvl="1" indent="-514350">
              <a:buFont typeface="+mj-lt"/>
              <a:buAutoNum type="arabicPeriod"/>
            </a:pPr>
            <a:r>
              <a:rPr lang="nl-NL" sz="2000" b="1" dirty="0">
                <a:solidFill>
                  <a:srgbClr val="C00000"/>
                </a:solidFill>
              </a:rPr>
              <a:t>Teken de onderliggende data flow diagrammen (DFD)</a:t>
            </a:r>
          </a:p>
          <a:p>
            <a:pPr marL="914400" lvl="1" indent="-514350">
              <a:buFont typeface="+mj-lt"/>
              <a:buAutoNum type="arabicPeriod"/>
            </a:pPr>
            <a:r>
              <a:rPr lang="nl-NL" sz="2000" dirty="0">
                <a:solidFill>
                  <a:schemeClr val="tx1">
                    <a:lumMod val="50000"/>
                    <a:lumOff val="50000"/>
                  </a:schemeClr>
                </a:solidFill>
              </a:rPr>
              <a:t>Vul de data </a:t>
            </a:r>
            <a:r>
              <a:rPr lang="nl-NL" sz="2000" dirty="0" err="1">
                <a:solidFill>
                  <a:schemeClr val="tx1">
                    <a:lumMod val="50000"/>
                    <a:lumOff val="50000"/>
                  </a:schemeClr>
                </a:solidFill>
              </a:rPr>
              <a:t>dictionary</a:t>
            </a:r>
            <a:r>
              <a:rPr lang="nl-NL" sz="2000" dirty="0">
                <a:solidFill>
                  <a:schemeClr val="tx1">
                    <a:lumMod val="50000"/>
                    <a:lumOff val="50000"/>
                  </a:schemeClr>
                </a:solidFill>
              </a:rPr>
              <a:t> (DD)</a:t>
            </a:r>
          </a:p>
          <a:p>
            <a:pPr marL="914400" lvl="1" indent="-514350">
              <a:buFont typeface="+mj-lt"/>
              <a:buAutoNum type="arabicPeriod"/>
            </a:pPr>
            <a:r>
              <a:rPr lang="nl-NL" sz="2000" dirty="0">
                <a:solidFill>
                  <a:schemeClr val="tx1">
                    <a:lumMod val="50000"/>
                    <a:lumOff val="50000"/>
                  </a:schemeClr>
                </a:solidFill>
              </a:rPr>
              <a:t>Stel de proces specificaties op (PSPEC)</a:t>
            </a:r>
          </a:p>
          <a:p>
            <a:pPr marL="914400" lvl="1" indent="-514350">
              <a:buFont typeface="+mj-lt"/>
              <a:buAutoNum type="arabicPeriod"/>
            </a:pPr>
            <a:r>
              <a:rPr lang="nl-NL" sz="2000" dirty="0">
                <a:solidFill>
                  <a:schemeClr val="tx1">
                    <a:lumMod val="50000"/>
                    <a:lumOff val="50000"/>
                  </a:schemeClr>
                </a:solidFill>
              </a:rPr>
              <a:t>Onderscheid de control processen en control </a:t>
            </a:r>
            <a:r>
              <a:rPr lang="nl-NL" sz="2000" dirty="0" err="1">
                <a:solidFill>
                  <a:schemeClr val="tx1">
                    <a:lumMod val="50000"/>
                    <a:lumOff val="50000"/>
                  </a:schemeClr>
                </a:solidFill>
              </a:rPr>
              <a:t>flows</a:t>
            </a:r>
            <a:endParaRPr lang="nl-NL" sz="2000" dirty="0">
              <a:solidFill>
                <a:schemeClr val="tx1">
                  <a:lumMod val="50000"/>
                  <a:lumOff val="50000"/>
                </a:schemeClr>
              </a:solidFill>
            </a:endParaRPr>
          </a:p>
          <a:p>
            <a:pPr marL="914400" lvl="1" indent="-514350">
              <a:buFont typeface="+mj-lt"/>
              <a:buAutoNum type="arabicPeriod"/>
            </a:pPr>
            <a:r>
              <a:rPr lang="nl-NL" sz="2000" dirty="0">
                <a:solidFill>
                  <a:schemeClr val="tx1">
                    <a:lumMod val="50000"/>
                    <a:lumOff val="50000"/>
                  </a:schemeClr>
                </a:solidFill>
              </a:rPr>
              <a:t>Stel de control specificaties op (CSPEC)</a:t>
            </a:r>
          </a:p>
          <a:p>
            <a:pPr marL="0" indent="0">
              <a:buNone/>
            </a:pPr>
            <a:endParaRPr lang="nl-NL" dirty="0">
              <a:solidFill>
                <a:schemeClr val="tx1">
                  <a:lumMod val="50000"/>
                  <a:lumOff val="50000"/>
                </a:schemeClr>
              </a:solidFill>
            </a:endParaRPr>
          </a:p>
          <a:p>
            <a:pPr marL="0" indent="0">
              <a:buNone/>
            </a:pPr>
            <a:r>
              <a:rPr lang="nl-NL" sz="3200" b="1" dirty="0" err="1">
                <a:solidFill>
                  <a:schemeClr val="tx1">
                    <a:lumMod val="50000"/>
                    <a:lumOff val="50000"/>
                  </a:schemeClr>
                </a:solidFill>
              </a:rPr>
              <a:t>Architectural</a:t>
            </a:r>
            <a:r>
              <a:rPr lang="nl-NL" sz="3200" b="1" dirty="0">
                <a:solidFill>
                  <a:schemeClr val="tx1">
                    <a:lumMod val="50000"/>
                    <a:lumOff val="50000"/>
                  </a:schemeClr>
                </a:solidFill>
              </a:rPr>
              <a:t> model:</a:t>
            </a:r>
          </a:p>
          <a:p>
            <a:pPr marL="400050" lvl="2" indent="0">
              <a:buNone/>
            </a:pPr>
            <a:r>
              <a:rPr lang="nl-NL" b="1" dirty="0">
                <a:solidFill>
                  <a:schemeClr val="tx1">
                    <a:lumMod val="50000"/>
                    <a:lumOff val="50000"/>
                  </a:schemeClr>
                </a:solidFill>
              </a:rPr>
              <a:t>Hoe</a:t>
            </a:r>
            <a:r>
              <a:rPr lang="nl-NL" dirty="0">
                <a:solidFill>
                  <a:schemeClr val="tx1">
                    <a:lumMod val="50000"/>
                    <a:lumOff val="50000"/>
                  </a:schemeClr>
                </a:solidFill>
              </a:rPr>
              <a:t> doet het systeem dat?</a:t>
            </a:r>
          </a:p>
          <a:p>
            <a:pPr marL="914400" lvl="1" indent="-514350">
              <a:buFont typeface="+mj-lt"/>
              <a:buAutoNum type="arabicPeriod"/>
            </a:pPr>
            <a:r>
              <a:rPr lang="nl-NL" sz="2000" dirty="0">
                <a:solidFill>
                  <a:schemeClr val="tx1">
                    <a:lumMod val="50000"/>
                    <a:lumOff val="50000"/>
                  </a:schemeClr>
                </a:solidFill>
              </a:rPr>
              <a:t>Teken het </a:t>
            </a:r>
            <a:r>
              <a:rPr lang="nl-NL" sz="2000" dirty="0" err="1">
                <a:solidFill>
                  <a:schemeClr val="tx1">
                    <a:lumMod val="50000"/>
                    <a:lumOff val="50000"/>
                  </a:schemeClr>
                </a:solidFill>
              </a:rPr>
              <a:t>architecture</a:t>
            </a:r>
            <a:r>
              <a:rPr lang="nl-NL" sz="2000" dirty="0">
                <a:solidFill>
                  <a:schemeClr val="tx1">
                    <a:lumMod val="50000"/>
                    <a:lumOff val="50000"/>
                  </a:schemeClr>
                </a:solidFill>
              </a:rPr>
              <a:t> context diagram (ACD)</a:t>
            </a:r>
          </a:p>
          <a:p>
            <a:pPr marL="914400" lvl="1" indent="-514350">
              <a:buFont typeface="+mj-lt"/>
              <a:buAutoNum type="arabicPeriod"/>
            </a:pPr>
            <a:r>
              <a:rPr lang="nl-NL" sz="2000" dirty="0">
                <a:solidFill>
                  <a:schemeClr val="tx1">
                    <a:lumMod val="50000"/>
                    <a:lumOff val="50000"/>
                  </a:schemeClr>
                </a:solidFill>
              </a:rPr>
              <a:t>Teken het </a:t>
            </a:r>
            <a:r>
              <a:rPr lang="nl-NL" sz="2000" dirty="0" err="1">
                <a:solidFill>
                  <a:schemeClr val="tx1">
                    <a:lumMod val="50000"/>
                    <a:lumOff val="50000"/>
                  </a:schemeClr>
                </a:solidFill>
              </a:rPr>
              <a:t>architecture</a:t>
            </a:r>
            <a:r>
              <a:rPr lang="nl-NL" sz="2000" dirty="0">
                <a:solidFill>
                  <a:schemeClr val="tx1">
                    <a:lumMod val="50000"/>
                    <a:lumOff val="50000"/>
                  </a:schemeClr>
                </a:solidFill>
              </a:rPr>
              <a:t> </a:t>
            </a:r>
            <a:r>
              <a:rPr lang="nl-NL" sz="2000" dirty="0" err="1">
                <a:solidFill>
                  <a:schemeClr val="tx1">
                    <a:lumMod val="50000"/>
                    <a:lumOff val="50000"/>
                  </a:schemeClr>
                </a:solidFill>
              </a:rPr>
              <a:t>interconnect</a:t>
            </a:r>
            <a:r>
              <a:rPr lang="nl-NL" sz="2000" dirty="0">
                <a:solidFill>
                  <a:schemeClr val="tx1">
                    <a:lumMod val="50000"/>
                    <a:lumOff val="50000"/>
                  </a:schemeClr>
                </a:solidFill>
              </a:rPr>
              <a:t> diagram (AID)</a:t>
            </a:r>
          </a:p>
          <a:p>
            <a:pPr marL="400050" lvl="1" indent="0">
              <a:buNone/>
            </a:pPr>
            <a:endParaRPr lang="nl-NL" sz="2000"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7</a:t>
            </a:fld>
            <a:endParaRPr lang="nl-NL"/>
          </a:p>
        </p:txBody>
      </p:sp>
    </p:spTree>
    <p:extLst>
      <p:ext uri="{BB962C8B-B14F-4D97-AF65-F5344CB8AC3E}">
        <p14:creationId xmlns:p14="http://schemas.microsoft.com/office/powerpoint/2010/main" val="3023414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Hiërarchie in Data Flow Diagrammen</a:t>
            </a:r>
          </a:p>
        </p:txBody>
      </p:sp>
      <p:sp>
        <p:nvSpPr>
          <p:cNvPr id="3" name="Content Placeholder 2"/>
          <p:cNvSpPr>
            <a:spLocks noGrp="1"/>
          </p:cNvSpPr>
          <p:nvPr>
            <p:ph idx="1"/>
          </p:nvPr>
        </p:nvSpPr>
        <p:spPr>
          <a:xfrm>
            <a:off x="457200" y="1124744"/>
            <a:ext cx="8507288" cy="5184576"/>
          </a:xfrm>
        </p:spPr>
        <p:txBody>
          <a:bodyPr/>
          <a:lstStyle/>
          <a:p>
            <a:r>
              <a:rPr lang="nl-NL" dirty="0"/>
              <a:t>Hiërarchisch overzicht van het systeem en omgeving.</a:t>
            </a:r>
          </a:p>
          <a:p>
            <a:r>
              <a:rPr lang="nl-NL" dirty="0"/>
              <a:t>Onderliggende processen worden genummerd.</a:t>
            </a:r>
          </a:p>
          <a:p>
            <a:endParaRPr lang="nl-NL" dirty="0"/>
          </a:p>
          <a:p>
            <a:pPr marL="0" indent="0">
              <a:buNone/>
            </a:pPr>
            <a:endParaRPr lang="nl-NL" dirty="0"/>
          </a:p>
          <a:p>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8</a:t>
            </a:fld>
            <a:endParaRPr lang="nl-NL"/>
          </a:p>
        </p:txBody>
      </p:sp>
      <p:graphicFrame>
        <p:nvGraphicFramePr>
          <p:cNvPr id="6" name="Object 5"/>
          <p:cNvGraphicFramePr>
            <a:graphicFrameLocks noChangeAspect="1"/>
          </p:cNvGraphicFramePr>
          <p:nvPr>
            <p:extLst>
              <p:ext uri="{D42A27DB-BD31-4B8C-83A1-F6EECF244321}">
                <p14:modId xmlns:p14="http://schemas.microsoft.com/office/powerpoint/2010/main" val="1997995837"/>
              </p:ext>
            </p:extLst>
          </p:nvPr>
        </p:nvGraphicFramePr>
        <p:xfrm>
          <a:off x="539552" y="2420888"/>
          <a:ext cx="8241837" cy="3427909"/>
        </p:xfrm>
        <a:graphic>
          <a:graphicData uri="http://schemas.openxmlformats.org/presentationml/2006/ole">
            <mc:AlternateContent xmlns:mc="http://schemas.openxmlformats.org/markup-compatibility/2006">
              <mc:Choice xmlns:v="urn:schemas-microsoft-com:vml" Requires="v">
                <p:oleObj name="Visio" r:id="rId3" imgW="6162543" imgH="2562300" progId="Visio.Drawing.11">
                  <p:embed/>
                </p:oleObj>
              </mc:Choice>
              <mc:Fallback>
                <p:oleObj name="Visio" r:id="rId3" imgW="6162543" imgH="2562300" progId="Visio.Drawing.11">
                  <p:embed/>
                  <p:pic>
                    <p:nvPicPr>
                      <p:cNvPr id="6" name="Object 5"/>
                      <p:cNvPicPr/>
                      <p:nvPr/>
                    </p:nvPicPr>
                    <p:blipFill>
                      <a:blip r:embed="rId4"/>
                      <a:stretch>
                        <a:fillRect/>
                      </a:stretch>
                    </p:blipFill>
                    <p:spPr>
                      <a:xfrm>
                        <a:off x="539552" y="2420888"/>
                        <a:ext cx="8241837" cy="3427909"/>
                      </a:xfrm>
                      <a:prstGeom prst="rect">
                        <a:avLst/>
                      </a:prstGeom>
                    </p:spPr>
                  </p:pic>
                </p:oleObj>
              </mc:Fallback>
            </mc:AlternateContent>
          </a:graphicData>
        </a:graphic>
      </p:graphicFrame>
      <p:sp>
        <p:nvSpPr>
          <p:cNvPr id="8" name="Oval Callout 7"/>
          <p:cNvSpPr/>
          <p:nvPr/>
        </p:nvSpPr>
        <p:spPr>
          <a:xfrm>
            <a:off x="6290992" y="2348880"/>
            <a:ext cx="2025424" cy="720080"/>
          </a:xfrm>
          <a:prstGeom prst="wedgeEllipseCallout">
            <a:avLst>
              <a:gd name="adj1" fmla="val -70714"/>
              <a:gd name="adj2" fmla="val 2817"/>
            </a:avLst>
          </a:prstGeom>
          <a:solidFill>
            <a:srgbClr val="FFFF00"/>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20000"/>
              </a:spcBef>
            </a:pPr>
            <a:r>
              <a:rPr lang="nl-NL" dirty="0">
                <a:solidFill>
                  <a:srgbClr val="C00000"/>
                </a:solidFill>
              </a:rPr>
              <a:t>Heeft slechts 1 proces</a:t>
            </a:r>
          </a:p>
        </p:txBody>
      </p:sp>
    </p:spTree>
    <p:extLst>
      <p:ext uri="{BB962C8B-B14F-4D97-AF65-F5344CB8AC3E}">
        <p14:creationId xmlns:p14="http://schemas.microsoft.com/office/powerpoint/2010/main" val="119222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Te beantwoorden vragen:</a:t>
            </a:r>
          </a:p>
        </p:txBody>
      </p:sp>
      <p:sp>
        <p:nvSpPr>
          <p:cNvPr id="3" name="Content Placeholder 2"/>
          <p:cNvSpPr>
            <a:spLocks noGrp="1"/>
          </p:cNvSpPr>
          <p:nvPr>
            <p:ph idx="1"/>
          </p:nvPr>
        </p:nvSpPr>
        <p:spPr>
          <a:xfrm>
            <a:off x="457200" y="1124744"/>
            <a:ext cx="8229600" cy="5184576"/>
          </a:xfrm>
        </p:spPr>
        <p:txBody>
          <a:bodyPr/>
          <a:lstStyle/>
          <a:p>
            <a:r>
              <a:rPr lang="nl-NL" dirty="0"/>
              <a:t>Hoeveel levels moet je systeem krijgen?</a:t>
            </a:r>
          </a:p>
          <a:p>
            <a:r>
              <a:rPr lang="nl-NL" dirty="0"/>
              <a:t>Hoeveel processen moet een level hebben?</a:t>
            </a:r>
          </a:p>
          <a:p>
            <a:r>
              <a:rPr lang="nl-NL" dirty="0"/>
              <a:t>Moeten alle processen evenveel onderliggende levels krijgen?</a:t>
            </a:r>
          </a:p>
          <a:p>
            <a:r>
              <a:rPr lang="nl-NL" dirty="0"/>
              <a:t>Is het model logisch consistent?</a:t>
            </a:r>
          </a:p>
          <a:p>
            <a:endParaRPr lang="nl-NL" dirty="0"/>
          </a:p>
        </p:txBody>
      </p:sp>
      <p:sp>
        <p:nvSpPr>
          <p:cNvPr id="5" name="Slide Number Placeholder 4"/>
          <p:cNvSpPr>
            <a:spLocks noGrp="1"/>
          </p:cNvSpPr>
          <p:nvPr>
            <p:ph type="sldNum" sz="quarter" idx="12"/>
          </p:nvPr>
        </p:nvSpPr>
        <p:spPr/>
        <p:txBody>
          <a:bodyPr/>
          <a:lstStyle/>
          <a:p>
            <a:fld id="{C3EE7185-A582-4542-8FF0-969B3F80C0A5}" type="slidenum">
              <a:rPr lang="nl-NL" smtClean="0"/>
              <a:pPr/>
              <a:t>9</a:t>
            </a:fld>
            <a:endParaRPr lang="nl-NL"/>
          </a:p>
        </p:txBody>
      </p:sp>
      <p:graphicFrame>
        <p:nvGraphicFramePr>
          <p:cNvPr id="6" name="Object 5"/>
          <p:cNvGraphicFramePr>
            <a:graphicFrameLocks noChangeAspect="1"/>
          </p:cNvGraphicFramePr>
          <p:nvPr/>
        </p:nvGraphicFramePr>
        <p:xfrm>
          <a:off x="971797" y="3633656"/>
          <a:ext cx="7128595" cy="2963696"/>
        </p:xfrm>
        <a:graphic>
          <a:graphicData uri="http://schemas.openxmlformats.org/presentationml/2006/ole">
            <mc:AlternateContent xmlns:mc="http://schemas.openxmlformats.org/markup-compatibility/2006">
              <mc:Choice xmlns:v="urn:schemas-microsoft-com:vml" Requires="v">
                <p:oleObj name="Visio" r:id="rId3" imgW="6162594" imgH="2562083" progId="Visio.Drawing.11">
                  <p:embed/>
                </p:oleObj>
              </mc:Choice>
              <mc:Fallback>
                <p:oleObj name="Visio" r:id="rId3" imgW="6162594" imgH="2562083" progId="Visio.Drawing.11">
                  <p:embed/>
                  <p:pic>
                    <p:nvPicPr>
                      <p:cNvPr id="6" name="Object 5"/>
                      <p:cNvPicPr/>
                      <p:nvPr/>
                    </p:nvPicPr>
                    <p:blipFill>
                      <a:blip r:embed="rId4"/>
                      <a:stretch>
                        <a:fillRect/>
                      </a:stretch>
                    </p:blipFill>
                    <p:spPr>
                      <a:xfrm>
                        <a:off x="971797" y="3633656"/>
                        <a:ext cx="7128595" cy="2963696"/>
                      </a:xfrm>
                      <a:prstGeom prst="rect">
                        <a:avLst/>
                      </a:prstGeom>
                    </p:spPr>
                  </p:pic>
                </p:oleObj>
              </mc:Fallback>
            </mc:AlternateContent>
          </a:graphicData>
        </a:graphic>
      </p:graphicFrame>
    </p:spTree>
    <p:extLst>
      <p:ext uri="{BB962C8B-B14F-4D97-AF65-F5344CB8AC3E}">
        <p14:creationId xmlns:p14="http://schemas.microsoft.com/office/powerpoint/2010/main" val="3925189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presentatie_thema">
  <a:themeElements>
    <a:clrScheme name="PCP">
      <a:dk1>
        <a:sysClr val="windowText" lastClr="000000"/>
      </a:dk1>
      <a:lt1>
        <a:sysClr val="window" lastClr="FFFFFF"/>
      </a:lt1>
      <a:dk2>
        <a:srgbClr val="C00000"/>
      </a:dk2>
      <a:lt2>
        <a:srgbClr val="FFFFFF"/>
      </a:lt2>
      <a:accent1>
        <a:srgbClr val="C00000"/>
      </a:accent1>
      <a:accent2>
        <a:srgbClr val="C0504D"/>
      </a:accent2>
      <a:accent3>
        <a:srgbClr val="1F497D"/>
      </a:accent3>
      <a:accent4>
        <a:srgbClr val="4F81BD"/>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kumimoji="0" sz="1800" b="0" i="0" u="none" strike="noStrike" kern="1200" cap="none" spc="0" normalizeH="0" baseline="0" noProof="0" dirty="0" smtClean="0">
            <a:ln>
              <a:noFill/>
            </a:ln>
            <a:solidFill>
              <a:srgbClr val="0070C0"/>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8e963da-112d-402c-956e-5af79f0b067b" xsi:nil="true"/>
    <lcf76f155ced4ddcb4097134ff3c332f xmlns="29616316-1aa5-4fa3-a691-4a532bc3402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889CF096EA0F74E95A1679122595694" ma:contentTypeVersion="19" ma:contentTypeDescription="Create a new document." ma:contentTypeScope="" ma:versionID="2f9997db22479d28d0f6c95fd31b9eb1">
  <xsd:schema xmlns:xsd="http://www.w3.org/2001/XMLSchema" xmlns:xs="http://www.w3.org/2001/XMLSchema" xmlns:p="http://schemas.microsoft.com/office/2006/metadata/properties" xmlns:ns2="29616316-1aa5-4fa3-a691-4a532bc3402d" xmlns:ns3="98e963da-112d-402c-956e-5af79f0b067b" targetNamespace="http://schemas.microsoft.com/office/2006/metadata/properties" ma:root="true" ma:fieldsID="8a284bc18b26fa284f19890ebff0adb8" ns2:_="" ns3:_="">
    <xsd:import namespace="29616316-1aa5-4fa3-a691-4a532bc3402d"/>
    <xsd:import namespace="98e963da-112d-402c-956e-5af79f0b06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616316-1aa5-4fa3-a691-4a532bc340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5477cde-f098-4d32-ba13-c78038edde3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e963da-112d-402c-956e-5af79f0b067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f7d4953-e0e4-4c29-8050-1efe1e8a515b}" ma:internalName="TaxCatchAll" ma:showField="CatchAllData" ma:web="98e963da-112d-402c-956e-5af79f0b06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C5063A-E209-43B1-97DD-0CB1EB1FFE34}">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elements/1.1/"/>
    <ds:schemaRef ds:uri="98e963da-112d-402c-956e-5af79f0b067b"/>
    <ds:schemaRef ds:uri="http://purl.org/dc/dcmitype/"/>
    <ds:schemaRef ds:uri="http://schemas.microsoft.com/office/infopath/2007/PartnerControls"/>
    <ds:schemaRef ds:uri="29616316-1aa5-4fa3-a691-4a532bc3402d"/>
    <ds:schemaRef ds:uri="http://www.w3.org/XML/1998/namespace"/>
  </ds:schemaRefs>
</ds:datastoreItem>
</file>

<file path=customXml/itemProps2.xml><?xml version="1.0" encoding="utf-8"?>
<ds:datastoreItem xmlns:ds="http://schemas.openxmlformats.org/officeDocument/2006/customXml" ds:itemID="{6AD84735-9738-4970-A1FC-E6B34D89C032}">
  <ds:schemaRefs>
    <ds:schemaRef ds:uri="http://schemas.microsoft.com/sharepoint/v3/contenttype/forms"/>
  </ds:schemaRefs>
</ds:datastoreItem>
</file>

<file path=customXml/itemProps3.xml><?xml version="1.0" encoding="utf-8"?>
<ds:datastoreItem xmlns:ds="http://schemas.openxmlformats.org/officeDocument/2006/customXml" ds:itemID="{3878F2C4-B9EF-4E17-878D-8F2057769C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616316-1aa5-4fa3-a691-4a532bc3402d"/>
    <ds:schemaRef ds:uri="98e963da-112d-402c-956e-5af79f0b06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presentatie_thema</Template>
  <TotalTime>0</TotalTime>
  <Words>1846</Words>
  <Application>Microsoft Office PowerPoint</Application>
  <PresentationFormat>On-screen Show (4:3)</PresentationFormat>
  <Paragraphs>311</Paragraphs>
  <Slides>40</Slides>
  <Notes>25</Notes>
  <HiddenSlides>1</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5" baseType="lpstr">
      <vt:lpstr>Arial</vt:lpstr>
      <vt:lpstr>Calibri</vt:lpstr>
      <vt:lpstr>Wingdings</vt:lpstr>
      <vt:lpstr>presentatie_thema</vt:lpstr>
      <vt:lpstr>Visio</vt:lpstr>
      <vt:lpstr>PEE30</vt:lpstr>
      <vt:lpstr>Vorige les</vt:lpstr>
      <vt:lpstr>Vorige les</vt:lpstr>
      <vt:lpstr>Vorige les</vt:lpstr>
      <vt:lpstr>Cursushandleiding</vt:lpstr>
      <vt:lpstr>het functionele ontwerp met data flow diagrammen</vt:lpstr>
      <vt:lpstr>Overzicht systeemmodel</vt:lpstr>
      <vt:lpstr>Hiërarchie in Data Flow Diagrammen</vt:lpstr>
      <vt:lpstr>Te beantwoorden vragen:</vt:lpstr>
      <vt:lpstr>Hoeveel levels?</vt:lpstr>
      <vt:lpstr>Hoeveel processen moet een level hebben?</vt:lpstr>
      <vt:lpstr>Aantal onderliggende levels gelijk?</vt:lpstr>
      <vt:lpstr>Logisch consistent</vt:lpstr>
      <vt:lpstr>Is dit model logisch consistent?</vt:lpstr>
      <vt:lpstr>Is dit model logisch consistent?</vt:lpstr>
      <vt:lpstr>Flessenverwerker</vt:lpstr>
      <vt:lpstr>Flessenverwerker</vt:lpstr>
      <vt:lpstr>Tools voor het maken van Data flow diagrammen</vt:lpstr>
      <vt:lpstr>Tools voor het maken van DFD</vt:lpstr>
      <vt:lpstr>Voorbeeld drankautomaat</vt:lpstr>
      <vt:lpstr>Voorbeeld drankautomaat</vt:lpstr>
      <vt:lpstr>Overzicht systeemmodel</vt:lpstr>
      <vt:lpstr>DATA DICTIONARY</vt:lpstr>
      <vt:lpstr>Data dictionary (zie Yourdon H10)</vt:lpstr>
      <vt:lpstr>composition of aggregate data</vt:lpstr>
      <vt:lpstr>Voorbeeld</vt:lpstr>
      <vt:lpstr>Samengestelde flow of store kan splitsen</vt:lpstr>
      <vt:lpstr>Maak DD Flessenverwerker</vt:lpstr>
      <vt:lpstr>PROCESS SPECIFICATIONS</vt:lpstr>
      <vt:lpstr>Process specifications (zie Yourdon H11)</vt:lpstr>
      <vt:lpstr>PSPEC</vt:lpstr>
      <vt:lpstr>Maak DD en PSPECs Flessenverwerker</vt:lpstr>
      <vt:lpstr>ProJECTOPDRACHT PEE30 </vt:lpstr>
      <vt:lpstr>PvE</vt:lpstr>
      <vt:lpstr>Eisen aan eisen</vt:lpstr>
      <vt:lpstr>Eisen aan PvE</vt:lpstr>
      <vt:lpstr>Opstellen eisen</vt:lpstr>
      <vt:lpstr>OntwerpEN   </vt:lpstr>
      <vt:lpstr>Nazorg LES 2 </vt:lpstr>
      <vt:lpstr>Zelfstudie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Engineering</dc:title>
  <dc:creator>PelJH</dc:creator>
  <cp:lastModifiedBy>Straver, J.G. (Joris)</cp:lastModifiedBy>
  <cp:revision>209</cp:revision>
  <cp:lastPrinted>2015-02-11T16:55:06Z</cp:lastPrinted>
  <dcterms:modified xsi:type="dcterms:W3CDTF">2025-09-08T08:43:00Z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0x0101002889CF096EA0F74E95A1679122595694</vt:lpwstr>
  </property>
  <property fmtid="{D5CDD505-2E9C-101B-9397-08002B2CF9AE}" pid="3" name="MediaServiceImageTags">
    <vt:lpwstr/>
  </property>
</Properties>
</file>