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4030" r:id="rId4"/>
    <p:sldMasterId id="2147484650" r:id="rId5"/>
  </p:sldMasterIdLst>
  <p:notesMasterIdLst>
    <p:notesMasterId r:id="rId17"/>
  </p:notesMasterIdLst>
  <p:handoutMasterIdLst>
    <p:handoutMasterId r:id="rId18"/>
  </p:handoutMasterIdLst>
  <p:sldIdLst>
    <p:sldId id="317" r:id="rId6"/>
    <p:sldId id="323" r:id="rId7"/>
    <p:sldId id="333" r:id="rId8"/>
    <p:sldId id="335" r:id="rId9"/>
    <p:sldId id="336" r:id="rId10"/>
    <p:sldId id="337" r:id="rId11"/>
    <p:sldId id="338" r:id="rId12"/>
    <p:sldId id="339" r:id="rId13"/>
    <p:sldId id="340" r:id="rId14"/>
    <p:sldId id="342" r:id="rId15"/>
    <p:sldId id="341" r:id="rId16"/>
  </p:sldIdLst>
  <p:sldSz cx="10160000" cy="5715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anose="020B0604020202020204" pitchFamily="34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 userDrawn="1">
          <p15:clr>
            <a:srgbClr val="A4A3A4"/>
          </p15:clr>
        </p15:guide>
        <p15:guide id="2" orient="horz" pos="320" userDrawn="1">
          <p15:clr>
            <a:srgbClr val="A4A3A4"/>
          </p15:clr>
        </p15:guide>
        <p15:guide id="3" orient="horz" pos="2934" userDrawn="1">
          <p15:clr>
            <a:srgbClr val="A4A3A4"/>
          </p15:clr>
        </p15:guide>
        <p15:guide id="4" pos="3200" userDrawn="1">
          <p15:clr>
            <a:srgbClr val="A4A3A4"/>
          </p15:clr>
        </p15:guide>
        <p15:guide id="5" pos="2133" userDrawn="1">
          <p15:clr>
            <a:srgbClr val="A4A3A4"/>
          </p15:clr>
        </p15:guide>
        <p15:guide id="6" pos="1067" userDrawn="1">
          <p15:clr>
            <a:srgbClr val="A4A3A4"/>
          </p15:clr>
        </p15:guide>
        <p15:guide id="7" pos="4267" userDrawn="1">
          <p15:clr>
            <a:srgbClr val="A4A3A4"/>
          </p15:clr>
        </p15:guide>
        <p15:guide id="8" pos="5333" userDrawn="1">
          <p15:clr>
            <a:srgbClr val="A4A3A4"/>
          </p15:clr>
        </p15:guide>
        <p15:guide id="9" pos="19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CF0033"/>
    <a:srgbClr val="CC0033"/>
    <a:srgbClr val="B71327"/>
    <a:srgbClr val="B10538"/>
    <a:srgbClr val="D4737D"/>
    <a:srgbClr val="FBE0DF"/>
    <a:srgbClr val="A4D7DF"/>
    <a:srgbClr val="F3C3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94434" autoAdjust="0"/>
  </p:normalViewPr>
  <p:slideViewPr>
    <p:cSldViewPr>
      <p:cViewPr varScale="1">
        <p:scale>
          <a:sx n="98" d="100"/>
          <a:sy n="98" d="100"/>
        </p:scale>
        <p:origin x="691" y="120"/>
      </p:cViewPr>
      <p:guideLst>
        <p:guide orient="horz" pos="1800"/>
        <p:guide orient="horz" pos="320"/>
        <p:guide orient="horz" pos="2934"/>
        <p:guide pos="3200"/>
        <p:guide pos="2133"/>
        <p:guide pos="1067"/>
        <p:guide pos="4267"/>
        <p:guide pos="5333"/>
        <p:guide pos="19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6" d="100"/>
          <a:sy n="86" d="100"/>
        </p:scale>
        <p:origin x="3786" y="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microsoft.com/office/2016/11/relationships/changesInfo" Target="changesInfos/changesInfo1.xml"/><Relationship Id="rId10" Type="http://schemas.openxmlformats.org/officeDocument/2006/relationships/slide" Target="slides/slide5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roeders, J.Z.M. (Harry)" userId="41fbf053-7391-48d7-be5b-e14598b20e70" providerId="ADAL" clId="{E6F55DA7-4AF2-4322-BFBE-2049A5BF6A96}"/>
    <pc:docChg chg="modSld">
      <pc:chgData name="Broeders, J.Z.M. (Harry)" userId="41fbf053-7391-48d7-be5b-e14598b20e70" providerId="ADAL" clId="{E6F55DA7-4AF2-4322-BFBE-2049A5BF6A96}" dt="2018-08-30T07:55:25.875" v="1" actId="20577"/>
      <pc:docMkLst>
        <pc:docMk/>
      </pc:docMkLst>
      <pc:sldChg chg="modSp">
        <pc:chgData name="Broeders, J.Z.M. (Harry)" userId="41fbf053-7391-48d7-be5b-e14598b20e70" providerId="ADAL" clId="{E6F55DA7-4AF2-4322-BFBE-2049A5BF6A96}" dt="2018-08-30T07:55:25.875" v="1" actId="20577"/>
        <pc:sldMkLst>
          <pc:docMk/>
          <pc:sldMk cId="0" sldId="317"/>
        </pc:sldMkLst>
        <pc:spChg chg="mod">
          <ac:chgData name="Broeders, J.Z.M. (Harry)" userId="41fbf053-7391-48d7-be5b-e14598b20e70" providerId="ADAL" clId="{E6F55DA7-4AF2-4322-BFBE-2049A5BF6A96}" dt="2018-08-30T07:55:25.875" v="1" actId="20577"/>
          <ac:spMkLst>
            <pc:docMk/>
            <pc:sldMk cId="0" sldId="317"/>
            <ac:spMk id="2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2686B01C-E1B4-41AF-8165-68A41D199769}" type="datetimeFigureOut">
              <a:rPr lang="nl-NL"/>
              <a:pPr/>
              <a:t>20-5-2026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F6F05877-8D3E-4285-BAAF-3351F2AEBA70}" type="slidenum">
              <a:rPr lang="nl-NL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920208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2560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de tekststijl van het model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>
                <a:latin typeface="Arial" pitchFamily="34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F87DA649-BF1A-4B9E-B469-B5F2A720E3B8}" type="slidenum">
              <a:rPr lang="en-US"/>
              <a:pPr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57105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MS PGothic" panose="020B0600070205080204" pitchFamily="34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titel 1"/>
          <p:cNvSpPr>
            <a:spLocks noGrp="1"/>
          </p:cNvSpPr>
          <p:nvPr>
            <p:ph type="title" hasCustomPrompt="1"/>
          </p:nvPr>
        </p:nvSpPr>
        <p:spPr bwMode="auto">
          <a:xfrm>
            <a:off x="519493" y="4728526"/>
            <a:ext cx="9720516" cy="93728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 b="1" cap="none" baseline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lvl="0"/>
            <a:r>
              <a:rPr lang="nl-NL" dirty="0"/>
              <a:t>RTS10 Week X</a:t>
            </a:r>
          </a:p>
        </p:txBody>
      </p:sp>
      <p:pic>
        <p:nvPicPr>
          <p:cNvPr id="5" name="Picture 2" descr="http://techiebees.in/upload/embedded-systems-projects-in-chennai.jp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owEdge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2"/>
          <a:stretch/>
        </p:blipFill>
        <p:spPr bwMode="auto">
          <a:xfrm>
            <a:off x="-70904" y="-1823020"/>
            <a:ext cx="10292337" cy="6157788"/>
          </a:xfrm>
          <a:prstGeom prst="flowChartOffpageConnector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82291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439485" y="-111224"/>
            <a:ext cx="9281031" cy="9525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nl-NL" dirty="0"/>
              <a:t>Titel</a:t>
            </a:r>
          </a:p>
        </p:txBody>
      </p:sp>
      <p:sp>
        <p:nvSpPr>
          <p:cNvPr id="4" name="Content Placeholder 3"/>
          <p:cNvSpPr>
            <a:spLocks noGrp="1" noChangeArrowheads="1"/>
          </p:cNvSpPr>
          <p:nvPr>
            <p:ph idx="1" hasCustomPrompt="1"/>
          </p:nvPr>
        </p:nvSpPr>
        <p:spPr bwMode="auto">
          <a:xfrm>
            <a:off x="439485" y="985292"/>
            <a:ext cx="9281031" cy="44644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latin typeface="Calibri" panose="020F0502020204030204" pitchFamily="34" charset="0"/>
              </a:defRPr>
            </a:lvl2pPr>
            <a:lvl3pPr marL="525462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latin typeface="Calibri" panose="020F0502020204030204" pitchFamily="34" charset="0"/>
              </a:defRPr>
            </a:lvl3pPr>
            <a:lvl4pPr marL="701675" indent="-342900"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latin typeface="Calibri" panose="020F0502020204030204" pitchFamily="34" charset="0"/>
              </a:defRPr>
            </a:lvl4pPr>
          </a:lstStyle>
          <a:p>
            <a:pPr lvl="0"/>
            <a:r>
              <a:rPr lang="nl-NL" dirty="0"/>
              <a:t>Bla </a:t>
            </a:r>
            <a:r>
              <a:rPr lang="nl-NL" dirty="0" err="1"/>
              <a:t>bla</a:t>
            </a:r>
            <a:endParaRPr lang="nl-NL" dirty="0"/>
          </a:p>
          <a:p>
            <a:pPr lvl="1"/>
            <a:r>
              <a:rPr lang="nl-NL" dirty="0"/>
              <a:t>Bla</a:t>
            </a:r>
          </a:p>
          <a:p>
            <a:pPr lvl="2"/>
            <a:r>
              <a:rPr lang="nl-NL" dirty="0"/>
              <a:t>Bla</a:t>
            </a:r>
          </a:p>
          <a:p>
            <a:pPr lvl="3"/>
            <a:r>
              <a:rPr lang="nl-NL" dirty="0"/>
              <a:t>bla</a:t>
            </a:r>
          </a:p>
        </p:txBody>
      </p:sp>
      <p:sp>
        <p:nvSpPr>
          <p:cNvPr id="6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8912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/>
          </a:p>
        </p:txBody>
      </p:sp>
      <p:sp>
        <p:nvSpPr>
          <p:cNvPr id="4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49899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5015" r:id="rId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cap="all">
          <a:solidFill>
            <a:srgbClr val="CC0033"/>
          </a:solidFill>
          <a:latin typeface="Calibri" panose="020F0502020204030204" pitchFamily="34" charset="0"/>
          <a:ea typeface="MS PGothic" panose="020B0600070205080204" pitchFamily="34" charset="-128"/>
          <a:cs typeface="Calibri" panose="020F050202020403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CC0033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452401" indent="-452401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 sz="1667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1pPr>
      <a:lvl2pPr marL="768553" indent="-166674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buBlip>
          <a:blip r:embed="rId3"/>
        </a:buBlip>
        <a:defRPr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2pPr>
      <a:lvl3pPr marL="918030" indent="-156092" algn="l" rtl="0" eaLnBrk="0" fontAlgn="base" hangingPunct="0">
        <a:spcBef>
          <a:spcPct val="200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333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0"/>
        </a:defRPr>
      </a:lvl3pPr>
      <a:lvl4pPr marL="1448478" indent="-190484" algn="l" rtl="0" eaLnBrk="0" fontAlgn="base" hangingPunct="0">
        <a:spcBef>
          <a:spcPct val="20000"/>
        </a:spcBef>
        <a:spcAft>
          <a:spcPct val="0"/>
        </a:spcAft>
        <a:buChar char="–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marL="1788440" indent="-190484" algn="l" rtl="0" eaLnBrk="0" fontAlgn="base" hangingPunct="0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vak 1"/>
          <p:cNvSpPr txBox="1"/>
          <p:nvPr userDrawn="1"/>
        </p:nvSpPr>
        <p:spPr>
          <a:xfrm>
            <a:off x="8618724" y="625252"/>
            <a:ext cx="131157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1050" b="0">
                <a:solidFill>
                  <a:srgbClr val="C00000"/>
                </a:solidFill>
                <a:latin typeface="Calibri" panose="020F0502020204030204" pitchFamily="34" charset="0"/>
              </a:rPr>
              <a:t>REAL-TIME </a:t>
            </a:r>
            <a:r>
              <a:rPr lang="nl-NL" sz="1050" b="0" dirty="0">
                <a:solidFill>
                  <a:srgbClr val="C00000"/>
                </a:solidFill>
                <a:latin typeface="Calibri" panose="020F0502020204030204" pitchFamily="34" charset="0"/>
              </a:rPr>
              <a:t>SYSTEMS</a:t>
            </a:r>
            <a:endParaRPr lang="en-US" sz="1050" b="0" dirty="0">
              <a:solidFill>
                <a:srgbClr val="C00000"/>
              </a:solidFill>
              <a:latin typeface="Calibri" panose="020F0502020204030204" pitchFamily="34" charset="0"/>
            </a:endParaRPr>
          </a:p>
        </p:txBody>
      </p:sp>
      <p:pic>
        <p:nvPicPr>
          <p:cNvPr id="6146" name="Afbeelding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9959" y="-22820"/>
            <a:ext cx="10339918" cy="960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Tijdelijke aanduiding voor titel 1"/>
          <p:cNvSpPr>
            <a:spLocks noGrp="1"/>
          </p:cNvSpPr>
          <p:nvPr>
            <p:ph type="title"/>
          </p:nvPr>
        </p:nvSpPr>
        <p:spPr bwMode="auto">
          <a:xfrm>
            <a:off x="439484" y="-96672"/>
            <a:ext cx="9144000" cy="937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dirty="0"/>
              <a:t>Titelstijl van model bewerken</a:t>
            </a:r>
          </a:p>
        </p:txBody>
      </p:sp>
      <p:pic>
        <p:nvPicPr>
          <p:cNvPr id="8" name="Afbeelding 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7351" y="5089748"/>
            <a:ext cx="534924" cy="5349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jdelijke aanduiding voor dianummer 2"/>
          <p:cNvSpPr>
            <a:spLocks noGrp="1"/>
          </p:cNvSpPr>
          <p:nvPr>
            <p:ph type="sldNum" sz="quarter" idx="4"/>
          </p:nvPr>
        </p:nvSpPr>
        <p:spPr>
          <a:xfrm>
            <a:off x="9400480" y="4801716"/>
            <a:ext cx="630522" cy="3125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tint val="75000"/>
                  </a:schemeClr>
                </a:solidFill>
                <a:latin typeface="Calibri" panose="020F0502020204030204" pitchFamily="34" charset="0"/>
              </a:defRPr>
            </a:lvl1pPr>
          </a:lstStyle>
          <a:p>
            <a:fld id="{56D60047-1244-4A1F-8780-494A55767BC9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027" r:id="rId1"/>
    <p:sldLayoutId id="2147485029" r:id="rId2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Calibri" panose="020F050202020403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167" b="1">
          <a:solidFill>
            <a:schemeClr val="bg1"/>
          </a:solidFill>
          <a:latin typeface="Arial" charset="0"/>
          <a:ea typeface="MS PGothic" panose="020B0600070205080204" pitchFamily="34" charset="-128"/>
          <a:cs typeface="ＭＳ Ｐゴシック" charset="0"/>
        </a:defRPr>
      </a:lvl5pPr>
      <a:lvl6pPr marL="38097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6pPr>
      <a:lvl7pPr marL="761940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7pPr>
      <a:lvl8pPr marL="114290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8pPr>
      <a:lvl9pPr marL="1523878" algn="l" rtl="0" fontAlgn="base">
        <a:spcBef>
          <a:spcPct val="0"/>
        </a:spcBef>
        <a:spcAft>
          <a:spcPct val="0"/>
        </a:spcAft>
        <a:defRPr sz="2167" b="1">
          <a:solidFill>
            <a:schemeClr val="tx2"/>
          </a:solidFill>
          <a:latin typeface="Verdana" pitchFamily="34" charset="0"/>
          <a:ea typeface="ＭＳ Ｐゴシック" pitchFamily="-48" charset="-128"/>
        </a:defRPr>
      </a:lvl9pPr>
    </p:titleStyle>
    <p:bodyStyle>
      <a:lvl1pPr marL="285728" indent="-285728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CE0044"/>
        </a:buClr>
        <a:buSzPct val="120000"/>
        <a:buFont typeface="Arial" panose="020B0604020202020204" pitchFamily="34" charset="0"/>
        <a:defRPr sz="18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768553" indent="-16667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6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08516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SzPct val="120000"/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448478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1788440" indent="-190484" algn="l" rtl="0" eaLnBrk="0" fontAlgn="base" hangingPunct="0">
        <a:lnSpc>
          <a:spcPct val="100000"/>
        </a:lnSpc>
        <a:spcBef>
          <a:spcPts val="600"/>
        </a:spcBef>
        <a:spcAft>
          <a:spcPct val="0"/>
        </a:spcAft>
        <a:buClr>
          <a:srgbClr val="000000"/>
        </a:buClr>
        <a:buFont typeface="Lucida Grande" pitchFamily="126" charset="0"/>
        <a:buChar char="▸"/>
        <a:defRPr sz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169410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6pPr>
      <a:lvl7pPr marL="255037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7pPr>
      <a:lvl8pPr marL="2931349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8pPr>
      <a:lvl9pPr marL="3312318" indent="-190484" algn="l" rtl="0" fontAlgn="base">
        <a:spcBef>
          <a:spcPct val="20000"/>
        </a:spcBef>
        <a:spcAft>
          <a:spcPct val="0"/>
        </a:spcAft>
        <a:buChar char="»"/>
        <a:defRPr sz="1333">
          <a:solidFill>
            <a:schemeClr val="tx1"/>
          </a:solidFill>
          <a:latin typeface="Arial" charset="0"/>
          <a:ea typeface="+mn-ea"/>
        </a:defRPr>
      </a:lvl9pPr>
    </p:bodyStyle>
    <p:otherStyle>
      <a:defPPr>
        <a:defRPr lang="nl-NL"/>
      </a:defPPr>
      <a:lvl1pPr marL="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8097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61940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4290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2387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0484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85818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666787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047756" algn="l" defTabSz="761940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github.com/HR-ELEKTRO/rts1/wiki/Cursushandleiding/Cursushandleiding_RTS1_ebook.pdf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github.com/HR-ELEKTRO/rts1/wiki/Cursushandleiding/Cursushandleiding_RTS1_ebook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latin typeface="Calibri" panose="020F0502020204030204" pitchFamily="34" charset="0"/>
              </a:rPr>
              <a:t>Real-Time Systems (RTS1)  </a:t>
            </a:r>
            <a:r>
              <a:rPr lang="nl-NL" dirty="0" err="1">
                <a:latin typeface="Calibri" panose="020F0502020204030204" pitchFamily="34" charset="0"/>
              </a:rPr>
              <a:t>Introduction</a:t>
            </a:r>
            <a:endParaRPr lang="nl-NL" dirty="0">
              <a:latin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360535-BD38-48E4-8CF6-A1485B3552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Planning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D50B037E-41C3-4CC5-80A3-0FE57563C7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5" y="985292"/>
            <a:ext cx="9393043" cy="4464496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Week </a:t>
            </a:r>
            <a:r>
              <a:rPr lang="nl-NL" sz="2800" dirty="0">
                <a:solidFill>
                  <a:srgbClr val="C00000"/>
                </a:solidFill>
              </a:rPr>
              <a:t>1</a:t>
            </a:r>
            <a:r>
              <a:rPr lang="nl-NL" sz="2800" dirty="0"/>
              <a:t>: Inleiding </a:t>
            </a:r>
            <a:r>
              <a:rPr lang="nl-NL" sz="2800" dirty="0" err="1"/>
              <a:t>microcontrollerarchitectuur</a:t>
            </a:r>
            <a:r>
              <a:rPr lang="nl-NL" sz="2800" dirty="0"/>
              <a:t> en STM32F411E-DISCO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Week </a:t>
            </a:r>
            <a:r>
              <a:rPr lang="nl-NL" sz="2800" dirty="0">
                <a:solidFill>
                  <a:srgbClr val="C00000"/>
                </a:solidFill>
              </a:rPr>
              <a:t>2</a:t>
            </a:r>
            <a:r>
              <a:rPr lang="nl-NL" sz="2800" dirty="0"/>
              <a:t>: </a:t>
            </a:r>
            <a:r>
              <a:rPr lang="nl-NL" sz="2800" dirty="0" err="1"/>
              <a:t>Microcontrollerarchitectuur</a:t>
            </a:r>
            <a:r>
              <a:rPr lang="nl-NL" sz="2800" dirty="0"/>
              <a:t> en programmeren in C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Week </a:t>
            </a:r>
            <a:r>
              <a:rPr lang="nl-NL" sz="2800" dirty="0">
                <a:solidFill>
                  <a:srgbClr val="C00000"/>
                </a:solidFill>
              </a:rPr>
              <a:t>3</a:t>
            </a:r>
            <a:r>
              <a:rPr lang="nl-NL" sz="2800" dirty="0"/>
              <a:t>: </a:t>
            </a:r>
            <a:r>
              <a:rPr lang="en-US" sz="2800" dirty="0"/>
              <a:t>Cyclic executive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coöperatieve</a:t>
            </a:r>
            <a:r>
              <a:rPr lang="en-US" sz="2800" dirty="0"/>
              <a:t> scheduler</a:t>
            </a:r>
            <a:endParaRPr lang="nl-N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Week </a:t>
            </a:r>
            <a:r>
              <a:rPr lang="nl-NL" sz="2800" dirty="0">
                <a:solidFill>
                  <a:srgbClr val="C00000"/>
                </a:solidFill>
              </a:rPr>
              <a:t>4</a:t>
            </a:r>
            <a:r>
              <a:rPr lang="nl-NL" sz="2800" dirty="0"/>
              <a:t>: Pre-</a:t>
            </a:r>
            <a:r>
              <a:rPr lang="nl-NL" sz="2800" dirty="0" err="1"/>
              <a:t>emptive</a:t>
            </a:r>
            <a:r>
              <a:rPr lang="nl-NL" sz="2800" dirty="0"/>
              <a:t> </a:t>
            </a:r>
            <a:r>
              <a:rPr lang="nl-NL" sz="2800" dirty="0" err="1"/>
              <a:t>scheduler</a:t>
            </a:r>
            <a:endParaRPr lang="nl-N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Week </a:t>
            </a:r>
            <a:r>
              <a:rPr lang="nl-NL" sz="2800" dirty="0">
                <a:solidFill>
                  <a:srgbClr val="C00000"/>
                </a:solidFill>
              </a:rPr>
              <a:t>5</a:t>
            </a:r>
            <a:r>
              <a:rPr lang="nl-NL" sz="2800" dirty="0"/>
              <a:t>: </a:t>
            </a:r>
            <a:r>
              <a:rPr lang="nl-NL" sz="2800" dirty="0" err="1"/>
              <a:t>FreeRTOS</a:t>
            </a:r>
            <a:r>
              <a:rPr lang="nl-NL" sz="2800" dirty="0"/>
              <a:t> en </a:t>
            </a:r>
            <a:r>
              <a:rPr lang="nl-NL" sz="2800" dirty="0" err="1"/>
              <a:t>pthreads</a:t>
            </a:r>
            <a:endParaRPr lang="nl-N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Week </a:t>
            </a:r>
            <a:r>
              <a:rPr lang="nl-NL" sz="2800" dirty="0">
                <a:solidFill>
                  <a:srgbClr val="C00000"/>
                </a:solidFill>
              </a:rPr>
              <a:t>6</a:t>
            </a:r>
            <a:r>
              <a:rPr lang="nl-NL" sz="2800" dirty="0"/>
              <a:t>: </a:t>
            </a:r>
            <a:r>
              <a:rPr lang="en-US" sz="2800" dirty="0" err="1"/>
              <a:t>Schedulability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response time analyses</a:t>
            </a:r>
            <a:endParaRPr lang="nl-N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Week </a:t>
            </a:r>
            <a:r>
              <a:rPr lang="nl-NL" sz="2800" dirty="0">
                <a:solidFill>
                  <a:srgbClr val="C00000"/>
                </a:solidFill>
              </a:rPr>
              <a:t>7</a:t>
            </a:r>
            <a:r>
              <a:rPr lang="nl-NL" sz="2800" dirty="0"/>
              <a:t>: Inleiding Rust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Week </a:t>
            </a:r>
            <a:r>
              <a:rPr lang="nl-NL" sz="2800" dirty="0">
                <a:solidFill>
                  <a:srgbClr val="C00000"/>
                </a:solidFill>
              </a:rPr>
              <a:t>8</a:t>
            </a:r>
            <a:r>
              <a:rPr lang="nl-NL" sz="2800" dirty="0"/>
              <a:t>: Embedded Rust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CF833456-5854-4A9D-8F9D-EDF6215BDE5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62683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76435EB-143F-4C6C-8968-68A7DB55C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Studielast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F58B591-35AC-473C-AA7D-51CCC5451B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5" y="1561356"/>
            <a:ext cx="9281031" cy="3888432"/>
          </a:xfrm>
        </p:spPr>
        <p:txBody>
          <a:bodyPr/>
          <a:lstStyle/>
          <a:p>
            <a:pPr algn="ctr"/>
            <a:r>
              <a:rPr lang="nl-NL" sz="4000" dirty="0"/>
              <a:t>6 studiepunten </a:t>
            </a:r>
          </a:p>
          <a:p>
            <a:pPr algn="ctr"/>
            <a:r>
              <a:rPr lang="nl-NL" sz="4000" dirty="0"/>
              <a:t>=</a:t>
            </a:r>
          </a:p>
          <a:p>
            <a:pPr algn="ctr"/>
            <a:r>
              <a:rPr lang="nl-NL" sz="4000" dirty="0"/>
              <a:t> </a:t>
            </a:r>
            <a:r>
              <a:rPr lang="nl-NL" sz="4000" dirty="0">
                <a:solidFill>
                  <a:srgbClr val="C00000"/>
                </a:solidFill>
              </a:rPr>
              <a:t>2 dagen </a:t>
            </a:r>
            <a:r>
              <a:rPr lang="nl-NL" sz="4000" dirty="0"/>
              <a:t>werk per week!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E4CABC7-1201-4B76-84D5-575821AA0B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565451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embedded system?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Traditional</a:t>
            </a:r>
          </a:p>
          <a:p>
            <a:pPr lvl="1"/>
            <a:r>
              <a:rPr lang="en-US" dirty="0"/>
              <a:t>Specific purpose</a:t>
            </a:r>
          </a:p>
          <a:p>
            <a:pPr lvl="1"/>
            <a:r>
              <a:rPr lang="en-US" dirty="0"/>
              <a:t>Very limited resources</a:t>
            </a:r>
          </a:p>
          <a:p>
            <a:pPr lvl="1"/>
            <a:r>
              <a:rPr lang="en-US" dirty="0"/>
              <a:t>Very limited interface</a:t>
            </a:r>
            <a:endParaRPr lang="nl-NL" dirty="0"/>
          </a:p>
          <a:p>
            <a:endParaRPr lang="en-US" sz="2800" dirty="0"/>
          </a:p>
        </p:txBody>
      </p:sp>
      <p:sp>
        <p:nvSpPr>
          <p:cNvPr id="2" name="Tijdelijke aanduiding voor dianumm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2</a:t>
            </a:fld>
            <a:endParaRPr lang="nl-NL"/>
          </a:p>
        </p:txBody>
      </p:sp>
      <p:pic>
        <p:nvPicPr>
          <p:cNvPr id="5" name="Picture 2" descr="http://g01.a.alicdn.com/kf/HTB1sp2PIVXXXXbLXpXXq6xXFXXXm/White-LCD-Display-Thermostat-Temperature-Controller-Electric-Heating-Thermostats-BYC03-H3-16A-1pcs.jpg">
            <a:extLst>
              <a:ext uri="{FF2B5EF4-FFF2-40B4-BE49-F238E27FC236}">
                <a16:creationId xmlns:a16="http://schemas.microsoft.com/office/drawing/2014/main" id="{9743E48D-55C2-4EB9-BD09-2EE8E2FAC2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4341" y="1049984"/>
            <a:ext cx="3581400" cy="3581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80091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ttp://www.emerce.nl/content/uploads/2015/07/Toon-Eneco.jpg">
            <a:extLst>
              <a:ext uri="{FF2B5EF4-FFF2-40B4-BE49-F238E27FC236}">
                <a16:creationId xmlns:a16="http://schemas.microsoft.com/office/drawing/2014/main" id="{29F4AB38-FC7A-4103-B245-880B2C319A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9016" y="769268"/>
            <a:ext cx="5042456" cy="382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an embedded system?</a:t>
            </a:r>
            <a:endParaRPr lang="nl-NL" dirty="0"/>
          </a:p>
        </p:txBody>
      </p:sp>
      <p:sp>
        <p:nvSpPr>
          <p:cNvPr id="4" name="Tijdelijke aanduiding voor inhoud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Modern</a:t>
            </a:r>
          </a:p>
          <a:p>
            <a:pPr lvl="1"/>
            <a:r>
              <a:rPr lang="en-US" dirty="0"/>
              <a:t>Limited set of purposes</a:t>
            </a:r>
          </a:p>
          <a:p>
            <a:pPr lvl="1"/>
            <a:r>
              <a:rPr lang="en-US" dirty="0"/>
              <a:t>Bigger but still limited resources</a:t>
            </a:r>
          </a:p>
          <a:p>
            <a:pPr lvl="1"/>
            <a:r>
              <a:rPr lang="en-US" dirty="0"/>
              <a:t>Intuitive interface</a:t>
            </a:r>
          </a:p>
          <a:p>
            <a:pPr lvl="1"/>
            <a:r>
              <a:rPr lang="en-US" dirty="0"/>
              <a:t>Connected to the IoT</a:t>
            </a:r>
            <a:endParaRPr lang="nl-NL" dirty="0"/>
          </a:p>
          <a:p>
            <a:endParaRPr lang="nl-NL" dirty="0"/>
          </a:p>
        </p:txBody>
      </p:sp>
      <p:sp>
        <p:nvSpPr>
          <p:cNvPr id="3" name="Tijdelijke aanduiding voor dianummer 2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3</a:t>
            </a:fld>
            <a:endParaRPr lang="nl-NL"/>
          </a:p>
        </p:txBody>
      </p:sp>
      <p:pic>
        <p:nvPicPr>
          <p:cNvPr id="6" name="Picture 2" descr="http://nest.lampiris.be/sites/nest/files/Nest_20_NL_final.png">
            <a:extLst>
              <a:ext uri="{FF2B5EF4-FFF2-40B4-BE49-F238E27FC236}">
                <a16:creationId xmlns:a16="http://schemas.microsoft.com/office/drawing/2014/main" id="{E3067E23-1461-4F9C-866B-D10B32903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1554" y="3649588"/>
            <a:ext cx="2511430" cy="25515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148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B751E5-C7B5-416E-B30E-1445DEE47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 with modern applications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BFF43A4-393D-46E7-B940-014728A03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5204" y="2209428"/>
            <a:ext cx="9281031" cy="1872208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One CPU / Microcontroller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Limited I/O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Limited processing power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dirty="0"/>
              <a:t>Limited time</a:t>
            </a:r>
            <a:endParaRPr lang="nl-NL" sz="2400" dirty="0"/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D92737A1-6775-433F-9A9C-F994595CE1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4</a:t>
            </a:fld>
            <a:endParaRPr lang="nl-NL"/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6C7D2444-6D14-4686-AEB3-0090298D3264}"/>
              </a:ext>
            </a:extLst>
          </p:cNvPr>
          <p:cNvSpPr txBox="1">
            <a:spLocks/>
          </p:cNvSpPr>
          <p:nvPr/>
        </p:nvSpPr>
        <p:spPr bwMode="auto">
          <a:xfrm>
            <a:off x="383478" y="1057300"/>
            <a:ext cx="9393044" cy="1296144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25462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01675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788440" indent="-190484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Font typeface="Lucida Grande" pitchFamily="126" charset="0"/>
              <a:buChar char="▸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169410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55037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293134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312318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Reading  out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multiple sensors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to drive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multiple actuators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 performing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multiple algorithms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while responding within a </a:t>
            </a:r>
            <a:r>
              <a:rPr kumimoji="0" lang="en-US" sz="2400" b="0" i="1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set period of time</a:t>
            </a:r>
          </a:p>
          <a:p>
            <a:pPr algn="ctr"/>
            <a:endParaRPr lang="nl-NL" sz="2800" b="0" kern="0" dirty="0"/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EAE935B0-DF72-4A76-87B2-92AD7540DF61}"/>
              </a:ext>
            </a:extLst>
          </p:cNvPr>
          <p:cNvSpPr txBox="1">
            <a:spLocks/>
          </p:cNvSpPr>
          <p:nvPr/>
        </p:nvSpPr>
        <p:spPr bwMode="auto">
          <a:xfrm>
            <a:off x="437709" y="4225652"/>
            <a:ext cx="9281031" cy="86409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25462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01675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788440" indent="-190484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Font typeface="Lucida Grande" pitchFamily="126" charset="0"/>
              <a:buChar char="▸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169410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55037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293134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312318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pPr algn="ctr"/>
            <a:r>
              <a:rPr lang="en-US" sz="2400" b="0" i="1" dirty="0">
                <a:solidFill>
                  <a:srgbClr val="0070C0"/>
                </a:solidFill>
              </a:rPr>
              <a:t>Creating suitable software that is independent of the type and number of sensors and actuators allowing precise control over the use of time</a:t>
            </a:r>
            <a:endParaRPr lang="nl-NL" sz="2800" b="0" kern="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2497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69B1ADB-D2A5-48A0-93F6-298844A5A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is a real-time system?</a:t>
            </a:r>
            <a:endParaRPr lang="nl-NL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45AAFEE8-A101-4207-89C3-5AD3D0616B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/>
              <a:t>System for which the </a:t>
            </a:r>
            <a:r>
              <a:rPr lang="en-US" dirty="0">
                <a:solidFill>
                  <a:srgbClr val="C00000"/>
                </a:solidFill>
              </a:rPr>
              <a:t>response times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/>
              <a:t>for unpredictable inputs must be </a:t>
            </a:r>
            <a:r>
              <a:rPr lang="en-US" dirty="0">
                <a:solidFill>
                  <a:srgbClr val="C00000"/>
                </a:solidFill>
              </a:rPr>
              <a:t>predictable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System for which the output must not only be correct but also </a:t>
            </a:r>
            <a:r>
              <a:rPr lang="en-US" dirty="0">
                <a:solidFill>
                  <a:srgbClr val="C00000"/>
                </a:solidFill>
              </a:rPr>
              <a:t>on the right time</a:t>
            </a:r>
            <a:r>
              <a:rPr lang="en-US" dirty="0"/>
              <a:t>.</a:t>
            </a:r>
          </a:p>
          <a:p>
            <a:endParaRPr lang="nl-NL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FC4286D7-CA76-4632-9EC8-BBFCA5952FA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5</a:t>
            </a:fld>
            <a:endParaRPr lang="nl-NL"/>
          </a:p>
        </p:txBody>
      </p:sp>
      <p:pic>
        <p:nvPicPr>
          <p:cNvPr id="5" name="Picture 2" descr="http://www.tlc-mag.com/archive_issues/images/apr12/IIHS_airbags_apr12_01.jpg">
            <a:extLst>
              <a:ext uri="{FF2B5EF4-FFF2-40B4-BE49-F238E27FC236}">
                <a16:creationId xmlns:a16="http://schemas.microsoft.com/office/drawing/2014/main" id="{E51BD141-A764-4064-B375-F903D86CC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060" y="3118804"/>
            <a:ext cx="2415881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67817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32463D-3D93-4F19-AA31-10309E4EE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Leerdoelen RTS1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56F4178-8E80-4E92-BBC1-F1B5BF0835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6</a:t>
            </a:fld>
            <a:endParaRPr lang="nl-NL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4EADCD4B-B880-4AE5-BBFB-2BA350FA94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7132" y="989013"/>
            <a:ext cx="6918035" cy="4676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3348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32463D-3D93-4F19-AA31-10309E4EE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Leerdoelen RTS1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956F4178-8E80-4E92-BBC1-F1B5BF0835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7</a:t>
            </a:fld>
            <a:endParaRPr lang="nl-NL"/>
          </a:p>
        </p:txBody>
      </p:sp>
      <p:grpSp>
        <p:nvGrpSpPr>
          <p:cNvPr id="9" name="Groep 8">
            <a:extLst>
              <a:ext uri="{FF2B5EF4-FFF2-40B4-BE49-F238E27FC236}">
                <a16:creationId xmlns:a16="http://schemas.microsoft.com/office/drawing/2014/main" id="{8B53C348-FB5B-48AA-A81F-B9B0AA94FE59}"/>
              </a:ext>
            </a:extLst>
          </p:cNvPr>
          <p:cNvGrpSpPr/>
          <p:nvPr/>
        </p:nvGrpSpPr>
        <p:grpSpPr>
          <a:xfrm>
            <a:off x="1630699" y="1273325"/>
            <a:ext cx="6898603" cy="3728371"/>
            <a:chOff x="1021998" y="1273325"/>
            <a:chExt cx="6898603" cy="3728371"/>
          </a:xfrm>
        </p:grpSpPr>
        <p:pic>
          <p:nvPicPr>
            <p:cNvPr id="8" name="Afbeelding 7">
              <a:extLst>
                <a:ext uri="{FF2B5EF4-FFF2-40B4-BE49-F238E27FC236}">
                  <a16:creationId xmlns:a16="http://schemas.microsoft.com/office/drawing/2014/main" id="{E76D9362-94EE-4A42-B3B4-2A3A2B9692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25808" y="1633364"/>
              <a:ext cx="6892126" cy="3368332"/>
            </a:xfrm>
            <a:prstGeom prst="rect">
              <a:avLst/>
            </a:prstGeom>
          </p:spPr>
        </p:pic>
        <p:pic>
          <p:nvPicPr>
            <p:cNvPr id="5" name="Afbeelding 4">
              <a:extLst>
                <a:ext uri="{FF2B5EF4-FFF2-40B4-BE49-F238E27FC236}">
                  <a16:creationId xmlns:a16="http://schemas.microsoft.com/office/drawing/2014/main" id="{8FE211BC-BDFF-49E8-B155-7A782442A8E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1998" y="1273325"/>
              <a:ext cx="6898603" cy="408087"/>
            </a:xfrm>
            <a:prstGeom prst="rect">
              <a:avLst/>
            </a:prstGeom>
          </p:spPr>
        </p:pic>
      </p:grpSp>
      <p:sp>
        <p:nvSpPr>
          <p:cNvPr id="10" name="Tekstvak 9">
            <a:extLst>
              <a:ext uri="{FF2B5EF4-FFF2-40B4-BE49-F238E27FC236}">
                <a16:creationId xmlns:a16="http://schemas.microsoft.com/office/drawing/2014/main" id="{EB6F7651-8748-484B-AB4F-BEF8F0BED95A}"/>
              </a:ext>
            </a:extLst>
          </p:cNvPr>
          <p:cNvSpPr txBox="1"/>
          <p:nvPr/>
        </p:nvSpPr>
        <p:spPr>
          <a:xfrm>
            <a:off x="4719960" y="5114260"/>
            <a:ext cx="37512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</a:rPr>
              <a:t>Zie </a:t>
            </a:r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  <a:hlinkClick r:id="rId4"/>
              </a:rPr>
              <a:t>Cursushandleiding_RTS1</a:t>
            </a:r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12233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87855C8-D4C2-42CC-BEF7-46EBD9BD3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Pair programming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3AE972A9-5206-4E42-A904-10A4189B22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9485" y="985292"/>
            <a:ext cx="9281031" cy="1224136"/>
          </a:xfrm>
        </p:spPr>
        <p:txBody>
          <a:bodyPr/>
          <a:lstStyle/>
          <a:p>
            <a:r>
              <a:rPr lang="en-US" dirty="0"/>
              <a:t>You work, and are graded, in pairs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/>
              <a:t>pairing is done by the instructors</a:t>
            </a:r>
          </a:p>
          <a:p>
            <a:endParaRPr lang="en-US" dirty="0"/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B46C23CE-AFCF-4637-AF74-EC68CB339A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8</a:t>
            </a:fld>
            <a:endParaRPr lang="nl-NL"/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1EA48E1C-1CC3-4FBB-9348-A62F515B81B9}"/>
              </a:ext>
            </a:extLst>
          </p:cNvPr>
          <p:cNvGrpSpPr/>
          <p:nvPr/>
        </p:nvGrpSpPr>
        <p:grpSpPr>
          <a:xfrm>
            <a:off x="1479600" y="2281436"/>
            <a:ext cx="6013132" cy="3566252"/>
            <a:chOff x="1475656" y="3298446"/>
            <a:chExt cx="3655168" cy="1883550"/>
          </a:xfrm>
        </p:grpSpPr>
        <p:pic>
          <p:nvPicPr>
            <p:cNvPr id="6" name="Afbeelding 5">
              <a:extLst>
                <a:ext uri="{FF2B5EF4-FFF2-40B4-BE49-F238E27FC236}">
                  <a16:creationId xmlns:a16="http://schemas.microsoft.com/office/drawing/2014/main" id="{C2FCF6B8-3977-447E-8829-3FB72F1C553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475656" y="3298446"/>
              <a:ext cx="2097212" cy="1815814"/>
            </a:xfrm>
            <a:prstGeom prst="rect">
              <a:avLst/>
            </a:prstGeom>
          </p:spPr>
        </p:pic>
        <p:sp>
          <p:nvSpPr>
            <p:cNvPr id="7" name="Tekstvak 6">
              <a:extLst>
                <a:ext uri="{FF2B5EF4-FFF2-40B4-BE49-F238E27FC236}">
                  <a16:creationId xmlns:a16="http://schemas.microsoft.com/office/drawing/2014/main" id="{BFFE41D6-4DFD-4369-960E-4F8EF3930627}"/>
                </a:ext>
              </a:extLst>
            </p:cNvPr>
            <p:cNvSpPr txBox="1"/>
            <p:nvPr/>
          </p:nvSpPr>
          <p:spPr>
            <a:xfrm>
              <a:off x="1475656" y="4981941"/>
              <a:ext cx="3655168" cy="2000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nl-NL" sz="700" b="0" dirty="0">
                  <a:solidFill>
                    <a:schemeClr val="bg1">
                      <a:lumMod val="75000"/>
                    </a:schemeClr>
                  </a:solidFill>
                  <a:latin typeface="Calibri" panose="020F0502020204030204" pitchFamily="34" charset="0"/>
                </a:rPr>
                <a:t>https://medium.com/@tomspencer_uk/pair-programming-and-problem-solving-4531ef3bf171</a:t>
              </a:r>
            </a:p>
          </p:txBody>
        </p:sp>
      </p:grpSp>
      <p:pic>
        <p:nvPicPr>
          <p:cNvPr id="8" name="Afbeelding 7">
            <a:extLst>
              <a:ext uri="{FF2B5EF4-FFF2-40B4-BE49-F238E27FC236}">
                <a16:creationId xmlns:a16="http://schemas.microsoft.com/office/drawing/2014/main" id="{40DE99DD-DCF3-45AD-9D5D-A9AF91A36B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0028" y="1784796"/>
            <a:ext cx="2145407" cy="2145407"/>
          </a:xfrm>
          <a:prstGeom prst="rect">
            <a:avLst/>
          </a:prstGeom>
        </p:spPr>
      </p:pic>
      <p:sp>
        <p:nvSpPr>
          <p:cNvPr id="9" name="Tijdelijke aanduiding voor inhoud 3">
            <a:extLst>
              <a:ext uri="{FF2B5EF4-FFF2-40B4-BE49-F238E27FC236}">
                <a16:creationId xmlns:a16="http://schemas.microsoft.com/office/drawing/2014/main" id="{43F74E9A-EA38-4073-BEC9-D01BA0DCDF23}"/>
              </a:ext>
            </a:extLst>
          </p:cNvPr>
          <p:cNvSpPr txBox="1">
            <a:spLocks/>
          </p:cNvSpPr>
          <p:nvPr/>
        </p:nvSpPr>
        <p:spPr bwMode="auto">
          <a:xfrm>
            <a:off x="6414089" y="3748135"/>
            <a:ext cx="3078554" cy="1224136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 marL="0" indent="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00000"/>
              <a:buFont typeface="Open Sans" panose="020B0606030504020204" pitchFamily="34" charset="0"/>
              <a:buNone/>
              <a:defRPr sz="32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457200" indent="-4572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marL="525462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marL="701675" indent="-342900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C00000"/>
              </a:buClr>
              <a:buSzPct val="120000"/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marL="1788440" indent="-190484" algn="l" rtl="0" eaLnBrk="0" fontAlgn="base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>
                <a:srgbClr val="000000"/>
              </a:buClr>
              <a:buFont typeface="Lucida Grande" pitchFamily="126" charset="0"/>
              <a:buChar char="▸"/>
              <a:defRPr sz="120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2169410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6pPr>
            <a:lvl7pPr marL="255037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7pPr>
            <a:lvl8pPr marL="2931349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8pPr>
            <a:lvl9pPr marL="3312318" indent="-190484" algn="l" rtl="0" fontAlgn="base">
              <a:spcBef>
                <a:spcPct val="20000"/>
              </a:spcBef>
              <a:spcAft>
                <a:spcPct val="0"/>
              </a:spcAft>
              <a:buChar char="»"/>
              <a:defRPr sz="1333">
                <a:solidFill>
                  <a:schemeClr val="tx1"/>
                </a:solidFill>
                <a:latin typeface="Arial" charset="0"/>
                <a:ea typeface="+mn-ea"/>
              </a:defRPr>
            </a:lvl9pPr>
          </a:lstStyle>
          <a:p>
            <a:r>
              <a:rPr lang="en-US" b="0" kern="0" dirty="0"/>
              <a:t>Lessons: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0" kern="0" dirty="0"/>
              <a:t>Off- and online</a:t>
            </a:r>
          </a:p>
          <a:p>
            <a:endParaRPr lang="en-US" b="0" kern="0" dirty="0"/>
          </a:p>
        </p:txBody>
      </p:sp>
    </p:spTree>
    <p:extLst>
      <p:ext uri="{BB962C8B-B14F-4D97-AF65-F5344CB8AC3E}">
        <p14:creationId xmlns:p14="http://schemas.microsoft.com/office/powerpoint/2010/main" val="29581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5282A4-545F-488B-AC95-997EAB6C9C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Toetsing</a:t>
            </a:r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2B5B1A5-F936-44E5-81C5-53A5B1A38F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6D60047-1244-4A1F-8780-494A55767BC9}" type="slidenum">
              <a:rPr lang="nl-NL" smtClean="0"/>
              <a:pPr/>
              <a:t>9</a:t>
            </a:fld>
            <a:endParaRPr lang="nl-NL"/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C7D0C020-8E1B-4132-83CC-D6C6B1F0BE60}"/>
              </a:ext>
            </a:extLst>
          </p:cNvPr>
          <p:cNvSpPr txBox="1"/>
          <p:nvPr/>
        </p:nvSpPr>
        <p:spPr>
          <a:xfrm>
            <a:off x="4719960" y="5114260"/>
            <a:ext cx="37512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</a:rPr>
              <a:t>Zie </a:t>
            </a:r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  <a:hlinkClick r:id="rId2"/>
              </a:rPr>
              <a:t>Cursushandleiding_RTS1</a:t>
            </a:r>
            <a:r>
              <a:rPr lang="nl-NL" b="0" dirty="0">
                <a:solidFill>
                  <a:srgbClr val="C00000"/>
                </a:solidFill>
                <a:latin typeface="Calibri" panose="020F0502020204030204" pitchFamily="34" charset="0"/>
              </a:rPr>
              <a:t> </a:t>
            </a:r>
          </a:p>
        </p:txBody>
      </p:sp>
      <p:pic>
        <p:nvPicPr>
          <p:cNvPr id="9" name="Afbeelding 8">
            <a:extLst>
              <a:ext uri="{FF2B5EF4-FFF2-40B4-BE49-F238E27FC236}">
                <a16:creationId xmlns:a16="http://schemas.microsoft.com/office/drawing/2014/main" id="{ADD85F44-9F8D-474B-998D-CD96697CEB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7112" y="1981200"/>
            <a:ext cx="8105775" cy="175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709594"/>
      </p:ext>
    </p:extLst>
  </p:cSld>
  <p:clrMapOvr>
    <a:masterClrMapping/>
  </p:clrMapOvr>
</p:sld>
</file>

<file path=ppt/theme/theme1.xml><?xml version="1.0" encoding="utf-8"?>
<a:theme xmlns:a="http://schemas.openxmlformats.org/drawingml/2006/main" name="hoofdstuk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1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</a:objectDefaults>
  <a:extraClrSchemeLst>
    <a:extraClrScheme>
      <a:clrScheme name="1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F69C6172-A376-40A5-9431-FF42499BECDB}"/>
    </a:ext>
  </a:extLst>
</a:theme>
</file>

<file path=ppt/theme/theme2.xml><?xml version="1.0" encoding="utf-8"?>
<a:theme xmlns:a="http://schemas.openxmlformats.org/drawingml/2006/main" name="1_tekst pagina">
  <a:themeElements>
    <a:clrScheme name="Aangepast 6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00FF"/>
      </a:hlink>
      <a:folHlink>
        <a:srgbClr val="0000FF"/>
      </a:folHlink>
    </a:clrScheme>
    <a:fontScheme name="3_Lege presentatie">
      <a:majorFont>
        <a:latin typeface="Verdana"/>
        <a:ea typeface="ＭＳ Ｐゴシック"/>
        <a:cs typeface=""/>
      </a:majorFont>
      <a:minorFont>
        <a:latin typeface="Verdana"/>
        <a:ea typeface="ＭＳ Ｐゴシック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=""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pitchFamily="-48" charset="-128"/>
          </a:defRPr>
        </a:defPPr>
      </a:lstStyle>
    </a:lnDef>
    <a:txDef>
      <a:spPr>
        <a:noFill/>
      </a:spPr>
      <a:bodyPr wrap="none" rtlCol="0">
        <a:spAutoFit/>
      </a:bodyPr>
      <a:lstStyle>
        <a:defPPr>
          <a:defRPr b="0" dirty="0" err="1" smtClean="0">
            <a:solidFill>
              <a:srgbClr val="C00000"/>
            </a:solidFill>
            <a:latin typeface="Calibri" panose="020F0502020204030204" pitchFamily="34" charset="0"/>
          </a:defRPr>
        </a:defPPr>
      </a:lstStyle>
    </a:txDef>
  </a:objectDefaults>
  <a:extraClrSchemeLst>
    <a:extraClrScheme>
      <a:clrScheme name="3_Lege presentati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Lege presentati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Lege presentati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2013_HR_template_NL.pptx" id="{F7109B89-37BA-4A5F-8748-8029D4C3BADD}" vid="{E0B3DCAC-C4DB-4C0B-8706-E78025A1BCAC}"/>
    </a:ext>
  </a:extLst>
</a:theme>
</file>

<file path=ppt/theme/theme3.xml><?xml version="1.0" encoding="utf-8"?>
<a:theme xmlns:a="http://schemas.openxmlformats.org/drawingml/2006/main" name="Kantoor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9F07BCB72A92B4C9D76046AECE9B625" ma:contentTypeVersion="0" ma:contentTypeDescription="Een nieuw document maken." ma:contentTypeScope="" ma:versionID="6eba64e5f589dd0ea50e64ebf7ab9e0f">
  <xsd:schema xmlns:xsd="http://www.w3.org/2001/XMLSchema" xmlns:p="http://schemas.microsoft.com/office/2006/metadata/properties" targetNamespace="http://schemas.microsoft.com/office/2006/metadata/properties" ma:root="true" ma:fieldsID="b118b0825d757084c8d1e1ffd33f200c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 ma:readOnly="tru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8340D80-9729-43ED-BFCA-D40C2EB1FF9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2.xml><?xml version="1.0" encoding="utf-8"?>
<ds:datastoreItem xmlns:ds="http://schemas.openxmlformats.org/officeDocument/2006/customXml" ds:itemID="{D3368582-F340-48C1-9CD3-16BF51AC381B}">
  <ds:schemaRefs>
    <ds:schemaRef ds:uri="http://purl.org/dc/elements/1.1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terms/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3F368F40-2527-4CD4-8EA8-8965DAA7BFFE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2013 HR template NL</Template>
  <TotalTime>524</TotalTime>
  <Words>259</Words>
  <Application>Microsoft Office PowerPoint</Application>
  <PresentationFormat>Aangepast</PresentationFormat>
  <Paragraphs>56</Paragraphs>
  <Slides>11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11</vt:i4>
      </vt:variant>
    </vt:vector>
  </HeadingPairs>
  <TitlesOfParts>
    <vt:vector size="18" baseType="lpstr">
      <vt:lpstr>Arial</vt:lpstr>
      <vt:lpstr>Calibri</vt:lpstr>
      <vt:lpstr>Lucida Grande</vt:lpstr>
      <vt:lpstr>Open Sans</vt:lpstr>
      <vt:lpstr>Verdana</vt:lpstr>
      <vt:lpstr>hoofdstuk pagina</vt:lpstr>
      <vt:lpstr>1_tekst pagina</vt:lpstr>
      <vt:lpstr>Real-Time Systems (RTS1)  Introduction</vt:lpstr>
      <vt:lpstr>What is an embedded system?</vt:lpstr>
      <vt:lpstr>What is an embedded system?</vt:lpstr>
      <vt:lpstr>Problem with modern applications</vt:lpstr>
      <vt:lpstr>What is a real-time system?</vt:lpstr>
      <vt:lpstr>Leerdoelen RTS1</vt:lpstr>
      <vt:lpstr>Leerdoelen RTS1</vt:lpstr>
      <vt:lpstr>Pair programming</vt:lpstr>
      <vt:lpstr>Toetsing</vt:lpstr>
      <vt:lpstr>Planning</vt:lpstr>
      <vt:lpstr>Studielast</vt:lpstr>
    </vt:vector>
  </TitlesOfParts>
  <Company>Hogeschool Rotterdam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Titel over enkele regel</dc:title>
  <dc:creator>Versluis, D.</dc:creator>
  <cp:lastModifiedBy>Broeders, J.Z.M. (Harry)</cp:lastModifiedBy>
  <cp:revision>57</cp:revision>
  <cp:lastPrinted>2013-05-13T15:29:32Z</cp:lastPrinted>
  <dcterms:created xsi:type="dcterms:W3CDTF">2017-11-15T06:58:38Z</dcterms:created>
  <dcterms:modified xsi:type="dcterms:W3CDTF">2026-05-20T17:19:20Z</dcterms:modified>
</cp:coreProperties>
</file>