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90"/>
  </p:notesMasterIdLst>
  <p:handoutMasterIdLst>
    <p:handoutMasterId r:id="rId91"/>
  </p:handoutMasterIdLst>
  <p:sldIdLst>
    <p:sldId id="317" r:id="rId6"/>
    <p:sldId id="323" r:id="rId7"/>
    <p:sldId id="430" r:id="rId8"/>
    <p:sldId id="335" r:id="rId9"/>
    <p:sldId id="337" r:id="rId10"/>
    <p:sldId id="338" r:id="rId11"/>
    <p:sldId id="336" r:id="rId12"/>
    <p:sldId id="339" r:id="rId13"/>
    <p:sldId id="340" r:id="rId14"/>
    <p:sldId id="334" r:id="rId15"/>
    <p:sldId id="341" r:id="rId16"/>
    <p:sldId id="342" r:id="rId17"/>
    <p:sldId id="343" r:id="rId18"/>
    <p:sldId id="344" r:id="rId19"/>
    <p:sldId id="345" r:id="rId20"/>
    <p:sldId id="346" r:id="rId21"/>
    <p:sldId id="394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6" r:id="rId31"/>
    <p:sldId id="365" r:id="rId32"/>
    <p:sldId id="357" r:id="rId33"/>
    <p:sldId id="358" r:id="rId34"/>
    <p:sldId id="359" r:id="rId35"/>
    <p:sldId id="366" r:id="rId36"/>
    <p:sldId id="360" r:id="rId37"/>
    <p:sldId id="361" r:id="rId38"/>
    <p:sldId id="362" r:id="rId39"/>
    <p:sldId id="367" r:id="rId40"/>
    <p:sldId id="363" r:id="rId41"/>
    <p:sldId id="380" r:id="rId42"/>
    <p:sldId id="381" r:id="rId43"/>
    <p:sldId id="364" r:id="rId44"/>
    <p:sldId id="368" r:id="rId45"/>
    <p:sldId id="429" r:id="rId46"/>
    <p:sldId id="391" r:id="rId47"/>
    <p:sldId id="392" r:id="rId48"/>
    <p:sldId id="393" r:id="rId49"/>
    <p:sldId id="382" r:id="rId50"/>
    <p:sldId id="390" r:id="rId51"/>
    <p:sldId id="386" r:id="rId52"/>
    <p:sldId id="385" r:id="rId53"/>
    <p:sldId id="370" r:id="rId54"/>
    <p:sldId id="371" r:id="rId55"/>
    <p:sldId id="388" r:id="rId56"/>
    <p:sldId id="389" r:id="rId57"/>
    <p:sldId id="372" r:id="rId58"/>
    <p:sldId id="374" r:id="rId59"/>
    <p:sldId id="373" r:id="rId60"/>
    <p:sldId id="395" r:id="rId61"/>
    <p:sldId id="396" r:id="rId62"/>
    <p:sldId id="397" r:id="rId63"/>
    <p:sldId id="375" r:id="rId64"/>
    <p:sldId id="387" r:id="rId65"/>
    <p:sldId id="376" r:id="rId66"/>
    <p:sldId id="377" r:id="rId67"/>
    <p:sldId id="409" r:id="rId68"/>
    <p:sldId id="378" r:id="rId69"/>
    <p:sldId id="411" r:id="rId70"/>
    <p:sldId id="427" r:id="rId71"/>
    <p:sldId id="412" r:id="rId72"/>
    <p:sldId id="414" r:id="rId73"/>
    <p:sldId id="413" r:id="rId74"/>
    <p:sldId id="399" r:id="rId75"/>
    <p:sldId id="417" r:id="rId76"/>
    <p:sldId id="418" r:id="rId77"/>
    <p:sldId id="420" r:id="rId78"/>
    <p:sldId id="422" r:id="rId79"/>
    <p:sldId id="431" r:id="rId80"/>
    <p:sldId id="415" r:id="rId81"/>
    <p:sldId id="379" r:id="rId82"/>
    <p:sldId id="416" r:id="rId83"/>
    <p:sldId id="423" r:id="rId84"/>
    <p:sldId id="424" r:id="rId85"/>
    <p:sldId id="425" r:id="rId86"/>
    <p:sldId id="400" r:id="rId87"/>
    <p:sldId id="333" r:id="rId88"/>
    <p:sldId id="331" r:id="rId89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oeders, J.Z.M. (Harry)" initials="BJ(" lastIdx="1" clrIdx="0">
    <p:extLst>
      <p:ext uri="{19B8F6BF-5375-455C-9EA6-DF929625EA0E}">
        <p15:presenceInfo xmlns:p15="http://schemas.microsoft.com/office/powerpoint/2012/main" userId="S::BroJZ@hr.nl::41fbf053-7391-48d7-be5b-e14598b20e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3C3C8"/>
    <a:srgbClr val="FBE0DF"/>
    <a:srgbClr val="CC0033"/>
    <a:srgbClr val="CF0033"/>
    <a:srgbClr val="B71327"/>
    <a:srgbClr val="B10538"/>
    <a:srgbClr val="D4737D"/>
    <a:srgbClr val="A4D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434" autoAdjust="0"/>
  </p:normalViewPr>
  <p:slideViewPr>
    <p:cSldViewPr>
      <p:cViewPr varScale="1">
        <p:scale>
          <a:sx n="98" d="100"/>
          <a:sy n="98" d="100"/>
        </p:scale>
        <p:origin x="691" y="106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2.xml"/><Relationship Id="rId90" Type="http://schemas.openxmlformats.org/officeDocument/2006/relationships/notesMaster" Target="notesMasters/notesMaster1.xml"/><Relationship Id="rId95" Type="http://schemas.openxmlformats.org/officeDocument/2006/relationships/theme" Target="theme/theme1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handoutMaster" Target="handoutMasters/handoutMaster1.xml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microsoft.com/office/2016/11/relationships/changesInfo" Target="changesInfos/changesInfo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20-5-2026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 hasCustomPrompt="1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/>
              <a:t>RTS10 Week 1 Les 1</a:t>
            </a:r>
            <a:endParaRPr lang="nl-NL" dirty="0"/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70902" y="-1823020"/>
            <a:ext cx="10292337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7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7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96" indent="-4571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57" indent="-3428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68" indent="-3428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66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3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897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6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397" indent="-452397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45" indent="-16667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21" indent="-15609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64" indent="-190482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22" indent="-190482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388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53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20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285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66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33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897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63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29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795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60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26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7" y="625252"/>
            <a:ext cx="13115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REAL-TIME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351" y="5089752"/>
            <a:ext cx="534924" cy="53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66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3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897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6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5" indent="-285725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45" indent="-166672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05" indent="-190482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64" indent="-190482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22" indent="-190482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388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53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20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285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66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33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897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63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29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795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60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26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wiki/LEGv7/LEGv7-Pinky_ebook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wiki/LEGv7/LEGv7-Pinky_ebook.pdf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Euclidean_algorithm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oprime_integers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wiki/LEGv7/LEGv7-Pinky_ebook.pdf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wiki/LEGv7/LEGv7-Pinky_ebook.pdf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R-ELEKTRO/rts1/wiki/LEGv7/LEGv7-Pinky_ebook.pdf" TargetMode="Externa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Fibonacci_number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HR-ELEKTRO/rts1/wiki/Opdrachten/Opdrachten_Week_1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R-ELEKTRO/rts1/wiki/LEGv7/LEGv7-Pinky_ebook.pdf" TargetMode="External"/><Relationship Id="rId2" Type="http://schemas.openxmlformats.org/officeDocument/2006/relationships/hyperlink" Target="http://www.arm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RTS1  Week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ECD6A8-8D3A-4E21-92EF-6C98083F3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Levels of Program Code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055AA4-CE0F-465B-AEA2-DC2F863E4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985292"/>
            <a:ext cx="4856537" cy="446449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High-level language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Level of abstraction closer to problem domain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Provides for productivity and portability </a:t>
            </a:r>
            <a:endParaRPr lang="en-AU" altLang="en-US" sz="20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Assembly language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Textual representation of instructions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Hardware representation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Binary digits (bits)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Encoded instructions and data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8B8E356-969B-4575-9546-95E030E04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1F63040-8B52-4717-8524-1240A1E883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5412" y="913284"/>
            <a:ext cx="310703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48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9CB027-0CDD-43CF-BD5D-D9EDC91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B3F958D-AEB5-4ECE-B349-6D569475E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 Set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Operations and Operands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Representing Instructions in the Computer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Logical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Instructions for Making Decisions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Supporting Functions in Computer Hardware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LEGv7 Addressing for 32-bits Literals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2725B47-5D2F-4270-B35B-A21C70771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992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E9F821-5663-4225-9E9A-90C810642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Arithmetic Operations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149EC5-6F3B-482A-BDB1-C71265037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altLang="en-US" sz="3200" dirty="0"/>
              <a:t>Add and subtract, three operands</a:t>
            </a:r>
          </a:p>
          <a:p>
            <a:pPr lvl="2" eaLnBrk="1" hangingPunct="1"/>
            <a:r>
              <a:rPr lang="en-US" altLang="en-US" sz="2800" dirty="0"/>
              <a:t>Two sources and one destination</a:t>
            </a:r>
          </a:p>
          <a:p>
            <a:pPr lvl="1" eaLnBrk="1" hangingPunct="1">
              <a:buNone/>
            </a:pPr>
            <a:r>
              <a:rPr lang="en-US" altLang="en-US" sz="3200" dirty="0">
                <a:latin typeface="Lucida Console" panose="020B0609040504020204" pitchFamily="49" charset="0"/>
              </a:rPr>
              <a:t>	</a:t>
            </a:r>
            <a:r>
              <a:rPr lang="en-US" altLang="en-US" sz="3200" dirty="0">
                <a:latin typeface="Consolas" panose="020B0609020204030204" pitchFamily="49" charset="0"/>
              </a:rPr>
              <a:t>ADD</a:t>
            </a:r>
            <a:r>
              <a:rPr lang="en-US" altLang="en-US" sz="3200" dirty="0">
                <a:solidFill>
                  <a:srgbClr val="C00000"/>
                </a:solidFill>
                <a:latin typeface="Consolas" panose="020B0609020204030204" pitchFamily="49" charset="0"/>
              </a:rPr>
              <a:t>S</a:t>
            </a:r>
            <a:r>
              <a:rPr lang="en-US" altLang="en-US" sz="3200" dirty="0">
                <a:latin typeface="Consolas" panose="020B0609020204030204" pitchFamily="49" charset="0"/>
              </a:rPr>
              <a:t>.</a:t>
            </a:r>
            <a:r>
              <a:rPr lang="en-US" altLang="en-US" sz="3200" dirty="0">
                <a:solidFill>
                  <a:srgbClr val="C00000"/>
                </a:solidFill>
                <a:latin typeface="Consolas" panose="020B0609020204030204" pitchFamily="49" charset="0"/>
              </a:rPr>
              <a:t>N</a:t>
            </a:r>
            <a:r>
              <a:rPr lang="en-US" altLang="en-US" sz="3200" dirty="0">
                <a:latin typeface="Consolas" panose="020B0609020204030204" pitchFamily="49" charset="0"/>
              </a:rPr>
              <a:t> a, b, c  // a gets b + c</a:t>
            </a:r>
            <a:br>
              <a:rPr lang="en-US" altLang="en-US" sz="3200" dirty="0">
                <a:latin typeface="Consolas" panose="020B0609020204030204" pitchFamily="49" charset="0"/>
              </a:rPr>
            </a:br>
            <a:r>
              <a:rPr lang="en-US" altLang="en-US" sz="3200" dirty="0">
                <a:latin typeface="Consolas" panose="020B0609020204030204" pitchFamily="49" charset="0"/>
              </a:rPr>
              <a:t>SUB</a:t>
            </a:r>
            <a:r>
              <a:rPr lang="en-US" altLang="en-US" sz="3200" dirty="0">
                <a:solidFill>
                  <a:srgbClr val="C00000"/>
                </a:solidFill>
                <a:latin typeface="Consolas" panose="020B0609020204030204" pitchFamily="49" charset="0"/>
              </a:rPr>
              <a:t>S</a:t>
            </a:r>
            <a:r>
              <a:rPr lang="en-US" altLang="en-US" sz="3200" dirty="0">
                <a:latin typeface="Consolas" panose="020B0609020204030204" pitchFamily="49" charset="0"/>
              </a:rPr>
              <a:t>.</a:t>
            </a:r>
            <a:r>
              <a:rPr lang="en-US" altLang="en-US" sz="3200" dirty="0">
                <a:solidFill>
                  <a:srgbClr val="C00000"/>
                </a:solidFill>
                <a:latin typeface="Consolas" panose="020B0609020204030204" pitchFamily="49" charset="0"/>
              </a:rPr>
              <a:t>N</a:t>
            </a:r>
            <a:r>
              <a:rPr lang="en-US" altLang="en-US" sz="3200" dirty="0">
                <a:latin typeface="Consolas" panose="020B0609020204030204" pitchFamily="49" charset="0"/>
              </a:rPr>
              <a:t> a, b, c  // a gets b - c</a:t>
            </a:r>
          </a:p>
          <a:p>
            <a:pPr lvl="1" eaLnBrk="1" hangingPunct="1"/>
            <a:r>
              <a:rPr lang="en-US" altLang="en-US" sz="3200" dirty="0">
                <a:solidFill>
                  <a:srgbClr val="C00000"/>
                </a:solidFill>
                <a:latin typeface="Consolas" panose="020B0609020204030204" pitchFamily="49" charset="0"/>
              </a:rPr>
              <a:t>S</a:t>
            </a:r>
            <a:r>
              <a:rPr lang="en-US" altLang="en-US" sz="3200" dirty="0"/>
              <a:t> means that the instruction is updating condition flags (N = Negative, Z = Zero, V = </a:t>
            </a:r>
            <a:r>
              <a:rPr lang="en-US" altLang="en-US" sz="3200" dirty="0" err="1"/>
              <a:t>oVerflow</a:t>
            </a:r>
            <a:r>
              <a:rPr lang="en-US" altLang="en-US" sz="3200" dirty="0"/>
              <a:t>, C = Carry) in t</a:t>
            </a:r>
            <a:r>
              <a:rPr lang="nl-NL" sz="3200" dirty="0"/>
              <a:t>h</a:t>
            </a:r>
            <a:r>
              <a:rPr lang="en-US" altLang="en-US" sz="3200" dirty="0"/>
              <a:t>e Program Status Register</a:t>
            </a:r>
          </a:p>
          <a:p>
            <a:pPr lvl="1" eaLnBrk="1" hangingPunct="1"/>
            <a:r>
              <a:rPr lang="en-US" altLang="en-US" sz="3200" dirty="0">
                <a:solidFill>
                  <a:srgbClr val="C00000"/>
                </a:solidFill>
                <a:latin typeface="Consolas" panose="020B0609020204030204" pitchFamily="49" charset="0"/>
              </a:rPr>
              <a:t>N</a:t>
            </a:r>
            <a:r>
              <a:rPr lang="en-US" altLang="en-US" sz="3200" dirty="0"/>
              <a:t> means Narrow (16-bits instruction)</a:t>
            </a:r>
          </a:p>
          <a:p>
            <a:endParaRPr lang="nl-NL" sz="36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E4AA1A6-2BD7-453E-9F8B-1C3C96007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219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3297A-324A-4476-B368-D4DE7602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Arithmetic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8A6931-26FD-4DBA-98BD-CDE1D5166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dirty="0">
                <a:latin typeface="Consolas" panose="020B0609020204030204" pitchFamily="49" charset="0"/>
              </a:rPr>
              <a:t>	f = (g + h) - (i - h);</a:t>
            </a: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dirty="0">
                <a:latin typeface="Consolas" panose="020B0609020204030204" pitchFamily="49" charset="0"/>
              </a:rPr>
              <a:t>	ADDS.N  t0, g, h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SUBS.N  t1, i, h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SUBS.N  f, t0, t1</a:t>
            </a:r>
            <a:endParaRPr lang="en-AU" altLang="en-US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3A2B6C-B3F3-4A2C-9100-680333571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13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B3203D-917D-4B41-8085-B8E2E3C3B19F}"/>
              </a:ext>
            </a:extLst>
          </p:cNvPr>
          <p:cNvSpPr txBox="1"/>
          <p:nvPr/>
        </p:nvSpPr>
        <p:spPr>
          <a:xfrm>
            <a:off x="6592169" y="3149290"/>
            <a:ext cx="2778690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Processor does not work with variables but with registers</a:t>
            </a:r>
          </a:p>
        </p:txBody>
      </p:sp>
    </p:spTree>
    <p:extLst>
      <p:ext uri="{BB962C8B-B14F-4D97-AF65-F5344CB8AC3E}">
        <p14:creationId xmlns:p14="http://schemas.microsoft.com/office/powerpoint/2010/main" val="345960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74C5B-144B-4DDB-B8C5-4D988A5E8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Hierarchy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A4AF55-B838-4E91-B2F0-CE550A106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The ALU can only operate on values that are inside the registers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Not directly from the main memory! 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Need to LOAD stuff from main memory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311884A-4083-4D72-AB3F-F0769F4F4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9573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5E9E9CA-0077-4020-89E9-4C80C591D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Register Operands</a:t>
            </a:r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6E52D2C-06AE-4624-A8E2-D4A91AF52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Arithmetic instructions use register operands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32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LEGv7 has an 8 × 32-bits register file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/>
              <a:t>Use for frequently accessed data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/>
              <a:t>32-bits data is called a “word”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sz="2400" dirty="0"/>
              <a:t>8 x 32-bits general purpose registers R0 to R7</a:t>
            </a:r>
          </a:p>
          <a:p>
            <a:pPr marL="0" lvl="1" indent="0">
              <a:buNone/>
            </a:pPr>
            <a:endParaRPr lang="nl-NL" sz="3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9BC0769-E28E-45ED-B7FE-346293107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6978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5F4937-70AE-4D01-9796-FDAE1F9D8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LEGv8 Registers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D8A9895-96FA-4432-AB85-2D01BA11C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16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EC0CC3B-33D0-4591-9DAC-2341EF2E0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640" y="1082652"/>
            <a:ext cx="5269424" cy="426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74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5E9E9CA-0077-4020-89E9-4C80C591D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Program Status Register</a:t>
            </a:r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6E52D2C-06AE-4624-A8E2-D4A91AF52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985292"/>
            <a:ext cx="9281031" cy="187220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Consists of three overlapping registers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Application Program Status Register (APSR)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Interrupt Program Status Register (IPSR)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Execution Program Status Register (EPSR)</a:t>
            </a:r>
          </a:p>
          <a:p>
            <a:pPr marL="0" lvl="1" indent="0">
              <a:buNone/>
            </a:pPr>
            <a:endParaRPr lang="nl-NL" sz="3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9BC0769-E28E-45ED-B7FE-346293107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17</a:t>
            </a:fld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27" y="3001520"/>
            <a:ext cx="8277533" cy="2085535"/>
          </a:xfrm>
          <a:prstGeom prst="rect">
            <a:avLst/>
          </a:prstGeom>
        </p:spPr>
      </p:pic>
      <p:sp>
        <p:nvSpPr>
          <p:cNvPr id="6" name="Tijdelijke aanduiding voor inhoud 4">
            <a:extLst>
              <a:ext uri="{FF2B5EF4-FFF2-40B4-BE49-F238E27FC236}">
                <a16:creationId xmlns:a16="http://schemas.microsoft.com/office/drawing/2014/main" id="{56E52D2C-06AE-4624-A8E2-D4A91AF52846}"/>
              </a:ext>
            </a:extLst>
          </p:cNvPr>
          <p:cNvSpPr txBox="1">
            <a:spLocks/>
          </p:cNvSpPr>
          <p:nvPr/>
        </p:nvSpPr>
        <p:spPr bwMode="auto">
          <a:xfrm>
            <a:off x="903537" y="5161756"/>
            <a:ext cx="8352928" cy="50405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0" lvl="1" indent="0" algn="ctr" eaLnBrk="1" hangingPunct="1">
              <a:lnSpc>
                <a:spcPct val="90000"/>
              </a:lnSpc>
              <a:buNone/>
            </a:pPr>
            <a:r>
              <a:rPr lang="en-US" altLang="en-US" sz="2400" b="0" kern="0" dirty="0"/>
              <a:t>T bit indicates that Thumb (Pinky) instructions are executed</a:t>
            </a:r>
          </a:p>
          <a:p>
            <a:pPr marL="0" lvl="1" indent="0" algn="ctr">
              <a:buNone/>
            </a:pPr>
            <a:endParaRPr lang="nl-NL" b="0" kern="0" dirty="0"/>
          </a:p>
        </p:txBody>
      </p:sp>
    </p:spTree>
    <p:extLst>
      <p:ext uri="{BB962C8B-B14F-4D97-AF65-F5344CB8AC3E}">
        <p14:creationId xmlns:p14="http://schemas.microsoft.com/office/powerpoint/2010/main" val="4016496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3297A-324A-4476-B368-D4DE7602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Arithmetic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8A6931-26FD-4DBA-98BD-CDE1D5166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985292"/>
            <a:ext cx="9281031" cy="4464496"/>
          </a:xfrm>
        </p:spPr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dirty="0">
                <a:latin typeface="Consolas" panose="020B0609020204030204" pitchFamily="49" charset="0"/>
              </a:rPr>
              <a:t>	f = (g + h) - (i - h);</a:t>
            </a:r>
          </a:p>
          <a:p>
            <a:pPr marL="914391" lvl="1" eaLnBrk="1" hangingPunct="1"/>
            <a:r>
              <a:rPr lang="pt-BR" altLang="en-US" dirty="0">
                <a:latin typeface="Consolas" panose="020B0609020204030204" pitchFamily="49" charset="0"/>
              </a:rPr>
              <a:t>f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g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h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i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R4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R5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R6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R7</a:t>
            </a:r>
            <a:endParaRPr lang="en-US" altLang="en-US" dirty="0">
              <a:latin typeface="Consolas" panose="020B0609020204030204" pitchFamily="49" charset="0"/>
            </a:endParaRP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dirty="0">
                <a:latin typeface="Consolas" panose="020B0609020204030204" pitchFamily="49" charset="0"/>
              </a:rPr>
              <a:t>	ADDS.N  R0, R5, R6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SUBS.N  R1, R7, R6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SUBS.N  R4, R0, R1</a:t>
            </a:r>
            <a:endParaRPr lang="en-AU" altLang="en-US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3A2B6C-B3F3-4A2C-9100-680333571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18</a:t>
            </a:fld>
            <a:endParaRPr lang="nl-N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10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3297A-324A-4476-B368-D4DE7602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Arithmetic</a:t>
            </a:r>
            <a:r>
              <a:rPr lang="nl-NL" dirty="0"/>
              <a:t> </a:t>
            </a:r>
            <a:r>
              <a:rPr lang="nl-NL" dirty="0" err="1"/>
              <a:t>Example</a:t>
            </a:r>
            <a:r>
              <a:rPr lang="nl-NL" dirty="0"/>
              <a:t> (</a:t>
            </a:r>
            <a:r>
              <a:rPr lang="nl-NL" dirty="0" err="1"/>
              <a:t>Alternative</a:t>
            </a:r>
            <a:r>
              <a:rPr lang="nl-NL" dirty="0"/>
              <a:t>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8A6931-26FD-4DBA-98BD-CDE1D5166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dirty="0">
                <a:latin typeface="Consolas" panose="020B0609020204030204" pitchFamily="49" charset="0"/>
              </a:rPr>
              <a:t>	f = (g + h) - (i - h);</a:t>
            </a:r>
          </a:p>
          <a:p>
            <a:pPr marL="914391" lvl="1" eaLnBrk="1" hangingPunct="1"/>
            <a:r>
              <a:rPr lang="pt-BR" altLang="en-US" dirty="0">
                <a:latin typeface="Consolas" panose="020B0609020204030204" pitchFamily="49" charset="0"/>
              </a:rPr>
              <a:t>f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g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h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i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R4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R5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R6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R7</a:t>
            </a:r>
            <a:endParaRPr lang="en-US" altLang="en-US" dirty="0">
              <a:latin typeface="Consolas" panose="020B0609020204030204" pitchFamily="49" charset="0"/>
            </a:endParaRP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dirty="0">
                <a:latin typeface="Consolas" panose="020B0609020204030204" pitchFamily="49" charset="0"/>
              </a:rPr>
              <a:t>	ADDS.N  R4, R5, R6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SUBS.N  R4, R4, R7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ADDS.N  R4, R4, R6</a:t>
            </a:r>
            <a:endParaRPr lang="en-AU" altLang="en-US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3A2B6C-B3F3-4A2C-9100-680333571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19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4E27FC6-A28E-4DBE-804C-D248A101FC82}"/>
              </a:ext>
            </a:extLst>
          </p:cNvPr>
          <p:cNvSpPr txBox="1"/>
          <p:nvPr/>
        </p:nvSpPr>
        <p:spPr>
          <a:xfrm>
            <a:off x="6808193" y="3866027"/>
            <a:ext cx="2376264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temporary use of registers needed</a:t>
            </a:r>
          </a:p>
        </p:txBody>
      </p:sp>
    </p:spTree>
    <p:extLst>
      <p:ext uri="{BB962C8B-B14F-4D97-AF65-F5344CB8AC3E}">
        <p14:creationId xmlns:p14="http://schemas.microsoft.com/office/powerpoint/2010/main" val="158172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1  </a:t>
            </a:r>
            <a:r>
              <a:rPr lang="en-US" dirty="0" err="1"/>
              <a:t>Theoriedeel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1 theoriedeel.</a:t>
            </a:r>
            <a:r>
              <a:rPr lang="nl-NL" sz="2800" dirty="0">
                <a:cs typeface="Arial" panose="020B0604020202020204" pitchFamily="34" charset="0"/>
              </a:rPr>
              <a:t> Je leert: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de ARM Cortex processor familie kennen;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vereenvoudigde versie van de ARMv7-M architectuur, de LEGv7-M architectuur, kennen;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vereenvoudigde versie van de </a:t>
            </a:r>
            <a:r>
              <a:rPr lang="nl-NL" sz="2400" dirty="0" err="1">
                <a:cs typeface="Arial" panose="020B0604020202020204" pitchFamily="34" charset="0"/>
              </a:rPr>
              <a:t>Thumb</a:t>
            </a:r>
            <a:r>
              <a:rPr lang="nl-NL" sz="2400" dirty="0">
                <a:cs typeface="Arial" panose="020B0604020202020204" pitchFamily="34" charset="0"/>
              </a:rPr>
              <a:t> instructieset, de </a:t>
            </a:r>
            <a:r>
              <a:rPr lang="nl-NL" sz="2400" dirty="0" err="1">
                <a:cs typeface="Arial" panose="020B0604020202020204" pitchFamily="34" charset="0"/>
              </a:rPr>
              <a:t>Pinky</a:t>
            </a:r>
            <a:r>
              <a:rPr lang="nl-NL" sz="2400" dirty="0">
                <a:cs typeface="Arial" panose="020B0604020202020204" pitchFamily="34" charset="0"/>
              </a:rPr>
              <a:t> instructieset, kennen;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assembleertaalprogramma’s te schrijven in </a:t>
            </a:r>
            <a:r>
              <a:rPr lang="nl-NL" sz="2400" dirty="0" err="1">
                <a:cs typeface="Arial" panose="020B0604020202020204" pitchFamily="34" charset="0"/>
              </a:rPr>
              <a:t>Pinky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 err="1">
                <a:cs typeface="Arial" panose="020B0604020202020204" pitchFamily="34" charset="0"/>
              </a:rPr>
              <a:t>Pinky</a:t>
            </a:r>
            <a:r>
              <a:rPr lang="nl-NL" sz="2400" dirty="0">
                <a:cs typeface="Arial" panose="020B0604020202020204" pitchFamily="34" charset="0"/>
              </a:rPr>
              <a:t> </a:t>
            </a:r>
            <a:r>
              <a:rPr lang="nl-NL" sz="2400" dirty="0" err="1">
                <a:cs typeface="Arial" panose="020B0604020202020204" pitchFamily="34" charset="0"/>
              </a:rPr>
              <a:t>assembly</a:t>
            </a:r>
            <a:r>
              <a:rPr lang="nl-NL" sz="2400" dirty="0">
                <a:cs typeface="Arial" panose="020B0604020202020204" pitchFamily="34" charset="0"/>
              </a:rPr>
              <a:t> om te zetten naar machinecode (</a:t>
            </a:r>
            <a:r>
              <a:rPr lang="nl-NL" sz="2400" dirty="0" err="1">
                <a:cs typeface="Arial" panose="020B0604020202020204" pitchFamily="34" charset="0"/>
              </a:rPr>
              <a:t>encoden</a:t>
            </a:r>
            <a:r>
              <a:rPr lang="nl-NL" sz="2400" dirty="0">
                <a:cs typeface="Arial" panose="020B0604020202020204" pitchFamily="34" charset="0"/>
              </a:rPr>
              <a:t>);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sz="2400" dirty="0"/>
              <a:t>Pinky </a:t>
            </a:r>
            <a:r>
              <a:rPr lang="en-US" sz="2400" dirty="0" err="1"/>
              <a:t>machinecode</a:t>
            </a:r>
            <a:r>
              <a:rPr lang="en-US" sz="2400" dirty="0"/>
              <a:t> om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zetten</a:t>
            </a:r>
            <a:r>
              <a:rPr lang="en-US" sz="2400" dirty="0"/>
              <a:t> </a:t>
            </a:r>
            <a:r>
              <a:rPr lang="en-US" sz="2400" dirty="0" err="1"/>
              <a:t>naar</a:t>
            </a:r>
            <a:r>
              <a:rPr lang="en-US" sz="2400" dirty="0"/>
              <a:t> assembly (</a:t>
            </a:r>
            <a:r>
              <a:rPr lang="en-US" sz="2400" dirty="0" err="1"/>
              <a:t>decoden</a:t>
            </a:r>
            <a:r>
              <a:rPr lang="en-US" sz="2400" dirty="0"/>
              <a:t>).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21D6649-E028-457C-BAB8-194F2D28532D}"/>
              </a:ext>
            </a:extLst>
          </p:cNvPr>
          <p:cNvSpPr txBox="1"/>
          <p:nvPr/>
        </p:nvSpPr>
        <p:spPr>
          <a:xfrm>
            <a:off x="439482" y="5017744"/>
            <a:ext cx="9281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altLang="en-US" b="0" dirty="0">
                <a:solidFill>
                  <a:srgbClr val="C00000"/>
                </a:solidFill>
                <a:latin typeface="+mn-lt"/>
              </a:rPr>
              <a:t>Studiemateriaal</a:t>
            </a:r>
            <a:r>
              <a:rPr lang="nl-NL" altLang="en-US" b="0" dirty="0">
                <a:latin typeface="+mn-lt"/>
              </a:rPr>
              <a:t>: </a:t>
            </a:r>
            <a:r>
              <a:rPr lang="nl-NL" altLang="en-US" b="0" dirty="0">
                <a:latin typeface="+mn-lt"/>
                <a:hlinkClick r:id="rId2"/>
              </a:rPr>
              <a:t>De LEGv7 architectuur en de </a:t>
            </a:r>
            <a:r>
              <a:rPr lang="nl-NL" altLang="en-US" b="0" dirty="0" err="1">
                <a:latin typeface="+mn-lt"/>
                <a:hlinkClick r:id="rId2"/>
              </a:rPr>
              <a:t>Pinky</a:t>
            </a:r>
            <a:r>
              <a:rPr lang="nl-NL" altLang="en-US" b="0" dirty="0">
                <a:latin typeface="+mn-lt"/>
                <a:hlinkClick r:id="rId2"/>
              </a:rPr>
              <a:t> instructieset</a:t>
            </a:r>
            <a:endParaRPr lang="en-US" altLang="en-US" b="0" dirty="0">
              <a:latin typeface="+mn-lt"/>
            </a:endParaRPr>
          </a:p>
          <a:p>
            <a:pPr algn="ctr"/>
            <a:endParaRPr lang="nl-NL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113E69-AE22-4184-A920-69037A560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Memory Operands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C3639C-0FEB-441F-8D6F-42B501BD6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Main memory used for composite data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Arrays, structures, dynamic data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To apply  operations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Load values from memory into registers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Store result from register to memory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Memory is byte addressed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Each address identifies an 8-bit byte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18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LEGv7 does not require words to be aligned in memory, except for instructions (must be halfword aligned) and the stack (must be word aligned)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But unaligned loads/stores take 2 (halfword, not word aligned) or 3 (not halfword aligned) clock cycles extra</a:t>
            </a:r>
          </a:p>
          <a:p>
            <a:pPr lvl="1"/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A168DF7-3258-4BAF-8A6C-6EA1612D4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5446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FCD940-BF67-4709-AACF-7E297394C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Load / Store </a:t>
            </a:r>
            <a:r>
              <a:rPr lang="nl-NL" dirty="0" err="1"/>
              <a:t>instructions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CBF54C29-AD8B-40CE-A85C-6A4B39E46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537" y="3289548"/>
            <a:ext cx="8352928" cy="2160240"/>
          </a:xfrm>
        </p:spPr>
        <p:txBody>
          <a:bodyPr/>
          <a:lstStyle/>
          <a:p>
            <a:r>
              <a:rPr lang="en-US" dirty="0">
                <a:latin typeface="Consolas" panose="020B0609020204030204" pitchFamily="49" charset="0"/>
              </a:rPr>
              <a:t>#&lt;imm7&gt; </a:t>
            </a:r>
            <a:r>
              <a:rPr lang="en-US" dirty="0"/>
              <a:t>is a 7-bits unsigned immediate offset (0 t/m 127) that is dividable by 4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1AF702-BE74-4C33-9537-E08070CB6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21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2170D22-1531-4BEA-BAC5-7916B5FCC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37" y="1089326"/>
            <a:ext cx="8352928" cy="184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90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3297A-324A-4476-B368-D4DE7602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Arithmetic</a:t>
            </a:r>
            <a:r>
              <a:rPr lang="nl-NL" dirty="0"/>
              <a:t> </a:t>
            </a:r>
            <a:r>
              <a:rPr lang="nl-NL" dirty="0" err="1"/>
              <a:t>Example</a:t>
            </a:r>
            <a:r>
              <a:rPr lang="nl-NL" dirty="0"/>
              <a:t> (</a:t>
            </a:r>
            <a:r>
              <a:rPr lang="nl-NL" dirty="0" err="1"/>
              <a:t>Alternative</a:t>
            </a:r>
            <a:r>
              <a:rPr lang="nl-NL" dirty="0"/>
              <a:t>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8A6931-26FD-4DBA-98BD-CDE1D5166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en-US" altLang="en-US" dirty="0">
                <a:latin typeface="Consolas" panose="020B0609020204030204" pitchFamily="49" charset="0"/>
              </a:rPr>
              <a:t>	</a:t>
            </a:r>
            <a:r>
              <a:rPr lang="pt-BR" altLang="en-US" dirty="0">
                <a:latin typeface="Consolas" panose="020B0609020204030204" pitchFamily="49" charset="0"/>
              </a:rPr>
              <a:t> </a:t>
            </a:r>
            <a:r>
              <a:rPr lang="pt-BR" altLang="en-US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int a[] = {1,2,3,4,5,6,7,8,9};</a:t>
            </a:r>
            <a:br>
              <a:rPr lang="pt-BR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</a:t>
            </a:r>
            <a:r>
              <a:rPr lang="pt-BR" altLang="en-US" dirty="0">
                <a:latin typeface="Consolas" panose="020B0609020204030204" pitchFamily="49" charset="0"/>
              </a:rPr>
              <a:t> a[8] = h + a[3];</a:t>
            </a:r>
            <a:endParaRPr lang="en-US" altLang="en-US" dirty="0">
              <a:latin typeface="Consolas" panose="020B0609020204030204" pitchFamily="49" charset="0"/>
            </a:endParaRPr>
          </a:p>
          <a:p>
            <a:pPr marL="914391" lvl="1" eaLnBrk="1" hangingPunct="1"/>
            <a:r>
              <a:rPr lang="pt-BR" altLang="en-US" dirty="0">
                <a:latin typeface="Consolas" panose="020B0609020204030204" pitchFamily="49" charset="0"/>
              </a:rPr>
              <a:t>h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R4</a:t>
            </a:r>
            <a:r>
              <a:rPr lang="pt-BR" altLang="en-US" dirty="0"/>
              <a:t>, b</a:t>
            </a:r>
            <a:r>
              <a:rPr lang="en-US" altLang="en-US" dirty="0" err="1"/>
              <a:t>ase</a:t>
            </a:r>
            <a:r>
              <a:rPr lang="en-US" altLang="en-US" dirty="0"/>
              <a:t> address of </a:t>
            </a:r>
            <a:r>
              <a:rPr lang="en-US" altLang="en-US" dirty="0">
                <a:latin typeface="Consolas" panose="020B0609020204030204" pitchFamily="49" charset="0"/>
              </a:rPr>
              <a:t>a</a:t>
            </a:r>
            <a:r>
              <a:rPr lang="en-US" altLang="en-US" dirty="0"/>
              <a:t> in </a:t>
            </a:r>
            <a:r>
              <a:rPr lang="en-US" altLang="en-US" dirty="0">
                <a:latin typeface="Consolas" panose="020B0609020204030204" pitchFamily="49" charset="0"/>
              </a:rPr>
              <a:t>R5</a:t>
            </a: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dirty="0">
                <a:latin typeface="Consolas" panose="020B0609020204030204" pitchFamily="49" charset="0"/>
              </a:rPr>
              <a:t>	LDR.N   R0, [R5, #12]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ADDS.N  R1, R4, R0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STR.N   R1, [R5, #32]</a:t>
            </a:r>
            <a:endParaRPr lang="en-AU" altLang="en-US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3A2B6C-B3F3-4A2C-9100-680333571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22</a:t>
            </a:fld>
            <a:endParaRPr lang="nl-N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0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Registers versus Memory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Registers are faster to access than memory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Operating on memory data requires loads and stores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More instructions to be executed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Compiler must use registers for variables as much as possible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Only spill to memory for less frequently used variables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Register optimization is important!</a:t>
            </a:r>
            <a:endParaRPr lang="en-AU" altLang="en-US" dirty="0"/>
          </a:p>
          <a:p>
            <a:pPr marL="0" lvl="1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6134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Immediate Operands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985292"/>
            <a:ext cx="9281031" cy="1029167"/>
          </a:xfrm>
        </p:spPr>
        <p:txBody>
          <a:bodyPr/>
          <a:lstStyle/>
          <a:p>
            <a:pPr lvl="1" eaLnBrk="1" hangingPunct="1"/>
            <a:r>
              <a:rPr lang="en-US" altLang="en-US" dirty="0"/>
              <a:t>Constant data specified in an instruction</a:t>
            </a:r>
          </a:p>
          <a:p>
            <a:pPr lvl="2" eaLnBrk="1" hangingPunct="1"/>
            <a:r>
              <a:rPr lang="en-US" altLang="en-US" dirty="0">
                <a:latin typeface="Consolas" panose="020B0609020204030204" pitchFamily="49" charset="0"/>
              </a:rPr>
              <a:t>&lt;imm3&gt;</a:t>
            </a:r>
            <a:r>
              <a:rPr lang="en-US" altLang="en-US" dirty="0"/>
              <a:t> = 0 t/m 7, </a:t>
            </a:r>
            <a:r>
              <a:rPr lang="en-US" altLang="en-US" dirty="0">
                <a:latin typeface="Consolas" panose="020B0609020204030204" pitchFamily="49" charset="0"/>
              </a:rPr>
              <a:t>&lt;imm8&gt;</a:t>
            </a:r>
            <a:r>
              <a:rPr lang="en-US" altLang="en-US" dirty="0"/>
              <a:t> = 0 t/m 255 </a:t>
            </a:r>
          </a:p>
          <a:p>
            <a:pPr lvl="1" eaLnBrk="1" hangingPunct="1">
              <a:buNone/>
            </a:pPr>
            <a:endParaRPr lang="en-US" altLang="en-US" sz="2400" dirty="0">
              <a:latin typeface="Lucida Console" panose="020B0609040504020204" pitchFamily="49" charset="0"/>
            </a:endParaRPr>
          </a:p>
          <a:p>
            <a:pPr marL="0" lvl="1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24</a:t>
            </a:fld>
            <a:endParaRPr lang="nl-NL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6B2DAFF-6622-4EEF-9B6D-0F0DBE1D0BE7}"/>
              </a:ext>
            </a:extLst>
          </p:cNvPr>
          <p:cNvSpPr txBox="1">
            <a:spLocks/>
          </p:cNvSpPr>
          <p:nvPr/>
        </p:nvSpPr>
        <p:spPr bwMode="auto">
          <a:xfrm>
            <a:off x="439487" y="4225652"/>
            <a:ext cx="9281030" cy="115212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lvl="1" eaLnBrk="1" hangingPunct="1"/>
            <a:r>
              <a:rPr lang="en-US" altLang="en-US" b="0" dirty="0"/>
              <a:t>Make the common case fast</a:t>
            </a:r>
          </a:p>
          <a:p>
            <a:pPr lvl="2" eaLnBrk="1" hangingPunct="1"/>
            <a:r>
              <a:rPr lang="en-US" altLang="en-US" b="0" dirty="0"/>
              <a:t>Small constants are common</a:t>
            </a:r>
          </a:p>
          <a:p>
            <a:pPr lvl="2" eaLnBrk="1" hangingPunct="1"/>
            <a:r>
              <a:rPr lang="en-US" altLang="en-US" b="0" dirty="0"/>
              <a:t>Immediate operand avoids a load instruction</a:t>
            </a:r>
            <a:endParaRPr lang="en-AU" altLang="en-US" b="0" dirty="0"/>
          </a:p>
          <a:p>
            <a:pPr marL="0" lvl="1" indent="0">
              <a:buNone/>
            </a:pPr>
            <a:endParaRPr lang="nl-NL" b="0" kern="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1A98E50-B7A4-46D9-9CE4-6DC6E763D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725" y="2010519"/>
            <a:ext cx="821055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2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Signed and Unsigned Numbers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>
                <a:solidFill>
                  <a:srgbClr val="C00000"/>
                </a:solidFill>
              </a:rPr>
              <a:t>I</a:t>
            </a:r>
            <a:r>
              <a:rPr lang="en-US" dirty="0"/>
              <a:t> skip this part of the lecture because I assume you already now this stuff.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You</a:t>
            </a:r>
            <a:r>
              <a:rPr lang="en-US" dirty="0"/>
              <a:t> maybe have to study it yourself!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0581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Unsigned Binary Integers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26</a:t>
            </a:fld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C518DDA-C498-4F25-ABB8-A8AC3C369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Range: 0 to +2</a:t>
            </a:r>
            <a:r>
              <a:rPr lang="en-US" altLang="en-US" baseline="30000" dirty="0">
                <a:solidFill>
                  <a:srgbClr val="000000"/>
                </a:solidFill>
              </a:rPr>
              <a:t>n</a:t>
            </a:r>
            <a:r>
              <a:rPr lang="en-US" altLang="en-US" dirty="0">
                <a:solidFill>
                  <a:srgbClr val="000000"/>
                </a:solidFill>
              </a:rPr>
              <a:t> – 1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457196" indent="-457196">
              <a:buFont typeface="Arial" panose="020B0604020202020204" pitchFamily="34" charset="0"/>
              <a:buChar char="•"/>
            </a:pPr>
            <a:endParaRPr lang="en-US" altLang="en-US" sz="1800" dirty="0">
              <a:solidFill>
                <a:srgbClr val="000000"/>
              </a:solidFill>
            </a:endParaRP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Example</a:t>
            </a:r>
          </a:p>
          <a:p>
            <a:pPr marL="914391" lvl="1"/>
            <a:r>
              <a:rPr lang="en-US" altLang="en-US" dirty="0">
                <a:solidFill>
                  <a:srgbClr val="000000"/>
                </a:solidFill>
              </a:rPr>
              <a:t>0000 0000 0000 0000 0000 0000 0000 1011</a:t>
            </a:r>
            <a:r>
              <a:rPr lang="en-US" altLang="en-US" baseline="-25000" dirty="0">
                <a:solidFill>
                  <a:srgbClr val="000000"/>
                </a:solidFill>
              </a:rPr>
              <a:t>2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= 0 + … + 1×2</a:t>
            </a:r>
            <a:r>
              <a:rPr lang="en-US" altLang="en-US" baseline="30000" dirty="0">
                <a:solidFill>
                  <a:srgbClr val="000000"/>
                </a:solidFill>
              </a:rPr>
              <a:t>3</a:t>
            </a:r>
            <a:r>
              <a:rPr lang="en-US" altLang="en-US" dirty="0">
                <a:solidFill>
                  <a:srgbClr val="000000"/>
                </a:solidFill>
              </a:rPr>
              <a:t> + 0×2</a:t>
            </a:r>
            <a:r>
              <a:rPr lang="en-US" altLang="en-US" baseline="30000" dirty="0">
                <a:solidFill>
                  <a:srgbClr val="000000"/>
                </a:solidFill>
              </a:rPr>
              <a:t>2</a:t>
            </a:r>
            <a:r>
              <a:rPr lang="en-US" altLang="en-US" dirty="0">
                <a:solidFill>
                  <a:srgbClr val="000000"/>
                </a:solidFill>
              </a:rPr>
              <a:t> +1×2</a:t>
            </a:r>
            <a:r>
              <a:rPr lang="en-US" altLang="en-US" baseline="30000" dirty="0">
                <a:solidFill>
                  <a:srgbClr val="000000"/>
                </a:solidFill>
              </a:rPr>
              <a:t>1</a:t>
            </a:r>
            <a:r>
              <a:rPr lang="en-US" altLang="en-US" dirty="0">
                <a:solidFill>
                  <a:srgbClr val="000000"/>
                </a:solidFill>
              </a:rPr>
              <a:t> +1×2</a:t>
            </a:r>
            <a:r>
              <a:rPr lang="en-US" altLang="en-US" baseline="30000" dirty="0">
                <a:solidFill>
                  <a:srgbClr val="000000"/>
                </a:solidFill>
              </a:rPr>
              <a:t>0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= 0 + … + 8 + 0 + 2 + 1 = 11</a:t>
            </a:r>
            <a:r>
              <a:rPr lang="en-US" altLang="en-US" baseline="-25000" dirty="0">
                <a:solidFill>
                  <a:srgbClr val="000000"/>
                </a:solidFill>
              </a:rPr>
              <a:t>10</a:t>
            </a:r>
            <a:endParaRPr lang="en-US" altLang="en-US" sz="1800" dirty="0">
              <a:solidFill>
                <a:srgbClr val="000000"/>
              </a:solidFill>
            </a:endParaRP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Using 32 bits</a:t>
            </a:r>
          </a:p>
          <a:p>
            <a:pPr marL="914391" lvl="1"/>
            <a:r>
              <a:rPr lang="en-US" altLang="en-US" dirty="0">
                <a:solidFill>
                  <a:srgbClr val="000000"/>
                </a:solidFill>
              </a:rPr>
              <a:t>0 to +4,294,967,295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8E979D67-CE8D-4F7C-B367-0469CE3C5354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5F4F9628-098F-4DBA-89A4-1981E2CA1F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7847751"/>
              </p:ext>
            </p:extLst>
          </p:nvPr>
        </p:nvGraphicFramePr>
        <p:xfrm>
          <a:off x="1955804" y="1629990"/>
          <a:ext cx="601027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01900" imgH="241300" progId="Equation.3">
                  <p:embed/>
                </p:oleObj>
              </mc:Choice>
              <mc:Fallback>
                <p:oleObj name="Equation" r:id="rId2" imgW="2501900" imgH="241300" progId="Equation.3">
                  <p:embed/>
                  <p:pic>
                    <p:nvPicPr>
                      <p:cNvPr id="2867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4" y="1629990"/>
                        <a:ext cx="6010275" cy="579438"/>
                      </a:xfrm>
                      <a:prstGeom prst="rect">
                        <a:avLst/>
                      </a:prstGeom>
                      <a:solidFill>
                        <a:srgbClr val="F3C3C8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8225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2s-Complement Signed Integers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27</a:t>
            </a:fld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C518DDA-C498-4F25-ABB8-A8AC3C369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Range: –2</a:t>
            </a:r>
            <a:r>
              <a:rPr lang="en-US" altLang="en-US" baseline="30000" dirty="0">
                <a:solidFill>
                  <a:srgbClr val="000000"/>
                </a:solidFill>
              </a:rPr>
              <a:t>n – 1</a:t>
            </a:r>
            <a:r>
              <a:rPr lang="en-US" altLang="en-US" dirty="0">
                <a:solidFill>
                  <a:srgbClr val="000000"/>
                </a:solidFill>
              </a:rPr>
              <a:t> to +2</a:t>
            </a:r>
            <a:r>
              <a:rPr lang="en-US" altLang="en-US" baseline="30000" dirty="0">
                <a:solidFill>
                  <a:srgbClr val="000000"/>
                </a:solidFill>
              </a:rPr>
              <a:t>n – 1</a:t>
            </a:r>
            <a:r>
              <a:rPr lang="en-US" altLang="en-US" dirty="0">
                <a:solidFill>
                  <a:srgbClr val="000000"/>
                </a:solidFill>
              </a:rPr>
              <a:t> – 1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pPr marL="457196" indent="-457196">
              <a:buFont typeface="Arial" panose="020B0604020202020204" pitchFamily="34" charset="0"/>
              <a:buChar char="•"/>
            </a:pPr>
            <a:endParaRPr lang="en-US" altLang="en-US" sz="1800" dirty="0">
              <a:solidFill>
                <a:srgbClr val="000000"/>
              </a:solidFill>
            </a:endParaRP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Example</a:t>
            </a:r>
          </a:p>
          <a:p>
            <a:pPr marL="914391" lvl="1"/>
            <a:r>
              <a:rPr lang="en-US" altLang="en-US" dirty="0">
                <a:solidFill>
                  <a:srgbClr val="000000"/>
                </a:solidFill>
              </a:rPr>
              <a:t>1111 1111 1111 1111 1111 1111 1111 1100</a:t>
            </a:r>
            <a:r>
              <a:rPr lang="en-US" altLang="en-US" baseline="-25000" dirty="0">
                <a:solidFill>
                  <a:srgbClr val="000000"/>
                </a:solidFill>
              </a:rPr>
              <a:t>2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= –1×2</a:t>
            </a:r>
            <a:r>
              <a:rPr lang="en-US" altLang="en-US" baseline="30000" dirty="0">
                <a:solidFill>
                  <a:srgbClr val="000000"/>
                </a:solidFill>
              </a:rPr>
              <a:t>31</a:t>
            </a:r>
            <a:r>
              <a:rPr lang="en-US" altLang="en-US" dirty="0">
                <a:solidFill>
                  <a:srgbClr val="000000"/>
                </a:solidFill>
              </a:rPr>
              <a:t> + 1×2</a:t>
            </a:r>
            <a:r>
              <a:rPr lang="en-US" altLang="en-US" baseline="30000" dirty="0">
                <a:solidFill>
                  <a:srgbClr val="000000"/>
                </a:solidFill>
              </a:rPr>
              <a:t>30</a:t>
            </a:r>
            <a:r>
              <a:rPr lang="en-US" altLang="en-US" dirty="0">
                <a:solidFill>
                  <a:srgbClr val="000000"/>
                </a:solidFill>
              </a:rPr>
              <a:t> + … + 1×2</a:t>
            </a:r>
            <a:r>
              <a:rPr lang="en-US" altLang="en-US" baseline="30000" dirty="0">
                <a:solidFill>
                  <a:srgbClr val="000000"/>
                </a:solidFill>
              </a:rPr>
              <a:t>2</a:t>
            </a:r>
            <a:r>
              <a:rPr lang="en-US" altLang="en-US" dirty="0">
                <a:solidFill>
                  <a:srgbClr val="000000"/>
                </a:solidFill>
              </a:rPr>
              <a:t> +0×2</a:t>
            </a:r>
            <a:r>
              <a:rPr lang="en-US" altLang="en-US" baseline="30000" dirty="0">
                <a:solidFill>
                  <a:srgbClr val="000000"/>
                </a:solidFill>
              </a:rPr>
              <a:t>1</a:t>
            </a:r>
            <a:r>
              <a:rPr lang="en-US" altLang="en-US" dirty="0">
                <a:solidFill>
                  <a:srgbClr val="000000"/>
                </a:solidFill>
              </a:rPr>
              <a:t> +0×2</a:t>
            </a:r>
            <a:r>
              <a:rPr lang="en-US" altLang="en-US" baseline="30000" dirty="0">
                <a:solidFill>
                  <a:srgbClr val="000000"/>
                </a:solidFill>
              </a:rPr>
              <a:t>0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= –2,147,483,648 + 2,147,483,644 = –4</a:t>
            </a:r>
            <a:r>
              <a:rPr lang="en-US" altLang="en-US" baseline="-25000" dirty="0">
                <a:solidFill>
                  <a:srgbClr val="000000"/>
                </a:solidFill>
              </a:rPr>
              <a:t>10</a:t>
            </a:r>
            <a:endParaRPr lang="en-US" altLang="en-US" sz="1800" dirty="0">
              <a:solidFill>
                <a:srgbClr val="000000"/>
              </a:solidFill>
            </a:endParaRP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Using 32 bits</a:t>
            </a:r>
          </a:p>
          <a:p>
            <a:pPr marL="914391" lvl="1"/>
            <a:r>
              <a:rPr lang="en-US" altLang="en-US" dirty="0">
                <a:solidFill>
                  <a:srgbClr val="000000"/>
                </a:solidFill>
              </a:rPr>
              <a:t>–2,147,483,648 to +2,147,483,647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8E979D67-CE8D-4F7C-B367-0469CE3C5354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  <p:graphicFrame>
        <p:nvGraphicFramePr>
          <p:cNvPr id="9" name="Object 4">
            <a:extLst>
              <a:ext uri="{FF2B5EF4-FFF2-40B4-BE49-F238E27FC236}">
                <a16:creationId xmlns:a16="http://schemas.microsoft.com/office/drawing/2014/main" id="{D9EA86BC-91B3-40E2-A385-6A4D52E27F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815006"/>
              </p:ext>
            </p:extLst>
          </p:nvPr>
        </p:nvGraphicFramePr>
        <p:xfrm>
          <a:off x="1942841" y="1633364"/>
          <a:ext cx="62230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90800" imgH="241300" progId="Equation.3">
                  <p:embed/>
                </p:oleObj>
              </mc:Choice>
              <mc:Fallback>
                <p:oleObj name="Equation" r:id="rId2" imgW="2590800" imgH="241300" progId="Equation.3">
                  <p:embed/>
                  <p:pic>
                    <p:nvPicPr>
                      <p:cNvPr id="3072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2841" y="1633364"/>
                        <a:ext cx="6223000" cy="579438"/>
                      </a:xfrm>
                      <a:prstGeom prst="rect">
                        <a:avLst/>
                      </a:prstGeom>
                      <a:solidFill>
                        <a:srgbClr val="F3C3C8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1640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2s-Complement Signed Integers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US" altLang="en-US" sz="2400" dirty="0"/>
              <a:t>Bit 31 is sign bit</a:t>
            </a:r>
          </a:p>
          <a:p>
            <a:pPr lvl="2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US" altLang="en-US" sz="2000" dirty="0">
                <a:latin typeface="Consolas" panose="020B0609020204030204" pitchFamily="49" charset="0"/>
              </a:rPr>
              <a:t>1</a:t>
            </a:r>
            <a:r>
              <a:rPr lang="en-US" altLang="en-US" sz="2000" dirty="0"/>
              <a:t> for negative numbers</a:t>
            </a:r>
          </a:p>
          <a:p>
            <a:pPr lvl="2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US" altLang="en-US" sz="2000" dirty="0">
                <a:latin typeface="Consolas" panose="020B0609020204030204" pitchFamily="49" charset="0"/>
              </a:rPr>
              <a:t>0</a:t>
            </a:r>
            <a:r>
              <a:rPr lang="en-US" altLang="en-US" sz="2000" dirty="0"/>
              <a:t> for non-negative numbers</a:t>
            </a:r>
          </a:p>
          <a:p>
            <a:pPr lvl="1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AU" altLang="en-US" sz="2400" dirty="0"/>
              <a:t>–(–2</a:t>
            </a:r>
            <a:r>
              <a:rPr lang="en-AU" altLang="en-US" sz="2400" baseline="30000" dirty="0"/>
              <a:t>n – 1</a:t>
            </a:r>
            <a:r>
              <a:rPr lang="en-AU" altLang="en-US" sz="2400" dirty="0"/>
              <a:t>) can’t be represented</a:t>
            </a:r>
          </a:p>
          <a:p>
            <a:pPr lvl="1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US" altLang="en-US" sz="2400" dirty="0"/>
              <a:t>Non-negative numbers have the same unsigned and 2s-complement representation</a:t>
            </a:r>
            <a:endParaRPr lang="en-AU" altLang="en-US" sz="2400" dirty="0"/>
          </a:p>
          <a:p>
            <a:pPr lvl="1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US" altLang="en-US" sz="2400" dirty="0"/>
              <a:t>Some specific numbers</a:t>
            </a:r>
          </a:p>
          <a:p>
            <a:pPr lvl="2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US" altLang="en-US" sz="2000" dirty="0"/>
              <a:t>  </a:t>
            </a:r>
            <a:r>
              <a:rPr lang="en-US" altLang="en-US" sz="2000" dirty="0">
                <a:latin typeface="Consolas" panose="020B0609020204030204" pitchFamily="49" charset="0"/>
              </a:rPr>
              <a:t>0:	0000 0000 … 0000</a:t>
            </a:r>
          </a:p>
          <a:p>
            <a:pPr lvl="2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AU" altLang="en-US" sz="2000" dirty="0">
                <a:latin typeface="Consolas" panose="020B0609020204030204" pitchFamily="49" charset="0"/>
              </a:rPr>
              <a:t>–1:	1111 1111 … 1111</a:t>
            </a:r>
          </a:p>
          <a:p>
            <a:pPr lvl="2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US" altLang="en-US" sz="2000" dirty="0"/>
              <a:t>Most-negative:	</a:t>
            </a:r>
            <a:r>
              <a:rPr lang="en-US" altLang="en-US" sz="2000" dirty="0">
                <a:latin typeface="Consolas" panose="020B0609020204030204" pitchFamily="49" charset="0"/>
              </a:rPr>
              <a:t>1000 0000 … 0000</a:t>
            </a:r>
          </a:p>
          <a:p>
            <a:pPr lvl="2" eaLnBrk="1" hangingPunct="1">
              <a:lnSpc>
                <a:spcPct val="90000"/>
              </a:lnSpc>
              <a:tabLst>
                <a:tab pos="1341425" algn="l"/>
                <a:tab pos="2874934" algn="l"/>
              </a:tabLst>
            </a:pPr>
            <a:r>
              <a:rPr lang="en-US" altLang="en-US" sz="2000" dirty="0"/>
              <a:t>Most-positive:	</a:t>
            </a:r>
            <a:r>
              <a:rPr lang="en-US" altLang="en-US" sz="2000" dirty="0">
                <a:latin typeface="Consolas" panose="020B0609020204030204" pitchFamily="49" charset="0"/>
              </a:rPr>
              <a:t>0111 1111 … 1111</a:t>
            </a:r>
            <a:endParaRPr lang="en-AU" altLang="en-US" sz="2000" dirty="0">
              <a:latin typeface="Consolas" panose="020B0609020204030204" pitchFamily="49" charset="0"/>
            </a:endParaRPr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28</a:t>
            </a:fld>
            <a:endParaRPr lang="nl-NL"/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E0044983-ACEE-4C23-AC18-270D37FC2225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</p:spTree>
    <p:extLst>
      <p:ext uri="{BB962C8B-B14F-4D97-AF65-F5344CB8AC3E}">
        <p14:creationId xmlns:p14="http://schemas.microsoft.com/office/powerpoint/2010/main" val="558564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Signed Negation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985292"/>
            <a:ext cx="9281031" cy="1008112"/>
          </a:xfrm>
        </p:spPr>
        <p:txBody>
          <a:bodyPr/>
          <a:lstStyle/>
          <a:p>
            <a:pPr lvl="1" eaLnBrk="1" hangingPunct="1"/>
            <a:r>
              <a:rPr lang="en-US" altLang="en-US" dirty="0"/>
              <a:t>Complement and add 1</a:t>
            </a:r>
          </a:p>
          <a:p>
            <a:pPr lvl="2" eaLnBrk="1" hangingPunct="1"/>
            <a:r>
              <a:rPr lang="en-US" altLang="en-US" dirty="0"/>
              <a:t>Complement means </a:t>
            </a:r>
            <a:r>
              <a:rPr lang="en-US" altLang="en-US" dirty="0">
                <a:latin typeface="Consolas" panose="020B0609020204030204" pitchFamily="49" charset="0"/>
              </a:rPr>
              <a:t>1</a:t>
            </a:r>
            <a:r>
              <a:rPr lang="en-US" altLang="en-US" dirty="0"/>
              <a:t> </a:t>
            </a:r>
            <a:r>
              <a:rPr lang="en-US" altLang="en-US" dirty="0">
                <a:cs typeface="Arial" panose="020B0604020202020204" pitchFamily="34" charset="0"/>
              </a:rPr>
              <a:t>→ </a:t>
            </a:r>
            <a:r>
              <a:rPr lang="en-US" altLang="en-US" dirty="0">
                <a:latin typeface="Consolas" panose="020B0609020204030204" pitchFamily="49" charset="0"/>
              </a:rPr>
              <a:t>0</a:t>
            </a:r>
            <a:r>
              <a:rPr lang="en-US" altLang="en-US" dirty="0"/>
              <a:t>, </a:t>
            </a:r>
            <a:r>
              <a:rPr lang="en-US" altLang="en-US" dirty="0">
                <a:latin typeface="Consolas" panose="020B0609020204030204" pitchFamily="49" charset="0"/>
              </a:rPr>
              <a:t>0</a:t>
            </a:r>
            <a:r>
              <a:rPr lang="en-US" altLang="en-US" dirty="0"/>
              <a:t> </a:t>
            </a:r>
            <a:r>
              <a:rPr lang="en-US" altLang="en-US" dirty="0">
                <a:cs typeface="Arial" panose="020B0604020202020204" pitchFamily="34" charset="0"/>
              </a:rPr>
              <a:t>→</a:t>
            </a:r>
            <a:r>
              <a:rPr lang="en-US" altLang="en-US" dirty="0"/>
              <a:t> </a:t>
            </a:r>
            <a:r>
              <a:rPr lang="en-US" altLang="en-US" dirty="0">
                <a:latin typeface="Consolas" panose="020B0609020204030204" pitchFamily="49" charset="0"/>
              </a:rPr>
              <a:t>1</a:t>
            </a:r>
          </a:p>
          <a:p>
            <a:pPr marL="0" lvl="1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29</a:t>
            </a:fld>
            <a:endParaRPr lang="nl-NL"/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40CB6089-6D58-41BA-B575-42562BA7F0EA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9745DC7B-75A3-4E11-AD1D-39F23C4C3B91}"/>
              </a:ext>
            </a:extLst>
          </p:cNvPr>
          <p:cNvSpPr txBox="1">
            <a:spLocks/>
          </p:cNvSpPr>
          <p:nvPr/>
        </p:nvSpPr>
        <p:spPr bwMode="auto">
          <a:xfrm>
            <a:off x="439487" y="3577581"/>
            <a:ext cx="9281030" cy="18002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lvl="1"/>
            <a:r>
              <a:rPr lang="nl-NL" b="0" kern="0" dirty="0" err="1"/>
              <a:t>Example</a:t>
            </a:r>
            <a:r>
              <a:rPr lang="nl-NL" b="0" kern="0" dirty="0"/>
              <a:t>: </a:t>
            </a:r>
            <a:r>
              <a:rPr lang="nl-NL" b="0" kern="0" dirty="0" err="1"/>
              <a:t>negate</a:t>
            </a:r>
            <a:r>
              <a:rPr lang="nl-NL" b="0" kern="0" dirty="0"/>
              <a:t> +2</a:t>
            </a:r>
          </a:p>
          <a:p>
            <a:pPr lvl="2"/>
            <a:r>
              <a:rPr lang="en-US" altLang="en-US" b="0" dirty="0">
                <a:solidFill>
                  <a:srgbClr val="000000"/>
                </a:solidFill>
                <a:latin typeface="Consolas" panose="020B0609020204030204" pitchFamily="49" charset="0"/>
              </a:rPr>
              <a:t>+2 = 0000 0000 … 0010</a:t>
            </a:r>
            <a:r>
              <a:rPr lang="en-US" altLang="en-US" b="0" baseline="-25000" dirty="0">
                <a:solidFill>
                  <a:srgbClr val="000000"/>
                </a:solidFill>
                <a:latin typeface="Consolas" panose="020B0609020204030204" pitchFamily="49" charset="0"/>
              </a:rPr>
              <a:t>two</a:t>
            </a:r>
          </a:p>
          <a:p>
            <a:pPr lvl="2"/>
            <a:r>
              <a:rPr lang="en-US" altLang="en-US" b="0" dirty="0">
                <a:solidFill>
                  <a:srgbClr val="000000"/>
                </a:solidFill>
                <a:latin typeface="Consolas" panose="020B0609020204030204" pitchFamily="49" charset="0"/>
              </a:rPr>
              <a:t>–2 = 1111 1111 … 1101</a:t>
            </a:r>
            <a:r>
              <a:rPr lang="en-US" altLang="en-US" b="0" baseline="-25000" dirty="0">
                <a:solidFill>
                  <a:srgbClr val="000000"/>
                </a:solidFill>
                <a:latin typeface="Consolas" panose="020B0609020204030204" pitchFamily="49" charset="0"/>
              </a:rPr>
              <a:t>two</a:t>
            </a:r>
            <a:r>
              <a:rPr lang="en-US" altLang="en-US" b="0" dirty="0">
                <a:solidFill>
                  <a:srgbClr val="000000"/>
                </a:solidFill>
                <a:latin typeface="Consolas" panose="020B0609020204030204" pitchFamily="49" charset="0"/>
              </a:rPr>
              <a:t> + 1</a:t>
            </a:r>
            <a:br>
              <a:rPr lang="en-US" altLang="en-US" b="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0" dirty="0">
                <a:solidFill>
                  <a:schemeClr val="bg1"/>
                </a:solidFill>
                <a:latin typeface="Consolas" panose="020B0609020204030204" pitchFamily="49" charset="0"/>
              </a:rPr>
              <a:t>–2</a:t>
            </a:r>
            <a:r>
              <a:rPr lang="en-US" altLang="en-US" b="0" dirty="0">
                <a:solidFill>
                  <a:srgbClr val="000000"/>
                </a:solidFill>
                <a:latin typeface="Consolas" panose="020B0609020204030204" pitchFamily="49" charset="0"/>
              </a:rPr>
              <a:t> = 1111 1111 … 1110</a:t>
            </a:r>
            <a:r>
              <a:rPr lang="en-US" altLang="en-US" b="0" baseline="-25000" dirty="0">
                <a:solidFill>
                  <a:srgbClr val="000000"/>
                </a:solidFill>
                <a:latin typeface="Consolas" panose="020B0609020204030204" pitchFamily="49" charset="0"/>
              </a:rPr>
              <a:t>tw</a:t>
            </a:r>
            <a:r>
              <a:rPr lang="en-US" altLang="en-US" b="0" baseline="-25000" dirty="0">
                <a:solidFill>
                  <a:srgbClr val="000000"/>
                </a:solidFill>
              </a:rPr>
              <a:t>o</a:t>
            </a:r>
          </a:p>
          <a:p>
            <a:pPr lvl="1"/>
            <a:endParaRPr lang="en-US" altLang="en-US" b="0" dirty="0">
              <a:solidFill>
                <a:srgbClr val="000000"/>
              </a:solidFill>
            </a:endParaRPr>
          </a:p>
          <a:p>
            <a:pPr lvl="1"/>
            <a:endParaRPr lang="nl-NL" b="0" kern="0" dirty="0"/>
          </a:p>
          <a:p>
            <a:pPr lvl="1"/>
            <a:endParaRPr lang="nl-NL" b="0" kern="0" dirty="0"/>
          </a:p>
        </p:txBody>
      </p:sp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04422CAF-6186-405C-BB67-2695828281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578957"/>
              </p:ext>
            </p:extLst>
          </p:nvPr>
        </p:nvGraphicFramePr>
        <p:xfrm>
          <a:off x="1540336" y="2074540"/>
          <a:ext cx="35147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62100" imgH="508000" progId="Equation.3">
                  <p:embed/>
                </p:oleObj>
              </mc:Choice>
              <mc:Fallback>
                <p:oleObj name="Equation" r:id="rId2" imgW="1562100" imgH="508000" progId="Equation.3">
                  <p:embed/>
                  <p:pic>
                    <p:nvPicPr>
                      <p:cNvPr id="3482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0336" y="2074540"/>
                        <a:ext cx="3514725" cy="1143000"/>
                      </a:xfrm>
                      <a:prstGeom prst="rect">
                        <a:avLst/>
                      </a:prstGeom>
                      <a:solidFill>
                        <a:srgbClr val="F3C3C8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6048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tekst, schermopname, diagram&#10;&#10;Automatisch gegenereerde beschrijving">
            <a:extLst>
              <a:ext uri="{FF2B5EF4-FFF2-40B4-BE49-F238E27FC236}">
                <a16:creationId xmlns:a16="http://schemas.microsoft.com/office/drawing/2014/main" id="{6FA2B44A-972C-7A11-2EDF-2B3917317A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5" y="808062"/>
            <a:ext cx="8096250" cy="48577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748AEBB-F424-4301-90C9-92A8A1FDC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ARM Cortex Processor Family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7D90841-FD04-4656-92D7-0009B7E9E6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3924AE7-9EED-499B-8A45-20A419B070F1}"/>
              </a:ext>
            </a:extLst>
          </p:cNvPr>
          <p:cNvSpPr/>
          <p:nvPr/>
        </p:nvSpPr>
        <p:spPr bwMode="auto">
          <a:xfrm>
            <a:off x="4431928" y="2098412"/>
            <a:ext cx="774266" cy="759088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91"/>
            <a:endParaRPr lang="nl-NL">
              <a:latin typeface="Arial" charset="0"/>
              <a:ea typeface="ＭＳ Ｐゴシック" pitchFamily="-48" charset="-128"/>
            </a:endParaRP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678A6AEE-AF01-4F72-B554-EFDF3C5D6080}"/>
              </a:ext>
            </a:extLst>
          </p:cNvPr>
          <p:cNvSpPr/>
          <p:nvPr/>
        </p:nvSpPr>
        <p:spPr bwMode="auto">
          <a:xfrm>
            <a:off x="5097822" y="3649588"/>
            <a:ext cx="774266" cy="720080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91"/>
            <a:endParaRPr lang="nl-NL">
              <a:latin typeface="Arial" charset="0"/>
              <a:ea typeface="ＭＳ Ｐゴシック" pitchFamily="-48" charset="-128"/>
            </a:endParaRPr>
          </a:p>
        </p:txBody>
      </p:sp>
      <p:pic>
        <p:nvPicPr>
          <p:cNvPr id="8" name="Tijdelijke aanduiding voor inhoud 8" descr="Afbeelding met tekst, elektronica&#10;&#10;Automatisch gegenereerde beschrijving">
            <a:extLst>
              <a:ext uri="{FF2B5EF4-FFF2-40B4-BE49-F238E27FC236}">
                <a16:creationId xmlns:a16="http://schemas.microsoft.com/office/drawing/2014/main" id="{8556E57F-D806-431D-ABDA-1F9465B72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786" y="1417340"/>
            <a:ext cx="3432357" cy="2494180"/>
          </a:xfrm>
          <a:prstGeom prst="rect">
            <a:avLst/>
          </a:prstGeom>
        </p:spPr>
      </p:pic>
      <p:pic>
        <p:nvPicPr>
          <p:cNvPr id="10" name="Afbeelding 9" descr="Afbeelding met elektronica&#10;&#10;Automatisch gegenereerde beschrijving">
            <a:extLst>
              <a:ext uri="{FF2B5EF4-FFF2-40B4-BE49-F238E27FC236}">
                <a16:creationId xmlns:a16="http://schemas.microsoft.com/office/drawing/2014/main" id="{FE0D63F5-B442-41A7-BB7B-9472FDBA1EB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89" y="3001516"/>
            <a:ext cx="3361556" cy="3361556"/>
          </a:xfrm>
          <a:prstGeom prst="rect">
            <a:avLst/>
          </a:prstGeom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B5C85E20-D43B-3092-AC87-AB011ABF90FA}"/>
              </a:ext>
            </a:extLst>
          </p:cNvPr>
          <p:cNvSpPr/>
          <p:nvPr/>
        </p:nvSpPr>
        <p:spPr bwMode="auto">
          <a:xfrm>
            <a:off x="7877802" y="961021"/>
            <a:ext cx="198202" cy="199385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91"/>
            <a:endParaRPr lang="nl-NL"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FD31654-2CC9-6BCA-EBE2-090C4CDCE88B}"/>
              </a:ext>
            </a:extLst>
          </p:cNvPr>
          <p:cNvSpPr/>
          <p:nvPr/>
        </p:nvSpPr>
        <p:spPr bwMode="auto">
          <a:xfrm>
            <a:off x="7932409" y="2353444"/>
            <a:ext cx="198202" cy="199385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91"/>
            <a:endParaRPr lang="nl-NL"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CA6ABB89-E97F-B5C8-CDE1-86AC387A6B49}"/>
              </a:ext>
            </a:extLst>
          </p:cNvPr>
          <p:cNvSpPr/>
          <p:nvPr/>
        </p:nvSpPr>
        <p:spPr bwMode="auto">
          <a:xfrm>
            <a:off x="7769504" y="3681118"/>
            <a:ext cx="198202" cy="199385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91"/>
            <a:endParaRPr lang="nl-NL">
              <a:latin typeface="Arial" charset="0"/>
              <a:ea typeface="ＭＳ Ｐゴシック" pitchFamily="-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774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Sign Extension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Representing a number using more bits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/>
              <a:t>Preserve the numeric value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sz="28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Replicate the sign bit to the left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/>
              <a:t>c.f. unsigned values: extend with 0s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sz="28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Examples: 8-bit to 16-bit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>
                <a:latin typeface="Consolas" panose="020B0609020204030204" pitchFamily="49" charset="0"/>
              </a:rPr>
              <a:t>+2: </a:t>
            </a:r>
            <a:r>
              <a:rPr lang="en-US" altLang="en-US" sz="2800" dirty="0">
                <a:solidFill>
                  <a:srgbClr val="C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dirty="0">
                <a:latin typeface="Consolas" panose="020B0609020204030204" pitchFamily="49" charset="0"/>
              </a:rPr>
              <a:t>000 0010 =&gt; </a:t>
            </a:r>
            <a:r>
              <a:rPr lang="en-US" altLang="en-US" sz="2800" dirty="0">
                <a:solidFill>
                  <a:srgbClr val="C00000"/>
                </a:solidFill>
                <a:latin typeface="Consolas" panose="020B0609020204030204" pitchFamily="49" charset="0"/>
              </a:rPr>
              <a:t>0000 0000 0</a:t>
            </a:r>
            <a:r>
              <a:rPr lang="en-US" altLang="en-US" sz="2800" dirty="0">
                <a:latin typeface="Consolas" panose="020B0609020204030204" pitchFamily="49" charset="0"/>
              </a:rPr>
              <a:t>000 0010</a:t>
            </a:r>
          </a:p>
          <a:p>
            <a:pPr lvl="2" eaLnBrk="1" hangingPunct="1">
              <a:lnSpc>
                <a:spcPct val="90000"/>
              </a:lnSpc>
            </a:pPr>
            <a:r>
              <a:rPr lang="en-AU" altLang="en-US" sz="2800" dirty="0">
                <a:latin typeface="Consolas" panose="020B0609020204030204" pitchFamily="49" charset="0"/>
              </a:rPr>
              <a:t>–2: </a:t>
            </a:r>
            <a:r>
              <a:rPr lang="en-AU" altLang="en-US" sz="2800" dirty="0">
                <a:solidFill>
                  <a:srgbClr val="C00000"/>
                </a:solidFill>
                <a:latin typeface="Consolas" panose="020B0609020204030204" pitchFamily="49" charset="0"/>
              </a:rPr>
              <a:t>1</a:t>
            </a:r>
            <a:r>
              <a:rPr lang="en-AU" altLang="en-US" sz="2800" dirty="0">
                <a:latin typeface="Consolas" panose="020B0609020204030204" pitchFamily="49" charset="0"/>
              </a:rPr>
              <a:t>111 1110 =&gt; </a:t>
            </a:r>
            <a:r>
              <a:rPr lang="en-AU" altLang="en-US" sz="2800" dirty="0">
                <a:solidFill>
                  <a:srgbClr val="C00000"/>
                </a:solidFill>
                <a:latin typeface="Consolas" panose="020B0609020204030204" pitchFamily="49" charset="0"/>
              </a:rPr>
              <a:t>1111 1111 1</a:t>
            </a:r>
            <a:r>
              <a:rPr lang="en-AU" altLang="en-US" sz="2800" dirty="0">
                <a:latin typeface="Consolas" panose="020B0609020204030204" pitchFamily="49" charset="0"/>
              </a:rPr>
              <a:t>111 1110</a:t>
            </a:r>
          </a:p>
          <a:p>
            <a:pPr marL="182561" lvl="2" indent="0" eaLnBrk="1" hangingPunct="1">
              <a:lnSpc>
                <a:spcPct val="90000"/>
              </a:lnSpc>
              <a:buNone/>
            </a:pPr>
            <a:endParaRPr lang="en-AU" altLang="en-US" sz="28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30</a:t>
            </a:fld>
            <a:endParaRPr lang="nl-NL"/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13213EAD-212F-4328-8ECD-3164042C29A9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</p:spTree>
    <p:extLst>
      <p:ext uri="{BB962C8B-B14F-4D97-AF65-F5344CB8AC3E}">
        <p14:creationId xmlns:p14="http://schemas.microsoft.com/office/powerpoint/2010/main" val="34232458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9CB027-0CDD-43CF-BD5D-D9EDC91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B3F958D-AEB5-4ECE-B349-6D569475E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 Set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Operations and Operands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Representing Instructions in the Computer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Logical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Instructions for Making Decisions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LEGv7 Addressing for 32-bits Literals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Supporting Functions in Computer Hardware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2725B47-5D2F-4270-B35B-A21C70771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564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Representing Instructions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altLang="en-US" sz="3200" dirty="0"/>
              <a:t>Instructions are encoded in binary</a:t>
            </a:r>
          </a:p>
          <a:p>
            <a:pPr lvl="2" eaLnBrk="1" hangingPunct="1"/>
            <a:r>
              <a:rPr lang="en-US" altLang="en-US" sz="2800" dirty="0"/>
              <a:t>Called machine code</a:t>
            </a:r>
          </a:p>
          <a:p>
            <a:pPr lvl="2" eaLnBrk="1" hangingPunct="1"/>
            <a:endParaRPr lang="en-US" altLang="en-US" sz="2800" dirty="0"/>
          </a:p>
          <a:p>
            <a:pPr lvl="1" eaLnBrk="1" hangingPunct="1"/>
            <a:r>
              <a:rPr lang="en-US" altLang="en-US" sz="3200" dirty="0"/>
              <a:t>LEGv7 Pinky instructions</a:t>
            </a:r>
          </a:p>
          <a:p>
            <a:pPr lvl="2" eaLnBrk="1" hangingPunct="1"/>
            <a:r>
              <a:rPr lang="en-US" altLang="en-US" sz="2800" dirty="0"/>
              <a:t>Encoded as 16-bit instruction words</a:t>
            </a:r>
          </a:p>
          <a:p>
            <a:pPr lvl="2" eaLnBrk="1" hangingPunct="1"/>
            <a:r>
              <a:rPr lang="en-US" altLang="en-US" sz="2800" dirty="0"/>
              <a:t>Small number of formats encoding operation code (opcode), register numbers, …</a:t>
            </a:r>
          </a:p>
          <a:p>
            <a:pPr lvl="2" eaLnBrk="1" hangingPunct="1"/>
            <a:r>
              <a:rPr lang="en-US" altLang="en-US" sz="2800" dirty="0"/>
              <a:t>Regularity!</a:t>
            </a:r>
          </a:p>
          <a:p>
            <a:pPr lvl="1"/>
            <a:endParaRPr lang="nl-NL" sz="36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68647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/>
              <a:t>Hexadecimal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985292"/>
            <a:ext cx="9281031" cy="144016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AU" altLang="en-US" sz="3200" dirty="0"/>
              <a:t>Base 16</a:t>
            </a:r>
          </a:p>
          <a:p>
            <a:pPr lvl="2" eaLnBrk="1" hangingPunct="1">
              <a:lnSpc>
                <a:spcPct val="90000"/>
              </a:lnSpc>
            </a:pPr>
            <a:r>
              <a:rPr lang="en-AU" altLang="en-US" sz="2800" dirty="0"/>
              <a:t>Compact representation of bit strings</a:t>
            </a:r>
          </a:p>
          <a:p>
            <a:pPr lvl="2" eaLnBrk="1" hangingPunct="1">
              <a:lnSpc>
                <a:spcPct val="90000"/>
              </a:lnSpc>
            </a:pPr>
            <a:r>
              <a:rPr lang="en-AU" altLang="en-US" sz="2800" dirty="0"/>
              <a:t>4 bits per hex digit</a:t>
            </a:r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33</a:t>
            </a:fld>
            <a:endParaRPr lang="nl-NL"/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A7AFCAEE-FEC6-4D91-92DE-D0BC1B45B9EC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  <p:graphicFrame>
        <p:nvGraphicFramePr>
          <p:cNvPr id="6" name="Group 76">
            <a:extLst>
              <a:ext uri="{FF2B5EF4-FFF2-40B4-BE49-F238E27FC236}">
                <a16:creationId xmlns:a16="http://schemas.microsoft.com/office/drawing/2014/main" id="{2BC6334B-B031-4AD3-BD59-85373D3F9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797645"/>
              </p:ext>
            </p:extLst>
          </p:nvPr>
        </p:nvGraphicFramePr>
        <p:xfrm>
          <a:off x="1623620" y="2605619"/>
          <a:ext cx="7127875" cy="1847088"/>
        </p:xfrm>
        <a:graphic>
          <a:graphicData uri="http://schemas.openxmlformats.org/drawingml/2006/table">
            <a:tbl>
              <a:tblPr/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4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02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1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8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C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5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9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D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6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A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E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7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B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F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1111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1F290E48-E69F-412F-A1FD-D857E51F0B1C}"/>
              </a:ext>
            </a:extLst>
          </p:cNvPr>
          <p:cNvSpPr txBox="1">
            <a:spLocks/>
          </p:cNvSpPr>
          <p:nvPr/>
        </p:nvSpPr>
        <p:spPr bwMode="auto">
          <a:xfrm>
            <a:off x="439486" y="4585692"/>
            <a:ext cx="9281031" cy="136815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lvl="1" eaLnBrk="1" hangingPunct="1">
              <a:lnSpc>
                <a:spcPct val="90000"/>
              </a:lnSpc>
            </a:pPr>
            <a:r>
              <a:rPr lang="en-AU" altLang="en-US" sz="3200" b="0" kern="0" dirty="0"/>
              <a:t>Example: </a:t>
            </a:r>
            <a:r>
              <a:rPr lang="en-AU" altLang="en-US" sz="3200" b="0" kern="0" dirty="0">
                <a:latin typeface="Consolas" panose="020B0609020204030204" pitchFamily="49" charset="0"/>
              </a:rPr>
              <a:t>ECA8</a:t>
            </a:r>
            <a:r>
              <a:rPr lang="en-AU" altLang="en-US" sz="3200" b="0" kern="0" dirty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AU" altLang="en-US" sz="2800" b="0" kern="0" dirty="0">
                <a:latin typeface="Consolas" panose="020B0609020204030204" pitchFamily="49" charset="0"/>
              </a:rPr>
              <a:t>1110 1100 1010 1000</a:t>
            </a:r>
          </a:p>
          <a:p>
            <a:pPr lvl="1"/>
            <a:endParaRPr lang="nl-NL" sz="3200" b="0" kern="0" dirty="0"/>
          </a:p>
        </p:txBody>
      </p:sp>
    </p:spTree>
    <p:extLst>
      <p:ext uri="{BB962C8B-B14F-4D97-AF65-F5344CB8AC3E}">
        <p14:creationId xmlns:p14="http://schemas.microsoft.com/office/powerpoint/2010/main" val="3629081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Arithmetic</a:t>
            </a:r>
            <a:r>
              <a:rPr lang="nl-NL" dirty="0"/>
              <a:t> </a:t>
            </a:r>
            <a:r>
              <a:rPr lang="nl-NL" dirty="0" err="1"/>
              <a:t>instructions</a:t>
            </a:r>
            <a:r>
              <a:rPr lang="nl-NL" dirty="0"/>
              <a:t> </a:t>
            </a:r>
            <a:r>
              <a:rPr lang="nl-NL" dirty="0" err="1"/>
              <a:t>encoding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2281436"/>
            <a:ext cx="9281031" cy="3168352"/>
          </a:xfrm>
        </p:spPr>
        <p:txBody>
          <a:bodyPr/>
          <a:lstStyle/>
          <a:p>
            <a:pPr lvl="1" eaLnBrk="1" hangingPunct="1"/>
            <a:r>
              <a:rPr lang="en-US" altLang="en-US" sz="3200" dirty="0"/>
              <a:t>Instruction fields</a:t>
            </a:r>
          </a:p>
          <a:p>
            <a:pPr lvl="2" eaLnBrk="1" hangingPunct="1"/>
            <a:r>
              <a:rPr lang="en-US" altLang="en-US" sz="2800" dirty="0"/>
              <a:t>Opcode (b</a:t>
            </a:r>
            <a:r>
              <a:rPr lang="en-US" altLang="en-US" sz="2800" baseline="-25000" dirty="0"/>
              <a:t>15</a:t>
            </a:r>
            <a:r>
              <a:rPr lang="en-US" altLang="en-US" sz="2800" dirty="0"/>
              <a:t> – b</a:t>
            </a:r>
            <a:r>
              <a:rPr lang="en-US" altLang="en-US" sz="2800" baseline="-25000" dirty="0"/>
              <a:t>9</a:t>
            </a:r>
            <a:r>
              <a:rPr lang="en-US" altLang="en-US" sz="2800" dirty="0"/>
              <a:t>): operation code</a:t>
            </a:r>
          </a:p>
          <a:p>
            <a:pPr lvl="2" eaLnBrk="1" hangingPunct="1"/>
            <a:r>
              <a:rPr lang="en-US" altLang="en-US" sz="2800" dirty="0">
                <a:latin typeface="Consolas" panose="020B0609020204030204" pitchFamily="49" charset="0"/>
              </a:rPr>
              <a:t>Rm</a:t>
            </a:r>
            <a:r>
              <a:rPr lang="en-US" altLang="en-US" sz="2800" dirty="0"/>
              <a:t> (b</a:t>
            </a:r>
            <a:r>
              <a:rPr lang="en-US" altLang="en-US" sz="2800" baseline="-25000" dirty="0"/>
              <a:t>8</a:t>
            </a:r>
            <a:r>
              <a:rPr lang="en-US" altLang="en-US" sz="2800" dirty="0"/>
              <a:t> – b</a:t>
            </a:r>
            <a:r>
              <a:rPr lang="en-US" altLang="en-US" sz="2800" baseline="-25000" dirty="0"/>
              <a:t>6</a:t>
            </a:r>
            <a:r>
              <a:rPr lang="en-US" altLang="en-US" sz="2800" dirty="0"/>
              <a:t>): the second register source operand</a:t>
            </a:r>
          </a:p>
          <a:p>
            <a:pPr lvl="2" eaLnBrk="1" hangingPunct="1"/>
            <a:r>
              <a:rPr lang="en-US" altLang="en-US" sz="2800" dirty="0">
                <a:latin typeface="Consolas" panose="020B0609020204030204" pitchFamily="49" charset="0"/>
              </a:rPr>
              <a:t>Rn</a:t>
            </a:r>
            <a:r>
              <a:rPr lang="en-US" altLang="en-US" sz="2800" dirty="0"/>
              <a:t> (b</a:t>
            </a:r>
            <a:r>
              <a:rPr lang="en-US" altLang="en-US" sz="2800" baseline="-25000" dirty="0"/>
              <a:t>5</a:t>
            </a:r>
            <a:r>
              <a:rPr lang="en-US" altLang="en-US" sz="2800" dirty="0"/>
              <a:t> – b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): the first register source operand</a:t>
            </a:r>
          </a:p>
          <a:p>
            <a:pPr lvl="2" eaLnBrk="1" hangingPunct="1"/>
            <a:r>
              <a:rPr lang="en-US" altLang="en-US" sz="2800" dirty="0">
                <a:latin typeface="Consolas" panose="020B0609020204030204" pitchFamily="49" charset="0"/>
              </a:rPr>
              <a:t>Rd</a:t>
            </a:r>
            <a:r>
              <a:rPr lang="en-US" altLang="en-US" sz="2800" dirty="0"/>
              <a:t> (b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– b</a:t>
            </a:r>
            <a:r>
              <a:rPr lang="en-US" altLang="en-US" sz="2800" baseline="-25000" dirty="0"/>
              <a:t>0</a:t>
            </a:r>
            <a:r>
              <a:rPr lang="en-US" altLang="en-US" sz="2800" dirty="0"/>
              <a:t>): the register destination</a:t>
            </a:r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34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85360E4-CF5C-4D61-B1EC-2ED92226C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37" y="1071946"/>
            <a:ext cx="8352928" cy="8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632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Arithmetic</a:t>
            </a:r>
            <a:r>
              <a:rPr lang="nl-NL" dirty="0"/>
              <a:t> </a:t>
            </a:r>
            <a:r>
              <a:rPr lang="nl-NL" dirty="0" err="1"/>
              <a:t>instructions</a:t>
            </a:r>
            <a:r>
              <a:rPr lang="nl-NL" dirty="0"/>
              <a:t> </a:t>
            </a:r>
            <a:r>
              <a:rPr lang="nl-NL" dirty="0" err="1"/>
              <a:t>encoding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2281436"/>
            <a:ext cx="9281031" cy="3168352"/>
          </a:xfrm>
        </p:spPr>
        <p:txBody>
          <a:bodyPr/>
          <a:lstStyle/>
          <a:p>
            <a:pPr lvl="1" eaLnBrk="1" hangingPunct="1"/>
            <a:r>
              <a:rPr lang="en-US" altLang="en-US" sz="3200" dirty="0"/>
              <a:t>Encode into LEGv7 machine language:</a:t>
            </a:r>
          </a:p>
          <a:p>
            <a:pPr marL="0" lvl="1" indent="0" eaLnBrk="1" hangingPunct="1">
              <a:buNone/>
            </a:pPr>
            <a:r>
              <a:rPr lang="en-US" altLang="en-US" sz="3200" dirty="0">
                <a:latin typeface="Consolas" panose="020B0609020204030204" pitchFamily="49" charset="0"/>
              </a:rPr>
              <a:t>	ADDS.N  R0, R5, R6</a:t>
            </a:r>
            <a:br>
              <a:rPr lang="en-US" altLang="en-US" sz="3200" dirty="0">
                <a:latin typeface="Consolas" panose="020B0609020204030204" pitchFamily="49" charset="0"/>
              </a:rPr>
            </a:br>
            <a:r>
              <a:rPr lang="en-US" altLang="en-US" sz="3200" dirty="0">
                <a:latin typeface="Consolas" panose="020B0609020204030204" pitchFamily="49" charset="0"/>
              </a:rPr>
              <a:t>	SUBS.N  R1, R7, R6</a:t>
            </a:r>
            <a:br>
              <a:rPr lang="en-US" altLang="en-US" sz="3200" dirty="0">
                <a:latin typeface="Consolas" panose="020B0609020204030204" pitchFamily="49" charset="0"/>
              </a:rPr>
            </a:br>
            <a:r>
              <a:rPr lang="en-US" altLang="en-US" sz="3200" dirty="0">
                <a:latin typeface="Consolas" panose="020B0609020204030204" pitchFamily="49" charset="0"/>
              </a:rPr>
              <a:t>	SUBS.N  R4, R0, R1</a:t>
            </a:r>
            <a:endParaRPr lang="en-AU" altLang="en-US" sz="3200" dirty="0">
              <a:latin typeface="Consolas" panose="020B0609020204030204" pitchFamily="49" charset="0"/>
            </a:endParaRPr>
          </a:p>
          <a:p>
            <a:pPr lvl="1" eaLnBrk="1" hangingPunct="1"/>
            <a:endParaRPr lang="en-US" altLang="en-US" sz="3200" dirty="0"/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35</a:t>
            </a:fld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85360E4-CF5C-4D61-B1EC-2ED92226C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37" y="1071946"/>
            <a:ext cx="8352928" cy="8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630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Load / Store </a:t>
            </a:r>
            <a:r>
              <a:rPr lang="nl-NL" dirty="0" err="1"/>
              <a:t>instructions</a:t>
            </a:r>
            <a:r>
              <a:rPr lang="nl-NL" dirty="0"/>
              <a:t> </a:t>
            </a:r>
            <a:r>
              <a:rPr lang="nl-NL" dirty="0" err="1"/>
              <a:t>encoding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36</a:t>
            </a:fld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87581C5D-7D23-46B4-A809-712EB58035B2}"/>
              </a:ext>
            </a:extLst>
          </p:cNvPr>
          <p:cNvSpPr txBox="1">
            <a:spLocks/>
          </p:cNvSpPr>
          <p:nvPr/>
        </p:nvSpPr>
        <p:spPr bwMode="auto">
          <a:xfrm>
            <a:off x="439486" y="2281436"/>
            <a:ext cx="9281031" cy="288032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onsolas" panose="020B0609020204030204" pitchFamily="49" charset="0"/>
              </a:rPr>
              <a:t>Rn</a:t>
            </a:r>
            <a:r>
              <a:rPr lang="en-US" altLang="en-US" b="0" dirty="0"/>
              <a:t>:  base register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onsolas" panose="020B0609020204030204" pitchFamily="49" charset="0"/>
              </a:rPr>
              <a:t>Rt</a:t>
            </a:r>
            <a:r>
              <a:rPr lang="en-US" altLang="en-US" b="0" dirty="0"/>
              <a:t>: destination (load) or source (store) register</a:t>
            </a:r>
            <a:endParaRPr lang="nl-NL" b="0" kern="0" dirty="0"/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b="0" kern="0" dirty="0">
                <a:latin typeface="Consolas" panose="020B0609020204030204" pitchFamily="49" charset="0"/>
              </a:rPr>
              <a:t>#&lt;imm7&gt;</a:t>
            </a:r>
            <a:r>
              <a:rPr lang="en-US" b="0" kern="0" dirty="0"/>
              <a:t> is a 7-bits unsigned immediate offset (0 t/m 127) that must be </a:t>
            </a:r>
            <a:r>
              <a:rPr lang="en-US" b="0" kern="0" dirty="0" err="1"/>
              <a:t>divisble</a:t>
            </a:r>
            <a:r>
              <a:rPr lang="en-US" b="0" kern="0" dirty="0"/>
              <a:t> by 4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b="0" kern="0" dirty="0">
                <a:latin typeface="Consolas" panose="020B0609020204030204" pitchFamily="49" charset="0"/>
              </a:rPr>
              <a:t>imm5 = &lt;imm7&gt; / 4</a:t>
            </a:r>
          </a:p>
        </p:txBody>
      </p:sp>
      <p:pic>
        <p:nvPicPr>
          <p:cNvPr id="10" name="Tijdelijke aanduiding voor inhoud 5">
            <a:extLst>
              <a:ext uri="{FF2B5EF4-FFF2-40B4-BE49-F238E27FC236}">
                <a16:creationId xmlns:a16="http://schemas.microsoft.com/office/drawing/2014/main" id="{80984E43-AB5E-4326-BC29-B40FE1EF3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5548" y="1201319"/>
            <a:ext cx="8281169" cy="836957"/>
          </a:xfrm>
        </p:spPr>
      </p:pic>
    </p:spTree>
    <p:extLst>
      <p:ext uri="{BB962C8B-B14F-4D97-AF65-F5344CB8AC3E}">
        <p14:creationId xmlns:p14="http://schemas.microsoft.com/office/powerpoint/2010/main" val="6225727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Load / Store </a:t>
            </a:r>
            <a:r>
              <a:rPr lang="nl-NL" dirty="0" err="1"/>
              <a:t>instructions</a:t>
            </a:r>
            <a:r>
              <a:rPr lang="nl-NL" dirty="0"/>
              <a:t> </a:t>
            </a:r>
            <a:r>
              <a:rPr lang="nl-NL" dirty="0" err="1"/>
              <a:t>encoding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3073524"/>
            <a:ext cx="9281031" cy="2376264"/>
          </a:xfrm>
        </p:spPr>
        <p:txBody>
          <a:bodyPr/>
          <a:lstStyle/>
          <a:p>
            <a:pPr lvl="1" eaLnBrk="1" hangingPunct="1"/>
            <a:r>
              <a:rPr lang="en-US" altLang="en-US" sz="3200" dirty="0"/>
              <a:t>Encode into LEGv7 machine language:</a:t>
            </a:r>
          </a:p>
          <a:p>
            <a:pPr marL="0" lvl="1" indent="0" eaLnBrk="1" hangingPunct="1">
              <a:buNone/>
            </a:pPr>
            <a:r>
              <a:rPr lang="en-US" altLang="en-US" sz="3200" dirty="0">
                <a:latin typeface="Consolas" panose="020B0609020204030204" pitchFamily="49" charset="0"/>
              </a:rPr>
              <a:t>	LDR.N   R0, [R5, #12]</a:t>
            </a:r>
            <a:br>
              <a:rPr lang="en-US" altLang="en-US" sz="3200" dirty="0">
                <a:latin typeface="Consolas" panose="020B0609020204030204" pitchFamily="49" charset="0"/>
              </a:rPr>
            </a:br>
            <a:r>
              <a:rPr lang="en-US" altLang="en-US" sz="3200" dirty="0">
                <a:latin typeface="Consolas" panose="020B0609020204030204" pitchFamily="49" charset="0"/>
              </a:rPr>
              <a:t>	ADDS.N  R1, R4, R0</a:t>
            </a:r>
            <a:br>
              <a:rPr lang="en-US" altLang="en-US" sz="3200" dirty="0">
                <a:latin typeface="Consolas" panose="020B0609020204030204" pitchFamily="49" charset="0"/>
              </a:rPr>
            </a:br>
            <a:r>
              <a:rPr lang="en-US" altLang="en-US" sz="3200" dirty="0">
                <a:latin typeface="Consolas" panose="020B0609020204030204" pitchFamily="49" charset="0"/>
              </a:rPr>
              <a:t>	STR.N   R1, [R5, #32]</a:t>
            </a:r>
            <a:endParaRPr lang="en-AU" altLang="en-US" sz="3200" dirty="0">
              <a:latin typeface="Consolas" panose="020B0609020204030204" pitchFamily="49" charset="0"/>
            </a:endParaRPr>
          </a:p>
          <a:p>
            <a:pPr marL="0" lvl="1" indent="0" eaLnBrk="1" hangingPunct="1">
              <a:buNone/>
            </a:pPr>
            <a:endParaRPr lang="en-AU" altLang="en-US" sz="3200" dirty="0">
              <a:latin typeface="Consolas" panose="020B0609020204030204" pitchFamily="49" charset="0"/>
            </a:endParaRPr>
          </a:p>
          <a:p>
            <a:pPr lvl="1" eaLnBrk="1" hangingPunct="1"/>
            <a:endParaRPr lang="en-US" altLang="en-US" sz="3200" dirty="0"/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37</a:t>
            </a:fld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Tijdelijke aanduiding voor inhoud 5">
            <a:extLst>
              <a:ext uri="{FF2B5EF4-FFF2-40B4-BE49-F238E27FC236}">
                <a16:creationId xmlns:a16="http://schemas.microsoft.com/office/drawing/2014/main" id="{4903E9F7-3463-417C-98CE-B783AA219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75548" y="1201319"/>
            <a:ext cx="8281169" cy="83695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A10F2F3-E945-4DC8-A24B-2F8BE51A5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544" y="2209428"/>
            <a:ext cx="8280920" cy="56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304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9CB027-0CDD-43CF-BD5D-D9EDC91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B3F958D-AEB5-4ECE-B349-6D569475E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 Set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Operations and Operands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Representing Instructions in the Computer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Logical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Instructions for Making Decisions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LEGv7 Addressing for 32-bits Literals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Supporting Functions in Computer Hardware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2725B47-5D2F-4270-B35B-A21C70771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50397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Logical Operations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sz="3200" dirty="0"/>
              <a:t>Instructions for bitwise manipulation</a:t>
            </a:r>
            <a:endParaRPr lang="en-AU" altLang="en-US" sz="3200" dirty="0"/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39</a:t>
            </a:fld>
            <a:endParaRPr lang="nl-NL"/>
          </a:p>
        </p:txBody>
      </p:sp>
      <p:graphicFrame>
        <p:nvGraphicFramePr>
          <p:cNvPr id="5" name="Group 47">
            <a:extLst>
              <a:ext uri="{FF2B5EF4-FFF2-40B4-BE49-F238E27FC236}">
                <a16:creationId xmlns:a16="http://schemas.microsoft.com/office/drawing/2014/main" id="{FBE67374-0AB9-430C-B676-C66802A4B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528522"/>
              </p:ext>
            </p:extLst>
          </p:nvPr>
        </p:nvGraphicFramePr>
        <p:xfrm>
          <a:off x="1551612" y="1705372"/>
          <a:ext cx="6696745" cy="2824164"/>
        </p:xfrm>
        <a:graphic>
          <a:graphicData uri="http://schemas.openxmlformats.org/drawingml/2006/table">
            <a:tbl>
              <a:tblPr/>
              <a:tblGrid>
                <a:gridCol w="2371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2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Operation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LEGv7 Pinky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Shift left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&lt;&lt;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LSLS.N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Shift right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&gt;&gt; (unsigned)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LSRS.N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Bit-by-bit AND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&amp;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ANDS.N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Bit-by-bit OR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|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ORRS.N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Bit-by-bit EXOR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^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EORS.N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358E9488-1150-4698-91FF-20C5E927226B}"/>
              </a:ext>
            </a:extLst>
          </p:cNvPr>
          <p:cNvSpPr txBox="1">
            <a:spLocks/>
          </p:cNvSpPr>
          <p:nvPr/>
        </p:nvSpPr>
        <p:spPr bwMode="auto">
          <a:xfrm>
            <a:off x="439482" y="4657700"/>
            <a:ext cx="9281031" cy="98529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lvl="1"/>
            <a:r>
              <a:rPr lang="en-US" altLang="en-US" sz="3200" b="0" kern="0" dirty="0"/>
              <a:t>Useful for extracting and inserting groups of bits in a word</a:t>
            </a:r>
          </a:p>
          <a:p>
            <a:pPr marL="0" lvl="1" indent="0">
              <a:buNone/>
            </a:pPr>
            <a:endParaRPr lang="nl-NL" sz="3200" b="0" kern="0" dirty="0"/>
          </a:p>
        </p:txBody>
      </p:sp>
    </p:spTree>
    <p:extLst>
      <p:ext uri="{BB962C8B-B14F-4D97-AF65-F5344CB8AC3E}">
        <p14:creationId xmlns:p14="http://schemas.microsoft.com/office/powerpoint/2010/main" val="566937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F7D8E3-3EFD-49E1-BBD3-5108BD31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Source Reference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03F20C5-0CE7-48DF-9C07-03B8E1DB9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985292"/>
            <a:ext cx="6080673" cy="2880320"/>
          </a:xfrm>
        </p:spPr>
        <p:txBody>
          <a:bodyPr/>
          <a:lstStyle/>
          <a:p>
            <a:r>
              <a:rPr lang="en-US" sz="2800" dirty="0"/>
              <a:t>The material in this presentation is inspired by chapter 2 of the book:</a:t>
            </a:r>
          </a:p>
          <a:p>
            <a:pPr lvl="1"/>
            <a:r>
              <a:rPr lang="en-US" sz="2400" dirty="0"/>
              <a:t>Computer Organization and Design</a:t>
            </a:r>
          </a:p>
          <a:p>
            <a:pPr lvl="2"/>
            <a:r>
              <a:rPr lang="en-US" sz="2000" dirty="0"/>
              <a:t>The Hardware / Software Interface</a:t>
            </a:r>
          </a:p>
          <a:p>
            <a:pPr lvl="3"/>
            <a:r>
              <a:rPr lang="en-US" sz="1800" dirty="0"/>
              <a:t>ARM Edition</a:t>
            </a:r>
          </a:p>
          <a:p>
            <a:pPr lvl="3"/>
            <a:r>
              <a:rPr lang="en-US" sz="1800" dirty="0"/>
              <a:t>David A. Patterson, John L. Hennessy</a:t>
            </a:r>
          </a:p>
          <a:p>
            <a:pPr lvl="3"/>
            <a:r>
              <a:rPr lang="en-US" sz="1800" dirty="0"/>
              <a:t>ISBN: 9780128017333</a:t>
            </a:r>
          </a:p>
          <a:p>
            <a:endParaRPr lang="en-US" sz="28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E6B2F8B-F187-4D6F-8C96-1BEDE31F8A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5" name="Picture 2" descr="http://covers.elsevier.com/200/9780128017333.jpg">
            <a:extLst>
              <a:ext uri="{FF2B5EF4-FFF2-40B4-BE49-F238E27FC236}">
                <a16:creationId xmlns:a16="http://schemas.microsoft.com/office/drawing/2014/main" id="{F0D5C1B0-680C-418A-9449-AD6393299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92" y="1057304"/>
            <a:ext cx="2407146" cy="297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4F266FEF-E418-43BE-8A36-2A7C6C81BEE1}"/>
              </a:ext>
            </a:extLst>
          </p:cNvPr>
          <p:cNvSpPr txBox="1">
            <a:spLocks/>
          </p:cNvSpPr>
          <p:nvPr/>
        </p:nvSpPr>
        <p:spPr bwMode="auto">
          <a:xfrm>
            <a:off x="439487" y="3865612"/>
            <a:ext cx="9281026" cy="151216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r>
              <a:rPr lang="en-US" sz="2800" b="0" kern="0" dirty="0"/>
              <a:t>Main differences:</a:t>
            </a:r>
          </a:p>
          <a:p>
            <a:pPr lvl="1"/>
            <a:r>
              <a:rPr lang="en-US" sz="2400" b="0" kern="0" dirty="0"/>
              <a:t>The book uses ARMv8 Cortex-A , I use ARMv7 Cortex-M</a:t>
            </a:r>
          </a:p>
          <a:p>
            <a:pPr lvl="1"/>
            <a:r>
              <a:rPr lang="en-US" sz="2400" b="0" kern="0" dirty="0"/>
              <a:t>The book uses ARM instructions, I use Thumb instructions</a:t>
            </a:r>
          </a:p>
          <a:p>
            <a:endParaRPr lang="en-US" sz="2800" b="0" kern="0" dirty="0"/>
          </a:p>
        </p:txBody>
      </p:sp>
    </p:spTree>
    <p:extLst>
      <p:ext uri="{BB962C8B-B14F-4D97-AF65-F5344CB8AC3E}">
        <p14:creationId xmlns:p14="http://schemas.microsoft.com/office/powerpoint/2010/main" val="2396124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Shift Operations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2255330"/>
            <a:ext cx="9281031" cy="3194457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sz="3200" dirty="0">
                <a:latin typeface="Consolas" panose="020B0609020204030204" pitchFamily="49" charset="0"/>
              </a:rPr>
              <a:t>&lt;imm5&gt;</a:t>
            </a:r>
            <a:r>
              <a:rPr lang="en-US" altLang="en-US" sz="3200" dirty="0"/>
              <a:t>: (0 – 31) how many positions to shift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Shift left logical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/>
              <a:t>Shift left and fill with </a:t>
            </a:r>
            <a:r>
              <a:rPr lang="en-US" altLang="en-US" sz="2800" dirty="0">
                <a:latin typeface="Consolas" panose="020B0609020204030204" pitchFamily="49" charset="0"/>
              </a:rPr>
              <a:t>0</a:t>
            </a:r>
            <a:r>
              <a:rPr lang="en-US" altLang="en-US" sz="2800" dirty="0"/>
              <a:t> bits, shift through C-flag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>
                <a:latin typeface="Lucida Console" panose="020B0609040504020204" pitchFamily="49" charset="0"/>
              </a:rPr>
              <a:t>LSL </a:t>
            </a:r>
            <a:r>
              <a:rPr lang="en-US" altLang="en-US" sz="2800" dirty="0"/>
              <a:t>by </a:t>
            </a:r>
            <a:r>
              <a:rPr lang="en-US" altLang="en-US" sz="2800" i="1" dirty="0"/>
              <a:t>i</a:t>
            </a:r>
            <a:r>
              <a:rPr lang="en-US" altLang="en-US" sz="2800" dirty="0"/>
              <a:t> bits multiplies by 2</a:t>
            </a:r>
            <a:r>
              <a:rPr lang="en-US" altLang="en-US" sz="2800" i="1" baseline="30000" dirty="0"/>
              <a:t>i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/>
              <a:t>Shift right logical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/>
              <a:t>Shift right and fill with </a:t>
            </a:r>
            <a:r>
              <a:rPr lang="en-US" altLang="en-US" sz="2800" dirty="0">
                <a:latin typeface="Consolas" panose="020B0609020204030204" pitchFamily="49" charset="0"/>
              </a:rPr>
              <a:t>0</a:t>
            </a:r>
            <a:r>
              <a:rPr lang="en-US" altLang="en-US" sz="2800" dirty="0"/>
              <a:t> bits, shift through C-flag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800" dirty="0">
                <a:latin typeface="Lucida Console" panose="020B0609040504020204" pitchFamily="49" charset="0"/>
              </a:rPr>
              <a:t>LSR </a:t>
            </a:r>
            <a:r>
              <a:rPr lang="en-US" altLang="en-US" sz="2800" dirty="0"/>
              <a:t>by </a:t>
            </a:r>
            <a:r>
              <a:rPr lang="en-US" altLang="en-US" sz="2800" i="1" dirty="0"/>
              <a:t>i</a:t>
            </a:r>
            <a:r>
              <a:rPr lang="en-US" altLang="en-US" sz="2800" dirty="0"/>
              <a:t> bits divides by 2</a:t>
            </a:r>
            <a:r>
              <a:rPr lang="en-US" altLang="en-US" sz="2800" i="1" baseline="30000" dirty="0"/>
              <a:t>i</a:t>
            </a:r>
            <a:r>
              <a:rPr lang="en-US" altLang="en-US" sz="2800" dirty="0"/>
              <a:t> (unsigned only)</a:t>
            </a:r>
            <a:endParaRPr lang="en-AU" altLang="en-US" sz="2800" dirty="0"/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40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71A9E0B-C40D-40E1-90FE-3EB8D15C5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37" y="1057303"/>
            <a:ext cx="8352928" cy="98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39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AC17AA-0B6A-4380-BF44-E3D5003A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Logical Bitwise Operations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66AC15F-481A-4B42-AAE9-617598062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41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169F769-8AC5-4F30-8231-937FB3C77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94" y="1417340"/>
            <a:ext cx="9373412" cy="142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953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CCEFE31B-E9EA-4351-A2E6-6C5E124CE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4179" y="3184560"/>
            <a:ext cx="520497" cy="1604963"/>
          </a:xfrm>
          <a:prstGeom prst="rect">
            <a:avLst/>
          </a:prstGeom>
          <a:solidFill>
            <a:srgbClr val="F3C3C8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AND Operations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altLang="en-US" sz="3200" dirty="0"/>
              <a:t>Useful to mask bits in a word</a:t>
            </a:r>
          </a:p>
          <a:p>
            <a:pPr lvl="2" eaLnBrk="1" hangingPunct="1"/>
            <a:r>
              <a:rPr lang="en-US" altLang="en-US" sz="2800" dirty="0"/>
              <a:t>Set some bits to </a:t>
            </a:r>
            <a:r>
              <a:rPr lang="en-US" altLang="en-US" sz="2800" dirty="0">
                <a:latin typeface="Consolas" panose="020B0609020204030204" pitchFamily="49" charset="0"/>
              </a:rPr>
              <a:t>0</a:t>
            </a:r>
            <a:r>
              <a:rPr lang="en-US" altLang="en-US" sz="2800" dirty="0"/>
              <a:t>, leave others unchanged</a:t>
            </a:r>
          </a:p>
          <a:p>
            <a:pPr lvl="1" eaLnBrk="1" hangingPunct="1"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dirty="0">
                <a:latin typeface="Consolas" panose="020B0609020204030204" pitchFamily="49" charset="0"/>
              </a:rPr>
              <a:t>	ANDS.N R4,R5</a:t>
            </a:r>
            <a:endParaRPr lang="en-AU" altLang="en-US" dirty="0">
              <a:latin typeface="Consolas" panose="020B0609020204030204" pitchFamily="49" charset="0"/>
            </a:endParaRPr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42</a:t>
            </a:fld>
            <a:endParaRPr lang="nl-NL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EC8CF97-96D8-46B8-BB4F-403899C52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3817" y="3196756"/>
            <a:ext cx="2006307" cy="1604963"/>
          </a:xfrm>
          <a:prstGeom prst="rect">
            <a:avLst/>
          </a:prstGeom>
          <a:solidFill>
            <a:srgbClr val="F3C3C8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51ED060-6AC7-46DD-A3DD-0ED4CFDC4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4" y="3247328"/>
            <a:ext cx="4110979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01010101 10101010 00110011 11001100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5024B1E0-1EA7-4683-8BFF-CAD5B75CE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3237222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R4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FC5B2987-7DFD-4058-A9B8-556F4E1BE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3807716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R5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7BDCC051-B029-484D-9677-774F1D32F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4389410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R4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E512E9C4-F689-4A9D-B23E-55A58A791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0" y="3831528"/>
            <a:ext cx="411098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11111111 00000000 00000000 11110000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C037F67-7DCC-45FD-953A-054D0736E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0" y="4412553"/>
            <a:ext cx="411098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01010101 00000000 00000000 11000000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D2B472A8-DE5D-47DD-A0DA-B45FE4574F0E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</p:spTree>
    <p:extLst>
      <p:ext uri="{BB962C8B-B14F-4D97-AF65-F5344CB8AC3E}">
        <p14:creationId xmlns:p14="http://schemas.microsoft.com/office/powerpoint/2010/main" val="3060162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CCEFE31B-E9EA-4351-A2E6-6C5E124CE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0124" y="3184560"/>
            <a:ext cx="510751" cy="1604963"/>
          </a:xfrm>
          <a:prstGeom prst="rect">
            <a:avLst/>
          </a:prstGeom>
          <a:solidFill>
            <a:srgbClr val="F3C3C8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OR Operations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altLang="en-US" sz="3200" dirty="0"/>
              <a:t>Useful to include bits in a word</a:t>
            </a:r>
          </a:p>
          <a:p>
            <a:pPr lvl="2" eaLnBrk="1" hangingPunct="1"/>
            <a:r>
              <a:rPr lang="en-US" altLang="en-US" sz="2800" dirty="0"/>
              <a:t>Set some bits to </a:t>
            </a:r>
            <a:r>
              <a:rPr lang="en-US" altLang="en-US" sz="2800" dirty="0">
                <a:latin typeface="Consolas" panose="020B0609020204030204" pitchFamily="49" charset="0"/>
              </a:rPr>
              <a:t>1</a:t>
            </a:r>
            <a:r>
              <a:rPr lang="en-US" altLang="en-US" sz="2800" dirty="0"/>
              <a:t>, leave others unchanged</a:t>
            </a:r>
          </a:p>
          <a:p>
            <a:pPr lvl="1" eaLnBrk="1" hangingPunct="1"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dirty="0">
                <a:latin typeface="Consolas" panose="020B0609020204030204" pitchFamily="49" charset="0"/>
              </a:rPr>
              <a:t>	ORRS.N R4,R5</a:t>
            </a:r>
            <a:endParaRPr lang="en-AU" altLang="en-US" dirty="0">
              <a:latin typeface="Consolas" panose="020B0609020204030204" pitchFamily="49" charset="0"/>
            </a:endParaRPr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43</a:t>
            </a:fld>
            <a:endParaRPr lang="nl-NL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EC8CF97-96D8-46B8-BB4F-403899C52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282" y="3196756"/>
            <a:ext cx="936103" cy="1604963"/>
          </a:xfrm>
          <a:prstGeom prst="rect">
            <a:avLst/>
          </a:prstGeom>
          <a:solidFill>
            <a:srgbClr val="F3C3C8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51ED060-6AC7-46DD-A3DD-0ED4CFDC4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4" y="3247328"/>
            <a:ext cx="4110979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01010101 10101010 00110011 11001100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5024B1E0-1EA7-4683-8BFF-CAD5B75CE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3237222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R4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FC5B2987-7DFD-4058-A9B8-556F4E1BE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3807716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R5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7BDCC051-B029-484D-9677-774F1D32F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4389410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R4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E512E9C4-F689-4A9D-B23E-55A58A791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0" y="3831528"/>
            <a:ext cx="411098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11111111 00000000 00000000 11110000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C037F67-7DCC-45FD-953A-054D0736E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0" y="4412553"/>
            <a:ext cx="411098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11111111 10101010 00110011 11111100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D2B472A8-DE5D-47DD-A0DA-B45FE4574F0E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</p:spTree>
    <p:extLst>
      <p:ext uri="{BB962C8B-B14F-4D97-AF65-F5344CB8AC3E}">
        <p14:creationId xmlns:p14="http://schemas.microsoft.com/office/powerpoint/2010/main" val="911109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CCEFE31B-E9EA-4351-A2E6-6C5E124CE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0124" y="3184560"/>
            <a:ext cx="510751" cy="1604963"/>
          </a:xfrm>
          <a:prstGeom prst="rect">
            <a:avLst/>
          </a:prstGeom>
          <a:solidFill>
            <a:srgbClr val="F3C3C8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EOR Operations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altLang="en-US" sz="3200" dirty="0"/>
              <a:t>Differencing operation</a:t>
            </a:r>
          </a:p>
          <a:p>
            <a:pPr lvl="2" eaLnBrk="1" hangingPunct="1"/>
            <a:r>
              <a:rPr lang="en-US" altLang="en-US" sz="2800" dirty="0"/>
              <a:t>Invert (flip) some bits, leave others unchanged</a:t>
            </a:r>
          </a:p>
          <a:p>
            <a:pPr lvl="1" eaLnBrk="1" hangingPunct="1"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dirty="0">
                <a:latin typeface="Consolas" panose="020B0609020204030204" pitchFamily="49" charset="0"/>
              </a:rPr>
              <a:t>	EORS.N R4,R5</a:t>
            </a:r>
            <a:endParaRPr lang="en-AU" altLang="en-US" dirty="0">
              <a:latin typeface="Consolas" panose="020B0609020204030204" pitchFamily="49" charset="0"/>
            </a:endParaRPr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44</a:t>
            </a:fld>
            <a:endParaRPr lang="nl-NL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EC8CF97-96D8-46B8-BB4F-403899C52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282" y="3196756"/>
            <a:ext cx="936103" cy="1604963"/>
          </a:xfrm>
          <a:prstGeom prst="rect">
            <a:avLst/>
          </a:prstGeom>
          <a:solidFill>
            <a:srgbClr val="F3C3C8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51ED060-6AC7-46DD-A3DD-0ED4CFDC4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4" y="3247328"/>
            <a:ext cx="4110979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01010101 10101010 00110011 11001100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5024B1E0-1EA7-4683-8BFF-CAD5B75CE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3237222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R4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FC5B2987-7DFD-4058-A9B8-556F4E1BE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3807716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R5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7BDCC051-B029-484D-9677-774F1D32F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11" y="4389410"/>
            <a:ext cx="4667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 dirty="0">
                <a:solidFill>
                  <a:srgbClr val="000000"/>
                </a:solidFill>
                <a:latin typeface="Consolas" panose="020B0609020204030204" pitchFamily="49" charset="0"/>
              </a:rPr>
              <a:t>R4</a:t>
            </a:r>
            <a:endParaRPr lang="en-AU" altLang="en-US" sz="20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E512E9C4-F689-4A9D-B23E-55A58A791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0" y="3831528"/>
            <a:ext cx="411098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11111111 00000000 00000000 11110000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C037F67-7DCC-45FD-953A-054D0736E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260" y="4412553"/>
            <a:ext cx="411098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10101010 10101010 00110011 00111100</a:t>
            </a:r>
            <a:endParaRPr lang="en-AU" altLang="en-US" sz="1600" b="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D2B472A8-DE5D-47DD-A0DA-B45FE4574F0E}"/>
              </a:ext>
            </a:extLst>
          </p:cNvPr>
          <p:cNvSpPr txBox="1"/>
          <p:nvPr/>
        </p:nvSpPr>
        <p:spPr>
          <a:xfrm>
            <a:off x="8581419" y="299327"/>
            <a:ext cx="1251109" cy="830997"/>
          </a:xfrm>
          <a:prstGeom prst="rect">
            <a:avLst/>
          </a:prstGeom>
          <a:solidFill>
            <a:srgbClr val="CC0033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0" dirty="0"/>
              <a:t>&gt;&gt;</a:t>
            </a:r>
            <a:endParaRPr lang="en-GB" sz="4800" b="0" dirty="0"/>
          </a:p>
        </p:txBody>
      </p:sp>
    </p:spTree>
    <p:extLst>
      <p:ext uri="{BB962C8B-B14F-4D97-AF65-F5344CB8AC3E}">
        <p14:creationId xmlns:p14="http://schemas.microsoft.com/office/powerpoint/2010/main" val="33802643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3297A-324A-4476-B368-D4DE7602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Shift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8A6931-26FD-4DBA-98BD-CDE1D5166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841276"/>
            <a:ext cx="9281031" cy="4824536"/>
          </a:xfrm>
        </p:spPr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en-US" altLang="en-US" dirty="0">
                <a:latin typeface="Consolas" panose="020B0609020204030204" pitchFamily="49" charset="0"/>
              </a:rPr>
              <a:t>	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// f = (g + h) - (i - h);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f = g + 2*h - i;</a:t>
            </a:r>
          </a:p>
          <a:p>
            <a:pPr marL="914391" lvl="1" eaLnBrk="1" hangingPunct="1"/>
            <a:r>
              <a:rPr lang="pt-BR" altLang="en-US" dirty="0">
                <a:latin typeface="Consolas" panose="020B0609020204030204" pitchFamily="49" charset="0"/>
              </a:rPr>
              <a:t>f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g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h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i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R4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R5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R6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R7</a:t>
            </a:r>
            <a:endParaRPr lang="en-US" altLang="en-US" dirty="0">
              <a:latin typeface="Consolas" panose="020B0609020204030204" pitchFamily="49" charset="0"/>
            </a:endParaRP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dirty="0">
                <a:latin typeface="Consolas" panose="020B0609020204030204" pitchFamily="49" charset="0"/>
              </a:rPr>
              <a:t>	LSLS.N  R0, R6, #1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ADDS.N  R1, R5, R0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	SUBS.N  R4, R1, R7</a:t>
            </a:r>
            <a:endParaRPr lang="en-AU" altLang="en-US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3A2B6C-B3F3-4A2C-9100-680333571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45</a:t>
            </a:fld>
            <a:endParaRPr lang="nl-N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8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Move </a:t>
            </a:r>
            <a:r>
              <a:rPr lang="nl-NL"/>
              <a:t>Instruction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2209428"/>
            <a:ext cx="8812680" cy="1440160"/>
          </a:xfrm>
        </p:spPr>
        <p:txBody>
          <a:bodyPr/>
          <a:lstStyle/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MOVS.N &lt;Rd&gt;, &lt;Rm&gt;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dirty="0"/>
              <a:t>Is encoded as:</a:t>
            </a:r>
            <a:br>
              <a:rPr lang="en-US" sz="2800" dirty="0"/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LSLS.N &lt;Rd&gt;, &lt;Rm&gt;, #0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46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34" y="1133150"/>
            <a:ext cx="8352930" cy="100427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240" y="3649592"/>
            <a:ext cx="8352928" cy="80773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4E27FC6-A28E-4DBE-804C-D248A101FC82}"/>
              </a:ext>
            </a:extLst>
          </p:cNvPr>
          <p:cNvSpPr txBox="1"/>
          <p:nvPr/>
        </p:nvSpPr>
        <p:spPr>
          <a:xfrm>
            <a:off x="1907355" y="4657703"/>
            <a:ext cx="6124977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MOVS.N &lt;Rd&gt;, &lt;Rm&gt;</a:t>
            </a:r>
            <a:r>
              <a:rPr lang="en-US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a pseudo instruction</a:t>
            </a:r>
          </a:p>
          <a:p>
            <a:pPr algn="ctr"/>
            <a:r>
              <a:rPr lang="en-US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doesn’t have its own machine code</a:t>
            </a:r>
          </a:p>
        </p:txBody>
      </p:sp>
    </p:spTree>
    <p:extLst>
      <p:ext uri="{BB962C8B-B14F-4D97-AF65-F5344CB8AC3E}">
        <p14:creationId xmlns:p14="http://schemas.microsoft.com/office/powerpoint/2010/main" val="285434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9CB027-0CDD-43CF-BD5D-D9EDC91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B3F958D-AEB5-4ECE-B349-6D569475E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 Set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Operations and Operands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Representing Instructions in the Computer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Logical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Instructions for Making Decisions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LEGv7 Addressing for 32-bits Literals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Supporting Functions in Computer Hardware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2725B47-5D2F-4270-B35B-A21C70771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124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Conditional Operations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Branch to a labeled instruction if a condition is true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Otherwise, continue sequentially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Consolas" panose="020B0609020204030204" pitchFamily="49" charset="0"/>
              </a:rPr>
              <a:t>CBZ.N register, L1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if (register </a:t>
            </a:r>
            <a:r>
              <a:rPr lang="en-US" altLang="en-US" dirty="0">
                <a:solidFill>
                  <a:srgbClr val="C00000"/>
                </a:solidFill>
              </a:rPr>
              <a:t>==</a:t>
            </a:r>
            <a:r>
              <a:rPr lang="en-US" altLang="en-US" dirty="0"/>
              <a:t> 0) branch </a:t>
            </a:r>
            <a:r>
              <a:rPr lang="en-US" altLang="en-US" dirty="0">
                <a:solidFill>
                  <a:srgbClr val="C00000"/>
                </a:solidFill>
              </a:rPr>
              <a:t>forward</a:t>
            </a:r>
            <a:r>
              <a:rPr lang="en-US" altLang="en-US" dirty="0"/>
              <a:t> to instruction labeled </a:t>
            </a:r>
            <a:r>
              <a:rPr lang="en-US" altLang="en-US" dirty="0">
                <a:latin typeface="Consolas" panose="020B0609020204030204" pitchFamily="49" charset="0"/>
              </a:rPr>
              <a:t>L1: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Consolas" panose="020B0609020204030204" pitchFamily="49" charset="0"/>
              </a:rPr>
              <a:t>CBNZ.N register, L1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if (register </a:t>
            </a:r>
            <a:r>
              <a:rPr lang="en-US" altLang="en-US" dirty="0">
                <a:solidFill>
                  <a:srgbClr val="C00000"/>
                </a:solidFill>
              </a:rPr>
              <a:t>!=</a:t>
            </a:r>
            <a:r>
              <a:rPr lang="en-US" altLang="en-US" dirty="0"/>
              <a:t> 0) branch </a:t>
            </a:r>
            <a:r>
              <a:rPr lang="en-US" altLang="en-US" dirty="0">
                <a:solidFill>
                  <a:srgbClr val="C00000"/>
                </a:solidFill>
              </a:rPr>
              <a:t>forward</a:t>
            </a:r>
            <a:r>
              <a:rPr lang="en-US" altLang="en-US" dirty="0"/>
              <a:t> to instruction labeled </a:t>
            </a:r>
            <a:r>
              <a:rPr lang="en-US" altLang="en-US" dirty="0">
                <a:latin typeface="Consolas" panose="020B0609020204030204" pitchFamily="49" charset="0"/>
              </a:rPr>
              <a:t>L1: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Consolas" panose="020B0609020204030204" pitchFamily="49" charset="0"/>
              </a:rPr>
              <a:t>B.N L1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branch unconditionally to instruction labeled </a:t>
            </a:r>
            <a:r>
              <a:rPr lang="en-US" altLang="en-US" dirty="0">
                <a:latin typeface="Consolas" panose="020B0609020204030204" pitchFamily="49" charset="0"/>
              </a:rPr>
              <a:t>L1:</a:t>
            </a:r>
          </a:p>
          <a:p>
            <a:pPr marL="182561" lvl="2" indent="0" eaLnBrk="1" hangingPunct="1">
              <a:lnSpc>
                <a:spcPct val="90000"/>
              </a:lnSpc>
              <a:buNone/>
            </a:pPr>
            <a:endParaRPr lang="en-US" altLang="en-US" dirty="0"/>
          </a:p>
          <a:p>
            <a:pPr lvl="1"/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48</a:t>
            </a:fld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54E362C-ABF5-430B-BE14-7906C71CB2BE}"/>
              </a:ext>
            </a:extLst>
          </p:cNvPr>
          <p:cNvSpPr txBox="1"/>
          <p:nvPr/>
        </p:nvSpPr>
        <p:spPr>
          <a:xfrm>
            <a:off x="5277914" y="1993404"/>
            <a:ext cx="3752309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000" b="0" dirty="0">
                <a:solidFill>
                  <a:schemeClr val="bg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CBZ</a:t>
            </a:r>
            <a:r>
              <a:rPr lang="nl-NL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nl-NL" sz="2000" b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</a:t>
            </a:r>
            <a:r>
              <a:rPr lang="nl-NL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nl-NL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Branch</a:t>
            </a:r>
            <a:r>
              <a:rPr lang="nl-NL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nl-NL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Zero</a:t>
            </a:r>
          </a:p>
        </p:txBody>
      </p:sp>
    </p:spTree>
    <p:extLst>
      <p:ext uri="{BB962C8B-B14F-4D97-AF65-F5344CB8AC3E}">
        <p14:creationId xmlns:p14="http://schemas.microsoft.com/office/powerpoint/2010/main" val="1931190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Compiling If Statements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</a:t>
            </a:r>
            <a:r>
              <a:rPr lang="en-US" altLang="en-US" sz="2400" dirty="0">
                <a:latin typeface="Consolas" panose="020B0609020204030204" pitchFamily="49" charset="0"/>
              </a:rPr>
              <a:t>if (h == i) f = g + 3;</a:t>
            </a:r>
            <a:br>
              <a:rPr lang="en-US" altLang="en-US" sz="2400" dirty="0">
                <a:latin typeface="Consolas" panose="020B0609020204030204" pitchFamily="49" charset="0"/>
              </a:rPr>
            </a:br>
            <a:r>
              <a:rPr lang="en-US" altLang="en-US" sz="2400" dirty="0">
                <a:latin typeface="Consolas" panose="020B0609020204030204" pitchFamily="49" charset="0"/>
              </a:rPr>
              <a:t>else f = f - 17;</a:t>
            </a:r>
          </a:p>
          <a:p>
            <a:pPr lvl="2" eaLnBrk="1" hangingPunct="1">
              <a:lnSpc>
                <a:spcPct val="90000"/>
              </a:lnSpc>
            </a:pPr>
            <a:r>
              <a:rPr lang="pt-BR" altLang="en-US" dirty="0">
                <a:latin typeface="Consolas" panose="020B0609020204030204" pitchFamily="49" charset="0"/>
              </a:rPr>
              <a:t>f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g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h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i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R4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R5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R6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R7</a:t>
            </a:r>
            <a:endParaRPr lang="en-US" altLang="en-US" dirty="0"/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400" dirty="0">
                <a:latin typeface="Consolas" panose="020B0609020204030204" pitchFamily="49" charset="0"/>
              </a:rPr>
              <a:t>       SUBS.N  R0, R6, R7</a:t>
            </a:r>
            <a:br>
              <a:rPr lang="en-US" altLang="en-US" sz="2400" dirty="0">
                <a:latin typeface="Consolas" panose="020B0609020204030204" pitchFamily="49" charset="0"/>
              </a:rPr>
            </a:br>
            <a:r>
              <a:rPr lang="en-US" altLang="en-US" sz="2400" dirty="0">
                <a:latin typeface="Consolas" panose="020B0609020204030204" pitchFamily="49" charset="0"/>
              </a:rPr>
              <a:t>       CBNZ.N  R0, else</a:t>
            </a:r>
            <a:br>
              <a:rPr lang="en-US" altLang="en-US" sz="2400" dirty="0">
                <a:latin typeface="Consolas" panose="020B0609020204030204" pitchFamily="49" charset="0"/>
              </a:rPr>
            </a:br>
            <a:r>
              <a:rPr lang="en-US" altLang="en-US" sz="2400" dirty="0">
                <a:latin typeface="Consolas" panose="020B0609020204030204" pitchFamily="49" charset="0"/>
              </a:rPr>
              <a:t>       ADDS.N  R4, R5, #3</a:t>
            </a:r>
            <a:br>
              <a:rPr lang="en-US" altLang="en-US" sz="2400" dirty="0">
                <a:latin typeface="Consolas" panose="020B0609020204030204" pitchFamily="49" charset="0"/>
              </a:rPr>
            </a:br>
            <a:r>
              <a:rPr lang="en-US" altLang="en-US" sz="2400" dirty="0">
                <a:latin typeface="Consolas" panose="020B0609020204030204" pitchFamily="49" charset="0"/>
              </a:rPr>
              <a:t>       B.N     endif</a:t>
            </a:r>
            <a:br>
              <a:rPr lang="en-US" altLang="en-US" sz="2400" dirty="0">
                <a:latin typeface="Consolas" panose="020B0609020204030204" pitchFamily="49" charset="0"/>
              </a:rPr>
            </a:br>
            <a:r>
              <a:rPr lang="en-US" altLang="en-US" sz="2400" dirty="0">
                <a:latin typeface="Consolas" panose="020B0609020204030204" pitchFamily="49" charset="0"/>
              </a:rPr>
              <a:t>else:  SUBS.N  R4, #17</a:t>
            </a:r>
            <a:br>
              <a:rPr lang="en-US" altLang="en-US" sz="2400" dirty="0">
                <a:latin typeface="Consolas" panose="020B0609020204030204" pitchFamily="49" charset="0"/>
              </a:rPr>
            </a:br>
            <a:r>
              <a:rPr lang="en-US" altLang="en-US" sz="2400" dirty="0">
                <a:latin typeface="Consolas" panose="020B0609020204030204" pitchFamily="49" charset="0"/>
              </a:rPr>
              <a:t>endif: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49</a:t>
            </a:fld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4570F85-D94B-4C92-8CE3-EE79C6DC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71187" y="985293"/>
            <a:ext cx="4180815" cy="252028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10D2B82-7309-446A-8844-B8FD60B67B2B}"/>
              </a:ext>
            </a:extLst>
          </p:cNvPr>
          <p:cNvSpPr txBox="1"/>
          <p:nvPr/>
        </p:nvSpPr>
        <p:spPr>
          <a:xfrm>
            <a:off x="5368032" y="5193694"/>
            <a:ext cx="3124510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Assembler calculates offsets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14EE624-307C-4A4F-8654-533F8B87DF2F}"/>
              </a:ext>
            </a:extLst>
          </p:cNvPr>
          <p:cNvSpPr txBox="1"/>
          <p:nvPr/>
        </p:nvSpPr>
        <p:spPr>
          <a:xfrm>
            <a:off x="5968450" y="3649588"/>
            <a:ext cx="3216006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Branch is performed by adding an offset to </a:t>
            </a:r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PC</a:t>
            </a:r>
          </a:p>
        </p:txBody>
      </p:sp>
    </p:spTree>
    <p:extLst>
      <p:ext uri="{BB962C8B-B14F-4D97-AF65-F5344CB8AC3E}">
        <p14:creationId xmlns:p14="http://schemas.microsoft.com/office/powerpoint/2010/main" val="66321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9CB027-0CDD-43CF-BD5D-D9EDC91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B3F958D-AEB5-4ECE-B349-6D569475E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 Set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Operations and Operands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Representing Instructions in the Computer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Logical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Instructions for Making Decisions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LEGv7 Addressing for 32-bits Literals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Supporting Functions in Computer Hardware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2725B47-5D2F-4270-B35B-A21C70771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94592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Encoding</a:t>
            </a:r>
            <a:r>
              <a:rPr lang="nl-NL" dirty="0"/>
              <a:t> </a:t>
            </a:r>
            <a:r>
              <a:rPr lang="nl-NL" dirty="0" err="1"/>
              <a:t>Branch</a:t>
            </a:r>
            <a:r>
              <a:rPr lang="nl-NL" dirty="0"/>
              <a:t> </a:t>
            </a:r>
            <a:r>
              <a:rPr lang="nl-NL" dirty="0" err="1"/>
              <a:t>Instructions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cs typeface="Calibri" panose="020F0502020204030204" pitchFamily="34" charset="0"/>
              </a:rPr>
              <a:t>Encode the following LEGv7 Pinky code:</a:t>
            </a:r>
          </a:p>
          <a:p>
            <a:br>
              <a:rPr lang="en-US" altLang="en-US" dirty="0">
                <a:latin typeface="Lucida Console" panose="020B060904050402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       SUBS.N  R0, R6, R7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       CBNZ.N  R0, else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       ADDS.N  R4, R5, #3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       B.N     endif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else:  SUBS.N  R4, #17</a:t>
            </a:r>
            <a:br>
              <a:rPr lang="en-US" altLang="en-US" dirty="0">
                <a:latin typeface="Consolas" panose="020B0609020204030204" pitchFamily="49" charset="0"/>
              </a:rPr>
            </a:br>
            <a:r>
              <a:rPr lang="en-US" altLang="en-US" dirty="0">
                <a:latin typeface="Consolas" panose="020B0609020204030204" pitchFamily="49" charset="0"/>
              </a:rPr>
              <a:t>endif:</a:t>
            </a:r>
            <a:endParaRPr lang="nl-NL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50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3C8B255-B9FD-4D63-9EE6-4E3281DAB11A}"/>
              </a:ext>
            </a:extLst>
          </p:cNvPr>
          <p:cNvSpPr txBox="1"/>
          <p:nvPr/>
        </p:nvSpPr>
        <p:spPr>
          <a:xfrm>
            <a:off x="885284" y="5114260"/>
            <a:ext cx="678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000" b="0" dirty="0">
                <a:latin typeface="Calibri" panose="020F0502020204030204" pitchFamily="34" charset="0"/>
              </a:rPr>
              <a:t>See Appendix B </a:t>
            </a:r>
            <a:r>
              <a:rPr lang="nl-NL" altLang="en-US" sz="2000" b="0" dirty="0">
                <a:latin typeface="Calibri" panose="020F0502020204030204" pitchFamily="34" charset="0"/>
                <a:hlinkClick r:id="rId2"/>
              </a:rPr>
              <a:t>De LEGv7 architectuur en de </a:t>
            </a:r>
            <a:r>
              <a:rPr lang="nl-NL" altLang="en-US" sz="2000" b="0" dirty="0" err="1">
                <a:latin typeface="Calibri" panose="020F0502020204030204" pitchFamily="34" charset="0"/>
                <a:hlinkClick r:id="rId2"/>
              </a:rPr>
              <a:t>Pinky</a:t>
            </a:r>
            <a:r>
              <a:rPr lang="nl-NL" altLang="en-US" sz="2000" b="0" dirty="0">
                <a:latin typeface="Calibri" panose="020F0502020204030204" pitchFamily="34" charset="0"/>
                <a:hlinkClick r:id="rId2"/>
              </a:rPr>
              <a:t> instructieset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endParaRPr lang="nl-NL" sz="2000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6664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Compiling Loop Statements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841276"/>
            <a:ext cx="9281031" cy="446449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</a:t>
            </a:r>
            <a:r>
              <a:rPr lang="en-US" altLang="en-US" sz="2400" dirty="0">
                <a:latin typeface="Consolas" panose="020B0609020204030204" pitchFamily="49" charset="0"/>
              </a:rPr>
              <a:t>int i = 0;</a:t>
            </a:r>
            <a:br>
              <a:rPr lang="en-US" altLang="en-US" sz="2400" dirty="0">
                <a:latin typeface="Consolas" panose="020B0609020204030204" pitchFamily="49" charset="0"/>
              </a:rPr>
            </a:br>
            <a:r>
              <a:rPr lang="en-US" altLang="en-US" sz="2400" dirty="0">
                <a:latin typeface="Consolas" panose="020B0609020204030204" pitchFamily="49" charset="0"/>
              </a:rPr>
              <a:t>while (save[i] == k) i += 1;</a:t>
            </a:r>
          </a:p>
          <a:p>
            <a:pPr lvl="2" eaLnBrk="1" hangingPunct="1">
              <a:lnSpc>
                <a:spcPct val="90000"/>
              </a:lnSpc>
            </a:pPr>
            <a:r>
              <a:rPr lang="pt-BR" altLang="en-US" dirty="0">
                <a:latin typeface="Consolas" panose="020B0609020204030204" pitchFamily="49" charset="0"/>
              </a:rPr>
              <a:t>i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R4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k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R5</a:t>
            </a:r>
            <a:r>
              <a:rPr lang="pt-BR" altLang="en-US" dirty="0"/>
              <a:t>, address of </a:t>
            </a:r>
            <a:r>
              <a:rPr lang="pt-BR" altLang="en-US" dirty="0">
                <a:latin typeface="Consolas" panose="020B0609020204030204" pitchFamily="49" charset="0"/>
              </a:rPr>
              <a:t>save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R6</a:t>
            </a:r>
            <a:endParaRPr lang="en-US" altLang="en-US" dirty="0"/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pt-BR" altLang="en-US" sz="2000" dirty="0">
                <a:latin typeface="Consolas" panose="020B0609020204030204" pitchFamily="49" charset="0"/>
              </a:rPr>
              <a:t>          MOVS.N  R4, #0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while:    LSLS.N  R0, R4, #2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LDR.N   R1, [R6, R0]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SUBS.N  R2, R1, R5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CBNZ.N  R2, endwhile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ADDS.N  R4, R4, #1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B.N	     while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endwhile: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51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10D2B82-7309-446A-8844-B8FD60B67B2B}"/>
              </a:ext>
            </a:extLst>
          </p:cNvPr>
          <p:cNvSpPr txBox="1"/>
          <p:nvPr/>
        </p:nvSpPr>
        <p:spPr>
          <a:xfrm>
            <a:off x="5368032" y="5193694"/>
            <a:ext cx="3124510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  <a:latin typeface="+mn-lt"/>
              </a:rPr>
              <a:t>Assembler calculates offsets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14EE624-307C-4A4F-8654-533F8B87DF2F}"/>
              </a:ext>
            </a:extLst>
          </p:cNvPr>
          <p:cNvSpPr txBox="1"/>
          <p:nvPr/>
        </p:nvSpPr>
        <p:spPr>
          <a:xfrm>
            <a:off x="5968450" y="3649588"/>
            <a:ext cx="3216006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Branch is performed by adding an offset to </a:t>
            </a:r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PC</a:t>
            </a:r>
          </a:p>
        </p:txBody>
      </p:sp>
    </p:spTree>
    <p:extLst>
      <p:ext uri="{BB962C8B-B14F-4D97-AF65-F5344CB8AC3E}">
        <p14:creationId xmlns:p14="http://schemas.microsoft.com/office/powerpoint/2010/main" val="68079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Better Compiling Loop Statements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841276"/>
            <a:ext cx="9281031" cy="446449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</a:t>
            </a:r>
            <a:r>
              <a:rPr lang="en-US" altLang="en-US" sz="2400" dirty="0">
                <a:latin typeface="Consolas" panose="020B0609020204030204" pitchFamily="49" charset="0"/>
              </a:rPr>
              <a:t>int i = 0;</a:t>
            </a:r>
            <a:br>
              <a:rPr lang="en-US" altLang="en-US" sz="2400" dirty="0">
                <a:latin typeface="Consolas" panose="020B0609020204030204" pitchFamily="49" charset="0"/>
              </a:rPr>
            </a:br>
            <a:r>
              <a:rPr lang="en-US" altLang="en-US" sz="2400" dirty="0">
                <a:latin typeface="Consolas" panose="020B0609020204030204" pitchFamily="49" charset="0"/>
              </a:rPr>
              <a:t>while (save[i] == k) i += 1;</a:t>
            </a:r>
          </a:p>
          <a:p>
            <a:pPr lvl="2" eaLnBrk="1" hangingPunct="1">
              <a:lnSpc>
                <a:spcPct val="90000"/>
              </a:lnSpc>
            </a:pPr>
            <a:r>
              <a:rPr lang="pt-BR" altLang="en-US" dirty="0">
                <a:latin typeface="Consolas" panose="020B0609020204030204" pitchFamily="49" charset="0"/>
              </a:rPr>
              <a:t>i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R4</a:t>
            </a:r>
            <a:r>
              <a:rPr lang="pt-BR" altLang="en-US" dirty="0"/>
              <a:t>, </a:t>
            </a:r>
            <a:r>
              <a:rPr lang="pt-BR" altLang="en-US" dirty="0">
                <a:latin typeface="Consolas" panose="020B0609020204030204" pitchFamily="49" charset="0"/>
              </a:rPr>
              <a:t>k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R5</a:t>
            </a:r>
            <a:r>
              <a:rPr lang="pt-BR" altLang="en-US" dirty="0"/>
              <a:t>, address of </a:t>
            </a:r>
            <a:r>
              <a:rPr lang="pt-BR" altLang="en-US" dirty="0">
                <a:latin typeface="Consolas" panose="020B0609020204030204" pitchFamily="49" charset="0"/>
              </a:rPr>
              <a:t>save</a:t>
            </a:r>
            <a:r>
              <a:rPr lang="pt-BR" altLang="en-US" dirty="0"/>
              <a:t> in </a:t>
            </a:r>
            <a:r>
              <a:rPr lang="pt-BR" altLang="en-US" dirty="0">
                <a:latin typeface="Consolas" panose="020B0609020204030204" pitchFamily="49" charset="0"/>
              </a:rPr>
              <a:t>R6</a:t>
            </a:r>
            <a:endParaRPr lang="en-US" altLang="en-US" dirty="0"/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pt-BR" altLang="en-US" sz="2000" dirty="0">
                <a:latin typeface="Consolas" panose="020B0609020204030204" pitchFamily="49" charset="0"/>
              </a:rPr>
              <a:t>          MOVS.N  R4, #0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while:    LDR.N   R0, [R6, R4]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SUBS.N  R1, R0, R5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CBNZ.N  R1, endwhile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ADDS.N  R4, R4, #4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    B.N	     while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endwhile: LSRS.N  R4, #2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52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14EE624-307C-4A4F-8654-533F8B87DF2F}"/>
              </a:ext>
            </a:extLst>
          </p:cNvPr>
          <p:cNvSpPr txBox="1"/>
          <p:nvPr/>
        </p:nvSpPr>
        <p:spPr>
          <a:xfrm>
            <a:off x="6448152" y="3649592"/>
            <a:ext cx="1520762" cy="1015663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One less instruction in loop</a:t>
            </a:r>
          </a:p>
        </p:txBody>
      </p:sp>
    </p:spTree>
    <p:extLst>
      <p:ext uri="{BB962C8B-B14F-4D97-AF65-F5344CB8AC3E}">
        <p14:creationId xmlns:p14="http://schemas.microsoft.com/office/powerpoint/2010/main" val="46685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More Conditional Operations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US" altLang="en-US" sz="2000" dirty="0"/>
              <a:t>Condition codes, set from instruction with S-suffix (ADDS, ANDS, SUBS, ….)</a:t>
            </a:r>
          </a:p>
          <a:p>
            <a:pPr lvl="2" eaLnBrk="1" hangingPunct="1">
              <a:defRPr/>
            </a:pPr>
            <a:r>
              <a:rPr lang="en-US" altLang="en-US" sz="1800" dirty="0"/>
              <a:t>negative (N):  result had 1 in MSB</a:t>
            </a:r>
          </a:p>
          <a:p>
            <a:pPr lvl="2" eaLnBrk="1" hangingPunct="1">
              <a:defRPr/>
            </a:pPr>
            <a:r>
              <a:rPr lang="en-US" altLang="en-US" sz="1800" dirty="0"/>
              <a:t>zero (Z):  result was 0</a:t>
            </a:r>
          </a:p>
          <a:p>
            <a:pPr lvl="2" eaLnBrk="1" hangingPunct="1">
              <a:defRPr/>
            </a:pPr>
            <a:r>
              <a:rPr lang="en-US" altLang="en-US" sz="1800" dirty="0"/>
              <a:t>overflow (V):  result sign overflowed</a:t>
            </a:r>
          </a:p>
          <a:p>
            <a:pPr lvl="2" eaLnBrk="1" hangingPunct="1">
              <a:defRPr/>
            </a:pPr>
            <a:r>
              <a:rPr lang="en-US" altLang="en-US" sz="1800" dirty="0"/>
              <a:t>carry (C):  result had carryout from MSB</a:t>
            </a:r>
          </a:p>
          <a:p>
            <a:pPr lvl="1" eaLnBrk="1" hangingPunct="1">
              <a:defRPr/>
            </a:pPr>
            <a:r>
              <a:rPr lang="en-US" altLang="en-US" sz="2000" dirty="0"/>
              <a:t>Use </a:t>
            </a:r>
            <a:r>
              <a:rPr lang="en-US" altLang="en-US" sz="2000" b="1" dirty="0">
                <a:solidFill>
                  <a:srgbClr val="CA00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CMP.N</a:t>
            </a:r>
            <a:r>
              <a:rPr lang="en-US" altLang="en-US" sz="2000" dirty="0"/>
              <a:t>, then conditionally branch:</a:t>
            </a:r>
          </a:p>
          <a:p>
            <a:pPr lvl="2" eaLnBrk="1" hangingPunct="1">
              <a:defRPr/>
            </a:pPr>
            <a:r>
              <a:rPr lang="en-US" altLang="en-US" sz="1800" b="1" dirty="0"/>
              <a:t>B.EQ </a:t>
            </a:r>
            <a:r>
              <a:rPr lang="en-US" altLang="en-US" sz="1800" dirty="0"/>
              <a:t>(equal)</a:t>
            </a:r>
            <a:endParaRPr lang="en-US" altLang="en-US" sz="1800" b="1" dirty="0"/>
          </a:p>
          <a:p>
            <a:pPr lvl="2" eaLnBrk="1" hangingPunct="1">
              <a:defRPr/>
            </a:pPr>
            <a:r>
              <a:rPr lang="en-US" altLang="en-US" sz="1800" b="1" dirty="0"/>
              <a:t>B.NE </a:t>
            </a:r>
            <a:r>
              <a:rPr lang="en-US" altLang="en-US" sz="1800" dirty="0"/>
              <a:t>(not equal)</a:t>
            </a:r>
            <a:endParaRPr lang="en-US" altLang="en-US" sz="1800" b="1" dirty="0"/>
          </a:p>
          <a:p>
            <a:pPr lvl="2" eaLnBrk="1" hangingPunct="1">
              <a:defRPr/>
            </a:pPr>
            <a:r>
              <a:rPr lang="en-US" altLang="en-US" sz="1800" b="1" dirty="0"/>
              <a:t>B.LT</a:t>
            </a:r>
            <a:r>
              <a:rPr lang="en-US" altLang="en-US" sz="1800" dirty="0"/>
              <a:t> (less than, &lt; signed), </a:t>
            </a:r>
            <a:r>
              <a:rPr lang="en-US" altLang="en-US" sz="1800" b="1" dirty="0"/>
              <a:t>B.LO</a:t>
            </a:r>
            <a:r>
              <a:rPr lang="en-US" altLang="en-US" sz="1800" dirty="0"/>
              <a:t> (lower, &lt; unsigned)</a:t>
            </a:r>
          </a:p>
          <a:p>
            <a:pPr lvl="2" eaLnBrk="1" hangingPunct="1">
              <a:defRPr/>
            </a:pPr>
            <a:r>
              <a:rPr lang="en-US" altLang="en-US" sz="1800" b="1" dirty="0"/>
              <a:t>B.LE</a:t>
            </a:r>
            <a:r>
              <a:rPr lang="en-US" altLang="en-US" sz="1800" dirty="0"/>
              <a:t> (less than or equal, ≤ signed), </a:t>
            </a:r>
            <a:r>
              <a:rPr lang="en-US" altLang="en-US" sz="1800" b="1" dirty="0"/>
              <a:t>B.LS</a:t>
            </a:r>
            <a:r>
              <a:rPr lang="en-US" altLang="en-US" sz="1800" dirty="0"/>
              <a:t> (lower or same, ≤ unsigned)</a:t>
            </a:r>
          </a:p>
          <a:p>
            <a:pPr lvl="2" eaLnBrk="1" hangingPunct="1">
              <a:defRPr/>
            </a:pPr>
            <a:r>
              <a:rPr lang="en-US" altLang="en-US" sz="1800" b="1" dirty="0"/>
              <a:t>B.GT</a:t>
            </a:r>
            <a:r>
              <a:rPr lang="en-US" altLang="en-US" sz="1800" dirty="0"/>
              <a:t> (greater than, &gt; signed), </a:t>
            </a:r>
            <a:r>
              <a:rPr lang="en-US" altLang="en-US" sz="1800" b="1" dirty="0"/>
              <a:t>B.HI</a:t>
            </a:r>
            <a:r>
              <a:rPr lang="en-US" altLang="en-US" sz="1800" dirty="0"/>
              <a:t> (higher, &gt; unsigned)</a:t>
            </a:r>
          </a:p>
          <a:p>
            <a:pPr lvl="2" eaLnBrk="1" hangingPunct="1">
              <a:defRPr/>
            </a:pPr>
            <a:r>
              <a:rPr lang="en-US" altLang="en-US" sz="1800" b="1" dirty="0"/>
              <a:t>B.GE</a:t>
            </a:r>
            <a:r>
              <a:rPr lang="en-US" altLang="en-US" sz="1800" dirty="0"/>
              <a:t> (greater than or equal, ≥ signed), </a:t>
            </a:r>
            <a:r>
              <a:rPr lang="en-US" altLang="en-US" sz="1800" b="1" dirty="0"/>
              <a:t>B.HS</a:t>
            </a:r>
            <a:r>
              <a:rPr lang="en-US" altLang="en-US" sz="1800" dirty="0"/>
              <a:t> (higher or same, ≥  unsigned)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53</a:t>
            </a:fld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14EE624-307C-4A4F-8654-533F8B87DF2F}"/>
              </a:ext>
            </a:extLst>
          </p:cNvPr>
          <p:cNvSpPr txBox="1"/>
          <p:nvPr/>
        </p:nvSpPr>
        <p:spPr>
          <a:xfrm>
            <a:off x="6083815" y="2641476"/>
            <a:ext cx="3168352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CMPS.N</a:t>
            </a:r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</a:rPr>
              <a:t> would have been a better name</a:t>
            </a:r>
          </a:p>
        </p:txBody>
      </p:sp>
    </p:spTree>
    <p:extLst>
      <p:ext uri="{BB962C8B-B14F-4D97-AF65-F5344CB8AC3E}">
        <p14:creationId xmlns:p14="http://schemas.microsoft.com/office/powerpoint/2010/main" val="8629117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/>
              <a:t>Signed versus Unsigned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AU" altLang="en-US" dirty="0"/>
              <a:t>Signed comparison ≠ Unsigned comparison</a:t>
            </a:r>
          </a:p>
          <a:p>
            <a:pPr lvl="1" eaLnBrk="1" hangingPunct="1"/>
            <a:r>
              <a:rPr lang="en-AU" altLang="en-US" dirty="0"/>
              <a:t>Example</a:t>
            </a:r>
          </a:p>
          <a:p>
            <a:pPr lvl="2" eaLnBrk="1" hangingPunct="1"/>
            <a:r>
              <a:rPr lang="en-AU" alt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R0 = </a:t>
            </a:r>
            <a:r>
              <a:rPr lang="en-AU" altLang="en-US" dirty="0">
                <a:latin typeface="Consolas" panose="020B0609020204030204" pitchFamily="49" charset="0"/>
                <a:cs typeface="Consolas" panose="020B0609020204030204" pitchFamily="49" charset="0"/>
              </a:rPr>
              <a:t>1111 1111 1111 1111 1111 1111 1111 1111</a:t>
            </a:r>
          </a:p>
          <a:p>
            <a:pPr lvl="2" eaLnBrk="1" hangingPunct="1"/>
            <a:r>
              <a:rPr lang="en-AU" alt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R1 = </a:t>
            </a:r>
            <a:r>
              <a:rPr lang="en-AU" altLang="en-US" dirty="0">
                <a:latin typeface="Consolas" panose="020B0609020204030204" pitchFamily="49" charset="0"/>
                <a:cs typeface="Consolas" panose="020B0609020204030204" pitchFamily="49" charset="0"/>
              </a:rPr>
              <a:t>0000 0000 0000 0000 0000 0000 0000 0001</a:t>
            </a:r>
          </a:p>
          <a:p>
            <a:pPr lvl="2" eaLnBrk="1" hangingPunct="1"/>
            <a:r>
              <a:rPr lang="en-AU" alt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R0 ? R1 </a:t>
            </a:r>
            <a:r>
              <a:rPr lang="en-AU" altLang="en-US" sz="2800" dirty="0">
                <a:cs typeface="Consolas" panose="020B0609020204030204" pitchFamily="49" charset="0"/>
              </a:rPr>
              <a:t>signed</a:t>
            </a:r>
          </a:p>
          <a:p>
            <a:pPr lvl="3" eaLnBrk="1" hangingPunct="1"/>
            <a:r>
              <a:rPr lang="en-AU" alt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–1 &lt; +1</a:t>
            </a:r>
            <a:endParaRPr lang="en-AU" altLang="en-US" sz="2800" dirty="0">
              <a:latin typeface="Consolas" panose="020B0609020204030204" pitchFamily="49" charset="0"/>
              <a:cs typeface="Consolas" panose="020B0609020204030204" pitchFamily="49" charset="0"/>
              <a:sym typeface="Symbol" panose="05050102010706020507" pitchFamily="18" charset="2"/>
            </a:endParaRPr>
          </a:p>
          <a:p>
            <a:pPr lvl="2" eaLnBrk="1" hangingPunct="1"/>
            <a:r>
              <a:rPr lang="en-AU" altLang="en-US" sz="2800" dirty="0">
                <a:latin typeface="Consolas" panose="020B0609020204030204" pitchFamily="49" charset="0"/>
                <a:cs typeface="Consolas" panose="020B0609020204030204" pitchFamily="49" charset="0"/>
                <a:sym typeface="Symbol" panose="05050102010706020507" pitchFamily="18" charset="2"/>
              </a:rPr>
              <a:t>R0 ? R1 </a:t>
            </a:r>
            <a:r>
              <a:rPr lang="en-AU" altLang="en-US" sz="2800" dirty="0">
                <a:cs typeface="Consolas" panose="020B0609020204030204" pitchFamily="49" charset="0"/>
                <a:sym typeface="Symbol" panose="05050102010706020507" pitchFamily="18" charset="2"/>
              </a:rPr>
              <a:t>unsigned</a:t>
            </a:r>
          </a:p>
          <a:p>
            <a:pPr lvl="3" eaLnBrk="1" hangingPunct="1"/>
            <a:r>
              <a:rPr lang="en-US" alt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+4294967295 &gt; +1</a:t>
            </a:r>
            <a:endParaRPr lang="en-AU" altLang="en-US" sz="2800" dirty="0">
              <a:latin typeface="Consolas" panose="020B0609020204030204" pitchFamily="49" charset="0"/>
              <a:cs typeface="Consolas" panose="020B0609020204030204" pitchFamily="49" charset="0"/>
              <a:sym typeface="Symbol" panose="05050102010706020507" pitchFamily="18" charset="2"/>
            </a:endParaRPr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54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551608" y="2972540"/>
            <a:ext cx="381836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1560020" y="3974801"/>
            <a:ext cx="381836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66884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B&lt;c&gt;.N </a:t>
            </a:r>
            <a:r>
              <a:rPr lang="nl-NL" dirty="0"/>
              <a:t>condities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55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5545" y="985294"/>
            <a:ext cx="8208912" cy="425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67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3297A-324A-4476-B368-D4DE7602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Conditional 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8A6931-26FD-4DBA-98BD-CDE1D5166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en-US" altLang="en-US" sz="2800" dirty="0">
                <a:latin typeface="Consolas" panose="020B0609020204030204" pitchFamily="49" charset="0"/>
              </a:rPr>
              <a:t>	int a, b;</a:t>
            </a:r>
            <a:br>
              <a:rPr lang="en-US" altLang="en-US" sz="2800" dirty="0">
                <a:latin typeface="Consolas" panose="020B0609020204030204" pitchFamily="49" charset="0"/>
              </a:rPr>
            </a:br>
            <a:r>
              <a:rPr lang="en-US" altLang="en-US" sz="2800" dirty="0">
                <a:latin typeface="Consolas" panose="020B0609020204030204" pitchFamily="49" charset="0"/>
              </a:rPr>
              <a:t>	if (a &gt; b) a += 1;</a:t>
            </a:r>
          </a:p>
          <a:p>
            <a:pPr marL="914391" lvl="1" eaLnBrk="1" hangingPunct="1"/>
            <a:r>
              <a:rPr lang="pt-BR" altLang="en-US" sz="2400" dirty="0">
                <a:latin typeface="Consolas" panose="020B0609020204030204" pitchFamily="49" charset="0"/>
              </a:rPr>
              <a:t>a</a:t>
            </a:r>
            <a:r>
              <a:rPr lang="pt-BR" altLang="en-US" sz="2400" dirty="0"/>
              <a:t>, </a:t>
            </a:r>
            <a:r>
              <a:rPr lang="pt-BR" altLang="en-US" sz="2400" dirty="0">
                <a:latin typeface="Consolas" panose="020B0609020204030204" pitchFamily="49" charset="0"/>
              </a:rPr>
              <a:t>b</a:t>
            </a:r>
            <a:r>
              <a:rPr lang="pt-BR" altLang="en-US" sz="2400" dirty="0"/>
              <a:t> in </a:t>
            </a:r>
            <a:r>
              <a:rPr lang="pt-BR" altLang="en-US" sz="2400" dirty="0">
                <a:latin typeface="Consolas" panose="020B0609020204030204" pitchFamily="49" charset="0"/>
              </a:rPr>
              <a:t>R4</a:t>
            </a:r>
            <a:r>
              <a:rPr lang="pt-BR" altLang="en-US" sz="2400" dirty="0"/>
              <a:t>, </a:t>
            </a:r>
            <a:r>
              <a:rPr lang="pt-BR" altLang="en-US" sz="2400" dirty="0">
                <a:latin typeface="Consolas" panose="020B0609020204030204" pitchFamily="49" charset="0"/>
              </a:rPr>
              <a:t>R5</a:t>
            </a:r>
            <a:endParaRPr lang="en-US" altLang="en-US" sz="2400" dirty="0">
              <a:latin typeface="Consolas" panose="020B0609020204030204" pitchFamily="49" charset="0"/>
            </a:endParaRP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Consolas" panose="020B0609020204030204" pitchFamily="49" charset="0"/>
              </a:rPr>
              <a:t>	CMP.N   R4, R5</a:t>
            </a:r>
            <a:br>
              <a:rPr lang="en-US" altLang="en-US" sz="2800" dirty="0">
                <a:latin typeface="Consolas" panose="020B0609020204030204" pitchFamily="49" charset="0"/>
              </a:rPr>
            </a:br>
            <a:r>
              <a:rPr lang="en-US" altLang="en-US" sz="2800" dirty="0">
                <a:latin typeface="Consolas" panose="020B0609020204030204" pitchFamily="49" charset="0"/>
              </a:rPr>
              <a:t>	B</a:t>
            </a:r>
            <a:r>
              <a:rPr lang="en-US" altLang="en-US" sz="2800" dirty="0">
                <a:solidFill>
                  <a:srgbClr val="C00000"/>
                </a:solidFill>
                <a:latin typeface="Consolas" panose="020B0609020204030204" pitchFamily="49" charset="0"/>
              </a:rPr>
              <a:t>LE</a:t>
            </a:r>
            <a:r>
              <a:rPr lang="en-US" altLang="en-US" sz="2800" dirty="0">
                <a:latin typeface="Consolas" panose="020B0609020204030204" pitchFamily="49" charset="0"/>
              </a:rPr>
              <a:t>.N   exit</a:t>
            </a:r>
            <a:br>
              <a:rPr lang="en-US" altLang="en-US" sz="2800" dirty="0">
                <a:latin typeface="Consolas" panose="020B0609020204030204" pitchFamily="49" charset="0"/>
              </a:rPr>
            </a:br>
            <a:r>
              <a:rPr lang="en-US" altLang="en-US" sz="2800" dirty="0">
                <a:latin typeface="Consolas" panose="020B0609020204030204" pitchFamily="49" charset="0"/>
              </a:rPr>
              <a:t>	ADDS.N  R4, #1</a:t>
            </a:r>
            <a:br>
              <a:rPr lang="en-US" altLang="en-US" sz="2800" dirty="0">
                <a:latin typeface="Consolas" panose="020B0609020204030204" pitchFamily="49" charset="0"/>
              </a:rPr>
            </a:br>
            <a:r>
              <a:rPr lang="en-US" altLang="en-US" sz="2800" dirty="0">
                <a:latin typeface="Consolas" panose="020B0609020204030204" pitchFamily="49" charset="0"/>
              </a:rPr>
              <a:t>exit:</a:t>
            </a:r>
            <a:endParaRPr lang="en-AU" altLang="en-US" sz="2800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3A2B6C-B3F3-4A2C-9100-680333571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56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D63BED2-C0EA-4835-8614-E85AD2E55477}"/>
              </a:ext>
            </a:extLst>
          </p:cNvPr>
          <p:cNvSpPr txBox="1"/>
          <p:nvPr/>
        </p:nvSpPr>
        <p:spPr>
          <a:xfrm>
            <a:off x="5296025" y="3971526"/>
            <a:ext cx="4124458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b="0" dirty="0" err="1">
                <a:solidFill>
                  <a:schemeClr val="bg1"/>
                </a:solidFill>
                <a:latin typeface="+mn-lt"/>
              </a:rPr>
              <a:t>Note</a:t>
            </a:r>
            <a:r>
              <a:rPr lang="nl-NL" b="0" dirty="0">
                <a:solidFill>
                  <a:schemeClr val="bg1"/>
                </a:solidFill>
                <a:latin typeface="+mn-lt"/>
              </a:rPr>
              <a:t>: </a:t>
            </a:r>
            <a:r>
              <a:rPr lang="nl-NL" b="0" dirty="0" err="1">
                <a:solidFill>
                  <a:schemeClr val="bg1"/>
                </a:solidFill>
                <a:latin typeface="+mn-lt"/>
              </a:rPr>
              <a:t>condition</a:t>
            </a:r>
            <a:r>
              <a:rPr lang="nl-NL" b="0" dirty="0">
                <a:solidFill>
                  <a:schemeClr val="bg1"/>
                </a:solidFill>
                <a:latin typeface="+mn-lt"/>
              </a:rPr>
              <a:t> in </a:t>
            </a:r>
            <a:r>
              <a:rPr lang="nl-NL" b="0" dirty="0">
                <a:solidFill>
                  <a:schemeClr val="bg1"/>
                </a:solidFill>
                <a:latin typeface="Consolas" panose="020B0609020204030204" pitchFamily="49" charset="0"/>
              </a:rPr>
              <a:t>B&lt;c&gt;.N</a:t>
            </a:r>
            <a:r>
              <a:rPr lang="nl-NL" b="0" dirty="0">
                <a:solidFill>
                  <a:schemeClr val="bg1"/>
                </a:solidFill>
                <a:latin typeface="+mn-lt"/>
              </a:rPr>
              <a:t> is complement of </a:t>
            </a:r>
            <a:r>
              <a:rPr lang="nl-NL" b="0" dirty="0" err="1">
                <a:solidFill>
                  <a:schemeClr val="bg1"/>
                </a:solidFill>
                <a:latin typeface="+mn-lt"/>
              </a:rPr>
              <a:t>condition</a:t>
            </a:r>
            <a:r>
              <a:rPr lang="nl-NL" b="0" dirty="0">
                <a:solidFill>
                  <a:schemeClr val="bg1"/>
                </a:solidFill>
                <a:latin typeface="+mn-lt"/>
              </a:rPr>
              <a:t> in </a:t>
            </a:r>
            <a:r>
              <a:rPr lang="nl-NL" b="0" dirty="0" err="1">
                <a:solidFill>
                  <a:schemeClr val="bg1"/>
                </a:solidFill>
                <a:latin typeface="Consolas" panose="020B0609020204030204" pitchFamily="49" charset="0"/>
              </a:rPr>
              <a:t>if</a:t>
            </a:r>
            <a:endParaRPr lang="nl-NL" b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03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3297A-324A-4476-B368-D4DE7602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Conditional 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8A6931-26FD-4DBA-98BD-CDE1D5166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en-US" altLang="en-US" sz="2800" dirty="0">
                <a:latin typeface="Consolas" panose="020B0609020204030204" pitchFamily="49" charset="0"/>
              </a:rPr>
              <a:t>	</a:t>
            </a:r>
            <a:r>
              <a:rPr lang="en-US" altLang="en-US" sz="2800" dirty="0">
                <a:solidFill>
                  <a:srgbClr val="C00000"/>
                </a:solidFill>
                <a:latin typeface="Consolas" panose="020B0609020204030204" pitchFamily="49" charset="0"/>
              </a:rPr>
              <a:t>unsigned</a:t>
            </a:r>
            <a:r>
              <a:rPr lang="en-US" altLang="en-US" sz="2800" dirty="0">
                <a:latin typeface="Consolas" panose="020B0609020204030204" pitchFamily="49" charset="0"/>
              </a:rPr>
              <a:t> int a, b;</a:t>
            </a:r>
            <a:br>
              <a:rPr lang="en-US" altLang="en-US" sz="2800" dirty="0">
                <a:latin typeface="Consolas" panose="020B0609020204030204" pitchFamily="49" charset="0"/>
              </a:rPr>
            </a:br>
            <a:r>
              <a:rPr lang="en-US" altLang="en-US" sz="2800" dirty="0">
                <a:latin typeface="Consolas" panose="020B0609020204030204" pitchFamily="49" charset="0"/>
              </a:rPr>
              <a:t>	if (a &gt; b) a += 1;</a:t>
            </a:r>
          </a:p>
          <a:p>
            <a:pPr marL="914391" lvl="1" eaLnBrk="1" hangingPunct="1"/>
            <a:r>
              <a:rPr lang="pt-BR" altLang="en-US" sz="2400" dirty="0">
                <a:latin typeface="Consolas" panose="020B0609020204030204" pitchFamily="49" charset="0"/>
              </a:rPr>
              <a:t>a</a:t>
            </a:r>
            <a:r>
              <a:rPr lang="pt-BR" altLang="en-US" sz="2400" dirty="0"/>
              <a:t>, </a:t>
            </a:r>
            <a:r>
              <a:rPr lang="pt-BR" altLang="en-US" sz="2400" dirty="0">
                <a:latin typeface="Consolas" panose="020B0609020204030204" pitchFamily="49" charset="0"/>
              </a:rPr>
              <a:t>b</a:t>
            </a:r>
            <a:r>
              <a:rPr lang="pt-BR" altLang="en-US" sz="2400" dirty="0"/>
              <a:t> in </a:t>
            </a:r>
            <a:r>
              <a:rPr lang="pt-BR" altLang="en-US" sz="2400" dirty="0">
                <a:latin typeface="Consolas" panose="020B0609020204030204" pitchFamily="49" charset="0"/>
              </a:rPr>
              <a:t>R4</a:t>
            </a:r>
            <a:r>
              <a:rPr lang="pt-BR" altLang="en-US" sz="2400" dirty="0"/>
              <a:t>, </a:t>
            </a:r>
            <a:r>
              <a:rPr lang="pt-BR" altLang="en-US" sz="2400" dirty="0">
                <a:latin typeface="Consolas" panose="020B0609020204030204" pitchFamily="49" charset="0"/>
              </a:rPr>
              <a:t>R5</a:t>
            </a:r>
            <a:endParaRPr lang="en-US" altLang="en-US" sz="2400" dirty="0">
              <a:latin typeface="Consolas" panose="020B0609020204030204" pitchFamily="49" charset="0"/>
            </a:endParaRP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Consolas" panose="020B0609020204030204" pitchFamily="49" charset="0"/>
              </a:rPr>
              <a:t>	CMP.N   R4, R5</a:t>
            </a:r>
            <a:br>
              <a:rPr lang="en-US" altLang="en-US" sz="2800" dirty="0">
                <a:latin typeface="Consolas" panose="020B0609020204030204" pitchFamily="49" charset="0"/>
              </a:rPr>
            </a:br>
            <a:r>
              <a:rPr lang="en-US" altLang="en-US" sz="2800" dirty="0">
                <a:latin typeface="Consolas" panose="020B0609020204030204" pitchFamily="49" charset="0"/>
              </a:rPr>
              <a:t>	B</a:t>
            </a:r>
            <a:r>
              <a:rPr lang="en-US" altLang="en-US" sz="2800" dirty="0">
                <a:solidFill>
                  <a:srgbClr val="C00000"/>
                </a:solidFill>
                <a:latin typeface="Consolas" panose="020B0609020204030204" pitchFamily="49" charset="0"/>
              </a:rPr>
              <a:t>LS</a:t>
            </a:r>
            <a:r>
              <a:rPr lang="en-US" altLang="en-US" sz="2800" dirty="0">
                <a:latin typeface="Consolas" panose="020B0609020204030204" pitchFamily="49" charset="0"/>
              </a:rPr>
              <a:t>.N   exit</a:t>
            </a:r>
            <a:br>
              <a:rPr lang="en-US" altLang="en-US" sz="2800" dirty="0">
                <a:latin typeface="Consolas" panose="020B0609020204030204" pitchFamily="49" charset="0"/>
              </a:rPr>
            </a:br>
            <a:r>
              <a:rPr lang="en-US" altLang="en-US" sz="2800" dirty="0">
                <a:latin typeface="Consolas" panose="020B0609020204030204" pitchFamily="49" charset="0"/>
              </a:rPr>
              <a:t>	ADDS.N  R4, #1</a:t>
            </a:r>
            <a:br>
              <a:rPr lang="en-US" altLang="en-US" sz="2800" dirty="0">
                <a:latin typeface="Consolas" panose="020B0609020204030204" pitchFamily="49" charset="0"/>
              </a:rPr>
            </a:br>
            <a:r>
              <a:rPr lang="en-US" altLang="en-US" sz="2800" dirty="0">
                <a:latin typeface="Consolas" panose="020B0609020204030204" pitchFamily="49" charset="0"/>
              </a:rPr>
              <a:t>exit:</a:t>
            </a:r>
            <a:endParaRPr lang="en-AU" altLang="en-US" sz="2800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3A2B6C-B3F3-4A2C-9100-680333571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57</a:t>
            </a:fld>
            <a:endParaRPr lang="nl-N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9CB027-0CDD-43CF-BD5D-D9EDC91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B3F958D-AEB5-4ECE-B349-6D569475E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 Set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Operations and Operands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Representing Instructions in the Computer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Logical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Instructions for Making Decisions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LEGv7 Addressing for 32-bits Literals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Supporting Functions in Computer Hardware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2725B47-5D2F-4270-B35B-A21C70771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83027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Load 32-bit </a:t>
            </a:r>
            <a:r>
              <a:rPr lang="nl-NL" dirty="0" err="1"/>
              <a:t>literal</a:t>
            </a:r>
            <a:r>
              <a:rPr lang="nl-NL" dirty="0"/>
              <a:t> in register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sz="2800" dirty="0">
                <a:latin typeface="Consolas" panose="020B0609020204030204" pitchFamily="49" charset="0"/>
              </a:rPr>
              <a:t>MOVS.N	Rd, #&lt;imm8&gt;</a:t>
            </a:r>
            <a:r>
              <a:rPr lang="en-US" sz="2800" dirty="0"/>
              <a:t> can be used to load an </a:t>
            </a:r>
            <a:r>
              <a:rPr lang="en-US" sz="2800" dirty="0">
                <a:solidFill>
                  <a:srgbClr val="C00000"/>
                </a:solidFill>
              </a:rPr>
              <a:t>8</a:t>
            </a:r>
            <a:r>
              <a:rPr lang="en-US" sz="2800" dirty="0"/>
              <a:t>-bits </a:t>
            </a:r>
            <a:r>
              <a:rPr lang="en-US" sz="2800" dirty="0">
                <a:solidFill>
                  <a:srgbClr val="C00000"/>
                </a:solidFill>
              </a:rPr>
              <a:t>unsigned</a:t>
            </a:r>
            <a:r>
              <a:rPr lang="en-US" sz="2800" dirty="0"/>
              <a:t> constant in </a:t>
            </a:r>
            <a:r>
              <a:rPr lang="en-US" sz="2800" dirty="0">
                <a:latin typeface="Consolas" panose="020B0609020204030204" pitchFamily="49" charset="0"/>
              </a:rPr>
              <a:t>Rd</a:t>
            </a:r>
            <a:r>
              <a:rPr lang="en-US" sz="2800" dirty="0"/>
              <a:t>.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sz="2800" dirty="0"/>
              <a:t>How to load a </a:t>
            </a:r>
            <a:r>
              <a:rPr lang="en-US" sz="2800" dirty="0">
                <a:solidFill>
                  <a:srgbClr val="C00000"/>
                </a:solidFill>
              </a:rPr>
              <a:t>32</a:t>
            </a:r>
            <a:r>
              <a:rPr lang="en-US" sz="2800" dirty="0"/>
              <a:t>-bits constant in </a:t>
            </a:r>
            <a:r>
              <a:rPr lang="en-US" sz="2800" dirty="0">
                <a:latin typeface="Consolas" panose="020B0609020204030204" pitchFamily="49" charset="0"/>
              </a:rPr>
              <a:t>Rd</a:t>
            </a:r>
            <a:r>
              <a:rPr lang="en-US" sz="2800" dirty="0"/>
              <a:t> with a 16-bits instruction?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sz="2800" dirty="0"/>
              <a:t>Literal addressing mode:</a:t>
            </a:r>
          </a:p>
          <a:p>
            <a:pPr marL="914391" lvl="1"/>
            <a:r>
              <a:rPr lang="en-US" sz="2400" dirty="0">
                <a:latin typeface="Consolas" panose="020B0609020204030204" pitchFamily="49" charset="0"/>
              </a:rPr>
              <a:t>LDR.N  R6, =0x1234567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sz="2800" dirty="0"/>
              <a:t>Is encoded as:</a:t>
            </a:r>
          </a:p>
          <a:p>
            <a:pPr marL="914391" lvl="1"/>
            <a:r>
              <a:rPr lang="en-US" sz="2400" dirty="0">
                <a:latin typeface="Consolas" panose="020B0609020204030204" pitchFamily="49" charset="0"/>
              </a:rPr>
              <a:t>LDR.N  R6, [PC, #offset]</a:t>
            </a:r>
            <a:br>
              <a:rPr lang="en-US" sz="2400" dirty="0">
                <a:latin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</a:rPr>
              <a:t>//...</a:t>
            </a:r>
            <a:br>
              <a:rPr lang="en-US" sz="2400" dirty="0">
                <a:latin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</a:rPr>
              <a:t>.word  0x1234567 // literal section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196"/>
            <a:endParaRPr lang="en-US" sz="28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59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D431BE1-76A3-4208-8CA7-99931BCA989A}"/>
              </a:ext>
            </a:extLst>
          </p:cNvPr>
          <p:cNvSpPr txBox="1"/>
          <p:nvPr/>
        </p:nvSpPr>
        <p:spPr>
          <a:xfrm>
            <a:off x="6160121" y="3817415"/>
            <a:ext cx="3024336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latin typeface="+mn-lt"/>
              </a:rPr>
              <a:t>Note: offset is 10-bits unsigned which should be dividable by 4</a:t>
            </a:r>
            <a:endParaRPr lang="en-US" b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EE12FE4-C815-4DA8-BF20-41F5F8537AD0}"/>
              </a:ext>
            </a:extLst>
          </p:cNvPr>
          <p:cNvSpPr txBox="1"/>
          <p:nvPr/>
        </p:nvSpPr>
        <p:spPr>
          <a:xfrm>
            <a:off x="6160121" y="2449263"/>
            <a:ext cx="3024336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latin typeface="+mn-lt"/>
              </a:rPr>
              <a:t>Instead of a constant, a </a:t>
            </a:r>
            <a:r>
              <a:rPr lang="en-US" b="0" dirty="0">
                <a:solidFill>
                  <a:schemeClr val="bg1"/>
                </a:solidFill>
                <a:latin typeface="Consolas" panose="020B0609020204030204" pitchFamily="49" charset="0"/>
              </a:rPr>
              <a:t>label</a:t>
            </a:r>
            <a:r>
              <a:rPr lang="en-US" b="0" dirty="0">
                <a:solidFill>
                  <a:schemeClr val="bg1"/>
                </a:solidFill>
                <a:latin typeface="+mn-lt"/>
              </a:rPr>
              <a:t> can be used (to load an address) </a:t>
            </a:r>
            <a:endParaRPr lang="en-US" b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62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9CB027-0CDD-43CF-BD5D-D9EDC91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B3F958D-AEB5-4ECE-B349-6D569475E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Instruction Set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Operations and Operands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Representing Instructions in the Computer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Logical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Instructions for Making Decisions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LEGv7 Addressing for 32-bits Literals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Supporting Functions in Computer Hardware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2725B47-5D2F-4270-B35B-A21C70771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98694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9CB027-0CDD-43CF-BD5D-D9EDC91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B3F958D-AEB5-4ECE-B349-6D569475E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 Set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Operations and Operands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Representing Instructions in the Computer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Logical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Instructions for Making Decisions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LEGv7 Addressing for 32-bits Literals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Supporting Functions in Computer Hardware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2725B47-5D2F-4270-B35B-A21C70771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00094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Subroutine (Function) Calling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Steps required: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Place parameters in registers </a:t>
            </a:r>
            <a:r>
              <a:rPr lang="en-US" dirty="0">
                <a:latin typeface="Consolas" panose="020B0609020204030204" pitchFamily="49" charset="0"/>
              </a:rPr>
              <a:t>R0</a:t>
            </a:r>
            <a:r>
              <a:rPr lang="en-US" dirty="0"/>
              <a:t> to </a:t>
            </a:r>
            <a:r>
              <a:rPr lang="en-US" dirty="0">
                <a:latin typeface="Consolas" panose="020B0609020204030204" pitchFamily="49" charset="0"/>
              </a:rPr>
              <a:t>R3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Transfer control to function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Acquire local storage for function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Perform function’s operations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Place result in register </a:t>
            </a:r>
            <a:r>
              <a:rPr lang="en-US" dirty="0">
                <a:latin typeface="Consolas" panose="020B0609020204030204" pitchFamily="49" charset="0"/>
              </a:rPr>
              <a:t>R0</a:t>
            </a:r>
            <a:r>
              <a:rPr lang="en-US" dirty="0"/>
              <a:t> for caller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Return to place of call (address in </a:t>
            </a:r>
            <a:r>
              <a:rPr lang="en-US" dirty="0">
                <a:latin typeface="Consolas" panose="020B0609020204030204" pitchFamily="49" charset="0"/>
              </a:rPr>
              <a:t>LR</a:t>
            </a:r>
            <a:r>
              <a:rPr lang="en-US" dirty="0"/>
              <a:t>)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9042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Function</a:t>
            </a:r>
            <a:r>
              <a:rPr lang="nl-NL" dirty="0"/>
              <a:t> Call </a:t>
            </a:r>
            <a:r>
              <a:rPr lang="nl-NL" dirty="0" err="1"/>
              <a:t>Instructions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Function call: Branch with Link and </a:t>
            </a:r>
            <a:r>
              <a:rPr lang="en-US" dirty="0" err="1"/>
              <a:t>eXchange</a:t>
            </a:r>
            <a:br>
              <a:rPr lang="en-US" dirty="0"/>
            </a:br>
            <a:r>
              <a:rPr lang="en-US" dirty="0">
                <a:latin typeface="Consolas" panose="020B0609020204030204" pitchFamily="49" charset="0"/>
              </a:rPr>
              <a:t>    LDR.N  R4, =</a:t>
            </a:r>
            <a:r>
              <a:rPr lang="en-US" dirty="0" err="1">
                <a:latin typeface="Consolas" panose="020B0609020204030204" pitchFamily="49" charset="0"/>
              </a:rPr>
              <a:t>FunctionLabel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BLX</a:t>
            </a:r>
            <a:r>
              <a:rPr lang="en-US" dirty="0">
                <a:latin typeface="Consolas" panose="020B0609020204030204" pitchFamily="49" charset="0"/>
              </a:rPr>
              <a:t>.N  R4</a:t>
            </a:r>
          </a:p>
          <a:p>
            <a:pPr lvl="2"/>
            <a:r>
              <a:rPr lang="en-US" dirty="0"/>
              <a:t>Address of following instruction put in LR (Link Register)</a:t>
            </a:r>
          </a:p>
          <a:p>
            <a:pPr lvl="2"/>
            <a:r>
              <a:rPr lang="en-US" dirty="0"/>
              <a:t>Jumps to target address</a:t>
            </a:r>
          </a:p>
          <a:p>
            <a:pPr lvl="1"/>
            <a:r>
              <a:rPr lang="en-US" dirty="0"/>
              <a:t>Function return: Branch and </a:t>
            </a:r>
            <a:r>
              <a:rPr lang="en-US" dirty="0" err="1"/>
              <a:t>eXchange</a:t>
            </a:r>
            <a:br>
              <a:rPr lang="en-US" dirty="0"/>
            </a:b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BX</a:t>
            </a:r>
            <a:r>
              <a:rPr lang="en-US" dirty="0">
                <a:latin typeface="Consolas" panose="020B0609020204030204" pitchFamily="49" charset="0"/>
              </a:rPr>
              <a:t>.N   LR</a:t>
            </a:r>
          </a:p>
          <a:p>
            <a:pPr lvl="1"/>
            <a:r>
              <a:rPr lang="en-US" dirty="0"/>
              <a:t>Copies LR to program counter</a:t>
            </a:r>
          </a:p>
          <a:p>
            <a:pPr lvl="2"/>
            <a:r>
              <a:rPr lang="en-US" dirty="0"/>
              <a:t>Can also be used for computed jumps</a:t>
            </a:r>
          </a:p>
          <a:p>
            <a:pPr lvl="3"/>
            <a:r>
              <a:rPr lang="en-US" dirty="0"/>
              <a:t>e.g., for case/switch statements or jump to function pointers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686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T-bit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2209428"/>
            <a:ext cx="9281031" cy="3240360"/>
          </a:xfrm>
        </p:spPr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When the </a:t>
            </a:r>
            <a:r>
              <a:rPr lang="en-US" dirty="0">
                <a:latin typeface="Consolas" panose="020B0609020204030204" pitchFamily="49" charset="0"/>
              </a:rPr>
              <a:t>PC</a:t>
            </a:r>
            <a:r>
              <a:rPr lang="en-US" dirty="0"/>
              <a:t> is loaded (e.g. by </a:t>
            </a:r>
            <a:r>
              <a:rPr lang="en-US" dirty="0">
                <a:latin typeface="Consolas" panose="020B0609020204030204" pitchFamily="49" charset="0"/>
              </a:rPr>
              <a:t>BL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X</a:t>
            </a:r>
            <a:r>
              <a:rPr lang="en-US" dirty="0"/>
              <a:t> or </a:t>
            </a:r>
            <a:r>
              <a:rPr lang="en-US" dirty="0">
                <a:latin typeface="Consolas" panose="020B0609020204030204" pitchFamily="49" charset="0"/>
              </a:rPr>
              <a:t>B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X</a:t>
            </a:r>
            <a:r>
              <a:rPr lang="en-US" dirty="0"/>
              <a:t>) bit </a:t>
            </a:r>
            <a:r>
              <a:rPr lang="en-US" dirty="0">
                <a:latin typeface="Consolas" panose="020B0609020204030204" pitchFamily="49" charset="0"/>
              </a:rPr>
              <a:t>0</a:t>
            </a:r>
            <a:r>
              <a:rPr lang="en-US" dirty="0"/>
              <a:t> is copied to the </a:t>
            </a:r>
            <a:r>
              <a:rPr lang="en-US" dirty="0">
                <a:latin typeface="Consolas" panose="020B0609020204030204" pitchFamily="49" charset="0"/>
              </a:rPr>
              <a:t>T</a:t>
            </a:r>
            <a:r>
              <a:rPr lang="en-US" dirty="0"/>
              <a:t>-bit.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This way the processor can switch (</a:t>
            </a:r>
            <a:r>
              <a:rPr lang="en-US" dirty="0" err="1"/>
              <a:t>e</a:t>
            </a:r>
            <a:r>
              <a:rPr lang="en-US" dirty="0" err="1">
                <a:solidFill>
                  <a:srgbClr val="C00000"/>
                </a:solidFill>
              </a:rPr>
              <a:t>X</a:t>
            </a:r>
            <a:r>
              <a:rPr lang="en-US" dirty="0" err="1"/>
              <a:t>change</a:t>
            </a:r>
            <a:r>
              <a:rPr lang="en-US" dirty="0"/>
              <a:t>) between the Thumb and ARM instruction sets.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en-US" dirty="0"/>
              <a:t>ARM Cortex-M only supports Thumb and raises an exception when </a:t>
            </a:r>
            <a:r>
              <a:rPr lang="en-US" dirty="0">
                <a:latin typeface="Consolas" panose="020B0609020204030204" pitchFamily="49" charset="0"/>
              </a:rPr>
              <a:t>T</a:t>
            </a:r>
            <a:r>
              <a:rPr lang="en-US" dirty="0"/>
              <a:t> is </a:t>
            </a:r>
            <a:r>
              <a:rPr lang="en-US" dirty="0">
                <a:latin typeface="Consolas" panose="020B0609020204030204" pitchFamily="49" charset="0"/>
              </a:rPr>
              <a:t>0</a:t>
            </a:r>
            <a:r>
              <a:rPr lang="en-US" dirty="0"/>
              <a:t>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63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6F3846D-E967-47B7-B42B-DD9EE672E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91" y="1057300"/>
            <a:ext cx="827722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Register Usage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dirty="0"/>
              <a:t>R0 to R3:  temporary registers</a:t>
            </a:r>
          </a:p>
          <a:p>
            <a:pPr lvl="2"/>
            <a:r>
              <a:rPr lang="en-US" altLang="en-US" dirty="0"/>
              <a:t>Used to pass arguments to functions and pass return value</a:t>
            </a:r>
          </a:p>
          <a:p>
            <a:pPr lvl="2"/>
            <a:r>
              <a:rPr lang="en-US" altLang="en-US" dirty="0"/>
              <a:t>Not preserved by the callee</a:t>
            </a:r>
          </a:p>
          <a:p>
            <a:pPr lvl="2"/>
            <a:endParaRPr lang="en-US" altLang="en-US" dirty="0"/>
          </a:p>
          <a:p>
            <a:pPr lvl="1"/>
            <a:r>
              <a:rPr lang="en-US" altLang="en-US" dirty="0"/>
              <a:t>R4 to R7:  saved registers</a:t>
            </a:r>
          </a:p>
          <a:p>
            <a:pPr lvl="2"/>
            <a:r>
              <a:rPr lang="en-US" altLang="en-US" dirty="0"/>
              <a:t>If used, the callee saves and restores them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64</a:t>
            </a:fld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BA2277C-ED20-460E-AE98-39F211557B9E}"/>
              </a:ext>
            </a:extLst>
          </p:cNvPr>
          <p:cNvSpPr txBox="1"/>
          <p:nvPr/>
        </p:nvSpPr>
        <p:spPr>
          <a:xfrm>
            <a:off x="1911653" y="2425452"/>
            <a:ext cx="3500767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Callee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=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function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which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is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called</a:t>
            </a:r>
            <a:endParaRPr lang="nl-NL" sz="20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0CEE0AA-E241-44F9-ACFB-9DA677F3D407}"/>
              </a:ext>
            </a:extLst>
          </p:cNvPr>
          <p:cNvSpPr txBox="1"/>
          <p:nvPr/>
        </p:nvSpPr>
        <p:spPr>
          <a:xfrm>
            <a:off x="1922152" y="4063613"/>
            <a:ext cx="3229856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nl-NL" sz="2800" b="0" dirty="0">
                <a:solidFill>
                  <a:schemeClr val="bg1"/>
                </a:solidFill>
                <a:latin typeface="+mn-lt"/>
              </a:rPr>
              <a:t>ARM Call </a:t>
            </a:r>
            <a:r>
              <a:rPr lang="nl-NL" sz="2800" b="0" dirty="0" err="1">
                <a:solidFill>
                  <a:schemeClr val="bg1"/>
                </a:solidFill>
                <a:latin typeface="+mn-lt"/>
              </a:rPr>
              <a:t>Convention</a:t>
            </a:r>
            <a:r>
              <a:rPr lang="nl-NL" sz="2800" b="0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F8F5FD2-5A1A-4B14-85BB-40D7F40DBDCF}"/>
              </a:ext>
            </a:extLst>
          </p:cNvPr>
          <p:cNvSpPr txBox="1"/>
          <p:nvPr/>
        </p:nvSpPr>
        <p:spPr>
          <a:xfrm>
            <a:off x="1907646" y="4801716"/>
            <a:ext cx="5167761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800" b="0" dirty="0" err="1">
                <a:solidFill>
                  <a:schemeClr val="bg1"/>
                </a:solidFill>
                <a:latin typeface="+mn-lt"/>
              </a:rPr>
              <a:t>Should</a:t>
            </a:r>
            <a:r>
              <a:rPr lang="nl-NL" sz="2800" b="0" dirty="0">
                <a:solidFill>
                  <a:schemeClr val="bg1"/>
                </a:solidFill>
                <a:latin typeface="+mn-lt"/>
              </a:rPr>
              <a:t> we follow </a:t>
            </a:r>
            <a:r>
              <a:rPr lang="nl-NL" sz="2800" b="0" dirty="0" err="1">
                <a:solidFill>
                  <a:schemeClr val="bg1"/>
                </a:solidFill>
                <a:latin typeface="+mn-lt"/>
              </a:rPr>
              <a:t>this</a:t>
            </a:r>
            <a:r>
              <a:rPr lang="nl-NL" sz="28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800" b="0" dirty="0" err="1">
                <a:solidFill>
                  <a:schemeClr val="bg1"/>
                </a:solidFill>
                <a:latin typeface="+mn-lt"/>
              </a:rPr>
              <a:t>convention</a:t>
            </a:r>
            <a:r>
              <a:rPr lang="nl-NL" sz="2800" b="0" dirty="0">
                <a:solidFill>
                  <a:schemeClr val="bg1"/>
                </a:solidFill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423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	</a:t>
            </a:r>
            <a:r>
              <a:rPr lang="en-US" altLang="en-US" sz="2000" dirty="0">
                <a:latin typeface="Consolas" panose="020B0609020204030204" pitchFamily="49" charset="0"/>
              </a:rPr>
              <a:t>int </a:t>
            </a:r>
            <a:r>
              <a:rPr lang="en-US" altLang="en-US" sz="2000" dirty="0" err="1">
                <a:latin typeface="Consolas" panose="020B0609020204030204" pitchFamily="49" charset="0"/>
              </a:rPr>
              <a:t>leaf_example</a:t>
            </a:r>
            <a:r>
              <a:rPr lang="en-US" altLang="en-US" sz="2000" dirty="0">
                <a:latin typeface="Consolas" panose="020B0609020204030204" pitchFamily="49" charset="0"/>
              </a:rPr>
              <a:t>(int g, int h, int i, int j)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int f;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f = (g + h) - (i - j);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return f;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}</a:t>
            </a: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2000" dirty="0">
                <a:latin typeface="Consolas" panose="020B0609020204030204" pitchFamily="49" charset="0"/>
              </a:rPr>
              <a:t>	.thumb_func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leaf_example: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ADDS.N  R0, R0, R1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R2, R2, R3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R0, R0, R2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BX.N    LR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65</a:t>
            </a:fld>
            <a:endParaRPr lang="nl-N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80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	</a:t>
            </a:r>
            <a:r>
              <a:rPr lang="en-US" altLang="en-US" sz="2000" dirty="0">
                <a:latin typeface="Consolas" panose="020B0609020204030204" pitchFamily="49" charset="0"/>
              </a:rPr>
              <a:t>int </a:t>
            </a:r>
            <a:r>
              <a:rPr lang="en-US" altLang="en-US" sz="2000" dirty="0" err="1">
                <a:latin typeface="Consolas" panose="020B0609020204030204" pitchFamily="49" charset="0"/>
              </a:rPr>
              <a:t>leaf_example</a:t>
            </a:r>
            <a:r>
              <a:rPr lang="en-US" altLang="en-US" sz="2000" dirty="0">
                <a:latin typeface="Consolas" panose="020B0609020204030204" pitchFamily="49" charset="0"/>
              </a:rPr>
              <a:t>(int g, int h, int i, int j)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int f;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f = (g + h) - (i - j);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return f;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}</a:t>
            </a: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2000" dirty="0">
                <a:latin typeface="Consolas" panose="020B0609020204030204" pitchFamily="49" charset="0"/>
              </a:rPr>
              <a:t>	.thumb_func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leaf_example: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ADDS.N  A1, A1, A2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A3, A3, A4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A1, A1, A3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BX.N    LR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66</a:t>
            </a:fld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B431C86-AFB0-456F-8DB5-CB745F1C9CCC}"/>
              </a:ext>
            </a:extLst>
          </p:cNvPr>
          <p:cNvSpPr txBox="1"/>
          <p:nvPr/>
        </p:nvSpPr>
        <p:spPr>
          <a:xfrm>
            <a:off x="5296025" y="3577580"/>
            <a:ext cx="2664296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R0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to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R3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may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also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be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called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A1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to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>
                <a:solidFill>
                  <a:schemeClr val="bg1"/>
                </a:solidFill>
                <a:latin typeface="Vcons"/>
              </a:rPr>
              <a:t>A4</a:t>
            </a:r>
          </a:p>
        </p:txBody>
      </p:sp>
    </p:spTree>
    <p:extLst>
      <p:ext uri="{BB962C8B-B14F-4D97-AF65-F5344CB8AC3E}">
        <p14:creationId xmlns:p14="http://schemas.microsoft.com/office/powerpoint/2010/main" val="24967692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Call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841276"/>
            <a:ext cx="9281031" cy="446449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	</a:t>
            </a:r>
            <a:r>
              <a:rPr lang="en-US" altLang="en-US" sz="2000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int a, b, c, d;</a:t>
            </a:r>
            <a:br>
              <a:rPr lang="en-US" altLang="en-US" sz="2000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</a:br>
            <a:r>
              <a:rPr lang="en-US" altLang="en-US" sz="2000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//...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a = </a:t>
            </a:r>
            <a:r>
              <a:rPr lang="en-US" altLang="en-US" sz="2000" dirty="0" err="1">
                <a:latin typeface="Consolas" panose="020B0609020204030204" pitchFamily="49" charset="0"/>
              </a:rPr>
              <a:t>leaf_example</a:t>
            </a:r>
            <a:r>
              <a:rPr lang="en-US" altLang="en-US" sz="2000" dirty="0">
                <a:latin typeface="Consolas" panose="020B0609020204030204" pitchFamily="49" charset="0"/>
              </a:rPr>
              <a:t>(b, c, d, c);  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</a:pPr>
            <a:r>
              <a:rPr lang="en-US" altLang="en-US" sz="2000" dirty="0">
                <a:latin typeface="Consolas" panose="020B0609020204030204" pitchFamily="49" charset="0"/>
              </a:rPr>
              <a:t>a</a:t>
            </a:r>
            <a:r>
              <a:rPr lang="en-US" altLang="en-US" sz="2000" dirty="0">
                <a:latin typeface="+mn-lt"/>
              </a:rPr>
              <a:t> to </a:t>
            </a:r>
            <a:r>
              <a:rPr lang="en-US" altLang="en-US" sz="2000" dirty="0">
                <a:latin typeface="Consolas" panose="020B0609020204030204" pitchFamily="49" charset="0"/>
              </a:rPr>
              <a:t>d</a:t>
            </a:r>
            <a:r>
              <a:rPr lang="en-US" altLang="en-US" sz="2000" dirty="0">
                <a:latin typeface="+mn-lt"/>
              </a:rPr>
              <a:t> in </a:t>
            </a:r>
            <a:r>
              <a:rPr lang="en-US" altLang="en-US" sz="2000" dirty="0">
                <a:latin typeface="Consolas" panose="020B0609020204030204" pitchFamily="49" charset="0"/>
              </a:rPr>
              <a:t>R4</a:t>
            </a:r>
            <a:r>
              <a:rPr lang="en-US" altLang="en-US" sz="2000" dirty="0">
                <a:latin typeface="+mn-lt"/>
              </a:rPr>
              <a:t> to </a:t>
            </a:r>
            <a:r>
              <a:rPr lang="en-US" altLang="en-US" sz="2000" dirty="0">
                <a:latin typeface="Consolas" panose="020B0609020204030204" pitchFamily="49" charset="0"/>
              </a:rPr>
              <a:t>R7</a:t>
            </a:r>
            <a:endParaRPr lang="en-US" altLang="en-US" sz="1600" dirty="0">
              <a:latin typeface="Consolas" panose="020B0609020204030204" pitchFamily="49" charset="0"/>
            </a:endParaRP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2000" dirty="0">
                <a:latin typeface="Consolas" panose="020B0609020204030204" pitchFamily="49" charset="0"/>
              </a:rPr>
              <a:t>	MOVS.N  R0, R5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R1, R6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R2, R7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R3, R6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LDR.N   R4, =leaf_example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BLX.N   R4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R4, R0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67</a:t>
            </a:fld>
            <a:endParaRPr lang="nl-N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4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Call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841276"/>
            <a:ext cx="9281031" cy="446449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	</a:t>
            </a:r>
            <a:r>
              <a:rPr lang="en-US" altLang="en-US" sz="2000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int a, b, c, d;</a:t>
            </a:r>
            <a:br>
              <a:rPr lang="en-US" altLang="en-US" sz="2000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</a:br>
            <a:r>
              <a:rPr lang="en-US" altLang="en-US" sz="2000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//...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a = </a:t>
            </a:r>
            <a:r>
              <a:rPr lang="en-US" altLang="en-US" sz="2000" dirty="0" err="1">
                <a:latin typeface="Consolas" panose="020B0609020204030204" pitchFamily="49" charset="0"/>
              </a:rPr>
              <a:t>leaf_example</a:t>
            </a:r>
            <a:r>
              <a:rPr lang="en-US" altLang="en-US" sz="2000" dirty="0">
                <a:latin typeface="Consolas" panose="020B0609020204030204" pitchFamily="49" charset="0"/>
              </a:rPr>
              <a:t>(b, c, d, c);  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</a:pPr>
            <a:r>
              <a:rPr lang="en-US" altLang="en-US" sz="2000" dirty="0">
                <a:latin typeface="Consolas" panose="020B0609020204030204" pitchFamily="49" charset="0"/>
              </a:rPr>
              <a:t>a</a:t>
            </a:r>
            <a:r>
              <a:rPr lang="en-US" altLang="en-US" sz="2000" dirty="0">
                <a:latin typeface="+mn-lt"/>
              </a:rPr>
              <a:t> to </a:t>
            </a:r>
            <a:r>
              <a:rPr lang="en-US" altLang="en-US" sz="2000" dirty="0">
                <a:latin typeface="Consolas" panose="020B0609020204030204" pitchFamily="49" charset="0"/>
              </a:rPr>
              <a:t>d</a:t>
            </a:r>
            <a:r>
              <a:rPr lang="en-US" altLang="en-US" sz="2000" dirty="0">
                <a:latin typeface="+mn-lt"/>
              </a:rPr>
              <a:t> in </a:t>
            </a:r>
            <a:r>
              <a:rPr lang="en-US" altLang="en-US" sz="2000" dirty="0">
                <a:latin typeface="Consolas" panose="020B0609020204030204" pitchFamily="49" charset="0"/>
              </a:rPr>
              <a:t>R4</a:t>
            </a:r>
            <a:r>
              <a:rPr lang="en-US" altLang="en-US" sz="2000" dirty="0">
                <a:latin typeface="+mn-lt"/>
              </a:rPr>
              <a:t> to </a:t>
            </a:r>
            <a:r>
              <a:rPr lang="en-US" altLang="en-US" sz="2000" dirty="0">
                <a:latin typeface="Consolas" panose="020B0609020204030204" pitchFamily="49" charset="0"/>
              </a:rPr>
              <a:t>R7</a:t>
            </a:r>
            <a:r>
              <a:rPr lang="en-US" altLang="en-US" sz="2000" dirty="0">
                <a:latin typeface="+mn-lt"/>
              </a:rPr>
              <a:t> (</a:t>
            </a:r>
            <a:r>
              <a:rPr lang="en-US" altLang="en-US" sz="2000" dirty="0">
                <a:latin typeface="Consolas" panose="020B0609020204030204" pitchFamily="49" charset="0"/>
              </a:rPr>
              <a:t>V1</a:t>
            </a:r>
            <a:r>
              <a:rPr lang="en-US" altLang="en-US" sz="2000" dirty="0">
                <a:latin typeface="+mn-lt"/>
              </a:rPr>
              <a:t> to </a:t>
            </a:r>
            <a:r>
              <a:rPr lang="en-US" altLang="en-US" sz="2000" dirty="0">
                <a:latin typeface="Consolas" panose="020B0609020204030204" pitchFamily="49" charset="0"/>
              </a:rPr>
              <a:t>V4</a:t>
            </a:r>
            <a:r>
              <a:rPr lang="en-US" altLang="en-US" sz="2000" dirty="0">
                <a:latin typeface="+mn-lt"/>
              </a:rPr>
              <a:t>)</a:t>
            </a:r>
            <a:endParaRPr lang="en-US" altLang="en-US" sz="1600" dirty="0">
              <a:latin typeface="+mn-lt"/>
            </a:endParaRP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2000" dirty="0">
                <a:latin typeface="Consolas" panose="020B0609020204030204" pitchFamily="49" charset="0"/>
              </a:rPr>
              <a:t>	MOVS.N  A1, V2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A2, V3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A3, V4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A4, V3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LDR.N   V1, =leaf_example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BLX.N   V1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V1, A1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68</a:t>
            </a:fld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77BDD32-E68A-4291-9AF8-FDBC21447770}"/>
              </a:ext>
            </a:extLst>
          </p:cNvPr>
          <p:cNvSpPr txBox="1"/>
          <p:nvPr/>
        </p:nvSpPr>
        <p:spPr>
          <a:xfrm>
            <a:off x="5296025" y="3577580"/>
            <a:ext cx="2664296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R4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to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R7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may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also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be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called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V1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 err="1">
                <a:solidFill>
                  <a:schemeClr val="bg1"/>
                </a:solidFill>
                <a:latin typeface="+mn-lt"/>
              </a:rPr>
              <a:t>to</a:t>
            </a:r>
            <a:r>
              <a:rPr lang="nl-NL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2000" b="0" dirty="0">
                <a:solidFill>
                  <a:schemeClr val="bg1"/>
                </a:solidFill>
                <a:latin typeface="Vcons"/>
              </a:rPr>
              <a:t>V4</a:t>
            </a:r>
          </a:p>
        </p:txBody>
      </p:sp>
    </p:spTree>
    <p:extLst>
      <p:ext uri="{BB962C8B-B14F-4D97-AF65-F5344CB8AC3E}">
        <p14:creationId xmlns:p14="http://schemas.microsoft.com/office/powerpoint/2010/main" val="27610688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841276"/>
            <a:ext cx="9281031" cy="446449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	</a:t>
            </a:r>
            <a:r>
              <a:rPr lang="en-US" altLang="en-US" sz="2000" dirty="0">
                <a:latin typeface="Consolas" panose="020B0609020204030204" pitchFamily="49" charset="0"/>
              </a:rPr>
              <a:t>int </a:t>
            </a:r>
            <a:r>
              <a:rPr lang="en-US" altLang="en-US" sz="2000" dirty="0" err="1">
                <a:latin typeface="Consolas" panose="020B0609020204030204" pitchFamily="49" charset="0"/>
              </a:rPr>
              <a:t>leaf_example</a:t>
            </a:r>
            <a:r>
              <a:rPr lang="en-US" altLang="en-US" sz="2000" dirty="0">
                <a:latin typeface="Consolas" panose="020B0609020204030204" pitchFamily="49" charset="0"/>
              </a:rPr>
              <a:t>(int g, int h, int i, int j)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int f = (g + h) - (i + j);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</a:t>
            </a:r>
            <a:r>
              <a:rPr lang="en-US" alt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// more code which needs g, h, i and j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return f;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}</a:t>
            </a: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2000" dirty="0">
                <a:latin typeface="Consolas" panose="020B0609020204030204" pitchFamily="49" charset="0"/>
              </a:rPr>
              <a:t>	.thumb_func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leaf_example: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ADDS.N  R4, R0, R1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R5, R2, R3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// </a:t>
            </a:r>
            <a:r>
              <a:rPr lang="en-US" altLang="en-US" sz="2000" dirty="0">
                <a:latin typeface="Consolas" panose="020B0609020204030204" pitchFamily="49" charset="0"/>
              </a:rPr>
              <a:t>more code which needs R0, R1, R2 and R3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R0, R4, R5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BX.N    LR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69</a:t>
            </a:fld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151F4DF-ED9C-4102-99EA-9D62C17420AA}"/>
              </a:ext>
            </a:extLst>
          </p:cNvPr>
          <p:cNvSpPr txBox="1"/>
          <p:nvPr/>
        </p:nvSpPr>
        <p:spPr>
          <a:xfrm>
            <a:off x="6304137" y="2785493"/>
            <a:ext cx="2160240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+mn-lt"/>
              </a:rPr>
              <a:t>Does not conform to ARM ABI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BE17789-881F-4BB1-93C2-0A0F8F296C69}"/>
              </a:ext>
            </a:extLst>
          </p:cNvPr>
          <p:cNvSpPr txBox="1"/>
          <p:nvPr/>
        </p:nvSpPr>
        <p:spPr>
          <a:xfrm>
            <a:off x="6304137" y="3577584"/>
            <a:ext cx="2160240" cy="1015663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+mn-lt"/>
              </a:rPr>
              <a:t>Where to temporary store </a:t>
            </a:r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R4</a:t>
            </a:r>
            <a:r>
              <a:rPr lang="en-US" sz="2000" b="0" dirty="0">
                <a:solidFill>
                  <a:schemeClr val="bg1"/>
                </a:solidFill>
                <a:latin typeface="+mn-lt"/>
              </a:rPr>
              <a:t> and </a:t>
            </a:r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R5</a:t>
            </a:r>
            <a:r>
              <a:rPr lang="en-US" sz="2000" b="0" dirty="0">
                <a:solidFill>
                  <a:schemeClr val="bg1"/>
                </a:solidFill>
                <a:latin typeface="+mn-lt"/>
              </a:rPr>
              <a:t>?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DF1C55D-CFA0-4F0C-AB48-0ED4217B2F20}"/>
              </a:ext>
            </a:extLst>
          </p:cNvPr>
          <p:cNvSpPr txBox="1"/>
          <p:nvPr/>
        </p:nvSpPr>
        <p:spPr>
          <a:xfrm>
            <a:off x="3855865" y="3472905"/>
            <a:ext cx="1872208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+mn-lt"/>
              </a:rPr>
              <a:t>What’s wrong?</a:t>
            </a:r>
          </a:p>
        </p:txBody>
      </p:sp>
    </p:spTree>
    <p:extLst>
      <p:ext uri="{BB962C8B-B14F-4D97-AF65-F5344CB8AC3E}">
        <p14:creationId xmlns:p14="http://schemas.microsoft.com/office/powerpoint/2010/main" val="424867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289420-C5EE-4CFF-907B-800D93CDA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Instructions: The language of the computer</a:t>
            </a:r>
            <a:endParaRPr lang="nl-NL" sz="32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0BFDFD-0943-4616-BF26-7F0BAF481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How to tell a computer what to do?</a:t>
            </a:r>
          </a:p>
          <a:p>
            <a:pPr marL="0" lvl="1" indent="0">
              <a:buNone/>
            </a:pPr>
            <a:endParaRPr lang="en-US" dirty="0"/>
          </a:p>
          <a:p>
            <a:pPr lvl="1"/>
            <a:r>
              <a:rPr lang="en-US" dirty="0">
                <a:solidFill>
                  <a:srgbClr val="C00000"/>
                </a:solidFill>
              </a:rPr>
              <a:t>Bits</a:t>
            </a:r>
            <a:r>
              <a:rPr lang="en-US" dirty="0"/>
              <a:t> are the </a:t>
            </a:r>
            <a:r>
              <a:rPr lang="en-US" dirty="0">
                <a:solidFill>
                  <a:srgbClr val="C00000"/>
                </a:solidFill>
              </a:rPr>
              <a:t>letters</a:t>
            </a:r>
            <a:r>
              <a:rPr lang="en-US" dirty="0"/>
              <a:t> of the computer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Instructions</a:t>
            </a:r>
            <a:r>
              <a:rPr lang="en-US" dirty="0"/>
              <a:t> are the </a:t>
            </a:r>
            <a:r>
              <a:rPr lang="en-US" dirty="0">
                <a:solidFill>
                  <a:srgbClr val="C00000"/>
                </a:solidFill>
              </a:rPr>
              <a:t>words</a:t>
            </a:r>
            <a:r>
              <a:rPr lang="en-US" dirty="0"/>
              <a:t> of the computer</a:t>
            </a:r>
          </a:p>
          <a:p>
            <a:pPr lvl="2"/>
            <a:r>
              <a:rPr lang="en-US" dirty="0"/>
              <a:t>An instruction is a collection of bits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rgbClr val="C00000"/>
                </a:solidFill>
              </a:rPr>
              <a:t>instruction set </a:t>
            </a:r>
            <a:r>
              <a:rPr lang="en-US" dirty="0"/>
              <a:t>is the </a:t>
            </a:r>
            <a:r>
              <a:rPr lang="en-US" dirty="0">
                <a:solidFill>
                  <a:srgbClr val="C00000"/>
                </a:solidFill>
              </a:rPr>
              <a:t>vocabulary</a:t>
            </a:r>
            <a:r>
              <a:rPr lang="en-US" dirty="0"/>
              <a:t> of the computer</a:t>
            </a:r>
          </a:p>
          <a:p>
            <a:pPr lvl="2"/>
            <a:r>
              <a:rPr lang="en-US" dirty="0"/>
              <a:t>An instruction set is a collection of instructions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91D260-82D6-44FC-BD29-92C769407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84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Local Data on the Stack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70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F72C336-D1D5-4118-A4D2-F272E02F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1" y="1433516"/>
            <a:ext cx="7924800" cy="284797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7955C8A-549F-466D-AD9C-A337F7E8D31D}"/>
              </a:ext>
            </a:extLst>
          </p:cNvPr>
          <p:cNvSpPr txBox="1"/>
          <p:nvPr/>
        </p:nvSpPr>
        <p:spPr>
          <a:xfrm>
            <a:off x="1911649" y="4401606"/>
            <a:ext cx="2266646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  <a:latin typeface="+mn-lt"/>
              </a:rPr>
              <a:t>Before function call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97DA12F-817F-4EF3-9897-51C5DCD0302C}"/>
              </a:ext>
            </a:extLst>
          </p:cNvPr>
          <p:cNvSpPr txBox="1"/>
          <p:nvPr/>
        </p:nvSpPr>
        <p:spPr>
          <a:xfrm>
            <a:off x="4541550" y="4401606"/>
            <a:ext cx="2274469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  <a:latin typeface="+mn-lt"/>
              </a:rPr>
              <a:t>During function call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CE8911E-F4F9-4984-A242-502AAD4FBC19}"/>
              </a:ext>
            </a:extLst>
          </p:cNvPr>
          <p:cNvSpPr txBox="1"/>
          <p:nvPr/>
        </p:nvSpPr>
        <p:spPr>
          <a:xfrm>
            <a:off x="7096224" y="4401606"/>
            <a:ext cx="2108206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  <a:latin typeface="+mn-lt"/>
              </a:rPr>
              <a:t>After function call </a:t>
            </a:r>
          </a:p>
        </p:txBody>
      </p:sp>
    </p:spTree>
    <p:extLst>
      <p:ext uri="{BB962C8B-B14F-4D97-AF65-F5344CB8AC3E}">
        <p14:creationId xmlns:p14="http://schemas.microsoft.com/office/powerpoint/2010/main" val="11855561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2000" dirty="0">
                <a:latin typeface="Consolas" panose="020B0609020204030204" pitchFamily="49" charset="0"/>
              </a:rPr>
              <a:t>	.thumb_func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leaf_example: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PUSH.N  {R4, R5}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ADDS.N  R4, R0, R1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R5, R2, R3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// </a:t>
            </a:r>
            <a:r>
              <a:rPr lang="en-US" altLang="en-US" sz="2000" dirty="0">
                <a:latin typeface="Consolas" panose="020B0609020204030204" pitchFamily="49" charset="0"/>
              </a:rPr>
              <a:t>more code which needs R0, R1, R2 and R3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R0, R4, R5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POP.N   {R4, R5}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BX.N    LR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71</a:t>
            </a:fld>
            <a:endParaRPr lang="nl-N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57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	unsigned </a:t>
            </a:r>
            <a:r>
              <a:rPr lang="en-US" altLang="en-US" sz="2000" dirty="0">
                <a:latin typeface="Consolas" panose="020B0609020204030204" pitchFamily="49" charset="0"/>
              </a:rPr>
              <a:t>int </a:t>
            </a:r>
            <a:r>
              <a:rPr lang="en-US" alt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gcd</a:t>
            </a:r>
            <a:r>
              <a:rPr lang="en-US" altLang="en-US" sz="2000" dirty="0">
                <a:latin typeface="Consolas" panose="020B0609020204030204" pitchFamily="49" charset="0"/>
              </a:rPr>
              <a:t>(unsigned int a, unsigned int b)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while (a != b)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    if (a &gt; b)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        a = a – b;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    }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    else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        b = b – a;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    }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}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return a;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}</a:t>
            </a: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72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6D588BF-9B8A-4F93-8903-2921C56E5944}"/>
              </a:ext>
            </a:extLst>
          </p:cNvPr>
          <p:cNvSpPr txBox="1"/>
          <p:nvPr/>
        </p:nvSpPr>
        <p:spPr>
          <a:xfrm>
            <a:off x="4071892" y="4113574"/>
            <a:ext cx="5504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https://en.wikipedia.org/wiki/Euclidean_algorithm</a:t>
            </a:r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447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2000" dirty="0">
                <a:latin typeface="Consolas" panose="020B0609020204030204" pitchFamily="49" charset="0"/>
              </a:rPr>
              <a:t>      .thumb_func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gcd:  CMP.N   R0, R1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BEQ.N   end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BLS.N   else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SUBS.N  R0, R0, R1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B.N     gcd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else: SUBS.N  R1, R1, R0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      B.N     gcd      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end:  BX.N    LR</a:t>
            </a: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893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Non-</a:t>
            </a:r>
            <a:r>
              <a:rPr lang="nl-NL" dirty="0" err="1"/>
              <a:t>Leaf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7" y="769268"/>
            <a:ext cx="9281031" cy="446449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000" dirty="0">
                <a:latin typeface="Consolas" panose="020B0609020204030204" pitchFamily="49" charset="0"/>
              </a:rPr>
              <a:t>	bool </a:t>
            </a:r>
            <a:r>
              <a:rPr lang="en-US" altLang="en-US" sz="2000" dirty="0" err="1">
                <a:latin typeface="Consolas" panose="020B0609020204030204" pitchFamily="49" charset="0"/>
              </a:rPr>
              <a:t>is_coprime</a:t>
            </a:r>
            <a:r>
              <a:rPr lang="en-US" altLang="en-US" sz="2000" dirty="0">
                <a:latin typeface="Consolas" panose="020B0609020204030204" pitchFamily="49" charset="0"/>
              </a:rPr>
              <a:t>(unsigned int a, unsigned int b)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	return </a:t>
            </a:r>
            <a:r>
              <a:rPr lang="en-US" alt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gcd</a:t>
            </a:r>
            <a:r>
              <a:rPr lang="en-US" altLang="en-US" sz="2000" dirty="0">
                <a:latin typeface="Consolas" panose="020B0609020204030204" pitchFamily="49" charset="0"/>
              </a:rPr>
              <a:t>(a, b) == 1;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}</a:t>
            </a: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2000" dirty="0">
                <a:latin typeface="Consolas" panose="020B0609020204030204" pitchFamily="49" charset="0"/>
              </a:rPr>
              <a:t>	.thumb_func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is_coprime: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LDR.N   R2, =gcd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PUSH.N  {LR}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BLX.N   R2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CMP.N   R0, #1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BEQ.N   end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R0, #0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end:	POP.N   {PC}</a:t>
            </a:r>
            <a:endParaRPr lang="en-US" altLang="en-US" sz="20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74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BC22C6C-80E5-4EFB-A47D-D42731E215A6}"/>
              </a:ext>
            </a:extLst>
          </p:cNvPr>
          <p:cNvSpPr txBox="1"/>
          <p:nvPr/>
        </p:nvSpPr>
        <p:spPr>
          <a:xfrm>
            <a:off x="4287912" y="1921396"/>
            <a:ext cx="5247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https://en.wikipedia.org/wiki/Coprime_integers</a:t>
            </a:r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047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2B75E-68C2-434C-56CC-0C22E11E7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 to study @Home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0026720-578C-2243-8CCF-877A2E42D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53872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Encoding</a:t>
            </a:r>
            <a:r>
              <a:rPr lang="nl-NL" dirty="0"/>
              <a:t> </a:t>
            </a:r>
            <a:r>
              <a:rPr lang="nl-NL" dirty="0" err="1"/>
              <a:t>Functions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cs typeface="Calibri" panose="020F0502020204030204" pitchFamily="34" charset="0"/>
              </a:rPr>
              <a:t>Encode the following LEGv7 Pinky code:</a:t>
            </a:r>
          </a:p>
          <a:p>
            <a:r>
              <a:rPr lang="pt-BR" altLang="en-US" sz="2000" dirty="0">
                <a:latin typeface="Consolas" panose="020B0609020204030204" pitchFamily="49" charset="0"/>
              </a:rPr>
              <a:t>	LDR.N   R4, =leaf_example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BLX.N   R4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MOVS.N  R4, R0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end:	B.N     end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.thumb_func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leaf_example: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ADDS.N  R0, R0, R1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R2, R2, R3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SUBS.N  R0, R0, R2</a:t>
            </a:r>
            <a:br>
              <a:rPr lang="pt-BR" altLang="en-US" sz="2000" dirty="0">
                <a:latin typeface="Consolas" panose="020B0609020204030204" pitchFamily="49" charset="0"/>
              </a:rPr>
            </a:br>
            <a:r>
              <a:rPr lang="pt-BR" altLang="en-US" sz="2000" dirty="0">
                <a:latin typeface="Consolas" panose="020B0609020204030204" pitchFamily="49" charset="0"/>
              </a:rPr>
              <a:t>	BX.N    LR</a:t>
            </a:r>
          </a:p>
          <a:p>
            <a:br>
              <a:rPr lang="pt-BR" altLang="en-US" sz="2000" dirty="0">
                <a:latin typeface="Consolas" panose="020B0609020204030204" pitchFamily="49" charset="0"/>
              </a:rPr>
            </a:br>
            <a:endParaRPr lang="pt-BR" altLang="en-US" sz="2000" dirty="0">
              <a:latin typeface="Consolas" panose="020B0609020204030204" pitchFamily="49" charset="0"/>
            </a:endParaRPr>
          </a:p>
          <a:p>
            <a:endParaRPr lang="en-US" altLang="en-US" sz="2000" dirty="0">
              <a:latin typeface="Consolas" panose="020B0609020204030204" pitchFamily="49" charset="0"/>
            </a:endParaRPr>
          </a:p>
          <a:p>
            <a:endParaRPr lang="nl-NL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76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3C8B255-B9FD-4D63-9EE6-4E3281DAB11A}"/>
              </a:ext>
            </a:extLst>
          </p:cNvPr>
          <p:cNvSpPr txBox="1"/>
          <p:nvPr/>
        </p:nvSpPr>
        <p:spPr>
          <a:xfrm>
            <a:off x="885284" y="5114260"/>
            <a:ext cx="678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000" b="0" dirty="0">
                <a:latin typeface="Calibri" panose="020F0502020204030204" pitchFamily="34" charset="0"/>
              </a:rPr>
              <a:t>See Appendix B </a:t>
            </a:r>
            <a:r>
              <a:rPr lang="nl-NL" altLang="en-US" sz="2000" b="0" dirty="0">
                <a:latin typeface="Calibri" panose="020F0502020204030204" pitchFamily="34" charset="0"/>
                <a:hlinkClick r:id="rId2"/>
              </a:rPr>
              <a:t>De LEGv7 architectuur en de </a:t>
            </a:r>
            <a:r>
              <a:rPr lang="nl-NL" altLang="en-US" sz="2000" b="0" dirty="0" err="1">
                <a:latin typeface="Calibri" panose="020F0502020204030204" pitchFamily="34" charset="0"/>
                <a:hlinkClick r:id="rId2"/>
              </a:rPr>
              <a:t>Pinky</a:t>
            </a:r>
            <a:r>
              <a:rPr lang="nl-NL" altLang="en-US" sz="2000" b="0" dirty="0">
                <a:latin typeface="Calibri" panose="020F0502020204030204" pitchFamily="34" charset="0"/>
                <a:hlinkClick r:id="rId2"/>
              </a:rPr>
              <a:t> instructieset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endParaRPr lang="nl-NL" sz="2000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6222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Decode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Decode the following LEGv7 Pinky machine code</a:t>
            </a:r>
          </a:p>
          <a:p>
            <a:endParaRPr lang="en-US" dirty="0"/>
          </a:p>
          <a:p>
            <a:r>
              <a:rPr lang="nl-NL" sz="2400" dirty="0">
                <a:latin typeface="Consolas" panose="020B0609020204030204" pitchFamily="49" charset="0"/>
              </a:rPr>
              <a:t>	0110100000000011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0110100000001010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0110000000000010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0110000000001011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0100011101110000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77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4ACD614-3DD8-4F86-BD18-B3DCF19AE943}"/>
              </a:ext>
            </a:extLst>
          </p:cNvPr>
          <p:cNvSpPr txBox="1"/>
          <p:nvPr/>
        </p:nvSpPr>
        <p:spPr>
          <a:xfrm>
            <a:off x="885284" y="5114260"/>
            <a:ext cx="67844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000" b="0" dirty="0">
                <a:latin typeface="Calibri" panose="020F0502020204030204" pitchFamily="34" charset="0"/>
              </a:rPr>
              <a:t>See Appendix C </a:t>
            </a:r>
            <a:r>
              <a:rPr lang="nl-NL" altLang="en-US" sz="2000" b="0" dirty="0">
                <a:latin typeface="Calibri" panose="020F0502020204030204" pitchFamily="34" charset="0"/>
                <a:hlinkClick r:id="rId2"/>
              </a:rPr>
              <a:t>De LEGv7 architectuur en de </a:t>
            </a:r>
            <a:r>
              <a:rPr lang="nl-NL" altLang="en-US" sz="2000" b="0" dirty="0" err="1">
                <a:latin typeface="Calibri" panose="020F0502020204030204" pitchFamily="34" charset="0"/>
                <a:hlinkClick r:id="rId2"/>
              </a:rPr>
              <a:t>Pinky</a:t>
            </a:r>
            <a:r>
              <a:rPr lang="nl-NL" altLang="en-US" sz="2000" b="0" dirty="0">
                <a:latin typeface="Calibri" panose="020F0502020204030204" pitchFamily="34" charset="0"/>
                <a:hlinkClick r:id="rId2"/>
              </a:rPr>
              <a:t> instructieset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endParaRPr lang="nl-NL" sz="2000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BD2DC61-3445-491F-AB23-A9713B10022E}"/>
              </a:ext>
            </a:extLst>
          </p:cNvPr>
          <p:cNvSpPr txBox="1"/>
          <p:nvPr/>
        </p:nvSpPr>
        <p:spPr>
          <a:xfrm>
            <a:off x="6232128" y="2785493"/>
            <a:ext cx="2376264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+mn-lt"/>
              </a:rPr>
              <a:t>Can you guess which function this is? </a:t>
            </a:r>
          </a:p>
        </p:txBody>
      </p:sp>
    </p:spTree>
    <p:extLst>
      <p:ext uri="{BB962C8B-B14F-4D97-AF65-F5344CB8AC3E}">
        <p14:creationId xmlns:p14="http://schemas.microsoft.com/office/powerpoint/2010/main" val="253614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Decode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Decode the following LEGv7 Pinky machine code</a:t>
            </a:r>
          </a:p>
          <a:p>
            <a:endParaRPr lang="en-US" dirty="0"/>
          </a:p>
          <a:p>
            <a:r>
              <a:rPr lang="nl-NL" sz="2400" dirty="0">
                <a:latin typeface="Consolas" panose="020B0609020204030204" pitchFamily="49" charset="0"/>
              </a:rPr>
              <a:t>	1bf0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b908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1cec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e001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002c</a:t>
            </a:r>
          </a:p>
          <a:p>
            <a:r>
              <a:rPr lang="nl-NL" sz="2400" dirty="0">
                <a:latin typeface="Consolas" panose="020B0609020204030204" pitchFamily="49" charset="0"/>
              </a:rPr>
              <a:t>	3c11</a:t>
            </a:r>
          </a:p>
          <a:p>
            <a:endParaRPr lang="nl-NL" sz="2400" dirty="0"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78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4ACD614-3DD8-4F86-BD18-B3DCF19AE943}"/>
              </a:ext>
            </a:extLst>
          </p:cNvPr>
          <p:cNvSpPr txBox="1"/>
          <p:nvPr/>
        </p:nvSpPr>
        <p:spPr>
          <a:xfrm>
            <a:off x="885284" y="5114260"/>
            <a:ext cx="67844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000" b="0" dirty="0">
                <a:latin typeface="Calibri" panose="020F0502020204030204" pitchFamily="34" charset="0"/>
              </a:rPr>
              <a:t>See Appendix C </a:t>
            </a:r>
            <a:r>
              <a:rPr lang="nl-NL" altLang="en-US" sz="2000" b="0" dirty="0">
                <a:latin typeface="Calibri" panose="020F0502020204030204" pitchFamily="34" charset="0"/>
                <a:hlinkClick r:id="rId2"/>
              </a:rPr>
              <a:t>De LEGv7 architectuur en de </a:t>
            </a:r>
            <a:r>
              <a:rPr lang="nl-NL" altLang="en-US" sz="2000" b="0" dirty="0" err="1">
                <a:latin typeface="Calibri" panose="020F0502020204030204" pitchFamily="34" charset="0"/>
                <a:hlinkClick r:id="rId2"/>
              </a:rPr>
              <a:t>Pinky</a:t>
            </a:r>
            <a:r>
              <a:rPr lang="nl-NL" altLang="en-US" sz="2000" b="0" dirty="0">
                <a:latin typeface="Calibri" panose="020F0502020204030204" pitchFamily="34" charset="0"/>
                <a:hlinkClick r:id="rId2"/>
              </a:rPr>
              <a:t> instructieset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endParaRPr lang="nl-NL" sz="2000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6696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Recursive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	unsigned </a:t>
            </a:r>
            <a:r>
              <a:rPr lang="en-US" altLang="en-US" sz="2000" dirty="0">
                <a:latin typeface="Consolas" panose="020B0609020204030204" pitchFamily="49" charset="0"/>
              </a:rPr>
              <a:t>int </a:t>
            </a:r>
            <a:r>
              <a:rPr lang="en-US" alt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fib</a:t>
            </a:r>
            <a:r>
              <a:rPr lang="en-US" altLang="en-US" sz="2000" dirty="0">
                <a:latin typeface="Consolas" panose="020B0609020204030204" pitchFamily="49" charset="0"/>
              </a:rPr>
              <a:t>(unsigned int n)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if (n &lt; 2) {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    return n;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}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    return </a:t>
            </a:r>
            <a:r>
              <a:rPr lang="en-US" alt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fib</a:t>
            </a:r>
            <a:r>
              <a:rPr lang="en-US" altLang="en-US" sz="2000" dirty="0">
                <a:latin typeface="Consolas" panose="020B0609020204030204" pitchFamily="49" charset="0"/>
              </a:rPr>
              <a:t>(n-1) + </a:t>
            </a:r>
            <a:r>
              <a:rPr lang="en-US" alt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fib</a:t>
            </a:r>
            <a:r>
              <a:rPr lang="en-US" altLang="en-US" sz="2000" dirty="0">
                <a:latin typeface="Consolas" panose="020B0609020204030204" pitchFamily="49" charset="0"/>
              </a:rPr>
              <a:t>(n-2);</a:t>
            </a:r>
            <a:br>
              <a:rPr lang="en-US" altLang="en-US" sz="2000" dirty="0">
                <a:latin typeface="Consolas" panose="020B0609020204030204" pitchFamily="49" charset="0"/>
              </a:rPr>
            </a:br>
            <a:r>
              <a:rPr lang="en-US" altLang="en-US" sz="2000" dirty="0">
                <a:latin typeface="Consolas" panose="020B0609020204030204" pitchFamily="49" charset="0"/>
              </a:rPr>
              <a:t>}</a:t>
            </a:r>
          </a:p>
          <a:p>
            <a:pPr marL="457196" indent="-457196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Compiled LEGv7 Pinky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rgbClr val="C00000"/>
                </a:solidFill>
              </a:rPr>
              <a:pPr/>
              <a:t>79</a:t>
            </a:fld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6D588BF-9B8A-4F93-8903-2921C56E5944}"/>
              </a:ext>
            </a:extLst>
          </p:cNvPr>
          <p:cNvSpPr txBox="1"/>
          <p:nvPr/>
        </p:nvSpPr>
        <p:spPr>
          <a:xfrm>
            <a:off x="4287916" y="3897550"/>
            <a:ext cx="5288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https://en.wikipedia.org/wiki/Fibonacci_number</a:t>
            </a:r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837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2BB15-B1EF-45B8-8E42-09AEF4015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Instruction Set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DB5803-E17E-4ADC-AC3F-A96FADBA0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The repertoire of instructions of a computer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Different computers have different instruction sets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But with many aspects in common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DA7F93D-4931-4BC5-BD9F-962DBB6A2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2940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Recursive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1800" dirty="0">
                <a:latin typeface="Consolas" panose="020B0609020204030204" pitchFamily="49" charset="0"/>
              </a:rPr>
              <a:t>	.thumb_func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fib:	CMP.N  R0, #2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BHS.N  endif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BX.N   LR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endif:	PUSH.N {R4, R5, R6, LR}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LDR.N  R4, =fib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MOVS.N R5, R0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SUBS.N R0, #1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BLX.N  R4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MOVS.N R6, R0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MOVS.N R0, R5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SUBS.N R0, #2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BLX.N  R4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ADDS.N R0, R0, R6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POP.N  {R4, R5, R6, PC}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>
                <a:solidFill>
                  <a:schemeClr val="bg1">
                    <a:lumMod val="50000"/>
                  </a:schemeClr>
                </a:solidFill>
              </a:rPr>
              <a:pPr/>
              <a:t>80</a:t>
            </a:fld>
            <a:endParaRPr lang="nl-N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20C052C-F4B7-4B5B-AEF5-9743D9447F6B}"/>
              </a:ext>
            </a:extLst>
          </p:cNvPr>
          <p:cNvSpPr txBox="1"/>
          <p:nvPr/>
        </p:nvSpPr>
        <p:spPr>
          <a:xfrm>
            <a:off x="6520161" y="4362121"/>
            <a:ext cx="2160240" cy="1015663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+mn-lt"/>
              </a:rPr>
              <a:t>372135 clock cycles to calculate </a:t>
            </a:r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fib(20)</a:t>
            </a:r>
          </a:p>
        </p:txBody>
      </p:sp>
    </p:spTree>
    <p:extLst>
      <p:ext uri="{BB962C8B-B14F-4D97-AF65-F5344CB8AC3E}">
        <p14:creationId xmlns:p14="http://schemas.microsoft.com/office/powerpoint/2010/main" val="300674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Recursive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AF769C-B578-4F76-B319-7F7B28147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1800" dirty="0">
                <a:latin typeface="Consolas" panose="020B0609020204030204" pitchFamily="49" charset="0"/>
              </a:rPr>
              <a:t>	.thumb_func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fib:	LDR.N  R1, =fib_r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.thumb_func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fib2_r:	CMP.N  R0, #2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BHS.N  endif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BX.N   LR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endif:	PUSH.N {R0, R4, LR}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SUBS.N R0, #1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BLX.N  R1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MOVS.N R2, R0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LDR.N  R0, [SP, #0]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SUBS.N R0, #2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BLX.N  R1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ADDS.N R0, R0, R2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POP.N  {R2, R4, PC} // R2 is dummy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endParaRPr lang="pt-BR" altLang="en-US" sz="18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81</a:t>
            </a:fld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151E018-26DB-4952-B758-E3662225F590}"/>
              </a:ext>
            </a:extLst>
          </p:cNvPr>
          <p:cNvSpPr txBox="1"/>
          <p:nvPr/>
        </p:nvSpPr>
        <p:spPr>
          <a:xfrm>
            <a:off x="6520161" y="4362121"/>
            <a:ext cx="2160240" cy="1015663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+mn-lt"/>
              </a:rPr>
              <a:t>328357 clock cycles to calculate </a:t>
            </a:r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fib(20)</a:t>
            </a:r>
          </a:p>
        </p:txBody>
      </p:sp>
    </p:spTree>
    <p:extLst>
      <p:ext uri="{BB962C8B-B14F-4D97-AF65-F5344CB8AC3E}">
        <p14:creationId xmlns:p14="http://schemas.microsoft.com/office/powerpoint/2010/main" val="26012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77323-E111-41A0-A054-708B1737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Better</a:t>
            </a:r>
            <a:r>
              <a:rPr lang="nl-NL" dirty="0"/>
              <a:t> Non-</a:t>
            </a:r>
            <a:r>
              <a:rPr lang="nl-NL" dirty="0" err="1"/>
              <a:t>Recursive</a:t>
            </a:r>
            <a:r>
              <a:rPr lang="nl-NL" dirty="0"/>
              <a:t> </a:t>
            </a:r>
            <a:r>
              <a:rPr lang="nl-NL" dirty="0" err="1">
                <a:latin typeface="Consolas" panose="020B0609020204030204" pitchFamily="49" charset="0"/>
              </a:rPr>
              <a:t>fib</a:t>
            </a:r>
            <a:r>
              <a:rPr lang="nl-NL" dirty="0">
                <a:latin typeface="Consolas" panose="020B0609020204030204" pitchFamily="49" charset="0"/>
              </a:rPr>
              <a:t>(n)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8EB831DE-5AF5-4E79-8BC8-592E87382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r>
              <a:rPr lang="pt-BR" altLang="en-US" sz="1800" dirty="0">
                <a:latin typeface="Consolas" panose="020B0609020204030204" pitchFamily="49" charset="0"/>
              </a:rPr>
              <a:t>	.thumb_func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fib:	CMP.N  R0, #2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BLO.N  end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endif:	SUBS.N R3, R0, #1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MOVS.N R2, #0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MOVS.N R1, #1		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loop:	ADDS.N R0, R1, R2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MOVS.N R2, R1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MOVS.N R1, R0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SUBS.N R3, #1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	BNE.N	loop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r>
              <a:rPr lang="pt-BR" altLang="en-US" sz="1800" dirty="0">
                <a:latin typeface="Consolas" panose="020B0609020204030204" pitchFamily="49" charset="0"/>
              </a:rPr>
              <a:t>end:	BX.N   LR</a:t>
            </a:r>
            <a:br>
              <a:rPr lang="pt-BR" altLang="en-US" sz="1800" dirty="0">
                <a:latin typeface="Consolas" panose="020B0609020204030204" pitchFamily="49" charset="0"/>
              </a:rPr>
            </a:br>
            <a:endParaRPr lang="pt-BR" altLang="en-US" sz="1800" dirty="0">
              <a:latin typeface="Consolas" panose="020B060902020403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</a:pPr>
            <a:endParaRPr lang="en-US" altLang="en-US" sz="2800" dirty="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en-AU" altLang="en-US" sz="2800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F7C68-BE18-4372-8534-E02B7ADB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82</a:t>
            </a:fld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A592A37-53AE-4575-B12C-CF5237E7145B}"/>
              </a:ext>
            </a:extLst>
          </p:cNvPr>
          <p:cNvSpPr txBox="1"/>
          <p:nvPr/>
        </p:nvSpPr>
        <p:spPr>
          <a:xfrm>
            <a:off x="6520161" y="4362118"/>
            <a:ext cx="2160240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solidFill>
                  <a:schemeClr val="bg1"/>
                </a:solidFill>
                <a:latin typeface="+mn-lt"/>
              </a:rPr>
              <a:t>121 clock cycles to calculate </a:t>
            </a:r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fib(20)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0FEA457-E1AE-4402-9348-6BA88943820D}"/>
              </a:ext>
            </a:extLst>
          </p:cNvPr>
          <p:cNvSpPr txBox="1"/>
          <p:nvPr/>
        </p:nvSpPr>
        <p:spPr>
          <a:xfrm>
            <a:off x="975544" y="5161756"/>
            <a:ext cx="6624736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 err="1">
                <a:solidFill>
                  <a:schemeClr val="bg1"/>
                </a:solidFill>
                <a:latin typeface="+mn-lt"/>
              </a:rPr>
              <a:t>Geef</a:t>
            </a:r>
            <a:r>
              <a:rPr lang="en-US" sz="2000" b="0" dirty="0">
                <a:solidFill>
                  <a:schemeClr val="bg1"/>
                </a:solidFill>
                <a:latin typeface="+mn-lt"/>
              </a:rPr>
              <a:t> de C code </a:t>
            </a:r>
            <a:r>
              <a:rPr lang="en-US" sz="2000" b="0" dirty="0" err="1">
                <a:solidFill>
                  <a:schemeClr val="bg1"/>
                </a:solidFill>
                <a:latin typeface="+mn-lt"/>
              </a:rPr>
              <a:t>voor</a:t>
            </a:r>
            <a:r>
              <a:rPr lang="en-US" sz="20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b="0" dirty="0">
                <a:solidFill>
                  <a:schemeClr val="bg1"/>
                </a:solidFill>
              </a:rPr>
              <a:t>unsigned int  f</a:t>
            </a:r>
            <a:r>
              <a:rPr lang="en-US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ib(unsigned int n)</a:t>
            </a:r>
          </a:p>
        </p:txBody>
      </p:sp>
    </p:spTree>
    <p:extLst>
      <p:ext uri="{BB962C8B-B14F-4D97-AF65-F5344CB8AC3E}">
        <p14:creationId xmlns:p14="http://schemas.microsoft.com/office/powerpoint/2010/main" val="3550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animBg="1"/>
      <p:bldP spid="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Volgende les…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Theorie: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Hardware  implementatie van een vereenvoudigde versie van de LEGv7-M architectuur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Deze implementatie versnellen door het toepassen van:</a:t>
            </a:r>
          </a:p>
          <a:p>
            <a:pPr marL="914396" lvl="1" indent="-457200"/>
            <a:r>
              <a:rPr lang="nl-NL" sz="2400" dirty="0"/>
              <a:t>een pipeline</a:t>
            </a:r>
          </a:p>
          <a:p>
            <a:pPr marL="914396" lvl="1" indent="-457200"/>
            <a:r>
              <a:rPr lang="nl-NL" sz="2400" dirty="0" err="1"/>
              <a:t>branch</a:t>
            </a:r>
            <a:r>
              <a:rPr lang="nl-NL" sz="2400" dirty="0"/>
              <a:t> </a:t>
            </a:r>
            <a:r>
              <a:rPr lang="nl-NL" sz="2400" dirty="0" err="1"/>
              <a:t>prediction</a:t>
            </a:r>
            <a:endParaRPr lang="nl-NL" sz="2400" dirty="0"/>
          </a:p>
          <a:p>
            <a:pPr marL="914396" lvl="1" indent="-457200"/>
            <a:r>
              <a:rPr lang="nl-NL" sz="2400" dirty="0"/>
              <a:t>cache geheugen</a:t>
            </a:r>
          </a:p>
          <a:p>
            <a:pPr marL="457200" indent="-457200"/>
            <a:r>
              <a:rPr lang="nl-NL" dirty="0"/>
              <a:t>Lab: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Aansturen van </a:t>
            </a:r>
            <a:r>
              <a:rPr lang="nl-NL" sz="2800" dirty="0" err="1"/>
              <a:t>leds</a:t>
            </a:r>
            <a:r>
              <a:rPr lang="nl-NL" sz="2800" dirty="0"/>
              <a:t> op verschillende abstractieniveaus.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45850AD-6D5E-43E5-8382-C1ECC1A54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6560">
            <a:off x="4925258" y="1913371"/>
            <a:ext cx="3388166" cy="246792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4"/>
              </a:rPr>
              <a:t>Opdrachten_Week_1.pdf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A71B10E-DA05-4C6B-8166-11A160E2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 ARMv7 </a:t>
            </a:r>
            <a:r>
              <a:rPr lang="nl-NL" dirty="0" err="1"/>
              <a:t>Thumb</a:t>
            </a:r>
            <a:r>
              <a:rPr lang="nl-NL" dirty="0"/>
              <a:t> </a:t>
            </a:r>
            <a:r>
              <a:rPr lang="nl-NL" dirty="0" err="1"/>
              <a:t>Instruction</a:t>
            </a:r>
            <a:r>
              <a:rPr lang="nl-NL" dirty="0"/>
              <a:t> Set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68005B75-416D-4D6C-8C5A-7FAEA4334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altLang="en-US" sz="2400" dirty="0"/>
              <a:t>A subset, called LEGv7 Pinky, used as the example throughout these lessons</a:t>
            </a:r>
          </a:p>
          <a:p>
            <a:pPr lvl="1" eaLnBrk="1" hangingPunct="1"/>
            <a:r>
              <a:rPr lang="en-US" altLang="en-US" sz="2400" dirty="0"/>
              <a:t>Commercialized by ARM Holdings (</a:t>
            </a:r>
            <a:r>
              <a:rPr lang="en-US" altLang="en-US" sz="2400" dirty="0">
                <a:hlinkClick r:id="rId2"/>
              </a:rPr>
              <a:t>www.arm.com</a:t>
            </a:r>
            <a:r>
              <a:rPr lang="en-US" altLang="en-US" sz="2400" dirty="0"/>
              <a:t>)</a:t>
            </a:r>
          </a:p>
          <a:p>
            <a:pPr lvl="1" eaLnBrk="1" hangingPunct="1"/>
            <a:r>
              <a:rPr lang="en-US" altLang="en-US" sz="2400" dirty="0"/>
              <a:t>Large share of embedded core market</a:t>
            </a:r>
          </a:p>
          <a:p>
            <a:pPr lvl="2" eaLnBrk="1" hangingPunct="1"/>
            <a:r>
              <a:rPr lang="en-US" altLang="en-US" sz="2000" dirty="0"/>
              <a:t>Applications in consumer electronics, network/storage equipment, cameras, printers, …</a:t>
            </a:r>
          </a:p>
          <a:p>
            <a:pPr lvl="1" eaLnBrk="1" hangingPunct="1"/>
            <a:r>
              <a:rPr lang="en-US" altLang="en-US" sz="2400" dirty="0"/>
              <a:t>Typical of many modern ISAs</a:t>
            </a:r>
          </a:p>
          <a:p>
            <a:pPr lvl="2" eaLnBrk="1" hangingPunct="1"/>
            <a:r>
              <a:rPr lang="en-US" altLang="en-US" sz="2000" dirty="0"/>
              <a:t>See </a:t>
            </a:r>
            <a:r>
              <a:rPr lang="nl-NL" altLang="en-US" sz="2000" dirty="0">
                <a:hlinkClick r:id="rId3"/>
              </a:rPr>
              <a:t>De LEGv7 architectuur en de </a:t>
            </a:r>
            <a:r>
              <a:rPr lang="nl-NL" altLang="en-US" sz="2000" dirty="0" err="1">
                <a:hlinkClick r:id="rId3"/>
              </a:rPr>
              <a:t>Pinky</a:t>
            </a:r>
            <a:r>
              <a:rPr lang="nl-NL" altLang="en-US" sz="2000" dirty="0">
                <a:hlinkClick r:id="rId3"/>
              </a:rPr>
              <a:t> instructieset</a:t>
            </a:r>
            <a:endParaRPr lang="en-US" altLang="en-US" sz="2000" dirty="0"/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0825BE5-AE69-4F2F-9290-5A4D729C0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661432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12365</TotalTime>
  <Words>5116</Words>
  <Application>Microsoft Office PowerPoint</Application>
  <PresentationFormat>Aangepast</PresentationFormat>
  <Paragraphs>702</Paragraphs>
  <Slides>84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84</vt:i4>
      </vt:variant>
    </vt:vector>
  </HeadingPairs>
  <TitlesOfParts>
    <vt:vector size="96" baseType="lpstr">
      <vt:lpstr>Arial</vt:lpstr>
      <vt:lpstr>Calibri</vt:lpstr>
      <vt:lpstr>Consolas</vt:lpstr>
      <vt:lpstr>Lucida Console</vt:lpstr>
      <vt:lpstr>Lucida Grande</vt:lpstr>
      <vt:lpstr>Open Sans</vt:lpstr>
      <vt:lpstr>Vcons</vt:lpstr>
      <vt:lpstr>Verdana</vt:lpstr>
      <vt:lpstr>Wingdings</vt:lpstr>
      <vt:lpstr>hoofdstuk pagina</vt:lpstr>
      <vt:lpstr>1_tekst pagina</vt:lpstr>
      <vt:lpstr>Equation</vt:lpstr>
      <vt:lpstr>RTS1  Week 1</vt:lpstr>
      <vt:lpstr>Leerdoelen  Week 1  Theoriedeel</vt:lpstr>
      <vt:lpstr>ARM Cortex Processor Family</vt:lpstr>
      <vt:lpstr>Source Reference</vt:lpstr>
      <vt:lpstr>Agenda</vt:lpstr>
      <vt:lpstr>Agenda</vt:lpstr>
      <vt:lpstr>Instructions: The language of the computer</vt:lpstr>
      <vt:lpstr>Instruction Set</vt:lpstr>
      <vt:lpstr>The ARMv7 Thumb Instruction Set</vt:lpstr>
      <vt:lpstr>Levels of Program Code</vt:lpstr>
      <vt:lpstr>Agenda</vt:lpstr>
      <vt:lpstr>Arithmetic Operations</vt:lpstr>
      <vt:lpstr>Arithmetic Example</vt:lpstr>
      <vt:lpstr>Memory Hierarchy</vt:lpstr>
      <vt:lpstr>Register Operands</vt:lpstr>
      <vt:lpstr>LEGv8 Registers</vt:lpstr>
      <vt:lpstr>Program Status Register</vt:lpstr>
      <vt:lpstr>Arithmetic Example</vt:lpstr>
      <vt:lpstr>Arithmetic Example (Alternative)</vt:lpstr>
      <vt:lpstr>Memory Operands</vt:lpstr>
      <vt:lpstr>Load / Store instructions</vt:lpstr>
      <vt:lpstr>Arithmetic Example (Alternative)</vt:lpstr>
      <vt:lpstr>Registers versus Memory</vt:lpstr>
      <vt:lpstr>Immediate Operands</vt:lpstr>
      <vt:lpstr>Signed and Unsigned Numbers</vt:lpstr>
      <vt:lpstr>Unsigned Binary Integers</vt:lpstr>
      <vt:lpstr>2s-Complement Signed Integers</vt:lpstr>
      <vt:lpstr>2s-Complement Signed Integers</vt:lpstr>
      <vt:lpstr>Signed Negation</vt:lpstr>
      <vt:lpstr>Sign Extension</vt:lpstr>
      <vt:lpstr>Agenda</vt:lpstr>
      <vt:lpstr>Representing Instructions</vt:lpstr>
      <vt:lpstr>Hexadecimal</vt:lpstr>
      <vt:lpstr>Arithmetic instructions encoding</vt:lpstr>
      <vt:lpstr>Arithmetic instructions encoding</vt:lpstr>
      <vt:lpstr>Load / Store instructions encoding</vt:lpstr>
      <vt:lpstr>Load / Store instructions encoding</vt:lpstr>
      <vt:lpstr>Agenda</vt:lpstr>
      <vt:lpstr>Logical Operations</vt:lpstr>
      <vt:lpstr>Shift Operations</vt:lpstr>
      <vt:lpstr>Logical Bitwise Operations</vt:lpstr>
      <vt:lpstr>AND Operations</vt:lpstr>
      <vt:lpstr>OR Operations</vt:lpstr>
      <vt:lpstr>EOR Operations</vt:lpstr>
      <vt:lpstr>Shift Example</vt:lpstr>
      <vt:lpstr>Move Instruction</vt:lpstr>
      <vt:lpstr>Agenda</vt:lpstr>
      <vt:lpstr>Conditional Operations</vt:lpstr>
      <vt:lpstr>Compiling If Statements</vt:lpstr>
      <vt:lpstr>Encoding Branch Instructions</vt:lpstr>
      <vt:lpstr>Compiling Loop Statements</vt:lpstr>
      <vt:lpstr>Better Compiling Loop Statements</vt:lpstr>
      <vt:lpstr>More Conditional Operations</vt:lpstr>
      <vt:lpstr>Signed versus Unsigned</vt:lpstr>
      <vt:lpstr>B&lt;c&gt;.N condities</vt:lpstr>
      <vt:lpstr>Conditional Example</vt:lpstr>
      <vt:lpstr>Conditional Example</vt:lpstr>
      <vt:lpstr>Agenda</vt:lpstr>
      <vt:lpstr>Load 32-bit literal in register</vt:lpstr>
      <vt:lpstr>Agenda</vt:lpstr>
      <vt:lpstr>Subroutine (Function) Calling</vt:lpstr>
      <vt:lpstr>Function Call Instructions</vt:lpstr>
      <vt:lpstr>T-bit</vt:lpstr>
      <vt:lpstr>Register Usage</vt:lpstr>
      <vt:lpstr>Leaf Function Example</vt:lpstr>
      <vt:lpstr>Leaf Function Example</vt:lpstr>
      <vt:lpstr>Leaf Function Call Example</vt:lpstr>
      <vt:lpstr>Leaf Function Call Example</vt:lpstr>
      <vt:lpstr>Leaf Function Example</vt:lpstr>
      <vt:lpstr>Local Data on the Stack</vt:lpstr>
      <vt:lpstr>Leaf Function Example</vt:lpstr>
      <vt:lpstr>Leaf Function Example</vt:lpstr>
      <vt:lpstr>Leaf Function Example</vt:lpstr>
      <vt:lpstr>Non-Leaf Function Example</vt:lpstr>
      <vt:lpstr>More examples to study @Home</vt:lpstr>
      <vt:lpstr>Encoding Functions</vt:lpstr>
      <vt:lpstr>Decode</vt:lpstr>
      <vt:lpstr>Decode</vt:lpstr>
      <vt:lpstr>Recursive Function Example</vt:lpstr>
      <vt:lpstr>Recursive Function Example</vt:lpstr>
      <vt:lpstr>Recursive Function Example</vt:lpstr>
      <vt:lpstr>Better Non-Recursive fib(n)</vt:lpstr>
      <vt:lpstr>Volgende les… 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154</cp:revision>
  <cp:lastPrinted>2013-05-13T15:29:32Z</cp:lastPrinted>
  <dcterms:created xsi:type="dcterms:W3CDTF">2017-11-15T06:58:38Z</dcterms:created>
  <dcterms:modified xsi:type="dcterms:W3CDTF">2026-05-20T16:35:24Z</dcterms:modified>
</cp:coreProperties>
</file>