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030" r:id="rId4"/>
    <p:sldMasterId id="2147484650" r:id="rId5"/>
  </p:sldMasterIdLst>
  <p:notesMasterIdLst>
    <p:notesMasterId r:id="rId83"/>
  </p:notesMasterIdLst>
  <p:handoutMasterIdLst>
    <p:handoutMasterId r:id="rId84"/>
  </p:handoutMasterIdLst>
  <p:sldIdLst>
    <p:sldId id="317" r:id="rId6"/>
    <p:sldId id="323" r:id="rId7"/>
    <p:sldId id="335" r:id="rId8"/>
    <p:sldId id="337" r:id="rId9"/>
    <p:sldId id="428" r:id="rId10"/>
    <p:sldId id="432" r:id="rId11"/>
    <p:sldId id="455" r:id="rId12"/>
    <p:sldId id="433" r:id="rId13"/>
    <p:sldId id="434" r:id="rId14"/>
    <p:sldId id="435" r:id="rId15"/>
    <p:sldId id="436" r:id="rId16"/>
    <p:sldId id="437" r:id="rId17"/>
    <p:sldId id="438" r:id="rId18"/>
    <p:sldId id="439" r:id="rId19"/>
    <p:sldId id="440" r:id="rId20"/>
    <p:sldId id="441" r:id="rId21"/>
    <p:sldId id="442" r:id="rId22"/>
    <p:sldId id="445" r:id="rId23"/>
    <p:sldId id="444" r:id="rId24"/>
    <p:sldId id="446" r:id="rId25"/>
    <p:sldId id="447" r:id="rId26"/>
    <p:sldId id="448" r:id="rId27"/>
    <p:sldId id="449" r:id="rId28"/>
    <p:sldId id="450" r:id="rId29"/>
    <p:sldId id="451" r:id="rId30"/>
    <p:sldId id="452" r:id="rId31"/>
    <p:sldId id="453" r:id="rId32"/>
    <p:sldId id="454" r:id="rId33"/>
    <p:sldId id="456" r:id="rId34"/>
    <p:sldId id="457" r:id="rId35"/>
    <p:sldId id="459" r:id="rId36"/>
    <p:sldId id="458" r:id="rId37"/>
    <p:sldId id="460" r:id="rId38"/>
    <p:sldId id="461" r:id="rId39"/>
    <p:sldId id="497" r:id="rId40"/>
    <p:sldId id="499" r:id="rId41"/>
    <p:sldId id="462" r:id="rId42"/>
    <p:sldId id="463" r:id="rId43"/>
    <p:sldId id="464" r:id="rId44"/>
    <p:sldId id="465" r:id="rId45"/>
    <p:sldId id="466" r:id="rId46"/>
    <p:sldId id="429" r:id="rId47"/>
    <p:sldId id="467" r:id="rId48"/>
    <p:sldId id="468" r:id="rId49"/>
    <p:sldId id="469" r:id="rId50"/>
    <p:sldId id="470" r:id="rId51"/>
    <p:sldId id="471" r:id="rId52"/>
    <p:sldId id="472" r:id="rId53"/>
    <p:sldId id="473" r:id="rId54"/>
    <p:sldId id="474" r:id="rId55"/>
    <p:sldId id="475" r:id="rId56"/>
    <p:sldId id="476" r:id="rId57"/>
    <p:sldId id="477" r:id="rId58"/>
    <p:sldId id="478" r:id="rId59"/>
    <p:sldId id="500" r:id="rId60"/>
    <p:sldId id="479" r:id="rId61"/>
    <p:sldId id="480" r:id="rId62"/>
    <p:sldId id="481" r:id="rId63"/>
    <p:sldId id="482" r:id="rId64"/>
    <p:sldId id="483" r:id="rId65"/>
    <p:sldId id="484" r:id="rId66"/>
    <p:sldId id="430" r:id="rId67"/>
    <p:sldId id="485" r:id="rId68"/>
    <p:sldId id="486" r:id="rId69"/>
    <p:sldId id="487" r:id="rId70"/>
    <p:sldId id="488" r:id="rId71"/>
    <p:sldId id="489" r:id="rId72"/>
    <p:sldId id="490" r:id="rId73"/>
    <p:sldId id="431" r:id="rId74"/>
    <p:sldId id="492" r:id="rId75"/>
    <p:sldId id="494" r:id="rId76"/>
    <p:sldId id="491" r:id="rId77"/>
    <p:sldId id="495" r:id="rId78"/>
    <p:sldId id="496" r:id="rId79"/>
    <p:sldId id="493" r:id="rId80"/>
    <p:sldId id="333" r:id="rId81"/>
    <p:sldId id="331" r:id="rId82"/>
  </p:sldIdLst>
  <p:sldSz cx="10160000" cy="5715000"/>
  <p:notesSz cx="6858000" cy="9144000"/>
  <p:defaultTextStyle>
    <a:defPPr>
      <a:defRPr lang="en-US"/>
    </a:defPPr>
    <a:lvl1pPr algn="l" rtl="0" eaLnBrk="0" fontAlgn="base" hangingPunct="0">
      <a:spcBef>
        <a:spcPct val="0"/>
      </a:spcBef>
      <a:spcAft>
        <a:spcPct val="0"/>
      </a:spcAft>
      <a:defRPr sz="2400" b="1"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sz="2400" b="1"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sz="2400" b="1"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sz="2400" b="1"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sz="2400" b="1"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2400" b="1"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2400" b="1"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2400" b="1"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2400" b="1"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1800" userDrawn="1">
          <p15:clr>
            <a:srgbClr val="A4A3A4"/>
          </p15:clr>
        </p15:guide>
        <p15:guide id="2" orient="horz" pos="320" userDrawn="1">
          <p15:clr>
            <a:srgbClr val="A4A3A4"/>
          </p15:clr>
        </p15:guide>
        <p15:guide id="3" orient="horz" pos="2934" userDrawn="1">
          <p15:clr>
            <a:srgbClr val="A4A3A4"/>
          </p15:clr>
        </p15:guide>
        <p15:guide id="4" pos="3200" userDrawn="1">
          <p15:clr>
            <a:srgbClr val="A4A3A4"/>
          </p15:clr>
        </p15:guide>
        <p15:guide id="5" pos="2133" userDrawn="1">
          <p15:clr>
            <a:srgbClr val="A4A3A4"/>
          </p15:clr>
        </p15:guide>
        <p15:guide id="6" pos="1067" userDrawn="1">
          <p15:clr>
            <a:srgbClr val="A4A3A4"/>
          </p15:clr>
        </p15:guide>
        <p15:guide id="7" pos="4267" userDrawn="1">
          <p15:clr>
            <a:srgbClr val="A4A3A4"/>
          </p15:clr>
        </p15:guide>
        <p15:guide id="8" pos="5333" userDrawn="1">
          <p15:clr>
            <a:srgbClr val="A4A3A4"/>
          </p15:clr>
        </p15:guide>
        <p15:guide id="9" pos="191"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oeders, J.Z.M. (Harry)" initials="BJ(" lastIdx="1" clrIdx="0">
    <p:extLst>
      <p:ext uri="{19B8F6BF-5375-455C-9EA6-DF929625EA0E}">
        <p15:presenceInfo xmlns:p15="http://schemas.microsoft.com/office/powerpoint/2012/main" userId="S::BroJZ@hr.nl::41fbf053-7391-48d7-be5b-e14598b20e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loop="1"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71327"/>
    <a:srgbClr val="F3C3C8"/>
    <a:srgbClr val="FBE0DF"/>
    <a:srgbClr val="CC0033"/>
    <a:srgbClr val="CF0033"/>
    <a:srgbClr val="B10538"/>
    <a:srgbClr val="D4737D"/>
    <a:srgbClr val="A4D7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56" autoAdjust="0"/>
    <p:restoredTop sz="94434" autoAdjust="0"/>
  </p:normalViewPr>
  <p:slideViewPr>
    <p:cSldViewPr>
      <p:cViewPr varScale="1">
        <p:scale>
          <a:sx n="98" d="100"/>
          <a:sy n="98" d="100"/>
        </p:scale>
        <p:origin x="691" y="106"/>
      </p:cViewPr>
      <p:guideLst>
        <p:guide orient="horz" pos="1800"/>
        <p:guide orient="horz" pos="320"/>
        <p:guide orient="horz" pos="2934"/>
        <p:guide pos="3200"/>
        <p:guide pos="2133"/>
        <p:guide pos="1067"/>
        <p:guide pos="4267"/>
        <p:guide pos="5333"/>
        <p:guide pos="191"/>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86" d="100"/>
          <a:sy n="86" d="100"/>
        </p:scale>
        <p:origin x="378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handoutMaster" Target="handoutMasters/handoutMaster1.xml"/><Relationship Id="rId89" Type="http://schemas.openxmlformats.org/officeDocument/2006/relationships/tableStyles" Target="tableStyle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microsoft.com/office/2016/11/relationships/changesInfo" Target="changesInfos/changesInfo1.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notesMaster" Target="notesMasters/notesMaster1.xml"/><Relationship Id="rId88"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viewProps" Target="viewProp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oeders, J.Z.M. (Harry)" userId="41fbf053-7391-48d7-be5b-e14598b20e70" providerId="ADAL" clId="{E6F55DA7-4AF2-4322-BFBE-2049A5BF6A96}"/>
    <pc:docChg chg="modSld">
      <pc:chgData name="Broeders, J.Z.M. (Harry)" userId="41fbf053-7391-48d7-be5b-e14598b20e70" providerId="ADAL" clId="{E6F55DA7-4AF2-4322-BFBE-2049A5BF6A96}" dt="2018-08-30T07:55:25.875" v="1" actId="20577"/>
      <pc:docMkLst>
        <pc:docMk/>
      </pc:docMkLst>
      <pc:sldChg chg="modSp">
        <pc:chgData name="Broeders, J.Z.M. (Harry)" userId="41fbf053-7391-48d7-be5b-e14598b20e70" providerId="ADAL" clId="{E6F55DA7-4AF2-4322-BFBE-2049A5BF6A96}" dt="2018-08-30T07:55:25.875" v="1" actId="20577"/>
        <pc:sldMkLst>
          <pc:docMk/>
          <pc:sldMk cId="0" sldId="317"/>
        </pc:sldMkLst>
        <pc:spChg chg="mod">
          <ac:chgData name="Broeders, J.Z.M. (Harry)" userId="41fbf053-7391-48d7-be5b-e14598b20e70" providerId="ADAL" clId="{E6F55DA7-4AF2-4322-BFBE-2049A5BF6A96}" dt="2018-08-30T07:55:25.875" v="1" actId="20577"/>
          <ac:spMkLst>
            <pc:docMk/>
            <pc:sldMk cId="0" sldId="317"/>
            <ac:spMk id="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jdelijke aanduiding voor datum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2686B01C-E1B4-41AF-8165-68A41D199769}" type="datetimeFigureOut">
              <a:rPr lang="nl-NL"/>
              <a:pPr/>
              <a:t>20-5-2026</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Arial" pitchFamily="34" charset="0"/>
                <a:ea typeface="ＭＳ Ｐゴシック" pitchFamily="34" charset="-128"/>
                <a:cs typeface="+mn-cs"/>
              </a:defRPr>
            </a:lvl1pPr>
          </a:lstStyle>
          <a:p>
            <a:pPr>
              <a:defRPr/>
            </a:pPr>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6F05877-8D3E-4285-BAAF-3351F2AEBA70}" type="slidenum">
              <a:rPr lang="nl-NL"/>
              <a:pPr/>
              <a:t>‹nr.›</a:t>
            </a:fld>
            <a:endParaRPr lang="nl-NL"/>
          </a:p>
        </p:txBody>
      </p:sp>
    </p:spTree>
    <p:extLst>
      <p:ext uri="{BB962C8B-B14F-4D97-AF65-F5344CB8AC3E}">
        <p14:creationId xmlns:p14="http://schemas.microsoft.com/office/powerpoint/2010/main" val="1092020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p:spPr>
        <p:txBody>
          <a:bodyPr vert="horz" wrap="square" lIns="91440" tIns="45720" rIns="91440" bIns="45720" numCol="1" anchor="t" anchorCtr="0" compatLnSpc="1">
            <a:prstTxWarp prst="textNoShape">
              <a:avLst/>
            </a:prstTxWarp>
          </a:bodyPr>
          <a:lstStyle>
            <a:lvl1pPr>
              <a:defRPr sz="1200" b="0">
                <a:latin typeface="Arial" pitchFamily="34" charset="0"/>
                <a:ea typeface="ＭＳ Ｐゴシック" pitchFamily="34" charset="-128"/>
                <a:cs typeface="+mn-cs"/>
              </a:defRPr>
            </a:lvl1pPr>
          </a:lstStyle>
          <a:p>
            <a:pPr>
              <a:defRPr/>
            </a:pPr>
            <a:endParaRPr lang="nl-NL"/>
          </a:p>
        </p:txBody>
      </p:sp>
      <p:sp>
        <p:nvSpPr>
          <p:cNvPr id="3075" name="Rectangle 3"/>
          <p:cNvSpPr>
            <a:spLocks noGrp="1" noChangeArrowheads="1"/>
          </p:cNvSpPr>
          <p:nvPr>
            <p:ph type="dt" idx="1"/>
          </p:nvPr>
        </p:nvSpPr>
        <p:spPr bwMode="auto">
          <a:xfrm>
            <a:off x="3886200" y="0"/>
            <a:ext cx="2971800" cy="457200"/>
          </a:xfrm>
          <a:prstGeom prst="rect">
            <a:avLst/>
          </a:prstGeom>
          <a:noFill/>
          <a:ln>
            <a:noFill/>
          </a:ln>
        </p:spPr>
        <p:txBody>
          <a:bodyPr vert="horz" wrap="square" lIns="91440" tIns="45720" rIns="91440" bIns="45720" numCol="1" anchor="t" anchorCtr="0" compatLnSpc="1">
            <a:prstTxWarp prst="textNoShape">
              <a:avLst/>
            </a:prstTxWarp>
          </a:bodyPr>
          <a:lstStyle>
            <a:lvl1pPr algn="r">
              <a:defRPr sz="1200" b="0">
                <a:latin typeface="Arial" pitchFamily="34" charset="0"/>
                <a:ea typeface="ＭＳ Ｐゴシック" pitchFamily="34" charset="-128"/>
                <a:cs typeface="+mn-cs"/>
              </a:defRPr>
            </a:lvl1pPr>
          </a:lstStyle>
          <a:p>
            <a:pPr>
              <a:defRPr/>
            </a:pPr>
            <a:endParaRPr lang="nl-NL"/>
          </a:p>
        </p:txBody>
      </p:sp>
      <p:sp>
        <p:nvSpPr>
          <p:cNvPr id="25604"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p:spPr>
        <p:txBody>
          <a:bodyPr vert="horz" wrap="square" lIns="91440" tIns="45720" rIns="91440" bIns="45720" numCol="1" anchor="t" anchorCtr="0" compatLnSpc="1">
            <a:prstTxWarp prst="textNoShape">
              <a:avLst/>
            </a:prstTxWarp>
          </a:bodyPr>
          <a:lstStyle/>
          <a:p>
            <a:pPr lvl="0"/>
            <a:r>
              <a:rPr lang="en-US" noProof="0"/>
              <a:t>Klik om de tekststijl van het model te bewerken</a:t>
            </a:r>
          </a:p>
          <a:p>
            <a:pPr lvl="1"/>
            <a:r>
              <a:rPr lang="en-US" noProof="0"/>
              <a:t>Tweede niveau</a:t>
            </a:r>
          </a:p>
          <a:p>
            <a:pPr lvl="2"/>
            <a:r>
              <a:rPr lang="en-US" noProof="0"/>
              <a:t>Derde niveau</a:t>
            </a:r>
          </a:p>
          <a:p>
            <a:pPr lvl="3"/>
            <a:r>
              <a:rPr lang="en-US" noProof="0"/>
              <a:t>Vierde niveau</a:t>
            </a:r>
          </a:p>
          <a:p>
            <a:pPr lvl="4"/>
            <a:r>
              <a:rPr lang="en-US" noProof="0"/>
              <a:t>Vijfde niveau</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p:spPr>
        <p:txBody>
          <a:bodyPr vert="horz" wrap="square" lIns="91440" tIns="45720" rIns="91440" bIns="45720" numCol="1" anchor="b" anchorCtr="0" compatLnSpc="1">
            <a:prstTxWarp prst="textNoShape">
              <a:avLst/>
            </a:prstTxWarp>
          </a:bodyPr>
          <a:lstStyle>
            <a:lvl1pPr>
              <a:defRPr sz="1200" b="0">
                <a:latin typeface="Arial" pitchFamily="34" charset="0"/>
                <a:ea typeface="ＭＳ Ｐゴシック" pitchFamily="34" charset="-128"/>
                <a:cs typeface="+mn-cs"/>
              </a:defRPr>
            </a:lvl1pPr>
          </a:lstStyle>
          <a:p>
            <a:pPr>
              <a:defRPr/>
            </a:pPr>
            <a:endParaRPr lang="nl-NL"/>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p:spPr>
        <p:txBody>
          <a:bodyPr vert="horz" wrap="square" lIns="91440" tIns="45720" rIns="91440" bIns="45720" numCol="1" anchor="b" anchorCtr="0" compatLnSpc="1">
            <a:prstTxWarp prst="textNoShape">
              <a:avLst/>
            </a:prstTxWarp>
          </a:bodyPr>
          <a:lstStyle>
            <a:lvl1pPr algn="r">
              <a:defRPr sz="1200" b="0"/>
            </a:lvl1pPr>
          </a:lstStyle>
          <a:p>
            <a:fld id="{F87DA649-BF1A-4B9E-B469-B5F2A720E3B8}" type="slidenum">
              <a:rPr lang="en-US"/>
              <a:pPr/>
              <a:t>‹nr.›</a:t>
            </a:fld>
            <a:endParaRPr lang="en-US"/>
          </a:p>
        </p:txBody>
      </p:sp>
    </p:spTree>
    <p:extLst>
      <p:ext uri="{BB962C8B-B14F-4D97-AF65-F5344CB8AC3E}">
        <p14:creationId xmlns:p14="http://schemas.microsoft.com/office/powerpoint/2010/main" val="10595710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ＭＳ Ｐゴシック" charset="0"/>
      </a:defRPr>
    </a:lvl2pPr>
    <a:lvl3pPr marL="9144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ＭＳ Ｐゴシック" charset="0"/>
      </a:defRPr>
    </a:lvl3pPr>
    <a:lvl4pPr marL="13716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ＭＳ Ｐゴシック" charset="0"/>
      </a:defRPr>
    </a:lvl4pPr>
    <a:lvl5pPr marL="18288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ＭＳ Ｐゴシック"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Afbeelding met bijschrift">
    <p:spTree>
      <p:nvGrpSpPr>
        <p:cNvPr id="1" name=""/>
        <p:cNvGrpSpPr/>
        <p:nvPr/>
      </p:nvGrpSpPr>
      <p:grpSpPr>
        <a:xfrm>
          <a:off x="0" y="0"/>
          <a:ext cx="0" cy="0"/>
          <a:chOff x="0" y="0"/>
          <a:chExt cx="0" cy="0"/>
        </a:xfrm>
      </p:grpSpPr>
      <p:sp>
        <p:nvSpPr>
          <p:cNvPr id="4" name="Tijdelijke aanduiding voor titel 1"/>
          <p:cNvSpPr>
            <a:spLocks noGrp="1"/>
          </p:cNvSpPr>
          <p:nvPr>
            <p:ph type="title" hasCustomPrompt="1"/>
          </p:nvPr>
        </p:nvSpPr>
        <p:spPr bwMode="auto">
          <a:xfrm>
            <a:off x="519494" y="4728526"/>
            <a:ext cx="9720516" cy="937286"/>
          </a:xfrm>
          <a:prstGeom prst="rect">
            <a:avLst/>
          </a:prstGeom>
          <a:noFill/>
          <a:ln>
            <a:noFill/>
          </a:ln>
        </p:spPr>
        <p:txBody>
          <a:bodyPr/>
          <a:lstStyle>
            <a:lvl1pPr>
              <a:defRPr b="1" cap="none" baseline="0">
                <a:latin typeface="Calibri" panose="020F0502020204030204" pitchFamily="34" charset="0"/>
                <a:ea typeface="Calibri" panose="020F0502020204030204" pitchFamily="34" charset="0"/>
                <a:cs typeface="Calibri" panose="020F0502020204030204" pitchFamily="34" charset="0"/>
              </a:defRPr>
            </a:lvl1pPr>
          </a:lstStyle>
          <a:p>
            <a:pPr lvl="0"/>
            <a:r>
              <a:rPr lang="nl-NL"/>
              <a:t>RTS10 Week 1 Les 1</a:t>
            </a:r>
            <a:endParaRPr lang="nl-NL" dirty="0"/>
          </a:p>
        </p:txBody>
      </p:sp>
      <p:pic>
        <p:nvPicPr>
          <p:cNvPr id="5" name="Picture 2" descr="http://techiebees.in/upload/embedded-systems-projects-in-chennai.jpg"/>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artisticGlowEdges/>
                    </a14:imgEffect>
                  </a14:imgLayer>
                </a14:imgProps>
              </a:ext>
              <a:ext uri="{28A0092B-C50C-407E-A947-70E740481C1C}">
                <a14:useLocalDpi xmlns:a14="http://schemas.microsoft.com/office/drawing/2010/main" val="0"/>
              </a:ext>
            </a:extLst>
          </a:blip>
          <a:srcRect l="-112" r="-112"/>
          <a:stretch/>
        </p:blipFill>
        <p:spPr bwMode="auto">
          <a:xfrm>
            <a:off x="-70902" y="-1823020"/>
            <a:ext cx="10292337" cy="6157788"/>
          </a:xfrm>
          <a:prstGeom prst="flowChartOffpageConnector">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229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39487" y="-111224"/>
            <a:ext cx="9281031" cy="952500"/>
          </a:xfrm>
          <a:prstGeom prst="rect">
            <a:avLst/>
          </a:prstGeom>
        </p:spPr>
        <p:txBody>
          <a:bodyPr/>
          <a:lstStyle>
            <a:lvl1pPr>
              <a:defRPr/>
            </a:lvl1pPr>
          </a:lstStyle>
          <a:p>
            <a:r>
              <a:rPr lang="nl-NL" dirty="0"/>
              <a:t>Titel</a:t>
            </a:r>
          </a:p>
        </p:txBody>
      </p:sp>
      <p:sp>
        <p:nvSpPr>
          <p:cNvPr id="4" name="Content Placeholder 3"/>
          <p:cNvSpPr>
            <a:spLocks noGrp="1" noChangeArrowheads="1"/>
          </p:cNvSpPr>
          <p:nvPr>
            <p:ph idx="1" hasCustomPrompt="1"/>
          </p:nvPr>
        </p:nvSpPr>
        <p:spPr bwMode="auto">
          <a:xfrm>
            <a:off x="439487" y="985292"/>
            <a:ext cx="9281031" cy="4464496"/>
          </a:xfrm>
          <a:prstGeom prst="rect">
            <a:avLst/>
          </a:prstGeom>
          <a:noFill/>
          <a:ln>
            <a:noFill/>
          </a:ln>
          <a:effectLst/>
        </p:spPr>
        <p:txBody>
          <a:bodyPr/>
          <a:lstStyle>
            <a:lvl1pPr marL="0" indent="0">
              <a:buClr>
                <a:srgbClr val="C00000"/>
              </a:buClr>
              <a:buSzPct val="100000"/>
              <a:buFont typeface="Open Sans" panose="020B0606030504020204" pitchFamily="34" charset="0"/>
              <a:buNone/>
              <a:defRPr sz="3200">
                <a:latin typeface="Calibri" panose="020F0502020204030204" pitchFamily="34" charset="0"/>
                <a:ea typeface="Open Sans" panose="020B0606030504020204" pitchFamily="34" charset="0"/>
                <a:cs typeface="Open Sans" panose="020B0606030504020204" pitchFamily="34" charset="0"/>
              </a:defRPr>
            </a:lvl1pPr>
            <a:lvl2pPr marL="457196" indent="-457196">
              <a:buClr>
                <a:srgbClr val="C00000"/>
              </a:buClr>
              <a:buSzPct val="120000"/>
              <a:buFont typeface="Arial" panose="020B0604020202020204" pitchFamily="34" charset="0"/>
              <a:buChar char="•"/>
              <a:defRPr sz="2800">
                <a:latin typeface="Calibri" panose="020F0502020204030204" pitchFamily="34" charset="0"/>
              </a:defRPr>
            </a:lvl2pPr>
            <a:lvl3pPr marL="525457" indent="-342896">
              <a:buClr>
                <a:srgbClr val="C00000"/>
              </a:buClr>
              <a:buSzPct val="120000"/>
              <a:buFont typeface="Arial" panose="020B0604020202020204" pitchFamily="34" charset="0"/>
              <a:buChar char="•"/>
              <a:defRPr sz="2400">
                <a:latin typeface="Calibri" panose="020F0502020204030204" pitchFamily="34" charset="0"/>
              </a:defRPr>
            </a:lvl3pPr>
            <a:lvl4pPr marL="701668" indent="-342896">
              <a:buClr>
                <a:srgbClr val="C00000"/>
              </a:buClr>
              <a:buSzPct val="120000"/>
              <a:buFont typeface="Arial" panose="020B0604020202020204" pitchFamily="34" charset="0"/>
              <a:buChar char="•"/>
              <a:defRPr sz="2000">
                <a:latin typeface="Calibri" panose="020F0502020204030204" pitchFamily="34" charset="0"/>
              </a:defRPr>
            </a:lvl4pPr>
          </a:lstStyle>
          <a:p>
            <a:pPr lvl="0"/>
            <a:r>
              <a:rPr lang="nl-NL" dirty="0"/>
              <a:t>Bla </a:t>
            </a:r>
            <a:r>
              <a:rPr lang="nl-NL" dirty="0" err="1"/>
              <a:t>bla</a:t>
            </a:r>
            <a:endParaRPr lang="nl-NL" dirty="0"/>
          </a:p>
          <a:p>
            <a:pPr lvl="1"/>
            <a:r>
              <a:rPr lang="nl-NL" dirty="0"/>
              <a:t>Bla</a:t>
            </a:r>
          </a:p>
          <a:p>
            <a:pPr lvl="2"/>
            <a:r>
              <a:rPr lang="nl-NL" dirty="0"/>
              <a:t>Bla</a:t>
            </a:r>
          </a:p>
          <a:p>
            <a:pPr lvl="3"/>
            <a:r>
              <a:rPr lang="nl-NL" dirty="0"/>
              <a:t>bla</a:t>
            </a:r>
          </a:p>
        </p:txBody>
      </p:sp>
      <p:sp>
        <p:nvSpPr>
          <p:cNvPr id="6" name="Tijdelijke aanduiding voor dianummer 2"/>
          <p:cNvSpPr>
            <a:spLocks noGrp="1"/>
          </p:cNvSpPr>
          <p:nvPr>
            <p:ph type="sldNum" sz="quarter" idx="4"/>
          </p:nvPr>
        </p:nvSpPr>
        <p:spPr>
          <a:xfrm>
            <a:off x="9400481" y="4801716"/>
            <a:ext cx="630523" cy="312544"/>
          </a:xfrm>
          <a:prstGeom prst="rect">
            <a:avLst/>
          </a:prstGeom>
        </p:spPr>
        <p:txBody>
          <a:bodyPr vert="horz" lIns="91440" tIns="45720" rIns="91440" bIns="45720" rtlCol="0" anchor="ctr"/>
          <a:lstStyle>
            <a:lvl1pPr algn="r">
              <a:defRPr sz="1400" b="0">
                <a:solidFill>
                  <a:schemeClr val="tx1">
                    <a:tint val="75000"/>
                  </a:schemeClr>
                </a:solidFill>
                <a:latin typeface="Calibri" panose="020F0502020204030204" pitchFamily="34" charset="0"/>
              </a:defRPr>
            </a:lvl1pPr>
          </a:lstStyle>
          <a:p>
            <a:fld id="{56D60047-1244-4A1F-8780-494A55767BC9}" type="slidenum">
              <a:rPr lang="nl-NL" smtClean="0"/>
              <a:pPr/>
              <a:t>‹nr.›</a:t>
            </a:fld>
            <a:endParaRPr lang="nl-NL"/>
          </a:p>
        </p:txBody>
      </p:sp>
    </p:spTree>
    <p:extLst>
      <p:ext uri="{BB962C8B-B14F-4D97-AF65-F5344CB8AC3E}">
        <p14:creationId xmlns:p14="http://schemas.microsoft.com/office/powerpoint/2010/main" val="2288912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US"/>
          </a:p>
        </p:txBody>
      </p:sp>
      <p:sp>
        <p:nvSpPr>
          <p:cNvPr id="4" name="Tijdelijke aanduiding voor dianummer 2"/>
          <p:cNvSpPr>
            <a:spLocks noGrp="1"/>
          </p:cNvSpPr>
          <p:nvPr>
            <p:ph type="sldNum" sz="quarter" idx="4"/>
          </p:nvPr>
        </p:nvSpPr>
        <p:spPr>
          <a:xfrm>
            <a:off x="9400481" y="4801716"/>
            <a:ext cx="630523" cy="312544"/>
          </a:xfrm>
          <a:prstGeom prst="rect">
            <a:avLst/>
          </a:prstGeom>
        </p:spPr>
        <p:txBody>
          <a:bodyPr vert="horz" lIns="91440" tIns="45720" rIns="91440" bIns="45720" rtlCol="0" anchor="ctr"/>
          <a:lstStyle>
            <a:lvl1pPr algn="r">
              <a:defRPr sz="1400" b="0">
                <a:solidFill>
                  <a:schemeClr val="tx1">
                    <a:tint val="75000"/>
                  </a:schemeClr>
                </a:solidFill>
                <a:latin typeface="Calibri" panose="020F0502020204030204" pitchFamily="34" charset="0"/>
              </a:defRPr>
            </a:lvl1pPr>
          </a:lstStyle>
          <a:p>
            <a:fld id="{56D60047-1244-4A1F-8780-494A55767BC9}" type="slidenum">
              <a:rPr lang="nl-NL" smtClean="0"/>
              <a:pPr/>
              <a:t>‹nr.›</a:t>
            </a:fld>
            <a:endParaRPr lang="nl-NL"/>
          </a:p>
        </p:txBody>
      </p:sp>
    </p:spTree>
    <p:extLst>
      <p:ext uri="{BB962C8B-B14F-4D97-AF65-F5344CB8AC3E}">
        <p14:creationId xmlns:p14="http://schemas.microsoft.com/office/powerpoint/2010/main" val="6498991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5015" r:id="rId1"/>
  </p:sldLayoutIdLst>
  <p:hf hdr="0" ftr="0" dt="0"/>
  <p:txStyles>
    <p:titleStyle>
      <a:lvl1pPr algn="l" rtl="0" eaLnBrk="0" fontAlgn="base" hangingPunct="0">
        <a:spcBef>
          <a:spcPct val="0"/>
        </a:spcBef>
        <a:spcAft>
          <a:spcPct val="0"/>
        </a:spcAft>
        <a:defRPr sz="4000" cap="all">
          <a:solidFill>
            <a:srgbClr val="CC0033"/>
          </a:solidFill>
          <a:latin typeface="Calibri" panose="020F0502020204030204" pitchFamily="34" charset="0"/>
          <a:ea typeface="MS PGothic" panose="020B0600070205080204" pitchFamily="34" charset="-128"/>
          <a:cs typeface="Calibri" panose="020F0502020204030204" pitchFamily="34" charset="0"/>
        </a:defRPr>
      </a:lvl1pPr>
      <a:lvl2pPr algn="l" rtl="0" eaLnBrk="0" fontAlgn="base" hangingPunct="0">
        <a:spcBef>
          <a:spcPct val="0"/>
        </a:spcBef>
        <a:spcAft>
          <a:spcPct val="0"/>
        </a:spcAft>
        <a:defRPr sz="2000">
          <a:solidFill>
            <a:srgbClr val="CC0033"/>
          </a:solidFill>
          <a:latin typeface="Arial" charset="0"/>
          <a:ea typeface="MS PGothic" panose="020B0600070205080204" pitchFamily="34" charset="-128"/>
          <a:cs typeface="ＭＳ Ｐゴシック" charset="0"/>
        </a:defRPr>
      </a:lvl2pPr>
      <a:lvl3pPr algn="l" rtl="0" eaLnBrk="0" fontAlgn="base" hangingPunct="0">
        <a:spcBef>
          <a:spcPct val="0"/>
        </a:spcBef>
        <a:spcAft>
          <a:spcPct val="0"/>
        </a:spcAft>
        <a:defRPr sz="2000">
          <a:solidFill>
            <a:srgbClr val="CC0033"/>
          </a:solidFill>
          <a:latin typeface="Arial" charset="0"/>
          <a:ea typeface="MS PGothic" panose="020B0600070205080204" pitchFamily="34" charset="-128"/>
          <a:cs typeface="ＭＳ Ｐゴシック" charset="0"/>
        </a:defRPr>
      </a:lvl3pPr>
      <a:lvl4pPr algn="l" rtl="0" eaLnBrk="0" fontAlgn="base" hangingPunct="0">
        <a:spcBef>
          <a:spcPct val="0"/>
        </a:spcBef>
        <a:spcAft>
          <a:spcPct val="0"/>
        </a:spcAft>
        <a:defRPr sz="2000">
          <a:solidFill>
            <a:srgbClr val="CC0033"/>
          </a:solidFill>
          <a:latin typeface="Arial" charset="0"/>
          <a:ea typeface="MS PGothic" panose="020B0600070205080204" pitchFamily="34" charset="-128"/>
          <a:cs typeface="ＭＳ Ｐゴシック" charset="0"/>
        </a:defRPr>
      </a:lvl4pPr>
      <a:lvl5pPr algn="l" rtl="0" eaLnBrk="0" fontAlgn="base" hangingPunct="0">
        <a:spcBef>
          <a:spcPct val="0"/>
        </a:spcBef>
        <a:spcAft>
          <a:spcPct val="0"/>
        </a:spcAft>
        <a:defRPr sz="2000">
          <a:solidFill>
            <a:srgbClr val="CC0033"/>
          </a:solidFill>
          <a:latin typeface="Arial" charset="0"/>
          <a:ea typeface="MS PGothic" panose="020B0600070205080204" pitchFamily="34" charset="-128"/>
          <a:cs typeface="ＭＳ Ｐゴシック" charset="0"/>
        </a:defRPr>
      </a:lvl5pPr>
      <a:lvl6pPr marL="380966" algn="l" rtl="0" fontAlgn="base">
        <a:spcBef>
          <a:spcPct val="0"/>
        </a:spcBef>
        <a:spcAft>
          <a:spcPct val="0"/>
        </a:spcAft>
        <a:defRPr sz="2167" b="1">
          <a:solidFill>
            <a:schemeClr val="tx2"/>
          </a:solidFill>
          <a:latin typeface="Verdana" pitchFamily="34" charset="0"/>
          <a:ea typeface="ＭＳ Ｐゴシック" pitchFamily="-48" charset="-128"/>
        </a:defRPr>
      </a:lvl6pPr>
      <a:lvl7pPr marL="761933" algn="l" rtl="0" fontAlgn="base">
        <a:spcBef>
          <a:spcPct val="0"/>
        </a:spcBef>
        <a:spcAft>
          <a:spcPct val="0"/>
        </a:spcAft>
        <a:defRPr sz="2167" b="1">
          <a:solidFill>
            <a:schemeClr val="tx2"/>
          </a:solidFill>
          <a:latin typeface="Verdana" pitchFamily="34" charset="0"/>
          <a:ea typeface="ＭＳ Ｐゴシック" pitchFamily="-48" charset="-128"/>
        </a:defRPr>
      </a:lvl7pPr>
      <a:lvl8pPr marL="1142897" algn="l" rtl="0" fontAlgn="base">
        <a:spcBef>
          <a:spcPct val="0"/>
        </a:spcBef>
        <a:spcAft>
          <a:spcPct val="0"/>
        </a:spcAft>
        <a:defRPr sz="2167" b="1">
          <a:solidFill>
            <a:schemeClr val="tx2"/>
          </a:solidFill>
          <a:latin typeface="Verdana" pitchFamily="34" charset="0"/>
          <a:ea typeface="ＭＳ Ｐゴシック" pitchFamily="-48" charset="-128"/>
        </a:defRPr>
      </a:lvl8pPr>
      <a:lvl9pPr marL="1523863" algn="l" rtl="0" fontAlgn="base">
        <a:spcBef>
          <a:spcPct val="0"/>
        </a:spcBef>
        <a:spcAft>
          <a:spcPct val="0"/>
        </a:spcAft>
        <a:defRPr sz="2167" b="1">
          <a:solidFill>
            <a:schemeClr val="tx2"/>
          </a:solidFill>
          <a:latin typeface="Verdana" pitchFamily="34" charset="0"/>
          <a:ea typeface="ＭＳ Ｐゴシック" pitchFamily="-48" charset="-128"/>
        </a:defRPr>
      </a:lvl9pPr>
    </p:titleStyle>
    <p:bodyStyle>
      <a:lvl1pPr marL="452397" indent="-452397" algn="l" rtl="0" eaLnBrk="0" fontAlgn="base" hangingPunct="0">
        <a:spcBef>
          <a:spcPct val="20000"/>
        </a:spcBef>
        <a:spcAft>
          <a:spcPct val="0"/>
        </a:spcAft>
        <a:buClr>
          <a:srgbClr val="CE0044"/>
        </a:buClr>
        <a:buSzPct val="120000"/>
        <a:buFont typeface="Arial" panose="020B0604020202020204" pitchFamily="34" charset="0"/>
        <a:buBlip>
          <a:blip r:embed="rId3"/>
        </a:buBlip>
        <a:defRPr sz="1667">
          <a:solidFill>
            <a:schemeClr val="tx1"/>
          </a:solidFill>
          <a:latin typeface="+mn-lt"/>
          <a:ea typeface="MS PGothic" panose="020B0600070205080204" pitchFamily="34" charset="-128"/>
          <a:cs typeface="ＭＳ Ｐゴシック" charset="0"/>
        </a:defRPr>
      </a:lvl1pPr>
      <a:lvl2pPr marL="768545" indent="-166672" algn="l" rtl="0" eaLnBrk="0" fontAlgn="base" hangingPunct="0">
        <a:spcBef>
          <a:spcPct val="20000"/>
        </a:spcBef>
        <a:spcAft>
          <a:spcPct val="0"/>
        </a:spcAft>
        <a:buClr>
          <a:srgbClr val="CE0044"/>
        </a:buClr>
        <a:buSzPct val="120000"/>
        <a:buFont typeface="Arial" panose="020B0604020202020204" pitchFamily="34" charset="0"/>
        <a:buBlip>
          <a:blip r:embed="rId3"/>
        </a:buBlip>
        <a:defRPr>
          <a:solidFill>
            <a:schemeClr val="tx1"/>
          </a:solidFill>
          <a:latin typeface="+mn-lt"/>
          <a:ea typeface="MS PGothic" panose="020B0600070205080204" pitchFamily="34" charset="-128"/>
          <a:cs typeface="ＭＳ Ｐゴシック" charset="0"/>
        </a:defRPr>
      </a:lvl2pPr>
      <a:lvl3pPr marL="918021" indent="-156091" algn="l" rtl="0" eaLnBrk="0" fontAlgn="base" hangingPunct="0">
        <a:spcBef>
          <a:spcPct val="20000"/>
        </a:spcBef>
        <a:spcAft>
          <a:spcPct val="0"/>
        </a:spcAft>
        <a:buClr>
          <a:srgbClr val="CE0044"/>
        </a:buClr>
        <a:buSzPct val="120000"/>
        <a:buFont typeface="Arial" panose="020B0604020202020204" pitchFamily="34" charset="0"/>
        <a:defRPr sz="1333">
          <a:solidFill>
            <a:schemeClr val="tx1"/>
          </a:solidFill>
          <a:latin typeface="+mn-lt"/>
          <a:ea typeface="MS PGothic" panose="020B0600070205080204" pitchFamily="34" charset="-128"/>
          <a:cs typeface="ＭＳ Ｐゴシック" charset="0"/>
        </a:defRPr>
      </a:lvl3pPr>
      <a:lvl4pPr marL="1448464" indent="-190482" algn="l" rtl="0" eaLnBrk="0" fontAlgn="base" hangingPunct="0">
        <a:spcBef>
          <a:spcPct val="20000"/>
        </a:spcBef>
        <a:spcAft>
          <a:spcPct val="0"/>
        </a:spcAft>
        <a:buChar char="–"/>
        <a:defRPr sz="1333">
          <a:solidFill>
            <a:schemeClr val="tx1"/>
          </a:solidFill>
          <a:latin typeface="Arial" charset="0"/>
          <a:ea typeface="MS PGothic" panose="020B0600070205080204" pitchFamily="34" charset="-128"/>
          <a:cs typeface="ＭＳ Ｐゴシック" charset="0"/>
        </a:defRPr>
      </a:lvl4pPr>
      <a:lvl5pPr marL="1788422" indent="-190482" algn="l" rtl="0" eaLnBrk="0" fontAlgn="base" hangingPunct="0">
        <a:spcBef>
          <a:spcPct val="20000"/>
        </a:spcBef>
        <a:spcAft>
          <a:spcPct val="0"/>
        </a:spcAft>
        <a:buChar char="»"/>
        <a:defRPr sz="1333">
          <a:solidFill>
            <a:schemeClr val="tx1"/>
          </a:solidFill>
          <a:latin typeface="Arial" charset="0"/>
          <a:ea typeface="MS PGothic" panose="020B0600070205080204" pitchFamily="34" charset="-128"/>
          <a:cs typeface="ＭＳ Ｐゴシック" charset="0"/>
        </a:defRPr>
      </a:lvl5pPr>
      <a:lvl6pPr marL="2169388" indent="-190482" algn="l" rtl="0" fontAlgn="base">
        <a:spcBef>
          <a:spcPct val="20000"/>
        </a:spcBef>
        <a:spcAft>
          <a:spcPct val="0"/>
        </a:spcAft>
        <a:buChar char="»"/>
        <a:defRPr sz="1333">
          <a:solidFill>
            <a:schemeClr val="tx1"/>
          </a:solidFill>
          <a:latin typeface="Arial" charset="0"/>
          <a:ea typeface="+mn-ea"/>
        </a:defRPr>
      </a:lvl6pPr>
      <a:lvl7pPr marL="2550353" indent="-190482" algn="l" rtl="0" fontAlgn="base">
        <a:spcBef>
          <a:spcPct val="20000"/>
        </a:spcBef>
        <a:spcAft>
          <a:spcPct val="0"/>
        </a:spcAft>
        <a:buChar char="»"/>
        <a:defRPr sz="1333">
          <a:solidFill>
            <a:schemeClr val="tx1"/>
          </a:solidFill>
          <a:latin typeface="Arial" charset="0"/>
          <a:ea typeface="+mn-ea"/>
        </a:defRPr>
      </a:lvl7pPr>
      <a:lvl8pPr marL="2931320" indent="-190482" algn="l" rtl="0" fontAlgn="base">
        <a:spcBef>
          <a:spcPct val="20000"/>
        </a:spcBef>
        <a:spcAft>
          <a:spcPct val="0"/>
        </a:spcAft>
        <a:buChar char="»"/>
        <a:defRPr sz="1333">
          <a:solidFill>
            <a:schemeClr val="tx1"/>
          </a:solidFill>
          <a:latin typeface="Arial" charset="0"/>
          <a:ea typeface="+mn-ea"/>
        </a:defRPr>
      </a:lvl8pPr>
      <a:lvl9pPr marL="3312285" indent="-190482" algn="l" rtl="0" fontAlgn="base">
        <a:spcBef>
          <a:spcPct val="20000"/>
        </a:spcBef>
        <a:spcAft>
          <a:spcPct val="0"/>
        </a:spcAft>
        <a:buChar char="»"/>
        <a:defRPr sz="1333">
          <a:solidFill>
            <a:schemeClr val="tx1"/>
          </a:solidFill>
          <a:latin typeface="Arial" charset="0"/>
          <a:ea typeface="+mn-ea"/>
        </a:defRPr>
      </a:lvl9pPr>
    </p:bodyStyle>
    <p:otherStyle>
      <a:defPPr>
        <a:defRPr lang="nl-NL"/>
      </a:defPPr>
      <a:lvl1pPr marL="0" algn="l" defTabSz="761933" rtl="0" eaLnBrk="1" latinLnBrk="0" hangingPunct="1">
        <a:defRPr sz="1500" kern="1200">
          <a:solidFill>
            <a:schemeClr val="tx1"/>
          </a:solidFill>
          <a:latin typeface="+mn-lt"/>
          <a:ea typeface="+mn-ea"/>
          <a:cs typeface="+mn-cs"/>
        </a:defRPr>
      </a:lvl1pPr>
      <a:lvl2pPr marL="380966" algn="l" defTabSz="761933" rtl="0" eaLnBrk="1" latinLnBrk="0" hangingPunct="1">
        <a:defRPr sz="1500" kern="1200">
          <a:solidFill>
            <a:schemeClr val="tx1"/>
          </a:solidFill>
          <a:latin typeface="+mn-lt"/>
          <a:ea typeface="+mn-ea"/>
          <a:cs typeface="+mn-cs"/>
        </a:defRPr>
      </a:lvl2pPr>
      <a:lvl3pPr marL="761933" algn="l" defTabSz="761933" rtl="0" eaLnBrk="1" latinLnBrk="0" hangingPunct="1">
        <a:defRPr sz="1500" kern="1200">
          <a:solidFill>
            <a:schemeClr val="tx1"/>
          </a:solidFill>
          <a:latin typeface="+mn-lt"/>
          <a:ea typeface="+mn-ea"/>
          <a:cs typeface="+mn-cs"/>
        </a:defRPr>
      </a:lvl3pPr>
      <a:lvl4pPr marL="1142897" algn="l" defTabSz="761933" rtl="0" eaLnBrk="1" latinLnBrk="0" hangingPunct="1">
        <a:defRPr sz="1500" kern="1200">
          <a:solidFill>
            <a:schemeClr val="tx1"/>
          </a:solidFill>
          <a:latin typeface="+mn-lt"/>
          <a:ea typeface="+mn-ea"/>
          <a:cs typeface="+mn-cs"/>
        </a:defRPr>
      </a:lvl4pPr>
      <a:lvl5pPr marL="1523863" algn="l" defTabSz="761933" rtl="0" eaLnBrk="1" latinLnBrk="0" hangingPunct="1">
        <a:defRPr sz="1500" kern="1200">
          <a:solidFill>
            <a:schemeClr val="tx1"/>
          </a:solidFill>
          <a:latin typeface="+mn-lt"/>
          <a:ea typeface="+mn-ea"/>
          <a:cs typeface="+mn-cs"/>
        </a:defRPr>
      </a:lvl5pPr>
      <a:lvl6pPr marL="1904829" algn="l" defTabSz="761933" rtl="0" eaLnBrk="1" latinLnBrk="0" hangingPunct="1">
        <a:defRPr sz="1500" kern="1200">
          <a:solidFill>
            <a:schemeClr val="tx1"/>
          </a:solidFill>
          <a:latin typeface="+mn-lt"/>
          <a:ea typeface="+mn-ea"/>
          <a:cs typeface="+mn-cs"/>
        </a:defRPr>
      </a:lvl6pPr>
      <a:lvl7pPr marL="2285795" algn="l" defTabSz="761933" rtl="0" eaLnBrk="1" latinLnBrk="0" hangingPunct="1">
        <a:defRPr sz="1500" kern="1200">
          <a:solidFill>
            <a:schemeClr val="tx1"/>
          </a:solidFill>
          <a:latin typeface="+mn-lt"/>
          <a:ea typeface="+mn-ea"/>
          <a:cs typeface="+mn-cs"/>
        </a:defRPr>
      </a:lvl7pPr>
      <a:lvl8pPr marL="2666760" algn="l" defTabSz="761933" rtl="0" eaLnBrk="1" latinLnBrk="0" hangingPunct="1">
        <a:defRPr sz="1500" kern="1200">
          <a:solidFill>
            <a:schemeClr val="tx1"/>
          </a:solidFill>
          <a:latin typeface="+mn-lt"/>
          <a:ea typeface="+mn-ea"/>
          <a:cs typeface="+mn-cs"/>
        </a:defRPr>
      </a:lvl8pPr>
      <a:lvl9pPr marL="3047726" algn="l" defTabSz="761933" rtl="0" eaLnBrk="1" latinLnBrk="0" hangingPunct="1">
        <a:defRPr sz="15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ekstvak 1"/>
          <p:cNvSpPr txBox="1"/>
          <p:nvPr userDrawn="1"/>
        </p:nvSpPr>
        <p:spPr>
          <a:xfrm>
            <a:off x="8618726" y="625252"/>
            <a:ext cx="1311578" cy="253916"/>
          </a:xfrm>
          <a:prstGeom prst="rect">
            <a:avLst/>
          </a:prstGeom>
          <a:noFill/>
        </p:spPr>
        <p:txBody>
          <a:bodyPr wrap="none" rtlCol="0">
            <a:spAutoFit/>
          </a:bodyPr>
          <a:lstStyle/>
          <a:p>
            <a:r>
              <a:rPr lang="nl-NL" sz="1050" b="0">
                <a:solidFill>
                  <a:srgbClr val="C00000"/>
                </a:solidFill>
                <a:latin typeface="Calibri" panose="020F0502020204030204" pitchFamily="34" charset="0"/>
              </a:rPr>
              <a:t>REAL-TIME </a:t>
            </a:r>
            <a:r>
              <a:rPr lang="nl-NL" sz="1050" b="0" dirty="0">
                <a:solidFill>
                  <a:srgbClr val="C00000"/>
                </a:solidFill>
                <a:latin typeface="Calibri" panose="020F0502020204030204" pitchFamily="34" charset="0"/>
              </a:rPr>
              <a:t>SYSTEMS</a:t>
            </a:r>
            <a:endParaRPr lang="en-US" sz="1050" b="0" dirty="0">
              <a:solidFill>
                <a:srgbClr val="C00000"/>
              </a:solidFill>
              <a:latin typeface="Calibri" panose="020F0502020204030204" pitchFamily="34" charset="0"/>
            </a:endParaRPr>
          </a:p>
        </p:txBody>
      </p:sp>
      <p:pic>
        <p:nvPicPr>
          <p:cNvPr id="6146" name="Afbeelding 1"/>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9960" y="-22820"/>
            <a:ext cx="10339919" cy="96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ijdelijke aanduiding voor titel 1"/>
          <p:cNvSpPr>
            <a:spLocks noGrp="1"/>
          </p:cNvSpPr>
          <p:nvPr>
            <p:ph type="title"/>
          </p:nvPr>
        </p:nvSpPr>
        <p:spPr bwMode="auto">
          <a:xfrm>
            <a:off x="439484" y="-96672"/>
            <a:ext cx="9144000" cy="937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dirty="0"/>
              <a:t>Titelstijl van model bewerken</a:t>
            </a:r>
          </a:p>
        </p:txBody>
      </p:sp>
      <p:pic>
        <p:nvPicPr>
          <p:cNvPr id="8" name="Afbeelding 4"/>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9527351" y="5089752"/>
            <a:ext cx="534924" cy="53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jdelijke aanduiding voor dianummer 2"/>
          <p:cNvSpPr>
            <a:spLocks noGrp="1"/>
          </p:cNvSpPr>
          <p:nvPr>
            <p:ph type="sldNum" sz="quarter" idx="4"/>
          </p:nvPr>
        </p:nvSpPr>
        <p:spPr>
          <a:xfrm>
            <a:off x="9400481" y="4801716"/>
            <a:ext cx="630523" cy="312544"/>
          </a:xfrm>
          <a:prstGeom prst="rect">
            <a:avLst/>
          </a:prstGeom>
        </p:spPr>
        <p:txBody>
          <a:bodyPr vert="horz" lIns="91440" tIns="45720" rIns="91440" bIns="45720" rtlCol="0" anchor="ctr"/>
          <a:lstStyle>
            <a:lvl1pPr algn="r">
              <a:defRPr sz="1400" b="0">
                <a:solidFill>
                  <a:schemeClr val="tx1">
                    <a:tint val="75000"/>
                  </a:schemeClr>
                </a:solidFill>
                <a:latin typeface="Calibri" panose="020F0502020204030204" pitchFamily="34" charset="0"/>
              </a:defRPr>
            </a:lvl1pPr>
          </a:lstStyle>
          <a:p>
            <a:fld id="{56D60047-1244-4A1F-8780-494A55767BC9}" type="slidenum">
              <a:rPr lang="nl-NL" smtClean="0"/>
              <a:pPr/>
              <a:t>‹nr.›</a:t>
            </a:fld>
            <a:endParaRPr lang="nl-NL"/>
          </a:p>
        </p:txBody>
      </p:sp>
    </p:spTree>
  </p:cSld>
  <p:clrMap bg1="lt1" tx1="dk1" bg2="lt2" tx2="dk2" accent1="accent1" accent2="accent2" accent3="accent3" accent4="accent4" accent5="accent5" accent6="accent6" hlink="hlink" folHlink="folHlink"/>
  <p:sldLayoutIdLst>
    <p:sldLayoutId id="2147485027" r:id="rId1"/>
    <p:sldLayoutId id="2147485029" r:id="rId2"/>
  </p:sldLayoutIdLst>
  <p:hf hdr="0" ftr="0" dt="0"/>
  <p:txStyles>
    <p:titleStyle>
      <a:lvl1pPr algn="l" rtl="0" eaLnBrk="0" fontAlgn="base" hangingPunct="0">
        <a:spcBef>
          <a:spcPct val="0"/>
        </a:spcBef>
        <a:spcAft>
          <a:spcPct val="0"/>
        </a:spcAft>
        <a:defRPr sz="4000" b="1">
          <a:solidFill>
            <a:schemeClr val="bg1"/>
          </a:solidFill>
          <a:latin typeface="Calibri" panose="020F0502020204030204" pitchFamily="34" charset="0"/>
          <a:ea typeface="Open Sans" panose="020B0606030504020204" pitchFamily="34" charset="0"/>
          <a:cs typeface="Open Sans" panose="020B0606030504020204" pitchFamily="34" charset="0"/>
        </a:defRPr>
      </a:lvl1pPr>
      <a:lvl2pPr algn="l" rtl="0" eaLnBrk="0" fontAlgn="base" hangingPunct="0">
        <a:spcBef>
          <a:spcPct val="0"/>
        </a:spcBef>
        <a:spcAft>
          <a:spcPct val="0"/>
        </a:spcAft>
        <a:defRPr sz="2167" b="1">
          <a:solidFill>
            <a:schemeClr val="bg1"/>
          </a:solidFill>
          <a:latin typeface="Arial" charset="0"/>
          <a:ea typeface="MS PGothic" panose="020B0600070205080204" pitchFamily="34" charset="-128"/>
          <a:cs typeface="ＭＳ Ｐゴシック" charset="0"/>
        </a:defRPr>
      </a:lvl2pPr>
      <a:lvl3pPr algn="l" rtl="0" eaLnBrk="0" fontAlgn="base" hangingPunct="0">
        <a:spcBef>
          <a:spcPct val="0"/>
        </a:spcBef>
        <a:spcAft>
          <a:spcPct val="0"/>
        </a:spcAft>
        <a:defRPr sz="2167" b="1">
          <a:solidFill>
            <a:schemeClr val="bg1"/>
          </a:solidFill>
          <a:latin typeface="Arial" charset="0"/>
          <a:ea typeface="MS PGothic" panose="020B0600070205080204" pitchFamily="34" charset="-128"/>
          <a:cs typeface="ＭＳ Ｐゴシック" charset="0"/>
        </a:defRPr>
      </a:lvl3pPr>
      <a:lvl4pPr algn="l" rtl="0" eaLnBrk="0" fontAlgn="base" hangingPunct="0">
        <a:spcBef>
          <a:spcPct val="0"/>
        </a:spcBef>
        <a:spcAft>
          <a:spcPct val="0"/>
        </a:spcAft>
        <a:defRPr sz="2167" b="1">
          <a:solidFill>
            <a:schemeClr val="bg1"/>
          </a:solidFill>
          <a:latin typeface="Arial" charset="0"/>
          <a:ea typeface="MS PGothic" panose="020B0600070205080204" pitchFamily="34" charset="-128"/>
          <a:cs typeface="ＭＳ Ｐゴシック" charset="0"/>
        </a:defRPr>
      </a:lvl4pPr>
      <a:lvl5pPr algn="l" rtl="0" eaLnBrk="0" fontAlgn="base" hangingPunct="0">
        <a:spcBef>
          <a:spcPct val="0"/>
        </a:spcBef>
        <a:spcAft>
          <a:spcPct val="0"/>
        </a:spcAft>
        <a:defRPr sz="2167" b="1">
          <a:solidFill>
            <a:schemeClr val="bg1"/>
          </a:solidFill>
          <a:latin typeface="Arial" charset="0"/>
          <a:ea typeface="MS PGothic" panose="020B0600070205080204" pitchFamily="34" charset="-128"/>
          <a:cs typeface="ＭＳ Ｐゴシック" charset="0"/>
        </a:defRPr>
      </a:lvl5pPr>
      <a:lvl6pPr marL="380966" algn="l" rtl="0" fontAlgn="base">
        <a:spcBef>
          <a:spcPct val="0"/>
        </a:spcBef>
        <a:spcAft>
          <a:spcPct val="0"/>
        </a:spcAft>
        <a:defRPr sz="2167" b="1">
          <a:solidFill>
            <a:schemeClr val="tx2"/>
          </a:solidFill>
          <a:latin typeface="Verdana" pitchFamily="34" charset="0"/>
          <a:ea typeface="ＭＳ Ｐゴシック" pitchFamily="-48" charset="-128"/>
        </a:defRPr>
      </a:lvl6pPr>
      <a:lvl7pPr marL="761933" algn="l" rtl="0" fontAlgn="base">
        <a:spcBef>
          <a:spcPct val="0"/>
        </a:spcBef>
        <a:spcAft>
          <a:spcPct val="0"/>
        </a:spcAft>
        <a:defRPr sz="2167" b="1">
          <a:solidFill>
            <a:schemeClr val="tx2"/>
          </a:solidFill>
          <a:latin typeface="Verdana" pitchFamily="34" charset="0"/>
          <a:ea typeface="ＭＳ Ｐゴシック" pitchFamily="-48" charset="-128"/>
        </a:defRPr>
      </a:lvl7pPr>
      <a:lvl8pPr marL="1142897" algn="l" rtl="0" fontAlgn="base">
        <a:spcBef>
          <a:spcPct val="0"/>
        </a:spcBef>
        <a:spcAft>
          <a:spcPct val="0"/>
        </a:spcAft>
        <a:defRPr sz="2167" b="1">
          <a:solidFill>
            <a:schemeClr val="tx2"/>
          </a:solidFill>
          <a:latin typeface="Verdana" pitchFamily="34" charset="0"/>
          <a:ea typeface="ＭＳ Ｐゴシック" pitchFamily="-48" charset="-128"/>
        </a:defRPr>
      </a:lvl8pPr>
      <a:lvl9pPr marL="1523863" algn="l" rtl="0" fontAlgn="base">
        <a:spcBef>
          <a:spcPct val="0"/>
        </a:spcBef>
        <a:spcAft>
          <a:spcPct val="0"/>
        </a:spcAft>
        <a:defRPr sz="2167" b="1">
          <a:solidFill>
            <a:schemeClr val="tx2"/>
          </a:solidFill>
          <a:latin typeface="Verdana" pitchFamily="34" charset="0"/>
          <a:ea typeface="ＭＳ Ｐゴシック" pitchFamily="-48" charset="-128"/>
        </a:defRPr>
      </a:lvl9pPr>
    </p:titleStyle>
    <p:bodyStyle>
      <a:lvl1pPr marL="285725" indent="-285725" algn="l" rtl="0" eaLnBrk="0" fontAlgn="base" hangingPunct="0">
        <a:lnSpc>
          <a:spcPct val="100000"/>
        </a:lnSpc>
        <a:spcBef>
          <a:spcPts val="600"/>
        </a:spcBef>
        <a:spcAft>
          <a:spcPct val="0"/>
        </a:spcAft>
        <a:buClr>
          <a:srgbClr val="CE0044"/>
        </a:buClr>
        <a:buSzPct val="120000"/>
        <a:buFont typeface="Arial" panose="020B0604020202020204" pitchFamily="34" charset="0"/>
        <a:defRPr sz="1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68545" indent="-166672" algn="l" rtl="0" eaLnBrk="0" fontAlgn="base" hangingPunct="0">
        <a:lnSpc>
          <a:spcPct val="100000"/>
        </a:lnSpc>
        <a:spcBef>
          <a:spcPts val="600"/>
        </a:spcBef>
        <a:spcAft>
          <a:spcPct val="0"/>
        </a:spcAft>
        <a:buClr>
          <a:srgbClr val="000000"/>
        </a:buClr>
        <a:buSzPct val="120000"/>
        <a:buFont typeface="Lucida Grande" pitchFamily="126" charset="0"/>
        <a:buChar char="▸"/>
        <a:defRPr sz="16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08505" indent="-190482" algn="l" rtl="0" eaLnBrk="0" fontAlgn="base" hangingPunct="0">
        <a:lnSpc>
          <a:spcPct val="100000"/>
        </a:lnSpc>
        <a:spcBef>
          <a:spcPts val="600"/>
        </a:spcBef>
        <a:spcAft>
          <a:spcPct val="0"/>
        </a:spcAft>
        <a:buClr>
          <a:srgbClr val="000000"/>
        </a:buClr>
        <a:buSzPct val="120000"/>
        <a:buFont typeface="Lucida Grande" pitchFamily="126" charset="0"/>
        <a:buChar cha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448464" indent="-190482" algn="l" rtl="0" eaLnBrk="0" fontAlgn="base" hangingPunct="0">
        <a:lnSpc>
          <a:spcPct val="100000"/>
        </a:lnSpc>
        <a:spcBef>
          <a:spcPts val="600"/>
        </a:spcBef>
        <a:spcAft>
          <a:spcPct val="0"/>
        </a:spcAft>
        <a:buClr>
          <a:srgbClr val="000000"/>
        </a:buClr>
        <a:buFont typeface="Lucida Grande" pitchFamily="126" charset="0"/>
        <a:buChar cha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788422" indent="-190482" algn="l" rtl="0" eaLnBrk="0" fontAlgn="base" hangingPunct="0">
        <a:lnSpc>
          <a:spcPct val="100000"/>
        </a:lnSpc>
        <a:spcBef>
          <a:spcPts val="600"/>
        </a:spcBef>
        <a:spcAft>
          <a:spcPct val="0"/>
        </a:spcAft>
        <a:buClr>
          <a:srgbClr val="000000"/>
        </a:buClr>
        <a:buFont typeface="Lucida Grande" pitchFamily="126" charset="0"/>
        <a:buChar cha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169388" indent="-190482" algn="l" rtl="0" fontAlgn="base">
        <a:spcBef>
          <a:spcPct val="20000"/>
        </a:spcBef>
        <a:spcAft>
          <a:spcPct val="0"/>
        </a:spcAft>
        <a:buChar char="»"/>
        <a:defRPr sz="1333">
          <a:solidFill>
            <a:schemeClr val="tx1"/>
          </a:solidFill>
          <a:latin typeface="Arial" charset="0"/>
          <a:ea typeface="+mn-ea"/>
        </a:defRPr>
      </a:lvl6pPr>
      <a:lvl7pPr marL="2550353" indent="-190482" algn="l" rtl="0" fontAlgn="base">
        <a:spcBef>
          <a:spcPct val="20000"/>
        </a:spcBef>
        <a:spcAft>
          <a:spcPct val="0"/>
        </a:spcAft>
        <a:buChar char="»"/>
        <a:defRPr sz="1333">
          <a:solidFill>
            <a:schemeClr val="tx1"/>
          </a:solidFill>
          <a:latin typeface="Arial" charset="0"/>
          <a:ea typeface="+mn-ea"/>
        </a:defRPr>
      </a:lvl7pPr>
      <a:lvl8pPr marL="2931320" indent="-190482" algn="l" rtl="0" fontAlgn="base">
        <a:spcBef>
          <a:spcPct val="20000"/>
        </a:spcBef>
        <a:spcAft>
          <a:spcPct val="0"/>
        </a:spcAft>
        <a:buChar char="»"/>
        <a:defRPr sz="1333">
          <a:solidFill>
            <a:schemeClr val="tx1"/>
          </a:solidFill>
          <a:latin typeface="Arial" charset="0"/>
          <a:ea typeface="+mn-ea"/>
        </a:defRPr>
      </a:lvl8pPr>
      <a:lvl9pPr marL="3312285" indent="-190482" algn="l" rtl="0" fontAlgn="base">
        <a:spcBef>
          <a:spcPct val="20000"/>
        </a:spcBef>
        <a:spcAft>
          <a:spcPct val="0"/>
        </a:spcAft>
        <a:buChar char="»"/>
        <a:defRPr sz="1333">
          <a:solidFill>
            <a:schemeClr val="tx1"/>
          </a:solidFill>
          <a:latin typeface="Arial" charset="0"/>
          <a:ea typeface="+mn-ea"/>
        </a:defRPr>
      </a:lvl9pPr>
    </p:bodyStyle>
    <p:otherStyle>
      <a:defPPr>
        <a:defRPr lang="nl-NL"/>
      </a:defPPr>
      <a:lvl1pPr marL="0" algn="l" defTabSz="761933" rtl="0" eaLnBrk="1" latinLnBrk="0" hangingPunct="1">
        <a:defRPr sz="1500" kern="1200">
          <a:solidFill>
            <a:schemeClr val="tx1"/>
          </a:solidFill>
          <a:latin typeface="+mn-lt"/>
          <a:ea typeface="+mn-ea"/>
          <a:cs typeface="+mn-cs"/>
        </a:defRPr>
      </a:lvl1pPr>
      <a:lvl2pPr marL="380966" algn="l" defTabSz="761933" rtl="0" eaLnBrk="1" latinLnBrk="0" hangingPunct="1">
        <a:defRPr sz="1500" kern="1200">
          <a:solidFill>
            <a:schemeClr val="tx1"/>
          </a:solidFill>
          <a:latin typeface="+mn-lt"/>
          <a:ea typeface="+mn-ea"/>
          <a:cs typeface="+mn-cs"/>
        </a:defRPr>
      </a:lvl2pPr>
      <a:lvl3pPr marL="761933" algn="l" defTabSz="761933" rtl="0" eaLnBrk="1" latinLnBrk="0" hangingPunct="1">
        <a:defRPr sz="1500" kern="1200">
          <a:solidFill>
            <a:schemeClr val="tx1"/>
          </a:solidFill>
          <a:latin typeface="+mn-lt"/>
          <a:ea typeface="+mn-ea"/>
          <a:cs typeface="+mn-cs"/>
        </a:defRPr>
      </a:lvl3pPr>
      <a:lvl4pPr marL="1142897" algn="l" defTabSz="761933" rtl="0" eaLnBrk="1" latinLnBrk="0" hangingPunct="1">
        <a:defRPr sz="1500" kern="1200">
          <a:solidFill>
            <a:schemeClr val="tx1"/>
          </a:solidFill>
          <a:latin typeface="+mn-lt"/>
          <a:ea typeface="+mn-ea"/>
          <a:cs typeface="+mn-cs"/>
        </a:defRPr>
      </a:lvl4pPr>
      <a:lvl5pPr marL="1523863" algn="l" defTabSz="761933" rtl="0" eaLnBrk="1" latinLnBrk="0" hangingPunct="1">
        <a:defRPr sz="1500" kern="1200">
          <a:solidFill>
            <a:schemeClr val="tx1"/>
          </a:solidFill>
          <a:latin typeface="+mn-lt"/>
          <a:ea typeface="+mn-ea"/>
          <a:cs typeface="+mn-cs"/>
        </a:defRPr>
      </a:lvl5pPr>
      <a:lvl6pPr marL="1904829" algn="l" defTabSz="761933" rtl="0" eaLnBrk="1" latinLnBrk="0" hangingPunct="1">
        <a:defRPr sz="1500" kern="1200">
          <a:solidFill>
            <a:schemeClr val="tx1"/>
          </a:solidFill>
          <a:latin typeface="+mn-lt"/>
          <a:ea typeface="+mn-ea"/>
          <a:cs typeface="+mn-cs"/>
        </a:defRPr>
      </a:lvl6pPr>
      <a:lvl7pPr marL="2285795" algn="l" defTabSz="761933" rtl="0" eaLnBrk="1" latinLnBrk="0" hangingPunct="1">
        <a:defRPr sz="1500" kern="1200">
          <a:solidFill>
            <a:schemeClr val="tx1"/>
          </a:solidFill>
          <a:latin typeface="+mn-lt"/>
          <a:ea typeface="+mn-ea"/>
          <a:cs typeface="+mn-cs"/>
        </a:defRPr>
      </a:lvl7pPr>
      <a:lvl8pPr marL="2666760" algn="l" defTabSz="761933" rtl="0" eaLnBrk="1" latinLnBrk="0" hangingPunct="1">
        <a:defRPr sz="1500" kern="1200">
          <a:solidFill>
            <a:schemeClr val="tx1"/>
          </a:solidFill>
          <a:latin typeface="+mn-lt"/>
          <a:ea typeface="+mn-ea"/>
          <a:cs typeface="+mn-cs"/>
        </a:defRPr>
      </a:lvl8pPr>
      <a:lvl9pPr marL="3047726" algn="l" defTabSz="761933"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documentation-service.arm.com/static/62053f0a0ca305732a3a5c17" TargetMode="External"/><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github.com/HR-ELEKTRO/rts1/wiki/LEGv7/LEGv7-Pinky_ebook.pdf"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hyperlink" Target="https://en.wikipedia.org/wiki/Induction_variable" TargetMode="Externa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hyperlink" Target="https://www.st.com/resource/en/reference_manual/rm0383-stm32f411xce-advanced-armbased-32bit-mcus-stmicroelectronics.pdf#%5B%7B%22num%22%3A48%2C%22gen%22%3A0%7D%2C%7B%22name%22%3A%22XYZ%22%7D%2C67%2C546%2Cnull%5D"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8" Type="http://schemas.openxmlformats.org/officeDocument/2006/relationships/hyperlink" Target="https://developer.arm.com/Processors/Cortex-A9" TargetMode="External"/><Relationship Id="rId3" Type="http://schemas.openxmlformats.org/officeDocument/2006/relationships/hyperlink" Target="https://en.wikipedia.org/wiki/Superscalar_processor" TargetMode="External"/><Relationship Id="rId7" Type="http://schemas.openxmlformats.org/officeDocument/2006/relationships/hyperlink" Target="https://en.wikipedia.org/wiki/Multi-core_processor" TargetMode="External"/><Relationship Id="rId2" Type="http://schemas.openxmlformats.org/officeDocument/2006/relationships/hyperlink" Target="https://community.arm.com/cfs-file/__key/communityserver-blogs-components-weblogfiles/00-00-00-21-42/7563.ARM-white-paper-_2D00_-DSP-capabilities-of-Cortex_2D00_M4-and-Cortex_2D00_M7.pdf" TargetMode="External"/><Relationship Id="rId1" Type="http://schemas.openxmlformats.org/officeDocument/2006/relationships/slideLayout" Target="../slideLayouts/slideLayout2.xml"/><Relationship Id="rId6" Type="http://schemas.openxmlformats.org/officeDocument/2006/relationships/hyperlink" Target="https://en.wikipedia.org/wiki/Simultaneous_multithreading" TargetMode="External"/><Relationship Id="rId5" Type="http://schemas.openxmlformats.org/officeDocument/2006/relationships/hyperlink" Target="https://en.wikipedia.org/wiki/Speculative_execution" TargetMode="External"/><Relationship Id="rId4" Type="http://schemas.openxmlformats.org/officeDocument/2006/relationships/hyperlink" Target="https://en.wikipedia.org/wiki/Out-of-order_execution" TargetMode="Externa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https://github.com/HR-ELEKTRO/rts1/wiki/Opdrachten/Opdrachten_Week_2.pdf" TargetMode="External"/><Relationship Id="rId2" Type="http://schemas.openxmlformats.org/officeDocument/2006/relationships/image" Target="../media/image41.jp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latin typeface="Calibri" panose="020F0502020204030204" pitchFamily="34" charset="0"/>
              </a:rPr>
              <a:t>RTS1  Week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FECD4E-71D9-4FC0-BF52-7538860938A2}"/>
              </a:ext>
            </a:extLst>
          </p:cNvPr>
          <p:cNvSpPr>
            <a:spLocks noGrp="1"/>
          </p:cNvSpPr>
          <p:nvPr>
            <p:ph type="title"/>
          </p:nvPr>
        </p:nvSpPr>
        <p:spPr/>
        <p:txBody>
          <a:bodyPr/>
          <a:lstStyle/>
          <a:p>
            <a:r>
              <a:rPr lang="nl-NL" dirty="0" err="1"/>
              <a:t>Can’t</a:t>
            </a:r>
            <a:r>
              <a:rPr lang="nl-NL" dirty="0"/>
              <a:t> </a:t>
            </a:r>
            <a:r>
              <a:rPr lang="nl-NL" dirty="0" err="1"/>
              <a:t>join</a:t>
            </a:r>
            <a:r>
              <a:rPr lang="nl-NL" dirty="0"/>
              <a:t> output </a:t>
            </a:r>
            <a:r>
              <a:rPr lang="nl-NL" dirty="0" err="1"/>
              <a:t>signals</a:t>
            </a:r>
            <a:endParaRPr lang="nl-NL" dirty="0"/>
          </a:p>
        </p:txBody>
      </p:sp>
      <p:sp>
        <p:nvSpPr>
          <p:cNvPr id="4" name="Tijdelijke aanduiding voor dianummer 3">
            <a:extLst>
              <a:ext uri="{FF2B5EF4-FFF2-40B4-BE49-F238E27FC236}">
                <a16:creationId xmlns:a16="http://schemas.microsoft.com/office/drawing/2014/main" id="{B4067B44-89A8-4399-BC0B-B7DBCDB829EF}"/>
              </a:ext>
            </a:extLst>
          </p:cNvPr>
          <p:cNvSpPr>
            <a:spLocks noGrp="1"/>
          </p:cNvSpPr>
          <p:nvPr>
            <p:ph type="sldNum" sz="quarter" idx="4"/>
          </p:nvPr>
        </p:nvSpPr>
        <p:spPr/>
        <p:txBody>
          <a:bodyPr/>
          <a:lstStyle/>
          <a:p>
            <a:fld id="{56D60047-1244-4A1F-8780-494A55767BC9}" type="slidenum">
              <a:rPr lang="nl-NL" smtClean="0"/>
              <a:pPr/>
              <a:t>10</a:t>
            </a:fld>
            <a:endParaRPr lang="nl-NL"/>
          </a:p>
        </p:txBody>
      </p:sp>
      <p:pic>
        <p:nvPicPr>
          <p:cNvPr id="5" name="Afbeelding 4">
            <a:extLst>
              <a:ext uri="{FF2B5EF4-FFF2-40B4-BE49-F238E27FC236}">
                <a16:creationId xmlns:a16="http://schemas.microsoft.com/office/drawing/2014/main" id="{0CF5FA5B-674D-4F02-8085-87567B84133D}"/>
              </a:ext>
            </a:extLst>
          </p:cNvPr>
          <p:cNvPicPr>
            <a:picLocks noChangeAspect="1"/>
          </p:cNvPicPr>
          <p:nvPr/>
        </p:nvPicPr>
        <p:blipFill>
          <a:blip r:embed="rId2"/>
          <a:stretch>
            <a:fillRect/>
          </a:stretch>
        </p:blipFill>
        <p:spPr>
          <a:xfrm>
            <a:off x="1193800" y="1305883"/>
            <a:ext cx="7772400" cy="4210050"/>
          </a:xfrm>
          <a:prstGeom prst="rect">
            <a:avLst/>
          </a:prstGeom>
        </p:spPr>
      </p:pic>
      <p:sp>
        <p:nvSpPr>
          <p:cNvPr id="3" name="Tijdelijke aanduiding voor inhoud 2">
            <a:extLst>
              <a:ext uri="{FF2B5EF4-FFF2-40B4-BE49-F238E27FC236}">
                <a16:creationId xmlns:a16="http://schemas.microsoft.com/office/drawing/2014/main" id="{11E882C8-1CDC-432C-98DA-EECF1EA9FD79}"/>
              </a:ext>
            </a:extLst>
          </p:cNvPr>
          <p:cNvSpPr>
            <a:spLocks noGrp="1"/>
          </p:cNvSpPr>
          <p:nvPr>
            <p:ph idx="1"/>
          </p:nvPr>
        </p:nvSpPr>
        <p:spPr>
          <a:xfrm>
            <a:off x="5728072" y="985294"/>
            <a:ext cx="3528392" cy="4464496"/>
          </a:xfrm>
        </p:spPr>
        <p:txBody>
          <a:bodyPr/>
          <a:lstStyle/>
          <a:p>
            <a:pPr marL="457196" indent="-457196">
              <a:buFont typeface="Arial" panose="020B0604020202020204" pitchFamily="34" charset="0"/>
              <a:buChar char="•"/>
            </a:pPr>
            <a:r>
              <a:rPr lang="en-US" altLang="en-US" kern="1200" dirty="0">
                <a:solidFill>
                  <a:srgbClr val="000000"/>
                </a:solidFill>
                <a:latin typeface="+mn-lt"/>
                <a:ea typeface="+mn-ea"/>
                <a:cs typeface="+mn-cs"/>
              </a:rPr>
              <a:t>Can’t just join wires together</a:t>
            </a:r>
          </a:p>
          <a:p>
            <a:pPr marL="914391" lvl="1"/>
            <a:r>
              <a:rPr lang="en-US" dirty="0">
                <a:latin typeface="+mn-lt"/>
              </a:rPr>
              <a:t>Use multiplexers</a:t>
            </a:r>
          </a:p>
          <a:p>
            <a:pPr marL="914391" lvl="1"/>
            <a:endParaRPr lang="nl-NL" dirty="0">
              <a:latin typeface="+mn-lt"/>
            </a:endParaRPr>
          </a:p>
        </p:txBody>
      </p:sp>
      <p:grpSp>
        <p:nvGrpSpPr>
          <p:cNvPr id="6" name="Group 17">
            <a:extLst>
              <a:ext uri="{FF2B5EF4-FFF2-40B4-BE49-F238E27FC236}">
                <a16:creationId xmlns:a16="http://schemas.microsoft.com/office/drawing/2014/main" id="{5319E233-6A41-4966-BF28-3613B10F2F15}"/>
              </a:ext>
            </a:extLst>
          </p:cNvPr>
          <p:cNvGrpSpPr/>
          <p:nvPr/>
        </p:nvGrpSpPr>
        <p:grpSpPr>
          <a:xfrm>
            <a:off x="2559722" y="945845"/>
            <a:ext cx="936625" cy="865187"/>
            <a:chOff x="3132138" y="1195388"/>
            <a:chExt cx="936625" cy="865187"/>
          </a:xfrm>
        </p:grpSpPr>
        <p:sp>
          <p:nvSpPr>
            <p:cNvPr id="7" name="Oval 4">
              <a:extLst>
                <a:ext uri="{FF2B5EF4-FFF2-40B4-BE49-F238E27FC236}">
                  <a16:creationId xmlns:a16="http://schemas.microsoft.com/office/drawing/2014/main" id="{5F5B7233-B351-4246-8793-0B1C15CB173D}"/>
                </a:ext>
              </a:extLst>
            </p:cNvPr>
            <p:cNvSpPr>
              <a:spLocks noChangeArrowheads="1"/>
            </p:cNvSpPr>
            <p:nvPr/>
          </p:nvSpPr>
          <p:spPr bwMode="auto">
            <a:xfrm>
              <a:off x="3132138" y="1195388"/>
              <a:ext cx="936625" cy="865187"/>
            </a:xfrm>
            <a:prstGeom prst="ellipse">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a:spcBef>
                  <a:spcPct val="0"/>
                </a:spcBef>
                <a:buClrTx/>
                <a:buSzTx/>
                <a:buNone/>
                <a:defRPr/>
              </a:pPr>
              <a:endParaRPr lang="en-US" altLang="en-US" sz="1600" b="0">
                <a:solidFill>
                  <a:srgbClr val="000000"/>
                </a:solidFill>
                <a:ea typeface="+mn-ea"/>
              </a:endParaRPr>
            </a:p>
          </p:txBody>
        </p:sp>
        <p:sp>
          <p:nvSpPr>
            <p:cNvPr id="8" name="Line 6">
              <a:extLst>
                <a:ext uri="{FF2B5EF4-FFF2-40B4-BE49-F238E27FC236}">
                  <a16:creationId xmlns:a16="http://schemas.microsoft.com/office/drawing/2014/main" id="{273F7091-690E-414E-9052-6FA07BD5721E}"/>
                </a:ext>
              </a:extLst>
            </p:cNvPr>
            <p:cNvSpPr>
              <a:spLocks noChangeShapeType="1"/>
            </p:cNvSpPr>
            <p:nvPr/>
          </p:nvSpPr>
          <p:spPr bwMode="auto">
            <a:xfrm flipH="1">
              <a:off x="3348038" y="1484313"/>
              <a:ext cx="576262" cy="0"/>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9" name="Arc 7">
              <a:extLst>
                <a:ext uri="{FF2B5EF4-FFF2-40B4-BE49-F238E27FC236}">
                  <a16:creationId xmlns:a16="http://schemas.microsoft.com/office/drawing/2014/main" id="{49F46911-A050-4B5E-87D7-D73ED0B39EA6}"/>
                </a:ext>
              </a:extLst>
            </p:cNvPr>
            <p:cNvSpPr>
              <a:spLocks/>
            </p:cNvSpPr>
            <p:nvPr/>
          </p:nvSpPr>
          <p:spPr bwMode="auto">
            <a:xfrm rot="10800000" flipH="1" flipV="1">
              <a:off x="3348038" y="1700213"/>
              <a:ext cx="287337" cy="2159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a:solidFill>
                <a:srgbClr val="FF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pPr defTabSz="914391">
                <a:defRPr/>
              </a:pPr>
              <a:endParaRPr lang="nl-NL" sz="1600" b="0">
                <a:solidFill>
                  <a:srgbClr val="000000"/>
                </a:solidFill>
                <a:ea typeface="+mn-ea"/>
              </a:endParaRPr>
            </a:p>
          </p:txBody>
        </p:sp>
      </p:grpSp>
      <p:grpSp>
        <p:nvGrpSpPr>
          <p:cNvPr id="10" name="Group 1">
            <a:extLst>
              <a:ext uri="{FF2B5EF4-FFF2-40B4-BE49-F238E27FC236}">
                <a16:creationId xmlns:a16="http://schemas.microsoft.com/office/drawing/2014/main" id="{FA64CDFE-3E4A-4B9E-AB2A-B34CE62311EC}"/>
              </a:ext>
            </a:extLst>
          </p:cNvPr>
          <p:cNvGrpSpPr/>
          <p:nvPr/>
        </p:nvGrpSpPr>
        <p:grpSpPr>
          <a:xfrm>
            <a:off x="6519641" y="2746045"/>
            <a:ext cx="936625" cy="865187"/>
            <a:chOff x="6191250" y="2995613"/>
            <a:chExt cx="936625" cy="865187"/>
          </a:xfrm>
        </p:grpSpPr>
        <p:sp>
          <p:nvSpPr>
            <p:cNvPr id="11" name="Oval 3">
              <a:extLst>
                <a:ext uri="{FF2B5EF4-FFF2-40B4-BE49-F238E27FC236}">
                  <a16:creationId xmlns:a16="http://schemas.microsoft.com/office/drawing/2014/main" id="{96F77B27-65AC-4407-9BE4-EB6DCCE10C3F}"/>
                </a:ext>
              </a:extLst>
            </p:cNvPr>
            <p:cNvSpPr>
              <a:spLocks noChangeArrowheads="1"/>
            </p:cNvSpPr>
            <p:nvPr/>
          </p:nvSpPr>
          <p:spPr bwMode="auto">
            <a:xfrm>
              <a:off x="6191250" y="2995613"/>
              <a:ext cx="936625" cy="865187"/>
            </a:xfrm>
            <a:prstGeom prst="ellipse">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a:spcBef>
                  <a:spcPct val="0"/>
                </a:spcBef>
                <a:buClrTx/>
                <a:buSzTx/>
                <a:buNone/>
                <a:defRPr/>
              </a:pPr>
              <a:endParaRPr lang="en-US" altLang="en-US" sz="1600" b="0">
                <a:solidFill>
                  <a:srgbClr val="000000"/>
                </a:solidFill>
                <a:ea typeface="+mn-ea"/>
              </a:endParaRPr>
            </a:p>
          </p:txBody>
        </p:sp>
        <p:sp>
          <p:nvSpPr>
            <p:cNvPr id="12" name="Line 8">
              <a:extLst>
                <a:ext uri="{FF2B5EF4-FFF2-40B4-BE49-F238E27FC236}">
                  <a16:creationId xmlns:a16="http://schemas.microsoft.com/office/drawing/2014/main" id="{ACCD69AA-E69A-4E34-868A-5A8D66ECB975}"/>
                </a:ext>
              </a:extLst>
            </p:cNvPr>
            <p:cNvSpPr>
              <a:spLocks noChangeShapeType="1"/>
            </p:cNvSpPr>
            <p:nvPr/>
          </p:nvSpPr>
          <p:spPr bwMode="auto">
            <a:xfrm flipH="1">
              <a:off x="6372225" y="3284538"/>
              <a:ext cx="576263" cy="0"/>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13" name="Arc 9">
              <a:extLst>
                <a:ext uri="{FF2B5EF4-FFF2-40B4-BE49-F238E27FC236}">
                  <a16:creationId xmlns:a16="http://schemas.microsoft.com/office/drawing/2014/main" id="{41311E68-4236-45B0-B9A6-75F8EC9BBF82}"/>
                </a:ext>
              </a:extLst>
            </p:cNvPr>
            <p:cNvSpPr>
              <a:spLocks/>
            </p:cNvSpPr>
            <p:nvPr/>
          </p:nvSpPr>
          <p:spPr bwMode="auto">
            <a:xfrm rot="10800000" flipH="1" flipV="1">
              <a:off x="6372225" y="3500438"/>
              <a:ext cx="287338" cy="2159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a:solidFill>
                <a:srgbClr val="FF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pPr defTabSz="914391">
                <a:defRPr/>
              </a:pPr>
              <a:endParaRPr lang="nl-NL" sz="1600" b="0">
                <a:solidFill>
                  <a:srgbClr val="000000"/>
                </a:solidFill>
                <a:ea typeface="+mn-ea"/>
              </a:endParaRPr>
            </a:p>
          </p:txBody>
        </p:sp>
      </p:grpSp>
      <p:grpSp>
        <p:nvGrpSpPr>
          <p:cNvPr id="14" name="Group 4">
            <a:extLst>
              <a:ext uri="{FF2B5EF4-FFF2-40B4-BE49-F238E27FC236}">
                <a16:creationId xmlns:a16="http://schemas.microsoft.com/office/drawing/2014/main" id="{3A2476CB-50EA-4668-85AB-1D3321CD46EB}"/>
              </a:ext>
            </a:extLst>
          </p:cNvPr>
          <p:cNvGrpSpPr/>
          <p:nvPr/>
        </p:nvGrpSpPr>
        <p:grpSpPr>
          <a:xfrm>
            <a:off x="5656066" y="4728616"/>
            <a:ext cx="936625" cy="865188"/>
            <a:chOff x="5362575" y="4581525"/>
            <a:chExt cx="936625" cy="865188"/>
          </a:xfrm>
        </p:grpSpPr>
        <p:sp>
          <p:nvSpPr>
            <p:cNvPr id="15" name="Oval 10">
              <a:extLst>
                <a:ext uri="{FF2B5EF4-FFF2-40B4-BE49-F238E27FC236}">
                  <a16:creationId xmlns:a16="http://schemas.microsoft.com/office/drawing/2014/main" id="{0974CB4D-E628-4584-A325-7BAA9CA4A129}"/>
                </a:ext>
              </a:extLst>
            </p:cNvPr>
            <p:cNvSpPr>
              <a:spLocks noChangeArrowheads="1"/>
            </p:cNvSpPr>
            <p:nvPr/>
          </p:nvSpPr>
          <p:spPr bwMode="auto">
            <a:xfrm>
              <a:off x="5362575" y="4581525"/>
              <a:ext cx="936625" cy="865188"/>
            </a:xfrm>
            <a:prstGeom prst="ellipse">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a:spcBef>
                  <a:spcPct val="0"/>
                </a:spcBef>
                <a:buClrTx/>
                <a:buSzTx/>
                <a:buNone/>
                <a:defRPr/>
              </a:pPr>
              <a:endParaRPr lang="en-US" altLang="en-US" sz="1600" b="0">
                <a:solidFill>
                  <a:srgbClr val="000000"/>
                </a:solidFill>
                <a:ea typeface="+mn-ea"/>
              </a:endParaRPr>
            </a:p>
          </p:txBody>
        </p:sp>
        <p:sp>
          <p:nvSpPr>
            <p:cNvPr id="16" name="Line 11">
              <a:extLst>
                <a:ext uri="{FF2B5EF4-FFF2-40B4-BE49-F238E27FC236}">
                  <a16:creationId xmlns:a16="http://schemas.microsoft.com/office/drawing/2014/main" id="{0B0393D7-ECE4-44FA-A901-9E52E98B806F}"/>
                </a:ext>
              </a:extLst>
            </p:cNvPr>
            <p:cNvSpPr>
              <a:spLocks noChangeShapeType="1"/>
            </p:cNvSpPr>
            <p:nvPr/>
          </p:nvSpPr>
          <p:spPr bwMode="auto">
            <a:xfrm>
              <a:off x="5651500" y="4797425"/>
              <a:ext cx="358775" cy="0"/>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17" name="Arc 12">
              <a:extLst>
                <a:ext uri="{FF2B5EF4-FFF2-40B4-BE49-F238E27FC236}">
                  <a16:creationId xmlns:a16="http://schemas.microsoft.com/office/drawing/2014/main" id="{6C621068-D2B1-46C9-80D1-028934F6400D}"/>
                </a:ext>
              </a:extLst>
            </p:cNvPr>
            <p:cNvSpPr>
              <a:spLocks/>
            </p:cNvSpPr>
            <p:nvPr/>
          </p:nvSpPr>
          <p:spPr bwMode="auto">
            <a:xfrm rot="10800000" flipV="1">
              <a:off x="5899150" y="5013325"/>
              <a:ext cx="144463" cy="288925"/>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a:solidFill>
                <a:srgbClr val="FF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pPr defTabSz="914391">
                <a:defRPr/>
              </a:pPr>
              <a:endParaRPr lang="nl-NL" sz="1600" b="0">
                <a:solidFill>
                  <a:srgbClr val="000000"/>
                </a:solidFill>
                <a:ea typeface="+mn-ea"/>
              </a:endParaRPr>
            </a:p>
          </p:txBody>
        </p:sp>
      </p:grpSp>
    </p:spTree>
    <p:extLst>
      <p:ext uri="{BB962C8B-B14F-4D97-AF65-F5344CB8AC3E}">
        <p14:creationId xmlns:p14="http://schemas.microsoft.com/office/powerpoint/2010/main" val="1526529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FECD4E-71D9-4FC0-BF52-7538860938A2}"/>
              </a:ext>
            </a:extLst>
          </p:cNvPr>
          <p:cNvSpPr>
            <a:spLocks noGrp="1"/>
          </p:cNvSpPr>
          <p:nvPr>
            <p:ph type="title"/>
          </p:nvPr>
        </p:nvSpPr>
        <p:spPr/>
        <p:txBody>
          <a:bodyPr/>
          <a:lstStyle/>
          <a:p>
            <a:r>
              <a:rPr lang="en-US" altLang="en-US" dirty="0"/>
              <a:t>Control</a:t>
            </a:r>
            <a:endParaRPr lang="nl-NL" dirty="0"/>
          </a:p>
        </p:txBody>
      </p:sp>
      <p:sp>
        <p:nvSpPr>
          <p:cNvPr id="4" name="Tijdelijke aanduiding voor dianummer 3">
            <a:extLst>
              <a:ext uri="{FF2B5EF4-FFF2-40B4-BE49-F238E27FC236}">
                <a16:creationId xmlns:a16="http://schemas.microsoft.com/office/drawing/2014/main" id="{B4067B44-89A8-4399-BC0B-B7DBCDB829EF}"/>
              </a:ext>
            </a:extLst>
          </p:cNvPr>
          <p:cNvSpPr>
            <a:spLocks noGrp="1"/>
          </p:cNvSpPr>
          <p:nvPr>
            <p:ph type="sldNum" sz="quarter" idx="4"/>
          </p:nvPr>
        </p:nvSpPr>
        <p:spPr/>
        <p:txBody>
          <a:bodyPr/>
          <a:lstStyle/>
          <a:p>
            <a:fld id="{56D60047-1244-4A1F-8780-494A55767BC9}" type="slidenum">
              <a:rPr lang="nl-NL" smtClean="0"/>
              <a:pPr/>
              <a:t>11</a:t>
            </a:fld>
            <a:endParaRPr lang="nl-NL"/>
          </a:p>
        </p:txBody>
      </p:sp>
      <p:pic>
        <p:nvPicPr>
          <p:cNvPr id="6" name="Afbeelding 5">
            <a:extLst>
              <a:ext uri="{FF2B5EF4-FFF2-40B4-BE49-F238E27FC236}">
                <a16:creationId xmlns:a16="http://schemas.microsoft.com/office/drawing/2014/main" id="{BA9D432B-DA76-4C17-A6AC-D0B304CDCD34}"/>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87812" y="799916"/>
            <a:ext cx="6384379" cy="4800786"/>
          </a:xfrm>
          <a:prstGeom prst="rect">
            <a:avLst/>
          </a:prstGeom>
        </p:spPr>
      </p:pic>
      <p:sp>
        <p:nvSpPr>
          <p:cNvPr id="7" name="Tekstvak 6">
            <a:extLst>
              <a:ext uri="{FF2B5EF4-FFF2-40B4-BE49-F238E27FC236}">
                <a16:creationId xmlns:a16="http://schemas.microsoft.com/office/drawing/2014/main" id="{82362091-8449-4489-B17E-563A8C7580DF}"/>
              </a:ext>
            </a:extLst>
          </p:cNvPr>
          <p:cNvSpPr txBox="1"/>
          <p:nvPr/>
        </p:nvSpPr>
        <p:spPr>
          <a:xfrm>
            <a:off x="6088113" y="5259047"/>
            <a:ext cx="2587247" cy="461665"/>
          </a:xfrm>
          <a:prstGeom prst="rect">
            <a:avLst/>
          </a:prstGeom>
          <a:noFill/>
        </p:spPr>
        <p:txBody>
          <a:bodyPr wrap="none" rtlCol="0">
            <a:spAutoFit/>
          </a:bodyPr>
          <a:lstStyle/>
          <a:p>
            <a:r>
              <a:rPr lang="en-US" b="0" dirty="0">
                <a:solidFill>
                  <a:srgbClr val="C00000"/>
                </a:solidFill>
                <a:latin typeface="Calibri" panose="020F0502020204030204" pitchFamily="34" charset="0"/>
              </a:rPr>
              <a:t>Details will follow…</a:t>
            </a:r>
          </a:p>
        </p:txBody>
      </p:sp>
    </p:spTree>
    <p:extLst>
      <p:ext uri="{BB962C8B-B14F-4D97-AF65-F5344CB8AC3E}">
        <p14:creationId xmlns:p14="http://schemas.microsoft.com/office/powerpoint/2010/main" val="3459453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9CA33E-BEB0-4368-B916-7C5A83BDAB51}"/>
              </a:ext>
            </a:extLst>
          </p:cNvPr>
          <p:cNvSpPr>
            <a:spLocks noGrp="1"/>
          </p:cNvSpPr>
          <p:nvPr>
            <p:ph type="title"/>
          </p:nvPr>
        </p:nvSpPr>
        <p:spPr/>
        <p:txBody>
          <a:bodyPr/>
          <a:lstStyle/>
          <a:p>
            <a:r>
              <a:rPr lang="en-US" altLang="en-US" dirty="0"/>
              <a:t>Logic Design Basics</a:t>
            </a:r>
            <a:endParaRPr lang="nl-NL" dirty="0"/>
          </a:p>
        </p:txBody>
      </p:sp>
      <p:sp>
        <p:nvSpPr>
          <p:cNvPr id="3" name="Tijdelijke aanduiding voor inhoud 2">
            <a:extLst>
              <a:ext uri="{FF2B5EF4-FFF2-40B4-BE49-F238E27FC236}">
                <a16:creationId xmlns:a16="http://schemas.microsoft.com/office/drawing/2014/main" id="{CAB7465A-885A-465C-AC95-6E24E31ABA9C}"/>
              </a:ext>
            </a:extLst>
          </p:cNvPr>
          <p:cNvSpPr>
            <a:spLocks noGrp="1"/>
          </p:cNvSpPr>
          <p:nvPr>
            <p:ph idx="1"/>
          </p:nvPr>
        </p:nvSpPr>
        <p:spPr/>
        <p:txBody>
          <a:bodyPr/>
          <a:lstStyle/>
          <a:p>
            <a:pPr eaLnBrk="1" hangingPunct="1"/>
            <a:r>
              <a:rPr lang="en-US" altLang="en-US" dirty="0"/>
              <a:t>Information encoded in binary</a:t>
            </a:r>
          </a:p>
          <a:p>
            <a:pPr lvl="1" eaLnBrk="1" hangingPunct="1"/>
            <a:r>
              <a:rPr lang="en-US" altLang="en-US" dirty="0"/>
              <a:t>Low voltage = 0, High voltage = 1</a:t>
            </a:r>
          </a:p>
          <a:p>
            <a:pPr lvl="1" eaLnBrk="1" hangingPunct="1"/>
            <a:r>
              <a:rPr lang="en-US" altLang="en-US" dirty="0"/>
              <a:t>One wire per bit</a:t>
            </a:r>
          </a:p>
          <a:p>
            <a:pPr lvl="1" eaLnBrk="1" hangingPunct="1"/>
            <a:r>
              <a:rPr lang="en-US" altLang="en-US" dirty="0"/>
              <a:t>Multi-bit data encoded on multi-wire buses</a:t>
            </a:r>
          </a:p>
          <a:p>
            <a:pPr eaLnBrk="1" hangingPunct="1"/>
            <a:r>
              <a:rPr lang="en-US" altLang="en-US" dirty="0"/>
              <a:t>Combinational element</a:t>
            </a:r>
          </a:p>
          <a:p>
            <a:pPr lvl="1" eaLnBrk="1" hangingPunct="1"/>
            <a:r>
              <a:rPr lang="en-US" altLang="en-US" dirty="0"/>
              <a:t>Operate on data</a:t>
            </a:r>
          </a:p>
          <a:p>
            <a:pPr lvl="1" eaLnBrk="1" hangingPunct="1"/>
            <a:r>
              <a:rPr lang="en-US" altLang="en-US" dirty="0"/>
              <a:t>Output is a function of input</a:t>
            </a:r>
          </a:p>
          <a:p>
            <a:pPr eaLnBrk="1" hangingPunct="1"/>
            <a:r>
              <a:rPr lang="en-US" altLang="en-US" dirty="0"/>
              <a:t>State (sequential) elements</a:t>
            </a:r>
          </a:p>
          <a:p>
            <a:pPr lvl="1" eaLnBrk="1" hangingPunct="1"/>
            <a:r>
              <a:rPr lang="en-US" altLang="en-US" dirty="0"/>
              <a:t>Store information</a:t>
            </a:r>
          </a:p>
          <a:p>
            <a:endParaRPr lang="nl-NL" dirty="0"/>
          </a:p>
        </p:txBody>
      </p:sp>
      <p:sp>
        <p:nvSpPr>
          <p:cNvPr id="4" name="Tijdelijke aanduiding voor dianummer 3">
            <a:extLst>
              <a:ext uri="{FF2B5EF4-FFF2-40B4-BE49-F238E27FC236}">
                <a16:creationId xmlns:a16="http://schemas.microsoft.com/office/drawing/2014/main" id="{5873A8DB-B447-416A-92B3-498D5651EB13}"/>
              </a:ext>
            </a:extLst>
          </p:cNvPr>
          <p:cNvSpPr>
            <a:spLocks noGrp="1"/>
          </p:cNvSpPr>
          <p:nvPr>
            <p:ph type="sldNum" sz="quarter" idx="4"/>
          </p:nvPr>
        </p:nvSpPr>
        <p:spPr/>
        <p:txBody>
          <a:bodyPr/>
          <a:lstStyle/>
          <a:p>
            <a:fld id="{56D60047-1244-4A1F-8780-494A55767BC9}" type="slidenum">
              <a:rPr lang="nl-NL" smtClean="0"/>
              <a:pPr/>
              <a:t>12</a:t>
            </a:fld>
            <a:endParaRPr lang="nl-NL"/>
          </a:p>
        </p:txBody>
      </p:sp>
      <p:sp>
        <p:nvSpPr>
          <p:cNvPr id="5" name="TextBox 11">
            <a:extLst>
              <a:ext uri="{FF2B5EF4-FFF2-40B4-BE49-F238E27FC236}">
                <a16:creationId xmlns:a16="http://schemas.microsoft.com/office/drawing/2014/main" id="{CEEE5A9D-5C6B-4FA6-A116-056A9DC851FA}"/>
              </a:ext>
            </a:extLst>
          </p:cNvPr>
          <p:cNvSpPr txBox="1"/>
          <p:nvPr/>
        </p:nvSpPr>
        <p:spPr>
          <a:xfrm>
            <a:off x="8581419" y="299326"/>
            <a:ext cx="1251109" cy="830997"/>
          </a:xfrm>
          <a:prstGeom prst="rect">
            <a:avLst/>
          </a:prstGeom>
          <a:solidFill>
            <a:srgbClr val="CC0033"/>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nl-NL" sz="4800" b="0" dirty="0"/>
              <a:t>&gt;&gt;</a:t>
            </a:r>
            <a:endParaRPr lang="en-GB" sz="4800" b="0" dirty="0"/>
          </a:p>
        </p:txBody>
      </p:sp>
    </p:spTree>
    <p:extLst>
      <p:ext uri="{BB962C8B-B14F-4D97-AF65-F5344CB8AC3E}">
        <p14:creationId xmlns:p14="http://schemas.microsoft.com/office/powerpoint/2010/main" val="3025930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9CA33E-BEB0-4368-B916-7C5A83BDAB51}"/>
              </a:ext>
            </a:extLst>
          </p:cNvPr>
          <p:cNvSpPr>
            <a:spLocks noGrp="1"/>
          </p:cNvSpPr>
          <p:nvPr>
            <p:ph type="title"/>
          </p:nvPr>
        </p:nvSpPr>
        <p:spPr/>
        <p:txBody>
          <a:bodyPr/>
          <a:lstStyle/>
          <a:p>
            <a:r>
              <a:rPr lang="en-US" altLang="en-US" dirty="0"/>
              <a:t>Combinational Elements</a:t>
            </a:r>
            <a:endParaRPr lang="nl-NL" dirty="0"/>
          </a:p>
        </p:txBody>
      </p:sp>
      <p:sp>
        <p:nvSpPr>
          <p:cNvPr id="3" name="Tijdelijke aanduiding voor inhoud 2">
            <a:extLst>
              <a:ext uri="{FF2B5EF4-FFF2-40B4-BE49-F238E27FC236}">
                <a16:creationId xmlns:a16="http://schemas.microsoft.com/office/drawing/2014/main" id="{CAB7465A-885A-465C-AC95-6E24E31ABA9C}"/>
              </a:ext>
            </a:extLst>
          </p:cNvPr>
          <p:cNvSpPr>
            <a:spLocks noGrp="1"/>
          </p:cNvSpPr>
          <p:nvPr>
            <p:ph idx="1"/>
          </p:nvPr>
        </p:nvSpPr>
        <p:spPr>
          <a:xfrm>
            <a:off x="903536" y="985292"/>
            <a:ext cx="1944216" cy="1152128"/>
          </a:xfrm>
        </p:spPr>
        <p:txBody>
          <a:bodyPr/>
          <a:lstStyle/>
          <a:p>
            <a:pPr algn="ctr"/>
            <a:r>
              <a:rPr lang="nl-NL" dirty="0">
                <a:solidFill>
                  <a:srgbClr val="C00000"/>
                </a:solidFill>
              </a:rPr>
              <a:t>AND</a:t>
            </a:r>
            <a:r>
              <a:rPr lang="nl-NL" dirty="0"/>
              <a:t> gate</a:t>
            </a:r>
            <a:br>
              <a:rPr lang="nl-NL" dirty="0"/>
            </a:br>
            <a:r>
              <a:rPr lang="en-US" altLang="en-US" sz="2400" dirty="0"/>
              <a:t>Y = A &amp; B</a:t>
            </a:r>
          </a:p>
          <a:p>
            <a:pPr algn="ctr"/>
            <a:endParaRPr lang="nl-NL" dirty="0"/>
          </a:p>
        </p:txBody>
      </p:sp>
      <p:sp>
        <p:nvSpPr>
          <p:cNvPr id="4" name="Tijdelijke aanduiding voor dianummer 3">
            <a:extLst>
              <a:ext uri="{FF2B5EF4-FFF2-40B4-BE49-F238E27FC236}">
                <a16:creationId xmlns:a16="http://schemas.microsoft.com/office/drawing/2014/main" id="{5873A8DB-B447-416A-92B3-498D5651EB13}"/>
              </a:ext>
            </a:extLst>
          </p:cNvPr>
          <p:cNvSpPr>
            <a:spLocks noGrp="1"/>
          </p:cNvSpPr>
          <p:nvPr>
            <p:ph type="sldNum" sz="quarter" idx="4"/>
          </p:nvPr>
        </p:nvSpPr>
        <p:spPr/>
        <p:txBody>
          <a:bodyPr/>
          <a:lstStyle/>
          <a:p>
            <a:fld id="{56D60047-1244-4A1F-8780-494A55767BC9}" type="slidenum">
              <a:rPr lang="nl-NL" smtClean="0"/>
              <a:pPr/>
              <a:t>13</a:t>
            </a:fld>
            <a:endParaRPr lang="nl-NL"/>
          </a:p>
        </p:txBody>
      </p:sp>
      <p:sp>
        <p:nvSpPr>
          <p:cNvPr id="5" name="TextBox 11">
            <a:extLst>
              <a:ext uri="{FF2B5EF4-FFF2-40B4-BE49-F238E27FC236}">
                <a16:creationId xmlns:a16="http://schemas.microsoft.com/office/drawing/2014/main" id="{CEEE5A9D-5C6B-4FA6-A116-056A9DC851FA}"/>
              </a:ext>
            </a:extLst>
          </p:cNvPr>
          <p:cNvSpPr txBox="1"/>
          <p:nvPr/>
        </p:nvSpPr>
        <p:spPr>
          <a:xfrm>
            <a:off x="8581419" y="299326"/>
            <a:ext cx="1251109" cy="830997"/>
          </a:xfrm>
          <a:prstGeom prst="rect">
            <a:avLst/>
          </a:prstGeom>
          <a:solidFill>
            <a:srgbClr val="CC0033"/>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nl-NL" sz="4800" b="0" dirty="0"/>
              <a:t>&gt;&gt;</a:t>
            </a:r>
            <a:endParaRPr lang="en-GB" sz="4800" b="0" dirty="0"/>
          </a:p>
        </p:txBody>
      </p:sp>
      <p:grpSp>
        <p:nvGrpSpPr>
          <p:cNvPr id="6" name="Group 4">
            <a:extLst>
              <a:ext uri="{FF2B5EF4-FFF2-40B4-BE49-F238E27FC236}">
                <a16:creationId xmlns:a16="http://schemas.microsoft.com/office/drawing/2014/main" id="{62D3786A-7FC0-4016-BD49-226DC082D326}"/>
              </a:ext>
            </a:extLst>
          </p:cNvPr>
          <p:cNvGrpSpPr>
            <a:grpSpLocks/>
          </p:cNvGrpSpPr>
          <p:nvPr/>
        </p:nvGrpSpPr>
        <p:grpSpPr bwMode="auto">
          <a:xfrm>
            <a:off x="2960623" y="1191552"/>
            <a:ext cx="1562099" cy="658814"/>
            <a:chOff x="249" y="2299"/>
            <a:chExt cx="984" cy="415"/>
          </a:xfrm>
        </p:grpSpPr>
        <p:grpSp>
          <p:nvGrpSpPr>
            <p:cNvPr id="7" name="Group 5">
              <a:extLst>
                <a:ext uri="{FF2B5EF4-FFF2-40B4-BE49-F238E27FC236}">
                  <a16:creationId xmlns:a16="http://schemas.microsoft.com/office/drawing/2014/main" id="{B856A804-E9E8-4F6B-BB01-17EFE1A506BA}"/>
                </a:ext>
              </a:extLst>
            </p:cNvPr>
            <p:cNvGrpSpPr>
              <a:grpSpLocks/>
            </p:cNvGrpSpPr>
            <p:nvPr/>
          </p:nvGrpSpPr>
          <p:grpSpPr bwMode="auto">
            <a:xfrm>
              <a:off x="476" y="2387"/>
              <a:ext cx="544" cy="273"/>
              <a:chOff x="431" y="1888"/>
              <a:chExt cx="544" cy="273"/>
            </a:xfrm>
          </p:grpSpPr>
          <p:sp>
            <p:nvSpPr>
              <p:cNvPr id="11" name="Arc 6">
                <a:extLst>
                  <a:ext uri="{FF2B5EF4-FFF2-40B4-BE49-F238E27FC236}">
                    <a16:creationId xmlns:a16="http://schemas.microsoft.com/office/drawing/2014/main" id="{D552E5B9-8C36-45BE-A4F8-529CF611C2DA}"/>
                  </a:ext>
                </a:extLst>
              </p:cNvPr>
              <p:cNvSpPr>
                <a:spLocks/>
              </p:cNvSpPr>
              <p:nvPr/>
            </p:nvSpPr>
            <p:spPr bwMode="auto">
              <a:xfrm>
                <a:off x="701" y="1889"/>
                <a:ext cx="139" cy="272"/>
              </a:xfrm>
              <a:custGeom>
                <a:avLst/>
                <a:gdLst>
                  <a:gd name="T0" fmla="*/ 0 w 22080"/>
                  <a:gd name="T1" fmla="*/ 0 h 43200"/>
                  <a:gd name="T2" fmla="*/ 0 w 22080"/>
                  <a:gd name="T3" fmla="*/ 0 h 43200"/>
                  <a:gd name="T4" fmla="*/ 0 w 22080"/>
                  <a:gd name="T5" fmla="*/ 0 h 43200"/>
                  <a:gd name="T6" fmla="*/ 0 60000 65536"/>
                  <a:gd name="T7" fmla="*/ 0 60000 65536"/>
                  <a:gd name="T8" fmla="*/ 0 60000 65536"/>
                  <a:gd name="T9" fmla="*/ 0 w 22080"/>
                  <a:gd name="T10" fmla="*/ 0 h 43200"/>
                  <a:gd name="T11" fmla="*/ 22080 w 22080"/>
                  <a:gd name="T12" fmla="*/ 43200 h 43200"/>
                </a:gdLst>
                <a:ahLst/>
                <a:cxnLst>
                  <a:cxn ang="T6">
                    <a:pos x="T0" y="T1"/>
                  </a:cxn>
                  <a:cxn ang="T7">
                    <a:pos x="T2" y="T3"/>
                  </a:cxn>
                  <a:cxn ang="T8">
                    <a:pos x="T4" y="T5"/>
                  </a:cxn>
                </a:cxnLst>
                <a:rect l="T9" t="T10" r="T11" b="T12"/>
                <a:pathLst>
                  <a:path w="22080" h="43200" fill="none" extrusionOk="0">
                    <a:moveTo>
                      <a:pt x="479" y="0"/>
                    </a:moveTo>
                    <a:cubicBezTo>
                      <a:pt x="12409" y="0"/>
                      <a:pt x="22080" y="9670"/>
                      <a:pt x="22080" y="21600"/>
                    </a:cubicBezTo>
                    <a:cubicBezTo>
                      <a:pt x="22080" y="33529"/>
                      <a:pt x="12409" y="43200"/>
                      <a:pt x="480" y="43200"/>
                    </a:cubicBezTo>
                    <a:cubicBezTo>
                      <a:pt x="319" y="43200"/>
                      <a:pt x="159" y="43198"/>
                      <a:pt x="0" y="43194"/>
                    </a:cubicBezTo>
                  </a:path>
                  <a:path w="22080" h="43200" stroke="0" extrusionOk="0">
                    <a:moveTo>
                      <a:pt x="479" y="0"/>
                    </a:moveTo>
                    <a:cubicBezTo>
                      <a:pt x="12409" y="0"/>
                      <a:pt x="22080" y="9670"/>
                      <a:pt x="22080" y="21600"/>
                    </a:cubicBezTo>
                    <a:cubicBezTo>
                      <a:pt x="22080" y="33529"/>
                      <a:pt x="12409" y="43200"/>
                      <a:pt x="480" y="43200"/>
                    </a:cubicBezTo>
                    <a:cubicBezTo>
                      <a:pt x="319" y="43200"/>
                      <a:pt x="159" y="43198"/>
                      <a:pt x="0" y="43194"/>
                    </a:cubicBezTo>
                    <a:lnTo>
                      <a:pt x="480" y="21600"/>
                    </a:lnTo>
                    <a:lnTo>
                      <a:pt x="479" y="0"/>
                    </a:lnTo>
                    <a:close/>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defTabSz="914391">
                  <a:defRPr/>
                </a:pPr>
                <a:endParaRPr lang="nl-NL" sz="1600" b="0">
                  <a:solidFill>
                    <a:srgbClr val="000000"/>
                  </a:solidFill>
                  <a:ea typeface="+mn-ea"/>
                </a:endParaRPr>
              </a:p>
            </p:txBody>
          </p:sp>
          <p:sp>
            <p:nvSpPr>
              <p:cNvPr id="12" name="Line 7">
                <a:extLst>
                  <a:ext uri="{FF2B5EF4-FFF2-40B4-BE49-F238E27FC236}">
                    <a16:creationId xmlns:a16="http://schemas.microsoft.com/office/drawing/2014/main" id="{520B8012-20A6-4569-954D-B76391EAEC5B}"/>
                  </a:ext>
                </a:extLst>
              </p:cNvPr>
              <p:cNvSpPr>
                <a:spLocks noChangeShapeType="1"/>
              </p:cNvSpPr>
              <p:nvPr/>
            </p:nvSpPr>
            <p:spPr bwMode="auto">
              <a:xfrm>
                <a:off x="567" y="1888"/>
                <a:ext cx="13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13" name="Line 8">
                <a:extLst>
                  <a:ext uri="{FF2B5EF4-FFF2-40B4-BE49-F238E27FC236}">
                    <a16:creationId xmlns:a16="http://schemas.microsoft.com/office/drawing/2014/main" id="{2468F5C7-3DE8-42DD-92F3-F66B7F1A564B}"/>
                  </a:ext>
                </a:extLst>
              </p:cNvPr>
              <p:cNvSpPr>
                <a:spLocks noChangeShapeType="1"/>
              </p:cNvSpPr>
              <p:nvPr/>
            </p:nvSpPr>
            <p:spPr bwMode="auto">
              <a:xfrm>
                <a:off x="567" y="1888"/>
                <a:ext cx="0" cy="27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14" name="Line 9">
                <a:extLst>
                  <a:ext uri="{FF2B5EF4-FFF2-40B4-BE49-F238E27FC236}">
                    <a16:creationId xmlns:a16="http://schemas.microsoft.com/office/drawing/2014/main" id="{9F9DA3B1-455B-4DA4-9863-74E9361F3F61}"/>
                  </a:ext>
                </a:extLst>
              </p:cNvPr>
              <p:cNvSpPr>
                <a:spLocks noChangeShapeType="1"/>
              </p:cNvSpPr>
              <p:nvPr/>
            </p:nvSpPr>
            <p:spPr bwMode="auto">
              <a:xfrm>
                <a:off x="567" y="2160"/>
                <a:ext cx="13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15" name="Line 10">
                <a:extLst>
                  <a:ext uri="{FF2B5EF4-FFF2-40B4-BE49-F238E27FC236}">
                    <a16:creationId xmlns:a16="http://schemas.microsoft.com/office/drawing/2014/main" id="{5FC3B89D-EA80-4964-9CF4-F3F405C2C8E9}"/>
                  </a:ext>
                </a:extLst>
              </p:cNvPr>
              <p:cNvSpPr>
                <a:spLocks noChangeShapeType="1"/>
              </p:cNvSpPr>
              <p:nvPr/>
            </p:nvSpPr>
            <p:spPr bwMode="auto">
              <a:xfrm>
                <a:off x="431" y="1933"/>
                <a:ext cx="13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16" name="Line 11">
                <a:extLst>
                  <a:ext uri="{FF2B5EF4-FFF2-40B4-BE49-F238E27FC236}">
                    <a16:creationId xmlns:a16="http://schemas.microsoft.com/office/drawing/2014/main" id="{CE474887-02C2-4DDF-BA0E-226EECD5CECD}"/>
                  </a:ext>
                </a:extLst>
              </p:cNvPr>
              <p:cNvSpPr>
                <a:spLocks noChangeShapeType="1"/>
              </p:cNvSpPr>
              <p:nvPr/>
            </p:nvSpPr>
            <p:spPr bwMode="auto">
              <a:xfrm>
                <a:off x="431" y="2115"/>
                <a:ext cx="13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17" name="Line 12">
                <a:extLst>
                  <a:ext uri="{FF2B5EF4-FFF2-40B4-BE49-F238E27FC236}">
                    <a16:creationId xmlns:a16="http://schemas.microsoft.com/office/drawing/2014/main" id="{0D4AA79E-E42B-4D03-BB3A-5D1387B95C60}"/>
                  </a:ext>
                </a:extLst>
              </p:cNvPr>
              <p:cNvSpPr>
                <a:spLocks noChangeShapeType="1"/>
              </p:cNvSpPr>
              <p:nvPr/>
            </p:nvSpPr>
            <p:spPr bwMode="auto">
              <a:xfrm>
                <a:off x="839" y="2024"/>
                <a:ext cx="13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grpSp>
        <p:sp>
          <p:nvSpPr>
            <p:cNvPr id="8" name="Text Box 13">
              <a:extLst>
                <a:ext uri="{FF2B5EF4-FFF2-40B4-BE49-F238E27FC236}">
                  <a16:creationId xmlns:a16="http://schemas.microsoft.com/office/drawing/2014/main" id="{BD28B589-4400-4837-AB09-A1690BFF2DE7}"/>
                </a:ext>
              </a:extLst>
            </p:cNvPr>
            <p:cNvSpPr txBox="1">
              <a:spLocks noChangeArrowheads="1"/>
            </p:cNvSpPr>
            <p:nvPr/>
          </p:nvSpPr>
          <p:spPr bwMode="auto">
            <a:xfrm>
              <a:off x="249" y="2299"/>
              <a:ext cx="21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a:solidFill>
                    <a:srgbClr val="000000"/>
                  </a:solidFill>
                  <a:ea typeface="+mn-ea"/>
                </a:rPr>
                <a:t>A</a:t>
              </a:r>
              <a:endParaRPr lang="en-AU" altLang="en-US" sz="1800" b="0">
                <a:solidFill>
                  <a:srgbClr val="000000"/>
                </a:solidFill>
                <a:ea typeface="+mn-ea"/>
              </a:endParaRPr>
            </a:p>
          </p:txBody>
        </p:sp>
        <p:sp>
          <p:nvSpPr>
            <p:cNvPr id="9" name="Text Box 14">
              <a:extLst>
                <a:ext uri="{FF2B5EF4-FFF2-40B4-BE49-F238E27FC236}">
                  <a16:creationId xmlns:a16="http://schemas.microsoft.com/office/drawing/2014/main" id="{717BDF48-FAB3-42ED-9832-E2F23E7F485F}"/>
                </a:ext>
              </a:extLst>
            </p:cNvPr>
            <p:cNvSpPr txBox="1">
              <a:spLocks noChangeArrowheads="1"/>
            </p:cNvSpPr>
            <p:nvPr/>
          </p:nvSpPr>
          <p:spPr bwMode="auto">
            <a:xfrm>
              <a:off x="249" y="2481"/>
              <a:ext cx="21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a:solidFill>
                    <a:srgbClr val="000000"/>
                  </a:solidFill>
                  <a:ea typeface="+mn-ea"/>
                </a:rPr>
                <a:t>B</a:t>
              </a:r>
              <a:endParaRPr lang="en-AU" altLang="en-US" sz="1800" b="0">
                <a:solidFill>
                  <a:srgbClr val="000000"/>
                </a:solidFill>
                <a:ea typeface="+mn-ea"/>
              </a:endParaRPr>
            </a:p>
          </p:txBody>
        </p:sp>
        <p:sp>
          <p:nvSpPr>
            <p:cNvPr id="10" name="Text Box 15">
              <a:extLst>
                <a:ext uri="{FF2B5EF4-FFF2-40B4-BE49-F238E27FC236}">
                  <a16:creationId xmlns:a16="http://schemas.microsoft.com/office/drawing/2014/main" id="{E6C26902-A98D-4CE5-BBBE-B8F3D7C843B0}"/>
                </a:ext>
              </a:extLst>
            </p:cNvPr>
            <p:cNvSpPr txBox="1">
              <a:spLocks noChangeArrowheads="1"/>
            </p:cNvSpPr>
            <p:nvPr/>
          </p:nvSpPr>
          <p:spPr bwMode="auto">
            <a:xfrm>
              <a:off x="1020" y="2390"/>
              <a:ext cx="21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a:solidFill>
                    <a:srgbClr val="000000"/>
                  </a:solidFill>
                  <a:ea typeface="+mn-ea"/>
                </a:rPr>
                <a:t>Y</a:t>
              </a:r>
              <a:endParaRPr lang="en-AU" altLang="en-US" sz="1800" b="0">
                <a:solidFill>
                  <a:srgbClr val="000000"/>
                </a:solidFill>
                <a:ea typeface="+mn-ea"/>
              </a:endParaRPr>
            </a:p>
          </p:txBody>
        </p:sp>
      </p:grpSp>
      <p:sp>
        <p:nvSpPr>
          <p:cNvPr id="30" name="Tijdelijke aanduiding voor inhoud 2">
            <a:extLst>
              <a:ext uri="{FF2B5EF4-FFF2-40B4-BE49-F238E27FC236}">
                <a16:creationId xmlns:a16="http://schemas.microsoft.com/office/drawing/2014/main" id="{2D19893A-BAAA-4B92-9CE4-8FE93E2A13EA}"/>
              </a:ext>
            </a:extLst>
          </p:cNvPr>
          <p:cNvSpPr txBox="1">
            <a:spLocks/>
          </p:cNvSpPr>
          <p:nvPr/>
        </p:nvSpPr>
        <p:spPr bwMode="auto">
          <a:xfrm>
            <a:off x="803271" y="3962132"/>
            <a:ext cx="2382870" cy="1152128"/>
          </a:xfrm>
          <a:prstGeom prst="rect">
            <a:avLst/>
          </a:prstGeom>
          <a:noFill/>
          <a:ln>
            <a:noFill/>
          </a:ln>
          <a:effectLst/>
        </p:spPr>
        <p:txBody>
          <a:bodyPr/>
          <a:lstStyle>
            <a:lvl1pPr marL="0" indent="0" algn="l" rtl="0" eaLnBrk="0" fontAlgn="base" hangingPunct="0">
              <a:lnSpc>
                <a:spcPct val="100000"/>
              </a:lnSpc>
              <a:spcBef>
                <a:spcPts val="600"/>
              </a:spcBef>
              <a:spcAft>
                <a:spcPct val="0"/>
              </a:spcAft>
              <a:buClr>
                <a:srgbClr val="C00000"/>
              </a:buClr>
              <a:buSzPct val="100000"/>
              <a:buFont typeface="Open Sans" panose="020B0606030504020204" pitchFamily="34" charset="0"/>
              <a:buNone/>
              <a:defRPr sz="3200">
                <a:solidFill>
                  <a:schemeClr val="tx1"/>
                </a:solidFill>
                <a:latin typeface="Calibri" panose="020F0502020204030204" pitchFamily="34" charset="0"/>
                <a:ea typeface="Open Sans" panose="020B0606030504020204" pitchFamily="34" charset="0"/>
                <a:cs typeface="Open Sans" panose="020B0606030504020204" pitchFamily="34" charset="0"/>
              </a:defRPr>
            </a:lvl1pPr>
            <a:lvl2pPr marL="457200" indent="-4572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800">
                <a:solidFill>
                  <a:schemeClr val="tx1"/>
                </a:solidFill>
                <a:latin typeface="Calibri" panose="020F0502020204030204" pitchFamily="34" charset="0"/>
                <a:ea typeface="Open Sans" panose="020B0606030504020204" pitchFamily="34" charset="0"/>
                <a:cs typeface="Open Sans" panose="020B0606030504020204" pitchFamily="34" charset="0"/>
              </a:defRPr>
            </a:lvl2pPr>
            <a:lvl3pPr marL="525462" indent="-3429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400">
                <a:solidFill>
                  <a:schemeClr val="tx1"/>
                </a:solidFill>
                <a:latin typeface="Calibri" panose="020F0502020204030204" pitchFamily="34" charset="0"/>
                <a:ea typeface="Open Sans" panose="020B0606030504020204" pitchFamily="34" charset="0"/>
                <a:cs typeface="Open Sans" panose="020B0606030504020204" pitchFamily="34" charset="0"/>
              </a:defRPr>
            </a:lvl3pPr>
            <a:lvl4pPr marL="701675" indent="-3429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000">
                <a:solidFill>
                  <a:schemeClr val="tx1"/>
                </a:solidFill>
                <a:latin typeface="Calibri" panose="020F0502020204030204" pitchFamily="34" charset="0"/>
                <a:ea typeface="Open Sans" panose="020B0606030504020204" pitchFamily="34" charset="0"/>
                <a:cs typeface="Open Sans" panose="020B0606030504020204" pitchFamily="34" charset="0"/>
              </a:defRPr>
            </a:lvl4pPr>
            <a:lvl5pPr marL="1788440" indent="-190484" algn="l" rtl="0" eaLnBrk="0" fontAlgn="base" hangingPunct="0">
              <a:lnSpc>
                <a:spcPct val="100000"/>
              </a:lnSpc>
              <a:spcBef>
                <a:spcPts val="600"/>
              </a:spcBef>
              <a:spcAft>
                <a:spcPct val="0"/>
              </a:spcAft>
              <a:buClr>
                <a:srgbClr val="000000"/>
              </a:buClr>
              <a:buFont typeface="Lucida Grande" pitchFamily="126" charset="0"/>
              <a:buChar cha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169410" indent="-190484" algn="l" rtl="0" fontAlgn="base">
              <a:spcBef>
                <a:spcPct val="20000"/>
              </a:spcBef>
              <a:spcAft>
                <a:spcPct val="0"/>
              </a:spcAft>
              <a:buChar char="»"/>
              <a:defRPr sz="1333">
                <a:solidFill>
                  <a:schemeClr val="tx1"/>
                </a:solidFill>
                <a:latin typeface="Arial" charset="0"/>
                <a:ea typeface="+mn-ea"/>
              </a:defRPr>
            </a:lvl6pPr>
            <a:lvl7pPr marL="2550379" indent="-190484" algn="l" rtl="0" fontAlgn="base">
              <a:spcBef>
                <a:spcPct val="20000"/>
              </a:spcBef>
              <a:spcAft>
                <a:spcPct val="0"/>
              </a:spcAft>
              <a:buChar char="»"/>
              <a:defRPr sz="1333">
                <a:solidFill>
                  <a:schemeClr val="tx1"/>
                </a:solidFill>
                <a:latin typeface="Arial" charset="0"/>
                <a:ea typeface="+mn-ea"/>
              </a:defRPr>
            </a:lvl7pPr>
            <a:lvl8pPr marL="2931349" indent="-190484" algn="l" rtl="0" fontAlgn="base">
              <a:spcBef>
                <a:spcPct val="20000"/>
              </a:spcBef>
              <a:spcAft>
                <a:spcPct val="0"/>
              </a:spcAft>
              <a:buChar char="»"/>
              <a:defRPr sz="1333">
                <a:solidFill>
                  <a:schemeClr val="tx1"/>
                </a:solidFill>
                <a:latin typeface="Arial" charset="0"/>
                <a:ea typeface="+mn-ea"/>
              </a:defRPr>
            </a:lvl8pPr>
            <a:lvl9pPr marL="3312318" indent="-190484" algn="l" rtl="0" fontAlgn="base">
              <a:spcBef>
                <a:spcPct val="20000"/>
              </a:spcBef>
              <a:spcAft>
                <a:spcPct val="0"/>
              </a:spcAft>
              <a:buChar char="»"/>
              <a:defRPr sz="1333">
                <a:solidFill>
                  <a:schemeClr val="tx1"/>
                </a:solidFill>
                <a:latin typeface="Arial" charset="0"/>
                <a:ea typeface="+mn-ea"/>
              </a:defRPr>
            </a:lvl9pPr>
          </a:lstStyle>
          <a:p>
            <a:pPr algn="ctr"/>
            <a:r>
              <a:rPr lang="nl-NL" b="0" kern="0" dirty="0" err="1">
                <a:solidFill>
                  <a:srgbClr val="C00000"/>
                </a:solidFill>
              </a:rPr>
              <a:t>Multiplexer</a:t>
            </a:r>
            <a:br>
              <a:rPr lang="nl-NL" b="0" kern="0" dirty="0"/>
            </a:br>
            <a:r>
              <a:rPr lang="en-US" altLang="en-US" sz="2400" b="0" kern="0" dirty="0"/>
              <a:t>Y = S ? I1 : I0</a:t>
            </a:r>
            <a:endParaRPr lang="en-US" altLang="en-US" b="0" kern="0" dirty="0"/>
          </a:p>
          <a:p>
            <a:pPr algn="ctr"/>
            <a:endParaRPr lang="nl-NL" b="0" kern="0" dirty="0"/>
          </a:p>
        </p:txBody>
      </p:sp>
      <p:grpSp>
        <p:nvGrpSpPr>
          <p:cNvPr id="31" name="Group 33">
            <a:extLst>
              <a:ext uri="{FF2B5EF4-FFF2-40B4-BE49-F238E27FC236}">
                <a16:creationId xmlns:a16="http://schemas.microsoft.com/office/drawing/2014/main" id="{0A730818-8573-4470-8980-363F0FA9A7E9}"/>
              </a:ext>
            </a:extLst>
          </p:cNvPr>
          <p:cNvGrpSpPr>
            <a:grpSpLocks/>
          </p:cNvGrpSpPr>
          <p:nvPr/>
        </p:nvGrpSpPr>
        <p:grpSpPr bwMode="auto">
          <a:xfrm>
            <a:off x="3090891" y="2437725"/>
            <a:ext cx="1606551" cy="1016001"/>
            <a:chOff x="1111" y="2659"/>
            <a:chExt cx="1012" cy="640"/>
          </a:xfrm>
        </p:grpSpPr>
        <p:sp>
          <p:nvSpPr>
            <p:cNvPr id="32" name="Line 34">
              <a:extLst>
                <a:ext uri="{FF2B5EF4-FFF2-40B4-BE49-F238E27FC236}">
                  <a16:creationId xmlns:a16="http://schemas.microsoft.com/office/drawing/2014/main" id="{3B00690D-5282-475D-BA20-1E5746BCB873}"/>
                </a:ext>
              </a:extLst>
            </p:cNvPr>
            <p:cNvSpPr>
              <a:spLocks noChangeShapeType="1"/>
            </p:cNvSpPr>
            <p:nvPr/>
          </p:nvSpPr>
          <p:spPr bwMode="auto">
            <a:xfrm>
              <a:off x="1338" y="2795"/>
              <a:ext cx="136"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33" name="Line 35">
              <a:extLst>
                <a:ext uri="{FF2B5EF4-FFF2-40B4-BE49-F238E27FC236}">
                  <a16:creationId xmlns:a16="http://schemas.microsoft.com/office/drawing/2014/main" id="{490EC4C3-F3FC-4B48-B048-5D4E7CF6533C}"/>
                </a:ext>
              </a:extLst>
            </p:cNvPr>
            <p:cNvSpPr>
              <a:spLocks noChangeShapeType="1"/>
            </p:cNvSpPr>
            <p:nvPr/>
          </p:nvSpPr>
          <p:spPr bwMode="auto">
            <a:xfrm>
              <a:off x="1338" y="3158"/>
              <a:ext cx="136"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34" name="Line 36">
              <a:extLst>
                <a:ext uri="{FF2B5EF4-FFF2-40B4-BE49-F238E27FC236}">
                  <a16:creationId xmlns:a16="http://schemas.microsoft.com/office/drawing/2014/main" id="{120A29CB-5AFD-4B64-9A25-1E1CD9A72CDD}"/>
                </a:ext>
              </a:extLst>
            </p:cNvPr>
            <p:cNvSpPr>
              <a:spLocks noChangeShapeType="1"/>
            </p:cNvSpPr>
            <p:nvPr/>
          </p:nvSpPr>
          <p:spPr bwMode="auto">
            <a:xfrm>
              <a:off x="1791" y="2976"/>
              <a:ext cx="136"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35" name="Text Box 37">
              <a:extLst>
                <a:ext uri="{FF2B5EF4-FFF2-40B4-BE49-F238E27FC236}">
                  <a16:creationId xmlns:a16="http://schemas.microsoft.com/office/drawing/2014/main" id="{BAECED76-1A7C-414D-88A7-C3C3877F3265}"/>
                </a:ext>
              </a:extLst>
            </p:cNvPr>
            <p:cNvSpPr txBox="1">
              <a:spLocks noChangeArrowheads="1"/>
            </p:cNvSpPr>
            <p:nvPr/>
          </p:nvSpPr>
          <p:spPr bwMode="auto">
            <a:xfrm>
              <a:off x="1111" y="2662"/>
              <a:ext cx="21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a:solidFill>
                    <a:srgbClr val="000000"/>
                  </a:solidFill>
                  <a:ea typeface="+mn-ea"/>
                </a:rPr>
                <a:t>A</a:t>
              </a:r>
              <a:endParaRPr lang="en-AU" altLang="en-US" sz="1800" b="0">
                <a:solidFill>
                  <a:srgbClr val="000000"/>
                </a:solidFill>
                <a:ea typeface="+mn-ea"/>
              </a:endParaRPr>
            </a:p>
          </p:txBody>
        </p:sp>
        <p:sp>
          <p:nvSpPr>
            <p:cNvPr id="36" name="Text Box 38">
              <a:extLst>
                <a:ext uri="{FF2B5EF4-FFF2-40B4-BE49-F238E27FC236}">
                  <a16:creationId xmlns:a16="http://schemas.microsoft.com/office/drawing/2014/main" id="{4056E3DA-0B31-4879-A3B5-F4F4FBCE8E63}"/>
                </a:ext>
              </a:extLst>
            </p:cNvPr>
            <p:cNvSpPr txBox="1">
              <a:spLocks noChangeArrowheads="1"/>
            </p:cNvSpPr>
            <p:nvPr/>
          </p:nvSpPr>
          <p:spPr bwMode="auto">
            <a:xfrm>
              <a:off x="1111" y="3066"/>
              <a:ext cx="21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a:solidFill>
                    <a:srgbClr val="000000"/>
                  </a:solidFill>
                  <a:ea typeface="+mn-ea"/>
                </a:rPr>
                <a:t>B</a:t>
              </a:r>
              <a:endParaRPr lang="en-AU" altLang="en-US" sz="1800" b="0">
                <a:solidFill>
                  <a:srgbClr val="000000"/>
                </a:solidFill>
                <a:ea typeface="+mn-ea"/>
              </a:endParaRPr>
            </a:p>
          </p:txBody>
        </p:sp>
        <p:sp>
          <p:nvSpPr>
            <p:cNvPr id="37" name="Text Box 39">
              <a:extLst>
                <a:ext uri="{FF2B5EF4-FFF2-40B4-BE49-F238E27FC236}">
                  <a16:creationId xmlns:a16="http://schemas.microsoft.com/office/drawing/2014/main" id="{D81112FC-D69E-40D8-82E3-BC03484EAB19}"/>
                </a:ext>
              </a:extLst>
            </p:cNvPr>
            <p:cNvSpPr txBox="1">
              <a:spLocks noChangeArrowheads="1"/>
            </p:cNvSpPr>
            <p:nvPr/>
          </p:nvSpPr>
          <p:spPr bwMode="auto">
            <a:xfrm>
              <a:off x="1910" y="2843"/>
              <a:ext cx="21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a:solidFill>
                    <a:srgbClr val="000000"/>
                  </a:solidFill>
                  <a:ea typeface="+mn-ea"/>
                </a:rPr>
                <a:t>Y</a:t>
              </a:r>
              <a:endParaRPr lang="en-AU" altLang="en-US" sz="1800" b="0">
                <a:solidFill>
                  <a:srgbClr val="000000"/>
                </a:solidFill>
                <a:ea typeface="+mn-ea"/>
              </a:endParaRPr>
            </a:p>
          </p:txBody>
        </p:sp>
        <p:sp>
          <p:nvSpPr>
            <p:cNvPr id="38" name="Line 40">
              <a:extLst>
                <a:ext uri="{FF2B5EF4-FFF2-40B4-BE49-F238E27FC236}">
                  <a16:creationId xmlns:a16="http://schemas.microsoft.com/office/drawing/2014/main" id="{497076FD-08DE-4C5F-8A17-079732D8465E}"/>
                </a:ext>
              </a:extLst>
            </p:cNvPr>
            <p:cNvSpPr>
              <a:spLocks noChangeShapeType="1"/>
            </p:cNvSpPr>
            <p:nvPr/>
          </p:nvSpPr>
          <p:spPr bwMode="auto">
            <a:xfrm>
              <a:off x="1474" y="2659"/>
              <a:ext cx="0" cy="22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39" name="Line 41">
              <a:extLst>
                <a:ext uri="{FF2B5EF4-FFF2-40B4-BE49-F238E27FC236}">
                  <a16:creationId xmlns:a16="http://schemas.microsoft.com/office/drawing/2014/main" id="{A11F7929-0613-4AE8-93EF-FF81773F8003}"/>
                </a:ext>
              </a:extLst>
            </p:cNvPr>
            <p:cNvSpPr>
              <a:spLocks noChangeShapeType="1"/>
            </p:cNvSpPr>
            <p:nvPr/>
          </p:nvSpPr>
          <p:spPr bwMode="auto">
            <a:xfrm>
              <a:off x="1474" y="3067"/>
              <a:ext cx="0" cy="22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40" name="Line 42">
              <a:extLst>
                <a:ext uri="{FF2B5EF4-FFF2-40B4-BE49-F238E27FC236}">
                  <a16:creationId xmlns:a16="http://schemas.microsoft.com/office/drawing/2014/main" id="{A0E3C29E-5D63-43FF-A2EC-ED2E54092317}"/>
                </a:ext>
              </a:extLst>
            </p:cNvPr>
            <p:cNvSpPr>
              <a:spLocks noChangeShapeType="1"/>
            </p:cNvSpPr>
            <p:nvPr/>
          </p:nvSpPr>
          <p:spPr bwMode="auto">
            <a:xfrm>
              <a:off x="1474" y="2886"/>
              <a:ext cx="91" cy="9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41" name="Line 43">
              <a:extLst>
                <a:ext uri="{FF2B5EF4-FFF2-40B4-BE49-F238E27FC236}">
                  <a16:creationId xmlns:a16="http://schemas.microsoft.com/office/drawing/2014/main" id="{A4C0A703-25BB-4A4C-B010-A0F18080D489}"/>
                </a:ext>
              </a:extLst>
            </p:cNvPr>
            <p:cNvSpPr>
              <a:spLocks noChangeShapeType="1"/>
            </p:cNvSpPr>
            <p:nvPr/>
          </p:nvSpPr>
          <p:spPr bwMode="auto">
            <a:xfrm flipH="1">
              <a:off x="1474" y="2976"/>
              <a:ext cx="91" cy="9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42" name="Line 44">
              <a:extLst>
                <a:ext uri="{FF2B5EF4-FFF2-40B4-BE49-F238E27FC236}">
                  <a16:creationId xmlns:a16="http://schemas.microsoft.com/office/drawing/2014/main" id="{F4CCF59D-083B-4D03-BDE6-C8F8915CA8E2}"/>
                </a:ext>
              </a:extLst>
            </p:cNvPr>
            <p:cNvSpPr>
              <a:spLocks noChangeShapeType="1"/>
            </p:cNvSpPr>
            <p:nvPr/>
          </p:nvSpPr>
          <p:spPr bwMode="auto">
            <a:xfrm>
              <a:off x="1474" y="2659"/>
              <a:ext cx="317" cy="18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43" name="Line 45">
              <a:extLst>
                <a:ext uri="{FF2B5EF4-FFF2-40B4-BE49-F238E27FC236}">
                  <a16:creationId xmlns:a16="http://schemas.microsoft.com/office/drawing/2014/main" id="{98B8AC8C-669B-43ED-AC2C-A685146A6EAE}"/>
                </a:ext>
              </a:extLst>
            </p:cNvPr>
            <p:cNvSpPr>
              <a:spLocks noChangeShapeType="1"/>
            </p:cNvSpPr>
            <p:nvPr/>
          </p:nvSpPr>
          <p:spPr bwMode="auto">
            <a:xfrm flipV="1">
              <a:off x="1474" y="3113"/>
              <a:ext cx="317" cy="18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44" name="Line 46">
              <a:extLst>
                <a:ext uri="{FF2B5EF4-FFF2-40B4-BE49-F238E27FC236}">
                  <a16:creationId xmlns:a16="http://schemas.microsoft.com/office/drawing/2014/main" id="{74CE7F93-E9F3-4523-B291-1AC51919FB7E}"/>
                </a:ext>
              </a:extLst>
            </p:cNvPr>
            <p:cNvSpPr>
              <a:spLocks noChangeShapeType="1"/>
            </p:cNvSpPr>
            <p:nvPr/>
          </p:nvSpPr>
          <p:spPr bwMode="auto">
            <a:xfrm>
              <a:off x="1791" y="2840"/>
              <a:ext cx="0" cy="27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45" name="Text Box 47">
              <a:extLst>
                <a:ext uri="{FF2B5EF4-FFF2-40B4-BE49-F238E27FC236}">
                  <a16:creationId xmlns:a16="http://schemas.microsoft.com/office/drawing/2014/main" id="{3FD3BDA4-3364-42CA-8B9E-A4A1EA6C6EE8}"/>
                </a:ext>
              </a:extLst>
            </p:cNvPr>
            <p:cNvSpPr txBox="1">
              <a:spLocks noChangeArrowheads="1"/>
            </p:cNvSpPr>
            <p:nvPr/>
          </p:nvSpPr>
          <p:spPr bwMode="auto">
            <a:xfrm>
              <a:off x="1620" y="2889"/>
              <a:ext cx="85"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a:solidFill>
                    <a:srgbClr val="000000"/>
                  </a:solidFill>
                  <a:ea typeface="+mn-ea"/>
                </a:rPr>
                <a:t>+</a:t>
              </a:r>
              <a:endParaRPr lang="en-AU" altLang="en-US" sz="1800" b="0">
                <a:solidFill>
                  <a:srgbClr val="000000"/>
                </a:solidFill>
                <a:ea typeface="+mn-ea"/>
              </a:endParaRPr>
            </a:p>
          </p:txBody>
        </p:sp>
      </p:grpSp>
      <p:sp>
        <p:nvSpPr>
          <p:cNvPr id="46" name="Tijdelijke aanduiding voor inhoud 2">
            <a:extLst>
              <a:ext uri="{FF2B5EF4-FFF2-40B4-BE49-F238E27FC236}">
                <a16:creationId xmlns:a16="http://schemas.microsoft.com/office/drawing/2014/main" id="{40D8F198-F0E6-44B3-90A3-EF8B96A35180}"/>
              </a:ext>
            </a:extLst>
          </p:cNvPr>
          <p:cNvSpPr txBox="1">
            <a:spLocks/>
          </p:cNvSpPr>
          <p:nvPr/>
        </p:nvSpPr>
        <p:spPr bwMode="auto">
          <a:xfrm>
            <a:off x="903536" y="2425602"/>
            <a:ext cx="1944216" cy="1152128"/>
          </a:xfrm>
          <a:prstGeom prst="rect">
            <a:avLst/>
          </a:prstGeom>
          <a:noFill/>
          <a:ln>
            <a:noFill/>
          </a:ln>
          <a:effectLst/>
        </p:spPr>
        <p:txBody>
          <a:bodyPr/>
          <a:lstStyle>
            <a:lvl1pPr marL="0" indent="0" algn="l" rtl="0" eaLnBrk="0" fontAlgn="base" hangingPunct="0">
              <a:lnSpc>
                <a:spcPct val="100000"/>
              </a:lnSpc>
              <a:spcBef>
                <a:spcPts val="600"/>
              </a:spcBef>
              <a:spcAft>
                <a:spcPct val="0"/>
              </a:spcAft>
              <a:buClr>
                <a:srgbClr val="C00000"/>
              </a:buClr>
              <a:buSzPct val="100000"/>
              <a:buFont typeface="Open Sans" panose="020B0606030504020204" pitchFamily="34" charset="0"/>
              <a:buNone/>
              <a:defRPr sz="3200">
                <a:solidFill>
                  <a:schemeClr val="tx1"/>
                </a:solidFill>
                <a:latin typeface="Calibri" panose="020F0502020204030204" pitchFamily="34" charset="0"/>
                <a:ea typeface="Open Sans" panose="020B0606030504020204" pitchFamily="34" charset="0"/>
                <a:cs typeface="Open Sans" panose="020B0606030504020204" pitchFamily="34" charset="0"/>
              </a:defRPr>
            </a:lvl1pPr>
            <a:lvl2pPr marL="457200" indent="-4572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800">
                <a:solidFill>
                  <a:schemeClr val="tx1"/>
                </a:solidFill>
                <a:latin typeface="Calibri" panose="020F0502020204030204" pitchFamily="34" charset="0"/>
                <a:ea typeface="Open Sans" panose="020B0606030504020204" pitchFamily="34" charset="0"/>
                <a:cs typeface="Open Sans" panose="020B0606030504020204" pitchFamily="34" charset="0"/>
              </a:defRPr>
            </a:lvl2pPr>
            <a:lvl3pPr marL="525462" indent="-3429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400">
                <a:solidFill>
                  <a:schemeClr val="tx1"/>
                </a:solidFill>
                <a:latin typeface="Calibri" panose="020F0502020204030204" pitchFamily="34" charset="0"/>
                <a:ea typeface="Open Sans" panose="020B0606030504020204" pitchFamily="34" charset="0"/>
                <a:cs typeface="Open Sans" panose="020B0606030504020204" pitchFamily="34" charset="0"/>
              </a:defRPr>
            </a:lvl3pPr>
            <a:lvl4pPr marL="701675" indent="-3429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000">
                <a:solidFill>
                  <a:schemeClr val="tx1"/>
                </a:solidFill>
                <a:latin typeface="Calibri" panose="020F0502020204030204" pitchFamily="34" charset="0"/>
                <a:ea typeface="Open Sans" panose="020B0606030504020204" pitchFamily="34" charset="0"/>
                <a:cs typeface="Open Sans" panose="020B0606030504020204" pitchFamily="34" charset="0"/>
              </a:defRPr>
            </a:lvl4pPr>
            <a:lvl5pPr marL="1788440" indent="-190484" algn="l" rtl="0" eaLnBrk="0" fontAlgn="base" hangingPunct="0">
              <a:lnSpc>
                <a:spcPct val="100000"/>
              </a:lnSpc>
              <a:spcBef>
                <a:spcPts val="600"/>
              </a:spcBef>
              <a:spcAft>
                <a:spcPct val="0"/>
              </a:spcAft>
              <a:buClr>
                <a:srgbClr val="000000"/>
              </a:buClr>
              <a:buFont typeface="Lucida Grande" pitchFamily="126" charset="0"/>
              <a:buChar cha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169410" indent="-190484" algn="l" rtl="0" fontAlgn="base">
              <a:spcBef>
                <a:spcPct val="20000"/>
              </a:spcBef>
              <a:spcAft>
                <a:spcPct val="0"/>
              </a:spcAft>
              <a:buChar char="»"/>
              <a:defRPr sz="1333">
                <a:solidFill>
                  <a:schemeClr val="tx1"/>
                </a:solidFill>
                <a:latin typeface="Arial" charset="0"/>
                <a:ea typeface="+mn-ea"/>
              </a:defRPr>
            </a:lvl6pPr>
            <a:lvl7pPr marL="2550379" indent="-190484" algn="l" rtl="0" fontAlgn="base">
              <a:spcBef>
                <a:spcPct val="20000"/>
              </a:spcBef>
              <a:spcAft>
                <a:spcPct val="0"/>
              </a:spcAft>
              <a:buChar char="»"/>
              <a:defRPr sz="1333">
                <a:solidFill>
                  <a:schemeClr val="tx1"/>
                </a:solidFill>
                <a:latin typeface="Arial" charset="0"/>
                <a:ea typeface="+mn-ea"/>
              </a:defRPr>
            </a:lvl7pPr>
            <a:lvl8pPr marL="2931349" indent="-190484" algn="l" rtl="0" fontAlgn="base">
              <a:spcBef>
                <a:spcPct val="20000"/>
              </a:spcBef>
              <a:spcAft>
                <a:spcPct val="0"/>
              </a:spcAft>
              <a:buChar char="»"/>
              <a:defRPr sz="1333">
                <a:solidFill>
                  <a:schemeClr val="tx1"/>
                </a:solidFill>
                <a:latin typeface="Arial" charset="0"/>
                <a:ea typeface="+mn-ea"/>
              </a:defRPr>
            </a:lvl8pPr>
            <a:lvl9pPr marL="3312318" indent="-190484" algn="l" rtl="0" fontAlgn="base">
              <a:spcBef>
                <a:spcPct val="20000"/>
              </a:spcBef>
              <a:spcAft>
                <a:spcPct val="0"/>
              </a:spcAft>
              <a:buChar char="»"/>
              <a:defRPr sz="1333">
                <a:solidFill>
                  <a:schemeClr val="tx1"/>
                </a:solidFill>
                <a:latin typeface="Arial" charset="0"/>
                <a:ea typeface="+mn-ea"/>
              </a:defRPr>
            </a:lvl9pPr>
          </a:lstStyle>
          <a:p>
            <a:pPr algn="ctr"/>
            <a:r>
              <a:rPr lang="nl-NL" b="0" kern="0" dirty="0">
                <a:solidFill>
                  <a:srgbClr val="C00000"/>
                </a:solidFill>
              </a:rPr>
              <a:t>Adder</a:t>
            </a:r>
            <a:br>
              <a:rPr lang="nl-NL" b="0" kern="0" dirty="0"/>
            </a:br>
            <a:r>
              <a:rPr lang="en-US" altLang="en-US" sz="2400" b="0" kern="0" dirty="0"/>
              <a:t>Y = A + B</a:t>
            </a:r>
          </a:p>
          <a:p>
            <a:pPr algn="ctr"/>
            <a:endParaRPr lang="nl-NL" b="0" kern="0" dirty="0"/>
          </a:p>
        </p:txBody>
      </p:sp>
      <p:grpSp>
        <p:nvGrpSpPr>
          <p:cNvPr id="47" name="Group 16">
            <a:extLst>
              <a:ext uri="{FF2B5EF4-FFF2-40B4-BE49-F238E27FC236}">
                <a16:creationId xmlns:a16="http://schemas.microsoft.com/office/drawing/2014/main" id="{110CFDE4-3859-4447-9066-07838672079A}"/>
              </a:ext>
            </a:extLst>
          </p:cNvPr>
          <p:cNvGrpSpPr>
            <a:grpSpLocks/>
          </p:cNvGrpSpPr>
          <p:nvPr/>
        </p:nvGrpSpPr>
        <p:grpSpPr bwMode="auto">
          <a:xfrm>
            <a:off x="3279801" y="4128520"/>
            <a:ext cx="1417638" cy="1311276"/>
            <a:chOff x="113" y="2840"/>
            <a:chExt cx="893" cy="826"/>
          </a:xfrm>
        </p:grpSpPr>
        <p:sp>
          <p:nvSpPr>
            <p:cNvPr id="48" name="Line 17">
              <a:extLst>
                <a:ext uri="{FF2B5EF4-FFF2-40B4-BE49-F238E27FC236}">
                  <a16:creationId xmlns:a16="http://schemas.microsoft.com/office/drawing/2014/main" id="{4F067266-AAB2-4099-B80F-B89AE766D8AC}"/>
                </a:ext>
              </a:extLst>
            </p:cNvPr>
            <p:cNvSpPr>
              <a:spLocks noChangeShapeType="1"/>
            </p:cNvSpPr>
            <p:nvPr/>
          </p:nvSpPr>
          <p:spPr bwMode="auto">
            <a:xfrm>
              <a:off x="340" y="2976"/>
              <a:ext cx="136"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49" name="Line 18">
              <a:extLst>
                <a:ext uri="{FF2B5EF4-FFF2-40B4-BE49-F238E27FC236}">
                  <a16:creationId xmlns:a16="http://schemas.microsoft.com/office/drawing/2014/main" id="{24FFFEE4-BD06-41D7-A6AB-571758109A3C}"/>
                </a:ext>
              </a:extLst>
            </p:cNvPr>
            <p:cNvSpPr>
              <a:spLocks noChangeShapeType="1"/>
            </p:cNvSpPr>
            <p:nvPr/>
          </p:nvSpPr>
          <p:spPr bwMode="auto">
            <a:xfrm>
              <a:off x="340" y="3158"/>
              <a:ext cx="136"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50" name="Line 19">
              <a:extLst>
                <a:ext uri="{FF2B5EF4-FFF2-40B4-BE49-F238E27FC236}">
                  <a16:creationId xmlns:a16="http://schemas.microsoft.com/office/drawing/2014/main" id="{F3BF436C-6E9C-43FA-A6B4-9A8AE635423D}"/>
                </a:ext>
              </a:extLst>
            </p:cNvPr>
            <p:cNvSpPr>
              <a:spLocks noChangeShapeType="1"/>
            </p:cNvSpPr>
            <p:nvPr/>
          </p:nvSpPr>
          <p:spPr bwMode="auto">
            <a:xfrm>
              <a:off x="657" y="3067"/>
              <a:ext cx="136"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51" name="Text Box 20">
              <a:extLst>
                <a:ext uri="{FF2B5EF4-FFF2-40B4-BE49-F238E27FC236}">
                  <a16:creationId xmlns:a16="http://schemas.microsoft.com/office/drawing/2014/main" id="{618582CE-BCF6-4B46-A367-0FE127BA885C}"/>
                </a:ext>
              </a:extLst>
            </p:cNvPr>
            <p:cNvSpPr txBox="1">
              <a:spLocks noChangeArrowheads="1"/>
            </p:cNvSpPr>
            <p:nvPr/>
          </p:nvSpPr>
          <p:spPr bwMode="auto">
            <a:xfrm>
              <a:off x="113" y="2843"/>
              <a:ext cx="23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a:solidFill>
                    <a:srgbClr val="000000"/>
                  </a:solidFill>
                  <a:ea typeface="+mn-ea"/>
                </a:rPr>
                <a:t>I0</a:t>
              </a:r>
              <a:endParaRPr lang="en-AU" altLang="en-US" sz="1800" b="0">
                <a:solidFill>
                  <a:srgbClr val="000000"/>
                </a:solidFill>
                <a:ea typeface="+mn-ea"/>
              </a:endParaRPr>
            </a:p>
          </p:txBody>
        </p:sp>
        <p:sp>
          <p:nvSpPr>
            <p:cNvPr id="52" name="Text Box 21">
              <a:extLst>
                <a:ext uri="{FF2B5EF4-FFF2-40B4-BE49-F238E27FC236}">
                  <a16:creationId xmlns:a16="http://schemas.microsoft.com/office/drawing/2014/main" id="{BA000CA3-3734-46E5-A85A-110D646B744B}"/>
                </a:ext>
              </a:extLst>
            </p:cNvPr>
            <p:cNvSpPr txBox="1">
              <a:spLocks noChangeArrowheads="1"/>
            </p:cNvSpPr>
            <p:nvPr/>
          </p:nvSpPr>
          <p:spPr bwMode="auto">
            <a:xfrm>
              <a:off x="113" y="3025"/>
              <a:ext cx="23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a:solidFill>
                    <a:srgbClr val="000000"/>
                  </a:solidFill>
                  <a:ea typeface="+mn-ea"/>
                </a:rPr>
                <a:t>I1</a:t>
              </a:r>
              <a:endParaRPr lang="en-AU" altLang="en-US" sz="1800" b="0">
                <a:solidFill>
                  <a:srgbClr val="000000"/>
                </a:solidFill>
                <a:ea typeface="+mn-ea"/>
              </a:endParaRPr>
            </a:p>
          </p:txBody>
        </p:sp>
        <p:sp>
          <p:nvSpPr>
            <p:cNvPr id="53" name="Text Box 22">
              <a:extLst>
                <a:ext uri="{FF2B5EF4-FFF2-40B4-BE49-F238E27FC236}">
                  <a16:creationId xmlns:a16="http://schemas.microsoft.com/office/drawing/2014/main" id="{5FC2F13C-3445-4B96-8431-816B325A2BEA}"/>
                </a:ext>
              </a:extLst>
            </p:cNvPr>
            <p:cNvSpPr txBox="1">
              <a:spLocks noChangeArrowheads="1"/>
            </p:cNvSpPr>
            <p:nvPr/>
          </p:nvSpPr>
          <p:spPr bwMode="auto">
            <a:xfrm>
              <a:off x="793" y="2934"/>
              <a:ext cx="21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a:solidFill>
                    <a:srgbClr val="000000"/>
                  </a:solidFill>
                  <a:ea typeface="+mn-ea"/>
                </a:rPr>
                <a:t>Y</a:t>
              </a:r>
              <a:endParaRPr lang="en-AU" altLang="en-US" sz="1800" b="0">
                <a:solidFill>
                  <a:srgbClr val="000000"/>
                </a:solidFill>
                <a:ea typeface="+mn-ea"/>
              </a:endParaRPr>
            </a:p>
          </p:txBody>
        </p:sp>
        <p:sp>
          <p:nvSpPr>
            <p:cNvPr id="54" name="Line 23">
              <a:extLst>
                <a:ext uri="{FF2B5EF4-FFF2-40B4-BE49-F238E27FC236}">
                  <a16:creationId xmlns:a16="http://schemas.microsoft.com/office/drawing/2014/main" id="{6CAA7429-F142-4C2B-B794-04A95F6E7D48}"/>
                </a:ext>
              </a:extLst>
            </p:cNvPr>
            <p:cNvSpPr>
              <a:spLocks noChangeShapeType="1"/>
            </p:cNvSpPr>
            <p:nvPr/>
          </p:nvSpPr>
          <p:spPr bwMode="auto">
            <a:xfrm>
              <a:off x="476" y="2931"/>
              <a:ext cx="0" cy="27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55" name="Arc 24">
              <a:extLst>
                <a:ext uri="{FF2B5EF4-FFF2-40B4-BE49-F238E27FC236}">
                  <a16:creationId xmlns:a16="http://schemas.microsoft.com/office/drawing/2014/main" id="{F48A6FEA-E5BA-409B-9EF5-F83A3DD3FE87}"/>
                </a:ext>
              </a:extLst>
            </p:cNvPr>
            <p:cNvSpPr>
              <a:spLocks/>
            </p:cNvSpPr>
            <p:nvPr/>
          </p:nvSpPr>
          <p:spPr bwMode="auto">
            <a:xfrm>
              <a:off x="567" y="2840"/>
              <a:ext cx="90" cy="9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defTabSz="914391">
                <a:defRPr/>
              </a:pPr>
              <a:endParaRPr lang="nl-NL" sz="1600" b="0">
                <a:solidFill>
                  <a:srgbClr val="000000"/>
                </a:solidFill>
                <a:ea typeface="+mn-ea"/>
              </a:endParaRPr>
            </a:p>
          </p:txBody>
        </p:sp>
        <p:sp>
          <p:nvSpPr>
            <p:cNvPr id="56" name="Arc 25">
              <a:extLst>
                <a:ext uri="{FF2B5EF4-FFF2-40B4-BE49-F238E27FC236}">
                  <a16:creationId xmlns:a16="http://schemas.microsoft.com/office/drawing/2014/main" id="{3D616B23-4CC4-4F29-8897-3E8D70098392}"/>
                </a:ext>
              </a:extLst>
            </p:cNvPr>
            <p:cNvSpPr>
              <a:spLocks/>
            </p:cNvSpPr>
            <p:nvPr/>
          </p:nvSpPr>
          <p:spPr bwMode="auto">
            <a:xfrm flipH="1">
              <a:off x="476" y="2840"/>
              <a:ext cx="90" cy="9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defTabSz="914391">
                <a:defRPr/>
              </a:pPr>
              <a:endParaRPr lang="nl-NL" sz="1600" b="0">
                <a:solidFill>
                  <a:srgbClr val="000000"/>
                </a:solidFill>
                <a:ea typeface="+mn-ea"/>
              </a:endParaRPr>
            </a:p>
          </p:txBody>
        </p:sp>
        <p:sp>
          <p:nvSpPr>
            <p:cNvPr id="57" name="Arc 26">
              <a:extLst>
                <a:ext uri="{FF2B5EF4-FFF2-40B4-BE49-F238E27FC236}">
                  <a16:creationId xmlns:a16="http://schemas.microsoft.com/office/drawing/2014/main" id="{0868C4E3-7A84-4889-BEE2-A4913E40B19D}"/>
                </a:ext>
              </a:extLst>
            </p:cNvPr>
            <p:cNvSpPr>
              <a:spLocks/>
            </p:cNvSpPr>
            <p:nvPr/>
          </p:nvSpPr>
          <p:spPr bwMode="auto">
            <a:xfrm flipV="1">
              <a:off x="567" y="3203"/>
              <a:ext cx="90" cy="9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defTabSz="914391">
                <a:defRPr/>
              </a:pPr>
              <a:endParaRPr lang="nl-NL" sz="1600" b="0">
                <a:solidFill>
                  <a:srgbClr val="000000"/>
                </a:solidFill>
                <a:ea typeface="+mn-ea"/>
              </a:endParaRPr>
            </a:p>
          </p:txBody>
        </p:sp>
        <p:sp>
          <p:nvSpPr>
            <p:cNvPr id="58" name="Arc 27">
              <a:extLst>
                <a:ext uri="{FF2B5EF4-FFF2-40B4-BE49-F238E27FC236}">
                  <a16:creationId xmlns:a16="http://schemas.microsoft.com/office/drawing/2014/main" id="{8E86A9FB-8C3E-4336-9E75-235D775B5505}"/>
                </a:ext>
              </a:extLst>
            </p:cNvPr>
            <p:cNvSpPr>
              <a:spLocks/>
            </p:cNvSpPr>
            <p:nvPr/>
          </p:nvSpPr>
          <p:spPr bwMode="auto">
            <a:xfrm flipH="1" flipV="1">
              <a:off x="476" y="3203"/>
              <a:ext cx="90" cy="9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defTabSz="914391">
                <a:defRPr/>
              </a:pPr>
              <a:endParaRPr lang="nl-NL" sz="1600" b="0">
                <a:solidFill>
                  <a:srgbClr val="000000"/>
                </a:solidFill>
                <a:ea typeface="+mn-ea"/>
              </a:endParaRPr>
            </a:p>
          </p:txBody>
        </p:sp>
        <p:sp>
          <p:nvSpPr>
            <p:cNvPr id="59" name="Line 28">
              <a:extLst>
                <a:ext uri="{FF2B5EF4-FFF2-40B4-BE49-F238E27FC236}">
                  <a16:creationId xmlns:a16="http://schemas.microsoft.com/office/drawing/2014/main" id="{E2609914-5DB0-4958-AC34-AA19125AE6E4}"/>
                </a:ext>
              </a:extLst>
            </p:cNvPr>
            <p:cNvSpPr>
              <a:spLocks noChangeShapeType="1"/>
            </p:cNvSpPr>
            <p:nvPr/>
          </p:nvSpPr>
          <p:spPr bwMode="auto">
            <a:xfrm>
              <a:off x="657" y="2931"/>
              <a:ext cx="0" cy="27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60" name="Text Box 29">
              <a:extLst>
                <a:ext uri="{FF2B5EF4-FFF2-40B4-BE49-F238E27FC236}">
                  <a16:creationId xmlns:a16="http://schemas.microsoft.com/office/drawing/2014/main" id="{B32141EA-2225-4D62-A2DF-C2528F4A151A}"/>
                </a:ext>
              </a:extLst>
            </p:cNvPr>
            <p:cNvSpPr txBox="1">
              <a:spLocks noChangeArrowheads="1"/>
            </p:cNvSpPr>
            <p:nvPr/>
          </p:nvSpPr>
          <p:spPr bwMode="auto">
            <a:xfrm>
              <a:off x="476" y="2840"/>
              <a:ext cx="181" cy="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6000" rIns="0" bIns="0">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a:spcBef>
                  <a:spcPct val="0"/>
                </a:spcBef>
                <a:buClrTx/>
                <a:buSzTx/>
                <a:buNone/>
                <a:defRPr/>
              </a:pPr>
              <a:r>
                <a:rPr lang="en-US" altLang="en-US" sz="1400" b="0">
                  <a:solidFill>
                    <a:srgbClr val="000000"/>
                  </a:solidFill>
                  <a:ea typeface="+mn-ea"/>
                </a:rPr>
                <a:t>M</a:t>
              </a:r>
              <a:br>
                <a:rPr lang="en-US" altLang="en-US" sz="1400" b="0">
                  <a:solidFill>
                    <a:srgbClr val="000000"/>
                  </a:solidFill>
                  <a:ea typeface="+mn-ea"/>
                </a:rPr>
              </a:br>
              <a:r>
                <a:rPr lang="en-US" altLang="en-US" sz="1400" b="0">
                  <a:solidFill>
                    <a:srgbClr val="000000"/>
                  </a:solidFill>
                  <a:ea typeface="+mn-ea"/>
                </a:rPr>
                <a:t>u</a:t>
              </a:r>
              <a:br>
                <a:rPr lang="en-US" altLang="en-US" sz="1400" b="0">
                  <a:solidFill>
                    <a:srgbClr val="000000"/>
                  </a:solidFill>
                  <a:ea typeface="+mn-ea"/>
                </a:rPr>
              </a:br>
              <a:r>
                <a:rPr lang="en-US" altLang="en-US" sz="1400" b="0">
                  <a:solidFill>
                    <a:srgbClr val="000000"/>
                  </a:solidFill>
                  <a:ea typeface="+mn-ea"/>
                </a:rPr>
                <a:t>x</a:t>
              </a:r>
              <a:endParaRPr lang="en-AU" altLang="en-US" sz="1400" b="0">
                <a:solidFill>
                  <a:srgbClr val="000000"/>
                </a:solidFill>
                <a:ea typeface="+mn-ea"/>
              </a:endParaRPr>
            </a:p>
          </p:txBody>
        </p:sp>
        <p:sp>
          <p:nvSpPr>
            <p:cNvPr id="61" name="Line 30">
              <a:extLst>
                <a:ext uri="{FF2B5EF4-FFF2-40B4-BE49-F238E27FC236}">
                  <a16:creationId xmlns:a16="http://schemas.microsoft.com/office/drawing/2014/main" id="{1F77AFAC-CF77-4DEF-842C-161BD36F822B}"/>
                </a:ext>
              </a:extLst>
            </p:cNvPr>
            <p:cNvSpPr>
              <a:spLocks noChangeShapeType="1"/>
            </p:cNvSpPr>
            <p:nvPr/>
          </p:nvSpPr>
          <p:spPr bwMode="auto">
            <a:xfrm flipV="1">
              <a:off x="567" y="3294"/>
              <a:ext cx="0" cy="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62" name="Text Box 31">
              <a:extLst>
                <a:ext uri="{FF2B5EF4-FFF2-40B4-BE49-F238E27FC236}">
                  <a16:creationId xmlns:a16="http://schemas.microsoft.com/office/drawing/2014/main" id="{E33FC685-F361-4927-B762-27B2018D8A90}"/>
                </a:ext>
              </a:extLst>
            </p:cNvPr>
            <p:cNvSpPr txBox="1">
              <a:spLocks noChangeArrowheads="1"/>
            </p:cNvSpPr>
            <p:nvPr/>
          </p:nvSpPr>
          <p:spPr bwMode="auto">
            <a:xfrm>
              <a:off x="461" y="3433"/>
              <a:ext cx="21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a:solidFill>
                    <a:srgbClr val="000000"/>
                  </a:solidFill>
                  <a:ea typeface="+mn-ea"/>
                </a:rPr>
                <a:t>S</a:t>
              </a:r>
              <a:endParaRPr lang="en-AU" altLang="en-US" sz="1800" b="0">
                <a:solidFill>
                  <a:srgbClr val="000000"/>
                </a:solidFill>
                <a:ea typeface="+mn-ea"/>
              </a:endParaRPr>
            </a:p>
          </p:txBody>
        </p:sp>
      </p:grpSp>
      <p:sp>
        <p:nvSpPr>
          <p:cNvPr id="65" name="Tijdelijke aanduiding voor inhoud 2">
            <a:extLst>
              <a:ext uri="{FF2B5EF4-FFF2-40B4-BE49-F238E27FC236}">
                <a16:creationId xmlns:a16="http://schemas.microsoft.com/office/drawing/2014/main" id="{E28BED11-EB88-4C8E-968D-E043CD2EC198}"/>
              </a:ext>
            </a:extLst>
          </p:cNvPr>
          <p:cNvSpPr txBox="1">
            <a:spLocks/>
          </p:cNvSpPr>
          <p:nvPr/>
        </p:nvSpPr>
        <p:spPr bwMode="auto">
          <a:xfrm>
            <a:off x="5347277" y="1717390"/>
            <a:ext cx="3905986" cy="1152128"/>
          </a:xfrm>
          <a:prstGeom prst="rect">
            <a:avLst/>
          </a:prstGeom>
          <a:noFill/>
          <a:ln>
            <a:noFill/>
          </a:ln>
          <a:effectLst/>
        </p:spPr>
        <p:txBody>
          <a:bodyPr/>
          <a:lstStyle>
            <a:lvl1pPr marL="0" indent="0" algn="l" rtl="0" eaLnBrk="0" fontAlgn="base" hangingPunct="0">
              <a:lnSpc>
                <a:spcPct val="100000"/>
              </a:lnSpc>
              <a:spcBef>
                <a:spcPts val="600"/>
              </a:spcBef>
              <a:spcAft>
                <a:spcPct val="0"/>
              </a:spcAft>
              <a:buClr>
                <a:srgbClr val="C00000"/>
              </a:buClr>
              <a:buSzPct val="100000"/>
              <a:buFont typeface="Open Sans" panose="020B0606030504020204" pitchFamily="34" charset="0"/>
              <a:buNone/>
              <a:defRPr sz="3200">
                <a:solidFill>
                  <a:schemeClr val="tx1"/>
                </a:solidFill>
                <a:latin typeface="Calibri" panose="020F0502020204030204" pitchFamily="34" charset="0"/>
                <a:ea typeface="Open Sans" panose="020B0606030504020204" pitchFamily="34" charset="0"/>
                <a:cs typeface="Open Sans" panose="020B0606030504020204" pitchFamily="34" charset="0"/>
              </a:defRPr>
            </a:lvl1pPr>
            <a:lvl2pPr marL="457200" indent="-4572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800">
                <a:solidFill>
                  <a:schemeClr val="tx1"/>
                </a:solidFill>
                <a:latin typeface="Calibri" panose="020F0502020204030204" pitchFamily="34" charset="0"/>
                <a:ea typeface="Open Sans" panose="020B0606030504020204" pitchFamily="34" charset="0"/>
                <a:cs typeface="Open Sans" panose="020B0606030504020204" pitchFamily="34" charset="0"/>
              </a:defRPr>
            </a:lvl2pPr>
            <a:lvl3pPr marL="525462" indent="-3429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400">
                <a:solidFill>
                  <a:schemeClr val="tx1"/>
                </a:solidFill>
                <a:latin typeface="Calibri" panose="020F0502020204030204" pitchFamily="34" charset="0"/>
                <a:ea typeface="Open Sans" panose="020B0606030504020204" pitchFamily="34" charset="0"/>
                <a:cs typeface="Open Sans" panose="020B0606030504020204" pitchFamily="34" charset="0"/>
              </a:defRPr>
            </a:lvl3pPr>
            <a:lvl4pPr marL="701675" indent="-3429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000">
                <a:solidFill>
                  <a:schemeClr val="tx1"/>
                </a:solidFill>
                <a:latin typeface="Calibri" panose="020F0502020204030204" pitchFamily="34" charset="0"/>
                <a:ea typeface="Open Sans" panose="020B0606030504020204" pitchFamily="34" charset="0"/>
                <a:cs typeface="Open Sans" panose="020B0606030504020204" pitchFamily="34" charset="0"/>
              </a:defRPr>
            </a:lvl4pPr>
            <a:lvl5pPr marL="1788440" indent="-190484" algn="l" rtl="0" eaLnBrk="0" fontAlgn="base" hangingPunct="0">
              <a:lnSpc>
                <a:spcPct val="100000"/>
              </a:lnSpc>
              <a:spcBef>
                <a:spcPts val="600"/>
              </a:spcBef>
              <a:spcAft>
                <a:spcPct val="0"/>
              </a:spcAft>
              <a:buClr>
                <a:srgbClr val="000000"/>
              </a:buClr>
              <a:buFont typeface="Lucida Grande" pitchFamily="126" charset="0"/>
              <a:buChar cha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169410" indent="-190484" algn="l" rtl="0" fontAlgn="base">
              <a:spcBef>
                <a:spcPct val="20000"/>
              </a:spcBef>
              <a:spcAft>
                <a:spcPct val="0"/>
              </a:spcAft>
              <a:buChar char="»"/>
              <a:defRPr sz="1333">
                <a:solidFill>
                  <a:schemeClr val="tx1"/>
                </a:solidFill>
                <a:latin typeface="Arial" charset="0"/>
                <a:ea typeface="+mn-ea"/>
              </a:defRPr>
            </a:lvl6pPr>
            <a:lvl7pPr marL="2550379" indent="-190484" algn="l" rtl="0" fontAlgn="base">
              <a:spcBef>
                <a:spcPct val="20000"/>
              </a:spcBef>
              <a:spcAft>
                <a:spcPct val="0"/>
              </a:spcAft>
              <a:buChar char="»"/>
              <a:defRPr sz="1333">
                <a:solidFill>
                  <a:schemeClr val="tx1"/>
                </a:solidFill>
                <a:latin typeface="Arial" charset="0"/>
                <a:ea typeface="+mn-ea"/>
              </a:defRPr>
            </a:lvl7pPr>
            <a:lvl8pPr marL="2931349" indent="-190484" algn="l" rtl="0" fontAlgn="base">
              <a:spcBef>
                <a:spcPct val="20000"/>
              </a:spcBef>
              <a:spcAft>
                <a:spcPct val="0"/>
              </a:spcAft>
              <a:buChar char="»"/>
              <a:defRPr sz="1333">
                <a:solidFill>
                  <a:schemeClr val="tx1"/>
                </a:solidFill>
                <a:latin typeface="Arial" charset="0"/>
                <a:ea typeface="+mn-ea"/>
              </a:defRPr>
            </a:lvl8pPr>
            <a:lvl9pPr marL="3312318" indent="-190484" algn="l" rtl="0" fontAlgn="base">
              <a:spcBef>
                <a:spcPct val="20000"/>
              </a:spcBef>
              <a:spcAft>
                <a:spcPct val="0"/>
              </a:spcAft>
              <a:buChar char="»"/>
              <a:defRPr sz="1333">
                <a:solidFill>
                  <a:schemeClr val="tx1"/>
                </a:solidFill>
                <a:latin typeface="Arial" charset="0"/>
                <a:ea typeface="+mn-ea"/>
              </a:defRPr>
            </a:lvl9pPr>
          </a:lstStyle>
          <a:p>
            <a:pPr algn="ctr"/>
            <a:r>
              <a:rPr lang="nl-NL" b="0" kern="0" dirty="0" err="1">
                <a:solidFill>
                  <a:srgbClr val="C00000"/>
                </a:solidFill>
              </a:rPr>
              <a:t>Arithmetic</a:t>
            </a:r>
            <a:r>
              <a:rPr lang="nl-NL" b="0" kern="0" dirty="0">
                <a:solidFill>
                  <a:srgbClr val="C00000"/>
                </a:solidFill>
              </a:rPr>
              <a:t>/Logic Unit</a:t>
            </a:r>
          </a:p>
          <a:p>
            <a:pPr algn="ctr"/>
            <a:r>
              <a:rPr lang="en-US" altLang="en-US" sz="2400" b="0" kern="0" dirty="0"/>
              <a:t>Y = F(A, B)</a:t>
            </a:r>
          </a:p>
          <a:p>
            <a:pPr algn="ctr"/>
            <a:endParaRPr lang="nl-NL" b="0" kern="0" dirty="0"/>
          </a:p>
        </p:txBody>
      </p:sp>
      <p:grpSp>
        <p:nvGrpSpPr>
          <p:cNvPr id="66" name="Group 48">
            <a:extLst>
              <a:ext uri="{FF2B5EF4-FFF2-40B4-BE49-F238E27FC236}">
                <a16:creationId xmlns:a16="http://schemas.microsoft.com/office/drawing/2014/main" id="{366332AE-EC50-446D-A744-0056340214E3}"/>
              </a:ext>
            </a:extLst>
          </p:cNvPr>
          <p:cNvGrpSpPr>
            <a:grpSpLocks/>
          </p:cNvGrpSpPr>
          <p:nvPr/>
        </p:nvGrpSpPr>
        <p:grpSpPr bwMode="auto">
          <a:xfrm>
            <a:off x="6576670" y="2999916"/>
            <a:ext cx="1677986" cy="1598614"/>
            <a:chOff x="2699" y="2750"/>
            <a:chExt cx="1057" cy="1007"/>
          </a:xfrm>
        </p:grpSpPr>
        <p:sp>
          <p:nvSpPr>
            <p:cNvPr id="67" name="Line 49">
              <a:extLst>
                <a:ext uri="{FF2B5EF4-FFF2-40B4-BE49-F238E27FC236}">
                  <a16:creationId xmlns:a16="http://schemas.microsoft.com/office/drawing/2014/main" id="{4D796474-526B-436B-919F-E68FC03938F3}"/>
                </a:ext>
              </a:extLst>
            </p:cNvPr>
            <p:cNvSpPr>
              <a:spLocks noChangeShapeType="1"/>
            </p:cNvSpPr>
            <p:nvPr/>
          </p:nvSpPr>
          <p:spPr bwMode="auto">
            <a:xfrm>
              <a:off x="2926" y="2886"/>
              <a:ext cx="136"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68" name="Line 50">
              <a:extLst>
                <a:ext uri="{FF2B5EF4-FFF2-40B4-BE49-F238E27FC236}">
                  <a16:creationId xmlns:a16="http://schemas.microsoft.com/office/drawing/2014/main" id="{E16FC614-1FF2-44E4-B0D2-A12570ABD827}"/>
                </a:ext>
              </a:extLst>
            </p:cNvPr>
            <p:cNvSpPr>
              <a:spLocks noChangeShapeType="1"/>
            </p:cNvSpPr>
            <p:nvPr/>
          </p:nvSpPr>
          <p:spPr bwMode="auto">
            <a:xfrm>
              <a:off x="2926" y="3339"/>
              <a:ext cx="136"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69" name="Line 51">
              <a:extLst>
                <a:ext uri="{FF2B5EF4-FFF2-40B4-BE49-F238E27FC236}">
                  <a16:creationId xmlns:a16="http://schemas.microsoft.com/office/drawing/2014/main" id="{AD670F31-2B5A-4C0A-954F-8E40C916B7D5}"/>
                </a:ext>
              </a:extLst>
            </p:cNvPr>
            <p:cNvSpPr>
              <a:spLocks noChangeShapeType="1"/>
            </p:cNvSpPr>
            <p:nvPr/>
          </p:nvSpPr>
          <p:spPr bwMode="auto">
            <a:xfrm>
              <a:off x="3424" y="3113"/>
              <a:ext cx="136"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70" name="Text Box 52">
              <a:extLst>
                <a:ext uri="{FF2B5EF4-FFF2-40B4-BE49-F238E27FC236}">
                  <a16:creationId xmlns:a16="http://schemas.microsoft.com/office/drawing/2014/main" id="{971D587F-5253-4EA8-AFE4-D1A9B7465678}"/>
                </a:ext>
              </a:extLst>
            </p:cNvPr>
            <p:cNvSpPr txBox="1">
              <a:spLocks noChangeArrowheads="1"/>
            </p:cNvSpPr>
            <p:nvPr/>
          </p:nvSpPr>
          <p:spPr bwMode="auto">
            <a:xfrm>
              <a:off x="2699" y="2753"/>
              <a:ext cx="21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a:solidFill>
                    <a:srgbClr val="000000"/>
                  </a:solidFill>
                  <a:ea typeface="+mn-ea"/>
                </a:rPr>
                <a:t>A</a:t>
              </a:r>
              <a:endParaRPr lang="en-AU" altLang="en-US" sz="1800" b="0">
                <a:solidFill>
                  <a:srgbClr val="000000"/>
                </a:solidFill>
                <a:ea typeface="+mn-ea"/>
              </a:endParaRPr>
            </a:p>
          </p:txBody>
        </p:sp>
        <p:sp>
          <p:nvSpPr>
            <p:cNvPr id="71" name="Text Box 53">
              <a:extLst>
                <a:ext uri="{FF2B5EF4-FFF2-40B4-BE49-F238E27FC236}">
                  <a16:creationId xmlns:a16="http://schemas.microsoft.com/office/drawing/2014/main" id="{D1818CAE-DD3B-46EB-94E7-ECA135787F12}"/>
                </a:ext>
              </a:extLst>
            </p:cNvPr>
            <p:cNvSpPr txBox="1">
              <a:spLocks noChangeArrowheads="1"/>
            </p:cNvSpPr>
            <p:nvPr/>
          </p:nvSpPr>
          <p:spPr bwMode="auto">
            <a:xfrm>
              <a:off x="2699" y="3247"/>
              <a:ext cx="21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a:solidFill>
                    <a:srgbClr val="000000"/>
                  </a:solidFill>
                  <a:ea typeface="+mn-ea"/>
                </a:rPr>
                <a:t>B</a:t>
              </a:r>
              <a:endParaRPr lang="en-AU" altLang="en-US" sz="1800" b="0">
                <a:solidFill>
                  <a:srgbClr val="000000"/>
                </a:solidFill>
                <a:ea typeface="+mn-ea"/>
              </a:endParaRPr>
            </a:p>
          </p:txBody>
        </p:sp>
        <p:sp>
          <p:nvSpPr>
            <p:cNvPr id="72" name="Text Box 54">
              <a:extLst>
                <a:ext uri="{FF2B5EF4-FFF2-40B4-BE49-F238E27FC236}">
                  <a16:creationId xmlns:a16="http://schemas.microsoft.com/office/drawing/2014/main" id="{6C187BE6-E703-42AB-B53D-885B94CA1E70}"/>
                </a:ext>
              </a:extLst>
            </p:cNvPr>
            <p:cNvSpPr txBox="1">
              <a:spLocks noChangeArrowheads="1"/>
            </p:cNvSpPr>
            <p:nvPr/>
          </p:nvSpPr>
          <p:spPr bwMode="auto">
            <a:xfrm>
              <a:off x="3543" y="2979"/>
              <a:ext cx="21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a:solidFill>
                    <a:srgbClr val="000000"/>
                  </a:solidFill>
                  <a:ea typeface="+mn-ea"/>
                </a:rPr>
                <a:t>Y</a:t>
              </a:r>
              <a:endParaRPr lang="en-AU" altLang="en-US" sz="1800" b="0">
                <a:solidFill>
                  <a:srgbClr val="000000"/>
                </a:solidFill>
                <a:ea typeface="+mn-ea"/>
              </a:endParaRPr>
            </a:p>
          </p:txBody>
        </p:sp>
        <p:sp>
          <p:nvSpPr>
            <p:cNvPr id="73" name="Line 55">
              <a:extLst>
                <a:ext uri="{FF2B5EF4-FFF2-40B4-BE49-F238E27FC236}">
                  <a16:creationId xmlns:a16="http://schemas.microsoft.com/office/drawing/2014/main" id="{0A0001ED-3C6B-41C8-8089-436380FCF431}"/>
                </a:ext>
              </a:extLst>
            </p:cNvPr>
            <p:cNvSpPr>
              <a:spLocks noChangeShapeType="1"/>
            </p:cNvSpPr>
            <p:nvPr/>
          </p:nvSpPr>
          <p:spPr bwMode="auto">
            <a:xfrm>
              <a:off x="3061" y="2750"/>
              <a:ext cx="1" cy="27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74" name="Line 56">
              <a:extLst>
                <a:ext uri="{FF2B5EF4-FFF2-40B4-BE49-F238E27FC236}">
                  <a16:creationId xmlns:a16="http://schemas.microsoft.com/office/drawing/2014/main" id="{863CB830-09B4-4231-9296-71004DE10093}"/>
                </a:ext>
              </a:extLst>
            </p:cNvPr>
            <p:cNvSpPr>
              <a:spLocks noChangeShapeType="1"/>
            </p:cNvSpPr>
            <p:nvPr/>
          </p:nvSpPr>
          <p:spPr bwMode="auto">
            <a:xfrm flipH="1">
              <a:off x="3061" y="3203"/>
              <a:ext cx="1" cy="27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75" name="Line 57">
              <a:extLst>
                <a:ext uri="{FF2B5EF4-FFF2-40B4-BE49-F238E27FC236}">
                  <a16:creationId xmlns:a16="http://schemas.microsoft.com/office/drawing/2014/main" id="{A91100A7-0C70-418F-AFA5-218DA3F4BB56}"/>
                </a:ext>
              </a:extLst>
            </p:cNvPr>
            <p:cNvSpPr>
              <a:spLocks noChangeShapeType="1"/>
            </p:cNvSpPr>
            <p:nvPr/>
          </p:nvSpPr>
          <p:spPr bwMode="auto">
            <a:xfrm>
              <a:off x="3062" y="3022"/>
              <a:ext cx="91" cy="9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76" name="Line 58">
              <a:extLst>
                <a:ext uri="{FF2B5EF4-FFF2-40B4-BE49-F238E27FC236}">
                  <a16:creationId xmlns:a16="http://schemas.microsoft.com/office/drawing/2014/main" id="{8F30C3A9-EACF-4AF0-8771-7B98C8912D1C}"/>
                </a:ext>
              </a:extLst>
            </p:cNvPr>
            <p:cNvSpPr>
              <a:spLocks noChangeShapeType="1"/>
            </p:cNvSpPr>
            <p:nvPr/>
          </p:nvSpPr>
          <p:spPr bwMode="auto">
            <a:xfrm flipH="1">
              <a:off x="3062" y="3112"/>
              <a:ext cx="91" cy="9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77" name="Line 59">
              <a:extLst>
                <a:ext uri="{FF2B5EF4-FFF2-40B4-BE49-F238E27FC236}">
                  <a16:creationId xmlns:a16="http://schemas.microsoft.com/office/drawing/2014/main" id="{4104540F-F54E-4858-89B4-37557815033C}"/>
                </a:ext>
              </a:extLst>
            </p:cNvPr>
            <p:cNvSpPr>
              <a:spLocks noChangeShapeType="1"/>
            </p:cNvSpPr>
            <p:nvPr/>
          </p:nvSpPr>
          <p:spPr bwMode="auto">
            <a:xfrm>
              <a:off x="3061" y="2750"/>
              <a:ext cx="363" cy="18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78" name="Line 60">
              <a:extLst>
                <a:ext uri="{FF2B5EF4-FFF2-40B4-BE49-F238E27FC236}">
                  <a16:creationId xmlns:a16="http://schemas.microsoft.com/office/drawing/2014/main" id="{B5E471E0-01B6-4C94-AB39-07C6AEDEC632}"/>
                </a:ext>
              </a:extLst>
            </p:cNvPr>
            <p:cNvSpPr>
              <a:spLocks noChangeShapeType="1"/>
            </p:cNvSpPr>
            <p:nvPr/>
          </p:nvSpPr>
          <p:spPr bwMode="auto">
            <a:xfrm flipV="1">
              <a:off x="3061" y="3294"/>
              <a:ext cx="363" cy="18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79" name="Line 61">
              <a:extLst>
                <a:ext uri="{FF2B5EF4-FFF2-40B4-BE49-F238E27FC236}">
                  <a16:creationId xmlns:a16="http://schemas.microsoft.com/office/drawing/2014/main" id="{C4FF45A6-D92C-471D-9256-23AB49803B07}"/>
                </a:ext>
              </a:extLst>
            </p:cNvPr>
            <p:cNvSpPr>
              <a:spLocks noChangeShapeType="1"/>
            </p:cNvSpPr>
            <p:nvPr/>
          </p:nvSpPr>
          <p:spPr bwMode="auto">
            <a:xfrm>
              <a:off x="3424" y="2931"/>
              <a:ext cx="0" cy="36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80" name="Text Box 62">
              <a:extLst>
                <a:ext uri="{FF2B5EF4-FFF2-40B4-BE49-F238E27FC236}">
                  <a16:creationId xmlns:a16="http://schemas.microsoft.com/office/drawing/2014/main" id="{659D9084-77DE-4718-AFB6-E00EBC7BB85B}"/>
                </a:ext>
              </a:extLst>
            </p:cNvPr>
            <p:cNvSpPr txBox="1">
              <a:spLocks noChangeArrowheads="1"/>
            </p:cNvSpPr>
            <p:nvPr/>
          </p:nvSpPr>
          <p:spPr bwMode="auto">
            <a:xfrm>
              <a:off x="3152" y="3025"/>
              <a:ext cx="250"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600" b="0">
                  <a:solidFill>
                    <a:srgbClr val="000000"/>
                  </a:solidFill>
                  <a:ea typeface="+mn-ea"/>
                </a:rPr>
                <a:t>ALU</a:t>
              </a:r>
              <a:endParaRPr lang="en-AU" altLang="en-US" sz="1600" b="0">
                <a:solidFill>
                  <a:srgbClr val="000000"/>
                </a:solidFill>
                <a:ea typeface="+mn-ea"/>
              </a:endParaRPr>
            </a:p>
          </p:txBody>
        </p:sp>
        <p:sp>
          <p:nvSpPr>
            <p:cNvPr id="81" name="Line 63">
              <a:extLst>
                <a:ext uri="{FF2B5EF4-FFF2-40B4-BE49-F238E27FC236}">
                  <a16:creationId xmlns:a16="http://schemas.microsoft.com/office/drawing/2014/main" id="{E642D3A5-FCC5-4978-A6AE-08A96ECCC0C0}"/>
                </a:ext>
              </a:extLst>
            </p:cNvPr>
            <p:cNvSpPr>
              <a:spLocks noChangeShapeType="1"/>
            </p:cNvSpPr>
            <p:nvPr/>
          </p:nvSpPr>
          <p:spPr bwMode="auto">
            <a:xfrm>
              <a:off x="3243" y="3385"/>
              <a:ext cx="0" cy="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82" name="Text Box 64">
              <a:extLst>
                <a:ext uri="{FF2B5EF4-FFF2-40B4-BE49-F238E27FC236}">
                  <a16:creationId xmlns:a16="http://schemas.microsoft.com/office/drawing/2014/main" id="{BF7E020F-6225-4192-A25B-1E35250BEA3F}"/>
                </a:ext>
              </a:extLst>
            </p:cNvPr>
            <p:cNvSpPr txBox="1">
              <a:spLocks noChangeArrowheads="1"/>
            </p:cNvSpPr>
            <p:nvPr/>
          </p:nvSpPr>
          <p:spPr bwMode="auto">
            <a:xfrm>
              <a:off x="3152" y="3524"/>
              <a:ext cx="205"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a:solidFill>
                    <a:srgbClr val="000000"/>
                  </a:solidFill>
                  <a:ea typeface="+mn-ea"/>
                </a:rPr>
                <a:t>F</a:t>
              </a:r>
              <a:endParaRPr lang="en-AU" altLang="en-US" sz="1800" b="0">
                <a:solidFill>
                  <a:srgbClr val="000000"/>
                </a:solidFill>
                <a:ea typeface="+mn-ea"/>
              </a:endParaRPr>
            </a:p>
          </p:txBody>
        </p:sp>
      </p:grpSp>
    </p:spTree>
    <p:extLst>
      <p:ext uri="{BB962C8B-B14F-4D97-AF65-F5344CB8AC3E}">
        <p14:creationId xmlns:p14="http://schemas.microsoft.com/office/powerpoint/2010/main" val="2684301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9CA33E-BEB0-4368-B916-7C5A83BDAB51}"/>
              </a:ext>
            </a:extLst>
          </p:cNvPr>
          <p:cNvSpPr>
            <a:spLocks noGrp="1"/>
          </p:cNvSpPr>
          <p:nvPr>
            <p:ph type="title"/>
          </p:nvPr>
        </p:nvSpPr>
        <p:spPr/>
        <p:txBody>
          <a:bodyPr/>
          <a:lstStyle/>
          <a:p>
            <a:r>
              <a:rPr lang="en-US" altLang="en-US" dirty="0"/>
              <a:t>Sequential Elements</a:t>
            </a:r>
            <a:endParaRPr lang="nl-NL" dirty="0"/>
          </a:p>
        </p:txBody>
      </p:sp>
      <p:sp>
        <p:nvSpPr>
          <p:cNvPr id="3" name="Tijdelijke aanduiding voor inhoud 2">
            <a:extLst>
              <a:ext uri="{FF2B5EF4-FFF2-40B4-BE49-F238E27FC236}">
                <a16:creationId xmlns:a16="http://schemas.microsoft.com/office/drawing/2014/main" id="{CAB7465A-885A-465C-AC95-6E24E31ABA9C}"/>
              </a:ext>
            </a:extLst>
          </p:cNvPr>
          <p:cNvSpPr>
            <a:spLocks noGrp="1"/>
          </p:cNvSpPr>
          <p:nvPr>
            <p:ph idx="1"/>
          </p:nvPr>
        </p:nvSpPr>
        <p:spPr/>
        <p:txBody>
          <a:bodyPr/>
          <a:lstStyle/>
          <a:p>
            <a:pPr eaLnBrk="1" hangingPunct="1"/>
            <a:r>
              <a:rPr lang="en-US" altLang="en-US" dirty="0">
                <a:solidFill>
                  <a:srgbClr val="C00000"/>
                </a:solidFill>
              </a:rPr>
              <a:t>Register</a:t>
            </a:r>
            <a:r>
              <a:rPr lang="en-US" altLang="en-US" dirty="0"/>
              <a:t>: stores data in a circuit</a:t>
            </a:r>
          </a:p>
          <a:p>
            <a:pPr lvl="1" eaLnBrk="1" hangingPunct="1"/>
            <a:r>
              <a:rPr lang="en-US" altLang="en-US" dirty="0"/>
              <a:t>Uses a clock signal to determine when to update the stored value</a:t>
            </a:r>
          </a:p>
          <a:p>
            <a:pPr lvl="1" eaLnBrk="1" hangingPunct="1"/>
            <a:r>
              <a:rPr lang="en-US" altLang="en-US" dirty="0"/>
              <a:t>Edge-triggered: update when </a:t>
            </a:r>
            <a:r>
              <a:rPr lang="en-US" altLang="en-US" dirty="0" err="1"/>
              <a:t>Clk</a:t>
            </a:r>
            <a:r>
              <a:rPr lang="en-US" altLang="en-US" dirty="0"/>
              <a:t> changes from 0 to 1</a:t>
            </a:r>
            <a:endParaRPr lang="en-AU" altLang="en-US" dirty="0"/>
          </a:p>
          <a:p>
            <a:endParaRPr lang="nl-NL" dirty="0"/>
          </a:p>
        </p:txBody>
      </p:sp>
      <p:sp>
        <p:nvSpPr>
          <p:cNvPr id="4" name="Tijdelijke aanduiding voor dianummer 3">
            <a:extLst>
              <a:ext uri="{FF2B5EF4-FFF2-40B4-BE49-F238E27FC236}">
                <a16:creationId xmlns:a16="http://schemas.microsoft.com/office/drawing/2014/main" id="{5873A8DB-B447-416A-92B3-498D5651EB13}"/>
              </a:ext>
            </a:extLst>
          </p:cNvPr>
          <p:cNvSpPr>
            <a:spLocks noGrp="1"/>
          </p:cNvSpPr>
          <p:nvPr>
            <p:ph type="sldNum" sz="quarter" idx="4"/>
          </p:nvPr>
        </p:nvSpPr>
        <p:spPr/>
        <p:txBody>
          <a:bodyPr/>
          <a:lstStyle/>
          <a:p>
            <a:fld id="{56D60047-1244-4A1F-8780-494A55767BC9}" type="slidenum">
              <a:rPr lang="nl-NL" smtClean="0"/>
              <a:pPr/>
              <a:t>14</a:t>
            </a:fld>
            <a:endParaRPr lang="nl-NL"/>
          </a:p>
        </p:txBody>
      </p:sp>
      <p:sp>
        <p:nvSpPr>
          <p:cNvPr id="5" name="TextBox 11">
            <a:extLst>
              <a:ext uri="{FF2B5EF4-FFF2-40B4-BE49-F238E27FC236}">
                <a16:creationId xmlns:a16="http://schemas.microsoft.com/office/drawing/2014/main" id="{CEEE5A9D-5C6B-4FA6-A116-056A9DC851FA}"/>
              </a:ext>
            </a:extLst>
          </p:cNvPr>
          <p:cNvSpPr txBox="1"/>
          <p:nvPr/>
        </p:nvSpPr>
        <p:spPr>
          <a:xfrm>
            <a:off x="8581419" y="299326"/>
            <a:ext cx="1251109" cy="830997"/>
          </a:xfrm>
          <a:prstGeom prst="rect">
            <a:avLst/>
          </a:prstGeom>
          <a:solidFill>
            <a:srgbClr val="CC0033"/>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nl-NL" sz="4800" b="0" dirty="0"/>
              <a:t>&gt;&gt;</a:t>
            </a:r>
            <a:endParaRPr lang="en-GB" sz="4800" b="0" dirty="0"/>
          </a:p>
        </p:txBody>
      </p:sp>
      <p:grpSp>
        <p:nvGrpSpPr>
          <p:cNvPr id="46" name="Group 4">
            <a:extLst>
              <a:ext uri="{FF2B5EF4-FFF2-40B4-BE49-F238E27FC236}">
                <a16:creationId xmlns:a16="http://schemas.microsoft.com/office/drawing/2014/main" id="{DCF63416-C7ED-462B-B0F5-C8D1CAD3BEF0}"/>
              </a:ext>
            </a:extLst>
          </p:cNvPr>
          <p:cNvGrpSpPr>
            <a:grpSpLocks/>
          </p:cNvGrpSpPr>
          <p:nvPr/>
        </p:nvGrpSpPr>
        <p:grpSpPr bwMode="auto">
          <a:xfrm>
            <a:off x="1241376" y="3577582"/>
            <a:ext cx="2092326" cy="1223963"/>
            <a:chOff x="657" y="2296"/>
            <a:chExt cx="1318" cy="771"/>
          </a:xfrm>
        </p:grpSpPr>
        <p:sp>
          <p:nvSpPr>
            <p:cNvPr id="47" name="Rectangle 5">
              <a:extLst>
                <a:ext uri="{FF2B5EF4-FFF2-40B4-BE49-F238E27FC236}">
                  <a16:creationId xmlns:a16="http://schemas.microsoft.com/office/drawing/2014/main" id="{CB4A413E-3520-4AC7-8445-F0FF66468CAE}"/>
                </a:ext>
              </a:extLst>
            </p:cNvPr>
            <p:cNvSpPr>
              <a:spLocks noChangeArrowheads="1"/>
            </p:cNvSpPr>
            <p:nvPr/>
          </p:nvSpPr>
          <p:spPr bwMode="auto">
            <a:xfrm>
              <a:off x="1111" y="2296"/>
              <a:ext cx="499" cy="771"/>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eaLnBrk="1" fontAlgn="auto" hangingPunct="1">
                <a:spcBef>
                  <a:spcPct val="0"/>
                </a:spcBef>
                <a:spcAft>
                  <a:spcPts val="0"/>
                </a:spcAft>
                <a:buClrTx/>
                <a:buSzTx/>
                <a:buNone/>
                <a:defRPr/>
              </a:pPr>
              <a:endParaRPr lang="en-US" altLang="en-US" sz="1600" b="0" kern="0">
                <a:solidFill>
                  <a:srgbClr val="000000"/>
                </a:solidFill>
                <a:ea typeface="+mn-ea"/>
              </a:endParaRPr>
            </a:p>
          </p:txBody>
        </p:sp>
        <p:sp>
          <p:nvSpPr>
            <p:cNvPr id="48" name="Line 6">
              <a:extLst>
                <a:ext uri="{FF2B5EF4-FFF2-40B4-BE49-F238E27FC236}">
                  <a16:creationId xmlns:a16="http://schemas.microsoft.com/office/drawing/2014/main" id="{BA1DD64B-FACD-4C60-933C-1F4001D6B8A3}"/>
                </a:ext>
              </a:extLst>
            </p:cNvPr>
            <p:cNvSpPr>
              <a:spLocks noChangeShapeType="1"/>
            </p:cNvSpPr>
            <p:nvPr/>
          </p:nvSpPr>
          <p:spPr bwMode="auto">
            <a:xfrm>
              <a:off x="975" y="2478"/>
              <a:ext cx="136" cy="0"/>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49" name="Line 7">
              <a:extLst>
                <a:ext uri="{FF2B5EF4-FFF2-40B4-BE49-F238E27FC236}">
                  <a16:creationId xmlns:a16="http://schemas.microsoft.com/office/drawing/2014/main" id="{FD4C373E-D967-4ECA-A7AB-22F24C3A3616}"/>
                </a:ext>
              </a:extLst>
            </p:cNvPr>
            <p:cNvSpPr>
              <a:spLocks noChangeShapeType="1"/>
            </p:cNvSpPr>
            <p:nvPr/>
          </p:nvSpPr>
          <p:spPr bwMode="auto">
            <a:xfrm>
              <a:off x="975" y="2886"/>
              <a:ext cx="13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50" name="Line 8">
              <a:extLst>
                <a:ext uri="{FF2B5EF4-FFF2-40B4-BE49-F238E27FC236}">
                  <a16:creationId xmlns:a16="http://schemas.microsoft.com/office/drawing/2014/main" id="{6F511920-9423-42BF-BCDD-1E7356A3E70B}"/>
                </a:ext>
              </a:extLst>
            </p:cNvPr>
            <p:cNvSpPr>
              <a:spLocks noChangeShapeType="1"/>
            </p:cNvSpPr>
            <p:nvPr/>
          </p:nvSpPr>
          <p:spPr bwMode="auto">
            <a:xfrm>
              <a:off x="1610" y="2478"/>
              <a:ext cx="136" cy="0"/>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51" name="Text Box 9">
              <a:extLst>
                <a:ext uri="{FF2B5EF4-FFF2-40B4-BE49-F238E27FC236}">
                  <a16:creationId xmlns:a16="http://schemas.microsoft.com/office/drawing/2014/main" id="{CEB5F99F-601F-44C4-9A86-2993BD9060F7}"/>
                </a:ext>
              </a:extLst>
            </p:cNvPr>
            <p:cNvSpPr txBox="1">
              <a:spLocks noChangeArrowheads="1"/>
            </p:cNvSpPr>
            <p:nvPr/>
          </p:nvSpPr>
          <p:spPr bwMode="auto">
            <a:xfrm>
              <a:off x="748" y="2345"/>
              <a:ext cx="22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eaLnBrk="1" fontAlgn="auto" hangingPunct="1">
                <a:spcBef>
                  <a:spcPct val="0"/>
                </a:spcBef>
                <a:spcAft>
                  <a:spcPts val="0"/>
                </a:spcAft>
                <a:buClrTx/>
                <a:buSzTx/>
                <a:buNone/>
                <a:defRPr/>
              </a:pPr>
              <a:r>
                <a:rPr lang="en-US" altLang="en-US" sz="1800" b="0" kern="0">
                  <a:solidFill>
                    <a:srgbClr val="000000"/>
                  </a:solidFill>
                  <a:ea typeface="+mn-ea"/>
                </a:rPr>
                <a:t>D</a:t>
              </a:r>
              <a:endParaRPr lang="en-AU" altLang="en-US" sz="1800" b="0" kern="0">
                <a:solidFill>
                  <a:srgbClr val="000000"/>
                </a:solidFill>
                <a:ea typeface="+mn-ea"/>
              </a:endParaRPr>
            </a:p>
          </p:txBody>
        </p:sp>
        <p:sp>
          <p:nvSpPr>
            <p:cNvPr id="52" name="Text Box 10">
              <a:extLst>
                <a:ext uri="{FF2B5EF4-FFF2-40B4-BE49-F238E27FC236}">
                  <a16:creationId xmlns:a16="http://schemas.microsoft.com/office/drawing/2014/main" id="{E3F475AE-1EFE-4FF4-8503-9281B4DF0AFD}"/>
                </a:ext>
              </a:extLst>
            </p:cNvPr>
            <p:cNvSpPr txBox="1">
              <a:spLocks noChangeArrowheads="1"/>
            </p:cNvSpPr>
            <p:nvPr/>
          </p:nvSpPr>
          <p:spPr bwMode="auto">
            <a:xfrm>
              <a:off x="657" y="2753"/>
              <a:ext cx="32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eaLnBrk="1" fontAlgn="auto" hangingPunct="1">
                <a:spcBef>
                  <a:spcPct val="0"/>
                </a:spcBef>
                <a:spcAft>
                  <a:spcPts val="0"/>
                </a:spcAft>
                <a:buClrTx/>
                <a:buSzTx/>
                <a:buNone/>
                <a:defRPr/>
              </a:pPr>
              <a:r>
                <a:rPr lang="en-US" altLang="en-US" sz="1800" b="0" kern="0">
                  <a:solidFill>
                    <a:srgbClr val="000000"/>
                  </a:solidFill>
                  <a:ea typeface="+mn-ea"/>
                </a:rPr>
                <a:t>Clk</a:t>
              </a:r>
              <a:endParaRPr lang="en-AU" altLang="en-US" sz="1800" b="0" kern="0">
                <a:solidFill>
                  <a:srgbClr val="000000"/>
                </a:solidFill>
                <a:ea typeface="+mn-ea"/>
              </a:endParaRPr>
            </a:p>
          </p:txBody>
        </p:sp>
        <p:sp>
          <p:nvSpPr>
            <p:cNvPr id="53" name="Text Box 11">
              <a:extLst>
                <a:ext uri="{FF2B5EF4-FFF2-40B4-BE49-F238E27FC236}">
                  <a16:creationId xmlns:a16="http://schemas.microsoft.com/office/drawing/2014/main" id="{FF9A1BE1-2973-4CBE-9D17-C03AD79A7B1A}"/>
                </a:ext>
              </a:extLst>
            </p:cNvPr>
            <p:cNvSpPr txBox="1">
              <a:spLocks noChangeArrowheads="1"/>
            </p:cNvSpPr>
            <p:nvPr/>
          </p:nvSpPr>
          <p:spPr bwMode="auto">
            <a:xfrm>
              <a:off x="1746" y="2345"/>
              <a:ext cx="22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eaLnBrk="1" fontAlgn="auto" hangingPunct="1">
                <a:spcBef>
                  <a:spcPct val="0"/>
                </a:spcBef>
                <a:spcAft>
                  <a:spcPts val="0"/>
                </a:spcAft>
                <a:buClrTx/>
                <a:buSzTx/>
                <a:buNone/>
                <a:defRPr/>
              </a:pPr>
              <a:r>
                <a:rPr lang="en-US" altLang="en-US" sz="1800" b="0" kern="0">
                  <a:solidFill>
                    <a:srgbClr val="000000"/>
                  </a:solidFill>
                  <a:ea typeface="+mn-ea"/>
                </a:rPr>
                <a:t>Q</a:t>
              </a:r>
              <a:endParaRPr lang="en-AU" altLang="en-US" sz="1800" b="0" kern="0">
                <a:solidFill>
                  <a:srgbClr val="000000"/>
                </a:solidFill>
                <a:ea typeface="+mn-ea"/>
              </a:endParaRPr>
            </a:p>
          </p:txBody>
        </p:sp>
        <p:sp>
          <p:nvSpPr>
            <p:cNvPr id="54" name="Line 12">
              <a:extLst>
                <a:ext uri="{FF2B5EF4-FFF2-40B4-BE49-F238E27FC236}">
                  <a16:creationId xmlns:a16="http://schemas.microsoft.com/office/drawing/2014/main" id="{0BE1587B-E8DA-440E-AB29-46AEBDBB52A8}"/>
                </a:ext>
              </a:extLst>
            </p:cNvPr>
            <p:cNvSpPr>
              <a:spLocks noChangeShapeType="1"/>
            </p:cNvSpPr>
            <p:nvPr/>
          </p:nvSpPr>
          <p:spPr bwMode="auto">
            <a:xfrm>
              <a:off x="1111" y="2840"/>
              <a:ext cx="91" cy="4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55" name="Line 13">
              <a:extLst>
                <a:ext uri="{FF2B5EF4-FFF2-40B4-BE49-F238E27FC236}">
                  <a16:creationId xmlns:a16="http://schemas.microsoft.com/office/drawing/2014/main" id="{01801C46-5A5F-4486-B46C-6C3D93B3C69E}"/>
                </a:ext>
              </a:extLst>
            </p:cNvPr>
            <p:cNvSpPr>
              <a:spLocks noChangeShapeType="1"/>
            </p:cNvSpPr>
            <p:nvPr/>
          </p:nvSpPr>
          <p:spPr bwMode="auto">
            <a:xfrm flipV="1">
              <a:off x="1111" y="2886"/>
              <a:ext cx="91" cy="4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grpSp>
      <p:grpSp>
        <p:nvGrpSpPr>
          <p:cNvPr id="56" name="Group 44">
            <a:extLst>
              <a:ext uri="{FF2B5EF4-FFF2-40B4-BE49-F238E27FC236}">
                <a16:creationId xmlns:a16="http://schemas.microsoft.com/office/drawing/2014/main" id="{4DFD0718-1C74-4B95-ADCB-A70A33CF00E3}"/>
              </a:ext>
            </a:extLst>
          </p:cNvPr>
          <p:cNvGrpSpPr>
            <a:grpSpLocks/>
          </p:cNvGrpSpPr>
          <p:nvPr/>
        </p:nvGrpSpPr>
        <p:grpSpPr bwMode="auto">
          <a:xfrm>
            <a:off x="3905200" y="3361558"/>
            <a:ext cx="4775200" cy="1800225"/>
            <a:chOff x="2154" y="2523"/>
            <a:chExt cx="3008" cy="1134"/>
          </a:xfrm>
        </p:grpSpPr>
        <p:sp>
          <p:nvSpPr>
            <p:cNvPr id="57" name="Line 18">
              <a:extLst>
                <a:ext uri="{FF2B5EF4-FFF2-40B4-BE49-F238E27FC236}">
                  <a16:creationId xmlns:a16="http://schemas.microsoft.com/office/drawing/2014/main" id="{CB2CBE9A-6B50-40E6-96D1-635D98F3F0F4}"/>
                </a:ext>
              </a:extLst>
            </p:cNvPr>
            <p:cNvSpPr>
              <a:spLocks noChangeShapeType="1"/>
            </p:cNvSpPr>
            <p:nvPr/>
          </p:nvSpPr>
          <p:spPr bwMode="auto">
            <a:xfrm>
              <a:off x="2712" y="2614"/>
              <a:ext cx="544"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58" name="Line 19">
              <a:extLst>
                <a:ext uri="{FF2B5EF4-FFF2-40B4-BE49-F238E27FC236}">
                  <a16:creationId xmlns:a16="http://schemas.microsoft.com/office/drawing/2014/main" id="{DE0EA8DE-54F4-4BD8-89A9-4BDFF32F0CCF}"/>
                </a:ext>
              </a:extLst>
            </p:cNvPr>
            <p:cNvSpPr>
              <a:spLocks noChangeShapeType="1"/>
            </p:cNvSpPr>
            <p:nvPr/>
          </p:nvSpPr>
          <p:spPr bwMode="auto">
            <a:xfrm>
              <a:off x="2712" y="2614"/>
              <a:ext cx="0" cy="18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59" name="Line 20">
              <a:extLst>
                <a:ext uri="{FF2B5EF4-FFF2-40B4-BE49-F238E27FC236}">
                  <a16:creationId xmlns:a16="http://schemas.microsoft.com/office/drawing/2014/main" id="{C2AEC46C-2FEC-4EE3-95BE-48C33F0DE6CB}"/>
                </a:ext>
              </a:extLst>
            </p:cNvPr>
            <p:cNvSpPr>
              <a:spLocks noChangeShapeType="1"/>
            </p:cNvSpPr>
            <p:nvPr/>
          </p:nvSpPr>
          <p:spPr bwMode="auto">
            <a:xfrm>
              <a:off x="3256" y="2614"/>
              <a:ext cx="0" cy="18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60" name="Line 21">
              <a:extLst>
                <a:ext uri="{FF2B5EF4-FFF2-40B4-BE49-F238E27FC236}">
                  <a16:creationId xmlns:a16="http://schemas.microsoft.com/office/drawing/2014/main" id="{1348043D-7B0E-4C9E-AF82-27847336AA62}"/>
                </a:ext>
              </a:extLst>
            </p:cNvPr>
            <p:cNvSpPr>
              <a:spLocks noChangeShapeType="1"/>
            </p:cNvSpPr>
            <p:nvPr/>
          </p:nvSpPr>
          <p:spPr bwMode="auto">
            <a:xfrm>
              <a:off x="3256" y="2795"/>
              <a:ext cx="544"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61" name="Line 22">
              <a:extLst>
                <a:ext uri="{FF2B5EF4-FFF2-40B4-BE49-F238E27FC236}">
                  <a16:creationId xmlns:a16="http://schemas.microsoft.com/office/drawing/2014/main" id="{8B5B8FDE-FFEC-44D7-8673-ADC1A2231200}"/>
                </a:ext>
              </a:extLst>
            </p:cNvPr>
            <p:cNvSpPr>
              <a:spLocks noChangeShapeType="1"/>
            </p:cNvSpPr>
            <p:nvPr/>
          </p:nvSpPr>
          <p:spPr bwMode="auto">
            <a:xfrm>
              <a:off x="2531" y="2795"/>
              <a:ext cx="181"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62" name="Line 23">
              <a:extLst>
                <a:ext uri="{FF2B5EF4-FFF2-40B4-BE49-F238E27FC236}">
                  <a16:creationId xmlns:a16="http://schemas.microsoft.com/office/drawing/2014/main" id="{AA93F6EC-3088-4773-896B-BA56CF9E242E}"/>
                </a:ext>
              </a:extLst>
            </p:cNvPr>
            <p:cNvSpPr>
              <a:spLocks noChangeShapeType="1"/>
            </p:cNvSpPr>
            <p:nvPr/>
          </p:nvSpPr>
          <p:spPr bwMode="auto">
            <a:xfrm>
              <a:off x="3801" y="2614"/>
              <a:ext cx="544"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63" name="Line 24">
              <a:extLst>
                <a:ext uri="{FF2B5EF4-FFF2-40B4-BE49-F238E27FC236}">
                  <a16:creationId xmlns:a16="http://schemas.microsoft.com/office/drawing/2014/main" id="{49F69200-4A7B-439F-9584-82B7E2FC30B4}"/>
                </a:ext>
              </a:extLst>
            </p:cNvPr>
            <p:cNvSpPr>
              <a:spLocks noChangeShapeType="1"/>
            </p:cNvSpPr>
            <p:nvPr/>
          </p:nvSpPr>
          <p:spPr bwMode="auto">
            <a:xfrm>
              <a:off x="3801" y="2614"/>
              <a:ext cx="0" cy="18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64" name="Line 25">
              <a:extLst>
                <a:ext uri="{FF2B5EF4-FFF2-40B4-BE49-F238E27FC236}">
                  <a16:creationId xmlns:a16="http://schemas.microsoft.com/office/drawing/2014/main" id="{167651E9-DC06-41B9-8058-11D8F422EAAE}"/>
                </a:ext>
              </a:extLst>
            </p:cNvPr>
            <p:cNvSpPr>
              <a:spLocks noChangeShapeType="1"/>
            </p:cNvSpPr>
            <p:nvPr/>
          </p:nvSpPr>
          <p:spPr bwMode="auto">
            <a:xfrm>
              <a:off x="4345" y="2614"/>
              <a:ext cx="0" cy="18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65" name="Line 26">
              <a:extLst>
                <a:ext uri="{FF2B5EF4-FFF2-40B4-BE49-F238E27FC236}">
                  <a16:creationId xmlns:a16="http://schemas.microsoft.com/office/drawing/2014/main" id="{600718A5-8DB3-44FB-9E7A-59DEC9E6B39F}"/>
                </a:ext>
              </a:extLst>
            </p:cNvPr>
            <p:cNvSpPr>
              <a:spLocks noChangeShapeType="1"/>
            </p:cNvSpPr>
            <p:nvPr/>
          </p:nvSpPr>
          <p:spPr bwMode="auto">
            <a:xfrm>
              <a:off x="4345" y="2795"/>
              <a:ext cx="544"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66" name="Line 27">
              <a:extLst>
                <a:ext uri="{FF2B5EF4-FFF2-40B4-BE49-F238E27FC236}">
                  <a16:creationId xmlns:a16="http://schemas.microsoft.com/office/drawing/2014/main" id="{87954D48-3305-45B4-9020-4F7CBEA25379}"/>
                </a:ext>
              </a:extLst>
            </p:cNvPr>
            <p:cNvSpPr>
              <a:spLocks noChangeShapeType="1"/>
            </p:cNvSpPr>
            <p:nvPr/>
          </p:nvSpPr>
          <p:spPr bwMode="auto">
            <a:xfrm>
              <a:off x="4889" y="2614"/>
              <a:ext cx="0" cy="18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67" name="Line 28">
              <a:extLst>
                <a:ext uri="{FF2B5EF4-FFF2-40B4-BE49-F238E27FC236}">
                  <a16:creationId xmlns:a16="http://schemas.microsoft.com/office/drawing/2014/main" id="{8B4E9EC3-1545-4EEA-BF8A-B258E951DC4E}"/>
                </a:ext>
              </a:extLst>
            </p:cNvPr>
            <p:cNvSpPr>
              <a:spLocks noChangeShapeType="1"/>
            </p:cNvSpPr>
            <p:nvPr/>
          </p:nvSpPr>
          <p:spPr bwMode="auto">
            <a:xfrm flipV="1">
              <a:off x="4890" y="2613"/>
              <a:ext cx="227"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68" name="Line 29">
              <a:extLst>
                <a:ext uri="{FF2B5EF4-FFF2-40B4-BE49-F238E27FC236}">
                  <a16:creationId xmlns:a16="http://schemas.microsoft.com/office/drawing/2014/main" id="{9D473028-88A2-4B2C-AEA3-6F5F880BF9A5}"/>
                </a:ext>
              </a:extLst>
            </p:cNvPr>
            <p:cNvSpPr>
              <a:spLocks noChangeShapeType="1"/>
            </p:cNvSpPr>
            <p:nvPr/>
          </p:nvSpPr>
          <p:spPr bwMode="auto">
            <a:xfrm>
              <a:off x="2531" y="3657"/>
              <a:ext cx="2631"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69" name="Line 30">
              <a:extLst>
                <a:ext uri="{FF2B5EF4-FFF2-40B4-BE49-F238E27FC236}">
                  <a16:creationId xmlns:a16="http://schemas.microsoft.com/office/drawing/2014/main" id="{5019BD54-C935-46D2-8DDA-C6473BF8CBDD}"/>
                </a:ext>
              </a:extLst>
            </p:cNvPr>
            <p:cNvSpPr>
              <a:spLocks noChangeShapeType="1"/>
            </p:cNvSpPr>
            <p:nvPr/>
          </p:nvSpPr>
          <p:spPr bwMode="auto">
            <a:xfrm flipV="1">
              <a:off x="2531" y="2523"/>
              <a:ext cx="0" cy="113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70" name="Text Box 31">
              <a:extLst>
                <a:ext uri="{FF2B5EF4-FFF2-40B4-BE49-F238E27FC236}">
                  <a16:creationId xmlns:a16="http://schemas.microsoft.com/office/drawing/2014/main" id="{3FDA6F37-5CB6-44AF-98FB-DFF8279C3989}"/>
                </a:ext>
              </a:extLst>
            </p:cNvPr>
            <p:cNvSpPr txBox="1">
              <a:spLocks noChangeArrowheads="1"/>
            </p:cNvSpPr>
            <p:nvPr/>
          </p:nvSpPr>
          <p:spPr bwMode="auto">
            <a:xfrm>
              <a:off x="2154" y="2617"/>
              <a:ext cx="302"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eaLnBrk="1" fontAlgn="auto" hangingPunct="1">
                <a:spcBef>
                  <a:spcPct val="0"/>
                </a:spcBef>
                <a:spcAft>
                  <a:spcPts val="0"/>
                </a:spcAft>
                <a:buClrTx/>
                <a:buSzTx/>
                <a:buNone/>
                <a:defRPr/>
              </a:pPr>
              <a:r>
                <a:rPr lang="en-US" altLang="en-US" sz="1600" b="0" kern="0">
                  <a:solidFill>
                    <a:srgbClr val="000000"/>
                  </a:solidFill>
                  <a:ea typeface="+mn-ea"/>
                </a:rPr>
                <a:t>Clk</a:t>
              </a:r>
              <a:endParaRPr lang="en-AU" altLang="en-US" sz="1600" b="0" kern="0">
                <a:solidFill>
                  <a:srgbClr val="000000"/>
                </a:solidFill>
                <a:ea typeface="+mn-ea"/>
              </a:endParaRPr>
            </a:p>
          </p:txBody>
        </p:sp>
        <p:sp>
          <p:nvSpPr>
            <p:cNvPr id="71" name="Text Box 32">
              <a:extLst>
                <a:ext uri="{FF2B5EF4-FFF2-40B4-BE49-F238E27FC236}">
                  <a16:creationId xmlns:a16="http://schemas.microsoft.com/office/drawing/2014/main" id="{F7FE775B-6CA0-494B-B5BA-2DC8CB4157DF}"/>
                </a:ext>
              </a:extLst>
            </p:cNvPr>
            <p:cNvSpPr txBox="1">
              <a:spLocks noChangeArrowheads="1"/>
            </p:cNvSpPr>
            <p:nvPr/>
          </p:nvSpPr>
          <p:spPr bwMode="auto">
            <a:xfrm>
              <a:off x="2154" y="2949"/>
              <a:ext cx="209"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eaLnBrk="1" fontAlgn="auto" hangingPunct="1">
                <a:spcBef>
                  <a:spcPct val="0"/>
                </a:spcBef>
                <a:spcAft>
                  <a:spcPts val="0"/>
                </a:spcAft>
                <a:buClrTx/>
                <a:buSzTx/>
                <a:buNone/>
                <a:defRPr/>
              </a:pPr>
              <a:r>
                <a:rPr lang="en-US" altLang="en-US" sz="1600" b="0" kern="0">
                  <a:solidFill>
                    <a:srgbClr val="000000"/>
                  </a:solidFill>
                  <a:ea typeface="+mn-ea"/>
                </a:rPr>
                <a:t>D</a:t>
              </a:r>
              <a:endParaRPr lang="en-AU" altLang="en-US" sz="1600" b="0" kern="0">
                <a:solidFill>
                  <a:srgbClr val="000000"/>
                </a:solidFill>
                <a:ea typeface="+mn-ea"/>
              </a:endParaRPr>
            </a:p>
          </p:txBody>
        </p:sp>
        <p:sp>
          <p:nvSpPr>
            <p:cNvPr id="72" name="Text Box 33">
              <a:extLst>
                <a:ext uri="{FF2B5EF4-FFF2-40B4-BE49-F238E27FC236}">
                  <a16:creationId xmlns:a16="http://schemas.microsoft.com/office/drawing/2014/main" id="{281BCF69-DE16-4BE3-AA08-4DA72AF3AFA2}"/>
                </a:ext>
              </a:extLst>
            </p:cNvPr>
            <p:cNvSpPr txBox="1">
              <a:spLocks noChangeArrowheads="1"/>
            </p:cNvSpPr>
            <p:nvPr/>
          </p:nvSpPr>
          <p:spPr bwMode="auto">
            <a:xfrm>
              <a:off x="2154" y="3297"/>
              <a:ext cx="21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eaLnBrk="1" fontAlgn="auto" hangingPunct="1">
                <a:spcBef>
                  <a:spcPct val="0"/>
                </a:spcBef>
                <a:spcAft>
                  <a:spcPts val="0"/>
                </a:spcAft>
                <a:buClrTx/>
                <a:buSzTx/>
                <a:buNone/>
                <a:defRPr/>
              </a:pPr>
              <a:r>
                <a:rPr lang="en-US" altLang="en-US" sz="1600" b="0" kern="0">
                  <a:solidFill>
                    <a:srgbClr val="000000"/>
                  </a:solidFill>
                  <a:ea typeface="+mn-ea"/>
                </a:rPr>
                <a:t>Q</a:t>
              </a:r>
              <a:endParaRPr lang="en-AU" altLang="en-US" sz="1600" b="0" kern="0">
                <a:solidFill>
                  <a:srgbClr val="000000"/>
                </a:solidFill>
                <a:ea typeface="+mn-ea"/>
              </a:endParaRPr>
            </a:p>
          </p:txBody>
        </p:sp>
        <p:sp>
          <p:nvSpPr>
            <p:cNvPr id="73" name="Freeform 34">
              <a:extLst>
                <a:ext uri="{FF2B5EF4-FFF2-40B4-BE49-F238E27FC236}">
                  <a16:creationId xmlns:a16="http://schemas.microsoft.com/office/drawing/2014/main" id="{0AB18047-E2E3-43EE-9112-27D80FD4813C}"/>
                </a:ext>
              </a:extLst>
            </p:cNvPr>
            <p:cNvSpPr>
              <a:spLocks/>
            </p:cNvSpPr>
            <p:nvPr/>
          </p:nvSpPr>
          <p:spPr bwMode="auto">
            <a:xfrm>
              <a:off x="2531" y="2976"/>
              <a:ext cx="635" cy="182"/>
            </a:xfrm>
            <a:custGeom>
              <a:avLst/>
              <a:gdLst>
                <a:gd name="T0" fmla="*/ 0 w 635"/>
                <a:gd name="T1" fmla="*/ 0 h 182"/>
                <a:gd name="T2" fmla="*/ 590 w 635"/>
                <a:gd name="T3" fmla="*/ 0 h 182"/>
                <a:gd name="T4" fmla="*/ 635 w 635"/>
                <a:gd name="T5" fmla="*/ 91 h 182"/>
                <a:gd name="T6" fmla="*/ 590 w 635"/>
                <a:gd name="T7" fmla="*/ 182 h 182"/>
                <a:gd name="T8" fmla="*/ 0 w 635"/>
                <a:gd name="T9" fmla="*/ 182 h 182"/>
                <a:gd name="T10" fmla="*/ 0 60000 65536"/>
                <a:gd name="T11" fmla="*/ 0 60000 65536"/>
                <a:gd name="T12" fmla="*/ 0 60000 65536"/>
                <a:gd name="T13" fmla="*/ 0 60000 65536"/>
                <a:gd name="T14" fmla="*/ 0 60000 65536"/>
                <a:gd name="T15" fmla="*/ 0 w 635"/>
                <a:gd name="T16" fmla="*/ 0 h 182"/>
                <a:gd name="T17" fmla="*/ 635 w 635"/>
                <a:gd name="T18" fmla="*/ 182 h 182"/>
              </a:gdLst>
              <a:ahLst/>
              <a:cxnLst>
                <a:cxn ang="T10">
                  <a:pos x="T0" y="T1"/>
                </a:cxn>
                <a:cxn ang="T11">
                  <a:pos x="T2" y="T3"/>
                </a:cxn>
                <a:cxn ang="T12">
                  <a:pos x="T4" y="T5"/>
                </a:cxn>
                <a:cxn ang="T13">
                  <a:pos x="T6" y="T7"/>
                </a:cxn>
                <a:cxn ang="T14">
                  <a:pos x="T8" y="T9"/>
                </a:cxn>
              </a:cxnLst>
              <a:rect l="T15" t="T16" r="T17" b="T18"/>
              <a:pathLst>
                <a:path w="635" h="182">
                  <a:moveTo>
                    <a:pt x="0" y="0"/>
                  </a:moveTo>
                  <a:lnTo>
                    <a:pt x="590" y="0"/>
                  </a:lnTo>
                  <a:lnTo>
                    <a:pt x="635" y="91"/>
                  </a:lnTo>
                  <a:lnTo>
                    <a:pt x="590" y="182"/>
                  </a:lnTo>
                  <a:lnTo>
                    <a:pt x="0" y="182"/>
                  </a:lnTo>
                </a:path>
              </a:pathLst>
            </a:custGeom>
            <a:solidFill>
              <a:srgbClr val="9FCAD3"/>
            </a:solidFill>
            <a:ln w="9525">
              <a:solidFill>
                <a:srgbClr val="000000"/>
              </a:solidFill>
              <a:round/>
              <a:headEnd/>
              <a:tailEnd/>
            </a:ln>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74" name="Freeform 35">
              <a:extLst>
                <a:ext uri="{FF2B5EF4-FFF2-40B4-BE49-F238E27FC236}">
                  <a16:creationId xmlns:a16="http://schemas.microsoft.com/office/drawing/2014/main" id="{B976F4F9-DF92-464C-96EF-B968E508B1DF}"/>
                </a:ext>
              </a:extLst>
            </p:cNvPr>
            <p:cNvSpPr>
              <a:spLocks/>
            </p:cNvSpPr>
            <p:nvPr/>
          </p:nvSpPr>
          <p:spPr bwMode="auto">
            <a:xfrm>
              <a:off x="3166" y="2976"/>
              <a:ext cx="1089" cy="182"/>
            </a:xfrm>
            <a:custGeom>
              <a:avLst/>
              <a:gdLst>
                <a:gd name="T0" fmla="*/ 0 w 1089"/>
                <a:gd name="T1" fmla="*/ 91 h 182"/>
                <a:gd name="T2" fmla="*/ 45 w 1089"/>
                <a:gd name="T3" fmla="*/ 0 h 182"/>
                <a:gd name="T4" fmla="*/ 1043 w 1089"/>
                <a:gd name="T5" fmla="*/ 0 h 182"/>
                <a:gd name="T6" fmla="*/ 1089 w 1089"/>
                <a:gd name="T7" fmla="*/ 91 h 182"/>
                <a:gd name="T8" fmla="*/ 1043 w 1089"/>
                <a:gd name="T9" fmla="*/ 182 h 182"/>
                <a:gd name="T10" fmla="*/ 45 w 1089"/>
                <a:gd name="T11" fmla="*/ 182 h 182"/>
                <a:gd name="T12" fmla="*/ 0 w 1089"/>
                <a:gd name="T13" fmla="*/ 91 h 182"/>
                <a:gd name="T14" fmla="*/ 0 60000 65536"/>
                <a:gd name="T15" fmla="*/ 0 60000 65536"/>
                <a:gd name="T16" fmla="*/ 0 60000 65536"/>
                <a:gd name="T17" fmla="*/ 0 60000 65536"/>
                <a:gd name="T18" fmla="*/ 0 60000 65536"/>
                <a:gd name="T19" fmla="*/ 0 60000 65536"/>
                <a:gd name="T20" fmla="*/ 0 60000 65536"/>
                <a:gd name="T21" fmla="*/ 0 w 1089"/>
                <a:gd name="T22" fmla="*/ 0 h 182"/>
                <a:gd name="T23" fmla="*/ 1089 w 1089"/>
                <a:gd name="T24" fmla="*/ 182 h 18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89" h="182">
                  <a:moveTo>
                    <a:pt x="0" y="91"/>
                  </a:moveTo>
                  <a:lnTo>
                    <a:pt x="45" y="0"/>
                  </a:lnTo>
                  <a:lnTo>
                    <a:pt x="1043" y="0"/>
                  </a:lnTo>
                  <a:lnTo>
                    <a:pt x="1089" y="91"/>
                  </a:lnTo>
                  <a:lnTo>
                    <a:pt x="1043" y="182"/>
                  </a:lnTo>
                  <a:lnTo>
                    <a:pt x="45" y="182"/>
                  </a:lnTo>
                  <a:lnTo>
                    <a:pt x="0" y="91"/>
                  </a:lnTo>
                  <a:close/>
                </a:path>
              </a:pathLst>
            </a:custGeom>
            <a:solidFill>
              <a:srgbClr val="9FCAD3"/>
            </a:solidFill>
            <a:ln w="9525">
              <a:solidFill>
                <a:srgbClr val="000000"/>
              </a:solidFill>
              <a:round/>
              <a:headEnd/>
              <a:tailEnd/>
            </a:ln>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75" name="Freeform 36">
              <a:extLst>
                <a:ext uri="{FF2B5EF4-FFF2-40B4-BE49-F238E27FC236}">
                  <a16:creationId xmlns:a16="http://schemas.microsoft.com/office/drawing/2014/main" id="{DF11B496-0B36-42D9-A6BA-67F6CE342100}"/>
                </a:ext>
              </a:extLst>
            </p:cNvPr>
            <p:cNvSpPr>
              <a:spLocks/>
            </p:cNvSpPr>
            <p:nvPr/>
          </p:nvSpPr>
          <p:spPr bwMode="auto">
            <a:xfrm>
              <a:off x="3892" y="3339"/>
              <a:ext cx="1089" cy="182"/>
            </a:xfrm>
            <a:custGeom>
              <a:avLst/>
              <a:gdLst>
                <a:gd name="T0" fmla="*/ 0 w 1089"/>
                <a:gd name="T1" fmla="*/ 91 h 182"/>
                <a:gd name="T2" fmla="*/ 45 w 1089"/>
                <a:gd name="T3" fmla="*/ 0 h 182"/>
                <a:gd name="T4" fmla="*/ 1043 w 1089"/>
                <a:gd name="T5" fmla="*/ 0 h 182"/>
                <a:gd name="T6" fmla="*/ 1089 w 1089"/>
                <a:gd name="T7" fmla="*/ 91 h 182"/>
                <a:gd name="T8" fmla="*/ 1043 w 1089"/>
                <a:gd name="T9" fmla="*/ 182 h 182"/>
                <a:gd name="T10" fmla="*/ 45 w 1089"/>
                <a:gd name="T11" fmla="*/ 182 h 182"/>
                <a:gd name="T12" fmla="*/ 0 w 1089"/>
                <a:gd name="T13" fmla="*/ 91 h 182"/>
                <a:gd name="T14" fmla="*/ 0 60000 65536"/>
                <a:gd name="T15" fmla="*/ 0 60000 65536"/>
                <a:gd name="T16" fmla="*/ 0 60000 65536"/>
                <a:gd name="T17" fmla="*/ 0 60000 65536"/>
                <a:gd name="T18" fmla="*/ 0 60000 65536"/>
                <a:gd name="T19" fmla="*/ 0 60000 65536"/>
                <a:gd name="T20" fmla="*/ 0 60000 65536"/>
                <a:gd name="T21" fmla="*/ 0 w 1089"/>
                <a:gd name="T22" fmla="*/ 0 h 182"/>
                <a:gd name="T23" fmla="*/ 1089 w 1089"/>
                <a:gd name="T24" fmla="*/ 182 h 18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89" h="182">
                  <a:moveTo>
                    <a:pt x="0" y="91"/>
                  </a:moveTo>
                  <a:lnTo>
                    <a:pt x="45" y="0"/>
                  </a:lnTo>
                  <a:lnTo>
                    <a:pt x="1043" y="0"/>
                  </a:lnTo>
                  <a:lnTo>
                    <a:pt x="1089" y="91"/>
                  </a:lnTo>
                  <a:lnTo>
                    <a:pt x="1043" y="182"/>
                  </a:lnTo>
                  <a:lnTo>
                    <a:pt x="45" y="182"/>
                  </a:lnTo>
                  <a:lnTo>
                    <a:pt x="0" y="91"/>
                  </a:lnTo>
                  <a:close/>
                </a:path>
              </a:pathLst>
            </a:custGeom>
            <a:solidFill>
              <a:srgbClr val="91AFBF"/>
            </a:solidFill>
            <a:ln w="9525">
              <a:solidFill>
                <a:srgbClr val="000000"/>
              </a:solidFill>
              <a:round/>
              <a:headEnd/>
              <a:tailEnd/>
            </a:ln>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76" name="Freeform 37">
              <a:extLst>
                <a:ext uri="{FF2B5EF4-FFF2-40B4-BE49-F238E27FC236}">
                  <a16:creationId xmlns:a16="http://schemas.microsoft.com/office/drawing/2014/main" id="{6A9510B2-7080-450B-982C-F2E6F510A0D8}"/>
                </a:ext>
              </a:extLst>
            </p:cNvPr>
            <p:cNvSpPr>
              <a:spLocks/>
            </p:cNvSpPr>
            <p:nvPr/>
          </p:nvSpPr>
          <p:spPr bwMode="auto">
            <a:xfrm>
              <a:off x="2803" y="3339"/>
              <a:ext cx="1089" cy="182"/>
            </a:xfrm>
            <a:custGeom>
              <a:avLst/>
              <a:gdLst>
                <a:gd name="T0" fmla="*/ 0 w 1089"/>
                <a:gd name="T1" fmla="*/ 91 h 182"/>
                <a:gd name="T2" fmla="*/ 45 w 1089"/>
                <a:gd name="T3" fmla="*/ 0 h 182"/>
                <a:gd name="T4" fmla="*/ 1043 w 1089"/>
                <a:gd name="T5" fmla="*/ 0 h 182"/>
                <a:gd name="T6" fmla="*/ 1089 w 1089"/>
                <a:gd name="T7" fmla="*/ 91 h 182"/>
                <a:gd name="T8" fmla="*/ 1043 w 1089"/>
                <a:gd name="T9" fmla="*/ 182 h 182"/>
                <a:gd name="T10" fmla="*/ 45 w 1089"/>
                <a:gd name="T11" fmla="*/ 182 h 182"/>
                <a:gd name="T12" fmla="*/ 0 w 1089"/>
                <a:gd name="T13" fmla="*/ 91 h 182"/>
                <a:gd name="T14" fmla="*/ 0 60000 65536"/>
                <a:gd name="T15" fmla="*/ 0 60000 65536"/>
                <a:gd name="T16" fmla="*/ 0 60000 65536"/>
                <a:gd name="T17" fmla="*/ 0 60000 65536"/>
                <a:gd name="T18" fmla="*/ 0 60000 65536"/>
                <a:gd name="T19" fmla="*/ 0 60000 65536"/>
                <a:gd name="T20" fmla="*/ 0 60000 65536"/>
                <a:gd name="T21" fmla="*/ 0 w 1089"/>
                <a:gd name="T22" fmla="*/ 0 h 182"/>
                <a:gd name="T23" fmla="*/ 1089 w 1089"/>
                <a:gd name="T24" fmla="*/ 182 h 18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89" h="182">
                  <a:moveTo>
                    <a:pt x="0" y="91"/>
                  </a:moveTo>
                  <a:lnTo>
                    <a:pt x="45" y="0"/>
                  </a:lnTo>
                  <a:lnTo>
                    <a:pt x="1043" y="0"/>
                  </a:lnTo>
                  <a:lnTo>
                    <a:pt x="1089" y="91"/>
                  </a:lnTo>
                  <a:lnTo>
                    <a:pt x="1043" y="182"/>
                  </a:lnTo>
                  <a:lnTo>
                    <a:pt x="45" y="182"/>
                  </a:lnTo>
                  <a:lnTo>
                    <a:pt x="0" y="91"/>
                  </a:lnTo>
                  <a:close/>
                </a:path>
              </a:pathLst>
            </a:custGeom>
            <a:solidFill>
              <a:srgbClr val="91AFBF"/>
            </a:solidFill>
            <a:ln w="9525">
              <a:solidFill>
                <a:srgbClr val="000000"/>
              </a:solidFill>
              <a:round/>
              <a:headEnd/>
              <a:tailEnd/>
            </a:ln>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77" name="Freeform 38">
              <a:extLst>
                <a:ext uri="{FF2B5EF4-FFF2-40B4-BE49-F238E27FC236}">
                  <a16:creationId xmlns:a16="http://schemas.microsoft.com/office/drawing/2014/main" id="{71DECB8E-15E0-4AB2-A435-615B42065AAD}"/>
                </a:ext>
              </a:extLst>
            </p:cNvPr>
            <p:cNvSpPr>
              <a:spLocks/>
            </p:cNvSpPr>
            <p:nvPr/>
          </p:nvSpPr>
          <p:spPr bwMode="auto">
            <a:xfrm>
              <a:off x="2531" y="3340"/>
              <a:ext cx="272" cy="181"/>
            </a:xfrm>
            <a:custGeom>
              <a:avLst/>
              <a:gdLst>
                <a:gd name="T0" fmla="*/ 0 w 272"/>
                <a:gd name="T1" fmla="*/ 0 h 181"/>
                <a:gd name="T2" fmla="*/ 227 w 272"/>
                <a:gd name="T3" fmla="*/ 0 h 181"/>
                <a:gd name="T4" fmla="*/ 272 w 272"/>
                <a:gd name="T5" fmla="*/ 90 h 181"/>
                <a:gd name="T6" fmla="*/ 227 w 272"/>
                <a:gd name="T7" fmla="*/ 181 h 181"/>
                <a:gd name="T8" fmla="*/ 0 w 272"/>
                <a:gd name="T9" fmla="*/ 181 h 181"/>
                <a:gd name="T10" fmla="*/ 0 60000 65536"/>
                <a:gd name="T11" fmla="*/ 0 60000 65536"/>
                <a:gd name="T12" fmla="*/ 0 60000 65536"/>
                <a:gd name="T13" fmla="*/ 0 60000 65536"/>
                <a:gd name="T14" fmla="*/ 0 60000 65536"/>
                <a:gd name="T15" fmla="*/ 0 w 272"/>
                <a:gd name="T16" fmla="*/ 0 h 181"/>
                <a:gd name="T17" fmla="*/ 272 w 272"/>
                <a:gd name="T18" fmla="*/ 181 h 181"/>
              </a:gdLst>
              <a:ahLst/>
              <a:cxnLst>
                <a:cxn ang="T10">
                  <a:pos x="T0" y="T1"/>
                </a:cxn>
                <a:cxn ang="T11">
                  <a:pos x="T2" y="T3"/>
                </a:cxn>
                <a:cxn ang="T12">
                  <a:pos x="T4" y="T5"/>
                </a:cxn>
                <a:cxn ang="T13">
                  <a:pos x="T6" y="T7"/>
                </a:cxn>
                <a:cxn ang="T14">
                  <a:pos x="T8" y="T9"/>
                </a:cxn>
              </a:cxnLst>
              <a:rect l="T15" t="T16" r="T17" b="T18"/>
              <a:pathLst>
                <a:path w="272" h="181">
                  <a:moveTo>
                    <a:pt x="0" y="0"/>
                  </a:moveTo>
                  <a:lnTo>
                    <a:pt x="227" y="0"/>
                  </a:lnTo>
                  <a:lnTo>
                    <a:pt x="272" y="90"/>
                  </a:lnTo>
                  <a:lnTo>
                    <a:pt x="227" y="181"/>
                  </a:lnTo>
                  <a:lnTo>
                    <a:pt x="0" y="181"/>
                  </a:lnTo>
                </a:path>
              </a:pathLst>
            </a:custGeom>
            <a:solidFill>
              <a:srgbClr val="91AFBF"/>
            </a:solidFill>
            <a:ln w="9525">
              <a:solidFill>
                <a:srgbClr val="000000"/>
              </a:solidFill>
              <a:round/>
              <a:headEnd/>
              <a:tailEnd/>
            </a:ln>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78" name="Freeform 39">
              <a:extLst>
                <a:ext uri="{FF2B5EF4-FFF2-40B4-BE49-F238E27FC236}">
                  <a16:creationId xmlns:a16="http://schemas.microsoft.com/office/drawing/2014/main" id="{A8F08FCB-4C3E-43A0-B795-3973897CD11E}"/>
                </a:ext>
              </a:extLst>
            </p:cNvPr>
            <p:cNvSpPr>
              <a:spLocks/>
            </p:cNvSpPr>
            <p:nvPr/>
          </p:nvSpPr>
          <p:spPr bwMode="auto">
            <a:xfrm>
              <a:off x="2712" y="3067"/>
              <a:ext cx="169" cy="270"/>
            </a:xfrm>
            <a:custGeom>
              <a:avLst/>
              <a:gdLst>
                <a:gd name="T0" fmla="*/ 0 w 169"/>
                <a:gd name="T1" fmla="*/ 0 h 270"/>
                <a:gd name="T2" fmla="*/ 45 w 169"/>
                <a:gd name="T3" fmla="*/ 190 h 270"/>
                <a:gd name="T4" fmla="*/ 137 w 169"/>
                <a:gd name="T5" fmla="*/ 158 h 270"/>
                <a:gd name="T6" fmla="*/ 169 w 169"/>
                <a:gd name="T7" fmla="*/ 270 h 270"/>
                <a:gd name="T8" fmla="*/ 0 60000 65536"/>
                <a:gd name="T9" fmla="*/ 0 60000 65536"/>
                <a:gd name="T10" fmla="*/ 0 60000 65536"/>
                <a:gd name="T11" fmla="*/ 0 60000 65536"/>
                <a:gd name="T12" fmla="*/ 0 w 169"/>
                <a:gd name="T13" fmla="*/ 0 h 270"/>
                <a:gd name="T14" fmla="*/ 169 w 169"/>
                <a:gd name="T15" fmla="*/ 270 h 270"/>
              </a:gdLst>
              <a:ahLst/>
              <a:cxnLst>
                <a:cxn ang="T8">
                  <a:pos x="T0" y="T1"/>
                </a:cxn>
                <a:cxn ang="T9">
                  <a:pos x="T2" y="T3"/>
                </a:cxn>
                <a:cxn ang="T10">
                  <a:pos x="T4" y="T5"/>
                </a:cxn>
                <a:cxn ang="T11">
                  <a:pos x="T6" y="T7"/>
                </a:cxn>
              </a:cxnLst>
              <a:rect l="T12" t="T13" r="T14" b="T15"/>
              <a:pathLst>
                <a:path w="169" h="270">
                  <a:moveTo>
                    <a:pt x="0" y="0"/>
                  </a:moveTo>
                  <a:cubicBezTo>
                    <a:pt x="7" y="32"/>
                    <a:pt x="22" y="164"/>
                    <a:pt x="45" y="190"/>
                  </a:cubicBezTo>
                  <a:cubicBezTo>
                    <a:pt x="68" y="216"/>
                    <a:pt x="116" y="145"/>
                    <a:pt x="137" y="158"/>
                  </a:cubicBezTo>
                  <a:cubicBezTo>
                    <a:pt x="158" y="171"/>
                    <a:pt x="162" y="247"/>
                    <a:pt x="169" y="270"/>
                  </a:cubicBezTo>
                </a:path>
              </a:pathLst>
            </a:custGeom>
            <a:noFill/>
            <a:ln w="9525">
              <a:solidFill>
                <a:srgbClr val="FF00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79" name="Freeform 40">
              <a:extLst>
                <a:ext uri="{FF2B5EF4-FFF2-40B4-BE49-F238E27FC236}">
                  <a16:creationId xmlns:a16="http://schemas.microsoft.com/office/drawing/2014/main" id="{D5B343FC-7B76-44E3-B649-554E16647E01}"/>
                </a:ext>
              </a:extLst>
            </p:cNvPr>
            <p:cNvSpPr>
              <a:spLocks/>
            </p:cNvSpPr>
            <p:nvPr/>
          </p:nvSpPr>
          <p:spPr bwMode="auto">
            <a:xfrm>
              <a:off x="3801" y="3067"/>
              <a:ext cx="169" cy="270"/>
            </a:xfrm>
            <a:custGeom>
              <a:avLst/>
              <a:gdLst>
                <a:gd name="T0" fmla="*/ 0 w 169"/>
                <a:gd name="T1" fmla="*/ 0 h 270"/>
                <a:gd name="T2" fmla="*/ 45 w 169"/>
                <a:gd name="T3" fmla="*/ 190 h 270"/>
                <a:gd name="T4" fmla="*/ 137 w 169"/>
                <a:gd name="T5" fmla="*/ 158 h 270"/>
                <a:gd name="T6" fmla="*/ 169 w 169"/>
                <a:gd name="T7" fmla="*/ 270 h 270"/>
                <a:gd name="T8" fmla="*/ 0 60000 65536"/>
                <a:gd name="T9" fmla="*/ 0 60000 65536"/>
                <a:gd name="T10" fmla="*/ 0 60000 65536"/>
                <a:gd name="T11" fmla="*/ 0 60000 65536"/>
                <a:gd name="T12" fmla="*/ 0 w 169"/>
                <a:gd name="T13" fmla="*/ 0 h 270"/>
                <a:gd name="T14" fmla="*/ 169 w 169"/>
                <a:gd name="T15" fmla="*/ 270 h 270"/>
              </a:gdLst>
              <a:ahLst/>
              <a:cxnLst>
                <a:cxn ang="T8">
                  <a:pos x="T0" y="T1"/>
                </a:cxn>
                <a:cxn ang="T9">
                  <a:pos x="T2" y="T3"/>
                </a:cxn>
                <a:cxn ang="T10">
                  <a:pos x="T4" y="T5"/>
                </a:cxn>
                <a:cxn ang="T11">
                  <a:pos x="T6" y="T7"/>
                </a:cxn>
              </a:cxnLst>
              <a:rect l="T12" t="T13" r="T14" b="T15"/>
              <a:pathLst>
                <a:path w="169" h="270">
                  <a:moveTo>
                    <a:pt x="0" y="0"/>
                  </a:moveTo>
                  <a:cubicBezTo>
                    <a:pt x="7" y="32"/>
                    <a:pt x="22" y="164"/>
                    <a:pt x="45" y="190"/>
                  </a:cubicBezTo>
                  <a:cubicBezTo>
                    <a:pt x="68" y="216"/>
                    <a:pt x="116" y="145"/>
                    <a:pt x="137" y="158"/>
                  </a:cubicBezTo>
                  <a:cubicBezTo>
                    <a:pt x="158" y="171"/>
                    <a:pt x="162" y="247"/>
                    <a:pt x="169" y="270"/>
                  </a:cubicBezTo>
                </a:path>
              </a:pathLst>
            </a:custGeom>
            <a:noFill/>
            <a:ln w="9525">
              <a:solidFill>
                <a:srgbClr val="FF00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80" name="Freeform 41">
              <a:extLst>
                <a:ext uri="{FF2B5EF4-FFF2-40B4-BE49-F238E27FC236}">
                  <a16:creationId xmlns:a16="http://schemas.microsoft.com/office/drawing/2014/main" id="{5E06EF19-1293-4DFD-AF16-3CB02255F91F}"/>
                </a:ext>
              </a:extLst>
            </p:cNvPr>
            <p:cNvSpPr>
              <a:spLocks/>
            </p:cNvSpPr>
            <p:nvPr/>
          </p:nvSpPr>
          <p:spPr bwMode="auto">
            <a:xfrm>
              <a:off x="4980" y="3339"/>
              <a:ext cx="136" cy="182"/>
            </a:xfrm>
            <a:custGeom>
              <a:avLst/>
              <a:gdLst>
                <a:gd name="T0" fmla="*/ 136 w 136"/>
                <a:gd name="T1" fmla="*/ 0 h 182"/>
                <a:gd name="T2" fmla="*/ 45 w 136"/>
                <a:gd name="T3" fmla="*/ 0 h 182"/>
                <a:gd name="T4" fmla="*/ 0 w 136"/>
                <a:gd name="T5" fmla="*/ 91 h 182"/>
                <a:gd name="T6" fmla="*/ 45 w 136"/>
                <a:gd name="T7" fmla="*/ 182 h 182"/>
                <a:gd name="T8" fmla="*/ 136 w 136"/>
                <a:gd name="T9" fmla="*/ 182 h 182"/>
                <a:gd name="T10" fmla="*/ 0 60000 65536"/>
                <a:gd name="T11" fmla="*/ 0 60000 65536"/>
                <a:gd name="T12" fmla="*/ 0 60000 65536"/>
                <a:gd name="T13" fmla="*/ 0 60000 65536"/>
                <a:gd name="T14" fmla="*/ 0 60000 65536"/>
                <a:gd name="T15" fmla="*/ 0 w 136"/>
                <a:gd name="T16" fmla="*/ 0 h 182"/>
                <a:gd name="T17" fmla="*/ 136 w 136"/>
                <a:gd name="T18" fmla="*/ 182 h 182"/>
              </a:gdLst>
              <a:ahLst/>
              <a:cxnLst>
                <a:cxn ang="T10">
                  <a:pos x="T0" y="T1"/>
                </a:cxn>
                <a:cxn ang="T11">
                  <a:pos x="T2" y="T3"/>
                </a:cxn>
                <a:cxn ang="T12">
                  <a:pos x="T4" y="T5"/>
                </a:cxn>
                <a:cxn ang="T13">
                  <a:pos x="T6" y="T7"/>
                </a:cxn>
                <a:cxn ang="T14">
                  <a:pos x="T8" y="T9"/>
                </a:cxn>
              </a:cxnLst>
              <a:rect l="T15" t="T16" r="T17" b="T18"/>
              <a:pathLst>
                <a:path w="136" h="182">
                  <a:moveTo>
                    <a:pt x="136" y="0"/>
                  </a:moveTo>
                  <a:lnTo>
                    <a:pt x="45" y="0"/>
                  </a:lnTo>
                  <a:lnTo>
                    <a:pt x="0" y="91"/>
                  </a:lnTo>
                  <a:lnTo>
                    <a:pt x="45" y="182"/>
                  </a:lnTo>
                  <a:lnTo>
                    <a:pt x="136" y="182"/>
                  </a:lnTo>
                </a:path>
              </a:pathLst>
            </a:custGeom>
            <a:solidFill>
              <a:srgbClr val="91AFBF"/>
            </a:solidFill>
            <a:ln w="9525">
              <a:solidFill>
                <a:srgbClr val="000000"/>
              </a:solidFill>
              <a:round/>
              <a:headEnd/>
              <a:tailEnd/>
            </a:ln>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81" name="Freeform 42">
              <a:extLst>
                <a:ext uri="{FF2B5EF4-FFF2-40B4-BE49-F238E27FC236}">
                  <a16:creationId xmlns:a16="http://schemas.microsoft.com/office/drawing/2014/main" id="{A77B9ED0-33B4-437B-A284-D72A5E70625A}"/>
                </a:ext>
              </a:extLst>
            </p:cNvPr>
            <p:cNvSpPr>
              <a:spLocks/>
            </p:cNvSpPr>
            <p:nvPr/>
          </p:nvSpPr>
          <p:spPr bwMode="auto">
            <a:xfrm>
              <a:off x="4255" y="2976"/>
              <a:ext cx="862" cy="182"/>
            </a:xfrm>
            <a:custGeom>
              <a:avLst/>
              <a:gdLst>
                <a:gd name="T0" fmla="*/ 862 w 862"/>
                <a:gd name="T1" fmla="*/ 0 h 182"/>
                <a:gd name="T2" fmla="*/ 46 w 862"/>
                <a:gd name="T3" fmla="*/ 0 h 182"/>
                <a:gd name="T4" fmla="*/ 0 w 862"/>
                <a:gd name="T5" fmla="*/ 91 h 182"/>
                <a:gd name="T6" fmla="*/ 46 w 862"/>
                <a:gd name="T7" fmla="*/ 182 h 182"/>
                <a:gd name="T8" fmla="*/ 862 w 862"/>
                <a:gd name="T9" fmla="*/ 182 h 182"/>
                <a:gd name="T10" fmla="*/ 0 60000 65536"/>
                <a:gd name="T11" fmla="*/ 0 60000 65536"/>
                <a:gd name="T12" fmla="*/ 0 60000 65536"/>
                <a:gd name="T13" fmla="*/ 0 60000 65536"/>
                <a:gd name="T14" fmla="*/ 0 60000 65536"/>
                <a:gd name="T15" fmla="*/ 0 w 862"/>
                <a:gd name="T16" fmla="*/ 0 h 182"/>
                <a:gd name="T17" fmla="*/ 862 w 862"/>
                <a:gd name="T18" fmla="*/ 182 h 182"/>
              </a:gdLst>
              <a:ahLst/>
              <a:cxnLst>
                <a:cxn ang="T10">
                  <a:pos x="T0" y="T1"/>
                </a:cxn>
                <a:cxn ang="T11">
                  <a:pos x="T2" y="T3"/>
                </a:cxn>
                <a:cxn ang="T12">
                  <a:pos x="T4" y="T5"/>
                </a:cxn>
                <a:cxn ang="T13">
                  <a:pos x="T6" y="T7"/>
                </a:cxn>
                <a:cxn ang="T14">
                  <a:pos x="T8" y="T9"/>
                </a:cxn>
              </a:cxnLst>
              <a:rect l="T15" t="T16" r="T17" b="T18"/>
              <a:pathLst>
                <a:path w="862" h="182">
                  <a:moveTo>
                    <a:pt x="862" y="0"/>
                  </a:moveTo>
                  <a:lnTo>
                    <a:pt x="46" y="0"/>
                  </a:lnTo>
                  <a:lnTo>
                    <a:pt x="0" y="91"/>
                  </a:lnTo>
                  <a:lnTo>
                    <a:pt x="46" y="182"/>
                  </a:lnTo>
                  <a:lnTo>
                    <a:pt x="862" y="182"/>
                  </a:lnTo>
                </a:path>
              </a:pathLst>
            </a:custGeom>
            <a:solidFill>
              <a:srgbClr val="9FCAD3"/>
            </a:solidFill>
            <a:ln w="9525">
              <a:solidFill>
                <a:srgbClr val="000000"/>
              </a:solidFill>
              <a:round/>
              <a:headEnd/>
              <a:tailEnd/>
            </a:ln>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82" name="Freeform 43">
              <a:extLst>
                <a:ext uri="{FF2B5EF4-FFF2-40B4-BE49-F238E27FC236}">
                  <a16:creationId xmlns:a16="http://schemas.microsoft.com/office/drawing/2014/main" id="{4D0C4ED9-A3A8-45D3-8B64-E31F9CB5A72F}"/>
                </a:ext>
              </a:extLst>
            </p:cNvPr>
            <p:cNvSpPr>
              <a:spLocks/>
            </p:cNvSpPr>
            <p:nvPr/>
          </p:nvSpPr>
          <p:spPr bwMode="auto">
            <a:xfrm>
              <a:off x="4890" y="3067"/>
              <a:ext cx="169" cy="270"/>
            </a:xfrm>
            <a:custGeom>
              <a:avLst/>
              <a:gdLst>
                <a:gd name="T0" fmla="*/ 0 w 169"/>
                <a:gd name="T1" fmla="*/ 0 h 270"/>
                <a:gd name="T2" fmla="*/ 45 w 169"/>
                <a:gd name="T3" fmla="*/ 190 h 270"/>
                <a:gd name="T4" fmla="*/ 137 w 169"/>
                <a:gd name="T5" fmla="*/ 158 h 270"/>
                <a:gd name="T6" fmla="*/ 169 w 169"/>
                <a:gd name="T7" fmla="*/ 270 h 270"/>
                <a:gd name="T8" fmla="*/ 0 60000 65536"/>
                <a:gd name="T9" fmla="*/ 0 60000 65536"/>
                <a:gd name="T10" fmla="*/ 0 60000 65536"/>
                <a:gd name="T11" fmla="*/ 0 60000 65536"/>
                <a:gd name="T12" fmla="*/ 0 w 169"/>
                <a:gd name="T13" fmla="*/ 0 h 270"/>
                <a:gd name="T14" fmla="*/ 169 w 169"/>
                <a:gd name="T15" fmla="*/ 270 h 270"/>
              </a:gdLst>
              <a:ahLst/>
              <a:cxnLst>
                <a:cxn ang="T8">
                  <a:pos x="T0" y="T1"/>
                </a:cxn>
                <a:cxn ang="T9">
                  <a:pos x="T2" y="T3"/>
                </a:cxn>
                <a:cxn ang="T10">
                  <a:pos x="T4" y="T5"/>
                </a:cxn>
                <a:cxn ang="T11">
                  <a:pos x="T6" y="T7"/>
                </a:cxn>
              </a:cxnLst>
              <a:rect l="T12" t="T13" r="T14" b="T15"/>
              <a:pathLst>
                <a:path w="169" h="270">
                  <a:moveTo>
                    <a:pt x="0" y="0"/>
                  </a:moveTo>
                  <a:cubicBezTo>
                    <a:pt x="7" y="32"/>
                    <a:pt x="22" y="164"/>
                    <a:pt x="45" y="190"/>
                  </a:cubicBezTo>
                  <a:cubicBezTo>
                    <a:pt x="68" y="216"/>
                    <a:pt x="116" y="145"/>
                    <a:pt x="137" y="158"/>
                  </a:cubicBezTo>
                  <a:cubicBezTo>
                    <a:pt x="158" y="171"/>
                    <a:pt x="162" y="247"/>
                    <a:pt x="169" y="270"/>
                  </a:cubicBezTo>
                </a:path>
              </a:pathLst>
            </a:custGeom>
            <a:noFill/>
            <a:ln w="9525">
              <a:solidFill>
                <a:srgbClr val="FF00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83" name="Line 15">
              <a:extLst>
                <a:ext uri="{FF2B5EF4-FFF2-40B4-BE49-F238E27FC236}">
                  <a16:creationId xmlns:a16="http://schemas.microsoft.com/office/drawing/2014/main" id="{070EFC5E-B51C-4208-8B7C-DA01815320D6}"/>
                </a:ext>
              </a:extLst>
            </p:cNvPr>
            <p:cNvSpPr>
              <a:spLocks noChangeShapeType="1"/>
            </p:cNvSpPr>
            <p:nvPr/>
          </p:nvSpPr>
          <p:spPr bwMode="auto">
            <a:xfrm>
              <a:off x="2712" y="2523"/>
              <a:ext cx="0" cy="1134"/>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84" name="Line 16">
              <a:extLst>
                <a:ext uri="{FF2B5EF4-FFF2-40B4-BE49-F238E27FC236}">
                  <a16:creationId xmlns:a16="http://schemas.microsoft.com/office/drawing/2014/main" id="{69BA0570-A9A2-4836-83F4-A3A6E712D2C5}"/>
                </a:ext>
              </a:extLst>
            </p:cNvPr>
            <p:cNvSpPr>
              <a:spLocks noChangeShapeType="1"/>
            </p:cNvSpPr>
            <p:nvPr/>
          </p:nvSpPr>
          <p:spPr bwMode="auto">
            <a:xfrm>
              <a:off x="3801" y="2523"/>
              <a:ext cx="0" cy="1134"/>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85" name="Line 17">
              <a:extLst>
                <a:ext uri="{FF2B5EF4-FFF2-40B4-BE49-F238E27FC236}">
                  <a16:creationId xmlns:a16="http://schemas.microsoft.com/office/drawing/2014/main" id="{FB47C83D-A6FF-46B9-95D5-552F18825B60}"/>
                </a:ext>
              </a:extLst>
            </p:cNvPr>
            <p:cNvSpPr>
              <a:spLocks noChangeShapeType="1"/>
            </p:cNvSpPr>
            <p:nvPr/>
          </p:nvSpPr>
          <p:spPr bwMode="auto">
            <a:xfrm>
              <a:off x="4889" y="2523"/>
              <a:ext cx="1" cy="1134"/>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grpSp>
    </p:spTree>
    <p:extLst>
      <p:ext uri="{BB962C8B-B14F-4D97-AF65-F5344CB8AC3E}">
        <p14:creationId xmlns:p14="http://schemas.microsoft.com/office/powerpoint/2010/main" val="3270203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9CA33E-BEB0-4368-B916-7C5A83BDAB51}"/>
              </a:ext>
            </a:extLst>
          </p:cNvPr>
          <p:cNvSpPr>
            <a:spLocks noGrp="1"/>
          </p:cNvSpPr>
          <p:nvPr>
            <p:ph type="title"/>
          </p:nvPr>
        </p:nvSpPr>
        <p:spPr/>
        <p:txBody>
          <a:bodyPr/>
          <a:lstStyle/>
          <a:p>
            <a:r>
              <a:rPr lang="en-US" altLang="en-US" dirty="0"/>
              <a:t>Sequential Elements</a:t>
            </a:r>
            <a:endParaRPr lang="nl-NL" dirty="0"/>
          </a:p>
        </p:txBody>
      </p:sp>
      <p:sp>
        <p:nvSpPr>
          <p:cNvPr id="3" name="Tijdelijke aanduiding voor inhoud 2">
            <a:extLst>
              <a:ext uri="{FF2B5EF4-FFF2-40B4-BE49-F238E27FC236}">
                <a16:creationId xmlns:a16="http://schemas.microsoft.com/office/drawing/2014/main" id="{CAB7465A-885A-465C-AC95-6E24E31ABA9C}"/>
              </a:ext>
            </a:extLst>
          </p:cNvPr>
          <p:cNvSpPr>
            <a:spLocks noGrp="1"/>
          </p:cNvSpPr>
          <p:nvPr>
            <p:ph idx="1"/>
          </p:nvPr>
        </p:nvSpPr>
        <p:spPr/>
        <p:txBody>
          <a:bodyPr/>
          <a:lstStyle/>
          <a:p>
            <a:pPr eaLnBrk="1" hangingPunct="1"/>
            <a:r>
              <a:rPr lang="en-US" altLang="en-US" dirty="0"/>
              <a:t>Register with </a:t>
            </a:r>
            <a:r>
              <a:rPr lang="en-US" altLang="en-US" dirty="0">
                <a:solidFill>
                  <a:srgbClr val="C00000"/>
                </a:solidFill>
              </a:rPr>
              <a:t>write control</a:t>
            </a:r>
          </a:p>
          <a:p>
            <a:pPr lvl="1" eaLnBrk="1" hangingPunct="1"/>
            <a:r>
              <a:rPr lang="en-US" altLang="en-US" dirty="0"/>
              <a:t>Only updates on clock edge when write control input is 1</a:t>
            </a:r>
          </a:p>
          <a:p>
            <a:pPr lvl="1" eaLnBrk="1" hangingPunct="1"/>
            <a:r>
              <a:rPr lang="en-US" altLang="en-US" dirty="0"/>
              <a:t>Used when stored value is required later</a:t>
            </a:r>
            <a:endParaRPr lang="en-AU" altLang="en-US" dirty="0"/>
          </a:p>
          <a:p>
            <a:endParaRPr lang="nl-NL" dirty="0"/>
          </a:p>
        </p:txBody>
      </p:sp>
      <p:sp>
        <p:nvSpPr>
          <p:cNvPr id="4" name="Tijdelijke aanduiding voor dianummer 3">
            <a:extLst>
              <a:ext uri="{FF2B5EF4-FFF2-40B4-BE49-F238E27FC236}">
                <a16:creationId xmlns:a16="http://schemas.microsoft.com/office/drawing/2014/main" id="{5873A8DB-B447-416A-92B3-498D5651EB13}"/>
              </a:ext>
            </a:extLst>
          </p:cNvPr>
          <p:cNvSpPr>
            <a:spLocks noGrp="1"/>
          </p:cNvSpPr>
          <p:nvPr>
            <p:ph type="sldNum" sz="quarter" idx="4"/>
          </p:nvPr>
        </p:nvSpPr>
        <p:spPr/>
        <p:txBody>
          <a:bodyPr/>
          <a:lstStyle/>
          <a:p>
            <a:fld id="{56D60047-1244-4A1F-8780-494A55767BC9}" type="slidenum">
              <a:rPr lang="nl-NL" smtClean="0"/>
              <a:pPr/>
              <a:t>15</a:t>
            </a:fld>
            <a:endParaRPr lang="nl-NL"/>
          </a:p>
        </p:txBody>
      </p:sp>
      <p:sp>
        <p:nvSpPr>
          <p:cNvPr id="5" name="TextBox 11">
            <a:extLst>
              <a:ext uri="{FF2B5EF4-FFF2-40B4-BE49-F238E27FC236}">
                <a16:creationId xmlns:a16="http://schemas.microsoft.com/office/drawing/2014/main" id="{CEEE5A9D-5C6B-4FA6-A116-056A9DC851FA}"/>
              </a:ext>
            </a:extLst>
          </p:cNvPr>
          <p:cNvSpPr txBox="1"/>
          <p:nvPr/>
        </p:nvSpPr>
        <p:spPr>
          <a:xfrm>
            <a:off x="8581419" y="299326"/>
            <a:ext cx="1251109" cy="830997"/>
          </a:xfrm>
          <a:prstGeom prst="rect">
            <a:avLst/>
          </a:prstGeom>
          <a:solidFill>
            <a:srgbClr val="CC0033"/>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nl-NL" sz="4800" b="0" dirty="0"/>
              <a:t>&gt;&gt;</a:t>
            </a:r>
            <a:endParaRPr lang="en-GB" sz="4800" b="0" dirty="0"/>
          </a:p>
        </p:txBody>
      </p:sp>
      <p:grpSp>
        <p:nvGrpSpPr>
          <p:cNvPr id="6" name="Group 4">
            <a:extLst>
              <a:ext uri="{FF2B5EF4-FFF2-40B4-BE49-F238E27FC236}">
                <a16:creationId xmlns:a16="http://schemas.microsoft.com/office/drawing/2014/main" id="{C7FB001D-5334-4982-89C2-F563BFC1A15F}"/>
              </a:ext>
            </a:extLst>
          </p:cNvPr>
          <p:cNvGrpSpPr>
            <a:grpSpLocks/>
          </p:cNvGrpSpPr>
          <p:nvPr/>
        </p:nvGrpSpPr>
        <p:grpSpPr bwMode="auto">
          <a:xfrm>
            <a:off x="1047751" y="3649590"/>
            <a:ext cx="2308226" cy="1223963"/>
            <a:chOff x="340" y="2750"/>
            <a:chExt cx="1454" cy="771"/>
          </a:xfrm>
        </p:grpSpPr>
        <p:sp>
          <p:nvSpPr>
            <p:cNvPr id="7" name="Rectangle 5">
              <a:extLst>
                <a:ext uri="{FF2B5EF4-FFF2-40B4-BE49-F238E27FC236}">
                  <a16:creationId xmlns:a16="http://schemas.microsoft.com/office/drawing/2014/main" id="{22F77B6B-B8C9-4E69-952B-E3ECDD7180E4}"/>
                </a:ext>
              </a:extLst>
            </p:cNvPr>
            <p:cNvSpPr>
              <a:spLocks noChangeArrowheads="1"/>
            </p:cNvSpPr>
            <p:nvPr/>
          </p:nvSpPr>
          <p:spPr bwMode="auto">
            <a:xfrm>
              <a:off x="930" y="2750"/>
              <a:ext cx="499" cy="771"/>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eaLnBrk="1" fontAlgn="auto" hangingPunct="1">
                <a:spcBef>
                  <a:spcPct val="0"/>
                </a:spcBef>
                <a:spcAft>
                  <a:spcPts val="0"/>
                </a:spcAft>
                <a:buClrTx/>
                <a:buSzTx/>
                <a:buNone/>
                <a:defRPr/>
              </a:pPr>
              <a:endParaRPr lang="en-US" altLang="en-US" sz="1600" b="0" kern="0">
                <a:solidFill>
                  <a:srgbClr val="000000"/>
                </a:solidFill>
                <a:ea typeface="+mn-ea"/>
              </a:endParaRPr>
            </a:p>
          </p:txBody>
        </p:sp>
        <p:sp>
          <p:nvSpPr>
            <p:cNvPr id="8" name="Line 6">
              <a:extLst>
                <a:ext uri="{FF2B5EF4-FFF2-40B4-BE49-F238E27FC236}">
                  <a16:creationId xmlns:a16="http://schemas.microsoft.com/office/drawing/2014/main" id="{B8406BC5-D1C9-494E-B60F-758AA786782B}"/>
                </a:ext>
              </a:extLst>
            </p:cNvPr>
            <p:cNvSpPr>
              <a:spLocks noChangeShapeType="1"/>
            </p:cNvSpPr>
            <p:nvPr/>
          </p:nvSpPr>
          <p:spPr bwMode="auto">
            <a:xfrm>
              <a:off x="794" y="2932"/>
              <a:ext cx="136" cy="0"/>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9" name="Line 7">
              <a:extLst>
                <a:ext uri="{FF2B5EF4-FFF2-40B4-BE49-F238E27FC236}">
                  <a16:creationId xmlns:a16="http://schemas.microsoft.com/office/drawing/2014/main" id="{F3384404-052C-4D5D-95AB-57A862ED3B9C}"/>
                </a:ext>
              </a:extLst>
            </p:cNvPr>
            <p:cNvSpPr>
              <a:spLocks noChangeShapeType="1"/>
            </p:cNvSpPr>
            <p:nvPr/>
          </p:nvSpPr>
          <p:spPr bwMode="auto">
            <a:xfrm>
              <a:off x="794" y="3340"/>
              <a:ext cx="13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10" name="Line 8">
              <a:extLst>
                <a:ext uri="{FF2B5EF4-FFF2-40B4-BE49-F238E27FC236}">
                  <a16:creationId xmlns:a16="http://schemas.microsoft.com/office/drawing/2014/main" id="{E1D1961C-5BDD-49CC-9513-AFA726C4C9D5}"/>
                </a:ext>
              </a:extLst>
            </p:cNvPr>
            <p:cNvSpPr>
              <a:spLocks noChangeShapeType="1"/>
            </p:cNvSpPr>
            <p:nvPr/>
          </p:nvSpPr>
          <p:spPr bwMode="auto">
            <a:xfrm>
              <a:off x="1429" y="2932"/>
              <a:ext cx="136" cy="0"/>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11" name="Text Box 9">
              <a:extLst>
                <a:ext uri="{FF2B5EF4-FFF2-40B4-BE49-F238E27FC236}">
                  <a16:creationId xmlns:a16="http://schemas.microsoft.com/office/drawing/2014/main" id="{868C72CC-F215-4061-9E4D-D96C82F3CB78}"/>
                </a:ext>
              </a:extLst>
            </p:cNvPr>
            <p:cNvSpPr txBox="1">
              <a:spLocks noChangeArrowheads="1"/>
            </p:cNvSpPr>
            <p:nvPr/>
          </p:nvSpPr>
          <p:spPr bwMode="auto">
            <a:xfrm>
              <a:off x="567" y="2799"/>
              <a:ext cx="22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eaLnBrk="1" fontAlgn="auto" hangingPunct="1">
                <a:spcBef>
                  <a:spcPct val="0"/>
                </a:spcBef>
                <a:spcAft>
                  <a:spcPts val="0"/>
                </a:spcAft>
                <a:buClrTx/>
                <a:buSzTx/>
                <a:buNone/>
                <a:defRPr/>
              </a:pPr>
              <a:r>
                <a:rPr lang="en-US" altLang="en-US" sz="1800" b="0" kern="0">
                  <a:solidFill>
                    <a:srgbClr val="000000"/>
                  </a:solidFill>
                  <a:ea typeface="+mn-ea"/>
                </a:rPr>
                <a:t>D</a:t>
              </a:r>
              <a:endParaRPr lang="en-AU" altLang="en-US" sz="1800" b="0" kern="0">
                <a:solidFill>
                  <a:srgbClr val="000000"/>
                </a:solidFill>
                <a:ea typeface="+mn-ea"/>
              </a:endParaRPr>
            </a:p>
          </p:txBody>
        </p:sp>
        <p:sp>
          <p:nvSpPr>
            <p:cNvPr id="12" name="Text Box 10">
              <a:extLst>
                <a:ext uri="{FF2B5EF4-FFF2-40B4-BE49-F238E27FC236}">
                  <a16:creationId xmlns:a16="http://schemas.microsoft.com/office/drawing/2014/main" id="{C84EC1B3-C612-43E5-AD46-027F200242D7}"/>
                </a:ext>
              </a:extLst>
            </p:cNvPr>
            <p:cNvSpPr txBox="1">
              <a:spLocks noChangeArrowheads="1"/>
            </p:cNvSpPr>
            <p:nvPr/>
          </p:nvSpPr>
          <p:spPr bwMode="auto">
            <a:xfrm>
              <a:off x="476" y="3207"/>
              <a:ext cx="32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eaLnBrk="1" fontAlgn="auto" hangingPunct="1">
                <a:spcBef>
                  <a:spcPct val="0"/>
                </a:spcBef>
                <a:spcAft>
                  <a:spcPts val="0"/>
                </a:spcAft>
                <a:buClrTx/>
                <a:buSzTx/>
                <a:buNone/>
                <a:defRPr/>
              </a:pPr>
              <a:r>
                <a:rPr lang="en-US" altLang="en-US" sz="1800" b="0" kern="0">
                  <a:solidFill>
                    <a:srgbClr val="000000"/>
                  </a:solidFill>
                  <a:ea typeface="+mn-ea"/>
                </a:rPr>
                <a:t>Clk</a:t>
              </a:r>
              <a:endParaRPr lang="en-AU" altLang="en-US" sz="1800" b="0" kern="0">
                <a:solidFill>
                  <a:srgbClr val="000000"/>
                </a:solidFill>
                <a:ea typeface="+mn-ea"/>
              </a:endParaRPr>
            </a:p>
          </p:txBody>
        </p:sp>
        <p:sp>
          <p:nvSpPr>
            <p:cNvPr id="13" name="Text Box 11">
              <a:extLst>
                <a:ext uri="{FF2B5EF4-FFF2-40B4-BE49-F238E27FC236}">
                  <a16:creationId xmlns:a16="http://schemas.microsoft.com/office/drawing/2014/main" id="{294DF18B-1C3F-44D8-B570-718E5F40ABD8}"/>
                </a:ext>
              </a:extLst>
            </p:cNvPr>
            <p:cNvSpPr txBox="1">
              <a:spLocks noChangeArrowheads="1"/>
            </p:cNvSpPr>
            <p:nvPr/>
          </p:nvSpPr>
          <p:spPr bwMode="auto">
            <a:xfrm>
              <a:off x="1565" y="2799"/>
              <a:ext cx="22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eaLnBrk="1" fontAlgn="auto" hangingPunct="1">
                <a:spcBef>
                  <a:spcPct val="0"/>
                </a:spcBef>
                <a:spcAft>
                  <a:spcPts val="0"/>
                </a:spcAft>
                <a:buClrTx/>
                <a:buSzTx/>
                <a:buNone/>
                <a:defRPr/>
              </a:pPr>
              <a:r>
                <a:rPr lang="en-US" altLang="en-US" sz="1800" b="0" kern="0">
                  <a:solidFill>
                    <a:srgbClr val="000000"/>
                  </a:solidFill>
                  <a:ea typeface="+mn-ea"/>
                </a:rPr>
                <a:t>Q</a:t>
              </a:r>
              <a:endParaRPr lang="en-AU" altLang="en-US" sz="1800" b="0" kern="0">
                <a:solidFill>
                  <a:srgbClr val="000000"/>
                </a:solidFill>
                <a:ea typeface="+mn-ea"/>
              </a:endParaRPr>
            </a:p>
          </p:txBody>
        </p:sp>
        <p:sp>
          <p:nvSpPr>
            <p:cNvPr id="14" name="Line 12">
              <a:extLst>
                <a:ext uri="{FF2B5EF4-FFF2-40B4-BE49-F238E27FC236}">
                  <a16:creationId xmlns:a16="http://schemas.microsoft.com/office/drawing/2014/main" id="{CD50C84B-47E2-4779-8526-544A4AC21DDA}"/>
                </a:ext>
              </a:extLst>
            </p:cNvPr>
            <p:cNvSpPr>
              <a:spLocks noChangeShapeType="1"/>
            </p:cNvSpPr>
            <p:nvPr/>
          </p:nvSpPr>
          <p:spPr bwMode="auto">
            <a:xfrm>
              <a:off x="930" y="3294"/>
              <a:ext cx="91" cy="4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15" name="Line 13">
              <a:extLst>
                <a:ext uri="{FF2B5EF4-FFF2-40B4-BE49-F238E27FC236}">
                  <a16:creationId xmlns:a16="http://schemas.microsoft.com/office/drawing/2014/main" id="{912D0AEC-4C30-4960-96DA-AB760A209082}"/>
                </a:ext>
              </a:extLst>
            </p:cNvPr>
            <p:cNvSpPr>
              <a:spLocks noChangeShapeType="1"/>
            </p:cNvSpPr>
            <p:nvPr/>
          </p:nvSpPr>
          <p:spPr bwMode="auto">
            <a:xfrm flipV="1">
              <a:off x="930" y="3340"/>
              <a:ext cx="91" cy="4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16" name="Line 14">
              <a:extLst>
                <a:ext uri="{FF2B5EF4-FFF2-40B4-BE49-F238E27FC236}">
                  <a16:creationId xmlns:a16="http://schemas.microsoft.com/office/drawing/2014/main" id="{7E60BBB7-2107-4449-83E2-BD8C66A0F313}"/>
                </a:ext>
              </a:extLst>
            </p:cNvPr>
            <p:cNvSpPr>
              <a:spLocks noChangeShapeType="1"/>
            </p:cNvSpPr>
            <p:nvPr/>
          </p:nvSpPr>
          <p:spPr bwMode="auto">
            <a:xfrm>
              <a:off x="793" y="3154"/>
              <a:ext cx="136" cy="0"/>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17" name="Text Box 15">
              <a:extLst>
                <a:ext uri="{FF2B5EF4-FFF2-40B4-BE49-F238E27FC236}">
                  <a16:creationId xmlns:a16="http://schemas.microsoft.com/office/drawing/2014/main" id="{1F2C59E3-20E1-4FAA-86DE-DEAB47C61579}"/>
                </a:ext>
              </a:extLst>
            </p:cNvPr>
            <p:cNvSpPr txBox="1">
              <a:spLocks noChangeArrowheads="1"/>
            </p:cNvSpPr>
            <p:nvPr/>
          </p:nvSpPr>
          <p:spPr bwMode="auto">
            <a:xfrm>
              <a:off x="340" y="3021"/>
              <a:ext cx="45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eaLnBrk="1" fontAlgn="auto" hangingPunct="1">
                <a:spcBef>
                  <a:spcPct val="0"/>
                </a:spcBef>
                <a:spcAft>
                  <a:spcPts val="0"/>
                </a:spcAft>
                <a:buClrTx/>
                <a:buSzTx/>
                <a:buNone/>
                <a:defRPr/>
              </a:pPr>
              <a:r>
                <a:rPr lang="en-US" altLang="en-US" sz="1800" b="0" kern="0">
                  <a:solidFill>
                    <a:srgbClr val="000000"/>
                  </a:solidFill>
                  <a:ea typeface="+mn-ea"/>
                </a:rPr>
                <a:t>Write</a:t>
              </a:r>
              <a:endParaRPr lang="en-AU" altLang="en-US" sz="1800" b="0" kern="0">
                <a:solidFill>
                  <a:srgbClr val="000000"/>
                </a:solidFill>
                <a:ea typeface="+mn-ea"/>
              </a:endParaRPr>
            </a:p>
          </p:txBody>
        </p:sp>
      </p:grpSp>
      <p:grpSp>
        <p:nvGrpSpPr>
          <p:cNvPr id="18" name="Group 52">
            <a:extLst>
              <a:ext uri="{FF2B5EF4-FFF2-40B4-BE49-F238E27FC236}">
                <a16:creationId xmlns:a16="http://schemas.microsoft.com/office/drawing/2014/main" id="{97348803-15AF-4798-9F62-625BA87316AF}"/>
              </a:ext>
            </a:extLst>
          </p:cNvPr>
          <p:cNvGrpSpPr>
            <a:grpSpLocks/>
          </p:cNvGrpSpPr>
          <p:nvPr/>
        </p:nvGrpSpPr>
        <p:grpSpPr bwMode="auto">
          <a:xfrm>
            <a:off x="3711578" y="3145532"/>
            <a:ext cx="4991100" cy="2376488"/>
            <a:chOff x="2004" y="2387"/>
            <a:chExt cx="3144" cy="1497"/>
          </a:xfrm>
        </p:grpSpPr>
        <p:sp>
          <p:nvSpPr>
            <p:cNvPr id="19" name="Line 20">
              <a:extLst>
                <a:ext uri="{FF2B5EF4-FFF2-40B4-BE49-F238E27FC236}">
                  <a16:creationId xmlns:a16="http://schemas.microsoft.com/office/drawing/2014/main" id="{B7F41139-452B-47E3-A39D-303B2C39DA30}"/>
                </a:ext>
              </a:extLst>
            </p:cNvPr>
            <p:cNvSpPr>
              <a:spLocks noChangeShapeType="1"/>
            </p:cNvSpPr>
            <p:nvPr/>
          </p:nvSpPr>
          <p:spPr bwMode="auto">
            <a:xfrm>
              <a:off x="2517" y="2840"/>
              <a:ext cx="817"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20" name="Line 21">
              <a:extLst>
                <a:ext uri="{FF2B5EF4-FFF2-40B4-BE49-F238E27FC236}">
                  <a16:creationId xmlns:a16="http://schemas.microsoft.com/office/drawing/2014/main" id="{DAD82E93-647C-4FD1-8E14-05A164A26D4A}"/>
                </a:ext>
              </a:extLst>
            </p:cNvPr>
            <p:cNvSpPr>
              <a:spLocks noChangeShapeType="1"/>
            </p:cNvSpPr>
            <p:nvPr/>
          </p:nvSpPr>
          <p:spPr bwMode="auto">
            <a:xfrm>
              <a:off x="3334" y="2840"/>
              <a:ext cx="0" cy="18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21" name="Line 22">
              <a:extLst>
                <a:ext uri="{FF2B5EF4-FFF2-40B4-BE49-F238E27FC236}">
                  <a16:creationId xmlns:a16="http://schemas.microsoft.com/office/drawing/2014/main" id="{4E88D884-2C52-41A5-AC8F-1F5E729F31D6}"/>
                </a:ext>
              </a:extLst>
            </p:cNvPr>
            <p:cNvSpPr>
              <a:spLocks noChangeShapeType="1"/>
            </p:cNvSpPr>
            <p:nvPr/>
          </p:nvSpPr>
          <p:spPr bwMode="auto">
            <a:xfrm>
              <a:off x="3334" y="3022"/>
              <a:ext cx="1224"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22" name="Line 23">
              <a:extLst>
                <a:ext uri="{FF2B5EF4-FFF2-40B4-BE49-F238E27FC236}">
                  <a16:creationId xmlns:a16="http://schemas.microsoft.com/office/drawing/2014/main" id="{C7F325ED-41EC-48F8-AE30-F8F1BDEE409E}"/>
                </a:ext>
              </a:extLst>
            </p:cNvPr>
            <p:cNvSpPr>
              <a:spLocks noChangeShapeType="1"/>
            </p:cNvSpPr>
            <p:nvPr/>
          </p:nvSpPr>
          <p:spPr bwMode="auto">
            <a:xfrm>
              <a:off x="4558" y="2840"/>
              <a:ext cx="0" cy="18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23" name="Line 24">
              <a:extLst>
                <a:ext uri="{FF2B5EF4-FFF2-40B4-BE49-F238E27FC236}">
                  <a16:creationId xmlns:a16="http://schemas.microsoft.com/office/drawing/2014/main" id="{E8B83E81-69A0-4463-87AC-72CC68CC41B1}"/>
                </a:ext>
              </a:extLst>
            </p:cNvPr>
            <p:cNvSpPr>
              <a:spLocks noChangeShapeType="1"/>
            </p:cNvSpPr>
            <p:nvPr/>
          </p:nvSpPr>
          <p:spPr bwMode="auto">
            <a:xfrm flipV="1">
              <a:off x="4558" y="2840"/>
              <a:ext cx="545"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24" name="Line 25">
              <a:extLst>
                <a:ext uri="{FF2B5EF4-FFF2-40B4-BE49-F238E27FC236}">
                  <a16:creationId xmlns:a16="http://schemas.microsoft.com/office/drawing/2014/main" id="{358E1E70-6E63-42AC-8959-3B3B02F5FA63}"/>
                </a:ext>
              </a:extLst>
            </p:cNvPr>
            <p:cNvSpPr>
              <a:spLocks noChangeShapeType="1"/>
            </p:cNvSpPr>
            <p:nvPr/>
          </p:nvSpPr>
          <p:spPr bwMode="auto">
            <a:xfrm>
              <a:off x="2517" y="3884"/>
              <a:ext cx="2631"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25" name="Line 26">
              <a:extLst>
                <a:ext uri="{FF2B5EF4-FFF2-40B4-BE49-F238E27FC236}">
                  <a16:creationId xmlns:a16="http://schemas.microsoft.com/office/drawing/2014/main" id="{F51BBBA1-D660-4BB6-9E8C-582EA2B01DC8}"/>
                </a:ext>
              </a:extLst>
            </p:cNvPr>
            <p:cNvSpPr>
              <a:spLocks noChangeShapeType="1"/>
            </p:cNvSpPr>
            <p:nvPr/>
          </p:nvSpPr>
          <p:spPr bwMode="auto">
            <a:xfrm flipH="1" flipV="1">
              <a:off x="2503" y="2387"/>
              <a:ext cx="14" cy="149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26" name="Text Box 27">
              <a:extLst>
                <a:ext uri="{FF2B5EF4-FFF2-40B4-BE49-F238E27FC236}">
                  <a16:creationId xmlns:a16="http://schemas.microsoft.com/office/drawing/2014/main" id="{A0393C16-00AD-4669-8DC7-ADFD06B6F59C}"/>
                </a:ext>
              </a:extLst>
            </p:cNvPr>
            <p:cNvSpPr txBox="1">
              <a:spLocks noChangeArrowheads="1"/>
            </p:cNvSpPr>
            <p:nvPr/>
          </p:nvSpPr>
          <p:spPr bwMode="auto">
            <a:xfrm>
              <a:off x="2004" y="2844"/>
              <a:ext cx="418"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eaLnBrk="1" fontAlgn="auto" hangingPunct="1">
                <a:spcBef>
                  <a:spcPct val="0"/>
                </a:spcBef>
                <a:spcAft>
                  <a:spcPts val="0"/>
                </a:spcAft>
                <a:buClrTx/>
                <a:buSzTx/>
                <a:buNone/>
                <a:defRPr/>
              </a:pPr>
              <a:r>
                <a:rPr lang="en-US" altLang="en-US" sz="1600" b="0" kern="0">
                  <a:solidFill>
                    <a:srgbClr val="000000"/>
                  </a:solidFill>
                  <a:ea typeface="+mn-ea"/>
                </a:rPr>
                <a:t>Write</a:t>
              </a:r>
              <a:endParaRPr lang="en-AU" altLang="en-US" sz="1600" b="0" kern="0">
                <a:solidFill>
                  <a:srgbClr val="000000"/>
                </a:solidFill>
                <a:ea typeface="+mn-ea"/>
              </a:endParaRPr>
            </a:p>
          </p:txBody>
        </p:sp>
        <p:sp>
          <p:nvSpPr>
            <p:cNvPr id="27" name="Text Box 28">
              <a:extLst>
                <a:ext uri="{FF2B5EF4-FFF2-40B4-BE49-F238E27FC236}">
                  <a16:creationId xmlns:a16="http://schemas.microsoft.com/office/drawing/2014/main" id="{789CD683-D6EE-452D-B4F3-031A24159605}"/>
                </a:ext>
              </a:extLst>
            </p:cNvPr>
            <p:cNvSpPr txBox="1">
              <a:spLocks noChangeArrowheads="1"/>
            </p:cNvSpPr>
            <p:nvPr/>
          </p:nvSpPr>
          <p:spPr bwMode="auto">
            <a:xfrm>
              <a:off x="2140" y="3176"/>
              <a:ext cx="209"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eaLnBrk="1" fontAlgn="auto" hangingPunct="1">
                <a:spcBef>
                  <a:spcPct val="0"/>
                </a:spcBef>
                <a:spcAft>
                  <a:spcPts val="0"/>
                </a:spcAft>
                <a:buClrTx/>
                <a:buSzTx/>
                <a:buNone/>
                <a:defRPr/>
              </a:pPr>
              <a:r>
                <a:rPr lang="en-US" altLang="en-US" sz="1600" b="0" kern="0">
                  <a:solidFill>
                    <a:srgbClr val="000000"/>
                  </a:solidFill>
                  <a:ea typeface="+mn-ea"/>
                </a:rPr>
                <a:t>D</a:t>
              </a:r>
              <a:endParaRPr lang="en-AU" altLang="en-US" sz="1600" b="0" kern="0">
                <a:solidFill>
                  <a:srgbClr val="000000"/>
                </a:solidFill>
                <a:ea typeface="+mn-ea"/>
              </a:endParaRPr>
            </a:p>
          </p:txBody>
        </p:sp>
        <p:sp>
          <p:nvSpPr>
            <p:cNvPr id="28" name="Text Box 29">
              <a:extLst>
                <a:ext uri="{FF2B5EF4-FFF2-40B4-BE49-F238E27FC236}">
                  <a16:creationId xmlns:a16="http://schemas.microsoft.com/office/drawing/2014/main" id="{FA81E22E-0931-4CDA-B831-5CF3D105A680}"/>
                </a:ext>
              </a:extLst>
            </p:cNvPr>
            <p:cNvSpPr txBox="1">
              <a:spLocks noChangeArrowheads="1"/>
            </p:cNvSpPr>
            <p:nvPr/>
          </p:nvSpPr>
          <p:spPr bwMode="auto">
            <a:xfrm>
              <a:off x="2140" y="3524"/>
              <a:ext cx="21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eaLnBrk="1" fontAlgn="auto" hangingPunct="1">
                <a:spcBef>
                  <a:spcPct val="0"/>
                </a:spcBef>
                <a:spcAft>
                  <a:spcPts val="0"/>
                </a:spcAft>
                <a:buClrTx/>
                <a:buSzTx/>
                <a:buNone/>
                <a:defRPr/>
              </a:pPr>
              <a:r>
                <a:rPr lang="en-US" altLang="en-US" sz="1600" b="0" kern="0">
                  <a:solidFill>
                    <a:srgbClr val="000000"/>
                  </a:solidFill>
                  <a:ea typeface="+mn-ea"/>
                </a:rPr>
                <a:t>Q</a:t>
              </a:r>
              <a:endParaRPr lang="en-AU" altLang="en-US" sz="1600" b="0" kern="0">
                <a:solidFill>
                  <a:srgbClr val="000000"/>
                </a:solidFill>
                <a:ea typeface="+mn-ea"/>
              </a:endParaRPr>
            </a:p>
          </p:txBody>
        </p:sp>
        <p:sp>
          <p:nvSpPr>
            <p:cNvPr id="29" name="Freeform 30">
              <a:extLst>
                <a:ext uri="{FF2B5EF4-FFF2-40B4-BE49-F238E27FC236}">
                  <a16:creationId xmlns:a16="http://schemas.microsoft.com/office/drawing/2014/main" id="{F4634472-7544-4988-B301-FB5FC21889B7}"/>
                </a:ext>
              </a:extLst>
            </p:cNvPr>
            <p:cNvSpPr>
              <a:spLocks/>
            </p:cNvSpPr>
            <p:nvPr/>
          </p:nvSpPr>
          <p:spPr bwMode="auto">
            <a:xfrm>
              <a:off x="2517" y="3203"/>
              <a:ext cx="635" cy="182"/>
            </a:xfrm>
            <a:custGeom>
              <a:avLst/>
              <a:gdLst>
                <a:gd name="T0" fmla="*/ 0 w 635"/>
                <a:gd name="T1" fmla="*/ 0 h 182"/>
                <a:gd name="T2" fmla="*/ 590 w 635"/>
                <a:gd name="T3" fmla="*/ 0 h 182"/>
                <a:gd name="T4" fmla="*/ 635 w 635"/>
                <a:gd name="T5" fmla="*/ 91 h 182"/>
                <a:gd name="T6" fmla="*/ 590 w 635"/>
                <a:gd name="T7" fmla="*/ 182 h 182"/>
                <a:gd name="T8" fmla="*/ 0 w 635"/>
                <a:gd name="T9" fmla="*/ 182 h 182"/>
                <a:gd name="T10" fmla="*/ 0 60000 65536"/>
                <a:gd name="T11" fmla="*/ 0 60000 65536"/>
                <a:gd name="T12" fmla="*/ 0 60000 65536"/>
                <a:gd name="T13" fmla="*/ 0 60000 65536"/>
                <a:gd name="T14" fmla="*/ 0 60000 65536"/>
                <a:gd name="T15" fmla="*/ 0 w 635"/>
                <a:gd name="T16" fmla="*/ 0 h 182"/>
                <a:gd name="T17" fmla="*/ 635 w 635"/>
                <a:gd name="T18" fmla="*/ 182 h 182"/>
              </a:gdLst>
              <a:ahLst/>
              <a:cxnLst>
                <a:cxn ang="T10">
                  <a:pos x="T0" y="T1"/>
                </a:cxn>
                <a:cxn ang="T11">
                  <a:pos x="T2" y="T3"/>
                </a:cxn>
                <a:cxn ang="T12">
                  <a:pos x="T4" y="T5"/>
                </a:cxn>
                <a:cxn ang="T13">
                  <a:pos x="T6" y="T7"/>
                </a:cxn>
                <a:cxn ang="T14">
                  <a:pos x="T8" y="T9"/>
                </a:cxn>
              </a:cxnLst>
              <a:rect l="T15" t="T16" r="T17" b="T18"/>
              <a:pathLst>
                <a:path w="635" h="182">
                  <a:moveTo>
                    <a:pt x="0" y="0"/>
                  </a:moveTo>
                  <a:lnTo>
                    <a:pt x="590" y="0"/>
                  </a:lnTo>
                  <a:lnTo>
                    <a:pt x="635" y="91"/>
                  </a:lnTo>
                  <a:lnTo>
                    <a:pt x="590" y="182"/>
                  </a:lnTo>
                  <a:lnTo>
                    <a:pt x="0" y="182"/>
                  </a:lnTo>
                </a:path>
              </a:pathLst>
            </a:custGeom>
            <a:solidFill>
              <a:srgbClr val="9FCAD3"/>
            </a:solidFill>
            <a:ln w="9525">
              <a:solidFill>
                <a:srgbClr val="000000"/>
              </a:solidFill>
              <a:round/>
              <a:headEnd/>
              <a:tailEnd/>
            </a:ln>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30" name="Freeform 31">
              <a:extLst>
                <a:ext uri="{FF2B5EF4-FFF2-40B4-BE49-F238E27FC236}">
                  <a16:creationId xmlns:a16="http://schemas.microsoft.com/office/drawing/2014/main" id="{BDCDF415-795F-47EC-9F34-E90337001A56}"/>
                </a:ext>
              </a:extLst>
            </p:cNvPr>
            <p:cNvSpPr>
              <a:spLocks/>
            </p:cNvSpPr>
            <p:nvPr/>
          </p:nvSpPr>
          <p:spPr bwMode="auto">
            <a:xfrm>
              <a:off x="3152" y="3203"/>
              <a:ext cx="1089" cy="182"/>
            </a:xfrm>
            <a:custGeom>
              <a:avLst/>
              <a:gdLst>
                <a:gd name="T0" fmla="*/ 0 w 1089"/>
                <a:gd name="T1" fmla="*/ 91 h 182"/>
                <a:gd name="T2" fmla="*/ 45 w 1089"/>
                <a:gd name="T3" fmla="*/ 0 h 182"/>
                <a:gd name="T4" fmla="*/ 1043 w 1089"/>
                <a:gd name="T5" fmla="*/ 0 h 182"/>
                <a:gd name="T6" fmla="*/ 1089 w 1089"/>
                <a:gd name="T7" fmla="*/ 91 h 182"/>
                <a:gd name="T8" fmla="*/ 1043 w 1089"/>
                <a:gd name="T9" fmla="*/ 182 h 182"/>
                <a:gd name="T10" fmla="*/ 45 w 1089"/>
                <a:gd name="T11" fmla="*/ 182 h 182"/>
                <a:gd name="T12" fmla="*/ 0 w 1089"/>
                <a:gd name="T13" fmla="*/ 91 h 182"/>
                <a:gd name="T14" fmla="*/ 0 60000 65536"/>
                <a:gd name="T15" fmla="*/ 0 60000 65536"/>
                <a:gd name="T16" fmla="*/ 0 60000 65536"/>
                <a:gd name="T17" fmla="*/ 0 60000 65536"/>
                <a:gd name="T18" fmla="*/ 0 60000 65536"/>
                <a:gd name="T19" fmla="*/ 0 60000 65536"/>
                <a:gd name="T20" fmla="*/ 0 60000 65536"/>
                <a:gd name="T21" fmla="*/ 0 w 1089"/>
                <a:gd name="T22" fmla="*/ 0 h 182"/>
                <a:gd name="T23" fmla="*/ 1089 w 1089"/>
                <a:gd name="T24" fmla="*/ 182 h 18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89" h="182">
                  <a:moveTo>
                    <a:pt x="0" y="91"/>
                  </a:moveTo>
                  <a:lnTo>
                    <a:pt x="45" y="0"/>
                  </a:lnTo>
                  <a:lnTo>
                    <a:pt x="1043" y="0"/>
                  </a:lnTo>
                  <a:lnTo>
                    <a:pt x="1089" y="91"/>
                  </a:lnTo>
                  <a:lnTo>
                    <a:pt x="1043" y="182"/>
                  </a:lnTo>
                  <a:lnTo>
                    <a:pt x="45" y="182"/>
                  </a:lnTo>
                  <a:lnTo>
                    <a:pt x="0" y="91"/>
                  </a:lnTo>
                  <a:close/>
                </a:path>
              </a:pathLst>
            </a:custGeom>
            <a:solidFill>
              <a:srgbClr val="9FCAD3"/>
            </a:solidFill>
            <a:ln w="9525">
              <a:solidFill>
                <a:srgbClr val="000000"/>
              </a:solidFill>
              <a:round/>
              <a:headEnd/>
              <a:tailEnd/>
            </a:ln>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31" name="Freeform 32">
              <a:extLst>
                <a:ext uri="{FF2B5EF4-FFF2-40B4-BE49-F238E27FC236}">
                  <a16:creationId xmlns:a16="http://schemas.microsoft.com/office/drawing/2014/main" id="{4AE9BAC3-FEB7-4469-946D-77C035488C8D}"/>
                </a:ext>
              </a:extLst>
            </p:cNvPr>
            <p:cNvSpPr>
              <a:spLocks/>
            </p:cNvSpPr>
            <p:nvPr/>
          </p:nvSpPr>
          <p:spPr bwMode="auto">
            <a:xfrm>
              <a:off x="2517" y="3567"/>
              <a:ext cx="272" cy="181"/>
            </a:xfrm>
            <a:custGeom>
              <a:avLst/>
              <a:gdLst>
                <a:gd name="T0" fmla="*/ 0 w 272"/>
                <a:gd name="T1" fmla="*/ 0 h 181"/>
                <a:gd name="T2" fmla="*/ 227 w 272"/>
                <a:gd name="T3" fmla="*/ 0 h 181"/>
                <a:gd name="T4" fmla="*/ 272 w 272"/>
                <a:gd name="T5" fmla="*/ 90 h 181"/>
                <a:gd name="T6" fmla="*/ 227 w 272"/>
                <a:gd name="T7" fmla="*/ 181 h 181"/>
                <a:gd name="T8" fmla="*/ 0 w 272"/>
                <a:gd name="T9" fmla="*/ 181 h 181"/>
                <a:gd name="T10" fmla="*/ 0 60000 65536"/>
                <a:gd name="T11" fmla="*/ 0 60000 65536"/>
                <a:gd name="T12" fmla="*/ 0 60000 65536"/>
                <a:gd name="T13" fmla="*/ 0 60000 65536"/>
                <a:gd name="T14" fmla="*/ 0 60000 65536"/>
                <a:gd name="T15" fmla="*/ 0 w 272"/>
                <a:gd name="T16" fmla="*/ 0 h 181"/>
                <a:gd name="T17" fmla="*/ 272 w 272"/>
                <a:gd name="T18" fmla="*/ 181 h 181"/>
              </a:gdLst>
              <a:ahLst/>
              <a:cxnLst>
                <a:cxn ang="T10">
                  <a:pos x="T0" y="T1"/>
                </a:cxn>
                <a:cxn ang="T11">
                  <a:pos x="T2" y="T3"/>
                </a:cxn>
                <a:cxn ang="T12">
                  <a:pos x="T4" y="T5"/>
                </a:cxn>
                <a:cxn ang="T13">
                  <a:pos x="T6" y="T7"/>
                </a:cxn>
                <a:cxn ang="T14">
                  <a:pos x="T8" y="T9"/>
                </a:cxn>
              </a:cxnLst>
              <a:rect l="T15" t="T16" r="T17" b="T18"/>
              <a:pathLst>
                <a:path w="272" h="181">
                  <a:moveTo>
                    <a:pt x="0" y="0"/>
                  </a:moveTo>
                  <a:lnTo>
                    <a:pt x="227" y="0"/>
                  </a:lnTo>
                  <a:lnTo>
                    <a:pt x="272" y="90"/>
                  </a:lnTo>
                  <a:lnTo>
                    <a:pt x="227" y="181"/>
                  </a:lnTo>
                  <a:lnTo>
                    <a:pt x="0" y="181"/>
                  </a:lnTo>
                </a:path>
              </a:pathLst>
            </a:custGeom>
            <a:solidFill>
              <a:srgbClr val="91AFBF"/>
            </a:solidFill>
            <a:ln w="9525">
              <a:solidFill>
                <a:srgbClr val="000000"/>
              </a:solidFill>
              <a:round/>
              <a:headEnd/>
              <a:tailEnd/>
            </a:ln>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32" name="Freeform 33">
              <a:extLst>
                <a:ext uri="{FF2B5EF4-FFF2-40B4-BE49-F238E27FC236}">
                  <a16:creationId xmlns:a16="http://schemas.microsoft.com/office/drawing/2014/main" id="{7E881107-1982-4D44-88BC-5C4FD67DBB19}"/>
                </a:ext>
              </a:extLst>
            </p:cNvPr>
            <p:cNvSpPr>
              <a:spLocks/>
            </p:cNvSpPr>
            <p:nvPr/>
          </p:nvSpPr>
          <p:spPr bwMode="auto">
            <a:xfrm>
              <a:off x="2698" y="3294"/>
              <a:ext cx="169" cy="270"/>
            </a:xfrm>
            <a:custGeom>
              <a:avLst/>
              <a:gdLst>
                <a:gd name="T0" fmla="*/ 0 w 169"/>
                <a:gd name="T1" fmla="*/ 0 h 270"/>
                <a:gd name="T2" fmla="*/ 45 w 169"/>
                <a:gd name="T3" fmla="*/ 190 h 270"/>
                <a:gd name="T4" fmla="*/ 137 w 169"/>
                <a:gd name="T5" fmla="*/ 158 h 270"/>
                <a:gd name="T6" fmla="*/ 169 w 169"/>
                <a:gd name="T7" fmla="*/ 270 h 270"/>
                <a:gd name="T8" fmla="*/ 0 60000 65536"/>
                <a:gd name="T9" fmla="*/ 0 60000 65536"/>
                <a:gd name="T10" fmla="*/ 0 60000 65536"/>
                <a:gd name="T11" fmla="*/ 0 60000 65536"/>
                <a:gd name="T12" fmla="*/ 0 w 169"/>
                <a:gd name="T13" fmla="*/ 0 h 270"/>
                <a:gd name="T14" fmla="*/ 169 w 169"/>
                <a:gd name="T15" fmla="*/ 270 h 270"/>
              </a:gdLst>
              <a:ahLst/>
              <a:cxnLst>
                <a:cxn ang="T8">
                  <a:pos x="T0" y="T1"/>
                </a:cxn>
                <a:cxn ang="T9">
                  <a:pos x="T2" y="T3"/>
                </a:cxn>
                <a:cxn ang="T10">
                  <a:pos x="T4" y="T5"/>
                </a:cxn>
                <a:cxn ang="T11">
                  <a:pos x="T6" y="T7"/>
                </a:cxn>
              </a:cxnLst>
              <a:rect l="T12" t="T13" r="T14" b="T15"/>
              <a:pathLst>
                <a:path w="169" h="270">
                  <a:moveTo>
                    <a:pt x="0" y="0"/>
                  </a:moveTo>
                  <a:cubicBezTo>
                    <a:pt x="7" y="32"/>
                    <a:pt x="22" y="164"/>
                    <a:pt x="45" y="190"/>
                  </a:cubicBezTo>
                  <a:cubicBezTo>
                    <a:pt x="68" y="216"/>
                    <a:pt x="116" y="145"/>
                    <a:pt x="137" y="158"/>
                  </a:cubicBezTo>
                  <a:cubicBezTo>
                    <a:pt x="158" y="171"/>
                    <a:pt x="162" y="247"/>
                    <a:pt x="169" y="270"/>
                  </a:cubicBezTo>
                </a:path>
              </a:pathLst>
            </a:custGeom>
            <a:noFill/>
            <a:ln w="12700" cmpd="sng">
              <a:solidFill>
                <a:srgbClr val="FF00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33" name="Freeform 34">
              <a:extLst>
                <a:ext uri="{FF2B5EF4-FFF2-40B4-BE49-F238E27FC236}">
                  <a16:creationId xmlns:a16="http://schemas.microsoft.com/office/drawing/2014/main" id="{602BC7FF-B4D7-4B95-953D-C4785472C9A6}"/>
                </a:ext>
              </a:extLst>
            </p:cNvPr>
            <p:cNvSpPr>
              <a:spLocks/>
            </p:cNvSpPr>
            <p:nvPr/>
          </p:nvSpPr>
          <p:spPr bwMode="auto">
            <a:xfrm>
              <a:off x="2699" y="2840"/>
              <a:ext cx="157" cy="688"/>
            </a:xfrm>
            <a:custGeom>
              <a:avLst/>
              <a:gdLst>
                <a:gd name="T0" fmla="*/ 0 w 157"/>
                <a:gd name="T1" fmla="*/ 0 h 688"/>
                <a:gd name="T2" fmla="*/ 45 w 157"/>
                <a:gd name="T3" fmla="*/ 190 h 688"/>
                <a:gd name="T4" fmla="*/ 137 w 157"/>
                <a:gd name="T5" fmla="*/ 158 h 688"/>
                <a:gd name="T6" fmla="*/ 157 w 157"/>
                <a:gd name="T7" fmla="*/ 688 h 688"/>
                <a:gd name="T8" fmla="*/ 0 60000 65536"/>
                <a:gd name="T9" fmla="*/ 0 60000 65536"/>
                <a:gd name="T10" fmla="*/ 0 60000 65536"/>
                <a:gd name="T11" fmla="*/ 0 60000 65536"/>
                <a:gd name="T12" fmla="*/ 0 w 157"/>
                <a:gd name="T13" fmla="*/ 0 h 688"/>
                <a:gd name="T14" fmla="*/ 157 w 157"/>
                <a:gd name="T15" fmla="*/ 688 h 688"/>
              </a:gdLst>
              <a:ahLst/>
              <a:cxnLst>
                <a:cxn ang="T8">
                  <a:pos x="T0" y="T1"/>
                </a:cxn>
                <a:cxn ang="T9">
                  <a:pos x="T2" y="T3"/>
                </a:cxn>
                <a:cxn ang="T10">
                  <a:pos x="T4" y="T5"/>
                </a:cxn>
                <a:cxn ang="T11">
                  <a:pos x="T6" y="T7"/>
                </a:cxn>
              </a:cxnLst>
              <a:rect l="T12" t="T13" r="T14" b="T15"/>
              <a:pathLst>
                <a:path w="157" h="688">
                  <a:moveTo>
                    <a:pt x="0" y="0"/>
                  </a:moveTo>
                  <a:cubicBezTo>
                    <a:pt x="7" y="32"/>
                    <a:pt x="22" y="164"/>
                    <a:pt x="45" y="190"/>
                  </a:cubicBezTo>
                  <a:cubicBezTo>
                    <a:pt x="68" y="216"/>
                    <a:pt x="118" y="75"/>
                    <a:pt x="137" y="158"/>
                  </a:cubicBezTo>
                  <a:cubicBezTo>
                    <a:pt x="156" y="241"/>
                    <a:pt x="153" y="578"/>
                    <a:pt x="157" y="688"/>
                  </a:cubicBezTo>
                </a:path>
              </a:pathLst>
            </a:custGeom>
            <a:noFill/>
            <a:ln w="12700" cmpd="sng">
              <a:solidFill>
                <a:srgbClr val="FF00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34" name="Freeform 35">
              <a:extLst>
                <a:ext uri="{FF2B5EF4-FFF2-40B4-BE49-F238E27FC236}">
                  <a16:creationId xmlns:a16="http://schemas.microsoft.com/office/drawing/2014/main" id="{0B7A1662-2220-45EA-9D79-E892354CB4F7}"/>
                </a:ext>
              </a:extLst>
            </p:cNvPr>
            <p:cNvSpPr>
              <a:spLocks/>
            </p:cNvSpPr>
            <p:nvPr/>
          </p:nvSpPr>
          <p:spPr bwMode="auto">
            <a:xfrm>
              <a:off x="4966" y="3566"/>
              <a:ext cx="136" cy="182"/>
            </a:xfrm>
            <a:custGeom>
              <a:avLst/>
              <a:gdLst>
                <a:gd name="T0" fmla="*/ 136 w 136"/>
                <a:gd name="T1" fmla="*/ 0 h 182"/>
                <a:gd name="T2" fmla="*/ 45 w 136"/>
                <a:gd name="T3" fmla="*/ 0 h 182"/>
                <a:gd name="T4" fmla="*/ 0 w 136"/>
                <a:gd name="T5" fmla="*/ 91 h 182"/>
                <a:gd name="T6" fmla="*/ 45 w 136"/>
                <a:gd name="T7" fmla="*/ 182 h 182"/>
                <a:gd name="T8" fmla="*/ 136 w 136"/>
                <a:gd name="T9" fmla="*/ 182 h 182"/>
                <a:gd name="T10" fmla="*/ 0 60000 65536"/>
                <a:gd name="T11" fmla="*/ 0 60000 65536"/>
                <a:gd name="T12" fmla="*/ 0 60000 65536"/>
                <a:gd name="T13" fmla="*/ 0 60000 65536"/>
                <a:gd name="T14" fmla="*/ 0 60000 65536"/>
                <a:gd name="T15" fmla="*/ 0 w 136"/>
                <a:gd name="T16" fmla="*/ 0 h 182"/>
                <a:gd name="T17" fmla="*/ 136 w 136"/>
                <a:gd name="T18" fmla="*/ 182 h 182"/>
              </a:gdLst>
              <a:ahLst/>
              <a:cxnLst>
                <a:cxn ang="T10">
                  <a:pos x="T0" y="T1"/>
                </a:cxn>
                <a:cxn ang="T11">
                  <a:pos x="T2" y="T3"/>
                </a:cxn>
                <a:cxn ang="T12">
                  <a:pos x="T4" y="T5"/>
                </a:cxn>
                <a:cxn ang="T13">
                  <a:pos x="T6" y="T7"/>
                </a:cxn>
                <a:cxn ang="T14">
                  <a:pos x="T8" y="T9"/>
                </a:cxn>
              </a:cxnLst>
              <a:rect l="T15" t="T16" r="T17" b="T18"/>
              <a:pathLst>
                <a:path w="136" h="182">
                  <a:moveTo>
                    <a:pt x="136" y="0"/>
                  </a:moveTo>
                  <a:lnTo>
                    <a:pt x="45" y="0"/>
                  </a:lnTo>
                  <a:lnTo>
                    <a:pt x="0" y="91"/>
                  </a:lnTo>
                  <a:lnTo>
                    <a:pt x="45" y="182"/>
                  </a:lnTo>
                  <a:lnTo>
                    <a:pt x="136" y="182"/>
                  </a:lnTo>
                </a:path>
              </a:pathLst>
            </a:custGeom>
            <a:solidFill>
              <a:srgbClr val="91AFBF"/>
            </a:solidFill>
            <a:ln w="9525">
              <a:solidFill>
                <a:srgbClr val="000000"/>
              </a:solidFill>
              <a:round/>
              <a:headEnd/>
              <a:tailEnd/>
            </a:ln>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35" name="Freeform 36">
              <a:extLst>
                <a:ext uri="{FF2B5EF4-FFF2-40B4-BE49-F238E27FC236}">
                  <a16:creationId xmlns:a16="http://schemas.microsoft.com/office/drawing/2014/main" id="{D88FB690-C0DA-4017-803E-76C601C065C8}"/>
                </a:ext>
              </a:extLst>
            </p:cNvPr>
            <p:cNvSpPr>
              <a:spLocks/>
            </p:cNvSpPr>
            <p:nvPr/>
          </p:nvSpPr>
          <p:spPr bwMode="auto">
            <a:xfrm>
              <a:off x="4241" y="3203"/>
              <a:ext cx="862" cy="182"/>
            </a:xfrm>
            <a:custGeom>
              <a:avLst/>
              <a:gdLst>
                <a:gd name="T0" fmla="*/ 862 w 862"/>
                <a:gd name="T1" fmla="*/ 0 h 182"/>
                <a:gd name="T2" fmla="*/ 46 w 862"/>
                <a:gd name="T3" fmla="*/ 0 h 182"/>
                <a:gd name="T4" fmla="*/ 0 w 862"/>
                <a:gd name="T5" fmla="*/ 91 h 182"/>
                <a:gd name="T6" fmla="*/ 46 w 862"/>
                <a:gd name="T7" fmla="*/ 182 h 182"/>
                <a:gd name="T8" fmla="*/ 862 w 862"/>
                <a:gd name="T9" fmla="*/ 182 h 182"/>
                <a:gd name="T10" fmla="*/ 0 60000 65536"/>
                <a:gd name="T11" fmla="*/ 0 60000 65536"/>
                <a:gd name="T12" fmla="*/ 0 60000 65536"/>
                <a:gd name="T13" fmla="*/ 0 60000 65536"/>
                <a:gd name="T14" fmla="*/ 0 60000 65536"/>
                <a:gd name="T15" fmla="*/ 0 w 862"/>
                <a:gd name="T16" fmla="*/ 0 h 182"/>
                <a:gd name="T17" fmla="*/ 862 w 862"/>
                <a:gd name="T18" fmla="*/ 182 h 182"/>
              </a:gdLst>
              <a:ahLst/>
              <a:cxnLst>
                <a:cxn ang="T10">
                  <a:pos x="T0" y="T1"/>
                </a:cxn>
                <a:cxn ang="T11">
                  <a:pos x="T2" y="T3"/>
                </a:cxn>
                <a:cxn ang="T12">
                  <a:pos x="T4" y="T5"/>
                </a:cxn>
                <a:cxn ang="T13">
                  <a:pos x="T6" y="T7"/>
                </a:cxn>
                <a:cxn ang="T14">
                  <a:pos x="T8" y="T9"/>
                </a:cxn>
              </a:cxnLst>
              <a:rect l="T15" t="T16" r="T17" b="T18"/>
              <a:pathLst>
                <a:path w="862" h="182">
                  <a:moveTo>
                    <a:pt x="862" y="0"/>
                  </a:moveTo>
                  <a:lnTo>
                    <a:pt x="46" y="0"/>
                  </a:lnTo>
                  <a:lnTo>
                    <a:pt x="0" y="91"/>
                  </a:lnTo>
                  <a:lnTo>
                    <a:pt x="46" y="182"/>
                  </a:lnTo>
                  <a:lnTo>
                    <a:pt x="862" y="182"/>
                  </a:lnTo>
                </a:path>
              </a:pathLst>
            </a:custGeom>
            <a:solidFill>
              <a:srgbClr val="9FCAD3"/>
            </a:solidFill>
            <a:ln w="9525">
              <a:solidFill>
                <a:srgbClr val="000000"/>
              </a:solidFill>
              <a:round/>
              <a:headEnd/>
              <a:tailEnd/>
            </a:ln>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36" name="Line 37">
              <a:extLst>
                <a:ext uri="{FF2B5EF4-FFF2-40B4-BE49-F238E27FC236}">
                  <a16:creationId xmlns:a16="http://schemas.microsoft.com/office/drawing/2014/main" id="{A49B5801-177B-44DD-B601-6FA77DDDCF9A}"/>
                </a:ext>
              </a:extLst>
            </p:cNvPr>
            <p:cNvSpPr>
              <a:spLocks noChangeShapeType="1"/>
            </p:cNvSpPr>
            <p:nvPr/>
          </p:nvSpPr>
          <p:spPr bwMode="auto">
            <a:xfrm>
              <a:off x="2698" y="2478"/>
              <a:ext cx="544"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37" name="Line 38">
              <a:extLst>
                <a:ext uri="{FF2B5EF4-FFF2-40B4-BE49-F238E27FC236}">
                  <a16:creationId xmlns:a16="http://schemas.microsoft.com/office/drawing/2014/main" id="{16E9719E-1347-4BBE-8A8E-15EBA49A7587}"/>
                </a:ext>
              </a:extLst>
            </p:cNvPr>
            <p:cNvSpPr>
              <a:spLocks noChangeShapeType="1"/>
            </p:cNvSpPr>
            <p:nvPr/>
          </p:nvSpPr>
          <p:spPr bwMode="auto">
            <a:xfrm>
              <a:off x="2698" y="2478"/>
              <a:ext cx="0" cy="18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38" name="Line 39">
              <a:extLst>
                <a:ext uri="{FF2B5EF4-FFF2-40B4-BE49-F238E27FC236}">
                  <a16:creationId xmlns:a16="http://schemas.microsoft.com/office/drawing/2014/main" id="{3800352A-4378-495B-9301-B9A2FABB444D}"/>
                </a:ext>
              </a:extLst>
            </p:cNvPr>
            <p:cNvSpPr>
              <a:spLocks noChangeShapeType="1"/>
            </p:cNvSpPr>
            <p:nvPr/>
          </p:nvSpPr>
          <p:spPr bwMode="auto">
            <a:xfrm>
              <a:off x="3242" y="2478"/>
              <a:ext cx="0" cy="18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39" name="Line 40">
              <a:extLst>
                <a:ext uri="{FF2B5EF4-FFF2-40B4-BE49-F238E27FC236}">
                  <a16:creationId xmlns:a16="http://schemas.microsoft.com/office/drawing/2014/main" id="{927E34E9-1BBE-47F1-BC4C-A7749ADECBCA}"/>
                </a:ext>
              </a:extLst>
            </p:cNvPr>
            <p:cNvSpPr>
              <a:spLocks noChangeShapeType="1"/>
            </p:cNvSpPr>
            <p:nvPr/>
          </p:nvSpPr>
          <p:spPr bwMode="auto">
            <a:xfrm>
              <a:off x="3242" y="2659"/>
              <a:ext cx="544"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40" name="Line 41">
              <a:extLst>
                <a:ext uri="{FF2B5EF4-FFF2-40B4-BE49-F238E27FC236}">
                  <a16:creationId xmlns:a16="http://schemas.microsoft.com/office/drawing/2014/main" id="{8BFF4C9B-63AC-4906-B864-47FCDB1F2174}"/>
                </a:ext>
              </a:extLst>
            </p:cNvPr>
            <p:cNvSpPr>
              <a:spLocks noChangeShapeType="1"/>
            </p:cNvSpPr>
            <p:nvPr/>
          </p:nvSpPr>
          <p:spPr bwMode="auto">
            <a:xfrm>
              <a:off x="2517" y="2659"/>
              <a:ext cx="181"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41" name="Line 42">
              <a:extLst>
                <a:ext uri="{FF2B5EF4-FFF2-40B4-BE49-F238E27FC236}">
                  <a16:creationId xmlns:a16="http://schemas.microsoft.com/office/drawing/2014/main" id="{70EEB738-9A0D-47C0-ACD9-B9D18E21D5F5}"/>
                </a:ext>
              </a:extLst>
            </p:cNvPr>
            <p:cNvSpPr>
              <a:spLocks noChangeShapeType="1"/>
            </p:cNvSpPr>
            <p:nvPr/>
          </p:nvSpPr>
          <p:spPr bwMode="auto">
            <a:xfrm>
              <a:off x="3787" y="2478"/>
              <a:ext cx="544"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42" name="Line 43">
              <a:extLst>
                <a:ext uri="{FF2B5EF4-FFF2-40B4-BE49-F238E27FC236}">
                  <a16:creationId xmlns:a16="http://schemas.microsoft.com/office/drawing/2014/main" id="{2A6AE9F4-570F-4E49-9F0A-0BA011465DB6}"/>
                </a:ext>
              </a:extLst>
            </p:cNvPr>
            <p:cNvSpPr>
              <a:spLocks noChangeShapeType="1"/>
            </p:cNvSpPr>
            <p:nvPr/>
          </p:nvSpPr>
          <p:spPr bwMode="auto">
            <a:xfrm>
              <a:off x="3787" y="2478"/>
              <a:ext cx="0" cy="18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43" name="Line 44">
              <a:extLst>
                <a:ext uri="{FF2B5EF4-FFF2-40B4-BE49-F238E27FC236}">
                  <a16:creationId xmlns:a16="http://schemas.microsoft.com/office/drawing/2014/main" id="{1A2AF0B2-5CB8-4F13-B431-25E628CDD7E9}"/>
                </a:ext>
              </a:extLst>
            </p:cNvPr>
            <p:cNvSpPr>
              <a:spLocks noChangeShapeType="1"/>
            </p:cNvSpPr>
            <p:nvPr/>
          </p:nvSpPr>
          <p:spPr bwMode="auto">
            <a:xfrm>
              <a:off x="4331" y="2478"/>
              <a:ext cx="0" cy="18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44" name="Line 45">
              <a:extLst>
                <a:ext uri="{FF2B5EF4-FFF2-40B4-BE49-F238E27FC236}">
                  <a16:creationId xmlns:a16="http://schemas.microsoft.com/office/drawing/2014/main" id="{2D71037F-1DD9-4271-89EA-471222186FC1}"/>
                </a:ext>
              </a:extLst>
            </p:cNvPr>
            <p:cNvSpPr>
              <a:spLocks noChangeShapeType="1"/>
            </p:cNvSpPr>
            <p:nvPr/>
          </p:nvSpPr>
          <p:spPr bwMode="auto">
            <a:xfrm>
              <a:off x="4331" y="2659"/>
              <a:ext cx="544"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45" name="Line 46">
              <a:extLst>
                <a:ext uri="{FF2B5EF4-FFF2-40B4-BE49-F238E27FC236}">
                  <a16:creationId xmlns:a16="http://schemas.microsoft.com/office/drawing/2014/main" id="{3F1D6BBA-6FF5-43C7-8800-FF9BE00F7E08}"/>
                </a:ext>
              </a:extLst>
            </p:cNvPr>
            <p:cNvSpPr>
              <a:spLocks noChangeShapeType="1"/>
            </p:cNvSpPr>
            <p:nvPr/>
          </p:nvSpPr>
          <p:spPr bwMode="auto">
            <a:xfrm>
              <a:off x="4875" y="2478"/>
              <a:ext cx="0" cy="18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46" name="Line 47">
              <a:extLst>
                <a:ext uri="{FF2B5EF4-FFF2-40B4-BE49-F238E27FC236}">
                  <a16:creationId xmlns:a16="http://schemas.microsoft.com/office/drawing/2014/main" id="{EB0E4D0A-67C3-4514-9101-48B0FAEF085D}"/>
                </a:ext>
              </a:extLst>
            </p:cNvPr>
            <p:cNvSpPr>
              <a:spLocks noChangeShapeType="1"/>
            </p:cNvSpPr>
            <p:nvPr/>
          </p:nvSpPr>
          <p:spPr bwMode="auto">
            <a:xfrm flipV="1">
              <a:off x="4876" y="2477"/>
              <a:ext cx="227"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47" name="Text Box 48">
              <a:extLst>
                <a:ext uri="{FF2B5EF4-FFF2-40B4-BE49-F238E27FC236}">
                  <a16:creationId xmlns:a16="http://schemas.microsoft.com/office/drawing/2014/main" id="{38ED01D3-AD54-4646-B9D4-104F43D522A6}"/>
                </a:ext>
              </a:extLst>
            </p:cNvPr>
            <p:cNvSpPr txBox="1">
              <a:spLocks noChangeArrowheads="1"/>
            </p:cNvSpPr>
            <p:nvPr/>
          </p:nvSpPr>
          <p:spPr bwMode="auto">
            <a:xfrm>
              <a:off x="2140" y="2481"/>
              <a:ext cx="302"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eaLnBrk="1" fontAlgn="auto" hangingPunct="1">
                <a:spcBef>
                  <a:spcPct val="0"/>
                </a:spcBef>
                <a:spcAft>
                  <a:spcPts val="0"/>
                </a:spcAft>
                <a:buClrTx/>
                <a:buSzTx/>
                <a:buNone/>
                <a:defRPr/>
              </a:pPr>
              <a:r>
                <a:rPr lang="en-US" altLang="en-US" sz="1600" b="0" kern="0">
                  <a:solidFill>
                    <a:srgbClr val="000000"/>
                  </a:solidFill>
                  <a:ea typeface="+mn-ea"/>
                </a:rPr>
                <a:t>Clk</a:t>
              </a:r>
              <a:endParaRPr lang="en-AU" altLang="en-US" sz="1600" b="0" kern="0">
                <a:solidFill>
                  <a:srgbClr val="000000"/>
                </a:solidFill>
                <a:ea typeface="+mn-ea"/>
              </a:endParaRPr>
            </a:p>
          </p:txBody>
        </p:sp>
        <p:sp>
          <p:nvSpPr>
            <p:cNvPr id="48" name="Freeform 49">
              <a:extLst>
                <a:ext uri="{FF2B5EF4-FFF2-40B4-BE49-F238E27FC236}">
                  <a16:creationId xmlns:a16="http://schemas.microsoft.com/office/drawing/2014/main" id="{D01C11CC-5C61-4F1D-982A-8D6774C94FB7}"/>
                </a:ext>
              </a:extLst>
            </p:cNvPr>
            <p:cNvSpPr>
              <a:spLocks/>
            </p:cNvSpPr>
            <p:nvPr/>
          </p:nvSpPr>
          <p:spPr bwMode="auto">
            <a:xfrm>
              <a:off x="2789" y="3566"/>
              <a:ext cx="2178" cy="182"/>
            </a:xfrm>
            <a:custGeom>
              <a:avLst/>
              <a:gdLst>
                <a:gd name="T0" fmla="*/ 0 w 2178"/>
                <a:gd name="T1" fmla="*/ 91 h 182"/>
                <a:gd name="T2" fmla="*/ 46 w 2178"/>
                <a:gd name="T3" fmla="*/ 0 h 182"/>
                <a:gd name="T4" fmla="*/ 2132 w 2178"/>
                <a:gd name="T5" fmla="*/ 0 h 182"/>
                <a:gd name="T6" fmla="*/ 2178 w 2178"/>
                <a:gd name="T7" fmla="*/ 91 h 182"/>
                <a:gd name="T8" fmla="*/ 2132 w 2178"/>
                <a:gd name="T9" fmla="*/ 182 h 182"/>
                <a:gd name="T10" fmla="*/ 46 w 2178"/>
                <a:gd name="T11" fmla="*/ 182 h 182"/>
                <a:gd name="T12" fmla="*/ 0 w 2178"/>
                <a:gd name="T13" fmla="*/ 91 h 182"/>
                <a:gd name="T14" fmla="*/ 0 60000 65536"/>
                <a:gd name="T15" fmla="*/ 0 60000 65536"/>
                <a:gd name="T16" fmla="*/ 0 60000 65536"/>
                <a:gd name="T17" fmla="*/ 0 60000 65536"/>
                <a:gd name="T18" fmla="*/ 0 60000 65536"/>
                <a:gd name="T19" fmla="*/ 0 60000 65536"/>
                <a:gd name="T20" fmla="*/ 0 60000 65536"/>
                <a:gd name="T21" fmla="*/ 0 w 2178"/>
                <a:gd name="T22" fmla="*/ 0 h 182"/>
                <a:gd name="T23" fmla="*/ 2178 w 2178"/>
                <a:gd name="T24" fmla="*/ 182 h 18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78" h="182">
                  <a:moveTo>
                    <a:pt x="0" y="91"/>
                  </a:moveTo>
                  <a:lnTo>
                    <a:pt x="46" y="0"/>
                  </a:lnTo>
                  <a:lnTo>
                    <a:pt x="2132" y="0"/>
                  </a:lnTo>
                  <a:lnTo>
                    <a:pt x="2178" y="91"/>
                  </a:lnTo>
                  <a:lnTo>
                    <a:pt x="2132" y="182"/>
                  </a:lnTo>
                  <a:lnTo>
                    <a:pt x="46" y="182"/>
                  </a:lnTo>
                  <a:lnTo>
                    <a:pt x="0" y="91"/>
                  </a:lnTo>
                  <a:close/>
                </a:path>
              </a:pathLst>
            </a:custGeom>
            <a:solidFill>
              <a:srgbClr val="91AFBF"/>
            </a:solidFill>
            <a:ln w="9525">
              <a:solidFill>
                <a:srgbClr val="000000"/>
              </a:solidFill>
              <a:round/>
              <a:headEnd/>
              <a:tailEnd/>
            </a:ln>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49" name="Freeform 50">
              <a:extLst>
                <a:ext uri="{FF2B5EF4-FFF2-40B4-BE49-F238E27FC236}">
                  <a16:creationId xmlns:a16="http://schemas.microsoft.com/office/drawing/2014/main" id="{E7D74093-C19E-47FA-ADAB-DE666CE99D09}"/>
                </a:ext>
              </a:extLst>
            </p:cNvPr>
            <p:cNvSpPr>
              <a:spLocks/>
            </p:cNvSpPr>
            <p:nvPr/>
          </p:nvSpPr>
          <p:spPr bwMode="auto">
            <a:xfrm>
              <a:off x="4875" y="3294"/>
              <a:ext cx="169" cy="270"/>
            </a:xfrm>
            <a:custGeom>
              <a:avLst/>
              <a:gdLst>
                <a:gd name="T0" fmla="*/ 0 w 169"/>
                <a:gd name="T1" fmla="*/ 0 h 270"/>
                <a:gd name="T2" fmla="*/ 45 w 169"/>
                <a:gd name="T3" fmla="*/ 190 h 270"/>
                <a:gd name="T4" fmla="*/ 137 w 169"/>
                <a:gd name="T5" fmla="*/ 158 h 270"/>
                <a:gd name="T6" fmla="*/ 169 w 169"/>
                <a:gd name="T7" fmla="*/ 270 h 270"/>
                <a:gd name="T8" fmla="*/ 0 60000 65536"/>
                <a:gd name="T9" fmla="*/ 0 60000 65536"/>
                <a:gd name="T10" fmla="*/ 0 60000 65536"/>
                <a:gd name="T11" fmla="*/ 0 60000 65536"/>
                <a:gd name="T12" fmla="*/ 0 w 169"/>
                <a:gd name="T13" fmla="*/ 0 h 270"/>
                <a:gd name="T14" fmla="*/ 169 w 169"/>
                <a:gd name="T15" fmla="*/ 270 h 270"/>
              </a:gdLst>
              <a:ahLst/>
              <a:cxnLst>
                <a:cxn ang="T8">
                  <a:pos x="T0" y="T1"/>
                </a:cxn>
                <a:cxn ang="T9">
                  <a:pos x="T2" y="T3"/>
                </a:cxn>
                <a:cxn ang="T10">
                  <a:pos x="T4" y="T5"/>
                </a:cxn>
                <a:cxn ang="T11">
                  <a:pos x="T6" y="T7"/>
                </a:cxn>
              </a:cxnLst>
              <a:rect l="T12" t="T13" r="T14" b="T15"/>
              <a:pathLst>
                <a:path w="169" h="270">
                  <a:moveTo>
                    <a:pt x="0" y="0"/>
                  </a:moveTo>
                  <a:cubicBezTo>
                    <a:pt x="7" y="32"/>
                    <a:pt x="22" y="164"/>
                    <a:pt x="45" y="190"/>
                  </a:cubicBezTo>
                  <a:cubicBezTo>
                    <a:pt x="68" y="216"/>
                    <a:pt x="116" y="145"/>
                    <a:pt x="137" y="158"/>
                  </a:cubicBezTo>
                  <a:cubicBezTo>
                    <a:pt x="158" y="171"/>
                    <a:pt x="162" y="247"/>
                    <a:pt x="169" y="270"/>
                  </a:cubicBezTo>
                </a:path>
              </a:pathLst>
            </a:custGeom>
            <a:noFill/>
            <a:ln w="12700" cmpd="sng">
              <a:solidFill>
                <a:srgbClr val="FF00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50" name="Freeform 51">
              <a:extLst>
                <a:ext uri="{FF2B5EF4-FFF2-40B4-BE49-F238E27FC236}">
                  <a16:creationId xmlns:a16="http://schemas.microsoft.com/office/drawing/2014/main" id="{73761A8E-7EA0-4DD9-B1FE-8A8F4710DC26}"/>
                </a:ext>
              </a:extLst>
            </p:cNvPr>
            <p:cNvSpPr>
              <a:spLocks/>
            </p:cNvSpPr>
            <p:nvPr/>
          </p:nvSpPr>
          <p:spPr bwMode="auto">
            <a:xfrm>
              <a:off x="4876" y="2840"/>
              <a:ext cx="157" cy="688"/>
            </a:xfrm>
            <a:custGeom>
              <a:avLst/>
              <a:gdLst>
                <a:gd name="T0" fmla="*/ 0 w 157"/>
                <a:gd name="T1" fmla="*/ 0 h 688"/>
                <a:gd name="T2" fmla="*/ 45 w 157"/>
                <a:gd name="T3" fmla="*/ 190 h 688"/>
                <a:gd name="T4" fmla="*/ 137 w 157"/>
                <a:gd name="T5" fmla="*/ 158 h 688"/>
                <a:gd name="T6" fmla="*/ 157 w 157"/>
                <a:gd name="T7" fmla="*/ 688 h 688"/>
                <a:gd name="T8" fmla="*/ 0 60000 65536"/>
                <a:gd name="T9" fmla="*/ 0 60000 65536"/>
                <a:gd name="T10" fmla="*/ 0 60000 65536"/>
                <a:gd name="T11" fmla="*/ 0 60000 65536"/>
                <a:gd name="T12" fmla="*/ 0 w 157"/>
                <a:gd name="T13" fmla="*/ 0 h 688"/>
                <a:gd name="T14" fmla="*/ 157 w 157"/>
                <a:gd name="T15" fmla="*/ 688 h 688"/>
              </a:gdLst>
              <a:ahLst/>
              <a:cxnLst>
                <a:cxn ang="T8">
                  <a:pos x="T0" y="T1"/>
                </a:cxn>
                <a:cxn ang="T9">
                  <a:pos x="T2" y="T3"/>
                </a:cxn>
                <a:cxn ang="T10">
                  <a:pos x="T4" y="T5"/>
                </a:cxn>
                <a:cxn ang="T11">
                  <a:pos x="T6" y="T7"/>
                </a:cxn>
              </a:cxnLst>
              <a:rect l="T12" t="T13" r="T14" b="T15"/>
              <a:pathLst>
                <a:path w="157" h="688">
                  <a:moveTo>
                    <a:pt x="0" y="0"/>
                  </a:moveTo>
                  <a:cubicBezTo>
                    <a:pt x="7" y="32"/>
                    <a:pt x="22" y="164"/>
                    <a:pt x="45" y="190"/>
                  </a:cubicBezTo>
                  <a:cubicBezTo>
                    <a:pt x="68" y="216"/>
                    <a:pt x="118" y="75"/>
                    <a:pt x="137" y="158"/>
                  </a:cubicBezTo>
                  <a:cubicBezTo>
                    <a:pt x="156" y="241"/>
                    <a:pt x="153" y="578"/>
                    <a:pt x="157" y="688"/>
                  </a:cubicBezTo>
                </a:path>
              </a:pathLst>
            </a:custGeom>
            <a:noFill/>
            <a:ln w="12700" cmpd="sng">
              <a:solidFill>
                <a:srgbClr val="FF00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51" name="Line 17">
              <a:extLst>
                <a:ext uri="{FF2B5EF4-FFF2-40B4-BE49-F238E27FC236}">
                  <a16:creationId xmlns:a16="http://schemas.microsoft.com/office/drawing/2014/main" id="{600D98F7-8E9F-45E7-A7B0-B33614DFA80A}"/>
                </a:ext>
              </a:extLst>
            </p:cNvPr>
            <p:cNvSpPr>
              <a:spLocks noChangeShapeType="1"/>
            </p:cNvSpPr>
            <p:nvPr/>
          </p:nvSpPr>
          <p:spPr bwMode="auto">
            <a:xfrm>
              <a:off x="2698" y="2387"/>
              <a:ext cx="0" cy="1497"/>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52" name="Line 18">
              <a:extLst>
                <a:ext uri="{FF2B5EF4-FFF2-40B4-BE49-F238E27FC236}">
                  <a16:creationId xmlns:a16="http://schemas.microsoft.com/office/drawing/2014/main" id="{6F6EFE4C-B8D1-4ADE-B362-7D4BB14D139F}"/>
                </a:ext>
              </a:extLst>
            </p:cNvPr>
            <p:cNvSpPr>
              <a:spLocks noChangeShapeType="1"/>
            </p:cNvSpPr>
            <p:nvPr/>
          </p:nvSpPr>
          <p:spPr bwMode="auto">
            <a:xfrm>
              <a:off x="3787" y="2387"/>
              <a:ext cx="0" cy="1497"/>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sp>
          <p:nvSpPr>
            <p:cNvPr id="53" name="Line 19">
              <a:extLst>
                <a:ext uri="{FF2B5EF4-FFF2-40B4-BE49-F238E27FC236}">
                  <a16:creationId xmlns:a16="http://schemas.microsoft.com/office/drawing/2014/main" id="{82B72817-7863-4FF8-BE40-71B30D4B3B2F}"/>
                </a:ext>
              </a:extLst>
            </p:cNvPr>
            <p:cNvSpPr>
              <a:spLocks noChangeShapeType="1"/>
            </p:cNvSpPr>
            <p:nvPr/>
          </p:nvSpPr>
          <p:spPr bwMode="auto">
            <a:xfrm>
              <a:off x="4875" y="2387"/>
              <a:ext cx="1" cy="1497"/>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rgbClr val="000000"/>
                </a:solidFill>
                <a:ea typeface="+mn-ea"/>
              </a:endParaRPr>
            </a:p>
          </p:txBody>
        </p:sp>
      </p:grpSp>
    </p:spTree>
    <p:extLst>
      <p:ext uri="{BB962C8B-B14F-4D97-AF65-F5344CB8AC3E}">
        <p14:creationId xmlns:p14="http://schemas.microsoft.com/office/powerpoint/2010/main" val="3726412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9CA33E-BEB0-4368-B916-7C5A83BDAB51}"/>
              </a:ext>
            </a:extLst>
          </p:cNvPr>
          <p:cNvSpPr>
            <a:spLocks noGrp="1"/>
          </p:cNvSpPr>
          <p:nvPr>
            <p:ph type="title"/>
          </p:nvPr>
        </p:nvSpPr>
        <p:spPr/>
        <p:txBody>
          <a:bodyPr/>
          <a:lstStyle/>
          <a:p>
            <a:r>
              <a:rPr lang="en-US" altLang="en-US" dirty="0"/>
              <a:t>Clocking Methodology</a:t>
            </a:r>
            <a:endParaRPr lang="nl-NL" dirty="0"/>
          </a:p>
        </p:txBody>
      </p:sp>
      <p:sp>
        <p:nvSpPr>
          <p:cNvPr id="3" name="Tijdelijke aanduiding voor inhoud 2">
            <a:extLst>
              <a:ext uri="{FF2B5EF4-FFF2-40B4-BE49-F238E27FC236}">
                <a16:creationId xmlns:a16="http://schemas.microsoft.com/office/drawing/2014/main" id="{CAB7465A-885A-465C-AC95-6E24E31ABA9C}"/>
              </a:ext>
            </a:extLst>
          </p:cNvPr>
          <p:cNvSpPr>
            <a:spLocks noGrp="1"/>
          </p:cNvSpPr>
          <p:nvPr>
            <p:ph idx="1"/>
          </p:nvPr>
        </p:nvSpPr>
        <p:spPr>
          <a:xfrm>
            <a:off x="439487" y="1251826"/>
            <a:ext cx="9281031" cy="4197962"/>
          </a:xfrm>
        </p:spPr>
        <p:txBody>
          <a:bodyPr/>
          <a:lstStyle/>
          <a:p>
            <a:pPr eaLnBrk="1" hangingPunct="1">
              <a:lnSpc>
                <a:spcPct val="90000"/>
              </a:lnSpc>
            </a:pPr>
            <a:r>
              <a:rPr lang="en-US" altLang="en-US" dirty="0"/>
              <a:t>Combinational logic transforms data during clock cycles</a:t>
            </a:r>
          </a:p>
          <a:p>
            <a:pPr lvl="1" eaLnBrk="1" hangingPunct="1">
              <a:lnSpc>
                <a:spcPct val="90000"/>
              </a:lnSpc>
            </a:pPr>
            <a:r>
              <a:rPr lang="en-US" altLang="en-US" dirty="0"/>
              <a:t>Between clock edges</a:t>
            </a:r>
          </a:p>
          <a:p>
            <a:pPr lvl="1" eaLnBrk="1" hangingPunct="1">
              <a:lnSpc>
                <a:spcPct val="90000"/>
              </a:lnSpc>
            </a:pPr>
            <a:r>
              <a:rPr lang="en-US" altLang="en-US" dirty="0"/>
              <a:t>Input from state elements, output to state element</a:t>
            </a:r>
          </a:p>
          <a:p>
            <a:pPr lvl="1" eaLnBrk="1" hangingPunct="1">
              <a:lnSpc>
                <a:spcPct val="90000"/>
              </a:lnSpc>
            </a:pPr>
            <a:r>
              <a:rPr lang="en-US" altLang="en-US" dirty="0">
                <a:solidFill>
                  <a:srgbClr val="C00000"/>
                </a:solidFill>
              </a:rPr>
              <a:t>Longest delay determines clock period</a:t>
            </a:r>
            <a:endParaRPr lang="en-AU" altLang="en-US" dirty="0">
              <a:solidFill>
                <a:srgbClr val="C00000"/>
              </a:solidFill>
            </a:endParaRPr>
          </a:p>
          <a:p>
            <a:endParaRPr lang="nl-NL" dirty="0"/>
          </a:p>
        </p:txBody>
      </p:sp>
      <p:sp>
        <p:nvSpPr>
          <p:cNvPr id="4" name="Tijdelijke aanduiding voor dianummer 3">
            <a:extLst>
              <a:ext uri="{FF2B5EF4-FFF2-40B4-BE49-F238E27FC236}">
                <a16:creationId xmlns:a16="http://schemas.microsoft.com/office/drawing/2014/main" id="{5873A8DB-B447-416A-92B3-498D5651EB13}"/>
              </a:ext>
            </a:extLst>
          </p:cNvPr>
          <p:cNvSpPr>
            <a:spLocks noGrp="1"/>
          </p:cNvSpPr>
          <p:nvPr>
            <p:ph type="sldNum" sz="quarter" idx="4"/>
          </p:nvPr>
        </p:nvSpPr>
        <p:spPr/>
        <p:txBody>
          <a:bodyPr/>
          <a:lstStyle/>
          <a:p>
            <a:fld id="{56D60047-1244-4A1F-8780-494A55767BC9}" type="slidenum">
              <a:rPr lang="nl-NL" smtClean="0"/>
              <a:pPr/>
              <a:t>16</a:t>
            </a:fld>
            <a:endParaRPr lang="nl-NL"/>
          </a:p>
        </p:txBody>
      </p:sp>
      <p:sp>
        <p:nvSpPr>
          <p:cNvPr id="5" name="TextBox 11">
            <a:extLst>
              <a:ext uri="{FF2B5EF4-FFF2-40B4-BE49-F238E27FC236}">
                <a16:creationId xmlns:a16="http://schemas.microsoft.com/office/drawing/2014/main" id="{CEEE5A9D-5C6B-4FA6-A116-056A9DC851FA}"/>
              </a:ext>
            </a:extLst>
          </p:cNvPr>
          <p:cNvSpPr txBox="1"/>
          <p:nvPr/>
        </p:nvSpPr>
        <p:spPr>
          <a:xfrm>
            <a:off x="8581419" y="299326"/>
            <a:ext cx="1251109" cy="830997"/>
          </a:xfrm>
          <a:prstGeom prst="rect">
            <a:avLst/>
          </a:prstGeom>
          <a:solidFill>
            <a:srgbClr val="CC0033"/>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nl-NL" sz="4800" b="0" dirty="0"/>
              <a:t>&gt;&gt;</a:t>
            </a:r>
            <a:endParaRPr lang="en-GB" sz="4800" b="0" dirty="0"/>
          </a:p>
        </p:txBody>
      </p:sp>
      <p:pic>
        <p:nvPicPr>
          <p:cNvPr id="6" name="Picture 6" descr="f04-04-P374493">
            <a:extLst>
              <a:ext uri="{FF2B5EF4-FFF2-40B4-BE49-F238E27FC236}">
                <a16:creationId xmlns:a16="http://schemas.microsoft.com/office/drawing/2014/main" id="{4BF28CA8-7EDF-421C-B1C5-C92ABBE2E77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6625" y="4097564"/>
            <a:ext cx="2865438"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f04-03-P374493">
            <a:extLst>
              <a:ext uri="{FF2B5EF4-FFF2-40B4-BE49-F238E27FC236}">
                <a16:creationId xmlns:a16="http://schemas.microsoft.com/office/drawing/2014/main" id="{6541DE21-3903-450D-89E9-4F2C05BC992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3652" y="3953098"/>
            <a:ext cx="3851275"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8096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C5DE9A-0FAD-4C04-90DC-CEC8511DDA3A}"/>
              </a:ext>
            </a:extLst>
          </p:cNvPr>
          <p:cNvSpPr>
            <a:spLocks noGrp="1"/>
          </p:cNvSpPr>
          <p:nvPr>
            <p:ph type="title"/>
          </p:nvPr>
        </p:nvSpPr>
        <p:spPr/>
        <p:txBody>
          <a:bodyPr/>
          <a:lstStyle/>
          <a:p>
            <a:r>
              <a:rPr lang="nl-NL" dirty="0"/>
              <a:t>Building a </a:t>
            </a:r>
            <a:r>
              <a:rPr lang="nl-NL" dirty="0" err="1"/>
              <a:t>Datapath</a:t>
            </a:r>
            <a:endParaRPr lang="nl-NL" dirty="0"/>
          </a:p>
        </p:txBody>
      </p:sp>
      <p:sp>
        <p:nvSpPr>
          <p:cNvPr id="3" name="Tijdelijke aanduiding voor inhoud 2">
            <a:extLst>
              <a:ext uri="{FF2B5EF4-FFF2-40B4-BE49-F238E27FC236}">
                <a16:creationId xmlns:a16="http://schemas.microsoft.com/office/drawing/2014/main" id="{C774FA47-1CC5-436B-9EC8-F9EED1E5A570}"/>
              </a:ext>
            </a:extLst>
          </p:cNvPr>
          <p:cNvSpPr>
            <a:spLocks noGrp="1"/>
          </p:cNvSpPr>
          <p:nvPr>
            <p:ph idx="1"/>
          </p:nvPr>
        </p:nvSpPr>
        <p:spPr/>
        <p:txBody>
          <a:bodyPr/>
          <a:lstStyle/>
          <a:p>
            <a:pPr eaLnBrk="1" hangingPunct="1"/>
            <a:r>
              <a:rPr lang="en-US" altLang="en-US" dirty="0"/>
              <a:t>Datapath</a:t>
            </a:r>
          </a:p>
          <a:p>
            <a:pPr lvl="1" eaLnBrk="1" hangingPunct="1"/>
            <a:r>
              <a:rPr lang="en-US" altLang="en-US" dirty="0"/>
              <a:t>Elements that process data and addresses in the CPU</a:t>
            </a:r>
          </a:p>
          <a:p>
            <a:pPr lvl="2" eaLnBrk="1" hangingPunct="1"/>
            <a:r>
              <a:rPr lang="en-US" altLang="en-US" dirty="0"/>
              <a:t>Registers, ALUs, mux’s, memories, …</a:t>
            </a:r>
          </a:p>
          <a:p>
            <a:pPr eaLnBrk="1" hangingPunct="1"/>
            <a:r>
              <a:rPr lang="en-US" altLang="en-US" dirty="0"/>
              <a:t>We will build a LEGv7-M </a:t>
            </a:r>
            <a:r>
              <a:rPr lang="en-US" altLang="en-US" dirty="0" err="1"/>
              <a:t>datapath</a:t>
            </a:r>
            <a:r>
              <a:rPr lang="en-US" altLang="en-US" dirty="0"/>
              <a:t> incrementally</a:t>
            </a:r>
          </a:p>
          <a:p>
            <a:pPr lvl="1" eaLnBrk="1" hangingPunct="1"/>
            <a:r>
              <a:rPr lang="en-US" altLang="en-US" dirty="0"/>
              <a:t>Refining the overview design</a:t>
            </a:r>
            <a:endParaRPr lang="en-AU" altLang="en-US" dirty="0"/>
          </a:p>
          <a:p>
            <a:endParaRPr lang="nl-NL" dirty="0"/>
          </a:p>
        </p:txBody>
      </p:sp>
      <p:sp>
        <p:nvSpPr>
          <p:cNvPr id="4" name="Tijdelijke aanduiding voor dianummer 3">
            <a:extLst>
              <a:ext uri="{FF2B5EF4-FFF2-40B4-BE49-F238E27FC236}">
                <a16:creationId xmlns:a16="http://schemas.microsoft.com/office/drawing/2014/main" id="{FE867B8D-B6C5-4211-A4A4-380A0BE9E03F}"/>
              </a:ext>
            </a:extLst>
          </p:cNvPr>
          <p:cNvSpPr>
            <a:spLocks noGrp="1"/>
          </p:cNvSpPr>
          <p:nvPr>
            <p:ph type="sldNum" sz="quarter" idx="4"/>
          </p:nvPr>
        </p:nvSpPr>
        <p:spPr/>
        <p:txBody>
          <a:bodyPr/>
          <a:lstStyle/>
          <a:p>
            <a:fld id="{56D60047-1244-4A1F-8780-494A55767BC9}" type="slidenum">
              <a:rPr lang="nl-NL" smtClean="0"/>
              <a:pPr/>
              <a:t>17</a:t>
            </a:fld>
            <a:endParaRPr lang="nl-NL"/>
          </a:p>
        </p:txBody>
      </p:sp>
    </p:spTree>
    <p:extLst>
      <p:ext uri="{BB962C8B-B14F-4D97-AF65-F5344CB8AC3E}">
        <p14:creationId xmlns:p14="http://schemas.microsoft.com/office/powerpoint/2010/main" val="5782098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A98978-E3A5-49E4-8366-C8AD112A5E30}"/>
              </a:ext>
            </a:extLst>
          </p:cNvPr>
          <p:cNvSpPr>
            <a:spLocks noGrp="1"/>
          </p:cNvSpPr>
          <p:nvPr>
            <p:ph type="title"/>
          </p:nvPr>
        </p:nvSpPr>
        <p:spPr/>
        <p:txBody>
          <a:bodyPr/>
          <a:lstStyle/>
          <a:p>
            <a:r>
              <a:rPr lang="nl-NL" dirty="0" err="1"/>
              <a:t>Instruction</a:t>
            </a:r>
            <a:r>
              <a:rPr lang="nl-NL" dirty="0"/>
              <a:t> </a:t>
            </a:r>
            <a:r>
              <a:rPr lang="nl-NL" dirty="0" err="1"/>
              <a:t>Fetch</a:t>
            </a:r>
            <a:endParaRPr lang="nl-NL" dirty="0"/>
          </a:p>
        </p:txBody>
      </p:sp>
      <p:sp>
        <p:nvSpPr>
          <p:cNvPr id="4" name="Tijdelijke aanduiding voor dianummer 3">
            <a:extLst>
              <a:ext uri="{FF2B5EF4-FFF2-40B4-BE49-F238E27FC236}">
                <a16:creationId xmlns:a16="http://schemas.microsoft.com/office/drawing/2014/main" id="{4B8856E7-283B-44B3-B2F2-DB9E40572847}"/>
              </a:ext>
            </a:extLst>
          </p:cNvPr>
          <p:cNvSpPr>
            <a:spLocks noGrp="1"/>
          </p:cNvSpPr>
          <p:nvPr>
            <p:ph type="sldNum" sz="quarter" idx="4"/>
          </p:nvPr>
        </p:nvSpPr>
        <p:spPr/>
        <p:txBody>
          <a:bodyPr/>
          <a:lstStyle/>
          <a:p>
            <a:fld id="{56D60047-1244-4A1F-8780-494A55767BC9}" type="slidenum">
              <a:rPr lang="nl-NL" smtClean="0"/>
              <a:pPr/>
              <a:t>18</a:t>
            </a:fld>
            <a:endParaRPr lang="nl-NL"/>
          </a:p>
        </p:txBody>
      </p:sp>
      <p:pic>
        <p:nvPicPr>
          <p:cNvPr id="6" name="Afbeelding 5">
            <a:extLst>
              <a:ext uri="{FF2B5EF4-FFF2-40B4-BE49-F238E27FC236}">
                <a16:creationId xmlns:a16="http://schemas.microsoft.com/office/drawing/2014/main" id="{6C16FF62-D16A-4817-A429-5C3C62D258E1}"/>
              </a:ext>
            </a:extLst>
          </p:cNvPr>
          <p:cNvPicPr>
            <a:picLocks noChangeAspect="1"/>
          </p:cNvPicPr>
          <p:nvPr/>
        </p:nvPicPr>
        <p:blipFill>
          <a:blip r:embed="rId2"/>
          <a:stretch>
            <a:fillRect/>
          </a:stretch>
        </p:blipFill>
        <p:spPr>
          <a:xfrm>
            <a:off x="2508250" y="1295751"/>
            <a:ext cx="5143500" cy="4010025"/>
          </a:xfrm>
          <a:prstGeom prst="rect">
            <a:avLst/>
          </a:prstGeom>
        </p:spPr>
      </p:pic>
      <p:sp>
        <p:nvSpPr>
          <p:cNvPr id="7" name="AutoShape 4">
            <a:extLst>
              <a:ext uri="{FF2B5EF4-FFF2-40B4-BE49-F238E27FC236}">
                <a16:creationId xmlns:a16="http://schemas.microsoft.com/office/drawing/2014/main" id="{3009A155-6A09-4FC5-9523-4487A3948F05}"/>
              </a:ext>
            </a:extLst>
          </p:cNvPr>
          <p:cNvSpPr>
            <a:spLocks/>
          </p:cNvSpPr>
          <p:nvPr/>
        </p:nvSpPr>
        <p:spPr bwMode="auto">
          <a:xfrm>
            <a:off x="1047552" y="4160033"/>
            <a:ext cx="914400" cy="609600"/>
          </a:xfrm>
          <a:prstGeom prst="borderCallout1">
            <a:avLst>
              <a:gd name="adj1" fmla="val 18750"/>
              <a:gd name="adj2" fmla="val 108333"/>
              <a:gd name="adj3" fmla="val -16667"/>
              <a:gd name="adj4" fmla="val 171356"/>
            </a:avLst>
          </a:prstGeom>
          <a:solidFill>
            <a:srgbClr val="C00000"/>
          </a:solidFill>
          <a:ln w="19050">
            <a:solidFill>
              <a:srgbClr val="C00000"/>
            </a:solidFill>
            <a:miter lim="800000"/>
            <a:headEnd/>
            <a:tailEnd type="triangle" w="med" len="med"/>
          </a:ln>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a:spcBef>
                <a:spcPct val="0"/>
              </a:spcBef>
              <a:buClrTx/>
              <a:buSzTx/>
              <a:buNone/>
              <a:defRPr/>
            </a:pPr>
            <a:r>
              <a:rPr lang="en-US" altLang="en-US" sz="1600" b="0" dirty="0">
                <a:solidFill>
                  <a:schemeClr val="bg1"/>
                </a:solidFill>
                <a:latin typeface="+mn-lt"/>
                <a:ea typeface="+mn-ea"/>
              </a:rPr>
              <a:t>32-bit register</a:t>
            </a:r>
            <a:endParaRPr lang="en-AU" altLang="en-US" sz="1600" b="0" dirty="0">
              <a:solidFill>
                <a:schemeClr val="bg1"/>
              </a:solidFill>
              <a:latin typeface="+mn-lt"/>
              <a:ea typeface="+mn-ea"/>
            </a:endParaRPr>
          </a:p>
        </p:txBody>
      </p:sp>
      <p:sp>
        <p:nvSpPr>
          <p:cNvPr id="9" name="AutoShape 5">
            <a:extLst>
              <a:ext uri="{FF2B5EF4-FFF2-40B4-BE49-F238E27FC236}">
                <a16:creationId xmlns:a16="http://schemas.microsoft.com/office/drawing/2014/main" id="{3F0DF423-B6FB-4A4D-8697-D59E19413A63}"/>
              </a:ext>
            </a:extLst>
          </p:cNvPr>
          <p:cNvSpPr>
            <a:spLocks/>
          </p:cNvSpPr>
          <p:nvPr/>
        </p:nvSpPr>
        <p:spPr bwMode="auto">
          <a:xfrm>
            <a:off x="7823551" y="3505572"/>
            <a:ext cx="1439863" cy="863600"/>
          </a:xfrm>
          <a:prstGeom prst="borderCallout1">
            <a:avLst>
              <a:gd name="adj1" fmla="val 13236"/>
              <a:gd name="adj2" fmla="val -5292"/>
              <a:gd name="adj3" fmla="val -41912"/>
              <a:gd name="adj4" fmla="val -55458"/>
            </a:avLst>
          </a:prstGeom>
          <a:solidFill>
            <a:srgbClr val="C00000"/>
          </a:solidFill>
          <a:ln w="19050">
            <a:solidFill>
              <a:srgbClr val="C00000"/>
            </a:solidFill>
            <a:miter lim="800000"/>
            <a:headEnd/>
            <a:tailEnd type="triangle" w="med" len="med"/>
          </a:ln>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a:spcBef>
                <a:spcPct val="0"/>
              </a:spcBef>
              <a:buClrTx/>
              <a:buSzTx/>
              <a:buNone/>
              <a:defRPr/>
            </a:pPr>
            <a:r>
              <a:rPr lang="en-US" altLang="en-US" sz="1600" b="0" dirty="0">
                <a:solidFill>
                  <a:schemeClr val="bg1"/>
                </a:solidFill>
                <a:latin typeface="+mn-lt"/>
                <a:ea typeface="+mn-ea"/>
              </a:rPr>
              <a:t>Increment by 2 for next instruction</a:t>
            </a:r>
            <a:endParaRPr lang="en-AU" altLang="en-US" sz="1600" b="0" dirty="0">
              <a:solidFill>
                <a:schemeClr val="bg1"/>
              </a:solidFill>
              <a:latin typeface="+mn-lt"/>
              <a:ea typeface="+mn-ea"/>
            </a:endParaRPr>
          </a:p>
        </p:txBody>
      </p:sp>
    </p:spTree>
    <p:extLst>
      <p:ext uri="{BB962C8B-B14F-4D97-AF65-F5344CB8AC3E}">
        <p14:creationId xmlns:p14="http://schemas.microsoft.com/office/powerpoint/2010/main" val="44137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A98978-E3A5-49E4-8366-C8AD112A5E30}"/>
              </a:ext>
            </a:extLst>
          </p:cNvPr>
          <p:cNvSpPr>
            <a:spLocks noGrp="1"/>
          </p:cNvSpPr>
          <p:nvPr>
            <p:ph type="title"/>
          </p:nvPr>
        </p:nvSpPr>
        <p:spPr/>
        <p:txBody>
          <a:bodyPr/>
          <a:lstStyle/>
          <a:p>
            <a:r>
              <a:rPr lang="en-US" dirty="0"/>
              <a:t>R-type Instructions </a:t>
            </a:r>
            <a:r>
              <a:rPr lang="en-US" sz="2800" dirty="0">
                <a:latin typeface="Consolas" panose="020B0609020204030204" pitchFamily="49" charset="0"/>
              </a:rPr>
              <a:t>ADDS</a:t>
            </a:r>
            <a:r>
              <a:rPr lang="en-US" sz="2800" dirty="0"/>
              <a:t>, </a:t>
            </a:r>
            <a:r>
              <a:rPr lang="en-US" sz="2800" dirty="0">
                <a:latin typeface="Consolas" panose="020B0609020204030204" pitchFamily="49" charset="0"/>
              </a:rPr>
              <a:t>SUBS</a:t>
            </a:r>
            <a:r>
              <a:rPr lang="en-US" sz="2800" dirty="0"/>
              <a:t>, </a:t>
            </a:r>
            <a:r>
              <a:rPr lang="en-US" sz="2800" dirty="0">
                <a:latin typeface="Consolas" panose="020B0609020204030204" pitchFamily="49" charset="0"/>
              </a:rPr>
              <a:t>ANDS</a:t>
            </a:r>
            <a:r>
              <a:rPr lang="en-US" sz="2800" dirty="0"/>
              <a:t>, ORRS</a:t>
            </a:r>
            <a:endParaRPr lang="nl-NL" dirty="0"/>
          </a:p>
        </p:txBody>
      </p:sp>
      <p:sp>
        <p:nvSpPr>
          <p:cNvPr id="3" name="Tijdelijke aanduiding voor inhoud 2">
            <a:extLst>
              <a:ext uri="{FF2B5EF4-FFF2-40B4-BE49-F238E27FC236}">
                <a16:creationId xmlns:a16="http://schemas.microsoft.com/office/drawing/2014/main" id="{18E09DAF-BFCF-4722-B645-35496AC54E1E}"/>
              </a:ext>
            </a:extLst>
          </p:cNvPr>
          <p:cNvSpPr>
            <a:spLocks noGrp="1"/>
          </p:cNvSpPr>
          <p:nvPr>
            <p:ph idx="1"/>
          </p:nvPr>
        </p:nvSpPr>
        <p:spPr/>
        <p:txBody>
          <a:bodyPr/>
          <a:lstStyle/>
          <a:p>
            <a:pPr lvl="1" eaLnBrk="1" hangingPunct="1"/>
            <a:r>
              <a:rPr lang="en-US" altLang="en-US" dirty="0"/>
              <a:t>Read two register operands</a:t>
            </a:r>
          </a:p>
          <a:p>
            <a:pPr lvl="1" eaLnBrk="1" hangingPunct="1"/>
            <a:r>
              <a:rPr lang="en-US" altLang="en-US" dirty="0"/>
              <a:t>Perform arithmetic/logical operation</a:t>
            </a:r>
          </a:p>
          <a:p>
            <a:pPr lvl="1" eaLnBrk="1" hangingPunct="1"/>
            <a:r>
              <a:rPr lang="en-US" altLang="en-US" dirty="0"/>
              <a:t>Write register result</a:t>
            </a:r>
            <a:endParaRPr lang="en-AU" altLang="en-US" dirty="0"/>
          </a:p>
          <a:p>
            <a:pPr lvl="1"/>
            <a:endParaRPr lang="nl-NL" dirty="0"/>
          </a:p>
        </p:txBody>
      </p:sp>
      <p:sp>
        <p:nvSpPr>
          <p:cNvPr id="4" name="Tijdelijke aanduiding voor dianummer 3">
            <a:extLst>
              <a:ext uri="{FF2B5EF4-FFF2-40B4-BE49-F238E27FC236}">
                <a16:creationId xmlns:a16="http://schemas.microsoft.com/office/drawing/2014/main" id="{4B8856E7-283B-44B3-B2F2-DB9E40572847}"/>
              </a:ext>
            </a:extLst>
          </p:cNvPr>
          <p:cNvSpPr>
            <a:spLocks noGrp="1"/>
          </p:cNvSpPr>
          <p:nvPr>
            <p:ph type="sldNum" sz="quarter" idx="4"/>
          </p:nvPr>
        </p:nvSpPr>
        <p:spPr/>
        <p:txBody>
          <a:bodyPr/>
          <a:lstStyle/>
          <a:p>
            <a:fld id="{56D60047-1244-4A1F-8780-494A55767BC9}" type="slidenum">
              <a:rPr lang="nl-NL" smtClean="0"/>
              <a:pPr/>
              <a:t>19</a:t>
            </a:fld>
            <a:endParaRPr lang="nl-NL"/>
          </a:p>
        </p:txBody>
      </p:sp>
      <p:pic>
        <p:nvPicPr>
          <p:cNvPr id="9" name="Afbeelding 8">
            <a:extLst>
              <a:ext uri="{FF2B5EF4-FFF2-40B4-BE49-F238E27FC236}">
                <a16:creationId xmlns:a16="http://schemas.microsoft.com/office/drawing/2014/main" id="{B8AD642A-2113-42F9-96D9-C531077BE4C9}"/>
              </a:ext>
            </a:extLst>
          </p:cNvPr>
          <p:cNvPicPr>
            <a:picLocks noChangeAspect="1"/>
          </p:cNvPicPr>
          <p:nvPr/>
        </p:nvPicPr>
        <p:blipFill>
          <a:blip r:embed="rId2"/>
          <a:stretch>
            <a:fillRect/>
          </a:stretch>
        </p:blipFill>
        <p:spPr>
          <a:xfrm>
            <a:off x="1303340" y="2857502"/>
            <a:ext cx="7553325" cy="2714625"/>
          </a:xfrm>
          <a:prstGeom prst="rect">
            <a:avLst/>
          </a:prstGeom>
        </p:spPr>
      </p:pic>
    </p:spTree>
    <p:extLst>
      <p:ext uri="{BB962C8B-B14F-4D97-AF65-F5344CB8AC3E}">
        <p14:creationId xmlns:p14="http://schemas.microsoft.com/office/powerpoint/2010/main" val="109645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dirty="0" err="1"/>
              <a:t>Leerdoelen</a:t>
            </a:r>
            <a:r>
              <a:rPr lang="en-US" dirty="0"/>
              <a:t>  Week 2  </a:t>
            </a:r>
            <a:r>
              <a:rPr lang="en-US" dirty="0" err="1"/>
              <a:t>Theoriedeel</a:t>
            </a:r>
            <a:endParaRPr lang="en-US" dirty="0"/>
          </a:p>
        </p:txBody>
      </p:sp>
      <p:sp>
        <p:nvSpPr>
          <p:cNvPr id="4" name="Tijdelijke aanduiding voor inhoud 3"/>
          <p:cNvSpPr>
            <a:spLocks noGrp="1"/>
          </p:cNvSpPr>
          <p:nvPr>
            <p:ph idx="1"/>
          </p:nvPr>
        </p:nvSpPr>
        <p:spPr/>
        <p:txBody>
          <a:bodyPr/>
          <a:lstStyle/>
          <a:p>
            <a:r>
              <a:rPr lang="nl-NL" b="1" dirty="0">
                <a:solidFill>
                  <a:srgbClr val="C00000"/>
                </a:solidFill>
                <a:cs typeface="Arial" panose="020B0604020202020204" pitchFamily="34" charset="0"/>
              </a:rPr>
              <a:t>Leerdoelen week 2 theoriedeel.</a:t>
            </a:r>
            <a:r>
              <a:rPr lang="nl-NL" dirty="0">
                <a:cs typeface="Arial" panose="020B0604020202020204" pitchFamily="34" charset="0"/>
              </a:rPr>
              <a:t> Je leert:</a:t>
            </a:r>
          </a:p>
          <a:p>
            <a:pPr marL="457196" indent="-457196">
              <a:buFont typeface="Arial" panose="020B0604020202020204" pitchFamily="34" charset="0"/>
              <a:buChar char="•"/>
            </a:pPr>
            <a:r>
              <a:rPr lang="nl-NL" sz="2800" dirty="0">
                <a:cs typeface="Arial" panose="020B0604020202020204" pitchFamily="34" charset="0"/>
              </a:rPr>
              <a:t>hoe een vereenvoudigde versie van de ARMv7-M architectuur, de LEGv7-M architectuur, in hardware geïmplementeerd kan worden;</a:t>
            </a:r>
          </a:p>
          <a:p>
            <a:pPr marL="457196" indent="-457196">
              <a:buFont typeface="Arial" panose="020B0604020202020204" pitchFamily="34" charset="0"/>
              <a:buChar char="•"/>
            </a:pPr>
            <a:r>
              <a:rPr lang="nl-NL" sz="2800" dirty="0"/>
              <a:t>deze implementatie versnelt kan worden door het toepassen van:</a:t>
            </a:r>
          </a:p>
          <a:p>
            <a:pPr marL="914391" lvl="1"/>
            <a:r>
              <a:rPr lang="nl-NL" sz="2400" dirty="0"/>
              <a:t>een pipeline;</a:t>
            </a:r>
          </a:p>
          <a:p>
            <a:pPr marL="914391" lvl="1"/>
            <a:r>
              <a:rPr lang="nl-NL" sz="2400" dirty="0" err="1"/>
              <a:t>branch</a:t>
            </a:r>
            <a:r>
              <a:rPr lang="nl-NL" sz="2400" dirty="0"/>
              <a:t> </a:t>
            </a:r>
            <a:r>
              <a:rPr lang="nl-NL" sz="2400" dirty="0" err="1"/>
              <a:t>prediction</a:t>
            </a:r>
            <a:r>
              <a:rPr lang="nl-NL" sz="2400" dirty="0"/>
              <a:t>;</a:t>
            </a:r>
          </a:p>
          <a:p>
            <a:pPr marL="914391" lvl="1"/>
            <a:r>
              <a:rPr lang="nl-NL" sz="2400" dirty="0"/>
              <a:t>cache geheugen.</a:t>
            </a:r>
          </a:p>
        </p:txBody>
      </p:sp>
      <p:sp>
        <p:nvSpPr>
          <p:cNvPr id="2" name="Tijdelijke aanduiding voor dianummer 1"/>
          <p:cNvSpPr>
            <a:spLocks noGrp="1"/>
          </p:cNvSpPr>
          <p:nvPr>
            <p:ph type="sldNum" sz="quarter" idx="4"/>
          </p:nvPr>
        </p:nvSpPr>
        <p:spPr/>
        <p:txBody>
          <a:bodyPr/>
          <a:lstStyle/>
          <a:p>
            <a:fld id="{56D60047-1244-4A1F-8780-494A55767BC9}" type="slidenum">
              <a:rPr lang="nl-NL" smtClean="0"/>
              <a:pPr/>
              <a:t>2</a:t>
            </a:fld>
            <a:endParaRPr lang="nl-NL" dirty="0"/>
          </a:p>
        </p:txBody>
      </p:sp>
    </p:spTree>
    <p:extLst>
      <p:ext uri="{BB962C8B-B14F-4D97-AF65-F5344CB8AC3E}">
        <p14:creationId xmlns:p14="http://schemas.microsoft.com/office/powerpoint/2010/main" val="3338009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A98978-E3A5-49E4-8366-C8AD112A5E30}"/>
              </a:ext>
            </a:extLst>
          </p:cNvPr>
          <p:cNvSpPr>
            <a:spLocks noGrp="1"/>
          </p:cNvSpPr>
          <p:nvPr>
            <p:ph type="title"/>
          </p:nvPr>
        </p:nvSpPr>
        <p:spPr/>
        <p:txBody>
          <a:bodyPr/>
          <a:lstStyle/>
          <a:p>
            <a:r>
              <a:rPr lang="nl-NL" dirty="0"/>
              <a:t>M-type </a:t>
            </a:r>
            <a:r>
              <a:rPr lang="nl-NL" dirty="0" err="1"/>
              <a:t>Instructions</a:t>
            </a:r>
            <a:r>
              <a:rPr lang="nl-NL" dirty="0"/>
              <a:t> </a:t>
            </a:r>
            <a:r>
              <a:rPr lang="nl-NL" dirty="0">
                <a:latin typeface="Consolas" panose="020B0609020204030204" pitchFamily="49" charset="0"/>
              </a:rPr>
              <a:t>LDR</a:t>
            </a:r>
            <a:r>
              <a:rPr lang="nl-NL" dirty="0"/>
              <a:t>, </a:t>
            </a:r>
            <a:r>
              <a:rPr lang="nl-NL" dirty="0">
                <a:latin typeface="Consolas" panose="020B0609020204030204" pitchFamily="49" charset="0"/>
              </a:rPr>
              <a:t>STR</a:t>
            </a:r>
          </a:p>
        </p:txBody>
      </p:sp>
      <p:sp>
        <p:nvSpPr>
          <p:cNvPr id="3" name="Tijdelijke aanduiding voor inhoud 2">
            <a:extLst>
              <a:ext uri="{FF2B5EF4-FFF2-40B4-BE49-F238E27FC236}">
                <a16:creationId xmlns:a16="http://schemas.microsoft.com/office/drawing/2014/main" id="{18E09DAF-BFCF-4722-B645-35496AC54E1E}"/>
              </a:ext>
            </a:extLst>
          </p:cNvPr>
          <p:cNvSpPr>
            <a:spLocks noGrp="1"/>
          </p:cNvSpPr>
          <p:nvPr>
            <p:ph idx="1"/>
          </p:nvPr>
        </p:nvSpPr>
        <p:spPr/>
        <p:txBody>
          <a:bodyPr/>
          <a:lstStyle/>
          <a:p>
            <a:pPr lvl="1" eaLnBrk="1" hangingPunct="1">
              <a:lnSpc>
                <a:spcPct val="90000"/>
              </a:lnSpc>
            </a:pPr>
            <a:r>
              <a:rPr lang="en-US" altLang="en-US" sz="2400" dirty="0"/>
              <a:t>Read register operands</a:t>
            </a:r>
          </a:p>
          <a:p>
            <a:pPr lvl="1" eaLnBrk="1" hangingPunct="1">
              <a:lnSpc>
                <a:spcPct val="90000"/>
              </a:lnSpc>
            </a:pPr>
            <a:r>
              <a:rPr lang="en-US" altLang="en-US" sz="2400" dirty="0"/>
              <a:t>Calculate address using 5-bit offset</a:t>
            </a:r>
          </a:p>
          <a:p>
            <a:pPr lvl="2" eaLnBrk="1" hangingPunct="1">
              <a:lnSpc>
                <a:spcPct val="90000"/>
              </a:lnSpc>
            </a:pPr>
            <a:r>
              <a:rPr lang="en-US" altLang="en-US" sz="2000" dirty="0"/>
              <a:t>Shift left 2 places (word displacement)</a:t>
            </a:r>
          </a:p>
          <a:p>
            <a:pPr lvl="2" eaLnBrk="1" hangingPunct="1">
              <a:lnSpc>
                <a:spcPct val="90000"/>
              </a:lnSpc>
            </a:pPr>
            <a:r>
              <a:rPr lang="en-US" altLang="en-US" sz="2000" dirty="0"/>
              <a:t>Use ALU</a:t>
            </a:r>
          </a:p>
          <a:p>
            <a:pPr lvl="1" eaLnBrk="1" hangingPunct="1">
              <a:lnSpc>
                <a:spcPct val="90000"/>
              </a:lnSpc>
            </a:pPr>
            <a:r>
              <a:rPr lang="en-US" altLang="en-US" sz="2400" dirty="0">
                <a:latin typeface="Consolas" panose="020B0609020204030204" pitchFamily="49" charset="0"/>
              </a:rPr>
              <a:t>LDR</a:t>
            </a:r>
            <a:r>
              <a:rPr lang="en-US" altLang="en-US" sz="2400" dirty="0"/>
              <a:t>: Read memory and update register</a:t>
            </a:r>
          </a:p>
          <a:p>
            <a:pPr lvl="1" eaLnBrk="1" hangingPunct="1">
              <a:lnSpc>
                <a:spcPct val="90000"/>
              </a:lnSpc>
            </a:pPr>
            <a:r>
              <a:rPr lang="en-US" altLang="en-US" sz="2400" dirty="0">
                <a:latin typeface="Consolas" panose="020B0609020204030204" pitchFamily="49" charset="0"/>
              </a:rPr>
              <a:t>STR</a:t>
            </a:r>
            <a:r>
              <a:rPr lang="en-US" altLang="en-US" sz="2400" dirty="0"/>
              <a:t>: Write register value to memory</a:t>
            </a:r>
            <a:endParaRPr lang="en-AU" altLang="en-US" sz="2400" dirty="0"/>
          </a:p>
          <a:p>
            <a:pPr lvl="1"/>
            <a:endParaRPr lang="nl-NL" dirty="0"/>
          </a:p>
        </p:txBody>
      </p:sp>
      <p:sp>
        <p:nvSpPr>
          <p:cNvPr id="4" name="Tijdelijke aanduiding voor dianummer 3">
            <a:extLst>
              <a:ext uri="{FF2B5EF4-FFF2-40B4-BE49-F238E27FC236}">
                <a16:creationId xmlns:a16="http://schemas.microsoft.com/office/drawing/2014/main" id="{4B8856E7-283B-44B3-B2F2-DB9E40572847}"/>
              </a:ext>
            </a:extLst>
          </p:cNvPr>
          <p:cNvSpPr>
            <a:spLocks noGrp="1"/>
          </p:cNvSpPr>
          <p:nvPr>
            <p:ph type="sldNum" sz="quarter" idx="4"/>
          </p:nvPr>
        </p:nvSpPr>
        <p:spPr/>
        <p:txBody>
          <a:bodyPr/>
          <a:lstStyle/>
          <a:p>
            <a:fld id="{56D60047-1244-4A1F-8780-494A55767BC9}" type="slidenum">
              <a:rPr lang="nl-NL" smtClean="0"/>
              <a:pPr/>
              <a:t>20</a:t>
            </a:fld>
            <a:endParaRPr lang="nl-NL"/>
          </a:p>
        </p:txBody>
      </p:sp>
      <p:pic>
        <p:nvPicPr>
          <p:cNvPr id="6" name="Afbeelding 5">
            <a:extLst>
              <a:ext uri="{FF2B5EF4-FFF2-40B4-BE49-F238E27FC236}">
                <a16:creationId xmlns:a16="http://schemas.microsoft.com/office/drawing/2014/main" id="{9DA5FAE3-9F3A-4690-8AFD-C9C87A784F5D}"/>
              </a:ext>
            </a:extLst>
          </p:cNvPr>
          <p:cNvPicPr>
            <a:picLocks noChangeAspect="1"/>
          </p:cNvPicPr>
          <p:nvPr/>
        </p:nvPicPr>
        <p:blipFill>
          <a:blip r:embed="rId2"/>
          <a:stretch>
            <a:fillRect/>
          </a:stretch>
        </p:blipFill>
        <p:spPr>
          <a:xfrm>
            <a:off x="6607536" y="2535529"/>
            <a:ext cx="2828925" cy="2457450"/>
          </a:xfrm>
          <a:prstGeom prst="rect">
            <a:avLst/>
          </a:prstGeom>
        </p:spPr>
      </p:pic>
    </p:spTree>
    <p:extLst>
      <p:ext uri="{BB962C8B-B14F-4D97-AF65-F5344CB8AC3E}">
        <p14:creationId xmlns:p14="http://schemas.microsoft.com/office/powerpoint/2010/main" val="1905349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A98978-E3A5-49E4-8366-C8AD112A5E30}"/>
              </a:ext>
            </a:extLst>
          </p:cNvPr>
          <p:cNvSpPr>
            <a:spLocks noGrp="1"/>
          </p:cNvSpPr>
          <p:nvPr>
            <p:ph type="title"/>
          </p:nvPr>
        </p:nvSpPr>
        <p:spPr/>
        <p:txBody>
          <a:bodyPr/>
          <a:lstStyle/>
          <a:p>
            <a:r>
              <a:rPr lang="nl-NL" dirty="0"/>
              <a:t>CB-type </a:t>
            </a:r>
            <a:r>
              <a:rPr lang="nl-NL" dirty="0" err="1"/>
              <a:t>Instruction</a:t>
            </a:r>
            <a:r>
              <a:rPr lang="nl-NL" dirty="0"/>
              <a:t> </a:t>
            </a:r>
            <a:r>
              <a:rPr lang="nl-NL" dirty="0">
                <a:latin typeface="Consolas" panose="020B0609020204030204" pitchFamily="49" charset="0"/>
              </a:rPr>
              <a:t>CBZ</a:t>
            </a:r>
          </a:p>
        </p:txBody>
      </p:sp>
      <p:sp>
        <p:nvSpPr>
          <p:cNvPr id="3" name="Tijdelijke aanduiding voor inhoud 2">
            <a:extLst>
              <a:ext uri="{FF2B5EF4-FFF2-40B4-BE49-F238E27FC236}">
                <a16:creationId xmlns:a16="http://schemas.microsoft.com/office/drawing/2014/main" id="{18E09DAF-BFCF-4722-B645-35496AC54E1E}"/>
              </a:ext>
            </a:extLst>
          </p:cNvPr>
          <p:cNvSpPr>
            <a:spLocks noGrp="1"/>
          </p:cNvSpPr>
          <p:nvPr>
            <p:ph idx="1"/>
          </p:nvPr>
        </p:nvSpPr>
        <p:spPr/>
        <p:txBody>
          <a:bodyPr/>
          <a:lstStyle/>
          <a:p>
            <a:pPr lvl="1" eaLnBrk="1" hangingPunct="1"/>
            <a:r>
              <a:rPr lang="en-US" altLang="en-US" dirty="0"/>
              <a:t>Read register operand</a:t>
            </a:r>
          </a:p>
          <a:p>
            <a:pPr lvl="1" eaLnBrk="1" hangingPunct="1"/>
            <a:r>
              <a:rPr lang="en-US" altLang="en-US" dirty="0"/>
              <a:t>Compare operand to zero</a:t>
            </a:r>
          </a:p>
          <a:p>
            <a:pPr lvl="2" eaLnBrk="1" hangingPunct="1"/>
            <a:r>
              <a:rPr lang="en-US" altLang="en-US" dirty="0"/>
              <a:t>Use ALU pass input and check Zero output</a:t>
            </a:r>
          </a:p>
          <a:p>
            <a:pPr lvl="1" eaLnBrk="1" hangingPunct="1"/>
            <a:r>
              <a:rPr lang="en-US" altLang="en-US" dirty="0"/>
              <a:t>Calculate target address</a:t>
            </a:r>
          </a:p>
          <a:p>
            <a:pPr lvl="2" eaLnBrk="1" hangingPunct="1"/>
            <a:r>
              <a:rPr lang="en-US" altLang="en-US" dirty="0"/>
              <a:t>6-bit displacement field</a:t>
            </a:r>
          </a:p>
          <a:p>
            <a:pPr lvl="2" eaLnBrk="1" hangingPunct="1"/>
            <a:r>
              <a:rPr lang="en-US" altLang="en-US" dirty="0"/>
              <a:t>Shift left 1 place (half word displacement)</a:t>
            </a:r>
          </a:p>
          <a:p>
            <a:pPr lvl="2" eaLnBrk="1" hangingPunct="1"/>
            <a:r>
              <a:rPr lang="en-US" altLang="en-US" dirty="0"/>
              <a:t>Add to PC</a:t>
            </a:r>
          </a:p>
          <a:p>
            <a:pPr lvl="1"/>
            <a:endParaRPr lang="nl-NL" dirty="0"/>
          </a:p>
        </p:txBody>
      </p:sp>
      <p:sp>
        <p:nvSpPr>
          <p:cNvPr id="4" name="Tijdelijke aanduiding voor dianummer 3">
            <a:extLst>
              <a:ext uri="{FF2B5EF4-FFF2-40B4-BE49-F238E27FC236}">
                <a16:creationId xmlns:a16="http://schemas.microsoft.com/office/drawing/2014/main" id="{4B8856E7-283B-44B3-B2F2-DB9E40572847}"/>
              </a:ext>
            </a:extLst>
          </p:cNvPr>
          <p:cNvSpPr>
            <a:spLocks noGrp="1"/>
          </p:cNvSpPr>
          <p:nvPr>
            <p:ph type="sldNum" sz="quarter" idx="4"/>
          </p:nvPr>
        </p:nvSpPr>
        <p:spPr/>
        <p:txBody>
          <a:bodyPr/>
          <a:lstStyle/>
          <a:p>
            <a:fld id="{56D60047-1244-4A1F-8780-494A55767BC9}" type="slidenum">
              <a:rPr lang="nl-NL" smtClean="0"/>
              <a:pPr/>
              <a:t>21</a:t>
            </a:fld>
            <a:endParaRPr lang="nl-NL"/>
          </a:p>
        </p:txBody>
      </p:sp>
    </p:spTree>
    <p:extLst>
      <p:ext uri="{BB962C8B-B14F-4D97-AF65-F5344CB8AC3E}">
        <p14:creationId xmlns:p14="http://schemas.microsoft.com/office/powerpoint/2010/main" val="14425538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847809D5-BD9E-447C-AF38-CD050D1B934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793875" y="769270"/>
            <a:ext cx="6572250" cy="4781550"/>
          </a:xfrm>
          <a:prstGeom prst="rect">
            <a:avLst/>
          </a:prstGeom>
        </p:spPr>
      </p:pic>
      <p:sp>
        <p:nvSpPr>
          <p:cNvPr id="2" name="Titel 1">
            <a:extLst>
              <a:ext uri="{FF2B5EF4-FFF2-40B4-BE49-F238E27FC236}">
                <a16:creationId xmlns:a16="http://schemas.microsoft.com/office/drawing/2014/main" id="{A1A98978-E3A5-49E4-8366-C8AD112A5E30}"/>
              </a:ext>
            </a:extLst>
          </p:cNvPr>
          <p:cNvSpPr>
            <a:spLocks noGrp="1"/>
          </p:cNvSpPr>
          <p:nvPr>
            <p:ph type="title"/>
          </p:nvPr>
        </p:nvSpPr>
        <p:spPr/>
        <p:txBody>
          <a:bodyPr/>
          <a:lstStyle/>
          <a:p>
            <a:r>
              <a:rPr lang="nl-NL" dirty="0"/>
              <a:t>CB-type </a:t>
            </a:r>
            <a:r>
              <a:rPr lang="nl-NL" dirty="0" err="1"/>
              <a:t>Instruction</a:t>
            </a:r>
            <a:r>
              <a:rPr lang="nl-NL" dirty="0"/>
              <a:t> </a:t>
            </a:r>
            <a:r>
              <a:rPr lang="nl-NL" dirty="0">
                <a:latin typeface="Consolas" panose="020B0609020204030204" pitchFamily="49" charset="0"/>
              </a:rPr>
              <a:t>CBZ</a:t>
            </a:r>
            <a:endParaRPr lang="nl-NL" dirty="0"/>
          </a:p>
        </p:txBody>
      </p:sp>
      <p:sp>
        <p:nvSpPr>
          <p:cNvPr id="4" name="Tijdelijke aanduiding voor dianummer 3">
            <a:extLst>
              <a:ext uri="{FF2B5EF4-FFF2-40B4-BE49-F238E27FC236}">
                <a16:creationId xmlns:a16="http://schemas.microsoft.com/office/drawing/2014/main" id="{4B8856E7-283B-44B3-B2F2-DB9E40572847}"/>
              </a:ext>
            </a:extLst>
          </p:cNvPr>
          <p:cNvSpPr>
            <a:spLocks noGrp="1"/>
          </p:cNvSpPr>
          <p:nvPr>
            <p:ph type="sldNum" sz="quarter" idx="4"/>
          </p:nvPr>
        </p:nvSpPr>
        <p:spPr/>
        <p:txBody>
          <a:bodyPr/>
          <a:lstStyle/>
          <a:p>
            <a:fld id="{56D60047-1244-4A1F-8780-494A55767BC9}" type="slidenum">
              <a:rPr lang="nl-NL" smtClean="0"/>
              <a:pPr/>
              <a:t>22</a:t>
            </a:fld>
            <a:endParaRPr lang="nl-NL"/>
          </a:p>
        </p:txBody>
      </p:sp>
      <p:pic>
        <p:nvPicPr>
          <p:cNvPr id="8" name="Afbeelding 7">
            <a:extLst>
              <a:ext uri="{FF2B5EF4-FFF2-40B4-BE49-F238E27FC236}">
                <a16:creationId xmlns:a16="http://schemas.microsoft.com/office/drawing/2014/main" id="{F2DD8EA1-9162-4833-88E9-18E45D20857D}"/>
              </a:ext>
            </a:extLst>
          </p:cNvPr>
          <p:cNvPicPr>
            <a:picLocks noChangeAspect="1"/>
          </p:cNvPicPr>
          <p:nvPr/>
        </p:nvPicPr>
        <p:blipFill>
          <a:blip r:embed="rId3"/>
          <a:stretch>
            <a:fillRect/>
          </a:stretch>
        </p:blipFill>
        <p:spPr>
          <a:xfrm>
            <a:off x="831529" y="5305774"/>
            <a:ext cx="8039100" cy="257175"/>
          </a:xfrm>
          <a:prstGeom prst="rect">
            <a:avLst/>
          </a:prstGeom>
        </p:spPr>
      </p:pic>
      <p:sp>
        <p:nvSpPr>
          <p:cNvPr id="11" name="AutoShape 4">
            <a:extLst>
              <a:ext uri="{FF2B5EF4-FFF2-40B4-BE49-F238E27FC236}">
                <a16:creationId xmlns:a16="http://schemas.microsoft.com/office/drawing/2014/main" id="{B47265A6-BDDE-42A5-BD37-AC1140AEF4EC}"/>
              </a:ext>
            </a:extLst>
          </p:cNvPr>
          <p:cNvSpPr>
            <a:spLocks/>
          </p:cNvSpPr>
          <p:nvPr/>
        </p:nvSpPr>
        <p:spPr bwMode="auto">
          <a:xfrm>
            <a:off x="1551608" y="1098793"/>
            <a:ext cx="1079500" cy="865187"/>
          </a:xfrm>
          <a:prstGeom prst="borderCallout1">
            <a:avLst>
              <a:gd name="adj1" fmla="val 13213"/>
              <a:gd name="adj2" fmla="val 107060"/>
              <a:gd name="adj3" fmla="val 66241"/>
              <a:gd name="adj4" fmla="val 355296"/>
            </a:avLst>
          </a:prstGeom>
          <a:solidFill>
            <a:srgbClr val="C00000"/>
          </a:solidFill>
          <a:ln w="19050">
            <a:solidFill>
              <a:srgbClr val="C00000"/>
            </a:solidFill>
            <a:miter lim="800000"/>
            <a:headEnd/>
            <a:tailEnd type="triangle" w="med" len="med"/>
          </a:ln>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eaLnBrk="1" fontAlgn="auto" hangingPunct="1">
              <a:spcBef>
                <a:spcPct val="0"/>
              </a:spcBef>
              <a:spcAft>
                <a:spcPts val="0"/>
              </a:spcAft>
              <a:buClrTx/>
              <a:buSzTx/>
              <a:buNone/>
              <a:defRPr/>
            </a:pPr>
            <a:r>
              <a:rPr lang="en-US" altLang="en-US" sz="1600" b="0" kern="0" dirty="0">
                <a:solidFill>
                  <a:schemeClr val="bg1"/>
                </a:solidFill>
                <a:latin typeface="+mn-lt"/>
                <a:ea typeface="+mn-ea"/>
              </a:rPr>
              <a:t>Just</a:t>
            </a:r>
            <a:br>
              <a:rPr lang="en-US" altLang="en-US" sz="1600" b="0" kern="0" dirty="0">
                <a:solidFill>
                  <a:schemeClr val="bg1"/>
                </a:solidFill>
                <a:latin typeface="+mn-lt"/>
                <a:ea typeface="+mn-ea"/>
              </a:rPr>
            </a:br>
            <a:r>
              <a:rPr lang="en-US" altLang="en-US" sz="1600" b="0" kern="0" dirty="0">
                <a:solidFill>
                  <a:schemeClr val="bg1"/>
                </a:solidFill>
                <a:latin typeface="+mn-lt"/>
                <a:ea typeface="+mn-ea"/>
              </a:rPr>
              <a:t>re-routes wires</a:t>
            </a:r>
            <a:endParaRPr lang="en-AU" altLang="en-US" sz="1600" b="0" kern="0" dirty="0">
              <a:solidFill>
                <a:schemeClr val="bg1"/>
              </a:solidFill>
              <a:latin typeface="+mn-lt"/>
              <a:ea typeface="+mn-ea"/>
            </a:endParaRPr>
          </a:p>
        </p:txBody>
      </p:sp>
    </p:spTree>
    <p:extLst>
      <p:ext uri="{BB962C8B-B14F-4D97-AF65-F5344CB8AC3E}">
        <p14:creationId xmlns:p14="http://schemas.microsoft.com/office/powerpoint/2010/main" val="127760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A98978-E3A5-49E4-8366-C8AD112A5E30}"/>
              </a:ext>
            </a:extLst>
          </p:cNvPr>
          <p:cNvSpPr>
            <a:spLocks noGrp="1"/>
          </p:cNvSpPr>
          <p:nvPr>
            <p:ph type="title"/>
          </p:nvPr>
        </p:nvSpPr>
        <p:spPr/>
        <p:txBody>
          <a:bodyPr/>
          <a:lstStyle/>
          <a:p>
            <a:r>
              <a:rPr lang="en-US" altLang="en-US" dirty="0"/>
              <a:t>Composing the Elements</a:t>
            </a:r>
            <a:endParaRPr lang="nl-NL" dirty="0"/>
          </a:p>
        </p:txBody>
      </p:sp>
      <p:sp>
        <p:nvSpPr>
          <p:cNvPr id="3" name="Tijdelijke aanduiding voor inhoud 2">
            <a:extLst>
              <a:ext uri="{FF2B5EF4-FFF2-40B4-BE49-F238E27FC236}">
                <a16:creationId xmlns:a16="http://schemas.microsoft.com/office/drawing/2014/main" id="{18E09DAF-BFCF-4722-B645-35496AC54E1E}"/>
              </a:ext>
            </a:extLst>
          </p:cNvPr>
          <p:cNvSpPr>
            <a:spLocks noGrp="1"/>
          </p:cNvSpPr>
          <p:nvPr>
            <p:ph idx="1"/>
          </p:nvPr>
        </p:nvSpPr>
        <p:spPr/>
        <p:txBody>
          <a:bodyPr/>
          <a:lstStyle/>
          <a:p>
            <a:pPr eaLnBrk="1" hangingPunct="1"/>
            <a:r>
              <a:rPr lang="en-US" altLang="en-US" dirty="0"/>
              <a:t>First-cut data path does an instruction in one clock cycle</a:t>
            </a:r>
          </a:p>
          <a:p>
            <a:pPr lvl="1" eaLnBrk="1" hangingPunct="1"/>
            <a:r>
              <a:rPr lang="en-US" altLang="en-US" dirty="0"/>
              <a:t>Each </a:t>
            </a:r>
            <a:r>
              <a:rPr lang="en-US" altLang="en-US" dirty="0" err="1"/>
              <a:t>datapath</a:t>
            </a:r>
            <a:r>
              <a:rPr lang="en-US" altLang="en-US" dirty="0"/>
              <a:t> element can only do one function at a time</a:t>
            </a:r>
          </a:p>
          <a:p>
            <a:pPr lvl="1" eaLnBrk="1" hangingPunct="1"/>
            <a:r>
              <a:rPr lang="en-US" altLang="en-US" dirty="0"/>
              <a:t>Hence, we need separate instruction and data memories</a:t>
            </a:r>
          </a:p>
          <a:p>
            <a:pPr eaLnBrk="1" hangingPunct="1"/>
            <a:r>
              <a:rPr lang="en-US" altLang="en-US" dirty="0"/>
              <a:t>Use multiplexers where alternate data sources are used for different instructions</a:t>
            </a:r>
            <a:endParaRPr lang="en-AU" altLang="en-US" dirty="0"/>
          </a:p>
          <a:p>
            <a:endParaRPr lang="nl-NL" dirty="0"/>
          </a:p>
        </p:txBody>
      </p:sp>
      <p:sp>
        <p:nvSpPr>
          <p:cNvPr id="4" name="Tijdelijke aanduiding voor dianummer 3">
            <a:extLst>
              <a:ext uri="{FF2B5EF4-FFF2-40B4-BE49-F238E27FC236}">
                <a16:creationId xmlns:a16="http://schemas.microsoft.com/office/drawing/2014/main" id="{4B8856E7-283B-44B3-B2F2-DB9E40572847}"/>
              </a:ext>
            </a:extLst>
          </p:cNvPr>
          <p:cNvSpPr>
            <a:spLocks noGrp="1"/>
          </p:cNvSpPr>
          <p:nvPr>
            <p:ph type="sldNum" sz="quarter" idx="4"/>
          </p:nvPr>
        </p:nvSpPr>
        <p:spPr/>
        <p:txBody>
          <a:bodyPr/>
          <a:lstStyle/>
          <a:p>
            <a:fld id="{56D60047-1244-4A1F-8780-494A55767BC9}" type="slidenum">
              <a:rPr lang="nl-NL" smtClean="0"/>
              <a:pPr/>
              <a:t>23</a:t>
            </a:fld>
            <a:endParaRPr lang="nl-NL"/>
          </a:p>
        </p:txBody>
      </p:sp>
    </p:spTree>
    <p:extLst>
      <p:ext uri="{BB962C8B-B14F-4D97-AF65-F5344CB8AC3E}">
        <p14:creationId xmlns:p14="http://schemas.microsoft.com/office/powerpoint/2010/main" val="37812200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124E86-2F92-457D-BD16-412A5B884926}"/>
              </a:ext>
            </a:extLst>
          </p:cNvPr>
          <p:cNvSpPr>
            <a:spLocks noGrp="1"/>
          </p:cNvSpPr>
          <p:nvPr>
            <p:ph type="title"/>
          </p:nvPr>
        </p:nvSpPr>
        <p:spPr/>
        <p:txBody>
          <a:bodyPr/>
          <a:lstStyle/>
          <a:p>
            <a:r>
              <a:rPr lang="en-US" altLang="en-US" dirty="0"/>
              <a:t>M-Type/D-Type Datapath</a:t>
            </a:r>
            <a:endParaRPr lang="nl-NL" dirty="0"/>
          </a:p>
        </p:txBody>
      </p:sp>
      <p:sp>
        <p:nvSpPr>
          <p:cNvPr id="3" name="Tijdelijke aanduiding voor dianummer 2">
            <a:extLst>
              <a:ext uri="{FF2B5EF4-FFF2-40B4-BE49-F238E27FC236}">
                <a16:creationId xmlns:a16="http://schemas.microsoft.com/office/drawing/2014/main" id="{2E7566A4-FD79-41C2-8BE4-25E9BF5A44F4}"/>
              </a:ext>
            </a:extLst>
          </p:cNvPr>
          <p:cNvSpPr>
            <a:spLocks noGrp="1"/>
          </p:cNvSpPr>
          <p:nvPr>
            <p:ph type="sldNum" sz="quarter" idx="4"/>
          </p:nvPr>
        </p:nvSpPr>
        <p:spPr/>
        <p:txBody>
          <a:bodyPr/>
          <a:lstStyle/>
          <a:p>
            <a:fld id="{56D60047-1244-4A1F-8780-494A55767BC9}" type="slidenum">
              <a:rPr lang="nl-NL" smtClean="0"/>
              <a:pPr/>
              <a:t>24</a:t>
            </a:fld>
            <a:endParaRPr lang="nl-NL"/>
          </a:p>
        </p:txBody>
      </p:sp>
      <p:sp>
        <p:nvSpPr>
          <p:cNvPr id="4" name="Tekstvak 3">
            <a:extLst>
              <a:ext uri="{FF2B5EF4-FFF2-40B4-BE49-F238E27FC236}">
                <a16:creationId xmlns:a16="http://schemas.microsoft.com/office/drawing/2014/main" id="{F94876FB-14CF-4115-A5A2-E9BCDEEB5F8E}"/>
              </a:ext>
            </a:extLst>
          </p:cNvPr>
          <p:cNvSpPr txBox="1"/>
          <p:nvPr/>
        </p:nvSpPr>
        <p:spPr>
          <a:xfrm>
            <a:off x="4143896" y="841888"/>
            <a:ext cx="5472608" cy="461665"/>
          </a:xfrm>
          <a:prstGeom prst="rect">
            <a:avLst/>
          </a:prstGeom>
          <a:noFill/>
        </p:spPr>
        <p:txBody>
          <a:bodyPr wrap="square" rtlCol="0">
            <a:spAutoFit/>
          </a:bodyPr>
          <a:lstStyle/>
          <a:p>
            <a:r>
              <a:rPr lang="en-US" b="0" dirty="0">
                <a:solidFill>
                  <a:srgbClr val="C00000"/>
                </a:solidFill>
                <a:latin typeface="Consolas" panose="020B0609020204030204" pitchFamily="49" charset="0"/>
              </a:rPr>
              <a:t>ADDS</a:t>
            </a:r>
            <a:r>
              <a:rPr lang="en-US" b="0" dirty="0">
                <a:solidFill>
                  <a:srgbClr val="C00000"/>
                </a:solidFill>
                <a:latin typeface="Calibri" panose="020F0502020204030204" pitchFamily="34" charset="0"/>
              </a:rPr>
              <a:t>, </a:t>
            </a:r>
            <a:r>
              <a:rPr lang="en-US" b="0" dirty="0">
                <a:solidFill>
                  <a:srgbClr val="C00000"/>
                </a:solidFill>
                <a:latin typeface="Consolas" panose="020B0609020204030204" pitchFamily="49" charset="0"/>
              </a:rPr>
              <a:t>SUBS</a:t>
            </a:r>
            <a:r>
              <a:rPr lang="en-US" b="0" dirty="0">
                <a:solidFill>
                  <a:srgbClr val="C00000"/>
                </a:solidFill>
                <a:latin typeface="Calibri" panose="020F0502020204030204" pitchFamily="34" charset="0"/>
              </a:rPr>
              <a:t>, </a:t>
            </a:r>
            <a:r>
              <a:rPr lang="en-US" b="0" dirty="0">
                <a:solidFill>
                  <a:srgbClr val="C00000"/>
                </a:solidFill>
                <a:latin typeface="Consolas" panose="020B0609020204030204" pitchFamily="49" charset="0"/>
              </a:rPr>
              <a:t>ANDS</a:t>
            </a:r>
            <a:r>
              <a:rPr lang="en-US" b="0" dirty="0">
                <a:solidFill>
                  <a:srgbClr val="C00000"/>
                </a:solidFill>
                <a:latin typeface="Calibri" panose="020F0502020204030204" pitchFamily="34" charset="0"/>
              </a:rPr>
              <a:t>, </a:t>
            </a:r>
            <a:r>
              <a:rPr lang="en-US" b="0" dirty="0">
                <a:solidFill>
                  <a:srgbClr val="C00000"/>
                </a:solidFill>
                <a:latin typeface="Consolas" panose="020B0609020204030204" pitchFamily="49" charset="0"/>
              </a:rPr>
              <a:t>EORS</a:t>
            </a:r>
            <a:r>
              <a:rPr lang="en-US" b="0" dirty="0">
                <a:solidFill>
                  <a:srgbClr val="C00000"/>
                </a:solidFill>
                <a:latin typeface="Calibri" panose="020F0502020204030204" pitchFamily="34" charset="0"/>
              </a:rPr>
              <a:t>, </a:t>
            </a:r>
            <a:r>
              <a:rPr lang="en-US" b="0" dirty="0">
                <a:solidFill>
                  <a:srgbClr val="C00000"/>
                </a:solidFill>
                <a:latin typeface="Consolas" panose="020B0609020204030204" pitchFamily="49" charset="0"/>
              </a:rPr>
              <a:t>ORRS</a:t>
            </a:r>
            <a:r>
              <a:rPr lang="en-US" b="0" dirty="0">
                <a:solidFill>
                  <a:srgbClr val="C00000"/>
                </a:solidFill>
                <a:latin typeface="Calibri" panose="020F0502020204030204" pitchFamily="34" charset="0"/>
              </a:rPr>
              <a:t>, </a:t>
            </a:r>
            <a:r>
              <a:rPr lang="en-US" b="0" dirty="0">
                <a:solidFill>
                  <a:srgbClr val="C00000"/>
                </a:solidFill>
                <a:latin typeface="Consolas" panose="020B0609020204030204" pitchFamily="49" charset="0"/>
              </a:rPr>
              <a:t>LDR</a:t>
            </a:r>
            <a:r>
              <a:rPr lang="en-US" b="0" dirty="0">
                <a:solidFill>
                  <a:srgbClr val="C00000"/>
                </a:solidFill>
                <a:latin typeface="Calibri" panose="020F0502020204030204" pitchFamily="34" charset="0"/>
              </a:rPr>
              <a:t>, </a:t>
            </a:r>
            <a:r>
              <a:rPr lang="en-US" b="0" dirty="0">
                <a:solidFill>
                  <a:srgbClr val="C00000"/>
                </a:solidFill>
                <a:latin typeface="Consolas" panose="020B0609020204030204" pitchFamily="49" charset="0"/>
              </a:rPr>
              <a:t>STR</a:t>
            </a:r>
            <a:endParaRPr lang="nl-NL" b="0" dirty="0" err="1">
              <a:solidFill>
                <a:srgbClr val="C00000"/>
              </a:solidFill>
              <a:latin typeface="Calibri" panose="020F0502020204030204" pitchFamily="34" charset="0"/>
            </a:endParaRPr>
          </a:p>
        </p:txBody>
      </p:sp>
      <p:sp>
        <p:nvSpPr>
          <p:cNvPr id="13" name="AutoShape 4">
            <a:extLst>
              <a:ext uri="{FF2B5EF4-FFF2-40B4-BE49-F238E27FC236}">
                <a16:creationId xmlns:a16="http://schemas.microsoft.com/office/drawing/2014/main" id="{CE00D55F-CE7A-4F2C-9EDF-C2C2D70C4ED0}"/>
              </a:ext>
            </a:extLst>
          </p:cNvPr>
          <p:cNvSpPr>
            <a:spLocks/>
          </p:cNvSpPr>
          <p:nvPr/>
        </p:nvSpPr>
        <p:spPr bwMode="auto">
          <a:xfrm>
            <a:off x="4719960" y="3936530"/>
            <a:ext cx="1079500" cy="361130"/>
          </a:xfrm>
          <a:prstGeom prst="borderCallout1">
            <a:avLst>
              <a:gd name="adj1" fmla="val 1858"/>
              <a:gd name="adj2" fmla="val 16754"/>
              <a:gd name="adj3" fmla="val -166941"/>
              <a:gd name="adj4" fmla="val -6629"/>
            </a:avLst>
          </a:prstGeom>
          <a:solidFill>
            <a:srgbClr val="C00000"/>
          </a:solidFill>
          <a:ln w="19050">
            <a:solidFill>
              <a:srgbClr val="C00000"/>
            </a:solidFill>
            <a:miter lim="800000"/>
            <a:headEnd/>
            <a:tailEnd type="triangle" w="med" len="med"/>
          </a:ln>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eaLnBrk="1" fontAlgn="auto" hangingPunct="1">
              <a:spcBef>
                <a:spcPct val="0"/>
              </a:spcBef>
              <a:spcAft>
                <a:spcPts val="0"/>
              </a:spcAft>
              <a:buClrTx/>
              <a:buSzTx/>
              <a:buNone/>
              <a:defRPr/>
            </a:pPr>
            <a:r>
              <a:rPr lang="en-US" altLang="en-US" sz="1600" b="0" kern="0" dirty="0">
                <a:solidFill>
                  <a:schemeClr val="bg1"/>
                </a:solidFill>
                <a:latin typeface="+mn-lt"/>
                <a:ea typeface="+mn-ea"/>
              </a:rPr>
              <a:t>Shift left 2</a:t>
            </a:r>
            <a:endParaRPr lang="en-AU" altLang="en-US" sz="1600" b="0" kern="0" dirty="0">
              <a:solidFill>
                <a:schemeClr val="bg1"/>
              </a:solidFill>
              <a:latin typeface="+mn-lt"/>
              <a:ea typeface="+mn-ea"/>
            </a:endParaRPr>
          </a:p>
        </p:txBody>
      </p:sp>
      <p:sp>
        <p:nvSpPr>
          <p:cNvPr id="14" name="AutoShape 4">
            <a:extLst>
              <a:ext uri="{FF2B5EF4-FFF2-40B4-BE49-F238E27FC236}">
                <a16:creationId xmlns:a16="http://schemas.microsoft.com/office/drawing/2014/main" id="{B61AA580-1AB2-4715-8A73-A82A12179895}"/>
              </a:ext>
            </a:extLst>
          </p:cNvPr>
          <p:cNvSpPr>
            <a:spLocks/>
          </p:cNvSpPr>
          <p:nvPr/>
        </p:nvSpPr>
        <p:spPr bwMode="auto">
          <a:xfrm>
            <a:off x="6160120" y="4369126"/>
            <a:ext cx="1079500" cy="865187"/>
          </a:xfrm>
          <a:prstGeom prst="borderCallout1">
            <a:avLst>
              <a:gd name="adj1" fmla="val 22821"/>
              <a:gd name="adj2" fmla="val 653"/>
              <a:gd name="adj3" fmla="val -17611"/>
              <a:gd name="adj4" fmla="val -33931"/>
            </a:avLst>
          </a:prstGeom>
          <a:solidFill>
            <a:srgbClr val="C00000"/>
          </a:solidFill>
          <a:ln w="19050">
            <a:solidFill>
              <a:srgbClr val="C00000"/>
            </a:solidFill>
            <a:miter lim="800000"/>
            <a:headEnd/>
            <a:tailEnd type="triangle" w="med" len="med"/>
          </a:ln>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eaLnBrk="1" fontAlgn="auto" hangingPunct="1">
              <a:spcBef>
                <a:spcPct val="0"/>
              </a:spcBef>
              <a:spcAft>
                <a:spcPts val="0"/>
              </a:spcAft>
              <a:buClrTx/>
              <a:buSzTx/>
              <a:buNone/>
              <a:defRPr/>
            </a:pPr>
            <a:r>
              <a:rPr lang="en-US" altLang="en-US" sz="1600" b="0" kern="0" dirty="0">
                <a:solidFill>
                  <a:schemeClr val="bg1"/>
                </a:solidFill>
                <a:latin typeface="+mn-lt"/>
                <a:ea typeface="+mn-ea"/>
              </a:rPr>
              <a:t>Just</a:t>
            </a:r>
            <a:br>
              <a:rPr lang="en-US" altLang="en-US" sz="1600" b="0" kern="0" dirty="0">
                <a:solidFill>
                  <a:schemeClr val="bg1"/>
                </a:solidFill>
                <a:latin typeface="+mn-lt"/>
                <a:ea typeface="+mn-ea"/>
              </a:rPr>
            </a:br>
            <a:r>
              <a:rPr lang="en-US" altLang="en-US" sz="1600" b="0" kern="0" dirty="0">
                <a:solidFill>
                  <a:schemeClr val="bg1"/>
                </a:solidFill>
                <a:latin typeface="+mn-lt"/>
                <a:ea typeface="+mn-ea"/>
              </a:rPr>
              <a:t>re-routes wires</a:t>
            </a:r>
            <a:endParaRPr lang="en-AU" altLang="en-US" sz="1600" b="0" kern="0" dirty="0">
              <a:solidFill>
                <a:schemeClr val="bg1"/>
              </a:solidFill>
              <a:latin typeface="+mn-lt"/>
              <a:ea typeface="+mn-ea"/>
            </a:endParaRPr>
          </a:p>
        </p:txBody>
      </p:sp>
      <p:pic>
        <p:nvPicPr>
          <p:cNvPr id="6" name="Afbeelding 5">
            <a:extLst>
              <a:ext uri="{FF2B5EF4-FFF2-40B4-BE49-F238E27FC236}">
                <a16:creationId xmlns:a16="http://schemas.microsoft.com/office/drawing/2014/main" id="{6190F8E0-41A3-4EBD-802D-6064EC5FC30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50875" y="1187925"/>
            <a:ext cx="8858250" cy="4333875"/>
          </a:xfrm>
          <a:prstGeom prst="rect">
            <a:avLst/>
          </a:prstGeom>
        </p:spPr>
      </p:pic>
    </p:spTree>
    <p:extLst>
      <p:ext uri="{BB962C8B-B14F-4D97-AF65-F5344CB8AC3E}">
        <p14:creationId xmlns:p14="http://schemas.microsoft.com/office/powerpoint/2010/main" val="3536581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5335F8-BE6F-4E12-81EA-24A32A21EBAB}"/>
              </a:ext>
            </a:extLst>
          </p:cNvPr>
          <p:cNvSpPr>
            <a:spLocks noGrp="1"/>
          </p:cNvSpPr>
          <p:nvPr>
            <p:ph type="title"/>
          </p:nvPr>
        </p:nvSpPr>
        <p:spPr/>
        <p:txBody>
          <a:bodyPr/>
          <a:lstStyle/>
          <a:p>
            <a:r>
              <a:rPr lang="nl-NL" dirty="0"/>
              <a:t>Full </a:t>
            </a:r>
            <a:r>
              <a:rPr lang="nl-NL" dirty="0" err="1"/>
              <a:t>Datapath</a:t>
            </a:r>
            <a:endParaRPr lang="nl-NL" dirty="0"/>
          </a:p>
        </p:txBody>
      </p:sp>
      <p:sp>
        <p:nvSpPr>
          <p:cNvPr id="3" name="Tijdelijke aanduiding voor dianummer 2">
            <a:extLst>
              <a:ext uri="{FF2B5EF4-FFF2-40B4-BE49-F238E27FC236}">
                <a16:creationId xmlns:a16="http://schemas.microsoft.com/office/drawing/2014/main" id="{AFCAFA7C-116D-46FA-BA72-D9D14D2C5C61}"/>
              </a:ext>
            </a:extLst>
          </p:cNvPr>
          <p:cNvSpPr>
            <a:spLocks noGrp="1"/>
          </p:cNvSpPr>
          <p:nvPr>
            <p:ph type="sldNum" sz="quarter" idx="4"/>
          </p:nvPr>
        </p:nvSpPr>
        <p:spPr/>
        <p:txBody>
          <a:bodyPr/>
          <a:lstStyle/>
          <a:p>
            <a:fld id="{56D60047-1244-4A1F-8780-494A55767BC9}" type="slidenum">
              <a:rPr lang="nl-NL" smtClean="0"/>
              <a:pPr/>
              <a:t>25</a:t>
            </a:fld>
            <a:endParaRPr lang="nl-NL"/>
          </a:p>
        </p:txBody>
      </p:sp>
      <p:sp>
        <p:nvSpPr>
          <p:cNvPr id="5" name="Tekstvak 4">
            <a:extLst>
              <a:ext uri="{FF2B5EF4-FFF2-40B4-BE49-F238E27FC236}">
                <a16:creationId xmlns:a16="http://schemas.microsoft.com/office/drawing/2014/main" id="{C9ED3F51-8DA4-4CE3-94B4-698E88215433}"/>
              </a:ext>
            </a:extLst>
          </p:cNvPr>
          <p:cNvSpPr txBox="1"/>
          <p:nvPr/>
        </p:nvSpPr>
        <p:spPr>
          <a:xfrm>
            <a:off x="3495824" y="826775"/>
            <a:ext cx="6120680" cy="461665"/>
          </a:xfrm>
          <a:prstGeom prst="rect">
            <a:avLst/>
          </a:prstGeom>
          <a:noFill/>
        </p:spPr>
        <p:txBody>
          <a:bodyPr wrap="square" rtlCol="0">
            <a:spAutoFit/>
          </a:bodyPr>
          <a:lstStyle/>
          <a:p>
            <a:r>
              <a:rPr lang="en-US" b="0" dirty="0">
                <a:solidFill>
                  <a:srgbClr val="C00000"/>
                </a:solidFill>
                <a:latin typeface="Consolas" panose="020B0609020204030204" pitchFamily="49" charset="0"/>
              </a:rPr>
              <a:t>ADDS</a:t>
            </a:r>
            <a:r>
              <a:rPr lang="en-US" b="0" dirty="0">
                <a:solidFill>
                  <a:srgbClr val="C00000"/>
                </a:solidFill>
                <a:latin typeface="Calibri" panose="020F0502020204030204" pitchFamily="34" charset="0"/>
              </a:rPr>
              <a:t>, </a:t>
            </a:r>
            <a:r>
              <a:rPr lang="en-US" b="0" dirty="0">
                <a:solidFill>
                  <a:srgbClr val="C00000"/>
                </a:solidFill>
                <a:latin typeface="Consolas" panose="020B0609020204030204" pitchFamily="49" charset="0"/>
              </a:rPr>
              <a:t>SUBS</a:t>
            </a:r>
            <a:r>
              <a:rPr lang="en-US" b="0" dirty="0">
                <a:solidFill>
                  <a:srgbClr val="C00000"/>
                </a:solidFill>
                <a:latin typeface="Calibri" panose="020F0502020204030204" pitchFamily="34" charset="0"/>
              </a:rPr>
              <a:t>, </a:t>
            </a:r>
            <a:r>
              <a:rPr lang="en-US" b="0" dirty="0">
                <a:solidFill>
                  <a:srgbClr val="C00000"/>
                </a:solidFill>
                <a:latin typeface="Consolas" panose="020B0609020204030204" pitchFamily="49" charset="0"/>
              </a:rPr>
              <a:t>ANDS</a:t>
            </a:r>
            <a:r>
              <a:rPr lang="en-US" b="0" dirty="0">
                <a:solidFill>
                  <a:srgbClr val="C00000"/>
                </a:solidFill>
                <a:latin typeface="Calibri" panose="020F0502020204030204" pitchFamily="34" charset="0"/>
              </a:rPr>
              <a:t>, </a:t>
            </a:r>
            <a:r>
              <a:rPr lang="en-US" b="0" dirty="0">
                <a:solidFill>
                  <a:srgbClr val="C00000"/>
                </a:solidFill>
                <a:latin typeface="Consolas" panose="020B0609020204030204" pitchFamily="49" charset="0"/>
              </a:rPr>
              <a:t>EORR</a:t>
            </a:r>
            <a:r>
              <a:rPr lang="en-US" b="0" dirty="0">
                <a:solidFill>
                  <a:srgbClr val="C00000"/>
                </a:solidFill>
                <a:latin typeface="Calibri" panose="020F0502020204030204" pitchFamily="34" charset="0"/>
              </a:rPr>
              <a:t>, </a:t>
            </a:r>
            <a:r>
              <a:rPr lang="en-US" b="0" dirty="0">
                <a:solidFill>
                  <a:srgbClr val="C00000"/>
                </a:solidFill>
                <a:latin typeface="Consolas" panose="020B0609020204030204" pitchFamily="49" charset="0"/>
              </a:rPr>
              <a:t>ORRS</a:t>
            </a:r>
            <a:r>
              <a:rPr lang="en-US" b="0" dirty="0">
                <a:solidFill>
                  <a:srgbClr val="C00000"/>
                </a:solidFill>
                <a:latin typeface="Calibri" panose="020F0502020204030204" pitchFamily="34" charset="0"/>
              </a:rPr>
              <a:t>, </a:t>
            </a:r>
            <a:r>
              <a:rPr lang="en-US" b="0" dirty="0">
                <a:solidFill>
                  <a:srgbClr val="C00000"/>
                </a:solidFill>
                <a:latin typeface="Consolas" panose="020B0609020204030204" pitchFamily="49" charset="0"/>
              </a:rPr>
              <a:t>LDR</a:t>
            </a:r>
            <a:r>
              <a:rPr lang="en-US" b="0" dirty="0">
                <a:solidFill>
                  <a:srgbClr val="C00000"/>
                </a:solidFill>
                <a:latin typeface="Calibri" panose="020F0502020204030204" pitchFamily="34" charset="0"/>
              </a:rPr>
              <a:t>, </a:t>
            </a:r>
            <a:r>
              <a:rPr lang="en-US" b="0" dirty="0">
                <a:solidFill>
                  <a:srgbClr val="C00000"/>
                </a:solidFill>
                <a:latin typeface="Consolas" panose="020B0609020204030204" pitchFamily="49" charset="0"/>
              </a:rPr>
              <a:t>STR</a:t>
            </a:r>
            <a:r>
              <a:rPr lang="en-US" b="0" dirty="0">
                <a:solidFill>
                  <a:srgbClr val="C00000"/>
                </a:solidFill>
                <a:latin typeface="+mn-lt"/>
              </a:rPr>
              <a:t>, </a:t>
            </a:r>
            <a:r>
              <a:rPr lang="en-US" b="0" dirty="0">
                <a:solidFill>
                  <a:srgbClr val="C00000"/>
                </a:solidFill>
                <a:latin typeface="Consolas" panose="020B0609020204030204" pitchFamily="49" charset="0"/>
              </a:rPr>
              <a:t>CBZ</a:t>
            </a:r>
            <a:endParaRPr lang="nl-NL" b="0" dirty="0" err="1">
              <a:solidFill>
                <a:srgbClr val="C00000"/>
              </a:solidFill>
              <a:latin typeface="Consolas" panose="020B0609020204030204" pitchFamily="49" charset="0"/>
            </a:endParaRPr>
          </a:p>
        </p:txBody>
      </p:sp>
      <p:sp>
        <p:nvSpPr>
          <p:cNvPr id="8" name="AutoShape 4">
            <a:extLst>
              <a:ext uri="{FF2B5EF4-FFF2-40B4-BE49-F238E27FC236}">
                <a16:creationId xmlns:a16="http://schemas.microsoft.com/office/drawing/2014/main" id="{9F0548FC-999B-4886-842E-E4EC2BA1EA05}"/>
              </a:ext>
            </a:extLst>
          </p:cNvPr>
          <p:cNvSpPr>
            <a:spLocks/>
          </p:cNvSpPr>
          <p:nvPr/>
        </p:nvSpPr>
        <p:spPr bwMode="auto">
          <a:xfrm>
            <a:off x="5296027" y="4903344"/>
            <a:ext cx="720080" cy="590550"/>
          </a:xfrm>
          <a:prstGeom prst="borderCallout1">
            <a:avLst>
              <a:gd name="adj1" fmla="val 1858"/>
              <a:gd name="adj2" fmla="val 16754"/>
              <a:gd name="adj3" fmla="val -102070"/>
              <a:gd name="adj4" fmla="val -5229"/>
            </a:avLst>
          </a:prstGeom>
          <a:solidFill>
            <a:srgbClr val="C00000"/>
          </a:solidFill>
          <a:ln w="19050">
            <a:solidFill>
              <a:srgbClr val="C00000"/>
            </a:solidFill>
            <a:miter lim="800000"/>
            <a:headEnd/>
            <a:tailEnd type="triangle" w="med" len="med"/>
          </a:ln>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eaLnBrk="1" fontAlgn="auto" hangingPunct="1">
              <a:spcBef>
                <a:spcPct val="0"/>
              </a:spcBef>
              <a:spcAft>
                <a:spcPts val="0"/>
              </a:spcAft>
              <a:buClrTx/>
              <a:buSzTx/>
              <a:buNone/>
              <a:defRPr/>
            </a:pPr>
            <a:r>
              <a:rPr lang="en-US" altLang="en-US" sz="1600" b="0" kern="0" dirty="0">
                <a:solidFill>
                  <a:schemeClr val="bg1"/>
                </a:solidFill>
                <a:latin typeface="+mn-lt"/>
                <a:ea typeface="+mn-ea"/>
              </a:rPr>
              <a:t>Shift left 2</a:t>
            </a:r>
            <a:endParaRPr lang="en-AU" altLang="en-US" sz="1600" b="0" kern="0" dirty="0">
              <a:solidFill>
                <a:schemeClr val="bg1"/>
              </a:solidFill>
              <a:latin typeface="+mn-lt"/>
              <a:ea typeface="+mn-ea"/>
            </a:endParaRPr>
          </a:p>
        </p:txBody>
      </p:sp>
      <p:pic>
        <p:nvPicPr>
          <p:cNvPr id="6" name="Afbeelding 5">
            <a:extLst>
              <a:ext uri="{FF2B5EF4-FFF2-40B4-BE49-F238E27FC236}">
                <a16:creationId xmlns:a16="http://schemas.microsoft.com/office/drawing/2014/main" id="{E72E1969-A91A-4372-9024-3A4E84EB6FE1}"/>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628" y="1188808"/>
            <a:ext cx="6762750" cy="4533900"/>
          </a:xfrm>
          <a:prstGeom prst="rect">
            <a:avLst/>
          </a:prstGeom>
        </p:spPr>
      </p:pic>
    </p:spTree>
    <p:extLst>
      <p:ext uri="{BB962C8B-B14F-4D97-AF65-F5344CB8AC3E}">
        <p14:creationId xmlns:p14="http://schemas.microsoft.com/office/powerpoint/2010/main" val="34164219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721210-52F0-4C08-9539-88576EEDF5A8}"/>
              </a:ext>
            </a:extLst>
          </p:cNvPr>
          <p:cNvSpPr>
            <a:spLocks noGrp="1"/>
          </p:cNvSpPr>
          <p:nvPr>
            <p:ph type="title"/>
          </p:nvPr>
        </p:nvSpPr>
        <p:spPr/>
        <p:txBody>
          <a:bodyPr/>
          <a:lstStyle/>
          <a:p>
            <a:r>
              <a:rPr lang="nl-NL" dirty="0"/>
              <a:t>ALU Control</a:t>
            </a:r>
          </a:p>
        </p:txBody>
      </p:sp>
      <p:sp>
        <p:nvSpPr>
          <p:cNvPr id="3" name="Tijdelijke aanduiding voor inhoud 2">
            <a:extLst>
              <a:ext uri="{FF2B5EF4-FFF2-40B4-BE49-F238E27FC236}">
                <a16:creationId xmlns:a16="http://schemas.microsoft.com/office/drawing/2014/main" id="{8369CFA6-C97B-4516-A401-0F889450A3B8}"/>
              </a:ext>
            </a:extLst>
          </p:cNvPr>
          <p:cNvSpPr>
            <a:spLocks noGrp="1"/>
          </p:cNvSpPr>
          <p:nvPr>
            <p:ph idx="1"/>
          </p:nvPr>
        </p:nvSpPr>
        <p:spPr>
          <a:xfrm>
            <a:off x="439487" y="985292"/>
            <a:ext cx="7268103" cy="4464496"/>
          </a:xfrm>
        </p:spPr>
        <p:txBody>
          <a:bodyPr/>
          <a:lstStyle/>
          <a:p>
            <a:pPr eaLnBrk="1" hangingPunct="1"/>
            <a:r>
              <a:rPr lang="en-US" altLang="en-US" dirty="0"/>
              <a:t>ALU used for</a:t>
            </a:r>
          </a:p>
          <a:p>
            <a:pPr lvl="1" eaLnBrk="1" hangingPunct="1"/>
            <a:r>
              <a:rPr lang="en-US" altLang="en-US" dirty="0"/>
              <a:t>R-type </a:t>
            </a:r>
            <a:r>
              <a:rPr lang="en-US" altLang="en-US" dirty="0">
                <a:latin typeface="Consolas" panose="020B0609020204030204" pitchFamily="49" charset="0"/>
              </a:rPr>
              <a:t>ADDS</a:t>
            </a:r>
            <a:r>
              <a:rPr lang="en-US" altLang="en-US" dirty="0"/>
              <a:t>, </a:t>
            </a:r>
            <a:r>
              <a:rPr lang="en-US" altLang="en-US" dirty="0">
                <a:latin typeface="Consolas" panose="020B0609020204030204" pitchFamily="49" charset="0"/>
              </a:rPr>
              <a:t>SUBS</a:t>
            </a:r>
            <a:r>
              <a:rPr lang="en-US" altLang="en-US" dirty="0"/>
              <a:t>, </a:t>
            </a:r>
            <a:r>
              <a:rPr lang="en-US" altLang="en-US" dirty="0">
                <a:latin typeface="Consolas" panose="020B0609020204030204" pitchFamily="49" charset="0"/>
              </a:rPr>
              <a:t>ANDS</a:t>
            </a:r>
            <a:r>
              <a:rPr lang="en-US" altLang="en-US" dirty="0"/>
              <a:t>, </a:t>
            </a:r>
            <a:r>
              <a:rPr lang="en-US" altLang="en-US" dirty="0">
                <a:latin typeface="Consolas" panose="020B0609020204030204" pitchFamily="49" charset="0"/>
              </a:rPr>
              <a:t>EORS</a:t>
            </a:r>
            <a:r>
              <a:rPr lang="en-US" altLang="en-US" dirty="0"/>
              <a:t>, </a:t>
            </a:r>
            <a:r>
              <a:rPr lang="en-US" altLang="en-US" dirty="0">
                <a:latin typeface="Consolas" panose="020B0609020204030204" pitchFamily="49" charset="0"/>
              </a:rPr>
              <a:t>ORRS</a:t>
            </a:r>
            <a:r>
              <a:rPr lang="en-US" altLang="en-US" dirty="0"/>
              <a:t>: </a:t>
            </a:r>
          </a:p>
          <a:p>
            <a:pPr lvl="2" eaLnBrk="1" hangingPunct="1"/>
            <a:r>
              <a:rPr lang="en-US" altLang="en-US" dirty="0"/>
              <a:t>Function depends on opcode</a:t>
            </a:r>
            <a:endParaRPr lang="en-AU" altLang="en-US" dirty="0"/>
          </a:p>
          <a:p>
            <a:pPr lvl="1" eaLnBrk="1" hangingPunct="1"/>
            <a:r>
              <a:rPr lang="en-US" altLang="en-US" dirty="0"/>
              <a:t>M-type </a:t>
            </a:r>
            <a:r>
              <a:rPr lang="en-US" altLang="en-US" dirty="0">
                <a:latin typeface="Consolas" panose="020B0609020204030204" pitchFamily="49" charset="0"/>
              </a:rPr>
              <a:t>LDR</a:t>
            </a:r>
            <a:r>
              <a:rPr lang="en-US" altLang="en-US" dirty="0"/>
              <a:t>, </a:t>
            </a:r>
            <a:r>
              <a:rPr lang="en-US" altLang="en-US" dirty="0">
                <a:latin typeface="Consolas" panose="020B0609020204030204" pitchFamily="49" charset="0"/>
              </a:rPr>
              <a:t>STR</a:t>
            </a:r>
            <a:r>
              <a:rPr lang="en-US" altLang="en-US" dirty="0"/>
              <a:t>:</a:t>
            </a:r>
          </a:p>
          <a:p>
            <a:pPr lvl="2" eaLnBrk="1" hangingPunct="1"/>
            <a:r>
              <a:rPr lang="en-US" altLang="en-US" dirty="0"/>
              <a:t>Function = add</a:t>
            </a:r>
          </a:p>
          <a:p>
            <a:pPr lvl="1" eaLnBrk="1" hangingPunct="1"/>
            <a:r>
              <a:rPr lang="en-US" altLang="en-US" dirty="0"/>
              <a:t>CB-type </a:t>
            </a:r>
            <a:r>
              <a:rPr lang="en-US" altLang="en-US" dirty="0">
                <a:latin typeface="Consolas" panose="020B0609020204030204" pitchFamily="49" charset="0"/>
              </a:rPr>
              <a:t>CBZ</a:t>
            </a:r>
            <a:r>
              <a:rPr lang="en-US" altLang="en-US" dirty="0"/>
              <a:t>:</a:t>
            </a:r>
          </a:p>
          <a:p>
            <a:pPr lvl="2" eaLnBrk="1" hangingPunct="1"/>
            <a:r>
              <a:rPr lang="en-US" altLang="en-US" dirty="0"/>
              <a:t>Function = pass</a:t>
            </a:r>
          </a:p>
          <a:p>
            <a:endParaRPr lang="nl-NL" dirty="0"/>
          </a:p>
        </p:txBody>
      </p:sp>
      <p:sp>
        <p:nvSpPr>
          <p:cNvPr id="4" name="Tijdelijke aanduiding voor dianummer 3">
            <a:extLst>
              <a:ext uri="{FF2B5EF4-FFF2-40B4-BE49-F238E27FC236}">
                <a16:creationId xmlns:a16="http://schemas.microsoft.com/office/drawing/2014/main" id="{D27835A9-8824-41EE-A680-BC3B29904A45}"/>
              </a:ext>
            </a:extLst>
          </p:cNvPr>
          <p:cNvSpPr>
            <a:spLocks noGrp="1"/>
          </p:cNvSpPr>
          <p:nvPr>
            <p:ph type="sldNum" sz="quarter" idx="4"/>
          </p:nvPr>
        </p:nvSpPr>
        <p:spPr/>
        <p:txBody>
          <a:bodyPr/>
          <a:lstStyle/>
          <a:p>
            <a:fld id="{56D60047-1244-4A1F-8780-494A55767BC9}" type="slidenum">
              <a:rPr lang="nl-NL" smtClean="0"/>
              <a:pPr/>
              <a:t>26</a:t>
            </a:fld>
            <a:endParaRPr lang="nl-NL"/>
          </a:p>
        </p:txBody>
      </p:sp>
      <p:pic>
        <p:nvPicPr>
          <p:cNvPr id="8" name="Afbeelding 7">
            <a:extLst>
              <a:ext uri="{FF2B5EF4-FFF2-40B4-BE49-F238E27FC236}">
                <a16:creationId xmlns:a16="http://schemas.microsoft.com/office/drawing/2014/main" id="{6ACD9522-94AF-4560-BD59-D12275EC0F23}"/>
              </a:ext>
            </a:extLst>
          </p:cNvPr>
          <p:cNvPicPr>
            <a:picLocks noChangeAspect="1"/>
          </p:cNvPicPr>
          <p:nvPr/>
        </p:nvPicPr>
        <p:blipFill>
          <a:blip r:embed="rId2"/>
          <a:stretch>
            <a:fillRect/>
          </a:stretch>
        </p:blipFill>
        <p:spPr>
          <a:xfrm>
            <a:off x="6273364" y="2739483"/>
            <a:ext cx="2911092" cy="2804403"/>
          </a:xfrm>
          <a:prstGeom prst="rect">
            <a:avLst/>
          </a:prstGeom>
        </p:spPr>
      </p:pic>
      <p:grpSp>
        <p:nvGrpSpPr>
          <p:cNvPr id="9" name="Group 48">
            <a:extLst>
              <a:ext uri="{FF2B5EF4-FFF2-40B4-BE49-F238E27FC236}">
                <a16:creationId xmlns:a16="http://schemas.microsoft.com/office/drawing/2014/main" id="{69F9DA10-DB66-4215-952D-CE4CCC1ECB62}"/>
              </a:ext>
            </a:extLst>
          </p:cNvPr>
          <p:cNvGrpSpPr>
            <a:grpSpLocks/>
          </p:cNvGrpSpPr>
          <p:nvPr/>
        </p:nvGrpSpPr>
        <p:grpSpPr bwMode="auto">
          <a:xfrm>
            <a:off x="7672288" y="996853"/>
            <a:ext cx="1677986" cy="1598614"/>
            <a:chOff x="2699" y="2750"/>
            <a:chExt cx="1057" cy="1007"/>
          </a:xfrm>
        </p:grpSpPr>
        <p:sp>
          <p:nvSpPr>
            <p:cNvPr id="10" name="Line 49">
              <a:extLst>
                <a:ext uri="{FF2B5EF4-FFF2-40B4-BE49-F238E27FC236}">
                  <a16:creationId xmlns:a16="http://schemas.microsoft.com/office/drawing/2014/main" id="{11F73FD8-CECD-4437-97CE-3D3C95C4448F}"/>
                </a:ext>
              </a:extLst>
            </p:cNvPr>
            <p:cNvSpPr>
              <a:spLocks noChangeShapeType="1"/>
            </p:cNvSpPr>
            <p:nvPr/>
          </p:nvSpPr>
          <p:spPr bwMode="auto">
            <a:xfrm>
              <a:off x="2926" y="2886"/>
              <a:ext cx="136"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11" name="Line 50">
              <a:extLst>
                <a:ext uri="{FF2B5EF4-FFF2-40B4-BE49-F238E27FC236}">
                  <a16:creationId xmlns:a16="http://schemas.microsoft.com/office/drawing/2014/main" id="{BC2295DA-5609-42D2-AB90-E3259EC94128}"/>
                </a:ext>
              </a:extLst>
            </p:cNvPr>
            <p:cNvSpPr>
              <a:spLocks noChangeShapeType="1"/>
            </p:cNvSpPr>
            <p:nvPr/>
          </p:nvSpPr>
          <p:spPr bwMode="auto">
            <a:xfrm>
              <a:off x="2926" y="3339"/>
              <a:ext cx="136"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12" name="Line 51">
              <a:extLst>
                <a:ext uri="{FF2B5EF4-FFF2-40B4-BE49-F238E27FC236}">
                  <a16:creationId xmlns:a16="http://schemas.microsoft.com/office/drawing/2014/main" id="{340564AC-8AB3-4536-8909-3E710EBE4073}"/>
                </a:ext>
              </a:extLst>
            </p:cNvPr>
            <p:cNvSpPr>
              <a:spLocks noChangeShapeType="1"/>
            </p:cNvSpPr>
            <p:nvPr/>
          </p:nvSpPr>
          <p:spPr bwMode="auto">
            <a:xfrm>
              <a:off x="3424" y="3194"/>
              <a:ext cx="136"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13" name="Text Box 52">
              <a:extLst>
                <a:ext uri="{FF2B5EF4-FFF2-40B4-BE49-F238E27FC236}">
                  <a16:creationId xmlns:a16="http://schemas.microsoft.com/office/drawing/2014/main" id="{4C2EAAA1-1013-4236-862D-62DC303CA4BB}"/>
                </a:ext>
              </a:extLst>
            </p:cNvPr>
            <p:cNvSpPr txBox="1">
              <a:spLocks noChangeArrowheads="1"/>
            </p:cNvSpPr>
            <p:nvPr/>
          </p:nvSpPr>
          <p:spPr bwMode="auto">
            <a:xfrm>
              <a:off x="2699" y="2753"/>
              <a:ext cx="21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a:solidFill>
                    <a:srgbClr val="000000"/>
                  </a:solidFill>
                  <a:ea typeface="+mn-ea"/>
                </a:rPr>
                <a:t>A</a:t>
              </a:r>
              <a:endParaRPr lang="en-AU" altLang="en-US" sz="1800" b="0">
                <a:solidFill>
                  <a:srgbClr val="000000"/>
                </a:solidFill>
                <a:ea typeface="+mn-ea"/>
              </a:endParaRPr>
            </a:p>
          </p:txBody>
        </p:sp>
        <p:sp>
          <p:nvSpPr>
            <p:cNvPr id="14" name="Text Box 53">
              <a:extLst>
                <a:ext uri="{FF2B5EF4-FFF2-40B4-BE49-F238E27FC236}">
                  <a16:creationId xmlns:a16="http://schemas.microsoft.com/office/drawing/2014/main" id="{89C9D95E-8927-4DB2-A0AB-8CD3744CAA8B}"/>
                </a:ext>
              </a:extLst>
            </p:cNvPr>
            <p:cNvSpPr txBox="1">
              <a:spLocks noChangeArrowheads="1"/>
            </p:cNvSpPr>
            <p:nvPr/>
          </p:nvSpPr>
          <p:spPr bwMode="auto">
            <a:xfrm>
              <a:off x="2699" y="3247"/>
              <a:ext cx="21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a:solidFill>
                    <a:srgbClr val="000000"/>
                  </a:solidFill>
                  <a:ea typeface="+mn-ea"/>
                </a:rPr>
                <a:t>B</a:t>
              </a:r>
              <a:endParaRPr lang="en-AU" altLang="en-US" sz="1800" b="0">
                <a:solidFill>
                  <a:srgbClr val="000000"/>
                </a:solidFill>
                <a:ea typeface="+mn-ea"/>
              </a:endParaRPr>
            </a:p>
          </p:txBody>
        </p:sp>
        <p:sp>
          <p:nvSpPr>
            <p:cNvPr id="15" name="Text Box 54">
              <a:extLst>
                <a:ext uri="{FF2B5EF4-FFF2-40B4-BE49-F238E27FC236}">
                  <a16:creationId xmlns:a16="http://schemas.microsoft.com/office/drawing/2014/main" id="{BB407CE3-67D2-4ACC-AAEC-53A79846AF46}"/>
                </a:ext>
              </a:extLst>
            </p:cNvPr>
            <p:cNvSpPr txBox="1">
              <a:spLocks noChangeArrowheads="1"/>
            </p:cNvSpPr>
            <p:nvPr/>
          </p:nvSpPr>
          <p:spPr bwMode="auto">
            <a:xfrm>
              <a:off x="3543" y="3060"/>
              <a:ext cx="21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a:solidFill>
                    <a:srgbClr val="000000"/>
                  </a:solidFill>
                  <a:ea typeface="+mn-ea"/>
                </a:rPr>
                <a:t>Y</a:t>
              </a:r>
              <a:endParaRPr lang="en-AU" altLang="en-US" sz="1800" b="0">
                <a:solidFill>
                  <a:srgbClr val="000000"/>
                </a:solidFill>
                <a:ea typeface="+mn-ea"/>
              </a:endParaRPr>
            </a:p>
          </p:txBody>
        </p:sp>
        <p:sp>
          <p:nvSpPr>
            <p:cNvPr id="16" name="Line 55">
              <a:extLst>
                <a:ext uri="{FF2B5EF4-FFF2-40B4-BE49-F238E27FC236}">
                  <a16:creationId xmlns:a16="http://schemas.microsoft.com/office/drawing/2014/main" id="{050D7760-7080-44C7-AEB4-DB2F852E72AB}"/>
                </a:ext>
              </a:extLst>
            </p:cNvPr>
            <p:cNvSpPr>
              <a:spLocks noChangeShapeType="1"/>
            </p:cNvSpPr>
            <p:nvPr/>
          </p:nvSpPr>
          <p:spPr bwMode="auto">
            <a:xfrm>
              <a:off x="3061" y="2750"/>
              <a:ext cx="1" cy="27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17" name="Line 56">
              <a:extLst>
                <a:ext uri="{FF2B5EF4-FFF2-40B4-BE49-F238E27FC236}">
                  <a16:creationId xmlns:a16="http://schemas.microsoft.com/office/drawing/2014/main" id="{DFD9681D-AD1F-4460-9C3A-BEB1F3ED2855}"/>
                </a:ext>
              </a:extLst>
            </p:cNvPr>
            <p:cNvSpPr>
              <a:spLocks noChangeShapeType="1"/>
            </p:cNvSpPr>
            <p:nvPr/>
          </p:nvSpPr>
          <p:spPr bwMode="auto">
            <a:xfrm flipH="1">
              <a:off x="3061" y="3203"/>
              <a:ext cx="1" cy="27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18" name="Line 57">
              <a:extLst>
                <a:ext uri="{FF2B5EF4-FFF2-40B4-BE49-F238E27FC236}">
                  <a16:creationId xmlns:a16="http://schemas.microsoft.com/office/drawing/2014/main" id="{D9A1CAD5-9168-48BC-BE61-DF8B66822280}"/>
                </a:ext>
              </a:extLst>
            </p:cNvPr>
            <p:cNvSpPr>
              <a:spLocks noChangeShapeType="1"/>
            </p:cNvSpPr>
            <p:nvPr/>
          </p:nvSpPr>
          <p:spPr bwMode="auto">
            <a:xfrm>
              <a:off x="3062" y="3022"/>
              <a:ext cx="91" cy="9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19" name="Line 58">
              <a:extLst>
                <a:ext uri="{FF2B5EF4-FFF2-40B4-BE49-F238E27FC236}">
                  <a16:creationId xmlns:a16="http://schemas.microsoft.com/office/drawing/2014/main" id="{B407B453-CECF-42F9-B5F0-0B2F7AAEEF12}"/>
                </a:ext>
              </a:extLst>
            </p:cNvPr>
            <p:cNvSpPr>
              <a:spLocks noChangeShapeType="1"/>
            </p:cNvSpPr>
            <p:nvPr/>
          </p:nvSpPr>
          <p:spPr bwMode="auto">
            <a:xfrm flipH="1">
              <a:off x="3062" y="3112"/>
              <a:ext cx="91" cy="9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20" name="Line 59">
              <a:extLst>
                <a:ext uri="{FF2B5EF4-FFF2-40B4-BE49-F238E27FC236}">
                  <a16:creationId xmlns:a16="http://schemas.microsoft.com/office/drawing/2014/main" id="{D546434C-04BE-44DD-8938-63EC41B78310}"/>
                </a:ext>
              </a:extLst>
            </p:cNvPr>
            <p:cNvSpPr>
              <a:spLocks noChangeShapeType="1"/>
            </p:cNvSpPr>
            <p:nvPr/>
          </p:nvSpPr>
          <p:spPr bwMode="auto">
            <a:xfrm>
              <a:off x="3061" y="2750"/>
              <a:ext cx="363" cy="18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21" name="Line 60">
              <a:extLst>
                <a:ext uri="{FF2B5EF4-FFF2-40B4-BE49-F238E27FC236}">
                  <a16:creationId xmlns:a16="http://schemas.microsoft.com/office/drawing/2014/main" id="{593D9F20-AF45-45E3-99E8-76F064CB9628}"/>
                </a:ext>
              </a:extLst>
            </p:cNvPr>
            <p:cNvSpPr>
              <a:spLocks noChangeShapeType="1"/>
            </p:cNvSpPr>
            <p:nvPr/>
          </p:nvSpPr>
          <p:spPr bwMode="auto">
            <a:xfrm flipV="1">
              <a:off x="3061" y="3294"/>
              <a:ext cx="363" cy="18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22" name="Line 61">
              <a:extLst>
                <a:ext uri="{FF2B5EF4-FFF2-40B4-BE49-F238E27FC236}">
                  <a16:creationId xmlns:a16="http://schemas.microsoft.com/office/drawing/2014/main" id="{CEBA1334-EF95-4F57-B479-9A230B284292}"/>
                </a:ext>
              </a:extLst>
            </p:cNvPr>
            <p:cNvSpPr>
              <a:spLocks noChangeShapeType="1"/>
            </p:cNvSpPr>
            <p:nvPr/>
          </p:nvSpPr>
          <p:spPr bwMode="auto">
            <a:xfrm>
              <a:off x="3424" y="2931"/>
              <a:ext cx="0" cy="36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23" name="Text Box 62">
              <a:extLst>
                <a:ext uri="{FF2B5EF4-FFF2-40B4-BE49-F238E27FC236}">
                  <a16:creationId xmlns:a16="http://schemas.microsoft.com/office/drawing/2014/main" id="{B305EC6D-A76B-4056-BAA2-1EF1A48054EE}"/>
                </a:ext>
              </a:extLst>
            </p:cNvPr>
            <p:cNvSpPr txBox="1">
              <a:spLocks noChangeArrowheads="1"/>
            </p:cNvSpPr>
            <p:nvPr/>
          </p:nvSpPr>
          <p:spPr bwMode="auto">
            <a:xfrm>
              <a:off x="3152" y="3025"/>
              <a:ext cx="250"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600" b="0" dirty="0">
                  <a:solidFill>
                    <a:srgbClr val="000000"/>
                  </a:solidFill>
                  <a:ea typeface="+mn-ea"/>
                </a:rPr>
                <a:t>ALU</a:t>
              </a:r>
              <a:endParaRPr lang="en-AU" altLang="en-US" sz="1600" b="0" dirty="0">
                <a:solidFill>
                  <a:srgbClr val="000000"/>
                </a:solidFill>
                <a:ea typeface="+mn-ea"/>
              </a:endParaRPr>
            </a:p>
          </p:txBody>
        </p:sp>
        <p:sp>
          <p:nvSpPr>
            <p:cNvPr id="24" name="Line 63">
              <a:extLst>
                <a:ext uri="{FF2B5EF4-FFF2-40B4-BE49-F238E27FC236}">
                  <a16:creationId xmlns:a16="http://schemas.microsoft.com/office/drawing/2014/main" id="{B374611B-0556-43BB-8438-A5E47B596BDB}"/>
                </a:ext>
              </a:extLst>
            </p:cNvPr>
            <p:cNvSpPr>
              <a:spLocks noChangeShapeType="1"/>
            </p:cNvSpPr>
            <p:nvPr/>
          </p:nvSpPr>
          <p:spPr bwMode="auto">
            <a:xfrm>
              <a:off x="3243" y="3385"/>
              <a:ext cx="0" cy="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25" name="Text Box 64">
              <a:extLst>
                <a:ext uri="{FF2B5EF4-FFF2-40B4-BE49-F238E27FC236}">
                  <a16:creationId xmlns:a16="http://schemas.microsoft.com/office/drawing/2014/main" id="{39843425-83A5-417F-88E6-D510FDD51B69}"/>
                </a:ext>
              </a:extLst>
            </p:cNvPr>
            <p:cNvSpPr txBox="1">
              <a:spLocks noChangeArrowheads="1"/>
            </p:cNvSpPr>
            <p:nvPr/>
          </p:nvSpPr>
          <p:spPr bwMode="auto">
            <a:xfrm>
              <a:off x="3152" y="3524"/>
              <a:ext cx="205"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a:solidFill>
                    <a:srgbClr val="000000"/>
                  </a:solidFill>
                  <a:ea typeface="+mn-ea"/>
                </a:rPr>
                <a:t>F</a:t>
              </a:r>
              <a:endParaRPr lang="en-AU" altLang="en-US" sz="1800" b="0">
                <a:solidFill>
                  <a:srgbClr val="000000"/>
                </a:solidFill>
                <a:ea typeface="+mn-ea"/>
              </a:endParaRPr>
            </a:p>
          </p:txBody>
        </p:sp>
      </p:grpSp>
      <p:sp>
        <p:nvSpPr>
          <p:cNvPr id="26" name="Tekstvak 25">
            <a:extLst>
              <a:ext uri="{FF2B5EF4-FFF2-40B4-BE49-F238E27FC236}">
                <a16:creationId xmlns:a16="http://schemas.microsoft.com/office/drawing/2014/main" id="{AF69589F-EDF8-4C15-8EE6-4033A0000317}"/>
              </a:ext>
            </a:extLst>
          </p:cNvPr>
          <p:cNvSpPr txBox="1"/>
          <p:nvPr/>
        </p:nvSpPr>
        <p:spPr>
          <a:xfrm>
            <a:off x="2199680" y="4884006"/>
            <a:ext cx="3513006" cy="830997"/>
          </a:xfrm>
          <a:prstGeom prst="rect">
            <a:avLst/>
          </a:prstGeom>
          <a:noFill/>
        </p:spPr>
        <p:txBody>
          <a:bodyPr wrap="square" rtlCol="0">
            <a:spAutoFit/>
          </a:bodyPr>
          <a:lstStyle/>
          <a:p>
            <a:pPr algn="ctr"/>
            <a:r>
              <a:rPr lang="en-US" b="0" dirty="0">
                <a:solidFill>
                  <a:srgbClr val="C00000"/>
                </a:solidFill>
                <a:latin typeface="Calibri" panose="020F0502020204030204" pitchFamily="34" charset="0"/>
              </a:rPr>
              <a:t>Coding of F is not random, will be explained later</a:t>
            </a:r>
          </a:p>
        </p:txBody>
      </p:sp>
      <p:sp>
        <p:nvSpPr>
          <p:cNvPr id="27" name="Line 51">
            <a:extLst>
              <a:ext uri="{FF2B5EF4-FFF2-40B4-BE49-F238E27FC236}">
                <a16:creationId xmlns:a16="http://schemas.microsoft.com/office/drawing/2014/main" id="{FB6889AA-698B-49D9-9FEE-71E1B9A74ED9}"/>
              </a:ext>
            </a:extLst>
          </p:cNvPr>
          <p:cNvSpPr>
            <a:spLocks noChangeShapeType="1"/>
          </p:cNvSpPr>
          <p:nvPr/>
        </p:nvSpPr>
        <p:spPr bwMode="auto">
          <a:xfrm>
            <a:off x="8824416" y="1414042"/>
            <a:ext cx="215900"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28" name="Text Box 54">
            <a:extLst>
              <a:ext uri="{FF2B5EF4-FFF2-40B4-BE49-F238E27FC236}">
                <a16:creationId xmlns:a16="http://schemas.microsoft.com/office/drawing/2014/main" id="{951DFAE1-FAA5-4057-B44B-8DE32EA8903C}"/>
              </a:ext>
            </a:extLst>
          </p:cNvPr>
          <p:cNvSpPr txBox="1">
            <a:spLocks noChangeArrowheads="1"/>
          </p:cNvSpPr>
          <p:nvPr/>
        </p:nvSpPr>
        <p:spPr bwMode="auto">
          <a:xfrm>
            <a:off x="9013329" y="1201316"/>
            <a:ext cx="63350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dirty="0">
                <a:solidFill>
                  <a:srgbClr val="000000"/>
                </a:solidFill>
                <a:ea typeface="+mn-ea"/>
              </a:rPr>
              <a:t>zero</a:t>
            </a:r>
            <a:endParaRPr lang="en-AU" altLang="en-US" sz="1800" b="0" dirty="0">
              <a:solidFill>
                <a:srgbClr val="000000"/>
              </a:solidFill>
              <a:ea typeface="+mn-ea"/>
            </a:endParaRPr>
          </a:p>
        </p:txBody>
      </p:sp>
    </p:spTree>
    <p:extLst>
      <p:ext uri="{BB962C8B-B14F-4D97-AF65-F5344CB8AC3E}">
        <p14:creationId xmlns:p14="http://schemas.microsoft.com/office/powerpoint/2010/main" val="2893834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721210-52F0-4C08-9539-88576EEDF5A8}"/>
              </a:ext>
            </a:extLst>
          </p:cNvPr>
          <p:cNvSpPr>
            <a:spLocks noGrp="1"/>
          </p:cNvSpPr>
          <p:nvPr>
            <p:ph type="title"/>
          </p:nvPr>
        </p:nvSpPr>
        <p:spPr/>
        <p:txBody>
          <a:bodyPr/>
          <a:lstStyle/>
          <a:p>
            <a:r>
              <a:rPr lang="en-US" altLang="en-US" dirty="0"/>
              <a:t>ALU Control</a:t>
            </a:r>
            <a:endParaRPr lang="nl-NL" dirty="0"/>
          </a:p>
        </p:txBody>
      </p:sp>
      <p:sp>
        <p:nvSpPr>
          <p:cNvPr id="3" name="Tijdelijke aanduiding voor inhoud 2">
            <a:extLst>
              <a:ext uri="{FF2B5EF4-FFF2-40B4-BE49-F238E27FC236}">
                <a16:creationId xmlns:a16="http://schemas.microsoft.com/office/drawing/2014/main" id="{8369CFA6-C97B-4516-A401-0F889450A3B8}"/>
              </a:ext>
            </a:extLst>
          </p:cNvPr>
          <p:cNvSpPr>
            <a:spLocks noGrp="1"/>
          </p:cNvSpPr>
          <p:nvPr>
            <p:ph idx="1"/>
          </p:nvPr>
        </p:nvSpPr>
        <p:spPr>
          <a:xfrm>
            <a:off x="903536" y="985292"/>
            <a:ext cx="8568952" cy="648072"/>
          </a:xfrm>
        </p:spPr>
        <p:txBody>
          <a:bodyPr/>
          <a:lstStyle/>
          <a:p>
            <a:r>
              <a:rPr lang="en-US" dirty="0"/>
              <a:t>How to determine instruction </a:t>
            </a:r>
            <a:r>
              <a:rPr lang="en-US" dirty="0">
                <a:solidFill>
                  <a:srgbClr val="C00000"/>
                </a:solidFill>
              </a:rPr>
              <a:t>type</a:t>
            </a:r>
            <a:r>
              <a:rPr lang="en-US" dirty="0"/>
              <a:t> from opcodes?</a:t>
            </a:r>
          </a:p>
        </p:txBody>
      </p:sp>
      <p:sp>
        <p:nvSpPr>
          <p:cNvPr id="4" name="Tijdelijke aanduiding voor dianummer 3">
            <a:extLst>
              <a:ext uri="{FF2B5EF4-FFF2-40B4-BE49-F238E27FC236}">
                <a16:creationId xmlns:a16="http://schemas.microsoft.com/office/drawing/2014/main" id="{D27835A9-8824-41EE-A680-BC3B29904A45}"/>
              </a:ext>
            </a:extLst>
          </p:cNvPr>
          <p:cNvSpPr>
            <a:spLocks noGrp="1"/>
          </p:cNvSpPr>
          <p:nvPr>
            <p:ph type="sldNum" sz="quarter" idx="4"/>
          </p:nvPr>
        </p:nvSpPr>
        <p:spPr/>
        <p:txBody>
          <a:bodyPr/>
          <a:lstStyle/>
          <a:p>
            <a:fld id="{56D60047-1244-4A1F-8780-494A55767BC9}" type="slidenum">
              <a:rPr lang="nl-NL" smtClean="0"/>
              <a:pPr/>
              <a:t>27</a:t>
            </a:fld>
            <a:endParaRPr lang="nl-NL"/>
          </a:p>
        </p:txBody>
      </p:sp>
      <p:pic>
        <p:nvPicPr>
          <p:cNvPr id="6" name="Afbeelding 5">
            <a:extLst>
              <a:ext uri="{FF2B5EF4-FFF2-40B4-BE49-F238E27FC236}">
                <a16:creationId xmlns:a16="http://schemas.microsoft.com/office/drawing/2014/main" id="{0C70ABE0-9463-4744-8B08-52258B318605}"/>
              </a:ext>
            </a:extLst>
          </p:cNvPr>
          <p:cNvPicPr>
            <a:picLocks noChangeAspect="1"/>
          </p:cNvPicPr>
          <p:nvPr/>
        </p:nvPicPr>
        <p:blipFill>
          <a:blip r:embed="rId2"/>
          <a:stretch>
            <a:fillRect/>
          </a:stretch>
        </p:blipFill>
        <p:spPr>
          <a:xfrm>
            <a:off x="854460" y="1682447"/>
            <a:ext cx="8500085" cy="2384047"/>
          </a:xfrm>
          <a:prstGeom prst="rect">
            <a:avLst/>
          </a:prstGeom>
        </p:spPr>
      </p:pic>
    </p:spTree>
    <p:extLst>
      <p:ext uri="{BB962C8B-B14F-4D97-AF65-F5344CB8AC3E}">
        <p14:creationId xmlns:p14="http://schemas.microsoft.com/office/powerpoint/2010/main" val="14437706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721210-52F0-4C08-9539-88576EEDF5A8}"/>
              </a:ext>
            </a:extLst>
          </p:cNvPr>
          <p:cNvSpPr>
            <a:spLocks noGrp="1"/>
          </p:cNvSpPr>
          <p:nvPr>
            <p:ph type="title"/>
          </p:nvPr>
        </p:nvSpPr>
        <p:spPr/>
        <p:txBody>
          <a:bodyPr/>
          <a:lstStyle/>
          <a:p>
            <a:r>
              <a:rPr lang="en-US" altLang="en-US" dirty="0"/>
              <a:t>ALU Control</a:t>
            </a:r>
            <a:endParaRPr lang="nl-NL" dirty="0"/>
          </a:p>
        </p:txBody>
      </p:sp>
      <p:sp>
        <p:nvSpPr>
          <p:cNvPr id="3" name="Tijdelijke aanduiding voor inhoud 2">
            <a:extLst>
              <a:ext uri="{FF2B5EF4-FFF2-40B4-BE49-F238E27FC236}">
                <a16:creationId xmlns:a16="http://schemas.microsoft.com/office/drawing/2014/main" id="{8369CFA6-C97B-4516-A401-0F889450A3B8}"/>
              </a:ext>
            </a:extLst>
          </p:cNvPr>
          <p:cNvSpPr>
            <a:spLocks noGrp="1"/>
          </p:cNvSpPr>
          <p:nvPr>
            <p:ph idx="1"/>
          </p:nvPr>
        </p:nvSpPr>
        <p:spPr>
          <a:xfrm>
            <a:off x="903538" y="985292"/>
            <a:ext cx="8352928" cy="611534"/>
          </a:xfrm>
        </p:spPr>
        <p:txBody>
          <a:bodyPr/>
          <a:lstStyle/>
          <a:p>
            <a:r>
              <a:rPr lang="en-US" dirty="0"/>
              <a:t>Determine instruction </a:t>
            </a:r>
            <a:r>
              <a:rPr lang="en-US" dirty="0">
                <a:solidFill>
                  <a:srgbClr val="C00000"/>
                </a:solidFill>
              </a:rPr>
              <a:t>type</a:t>
            </a:r>
            <a:r>
              <a:rPr lang="en-US" dirty="0"/>
              <a:t> from opcodes</a:t>
            </a:r>
          </a:p>
        </p:txBody>
      </p:sp>
      <p:sp>
        <p:nvSpPr>
          <p:cNvPr id="4" name="Tijdelijke aanduiding voor dianummer 3">
            <a:extLst>
              <a:ext uri="{FF2B5EF4-FFF2-40B4-BE49-F238E27FC236}">
                <a16:creationId xmlns:a16="http://schemas.microsoft.com/office/drawing/2014/main" id="{D27835A9-8824-41EE-A680-BC3B29904A45}"/>
              </a:ext>
            </a:extLst>
          </p:cNvPr>
          <p:cNvSpPr>
            <a:spLocks noGrp="1"/>
          </p:cNvSpPr>
          <p:nvPr>
            <p:ph type="sldNum" sz="quarter" idx="4"/>
          </p:nvPr>
        </p:nvSpPr>
        <p:spPr/>
        <p:txBody>
          <a:bodyPr/>
          <a:lstStyle/>
          <a:p>
            <a:fld id="{56D60047-1244-4A1F-8780-494A55767BC9}" type="slidenum">
              <a:rPr lang="nl-NL" smtClean="0"/>
              <a:pPr/>
              <a:t>28</a:t>
            </a:fld>
            <a:endParaRPr lang="nl-NL"/>
          </a:p>
        </p:txBody>
      </p:sp>
      <p:pic>
        <p:nvPicPr>
          <p:cNvPr id="6" name="Afbeelding 5">
            <a:extLst>
              <a:ext uri="{FF2B5EF4-FFF2-40B4-BE49-F238E27FC236}">
                <a16:creationId xmlns:a16="http://schemas.microsoft.com/office/drawing/2014/main" id="{71649B7E-2BFF-4E70-A1E4-381AFA22C8CE}"/>
              </a:ext>
            </a:extLst>
          </p:cNvPr>
          <p:cNvPicPr>
            <a:picLocks noChangeAspect="1"/>
          </p:cNvPicPr>
          <p:nvPr/>
        </p:nvPicPr>
        <p:blipFill>
          <a:blip r:embed="rId2"/>
          <a:stretch>
            <a:fillRect/>
          </a:stretch>
        </p:blipFill>
        <p:spPr>
          <a:xfrm>
            <a:off x="867532" y="1688982"/>
            <a:ext cx="8499600" cy="2378074"/>
          </a:xfrm>
          <a:prstGeom prst="rect">
            <a:avLst/>
          </a:prstGeom>
        </p:spPr>
      </p:pic>
      <p:pic>
        <p:nvPicPr>
          <p:cNvPr id="8" name="Afbeelding 7">
            <a:extLst>
              <a:ext uri="{FF2B5EF4-FFF2-40B4-BE49-F238E27FC236}">
                <a16:creationId xmlns:a16="http://schemas.microsoft.com/office/drawing/2014/main" id="{86DD58F5-A47A-454C-8098-CD5BBBAE461F}"/>
              </a:ext>
            </a:extLst>
          </p:cNvPr>
          <p:cNvPicPr>
            <a:picLocks noChangeAspect="1"/>
          </p:cNvPicPr>
          <p:nvPr/>
        </p:nvPicPr>
        <p:blipFill>
          <a:blip r:embed="rId3"/>
          <a:stretch>
            <a:fillRect/>
          </a:stretch>
        </p:blipFill>
        <p:spPr>
          <a:xfrm>
            <a:off x="4305439" y="4358361"/>
            <a:ext cx="1549128" cy="1091431"/>
          </a:xfrm>
          <a:prstGeom prst="rect">
            <a:avLst/>
          </a:prstGeom>
        </p:spPr>
      </p:pic>
    </p:spTree>
    <p:extLst>
      <p:ext uri="{BB962C8B-B14F-4D97-AF65-F5344CB8AC3E}">
        <p14:creationId xmlns:p14="http://schemas.microsoft.com/office/powerpoint/2010/main" val="2519735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721210-52F0-4C08-9539-88576EEDF5A8}"/>
              </a:ext>
            </a:extLst>
          </p:cNvPr>
          <p:cNvSpPr>
            <a:spLocks noGrp="1"/>
          </p:cNvSpPr>
          <p:nvPr>
            <p:ph type="title"/>
          </p:nvPr>
        </p:nvSpPr>
        <p:spPr/>
        <p:txBody>
          <a:bodyPr/>
          <a:lstStyle/>
          <a:p>
            <a:r>
              <a:rPr lang="en-US" altLang="en-US" dirty="0"/>
              <a:t>ALU Control</a:t>
            </a:r>
            <a:endParaRPr lang="nl-NL" dirty="0"/>
          </a:p>
        </p:txBody>
      </p:sp>
      <p:sp>
        <p:nvSpPr>
          <p:cNvPr id="3" name="Tijdelijke aanduiding voor inhoud 2">
            <a:extLst>
              <a:ext uri="{FF2B5EF4-FFF2-40B4-BE49-F238E27FC236}">
                <a16:creationId xmlns:a16="http://schemas.microsoft.com/office/drawing/2014/main" id="{8369CFA6-C97B-4516-A401-0F889450A3B8}"/>
              </a:ext>
            </a:extLst>
          </p:cNvPr>
          <p:cNvSpPr>
            <a:spLocks noGrp="1"/>
          </p:cNvSpPr>
          <p:nvPr>
            <p:ph idx="1"/>
          </p:nvPr>
        </p:nvSpPr>
        <p:spPr>
          <a:xfrm>
            <a:off x="903538" y="985292"/>
            <a:ext cx="8352928" cy="611534"/>
          </a:xfrm>
        </p:spPr>
        <p:txBody>
          <a:bodyPr/>
          <a:lstStyle/>
          <a:p>
            <a:r>
              <a:rPr lang="en-US" dirty="0"/>
              <a:t>How to determine F for </a:t>
            </a:r>
            <a:r>
              <a:rPr lang="en-US" dirty="0">
                <a:solidFill>
                  <a:srgbClr val="C00000"/>
                </a:solidFill>
              </a:rPr>
              <a:t>R-type</a:t>
            </a:r>
            <a:r>
              <a:rPr lang="en-US" dirty="0"/>
              <a:t> from opcodes?</a:t>
            </a:r>
          </a:p>
        </p:txBody>
      </p:sp>
      <p:sp>
        <p:nvSpPr>
          <p:cNvPr id="4" name="Tijdelijke aanduiding voor dianummer 3">
            <a:extLst>
              <a:ext uri="{FF2B5EF4-FFF2-40B4-BE49-F238E27FC236}">
                <a16:creationId xmlns:a16="http://schemas.microsoft.com/office/drawing/2014/main" id="{D27835A9-8824-41EE-A680-BC3B29904A45}"/>
              </a:ext>
            </a:extLst>
          </p:cNvPr>
          <p:cNvSpPr>
            <a:spLocks noGrp="1"/>
          </p:cNvSpPr>
          <p:nvPr>
            <p:ph type="sldNum" sz="quarter" idx="4"/>
          </p:nvPr>
        </p:nvSpPr>
        <p:spPr/>
        <p:txBody>
          <a:bodyPr/>
          <a:lstStyle/>
          <a:p>
            <a:fld id="{56D60047-1244-4A1F-8780-494A55767BC9}" type="slidenum">
              <a:rPr lang="nl-NL" smtClean="0"/>
              <a:pPr/>
              <a:t>29</a:t>
            </a:fld>
            <a:endParaRPr lang="nl-NL"/>
          </a:p>
        </p:txBody>
      </p:sp>
      <p:pic>
        <p:nvPicPr>
          <p:cNvPr id="7" name="Afbeelding 6">
            <a:extLst>
              <a:ext uri="{FF2B5EF4-FFF2-40B4-BE49-F238E27FC236}">
                <a16:creationId xmlns:a16="http://schemas.microsoft.com/office/drawing/2014/main" id="{161F8FA9-7DD0-4BDD-AF86-49D5E35F2AA2}"/>
              </a:ext>
            </a:extLst>
          </p:cNvPr>
          <p:cNvPicPr>
            <a:picLocks noChangeAspect="1"/>
          </p:cNvPicPr>
          <p:nvPr/>
        </p:nvPicPr>
        <p:blipFill>
          <a:blip r:embed="rId2"/>
          <a:stretch>
            <a:fillRect/>
          </a:stretch>
        </p:blipFill>
        <p:spPr>
          <a:xfrm>
            <a:off x="842535" y="1633364"/>
            <a:ext cx="8474937" cy="1599424"/>
          </a:xfrm>
          <a:prstGeom prst="rect">
            <a:avLst/>
          </a:prstGeom>
        </p:spPr>
      </p:pic>
      <p:pic>
        <p:nvPicPr>
          <p:cNvPr id="9" name="Afbeelding 8">
            <a:extLst>
              <a:ext uri="{FF2B5EF4-FFF2-40B4-BE49-F238E27FC236}">
                <a16:creationId xmlns:a16="http://schemas.microsoft.com/office/drawing/2014/main" id="{C50AF3A2-28B1-4392-8194-E958750839E0}"/>
              </a:ext>
            </a:extLst>
          </p:cNvPr>
          <p:cNvPicPr>
            <a:picLocks noChangeAspect="1"/>
          </p:cNvPicPr>
          <p:nvPr/>
        </p:nvPicPr>
        <p:blipFill>
          <a:blip r:embed="rId3"/>
          <a:stretch>
            <a:fillRect/>
          </a:stretch>
        </p:blipFill>
        <p:spPr>
          <a:xfrm>
            <a:off x="4119344" y="3505572"/>
            <a:ext cx="1921321" cy="1850906"/>
          </a:xfrm>
          <a:prstGeom prst="rect">
            <a:avLst/>
          </a:prstGeom>
        </p:spPr>
      </p:pic>
    </p:spTree>
    <p:extLst>
      <p:ext uri="{BB962C8B-B14F-4D97-AF65-F5344CB8AC3E}">
        <p14:creationId xmlns:p14="http://schemas.microsoft.com/office/powerpoint/2010/main" val="66999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F7D8E3-3EFD-49E1-BBD3-5108BD318591}"/>
              </a:ext>
            </a:extLst>
          </p:cNvPr>
          <p:cNvSpPr>
            <a:spLocks noGrp="1"/>
          </p:cNvSpPr>
          <p:nvPr>
            <p:ph type="title"/>
          </p:nvPr>
        </p:nvSpPr>
        <p:spPr/>
        <p:txBody>
          <a:bodyPr/>
          <a:lstStyle/>
          <a:p>
            <a:r>
              <a:rPr lang="nl-NL" dirty="0"/>
              <a:t>Source Reference</a:t>
            </a:r>
          </a:p>
        </p:txBody>
      </p:sp>
      <p:sp>
        <p:nvSpPr>
          <p:cNvPr id="4" name="Tijdelijke aanduiding voor inhoud 3">
            <a:extLst>
              <a:ext uri="{FF2B5EF4-FFF2-40B4-BE49-F238E27FC236}">
                <a16:creationId xmlns:a16="http://schemas.microsoft.com/office/drawing/2014/main" id="{F03F20C5-0CE7-48DF-9C07-03B8E1DB97FE}"/>
              </a:ext>
            </a:extLst>
          </p:cNvPr>
          <p:cNvSpPr>
            <a:spLocks noGrp="1"/>
          </p:cNvSpPr>
          <p:nvPr>
            <p:ph idx="1"/>
          </p:nvPr>
        </p:nvSpPr>
        <p:spPr>
          <a:xfrm>
            <a:off x="439487" y="985292"/>
            <a:ext cx="6440713" cy="2880322"/>
          </a:xfrm>
        </p:spPr>
        <p:txBody>
          <a:bodyPr/>
          <a:lstStyle/>
          <a:p>
            <a:r>
              <a:rPr lang="en-US" sz="2800" dirty="0"/>
              <a:t>The material in this presentation is inspired by chapter 4 of the book:</a:t>
            </a:r>
          </a:p>
          <a:p>
            <a:pPr lvl="1"/>
            <a:r>
              <a:rPr lang="en-US" sz="2400" dirty="0"/>
              <a:t>Computer Organization and Design</a:t>
            </a:r>
          </a:p>
          <a:p>
            <a:pPr lvl="2"/>
            <a:r>
              <a:rPr lang="en-US" sz="2000" dirty="0"/>
              <a:t>The Hardware / Software Interface</a:t>
            </a:r>
          </a:p>
          <a:p>
            <a:pPr lvl="3"/>
            <a:r>
              <a:rPr lang="en-US" sz="1800" dirty="0"/>
              <a:t>ARM Edition</a:t>
            </a:r>
          </a:p>
          <a:p>
            <a:pPr lvl="3"/>
            <a:r>
              <a:rPr lang="en-US" sz="1800" dirty="0"/>
              <a:t>David A. Patterson, John L. Hennessy</a:t>
            </a:r>
          </a:p>
          <a:p>
            <a:pPr lvl="3"/>
            <a:r>
              <a:rPr lang="en-US" sz="1800" dirty="0"/>
              <a:t>ISBN: 9780128017333</a:t>
            </a:r>
          </a:p>
          <a:p>
            <a:endParaRPr lang="en-US" sz="2800" dirty="0"/>
          </a:p>
        </p:txBody>
      </p:sp>
      <p:sp>
        <p:nvSpPr>
          <p:cNvPr id="3" name="Tijdelijke aanduiding voor dianummer 2">
            <a:extLst>
              <a:ext uri="{FF2B5EF4-FFF2-40B4-BE49-F238E27FC236}">
                <a16:creationId xmlns:a16="http://schemas.microsoft.com/office/drawing/2014/main" id="{3E6B2F8B-F187-4D6F-8C96-1BEDE31F8A5C}"/>
              </a:ext>
            </a:extLst>
          </p:cNvPr>
          <p:cNvSpPr>
            <a:spLocks noGrp="1"/>
          </p:cNvSpPr>
          <p:nvPr>
            <p:ph type="sldNum" sz="quarter" idx="4"/>
          </p:nvPr>
        </p:nvSpPr>
        <p:spPr/>
        <p:txBody>
          <a:bodyPr/>
          <a:lstStyle/>
          <a:p>
            <a:fld id="{56D60047-1244-4A1F-8780-494A55767BC9}" type="slidenum">
              <a:rPr lang="nl-NL" smtClean="0"/>
              <a:pPr/>
              <a:t>3</a:t>
            </a:fld>
            <a:endParaRPr lang="nl-NL"/>
          </a:p>
        </p:txBody>
      </p:sp>
      <p:pic>
        <p:nvPicPr>
          <p:cNvPr id="5" name="Picture 2" descr="http://covers.elsevier.com/200/9780128017333.jpg">
            <a:extLst>
              <a:ext uri="{FF2B5EF4-FFF2-40B4-BE49-F238E27FC236}">
                <a16:creationId xmlns:a16="http://schemas.microsoft.com/office/drawing/2014/main" id="{F0D5C1B0-680C-418A-9449-AD6393299A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2168" y="1129308"/>
            <a:ext cx="2407146" cy="2971785"/>
          </a:xfrm>
          <a:prstGeom prst="rect">
            <a:avLst/>
          </a:prstGeom>
          <a:noFill/>
          <a:extLst>
            <a:ext uri="{909E8E84-426E-40DD-AFC4-6F175D3DCCD1}">
              <a14:hiddenFill xmlns:a14="http://schemas.microsoft.com/office/drawing/2010/main">
                <a:solidFill>
                  <a:srgbClr val="FFFFFF"/>
                </a:solidFill>
              </a14:hiddenFill>
            </a:ext>
          </a:extLst>
        </p:spPr>
      </p:pic>
      <p:sp>
        <p:nvSpPr>
          <p:cNvPr id="6" name="Tijdelijke aanduiding voor inhoud 3">
            <a:extLst>
              <a:ext uri="{FF2B5EF4-FFF2-40B4-BE49-F238E27FC236}">
                <a16:creationId xmlns:a16="http://schemas.microsoft.com/office/drawing/2014/main" id="{4F266FEF-E418-43BE-8A36-2A7C6C81BEE1}"/>
              </a:ext>
            </a:extLst>
          </p:cNvPr>
          <p:cNvSpPr txBox="1">
            <a:spLocks/>
          </p:cNvSpPr>
          <p:nvPr/>
        </p:nvSpPr>
        <p:spPr bwMode="auto">
          <a:xfrm>
            <a:off x="439482" y="3865614"/>
            <a:ext cx="9281030" cy="1512168"/>
          </a:xfrm>
          <a:prstGeom prst="rect">
            <a:avLst/>
          </a:prstGeom>
          <a:noFill/>
          <a:ln>
            <a:noFill/>
          </a:ln>
          <a:effectLst/>
        </p:spPr>
        <p:txBody>
          <a:bodyPr/>
          <a:lstStyle>
            <a:lvl1pPr marL="0" indent="0" algn="l" rtl="0" eaLnBrk="0" fontAlgn="base" hangingPunct="0">
              <a:lnSpc>
                <a:spcPct val="100000"/>
              </a:lnSpc>
              <a:spcBef>
                <a:spcPts val="600"/>
              </a:spcBef>
              <a:spcAft>
                <a:spcPct val="0"/>
              </a:spcAft>
              <a:buClr>
                <a:srgbClr val="C00000"/>
              </a:buClr>
              <a:buSzPct val="100000"/>
              <a:buFont typeface="Open Sans" panose="020B0606030504020204" pitchFamily="34" charset="0"/>
              <a:buNone/>
              <a:defRPr sz="3200">
                <a:solidFill>
                  <a:schemeClr val="tx1"/>
                </a:solidFill>
                <a:latin typeface="Calibri" panose="020F0502020204030204" pitchFamily="34" charset="0"/>
                <a:ea typeface="Open Sans" panose="020B0606030504020204" pitchFamily="34" charset="0"/>
                <a:cs typeface="Open Sans" panose="020B0606030504020204" pitchFamily="34" charset="0"/>
              </a:defRPr>
            </a:lvl1pPr>
            <a:lvl2pPr marL="457200" indent="-4572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800">
                <a:solidFill>
                  <a:schemeClr val="tx1"/>
                </a:solidFill>
                <a:latin typeface="Calibri" panose="020F0502020204030204" pitchFamily="34" charset="0"/>
                <a:ea typeface="Open Sans" panose="020B0606030504020204" pitchFamily="34" charset="0"/>
                <a:cs typeface="Open Sans" panose="020B0606030504020204" pitchFamily="34" charset="0"/>
              </a:defRPr>
            </a:lvl2pPr>
            <a:lvl3pPr marL="525462" indent="-3429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400">
                <a:solidFill>
                  <a:schemeClr val="tx1"/>
                </a:solidFill>
                <a:latin typeface="Calibri" panose="020F0502020204030204" pitchFamily="34" charset="0"/>
                <a:ea typeface="Open Sans" panose="020B0606030504020204" pitchFamily="34" charset="0"/>
                <a:cs typeface="Open Sans" panose="020B0606030504020204" pitchFamily="34" charset="0"/>
              </a:defRPr>
            </a:lvl3pPr>
            <a:lvl4pPr marL="701675" indent="-3429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000">
                <a:solidFill>
                  <a:schemeClr val="tx1"/>
                </a:solidFill>
                <a:latin typeface="Calibri" panose="020F0502020204030204" pitchFamily="34" charset="0"/>
                <a:ea typeface="Open Sans" panose="020B0606030504020204" pitchFamily="34" charset="0"/>
                <a:cs typeface="Open Sans" panose="020B0606030504020204" pitchFamily="34" charset="0"/>
              </a:defRPr>
            </a:lvl4pPr>
            <a:lvl5pPr marL="1788440" indent="-190484" algn="l" rtl="0" eaLnBrk="0" fontAlgn="base" hangingPunct="0">
              <a:lnSpc>
                <a:spcPct val="100000"/>
              </a:lnSpc>
              <a:spcBef>
                <a:spcPts val="600"/>
              </a:spcBef>
              <a:spcAft>
                <a:spcPct val="0"/>
              </a:spcAft>
              <a:buClr>
                <a:srgbClr val="000000"/>
              </a:buClr>
              <a:buFont typeface="Lucida Grande" pitchFamily="126" charset="0"/>
              <a:buChar cha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169410" indent="-190484" algn="l" rtl="0" fontAlgn="base">
              <a:spcBef>
                <a:spcPct val="20000"/>
              </a:spcBef>
              <a:spcAft>
                <a:spcPct val="0"/>
              </a:spcAft>
              <a:buChar char="»"/>
              <a:defRPr sz="1333">
                <a:solidFill>
                  <a:schemeClr val="tx1"/>
                </a:solidFill>
                <a:latin typeface="Arial" charset="0"/>
                <a:ea typeface="+mn-ea"/>
              </a:defRPr>
            </a:lvl6pPr>
            <a:lvl7pPr marL="2550379" indent="-190484" algn="l" rtl="0" fontAlgn="base">
              <a:spcBef>
                <a:spcPct val="20000"/>
              </a:spcBef>
              <a:spcAft>
                <a:spcPct val="0"/>
              </a:spcAft>
              <a:buChar char="»"/>
              <a:defRPr sz="1333">
                <a:solidFill>
                  <a:schemeClr val="tx1"/>
                </a:solidFill>
                <a:latin typeface="Arial" charset="0"/>
                <a:ea typeface="+mn-ea"/>
              </a:defRPr>
            </a:lvl7pPr>
            <a:lvl8pPr marL="2931349" indent="-190484" algn="l" rtl="0" fontAlgn="base">
              <a:spcBef>
                <a:spcPct val="20000"/>
              </a:spcBef>
              <a:spcAft>
                <a:spcPct val="0"/>
              </a:spcAft>
              <a:buChar char="»"/>
              <a:defRPr sz="1333">
                <a:solidFill>
                  <a:schemeClr val="tx1"/>
                </a:solidFill>
                <a:latin typeface="Arial" charset="0"/>
                <a:ea typeface="+mn-ea"/>
              </a:defRPr>
            </a:lvl8pPr>
            <a:lvl9pPr marL="3312318" indent="-190484" algn="l" rtl="0" fontAlgn="base">
              <a:spcBef>
                <a:spcPct val="20000"/>
              </a:spcBef>
              <a:spcAft>
                <a:spcPct val="0"/>
              </a:spcAft>
              <a:buChar char="»"/>
              <a:defRPr sz="1333">
                <a:solidFill>
                  <a:schemeClr val="tx1"/>
                </a:solidFill>
                <a:latin typeface="Arial" charset="0"/>
                <a:ea typeface="+mn-ea"/>
              </a:defRPr>
            </a:lvl9pPr>
          </a:lstStyle>
          <a:p>
            <a:r>
              <a:rPr lang="en-US" sz="2800" b="0" kern="0" dirty="0"/>
              <a:t>Main differences:</a:t>
            </a:r>
          </a:p>
          <a:p>
            <a:pPr lvl="1"/>
            <a:r>
              <a:rPr lang="en-US" sz="2400" b="0" kern="0" dirty="0"/>
              <a:t>The book uses ARMv8 Cortex-A , I use ARMv7 Cortex-M</a:t>
            </a:r>
          </a:p>
          <a:p>
            <a:pPr lvl="1"/>
            <a:r>
              <a:rPr lang="en-US" sz="2400" b="0" kern="0" dirty="0"/>
              <a:t>The book uses ARM instructions, I use Thumb instructions</a:t>
            </a:r>
          </a:p>
          <a:p>
            <a:endParaRPr lang="en-US" sz="2800" b="0" kern="0" dirty="0"/>
          </a:p>
        </p:txBody>
      </p:sp>
    </p:spTree>
    <p:extLst>
      <p:ext uri="{BB962C8B-B14F-4D97-AF65-F5344CB8AC3E}">
        <p14:creationId xmlns:p14="http://schemas.microsoft.com/office/powerpoint/2010/main" val="23961248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721210-52F0-4C08-9539-88576EEDF5A8}"/>
              </a:ext>
            </a:extLst>
          </p:cNvPr>
          <p:cNvSpPr>
            <a:spLocks noGrp="1"/>
          </p:cNvSpPr>
          <p:nvPr>
            <p:ph type="title"/>
          </p:nvPr>
        </p:nvSpPr>
        <p:spPr/>
        <p:txBody>
          <a:bodyPr/>
          <a:lstStyle/>
          <a:p>
            <a:r>
              <a:rPr lang="en-US" altLang="en-US" dirty="0"/>
              <a:t>ALU Control</a:t>
            </a:r>
            <a:endParaRPr lang="nl-NL" dirty="0"/>
          </a:p>
        </p:txBody>
      </p:sp>
      <p:sp>
        <p:nvSpPr>
          <p:cNvPr id="3" name="Tijdelijke aanduiding voor inhoud 2">
            <a:extLst>
              <a:ext uri="{FF2B5EF4-FFF2-40B4-BE49-F238E27FC236}">
                <a16:creationId xmlns:a16="http://schemas.microsoft.com/office/drawing/2014/main" id="{8369CFA6-C97B-4516-A401-0F889450A3B8}"/>
              </a:ext>
            </a:extLst>
          </p:cNvPr>
          <p:cNvSpPr>
            <a:spLocks noGrp="1"/>
          </p:cNvSpPr>
          <p:nvPr>
            <p:ph idx="1"/>
          </p:nvPr>
        </p:nvSpPr>
        <p:spPr>
          <a:xfrm>
            <a:off x="903538" y="985292"/>
            <a:ext cx="8352928" cy="611534"/>
          </a:xfrm>
        </p:spPr>
        <p:txBody>
          <a:bodyPr/>
          <a:lstStyle/>
          <a:p>
            <a:r>
              <a:rPr lang="en-US" dirty="0"/>
              <a:t>Determine F for </a:t>
            </a:r>
            <a:r>
              <a:rPr lang="en-US" dirty="0">
                <a:solidFill>
                  <a:srgbClr val="C00000"/>
                </a:solidFill>
              </a:rPr>
              <a:t>R-type</a:t>
            </a:r>
            <a:r>
              <a:rPr lang="en-US" dirty="0"/>
              <a:t> from opcodes</a:t>
            </a:r>
          </a:p>
        </p:txBody>
      </p:sp>
      <p:sp>
        <p:nvSpPr>
          <p:cNvPr id="4" name="Tijdelijke aanduiding voor dianummer 3">
            <a:extLst>
              <a:ext uri="{FF2B5EF4-FFF2-40B4-BE49-F238E27FC236}">
                <a16:creationId xmlns:a16="http://schemas.microsoft.com/office/drawing/2014/main" id="{D27835A9-8824-41EE-A680-BC3B29904A45}"/>
              </a:ext>
            </a:extLst>
          </p:cNvPr>
          <p:cNvSpPr>
            <a:spLocks noGrp="1"/>
          </p:cNvSpPr>
          <p:nvPr>
            <p:ph type="sldNum" sz="quarter" idx="4"/>
          </p:nvPr>
        </p:nvSpPr>
        <p:spPr/>
        <p:txBody>
          <a:bodyPr/>
          <a:lstStyle/>
          <a:p>
            <a:fld id="{56D60047-1244-4A1F-8780-494A55767BC9}" type="slidenum">
              <a:rPr lang="nl-NL" smtClean="0"/>
              <a:pPr/>
              <a:t>30</a:t>
            </a:fld>
            <a:endParaRPr lang="nl-NL"/>
          </a:p>
        </p:txBody>
      </p:sp>
      <p:pic>
        <p:nvPicPr>
          <p:cNvPr id="9" name="Afbeelding 8">
            <a:extLst>
              <a:ext uri="{FF2B5EF4-FFF2-40B4-BE49-F238E27FC236}">
                <a16:creationId xmlns:a16="http://schemas.microsoft.com/office/drawing/2014/main" id="{C50AF3A2-28B1-4392-8194-E958750839E0}"/>
              </a:ext>
            </a:extLst>
          </p:cNvPr>
          <p:cNvPicPr>
            <a:picLocks noChangeAspect="1"/>
          </p:cNvPicPr>
          <p:nvPr/>
        </p:nvPicPr>
        <p:blipFill>
          <a:blip r:embed="rId2"/>
          <a:stretch>
            <a:fillRect/>
          </a:stretch>
        </p:blipFill>
        <p:spPr>
          <a:xfrm>
            <a:off x="4119344" y="3505572"/>
            <a:ext cx="1921321" cy="1850906"/>
          </a:xfrm>
          <a:prstGeom prst="rect">
            <a:avLst/>
          </a:prstGeom>
        </p:spPr>
      </p:pic>
      <p:pic>
        <p:nvPicPr>
          <p:cNvPr id="6" name="Afbeelding 5">
            <a:extLst>
              <a:ext uri="{FF2B5EF4-FFF2-40B4-BE49-F238E27FC236}">
                <a16:creationId xmlns:a16="http://schemas.microsoft.com/office/drawing/2014/main" id="{EBE9A6F3-D736-49AA-89CB-E392B0B279B4}"/>
              </a:ext>
            </a:extLst>
          </p:cNvPr>
          <p:cNvPicPr>
            <a:picLocks noChangeAspect="1"/>
          </p:cNvPicPr>
          <p:nvPr/>
        </p:nvPicPr>
        <p:blipFill>
          <a:blip r:embed="rId3"/>
          <a:stretch>
            <a:fillRect/>
          </a:stretch>
        </p:blipFill>
        <p:spPr>
          <a:xfrm>
            <a:off x="853538" y="1595755"/>
            <a:ext cx="8474937" cy="1629602"/>
          </a:xfrm>
          <a:prstGeom prst="rect">
            <a:avLst/>
          </a:prstGeom>
        </p:spPr>
      </p:pic>
      <p:sp>
        <p:nvSpPr>
          <p:cNvPr id="8" name="Tekstvak 7">
            <a:extLst>
              <a:ext uri="{FF2B5EF4-FFF2-40B4-BE49-F238E27FC236}">
                <a16:creationId xmlns:a16="http://schemas.microsoft.com/office/drawing/2014/main" id="{3BC0C53C-3583-4D35-B7A3-5F1E98F7D3E0}"/>
              </a:ext>
            </a:extLst>
          </p:cNvPr>
          <p:cNvSpPr txBox="1"/>
          <p:nvPr/>
        </p:nvSpPr>
        <p:spPr>
          <a:xfrm>
            <a:off x="6157422" y="4957990"/>
            <a:ext cx="2762103" cy="461665"/>
          </a:xfrm>
          <a:prstGeom prst="rect">
            <a:avLst/>
          </a:prstGeom>
          <a:noFill/>
        </p:spPr>
        <p:txBody>
          <a:bodyPr wrap="none" rtlCol="0">
            <a:spAutoFit/>
          </a:bodyPr>
          <a:lstStyle/>
          <a:p>
            <a:r>
              <a:rPr lang="nl-NL" b="0" dirty="0" err="1">
                <a:solidFill>
                  <a:srgbClr val="C00000"/>
                </a:solidFill>
                <a:latin typeface="Calibri" panose="020F0502020204030204" pitchFamily="34" charset="0"/>
              </a:rPr>
              <a:t>Only</a:t>
            </a:r>
            <a:r>
              <a:rPr lang="nl-NL" b="0" dirty="0">
                <a:solidFill>
                  <a:srgbClr val="C00000"/>
                </a:solidFill>
                <a:latin typeface="Calibri" panose="020F0502020204030204" pitchFamily="34" charset="0"/>
              </a:rPr>
              <a:t> </a:t>
            </a:r>
            <a:r>
              <a:rPr lang="nl-NL" b="0" dirty="0" err="1">
                <a:solidFill>
                  <a:srgbClr val="C00000"/>
                </a:solidFill>
                <a:latin typeface="Calibri" panose="020F0502020204030204" pitchFamily="34" charset="0"/>
              </a:rPr>
              <a:t>remaining</a:t>
            </a:r>
            <a:r>
              <a:rPr lang="nl-NL" b="0" dirty="0">
                <a:solidFill>
                  <a:srgbClr val="C00000"/>
                </a:solidFill>
                <a:latin typeface="Calibri" panose="020F0502020204030204" pitchFamily="34" charset="0"/>
              </a:rPr>
              <a:t> code</a:t>
            </a:r>
          </a:p>
        </p:txBody>
      </p:sp>
    </p:spTree>
    <p:extLst>
      <p:ext uri="{BB962C8B-B14F-4D97-AF65-F5344CB8AC3E}">
        <p14:creationId xmlns:p14="http://schemas.microsoft.com/office/powerpoint/2010/main" val="63576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EF59B21-99D5-41C5-9164-1A228EF0207A}"/>
              </a:ext>
            </a:extLst>
          </p:cNvPr>
          <p:cNvSpPr>
            <a:spLocks noGrp="1"/>
          </p:cNvSpPr>
          <p:nvPr>
            <p:ph type="title"/>
          </p:nvPr>
        </p:nvSpPr>
        <p:spPr/>
        <p:txBody>
          <a:bodyPr/>
          <a:lstStyle/>
          <a:p>
            <a:r>
              <a:rPr lang="nl-NL" dirty="0"/>
              <a:t>ALU Control</a:t>
            </a:r>
          </a:p>
        </p:txBody>
      </p:sp>
      <p:sp>
        <p:nvSpPr>
          <p:cNvPr id="5" name="Tijdelijke aanduiding voor inhoud 4">
            <a:extLst>
              <a:ext uri="{FF2B5EF4-FFF2-40B4-BE49-F238E27FC236}">
                <a16:creationId xmlns:a16="http://schemas.microsoft.com/office/drawing/2014/main" id="{52FDAA60-F875-4945-834A-F54B750D1FA9}"/>
              </a:ext>
            </a:extLst>
          </p:cNvPr>
          <p:cNvSpPr>
            <a:spLocks noGrp="1"/>
          </p:cNvSpPr>
          <p:nvPr>
            <p:ph idx="1"/>
          </p:nvPr>
        </p:nvSpPr>
        <p:spPr/>
        <p:txBody>
          <a:bodyPr/>
          <a:lstStyle/>
          <a:p>
            <a:pPr eaLnBrk="1" hangingPunct="1"/>
            <a:r>
              <a:rPr lang="en-US" altLang="en-US" dirty="0"/>
              <a:t>2-bit </a:t>
            </a:r>
            <a:r>
              <a:rPr lang="en-US" altLang="en-US" dirty="0" err="1"/>
              <a:t>ALUOp</a:t>
            </a:r>
            <a:r>
              <a:rPr lang="en-US" altLang="en-US" dirty="0"/>
              <a:t> derived from opcode</a:t>
            </a:r>
          </a:p>
          <a:p>
            <a:pPr lvl="1" eaLnBrk="1" hangingPunct="1"/>
            <a:r>
              <a:rPr lang="en-US" altLang="en-US" dirty="0"/>
              <a:t>Combinational logic derives ALU control (F)</a:t>
            </a:r>
            <a:endParaRPr lang="en-AU" altLang="en-US" dirty="0"/>
          </a:p>
          <a:p>
            <a:endParaRPr lang="nl-NL" dirty="0"/>
          </a:p>
        </p:txBody>
      </p:sp>
      <p:sp>
        <p:nvSpPr>
          <p:cNvPr id="3" name="Tijdelijke aanduiding voor dianummer 2">
            <a:extLst>
              <a:ext uri="{FF2B5EF4-FFF2-40B4-BE49-F238E27FC236}">
                <a16:creationId xmlns:a16="http://schemas.microsoft.com/office/drawing/2014/main" id="{6F721AD7-9D2E-4A57-A28F-47C155D11AD9}"/>
              </a:ext>
            </a:extLst>
          </p:cNvPr>
          <p:cNvSpPr>
            <a:spLocks noGrp="1"/>
          </p:cNvSpPr>
          <p:nvPr>
            <p:ph type="sldNum" sz="quarter" idx="4"/>
          </p:nvPr>
        </p:nvSpPr>
        <p:spPr/>
        <p:txBody>
          <a:bodyPr/>
          <a:lstStyle/>
          <a:p>
            <a:fld id="{56D60047-1244-4A1F-8780-494A55767BC9}" type="slidenum">
              <a:rPr lang="nl-NL" smtClean="0"/>
              <a:pPr/>
              <a:t>31</a:t>
            </a:fld>
            <a:endParaRPr lang="nl-NL"/>
          </a:p>
        </p:txBody>
      </p:sp>
      <p:pic>
        <p:nvPicPr>
          <p:cNvPr id="6" name="Tijdelijke aanduiding voor inhoud 5">
            <a:extLst>
              <a:ext uri="{FF2B5EF4-FFF2-40B4-BE49-F238E27FC236}">
                <a16:creationId xmlns:a16="http://schemas.microsoft.com/office/drawing/2014/main" id="{5CCCA4C1-9ACD-4F74-9D5B-08544399865F}"/>
              </a:ext>
            </a:extLst>
          </p:cNvPr>
          <p:cNvPicPr>
            <a:picLocks noChangeAspect="1"/>
          </p:cNvPicPr>
          <p:nvPr/>
        </p:nvPicPr>
        <p:blipFill>
          <a:blip r:embed="rId2"/>
          <a:stretch>
            <a:fillRect/>
          </a:stretch>
        </p:blipFill>
        <p:spPr bwMode="auto">
          <a:xfrm>
            <a:off x="2069406" y="2244406"/>
            <a:ext cx="6021197" cy="3205382"/>
          </a:xfrm>
          <a:prstGeom prst="rect">
            <a:avLst/>
          </a:prstGeom>
          <a:noFill/>
          <a:ln>
            <a:noFill/>
          </a:ln>
          <a:effectLst/>
        </p:spPr>
      </p:pic>
    </p:spTree>
    <p:extLst>
      <p:ext uri="{BB962C8B-B14F-4D97-AF65-F5344CB8AC3E}">
        <p14:creationId xmlns:p14="http://schemas.microsoft.com/office/powerpoint/2010/main" val="41008860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42549D-03A5-457C-8F8D-7B7DB30F83BB}"/>
              </a:ext>
            </a:extLst>
          </p:cNvPr>
          <p:cNvSpPr>
            <a:spLocks noGrp="1"/>
          </p:cNvSpPr>
          <p:nvPr>
            <p:ph type="title"/>
          </p:nvPr>
        </p:nvSpPr>
        <p:spPr/>
        <p:txBody>
          <a:bodyPr/>
          <a:lstStyle/>
          <a:p>
            <a:r>
              <a:rPr lang="en-US" altLang="en-US" dirty="0"/>
              <a:t>The Main Control Unit</a:t>
            </a:r>
            <a:endParaRPr lang="nl-NL" dirty="0"/>
          </a:p>
        </p:txBody>
      </p:sp>
      <p:sp>
        <p:nvSpPr>
          <p:cNvPr id="4" name="Tijdelijke aanduiding voor dianummer 3">
            <a:extLst>
              <a:ext uri="{FF2B5EF4-FFF2-40B4-BE49-F238E27FC236}">
                <a16:creationId xmlns:a16="http://schemas.microsoft.com/office/drawing/2014/main" id="{9CEA717E-D123-4B09-AA4C-532D1AF76A95}"/>
              </a:ext>
            </a:extLst>
          </p:cNvPr>
          <p:cNvSpPr>
            <a:spLocks noGrp="1"/>
          </p:cNvSpPr>
          <p:nvPr>
            <p:ph type="sldNum" sz="quarter" idx="4"/>
          </p:nvPr>
        </p:nvSpPr>
        <p:spPr/>
        <p:txBody>
          <a:bodyPr/>
          <a:lstStyle/>
          <a:p>
            <a:fld id="{56D60047-1244-4A1F-8780-494A55767BC9}" type="slidenum">
              <a:rPr lang="nl-NL" smtClean="0"/>
              <a:pPr/>
              <a:t>32</a:t>
            </a:fld>
            <a:endParaRPr lang="nl-NL"/>
          </a:p>
        </p:txBody>
      </p:sp>
      <p:sp>
        <p:nvSpPr>
          <p:cNvPr id="8" name="Tijdelijke aanduiding voor inhoud 7">
            <a:extLst>
              <a:ext uri="{FF2B5EF4-FFF2-40B4-BE49-F238E27FC236}">
                <a16:creationId xmlns:a16="http://schemas.microsoft.com/office/drawing/2014/main" id="{693FF979-5391-4C58-B443-D6792BC97A23}"/>
              </a:ext>
            </a:extLst>
          </p:cNvPr>
          <p:cNvSpPr>
            <a:spLocks noGrp="1"/>
          </p:cNvSpPr>
          <p:nvPr>
            <p:ph idx="1"/>
          </p:nvPr>
        </p:nvSpPr>
        <p:spPr>
          <a:xfrm>
            <a:off x="439486" y="985292"/>
            <a:ext cx="9281031" cy="591210"/>
          </a:xfrm>
        </p:spPr>
        <p:txBody>
          <a:bodyPr/>
          <a:lstStyle/>
          <a:p>
            <a:pPr algn="ctr"/>
            <a:r>
              <a:rPr lang="en-US" altLang="en-US" dirty="0"/>
              <a:t>All control signals are derived from machine codes</a:t>
            </a:r>
            <a:endParaRPr lang="en-AU" altLang="en-US" dirty="0"/>
          </a:p>
          <a:p>
            <a:pPr algn="ctr"/>
            <a:endParaRPr lang="nl-NL" dirty="0"/>
          </a:p>
        </p:txBody>
      </p:sp>
      <p:pic>
        <p:nvPicPr>
          <p:cNvPr id="9" name="Afbeelding 8">
            <a:extLst>
              <a:ext uri="{FF2B5EF4-FFF2-40B4-BE49-F238E27FC236}">
                <a16:creationId xmlns:a16="http://schemas.microsoft.com/office/drawing/2014/main" id="{CE576D16-38B3-4492-97D8-495EFAD585E0}"/>
              </a:ext>
            </a:extLst>
          </p:cNvPr>
          <p:cNvPicPr>
            <a:picLocks noChangeAspect="1"/>
          </p:cNvPicPr>
          <p:nvPr/>
        </p:nvPicPr>
        <p:blipFill>
          <a:blip r:embed="rId2"/>
          <a:stretch>
            <a:fillRect/>
          </a:stretch>
        </p:blipFill>
        <p:spPr>
          <a:xfrm>
            <a:off x="854460" y="1682447"/>
            <a:ext cx="8500085" cy="2384047"/>
          </a:xfrm>
          <a:prstGeom prst="rect">
            <a:avLst/>
          </a:prstGeom>
        </p:spPr>
      </p:pic>
      <p:grpSp>
        <p:nvGrpSpPr>
          <p:cNvPr id="16" name="Groep 15">
            <a:extLst>
              <a:ext uri="{FF2B5EF4-FFF2-40B4-BE49-F238E27FC236}">
                <a16:creationId xmlns:a16="http://schemas.microsoft.com/office/drawing/2014/main" id="{337A048B-AD60-4F3F-A369-C66319D5884D}"/>
              </a:ext>
            </a:extLst>
          </p:cNvPr>
          <p:cNvGrpSpPr/>
          <p:nvPr/>
        </p:nvGrpSpPr>
        <p:grpSpPr>
          <a:xfrm>
            <a:off x="7672294" y="2454494"/>
            <a:ext cx="368387" cy="338554"/>
            <a:chOff x="7164288" y="2201871"/>
            <a:chExt cx="368387" cy="338554"/>
          </a:xfrm>
        </p:grpSpPr>
        <p:cxnSp>
          <p:nvCxnSpPr>
            <p:cNvPr id="17" name="Rechte verbindingslijn 16">
              <a:extLst>
                <a:ext uri="{FF2B5EF4-FFF2-40B4-BE49-F238E27FC236}">
                  <a16:creationId xmlns:a16="http://schemas.microsoft.com/office/drawing/2014/main" id="{29771644-E5E7-468B-A324-919511B36043}"/>
                </a:ext>
              </a:extLst>
            </p:cNvPr>
            <p:cNvCxnSpPr>
              <a:cxnSpLocks/>
            </p:cNvCxnSpPr>
            <p:nvPr/>
          </p:nvCxnSpPr>
          <p:spPr bwMode="auto">
            <a:xfrm flipV="1">
              <a:off x="7164288" y="2353444"/>
              <a:ext cx="144016" cy="72008"/>
            </a:xfrm>
            <a:prstGeom prst="line">
              <a:avLst/>
            </a:prstGeom>
            <a:solidFill>
              <a:schemeClr val="accent1"/>
            </a:solidFill>
            <a:ln w="1905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8" name="Tekstvak 17">
              <a:extLst>
                <a:ext uri="{FF2B5EF4-FFF2-40B4-BE49-F238E27FC236}">
                  <a16:creationId xmlns:a16="http://schemas.microsoft.com/office/drawing/2014/main" id="{05B7B1CC-8BFD-42BE-BC3A-129E9597D111}"/>
                </a:ext>
              </a:extLst>
            </p:cNvPr>
            <p:cNvSpPr txBox="1"/>
            <p:nvPr/>
          </p:nvSpPr>
          <p:spPr>
            <a:xfrm>
              <a:off x="7240607" y="2201871"/>
              <a:ext cx="292068" cy="338554"/>
            </a:xfrm>
            <a:prstGeom prst="rect">
              <a:avLst/>
            </a:prstGeom>
            <a:noFill/>
          </p:spPr>
          <p:txBody>
            <a:bodyPr wrap="none" rtlCol="0">
              <a:spAutoFit/>
            </a:bodyPr>
            <a:lstStyle/>
            <a:p>
              <a:r>
                <a:rPr lang="nl-NL" sz="1600" b="0" dirty="0">
                  <a:solidFill>
                    <a:srgbClr val="C00000"/>
                  </a:solidFill>
                  <a:latin typeface="Calibri" panose="020F0502020204030204" pitchFamily="34" charset="0"/>
                </a:rPr>
                <a:t>n</a:t>
              </a:r>
            </a:p>
          </p:txBody>
        </p:sp>
      </p:grpSp>
      <p:grpSp>
        <p:nvGrpSpPr>
          <p:cNvPr id="22" name="Groep 21">
            <a:extLst>
              <a:ext uri="{FF2B5EF4-FFF2-40B4-BE49-F238E27FC236}">
                <a16:creationId xmlns:a16="http://schemas.microsoft.com/office/drawing/2014/main" id="{79445FDB-A312-427F-9C6C-BC34866A68CE}"/>
              </a:ext>
            </a:extLst>
          </p:cNvPr>
          <p:cNvGrpSpPr/>
          <p:nvPr/>
        </p:nvGrpSpPr>
        <p:grpSpPr>
          <a:xfrm>
            <a:off x="7673554" y="2712298"/>
            <a:ext cx="368387" cy="338554"/>
            <a:chOff x="7164288" y="2201871"/>
            <a:chExt cx="368387" cy="338554"/>
          </a:xfrm>
        </p:grpSpPr>
        <p:cxnSp>
          <p:nvCxnSpPr>
            <p:cNvPr id="23" name="Rechte verbindingslijn 22">
              <a:extLst>
                <a:ext uri="{FF2B5EF4-FFF2-40B4-BE49-F238E27FC236}">
                  <a16:creationId xmlns:a16="http://schemas.microsoft.com/office/drawing/2014/main" id="{5B681BA3-B113-4869-9982-6D4D755449D7}"/>
                </a:ext>
              </a:extLst>
            </p:cNvPr>
            <p:cNvCxnSpPr>
              <a:cxnSpLocks/>
            </p:cNvCxnSpPr>
            <p:nvPr/>
          </p:nvCxnSpPr>
          <p:spPr bwMode="auto">
            <a:xfrm flipV="1">
              <a:off x="7164288" y="2353444"/>
              <a:ext cx="144016" cy="72008"/>
            </a:xfrm>
            <a:prstGeom prst="line">
              <a:avLst/>
            </a:prstGeom>
            <a:solidFill>
              <a:schemeClr val="accent1"/>
            </a:solidFill>
            <a:ln w="1905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24" name="Tekstvak 23">
              <a:extLst>
                <a:ext uri="{FF2B5EF4-FFF2-40B4-BE49-F238E27FC236}">
                  <a16:creationId xmlns:a16="http://schemas.microsoft.com/office/drawing/2014/main" id="{1CE42660-375C-46DF-9E36-3A53F6007A96}"/>
                </a:ext>
              </a:extLst>
            </p:cNvPr>
            <p:cNvSpPr txBox="1"/>
            <p:nvPr/>
          </p:nvSpPr>
          <p:spPr>
            <a:xfrm>
              <a:off x="7240607" y="2201871"/>
              <a:ext cx="292068" cy="338554"/>
            </a:xfrm>
            <a:prstGeom prst="rect">
              <a:avLst/>
            </a:prstGeom>
            <a:noFill/>
          </p:spPr>
          <p:txBody>
            <a:bodyPr wrap="none" rtlCol="0">
              <a:spAutoFit/>
            </a:bodyPr>
            <a:lstStyle/>
            <a:p>
              <a:r>
                <a:rPr lang="nl-NL" sz="1600" b="0" dirty="0">
                  <a:solidFill>
                    <a:srgbClr val="C00000"/>
                  </a:solidFill>
                  <a:latin typeface="Calibri" panose="020F0502020204030204" pitchFamily="34" charset="0"/>
                </a:rPr>
                <a:t>n</a:t>
              </a:r>
            </a:p>
          </p:txBody>
        </p:sp>
      </p:grpSp>
      <p:grpSp>
        <p:nvGrpSpPr>
          <p:cNvPr id="25" name="Groep 24">
            <a:extLst>
              <a:ext uri="{FF2B5EF4-FFF2-40B4-BE49-F238E27FC236}">
                <a16:creationId xmlns:a16="http://schemas.microsoft.com/office/drawing/2014/main" id="{B34E3901-3CF7-4A8E-8967-1D1A073FE578}"/>
              </a:ext>
            </a:extLst>
          </p:cNvPr>
          <p:cNvGrpSpPr/>
          <p:nvPr/>
        </p:nvGrpSpPr>
        <p:grpSpPr>
          <a:xfrm>
            <a:off x="7679061" y="2958550"/>
            <a:ext cx="368387" cy="338554"/>
            <a:chOff x="7164288" y="2201871"/>
            <a:chExt cx="368387" cy="338554"/>
          </a:xfrm>
        </p:grpSpPr>
        <p:cxnSp>
          <p:nvCxnSpPr>
            <p:cNvPr id="26" name="Rechte verbindingslijn 25">
              <a:extLst>
                <a:ext uri="{FF2B5EF4-FFF2-40B4-BE49-F238E27FC236}">
                  <a16:creationId xmlns:a16="http://schemas.microsoft.com/office/drawing/2014/main" id="{4ADB7D33-DE0E-447E-9175-B0647E5E89CF}"/>
                </a:ext>
              </a:extLst>
            </p:cNvPr>
            <p:cNvCxnSpPr>
              <a:cxnSpLocks/>
            </p:cNvCxnSpPr>
            <p:nvPr/>
          </p:nvCxnSpPr>
          <p:spPr bwMode="auto">
            <a:xfrm flipV="1">
              <a:off x="7164288" y="2353444"/>
              <a:ext cx="144016" cy="72008"/>
            </a:xfrm>
            <a:prstGeom prst="line">
              <a:avLst/>
            </a:prstGeom>
            <a:solidFill>
              <a:schemeClr val="accent1"/>
            </a:solidFill>
            <a:ln w="1905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27" name="Tekstvak 26">
              <a:extLst>
                <a:ext uri="{FF2B5EF4-FFF2-40B4-BE49-F238E27FC236}">
                  <a16:creationId xmlns:a16="http://schemas.microsoft.com/office/drawing/2014/main" id="{E6388613-3DFF-4026-A3C4-442BA53C11E4}"/>
                </a:ext>
              </a:extLst>
            </p:cNvPr>
            <p:cNvSpPr txBox="1"/>
            <p:nvPr/>
          </p:nvSpPr>
          <p:spPr>
            <a:xfrm>
              <a:off x="7240607" y="2201871"/>
              <a:ext cx="292068" cy="338554"/>
            </a:xfrm>
            <a:prstGeom prst="rect">
              <a:avLst/>
            </a:prstGeom>
            <a:noFill/>
          </p:spPr>
          <p:txBody>
            <a:bodyPr wrap="none" rtlCol="0">
              <a:spAutoFit/>
            </a:bodyPr>
            <a:lstStyle/>
            <a:p>
              <a:r>
                <a:rPr lang="nl-NL" sz="1600" b="0" dirty="0">
                  <a:solidFill>
                    <a:srgbClr val="C00000"/>
                  </a:solidFill>
                  <a:latin typeface="Calibri" panose="020F0502020204030204" pitchFamily="34" charset="0"/>
                </a:rPr>
                <a:t>n</a:t>
              </a:r>
            </a:p>
          </p:txBody>
        </p:sp>
      </p:grpSp>
      <p:grpSp>
        <p:nvGrpSpPr>
          <p:cNvPr id="28" name="Groep 27">
            <a:extLst>
              <a:ext uri="{FF2B5EF4-FFF2-40B4-BE49-F238E27FC236}">
                <a16:creationId xmlns:a16="http://schemas.microsoft.com/office/drawing/2014/main" id="{C27B02CD-0AE5-48EE-B2C6-9FFC06106310}"/>
              </a:ext>
            </a:extLst>
          </p:cNvPr>
          <p:cNvGrpSpPr/>
          <p:nvPr/>
        </p:nvGrpSpPr>
        <p:grpSpPr>
          <a:xfrm>
            <a:off x="8794188" y="2455360"/>
            <a:ext cx="424491" cy="338554"/>
            <a:chOff x="7164288" y="2201871"/>
            <a:chExt cx="424491" cy="338554"/>
          </a:xfrm>
        </p:grpSpPr>
        <p:cxnSp>
          <p:nvCxnSpPr>
            <p:cNvPr id="29" name="Rechte verbindingslijn 28">
              <a:extLst>
                <a:ext uri="{FF2B5EF4-FFF2-40B4-BE49-F238E27FC236}">
                  <a16:creationId xmlns:a16="http://schemas.microsoft.com/office/drawing/2014/main" id="{6C86F3DB-AC4F-4E55-91E8-7C1797B36DEF}"/>
                </a:ext>
              </a:extLst>
            </p:cNvPr>
            <p:cNvCxnSpPr>
              <a:cxnSpLocks/>
            </p:cNvCxnSpPr>
            <p:nvPr/>
          </p:nvCxnSpPr>
          <p:spPr bwMode="auto">
            <a:xfrm flipV="1">
              <a:off x="7164288" y="2353444"/>
              <a:ext cx="144016" cy="72008"/>
            </a:xfrm>
            <a:prstGeom prst="line">
              <a:avLst/>
            </a:prstGeom>
            <a:solidFill>
              <a:schemeClr val="accent1"/>
            </a:solidFill>
            <a:ln w="1905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30" name="Tekstvak 29">
              <a:extLst>
                <a:ext uri="{FF2B5EF4-FFF2-40B4-BE49-F238E27FC236}">
                  <a16:creationId xmlns:a16="http://schemas.microsoft.com/office/drawing/2014/main" id="{376DDA0F-1F64-40CA-AAD6-F85B9C764DAB}"/>
                </a:ext>
              </a:extLst>
            </p:cNvPr>
            <p:cNvSpPr txBox="1"/>
            <p:nvPr/>
          </p:nvSpPr>
          <p:spPr>
            <a:xfrm>
              <a:off x="7240607" y="2201871"/>
              <a:ext cx="348172" cy="338554"/>
            </a:xfrm>
            <a:prstGeom prst="rect">
              <a:avLst/>
            </a:prstGeom>
            <a:noFill/>
          </p:spPr>
          <p:txBody>
            <a:bodyPr wrap="none" rtlCol="0">
              <a:spAutoFit/>
            </a:bodyPr>
            <a:lstStyle/>
            <a:p>
              <a:r>
                <a:rPr lang="nl-NL" sz="1600" b="0" dirty="0">
                  <a:solidFill>
                    <a:srgbClr val="C00000"/>
                  </a:solidFill>
                  <a:latin typeface="Calibri" panose="020F0502020204030204" pitchFamily="34" charset="0"/>
                </a:rPr>
                <a:t>m</a:t>
              </a:r>
            </a:p>
          </p:txBody>
        </p:sp>
      </p:grpSp>
      <p:grpSp>
        <p:nvGrpSpPr>
          <p:cNvPr id="31" name="Groep 30">
            <a:extLst>
              <a:ext uri="{FF2B5EF4-FFF2-40B4-BE49-F238E27FC236}">
                <a16:creationId xmlns:a16="http://schemas.microsoft.com/office/drawing/2014/main" id="{ECA86057-3173-47E6-BF72-7DAA98D1DAFE}"/>
              </a:ext>
            </a:extLst>
          </p:cNvPr>
          <p:cNvGrpSpPr/>
          <p:nvPr/>
        </p:nvGrpSpPr>
        <p:grpSpPr>
          <a:xfrm>
            <a:off x="8795448" y="2713164"/>
            <a:ext cx="424491" cy="338554"/>
            <a:chOff x="7164288" y="2201871"/>
            <a:chExt cx="424491" cy="338554"/>
          </a:xfrm>
        </p:grpSpPr>
        <p:cxnSp>
          <p:nvCxnSpPr>
            <p:cNvPr id="32" name="Rechte verbindingslijn 31">
              <a:extLst>
                <a:ext uri="{FF2B5EF4-FFF2-40B4-BE49-F238E27FC236}">
                  <a16:creationId xmlns:a16="http://schemas.microsoft.com/office/drawing/2014/main" id="{5D2FA5D7-5B00-4163-B920-1AB179129CC8}"/>
                </a:ext>
              </a:extLst>
            </p:cNvPr>
            <p:cNvCxnSpPr>
              <a:cxnSpLocks/>
            </p:cNvCxnSpPr>
            <p:nvPr/>
          </p:nvCxnSpPr>
          <p:spPr bwMode="auto">
            <a:xfrm flipV="1">
              <a:off x="7164288" y="2353444"/>
              <a:ext cx="144016" cy="72008"/>
            </a:xfrm>
            <a:prstGeom prst="line">
              <a:avLst/>
            </a:prstGeom>
            <a:solidFill>
              <a:schemeClr val="accent1"/>
            </a:solidFill>
            <a:ln w="1905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33" name="Tekstvak 32">
              <a:extLst>
                <a:ext uri="{FF2B5EF4-FFF2-40B4-BE49-F238E27FC236}">
                  <a16:creationId xmlns:a16="http://schemas.microsoft.com/office/drawing/2014/main" id="{9E6AF9A0-52C6-41E7-9A93-DF6825EDF8EF}"/>
                </a:ext>
              </a:extLst>
            </p:cNvPr>
            <p:cNvSpPr txBox="1"/>
            <p:nvPr/>
          </p:nvSpPr>
          <p:spPr>
            <a:xfrm>
              <a:off x="7240607" y="2201871"/>
              <a:ext cx="348172" cy="338554"/>
            </a:xfrm>
            <a:prstGeom prst="rect">
              <a:avLst/>
            </a:prstGeom>
            <a:noFill/>
          </p:spPr>
          <p:txBody>
            <a:bodyPr wrap="none" rtlCol="0">
              <a:spAutoFit/>
            </a:bodyPr>
            <a:lstStyle/>
            <a:p>
              <a:r>
                <a:rPr lang="nl-NL" sz="1600" b="0" dirty="0">
                  <a:solidFill>
                    <a:srgbClr val="C00000"/>
                  </a:solidFill>
                  <a:latin typeface="Calibri" panose="020F0502020204030204" pitchFamily="34" charset="0"/>
                </a:rPr>
                <a:t>m</a:t>
              </a:r>
            </a:p>
          </p:txBody>
        </p:sp>
      </p:grpSp>
      <p:grpSp>
        <p:nvGrpSpPr>
          <p:cNvPr id="34" name="Groep 33">
            <a:extLst>
              <a:ext uri="{FF2B5EF4-FFF2-40B4-BE49-F238E27FC236}">
                <a16:creationId xmlns:a16="http://schemas.microsoft.com/office/drawing/2014/main" id="{F77E663B-85F3-476D-86B0-EF5C1F71F85D}"/>
              </a:ext>
            </a:extLst>
          </p:cNvPr>
          <p:cNvGrpSpPr/>
          <p:nvPr/>
        </p:nvGrpSpPr>
        <p:grpSpPr>
          <a:xfrm>
            <a:off x="8800955" y="2959416"/>
            <a:ext cx="424491" cy="338554"/>
            <a:chOff x="7164288" y="2201871"/>
            <a:chExt cx="424491" cy="338554"/>
          </a:xfrm>
        </p:grpSpPr>
        <p:cxnSp>
          <p:nvCxnSpPr>
            <p:cNvPr id="35" name="Rechte verbindingslijn 34">
              <a:extLst>
                <a:ext uri="{FF2B5EF4-FFF2-40B4-BE49-F238E27FC236}">
                  <a16:creationId xmlns:a16="http://schemas.microsoft.com/office/drawing/2014/main" id="{BEAC8228-D9FC-44DE-B9D0-066C135C3D31}"/>
                </a:ext>
              </a:extLst>
            </p:cNvPr>
            <p:cNvCxnSpPr>
              <a:cxnSpLocks/>
            </p:cNvCxnSpPr>
            <p:nvPr/>
          </p:nvCxnSpPr>
          <p:spPr bwMode="auto">
            <a:xfrm flipV="1">
              <a:off x="7164288" y="2353444"/>
              <a:ext cx="144016" cy="72008"/>
            </a:xfrm>
            <a:prstGeom prst="line">
              <a:avLst/>
            </a:prstGeom>
            <a:solidFill>
              <a:schemeClr val="accent1"/>
            </a:solidFill>
            <a:ln w="1905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36" name="Tekstvak 35">
              <a:extLst>
                <a:ext uri="{FF2B5EF4-FFF2-40B4-BE49-F238E27FC236}">
                  <a16:creationId xmlns:a16="http://schemas.microsoft.com/office/drawing/2014/main" id="{5A4BD08E-E061-41DD-B4E9-8EAD8876FAD5}"/>
                </a:ext>
              </a:extLst>
            </p:cNvPr>
            <p:cNvSpPr txBox="1"/>
            <p:nvPr/>
          </p:nvSpPr>
          <p:spPr>
            <a:xfrm>
              <a:off x="7240607" y="2201871"/>
              <a:ext cx="348172" cy="338554"/>
            </a:xfrm>
            <a:prstGeom prst="rect">
              <a:avLst/>
            </a:prstGeom>
            <a:noFill/>
          </p:spPr>
          <p:txBody>
            <a:bodyPr wrap="none" rtlCol="0">
              <a:spAutoFit/>
            </a:bodyPr>
            <a:lstStyle/>
            <a:p>
              <a:r>
                <a:rPr lang="nl-NL" sz="1600" b="0" dirty="0">
                  <a:solidFill>
                    <a:srgbClr val="C00000"/>
                  </a:solidFill>
                  <a:latin typeface="Calibri" panose="020F0502020204030204" pitchFamily="34" charset="0"/>
                </a:rPr>
                <a:t>m</a:t>
              </a:r>
            </a:p>
          </p:txBody>
        </p:sp>
      </p:grpSp>
      <p:sp>
        <p:nvSpPr>
          <p:cNvPr id="37" name="Tijdelijke aanduiding voor inhoud 7">
            <a:extLst>
              <a:ext uri="{FF2B5EF4-FFF2-40B4-BE49-F238E27FC236}">
                <a16:creationId xmlns:a16="http://schemas.microsoft.com/office/drawing/2014/main" id="{DD911AA1-3564-40C8-A286-096235935F02}"/>
              </a:ext>
            </a:extLst>
          </p:cNvPr>
          <p:cNvSpPr txBox="1">
            <a:spLocks/>
          </p:cNvSpPr>
          <p:nvPr/>
        </p:nvSpPr>
        <p:spPr bwMode="auto">
          <a:xfrm>
            <a:off x="439485" y="4138498"/>
            <a:ext cx="9281031" cy="1576502"/>
          </a:xfrm>
          <a:prstGeom prst="rect">
            <a:avLst/>
          </a:prstGeom>
          <a:noFill/>
          <a:ln>
            <a:noFill/>
          </a:ln>
          <a:effectLst/>
        </p:spPr>
        <p:txBody>
          <a:bodyPr/>
          <a:lstStyle>
            <a:lvl1pPr marL="0" indent="0" algn="l" rtl="0" eaLnBrk="0" fontAlgn="base" hangingPunct="0">
              <a:lnSpc>
                <a:spcPct val="100000"/>
              </a:lnSpc>
              <a:spcBef>
                <a:spcPts val="600"/>
              </a:spcBef>
              <a:spcAft>
                <a:spcPct val="0"/>
              </a:spcAft>
              <a:buClr>
                <a:srgbClr val="C00000"/>
              </a:buClr>
              <a:buSzPct val="100000"/>
              <a:buFont typeface="Open Sans" panose="020B0606030504020204" pitchFamily="34" charset="0"/>
              <a:buNone/>
              <a:defRPr sz="3200">
                <a:solidFill>
                  <a:schemeClr val="tx1"/>
                </a:solidFill>
                <a:latin typeface="Calibri" panose="020F0502020204030204" pitchFamily="34" charset="0"/>
                <a:ea typeface="Open Sans" panose="020B0606030504020204" pitchFamily="34" charset="0"/>
                <a:cs typeface="Open Sans" panose="020B0606030504020204" pitchFamily="34" charset="0"/>
              </a:defRPr>
            </a:lvl1pPr>
            <a:lvl2pPr marL="457200" indent="-4572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800">
                <a:solidFill>
                  <a:schemeClr val="tx1"/>
                </a:solidFill>
                <a:latin typeface="Calibri" panose="020F0502020204030204" pitchFamily="34" charset="0"/>
                <a:ea typeface="Open Sans" panose="020B0606030504020204" pitchFamily="34" charset="0"/>
                <a:cs typeface="Open Sans" panose="020B0606030504020204" pitchFamily="34" charset="0"/>
              </a:defRPr>
            </a:lvl2pPr>
            <a:lvl3pPr marL="525462" indent="-3429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400">
                <a:solidFill>
                  <a:schemeClr val="tx1"/>
                </a:solidFill>
                <a:latin typeface="Calibri" panose="020F0502020204030204" pitchFamily="34" charset="0"/>
                <a:ea typeface="Open Sans" panose="020B0606030504020204" pitchFamily="34" charset="0"/>
                <a:cs typeface="Open Sans" panose="020B0606030504020204" pitchFamily="34" charset="0"/>
              </a:defRPr>
            </a:lvl3pPr>
            <a:lvl4pPr marL="701675" indent="-3429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000">
                <a:solidFill>
                  <a:schemeClr val="tx1"/>
                </a:solidFill>
                <a:latin typeface="Calibri" panose="020F0502020204030204" pitchFamily="34" charset="0"/>
                <a:ea typeface="Open Sans" panose="020B0606030504020204" pitchFamily="34" charset="0"/>
                <a:cs typeface="Open Sans" panose="020B0606030504020204" pitchFamily="34" charset="0"/>
              </a:defRPr>
            </a:lvl4pPr>
            <a:lvl5pPr marL="1788440" indent="-190484" algn="l" rtl="0" eaLnBrk="0" fontAlgn="base" hangingPunct="0">
              <a:lnSpc>
                <a:spcPct val="100000"/>
              </a:lnSpc>
              <a:spcBef>
                <a:spcPts val="600"/>
              </a:spcBef>
              <a:spcAft>
                <a:spcPct val="0"/>
              </a:spcAft>
              <a:buClr>
                <a:srgbClr val="000000"/>
              </a:buClr>
              <a:buFont typeface="Lucida Grande" pitchFamily="126" charset="0"/>
              <a:buChar cha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169410" indent="-190484" algn="l" rtl="0" fontAlgn="base">
              <a:spcBef>
                <a:spcPct val="20000"/>
              </a:spcBef>
              <a:spcAft>
                <a:spcPct val="0"/>
              </a:spcAft>
              <a:buChar char="»"/>
              <a:defRPr sz="1333">
                <a:solidFill>
                  <a:schemeClr val="tx1"/>
                </a:solidFill>
                <a:latin typeface="Arial" charset="0"/>
                <a:ea typeface="+mn-ea"/>
              </a:defRPr>
            </a:lvl6pPr>
            <a:lvl7pPr marL="2550379" indent="-190484" algn="l" rtl="0" fontAlgn="base">
              <a:spcBef>
                <a:spcPct val="20000"/>
              </a:spcBef>
              <a:spcAft>
                <a:spcPct val="0"/>
              </a:spcAft>
              <a:buChar char="»"/>
              <a:defRPr sz="1333">
                <a:solidFill>
                  <a:schemeClr val="tx1"/>
                </a:solidFill>
                <a:latin typeface="Arial" charset="0"/>
                <a:ea typeface="+mn-ea"/>
              </a:defRPr>
            </a:lvl7pPr>
            <a:lvl8pPr marL="2931349" indent="-190484" algn="l" rtl="0" fontAlgn="base">
              <a:spcBef>
                <a:spcPct val="20000"/>
              </a:spcBef>
              <a:spcAft>
                <a:spcPct val="0"/>
              </a:spcAft>
              <a:buChar char="»"/>
              <a:defRPr sz="1333">
                <a:solidFill>
                  <a:schemeClr val="tx1"/>
                </a:solidFill>
                <a:latin typeface="Arial" charset="0"/>
                <a:ea typeface="+mn-ea"/>
              </a:defRPr>
            </a:lvl8pPr>
            <a:lvl9pPr marL="3312318" indent="-190484" algn="l" rtl="0" fontAlgn="base">
              <a:spcBef>
                <a:spcPct val="20000"/>
              </a:spcBef>
              <a:spcAft>
                <a:spcPct val="0"/>
              </a:spcAft>
              <a:buChar char="»"/>
              <a:defRPr sz="1333">
                <a:solidFill>
                  <a:schemeClr val="tx1"/>
                </a:solidFill>
                <a:latin typeface="Arial" charset="0"/>
                <a:ea typeface="+mn-ea"/>
              </a:defRPr>
            </a:lvl9pPr>
          </a:lstStyle>
          <a:p>
            <a:r>
              <a:rPr lang="en-US" altLang="en-US" sz="2800" b="0" kern="0" dirty="0"/>
              <a:t>Make decoding simpler:</a:t>
            </a:r>
          </a:p>
          <a:p>
            <a:pPr marL="457196" indent="-457196">
              <a:buFont typeface="Arial" panose="020B0604020202020204" pitchFamily="34" charset="0"/>
              <a:buChar char="•"/>
            </a:pPr>
            <a:r>
              <a:rPr lang="en-US" altLang="en-US" sz="2400" b="0" kern="0" dirty="0"/>
              <a:t>Exchange Rm and Rn for logic instructions</a:t>
            </a:r>
          </a:p>
          <a:p>
            <a:pPr marL="457196" indent="-457196">
              <a:buFont typeface="Arial" panose="020B0604020202020204" pitchFamily="34" charset="0"/>
              <a:buChar char="•"/>
            </a:pPr>
            <a:r>
              <a:rPr lang="en-US" altLang="en-US" sz="2400" b="0" kern="0" dirty="0"/>
              <a:t>Use Rm for </a:t>
            </a:r>
            <a:r>
              <a:rPr lang="en-US" altLang="en-US" sz="2400" b="0" kern="0" dirty="0">
                <a:latin typeface="Consolas" panose="020B0609020204030204" pitchFamily="49" charset="0"/>
              </a:rPr>
              <a:t>CBZ</a:t>
            </a:r>
            <a:r>
              <a:rPr lang="en-US" altLang="en-US" sz="2400" b="0" kern="0" dirty="0"/>
              <a:t> (ALU should pass input B)</a:t>
            </a:r>
          </a:p>
          <a:p>
            <a:endParaRPr lang="en-US" b="0" kern="0" dirty="0"/>
          </a:p>
        </p:txBody>
      </p:sp>
      <p:grpSp>
        <p:nvGrpSpPr>
          <p:cNvPr id="40" name="Groep 39">
            <a:extLst>
              <a:ext uri="{FF2B5EF4-FFF2-40B4-BE49-F238E27FC236}">
                <a16:creationId xmlns:a16="http://schemas.microsoft.com/office/drawing/2014/main" id="{CE74AD93-7DEA-4177-BBDF-94116208CEED}"/>
              </a:ext>
            </a:extLst>
          </p:cNvPr>
          <p:cNvGrpSpPr/>
          <p:nvPr/>
        </p:nvGrpSpPr>
        <p:grpSpPr>
          <a:xfrm>
            <a:off x="8744418" y="3720410"/>
            <a:ext cx="424491" cy="338554"/>
            <a:chOff x="7164288" y="2201871"/>
            <a:chExt cx="424491" cy="338554"/>
          </a:xfrm>
        </p:grpSpPr>
        <p:cxnSp>
          <p:nvCxnSpPr>
            <p:cNvPr id="41" name="Rechte verbindingslijn 40">
              <a:extLst>
                <a:ext uri="{FF2B5EF4-FFF2-40B4-BE49-F238E27FC236}">
                  <a16:creationId xmlns:a16="http://schemas.microsoft.com/office/drawing/2014/main" id="{3B08191A-29AA-440B-B70A-80BBA5CC0DFF}"/>
                </a:ext>
              </a:extLst>
            </p:cNvPr>
            <p:cNvCxnSpPr>
              <a:cxnSpLocks/>
            </p:cNvCxnSpPr>
            <p:nvPr/>
          </p:nvCxnSpPr>
          <p:spPr bwMode="auto">
            <a:xfrm flipV="1">
              <a:off x="7164288" y="2353444"/>
              <a:ext cx="144016" cy="72008"/>
            </a:xfrm>
            <a:prstGeom prst="line">
              <a:avLst/>
            </a:prstGeom>
            <a:solidFill>
              <a:schemeClr val="accent1"/>
            </a:solidFill>
            <a:ln w="1905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42" name="Tekstvak 41">
              <a:extLst>
                <a:ext uri="{FF2B5EF4-FFF2-40B4-BE49-F238E27FC236}">
                  <a16:creationId xmlns:a16="http://schemas.microsoft.com/office/drawing/2014/main" id="{A9E46A3E-0660-46BD-AB0C-C1091CA8A0A3}"/>
                </a:ext>
              </a:extLst>
            </p:cNvPr>
            <p:cNvSpPr txBox="1"/>
            <p:nvPr/>
          </p:nvSpPr>
          <p:spPr>
            <a:xfrm>
              <a:off x="7240607" y="2201871"/>
              <a:ext cx="348172" cy="338554"/>
            </a:xfrm>
            <a:prstGeom prst="rect">
              <a:avLst/>
            </a:prstGeom>
            <a:noFill/>
          </p:spPr>
          <p:txBody>
            <a:bodyPr wrap="none" rtlCol="0">
              <a:spAutoFit/>
            </a:bodyPr>
            <a:lstStyle/>
            <a:p>
              <a:r>
                <a:rPr lang="nl-NL" sz="1600" b="0" dirty="0">
                  <a:solidFill>
                    <a:srgbClr val="C00000"/>
                  </a:solidFill>
                  <a:latin typeface="Calibri" panose="020F0502020204030204" pitchFamily="34" charset="0"/>
                </a:rPr>
                <a:t>m</a:t>
              </a:r>
            </a:p>
          </p:txBody>
        </p:sp>
      </p:grpSp>
    </p:spTree>
    <p:extLst>
      <p:ext uri="{BB962C8B-B14F-4D97-AF65-F5344CB8AC3E}">
        <p14:creationId xmlns:p14="http://schemas.microsoft.com/office/powerpoint/2010/main" val="2479340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24627B-4C7B-491A-8E75-CFE551A22006}"/>
              </a:ext>
            </a:extLst>
          </p:cNvPr>
          <p:cNvSpPr>
            <a:spLocks noGrp="1"/>
          </p:cNvSpPr>
          <p:nvPr>
            <p:ph type="title"/>
          </p:nvPr>
        </p:nvSpPr>
        <p:spPr/>
        <p:txBody>
          <a:bodyPr/>
          <a:lstStyle/>
          <a:p>
            <a:r>
              <a:rPr lang="en-AU" altLang="en-US" dirty="0"/>
              <a:t>Datapath With Control</a:t>
            </a:r>
            <a:endParaRPr lang="nl-NL" dirty="0"/>
          </a:p>
        </p:txBody>
      </p:sp>
      <p:sp>
        <p:nvSpPr>
          <p:cNvPr id="4" name="Tijdelijke aanduiding voor dianummer 3">
            <a:extLst>
              <a:ext uri="{FF2B5EF4-FFF2-40B4-BE49-F238E27FC236}">
                <a16:creationId xmlns:a16="http://schemas.microsoft.com/office/drawing/2014/main" id="{C1B97DBB-D8C0-4B3D-A534-3357D5DC92C0}"/>
              </a:ext>
            </a:extLst>
          </p:cNvPr>
          <p:cNvSpPr>
            <a:spLocks noGrp="1"/>
          </p:cNvSpPr>
          <p:nvPr>
            <p:ph type="sldNum" sz="quarter" idx="4"/>
          </p:nvPr>
        </p:nvSpPr>
        <p:spPr/>
        <p:txBody>
          <a:bodyPr/>
          <a:lstStyle/>
          <a:p>
            <a:fld id="{56D60047-1244-4A1F-8780-494A55767BC9}" type="slidenum">
              <a:rPr lang="nl-NL" smtClean="0"/>
              <a:pPr/>
              <a:t>33</a:t>
            </a:fld>
            <a:endParaRPr lang="nl-NL"/>
          </a:p>
        </p:txBody>
      </p:sp>
      <p:sp>
        <p:nvSpPr>
          <p:cNvPr id="7" name="AutoShape 4">
            <a:extLst>
              <a:ext uri="{FF2B5EF4-FFF2-40B4-BE49-F238E27FC236}">
                <a16:creationId xmlns:a16="http://schemas.microsoft.com/office/drawing/2014/main" id="{E70DB401-68F1-4BB6-8064-8597467970DB}"/>
              </a:ext>
            </a:extLst>
          </p:cNvPr>
          <p:cNvSpPr>
            <a:spLocks/>
          </p:cNvSpPr>
          <p:nvPr/>
        </p:nvSpPr>
        <p:spPr bwMode="auto">
          <a:xfrm>
            <a:off x="6376144" y="5114260"/>
            <a:ext cx="504056" cy="419792"/>
          </a:xfrm>
          <a:prstGeom prst="borderCallout1">
            <a:avLst>
              <a:gd name="adj1" fmla="val 1858"/>
              <a:gd name="adj2" fmla="val 16754"/>
              <a:gd name="adj3" fmla="val -165076"/>
              <a:gd name="adj4" fmla="val -156652"/>
            </a:avLst>
          </a:prstGeom>
          <a:solidFill>
            <a:srgbClr val="C00000"/>
          </a:solidFill>
          <a:ln w="19050">
            <a:solidFill>
              <a:srgbClr val="C00000"/>
            </a:solidFill>
            <a:miter lim="800000"/>
            <a:headEnd/>
            <a:tailEnd type="triangle" w="med" len="med"/>
          </a:ln>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eaLnBrk="1" fontAlgn="auto" hangingPunct="1">
              <a:spcBef>
                <a:spcPct val="0"/>
              </a:spcBef>
              <a:spcAft>
                <a:spcPts val="0"/>
              </a:spcAft>
              <a:buClrTx/>
              <a:buSzTx/>
              <a:buNone/>
              <a:defRPr/>
            </a:pPr>
            <a:r>
              <a:rPr lang="en-US" altLang="en-US" sz="1100" b="0" kern="0" dirty="0">
                <a:solidFill>
                  <a:schemeClr val="bg1"/>
                </a:solidFill>
                <a:latin typeface="+mn-lt"/>
                <a:ea typeface="+mn-ea"/>
              </a:rPr>
              <a:t>Shift left 2</a:t>
            </a:r>
            <a:endParaRPr lang="en-AU" altLang="en-US" sz="1100" b="0" kern="0" dirty="0">
              <a:solidFill>
                <a:schemeClr val="bg1"/>
              </a:solidFill>
              <a:latin typeface="+mn-lt"/>
              <a:ea typeface="+mn-ea"/>
            </a:endParaRPr>
          </a:p>
        </p:txBody>
      </p:sp>
      <p:pic>
        <p:nvPicPr>
          <p:cNvPr id="13" name="Afbeelding 12">
            <a:extLst>
              <a:ext uri="{FF2B5EF4-FFF2-40B4-BE49-F238E27FC236}">
                <a16:creationId xmlns:a16="http://schemas.microsoft.com/office/drawing/2014/main" id="{DF8CF5A5-E25C-47B7-A567-278B5963B13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003428" y="927699"/>
            <a:ext cx="6153150" cy="4810125"/>
          </a:xfrm>
          <a:prstGeom prst="rect">
            <a:avLst/>
          </a:prstGeom>
        </p:spPr>
      </p:pic>
    </p:spTree>
    <p:extLst>
      <p:ext uri="{BB962C8B-B14F-4D97-AF65-F5344CB8AC3E}">
        <p14:creationId xmlns:p14="http://schemas.microsoft.com/office/powerpoint/2010/main" val="37337424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5C5F5F-3CC3-4195-B626-14FD9020D59B}"/>
              </a:ext>
            </a:extLst>
          </p:cNvPr>
          <p:cNvSpPr>
            <a:spLocks noGrp="1"/>
          </p:cNvSpPr>
          <p:nvPr>
            <p:ph type="title"/>
          </p:nvPr>
        </p:nvSpPr>
        <p:spPr/>
        <p:txBody>
          <a:bodyPr/>
          <a:lstStyle/>
          <a:p>
            <a:r>
              <a:rPr lang="en-AU" altLang="en-US" dirty="0"/>
              <a:t>Control signals</a:t>
            </a:r>
            <a:endParaRPr lang="nl-NL" dirty="0"/>
          </a:p>
        </p:txBody>
      </p:sp>
      <p:sp>
        <p:nvSpPr>
          <p:cNvPr id="3" name="Tijdelijke aanduiding voor dianummer 2">
            <a:extLst>
              <a:ext uri="{FF2B5EF4-FFF2-40B4-BE49-F238E27FC236}">
                <a16:creationId xmlns:a16="http://schemas.microsoft.com/office/drawing/2014/main" id="{CE2D1108-D439-4ED5-940F-2DECC8D27BA7}"/>
              </a:ext>
            </a:extLst>
          </p:cNvPr>
          <p:cNvSpPr>
            <a:spLocks noGrp="1"/>
          </p:cNvSpPr>
          <p:nvPr>
            <p:ph type="sldNum" sz="quarter" idx="4"/>
          </p:nvPr>
        </p:nvSpPr>
        <p:spPr/>
        <p:txBody>
          <a:bodyPr/>
          <a:lstStyle/>
          <a:p>
            <a:fld id="{56D60047-1244-4A1F-8780-494A55767BC9}" type="slidenum">
              <a:rPr lang="nl-NL" smtClean="0"/>
              <a:pPr/>
              <a:t>34</a:t>
            </a:fld>
            <a:endParaRPr lang="nl-NL"/>
          </a:p>
        </p:txBody>
      </p:sp>
      <p:pic>
        <p:nvPicPr>
          <p:cNvPr id="5" name="Afbeelding 4">
            <a:extLst>
              <a:ext uri="{FF2B5EF4-FFF2-40B4-BE49-F238E27FC236}">
                <a16:creationId xmlns:a16="http://schemas.microsoft.com/office/drawing/2014/main" id="{794CC84D-A37F-42EA-A59A-ECB1C0659D60}"/>
              </a:ext>
            </a:extLst>
          </p:cNvPr>
          <p:cNvPicPr>
            <a:picLocks noChangeAspect="1"/>
          </p:cNvPicPr>
          <p:nvPr/>
        </p:nvPicPr>
        <p:blipFill>
          <a:blip r:embed="rId2"/>
          <a:stretch>
            <a:fillRect/>
          </a:stretch>
        </p:blipFill>
        <p:spPr>
          <a:xfrm>
            <a:off x="1119560" y="1195164"/>
            <a:ext cx="7772400" cy="4038600"/>
          </a:xfrm>
          <a:prstGeom prst="rect">
            <a:avLst/>
          </a:prstGeom>
        </p:spPr>
      </p:pic>
    </p:spTree>
    <p:extLst>
      <p:ext uri="{BB962C8B-B14F-4D97-AF65-F5344CB8AC3E}">
        <p14:creationId xmlns:p14="http://schemas.microsoft.com/office/powerpoint/2010/main" val="32957894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A2BDC8-86A2-47D5-9458-6AA2A85A30E4}"/>
              </a:ext>
            </a:extLst>
          </p:cNvPr>
          <p:cNvSpPr>
            <a:spLocks noGrp="1"/>
          </p:cNvSpPr>
          <p:nvPr>
            <p:ph type="title"/>
          </p:nvPr>
        </p:nvSpPr>
        <p:spPr/>
        <p:txBody>
          <a:bodyPr/>
          <a:lstStyle/>
          <a:p>
            <a:r>
              <a:rPr lang="en-US" dirty="0"/>
              <a:t>Exercise</a:t>
            </a:r>
          </a:p>
        </p:txBody>
      </p:sp>
      <p:sp>
        <p:nvSpPr>
          <p:cNvPr id="3" name="Tijdelijke aanduiding voor inhoud 2">
            <a:extLst>
              <a:ext uri="{FF2B5EF4-FFF2-40B4-BE49-F238E27FC236}">
                <a16:creationId xmlns:a16="http://schemas.microsoft.com/office/drawing/2014/main" id="{D307C639-DBDF-43A1-927F-BA267C88BA8A}"/>
              </a:ext>
            </a:extLst>
          </p:cNvPr>
          <p:cNvSpPr>
            <a:spLocks noGrp="1"/>
          </p:cNvSpPr>
          <p:nvPr>
            <p:ph idx="1"/>
          </p:nvPr>
        </p:nvSpPr>
        <p:spPr/>
        <p:txBody>
          <a:bodyPr/>
          <a:lstStyle/>
          <a:p>
            <a:r>
              <a:rPr lang="en-US" dirty="0"/>
              <a:t>What are the values of control signals generated by the control for the instructions:</a:t>
            </a:r>
          </a:p>
          <a:p>
            <a:pPr marL="457196" indent="-457196">
              <a:buFont typeface="Arial" panose="020B0604020202020204" pitchFamily="34" charset="0"/>
              <a:buChar char="•"/>
            </a:pPr>
            <a:r>
              <a:rPr lang="nl-NL" dirty="0">
                <a:latin typeface="Consolas" panose="020B0609020204030204" pitchFamily="49" charset="0"/>
              </a:rPr>
              <a:t>SUBS R0, R1, R2</a:t>
            </a:r>
          </a:p>
          <a:p>
            <a:pPr marL="457196" indent="-457196">
              <a:buFont typeface="Arial" panose="020B0604020202020204" pitchFamily="34" charset="0"/>
              <a:buChar char="•"/>
            </a:pPr>
            <a:r>
              <a:rPr lang="nl-NL" dirty="0">
                <a:latin typeface="Consolas" panose="020B0609020204030204" pitchFamily="49" charset="0"/>
              </a:rPr>
              <a:t>ANDS R0, R1</a:t>
            </a:r>
          </a:p>
          <a:p>
            <a:pPr marL="457196" indent="-457196">
              <a:buFont typeface="Arial" panose="020B0604020202020204" pitchFamily="34" charset="0"/>
              <a:buChar char="•"/>
            </a:pPr>
            <a:r>
              <a:rPr lang="nl-NL" dirty="0">
                <a:latin typeface="Consolas" panose="020B0609020204030204" pitchFamily="49" charset="0"/>
              </a:rPr>
              <a:t>LDR  R0, [R1, #4]</a:t>
            </a:r>
          </a:p>
          <a:p>
            <a:pPr marL="457196" indent="-457196">
              <a:buFont typeface="Arial" panose="020B0604020202020204" pitchFamily="34" charset="0"/>
              <a:buChar char="•"/>
            </a:pPr>
            <a:r>
              <a:rPr lang="nl-NL" dirty="0">
                <a:latin typeface="Consolas" panose="020B0609020204030204" pitchFamily="49" charset="0"/>
              </a:rPr>
              <a:t>STR  R0, [R1, #8]</a:t>
            </a:r>
          </a:p>
          <a:p>
            <a:pPr marL="457196" indent="-457196">
              <a:buFont typeface="Arial" panose="020B0604020202020204" pitchFamily="34" charset="0"/>
              <a:buChar char="•"/>
            </a:pPr>
            <a:r>
              <a:rPr lang="nl-NL" dirty="0">
                <a:latin typeface="Consolas" panose="020B0609020204030204" pitchFamily="49" charset="0"/>
              </a:rPr>
              <a:t>CBZ  R0, label</a:t>
            </a:r>
          </a:p>
          <a:p>
            <a:pPr marL="457196" indent="-457196">
              <a:buFont typeface="Arial" panose="020B0604020202020204" pitchFamily="34" charset="0"/>
              <a:buChar char="•"/>
            </a:pPr>
            <a:endParaRPr lang="nl-NL" dirty="0"/>
          </a:p>
        </p:txBody>
      </p:sp>
      <p:sp>
        <p:nvSpPr>
          <p:cNvPr id="4" name="Tijdelijke aanduiding voor dianummer 3">
            <a:extLst>
              <a:ext uri="{FF2B5EF4-FFF2-40B4-BE49-F238E27FC236}">
                <a16:creationId xmlns:a16="http://schemas.microsoft.com/office/drawing/2014/main" id="{CD3E6FC4-3052-4C4E-B6AD-795B5D8BEB55}"/>
              </a:ext>
            </a:extLst>
          </p:cNvPr>
          <p:cNvSpPr>
            <a:spLocks noGrp="1"/>
          </p:cNvSpPr>
          <p:nvPr>
            <p:ph type="sldNum" sz="quarter" idx="4"/>
          </p:nvPr>
        </p:nvSpPr>
        <p:spPr/>
        <p:txBody>
          <a:bodyPr/>
          <a:lstStyle/>
          <a:p>
            <a:fld id="{56D60047-1244-4A1F-8780-494A55767BC9}" type="slidenum">
              <a:rPr lang="nl-NL" smtClean="0"/>
              <a:pPr/>
              <a:t>35</a:t>
            </a:fld>
            <a:endParaRPr lang="nl-NL"/>
          </a:p>
        </p:txBody>
      </p:sp>
    </p:spTree>
    <p:extLst>
      <p:ext uri="{BB962C8B-B14F-4D97-AF65-F5344CB8AC3E}">
        <p14:creationId xmlns:p14="http://schemas.microsoft.com/office/powerpoint/2010/main" val="15342832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A2BDC8-86A2-47D5-9458-6AA2A85A30E4}"/>
              </a:ext>
            </a:extLst>
          </p:cNvPr>
          <p:cNvSpPr>
            <a:spLocks noGrp="1"/>
          </p:cNvSpPr>
          <p:nvPr>
            <p:ph type="title"/>
          </p:nvPr>
        </p:nvSpPr>
        <p:spPr/>
        <p:txBody>
          <a:bodyPr/>
          <a:lstStyle/>
          <a:p>
            <a:r>
              <a:rPr lang="en-US" dirty="0"/>
              <a:t>Exercise</a:t>
            </a:r>
          </a:p>
        </p:txBody>
      </p:sp>
      <p:sp>
        <p:nvSpPr>
          <p:cNvPr id="3" name="Tijdelijke aanduiding voor inhoud 2">
            <a:extLst>
              <a:ext uri="{FF2B5EF4-FFF2-40B4-BE49-F238E27FC236}">
                <a16:creationId xmlns:a16="http://schemas.microsoft.com/office/drawing/2014/main" id="{D307C639-DBDF-43A1-927F-BA267C88BA8A}"/>
              </a:ext>
            </a:extLst>
          </p:cNvPr>
          <p:cNvSpPr>
            <a:spLocks noGrp="1"/>
          </p:cNvSpPr>
          <p:nvPr>
            <p:ph idx="1"/>
          </p:nvPr>
        </p:nvSpPr>
        <p:spPr/>
        <p:txBody>
          <a:bodyPr/>
          <a:lstStyle/>
          <a:p>
            <a:r>
              <a:rPr lang="en-US" sz="2800" dirty="0"/>
              <a:t>When silicon chips are fabricated, defects in materials (e.g., silicon) and manufacturing errors can result in defective circuits. A very common defect is for one signal wire to get “broken” and always register a logical 0. This is often called a “stuck-at-0” fault.</a:t>
            </a:r>
            <a:br>
              <a:rPr lang="en-US" sz="2800" dirty="0"/>
            </a:br>
            <a:r>
              <a:rPr lang="en-US" sz="2800" dirty="0"/>
              <a:t>Which instructions fail to operate correctly:</a:t>
            </a:r>
          </a:p>
          <a:p>
            <a:pPr marL="457196" indent="-457196">
              <a:buFont typeface="Arial" panose="020B0604020202020204" pitchFamily="34" charset="0"/>
              <a:buChar char="•"/>
            </a:pPr>
            <a:r>
              <a:rPr lang="en-US" sz="2800" dirty="0"/>
              <a:t>if the </a:t>
            </a:r>
            <a:r>
              <a:rPr lang="en-US" sz="2800" dirty="0" err="1"/>
              <a:t>MemToReg</a:t>
            </a:r>
            <a:r>
              <a:rPr lang="en-US" sz="2800" dirty="0"/>
              <a:t> wire is stuck at 0?</a:t>
            </a:r>
          </a:p>
          <a:p>
            <a:pPr marL="457196" indent="-457196">
              <a:buFont typeface="Arial" panose="020B0604020202020204" pitchFamily="34" charset="0"/>
              <a:buChar char="•"/>
            </a:pPr>
            <a:r>
              <a:rPr lang="en-US" sz="2800" dirty="0"/>
              <a:t>if the </a:t>
            </a:r>
            <a:r>
              <a:rPr lang="en-US" sz="2800" dirty="0" err="1"/>
              <a:t>ALUSrc</a:t>
            </a:r>
            <a:r>
              <a:rPr lang="en-US" sz="2800" dirty="0"/>
              <a:t> wire is stuck at 0?</a:t>
            </a:r>
          </a:p>
          <a:p>
            <a:pPr marL="457196" indent="-457196">
              <a:buFont typeface="Arial" panose="020B0604020202020204" pitchFamily="34" charset="0"/>
              <a:buChar char="•"/>
            </a:pPr>
            <a:r>
              <a:rPr lang="en-US" sz="2800" dirty="0"/>
              <a:t>if the Reg2Loc wire is stuck at 0?</a:t>
            </a:r>
          </a:p>
          <a:p>
            <a:pPr marL="457196" indent="-457196">
              <a:buFont typeface="Arial" panose="020B0604020202020204" pitchFamily="34" charset="0"/>
              <a:buChar char="•"/>
            </a:pPr>
            <a:endParaRPr lang="nl-NL" sz="2800" dirty="0"/>
          </a:p>
        </p:txBody>
      </p:sp>
      <p:sp>
        <p:nvSpPr>
          <p:cNvPr id="4" name="Tijdelijke aanduiding voor dianummer 3">
            <a:extLst>
              <a:ext uri="{FF2B5EF4-FFF2-40B4-BE49-F238E27FC236}">
                <a16:creationId xmlns:a16="http://schemas.microsoft.com/office/drawing/2014/main" id="{CD3E6FC4-3052-4C4E-B6AD-795B5D8BEB55}"/>
              </a:ext>
            </a:extLst>
          </p:cNvPr>
          <p:cNvSpPr>
            <a:spLocks noGrp="1"/>
          </p:cNvSpPr>
          <p:nvPr>
            <p:ph type="sldNum" sz="quarter" idx="4"/>
          </p:nvPr>
        </p:nvSpPr>
        <p:spPr/>
        <p:txBody>
          <a:bodyPr/>
          <a:lstStyle/>
          <a:p>
            <a:fld id="{56D60047-1244-4A1F-8780-494A55767BC9}" type="slidenum">
              <a:rPr lang="nl-NL" smtClean="0"/>
              <a:pPr/>
              <a:t>36</a:t>
            </a:fld>
            <a:endParaRPr lang="nl-NL"/>
          </a:p>
        </p:txBody>
      </p:sp>
    </p:spTree>
    <p:extLst>
      <p:ext uri="{BB962C8B-B14F-4D97-AF65-F5344CB8AC3E}">
        <p14:creationId xmlns:p14="http://schemas.microsoft.com/office/powerpoint/2010/main" val="15348789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4823C1-D430-451D-A9B5-042E1AA2CABF}"/>
              </a:ext>
            </a:extLst>
          </p:cNvPr>
          <p:cNvSpPr>
            <a:spLocks noGrp="1"/>
          </p:cNvSpPr>
          <p:nvPr>
            <p:ph type="title"/>
          </p:nvPr>
        </p:nvSpPr>
        <p:spPr/>
        <p:txBody>
          <a:bodyPr/>
          <a:lstStyle/>
          <a:p>
            <a:r>
              <a:rPr lang="en-AU" altLang="en-US" dirty="0"/>
              <a:t>Implementing B-type (</a:t>
            </a:r>
            <a:r>
              <a:rPr lang="en-AU" altLang="en-US" dirty="0">
                <a:latin typeface="Lucida Console" panose="020B0609040504020204" pitchFamily="49" charset="0"/>
              </a:rPr>
              <a:t>B</a:t>
            </a:r>
            <a:r>
              <a:rPr lang="en-AU" altLang="en-US" dirty="0"/>
              <a:t>)</a:t>
            </a:r>
            <a:endParaRPr lang="nl-NL" dirty="0"/>
          </a:p>
        </p:txBody>
      </p:sp>
      <p:sp>
        <p:nvSpPr>
          <p:cNvPr id="3" name="Tijdelijke aanduiding voor inhoud 2">
            <a:extLst>
              <a:ext uri="{FF2B5EF4-FFF2-40B4-BE49-F238E27FC236}">
                <a16:creationId xmlns:a16="http://schemas.microsoft.com/office/drawing/2014/main" id="{2F612730-862D-4428-A603-54E8BE436D71}"/>
              </a:ext>
            </a:extLst>
          </p:cNvPr>
          <p:cNvSpPr>
            <a:spLocks noGrp="1"/>
          </p:cNvSpPr>
          <p:nvPr>
            <p:ph idx="1"/>
          </p:nvPr>
        </p:nvSpPr>
        <p:spPr>
          <a:xfrm>
            <a:off x="903538" y="2281438"/>
            <a:ext cx="8352928" cy="3168352"/>
          </a:xfrm>
        </p:spPr>
        <p:txBody>
          <a:bodyPr/>
          <a:lstStyle/>
          <a:p>
            <a:pPr lvl="1" eaLnBrk="1" hangingPunct="1"/>
            <a:r>
              <a:rPr lang="en-AU" altLang="en-US" dirty="0"/>
              <a:t>Branch uses half word (16-bit) offset</a:t>
            </a:r>
          </a:p>
          <a:p>
            <a:pPr lvl="1" eaLnBrk="1" hangingPunct="1"/>
            <a:r>
              <a:rPr lang="en-AU" altLang="en-US" dirty="0"/>
              <a:t>PC </a:t>
            </a:r>
            <a:r>
              <a:rPr lang="en-AU" altLang="en-US" dirty="0">
                <a:sym typeface="Wingdings" panose="05000000000000000000" pitchFamily="2" charset="2"/>
              </a:rPr>
              <a:t></a:t>
            </a:r>
            <a:r>
              <a:rPr lang="en-AU" altLang="en-US" dirty="0"/>
              <a:t> PC + (sign extended offset) x 2</a:t>
            </a:r>
          </a:p>
          <a:p>
            <a:pPr lvl="1" eaLnBrk="1" hangingPunct="1"/>
            <a:r>
              <a:rPr lang="en-AU" altLang="en-US" dirty="0"/>
              <a:t>Need an extra control signal decoded from opcode</a:t>
            </a:r>
          </a:p>
          <a:p>
            <a:endParaRPr lang="nl-NL" dirty="0"/>
          </a:p>
        </p:txBody>
      </p:sp>
      <p:sp>
        <p:nvSpPr>
          <p:cNvPr id="4" name="Tijdelijke aanduiding voor dianummer 3">
            <a:extLst>
              <a:ext uri="{FF2B5EF4-FFF2-40B4-BE49-F238E27FC236}">
                <a16:creationId xmlns:a16="http://schemas.microsoft.com/office/drawing/2014/main" id="{839CA684-00D7-40C3-AB23-0226EBB1C525}"/>
              </a:ext>
            </a:extLst>
          </p:cNvPr>
          <p:cNvSpPr>
            <a:spLocks noGrp="1"/>
          </p:cNvSpPr>
          <p:nvPr>
            <p:ph type="sldNum" sz="quarter" idx="4"/>
          </p:nvPr>
        </p:nvSpPr>
        <p:spPr/>
        <p:txBody>
          <a:bodyPr/>
          <a:lstStyle/>
          <a:p>
            <a:fld id="{56D60047-1244-4A1F-8780-494A55767BC9}" type="slidenum">
              <a:rPr lang="nl-NL" smtClean="0"/>
              <a:pPr/>
              <a:t>37</a:t>
            </a:fld>
            <a:endParaRPr lang="nl-NL"/>
          </a:p>
        </p:txBody>
      </p:sp>
      <p:pic>
        <p:nvPicPr>
          <p:cNvPr id="6" name="Afbeelding 5">
            <a:extLst>
              <a:ext uri="{FF2B5EF4-FFF2-40B4-BE49-F238E27FC236}">
                <a16:creationId xmlns:a16="http://schemas.microsoft.com/office/drawing/2014/main" id="{D253087F-B0B1-4CCC-B039-4ED0077B09EA}"/>
              </a:ext>
            </a:extLst>
          </p:cNvPr>
          <p:cNvPicPr>
            <a:picLocks noChangeAspect="1"/>
          </p:cNvPicPr>
          <p:nvPr/>
        </p:nvPicPr>
        <p:blipFill>
          <a:blip r:embed="rId2"/>
          <a:stretch>
            <a:fillRect/>
          </a:stretch>
        </p:blipFill>
        <p:spPr>
          <a:xfrm>
            <a:off x="837504" y="1265950"/>
            <a:ext cx="8484996" cy="583438"/>
          </a:xfrm>
          <a:prstGeom prst="rect">
            <a:avLst/>
          </a:prstGeom>
        </p:spPr>
      </p:pic>
    </p:spTree>
    <p:extLst>
      <p:ext uri="{BB962C8B-B14F-4D97-AF65-F5344CB8AC3E}">
        <p14:creationId xmlns:p14="http://schemas.microsoft.com/office/powerpoint/2010/main" val="42164681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02D5DA-FA57-4EDC-BC3B-685D46B06F99}"/>
              </a:ext>
            </a:extLst>
          </p:cNvPr>
          <p:cNvSpPr>
            <a:spLocks noGrp="1"/>
          </p:cNvSpPr>
          <p:nvPr>
            <p:ph type="title"/>
          </p:nvPr>
        </p:nvSpPr>
        <p:spPr/>
        <p:txBody>
          <a:bodyPr/>
          <a:lstStyle/>
          <a:p>
            <a:r>
              <a:rPr lang="en-AU" altLang="en-US" dirty="0"/>
              <a:t>Datapath With B Added</a:t>
            </a:r>
            <a:endParaRPr lang="nl-NL" dirty="0"/>
          </a:p>
        </p:txBody>
      </p:sp>
      <p:sp>
        <p:nvSpPr>
          <p:cNvPr id="8" name="Tijdelijke aanduiding voor inhoud 7">
            <a:extLst>
              <a:ext uri="{FF2B5EF4-FFF2-40B4-BE49-F238E27FC236}">
                <a16:creationId xmlns:a16="http://schemas.microsoft.com/office/drawing/2014/main" id="{9AAFF97A-62D4-418C-B377-4324196038FC}"/>
              </a:ext>
            </a:extLst>
          </p:cNvPr>
          <p:cNvSpPr>
            <a:spLocks noGrp="1"/>
          </p:cNvSpPr>
          <p:nvPr>
            <p:ph idx="1"/>
          </p:nvPr>
        </p:nvSpPr>
        <p:spPr>
          <a:xfrm>
            <a:off x="903536" y="985293"/>
            <a:ext cx="3600400" cy="4464496"/>
          </a:xfrm>
        </p:spPr>
        <p:txBody>
          <a:bodyPr/>
          <a:lstStyle/>
          <a:p>
            <a:r>
              <a:rPr lang="en-US" dirty="0"/>
              <a:t>Changes:</a:t>
            </a:r>
          </a:p>
          <a:p>
            <a:endParaRPr lang="en-US" dirty="0"/>
          </a:p>
          <a:p>
            <a:pPr marL="457196" indent="-457196">
              <a:buFont typeface="Arial" panose="020B0604020202020204" pitchFamily="34" charset="0"/>
              <a:buChar char="•"/>
            </a:pPr>
            <a:r>
              <a:rPr lang="en-US" sz="2800" dirty="0"/>
              <a:t>The imm8 two’s complement offset must be sign extended to 31 bits when B instruction is detected</a:t>
            </a:r>
          </a:p>
        </p:txBody>
      </p:sp>
      <p:sp>
        <p:nvSpPr>
          <p:cNvPr id="3" name="Tijdelijke aanduiding voor dianummer 2">
            <a:extLst>
              <a:ext uri="{FF2B5EF4-FFF2-40B4-BE49-F238E27FC236}">
                <a16:creationId xmlns:a16="http://schemas.microsoft.com/office/drawing/2014/main" id="{F7E6D1B3-BAB5-4D49-97A4-D38C7F781714}"/>
              </a:ext>
            </a:extLst>
          </p:cNvPr>
          <p:cNvSpPr>
            <a:spLocks noGrp="1"/>
          </p:cNvSpPr>
          <p:nvPr>
            <p:ph type="sldNum" sz="quarter" idx="4"/>
          </p:nvPr>
        </p:nvSpPr>
        <p:spPr/>
        <p:txBody>
          <a:bodyPr/>
          <a:lstStyle/>
          <a:p>
            <a:fld id="{56D60047-1244-4A1F-8780-494A55767BC9}" type="slidenum">
              <a:rPr lang="nl-NL" smtClean="0"/>
              <a:pPr/>
              <a:t>38</a:t>
            </a:fld>
            <a:endParaRPr lang="nl-NL"/>
          </a:p>
        </p:txBody>
      </p:sp>
      <p:pic>
        <p:nvPicPr>
          <p:cNvPr id="7" name="Afbeelding 6">
            <a:extLst>
              <a:ext uri="{FF2B5EF4-FFF2-40B4-BE49-F238E27FC236}">
                <a16:creationId xmlns:a16="http://schemas.microsoft.com/office/drawing/2014/main" id="{AC20587C-6803-40D7-B469-3A958C7DCF2F}"/>
              </a:ext>
            </a:extLst>
          </p:cNvPr>
          <p:cNvPicPr>
            <a:picLocks noChangeAspect="1"/>
          </p:cNvPicPr>
          <p:nvPr/>
        </p:nvPicPr>
        <p:blipFill>
          <a:blip r:embed="rId2"/>
          <a:stretch>
            <a:fillRect/>
          </a:stretch>
        </p:blipFill>
        <p:spPr>
          <a:xfrm>
            <a:off x="5199957" y="1116313"/>
            <a:ext cx="4200525" cy="3181350"/>
          </a:xfrm>
          <a:prstGeom prst="rect">
            <a:avLst/>
          </a:prstGeom>
        </p:spPr>
      </p:pic>
    </p:spTree>
    <p:extLst>
      <p:ext uri="{BB962C8B-B14F-4D97-AF65-F5344CB8AC3E}">
        <p14:creationId xmlns:p14="http://schemas.microsoft.com/office/powerpoint/2010/main" val="3818855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172DE4-C6FA-43D2-94CF-FE08CCA22827}"/>
              </a:ext>
            </a:extLst>
          </p:cNvPr>
          <p:cNvSpPr>
            <a:spLocks noGrp="1"/>
          </p:cNvSpPr>
          <p:nvPr>
            <p:ph type="title"/>
          </p:nvPr>
        </p:nvSpPr>
        <p:spPr/>
        <p:txBody>
          <a:bodyPr/>
          <a:lstStyle/>
          <a:p>
            <a:r>
              <a:rPr lang="en-US" dirty="0"/>
              <a:t>Exercise</a:t>
            </a:r>
          </a:p>
        </p:txBody>
      </p:sp>
      <p:sp>
        <p:nvSpPr>
          <p:cNvPr id="3" name="Tijdelijke aanduiding voor inhoud 2">
            <a:extLst>
              <a:ext uri="{FF2B5EF4-FFF2-40B4-BE49-F238E27FC236}">
                <a16:creationId xmlns:a16="http://schemas.microsoft.com/office/drawing/2014/main" id="{DC7646BF-512B-4190-BEAA-BD4EA137D586}"/>
              </a:ext>
            </a:extLst>
          </p:cNvPr>
          <p:cNvSpPr>
            <a:spLocks noGrp="1"/>
          </p:cNvSpPr>
          <p:nvPr>
            <p:ph idx="1"/>
          </p:nvPr>
        </p:nvSpPr>
        <p:spPr>
          <a:xfrm>
            <a:off x="903538" y="913284"/>
            <a:ext cx="8352928" cy="792088"/>
          </a:xfrm>
        </p:spPr>
        <p:txBody>
          <a:bodyPr/>
          <a:lstStyle/>
          <a:p>
            <a:r>
              <a:rPr lang="en-US" sz="2000" dirty="0"/>
              <a:t>Problems in this exercise assume that the logic blocks used to implement a processor’s </a:t>
            </a:r>
            <a:r>
              <a:rPr lang="en-US" sz="2000" dirty="0" err="1"/>
              <a:t>datapath</a:t>
            </a:r>
            <a:r>
              <a:rPr lang="en-US" sz="2000" dirty="0"/>
              <a:t> have the following latencies:</a:t>
            </a:r>
            <a:endParaRPr lang="nl-NL" sz="2000" dirty="0"/>
          </a:p>
        </p:txBody>
      </p:sp>
      <p:sp>
        <p:nvSpPr>
          <p:cNvPr id="4" name="Tijdelijke aanduiding voor dianummer 3">
            <a:extLst>
              <a:ext uri="{FF2B5EF4-FFF2-40B4-BE49-F238E27FC236}">
                <a16:creationId xmlns:a16="http://schemas.microsoft.com/office/drawing/2014/main" id="{51102658-03CC-4B6D-ADFF-981BE2FAB664}"/>
              </a:ext>
            </a:extLst>
          </p:cNvPr>
          <p:cNvSpPr>
            <a:spLocks noGrp="1"/>
          </p:cNvSpPr>
          <p:nvPr>
            <p:ph type="sldNum" sz="quarter" idx="4"/>
          </p:nvPr>
        </p:nvSpPr>
        <p:spPr/>
        <p:txBody>
          <a:bodyPr/>
          <a:lstStyle/>
          <a:p>
            <a:fld id="{56D60047-1244-4A1F-8780-494A55767BC9}" type="slidenum">
              <a:rPr lang="nl-NL" smtClean="0"/>
              <a:pPr/>
              <a:t>39</a:t>
            </a:fld>
            <a:endParaRPr lang="nl-NL"/>
          </a:p>
        </p:txBody>
      </p:sp>
      <p:pic>
        <p:nvPicPr>
          <p:cNvPr id="6" name="Afbeelding 5">
            <a:extLst>
              <a:ext uri="{FF2B5EF4-FFF2-40B4-BE49-F238E27FC236}">
                <a16:creationId xmlns:a16="http://schemas.microsoft.com/office/drawing/2014/main" id="{F122033D-CBC4-4575-A01A-75FCDE90CEE5}"/>
              </a:ext>
            </a:extLst>
          </p:cNvPr>
          <p:cNvPicPr>
            <a:picLocks noChangeAspect="1"/>
          </p:cNvPicPr>
          <p:nvPr/>
        </p:nvPicPr>
        <p:blipFill>
          <a:blip r:embed="rId2"/>
          <a:stretch>
            <a:fillRect/>
          </a:stretch>
        </p:blipFill>
        <p:spPr>
          <a:xfrm>
            <a:off x="849784" y="1561360"/>
            <a:ext cx="8460432" cy="931483"/>
          </a:xfrm>
          <a:prstGeom prst="rect">
            <a:avLst/>
          </a:prstGeom>
        </p:spPr>
      </p:pic>
      <p:sp>
        <p:nvSpPr>
          <p:cNvPr id="7" name="Tijdelijke aanduiding voor inhoud 2">
            <a:extLst>
              <a:ext uri="{FF2B5EF4-FFF2-40B4-BE49-F238E27FC236}">
                <a16:creationId xmlns:a16="http://schemas.microsoft.com/office/drawing/2014/main" id="{90156D04-062F-4C31-A4C4-1E44B722976A}"/>
              </a:ext>
            </a:extLst>
          </p:cNvPr>
          <p:cNvSpPr txBox="1">
            <a:spLocks/>
          </p:cNvSpPr>
          <p:nvPr/>
        </p:nvSpPr>
        <p:spPr bwMode="auto">
          <a:xfrm>
            <a:off x="903536" y="2497462"/>
            <a:ext cx="8632366" cy="2808312"/>
          </a:xfrm>
          <a:prstGeom prst="rect">
            <a:avLst/>
          </a:prstGeom>
          <a:noFill/>
          <a:ln>
            <a:noFill/>
          </a:ln>
          <a:effectLst/>
        </p:spPr>
        <p:txBody>
          <a:bodyPr/>
          <a:lstStyle>
            <a:lvl1pPr marL="0" indent="0" algn="l" rtl="0" eaLnBrk="0" fontAlgn="base" hangingPunct="0">
              <a:lnSpc>
                <a:spcPct val="100000"/>
              </a:lnSpc>
              <a:spcBef>
                <a:spcPts val="600"/>
              </a:spcBef>
              <a:spcAft>
                <a:spcPct val="0"/>
              </a:spcAft>
              <a:buClr>
                <a:srgbClr val="C00000"/>
              </a:buClr>
              <a:buSzPct val="100000"/>
              <a:buFont typeface="Open Sans" panose="020B0606030504020204" pitchFamily="34" charset="0"/>
              <a:buNone/>
              <a:defRPr sz="3200">
                <a:solidFill>
                  <a:schemeClr val="tx1"/>
                </a:solidFill>
                <a:latin typeface="Calibri" panose="020F0502020204030204" pitchFamily="34" charset="0"/>
                <a:ea typeface="Open Sans" panose="020B0606030504020204" pitchFamily="34" charset="0"/>
                <a:cs typeface="Open Sans" panose="020B0606030504020204" pitchFamily="34" charset="0"/>
              </a:defRPr>
            </a:lvl1pPr>
            <a:lvl2pPr marL="457200" indent="-4572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800">
                <a:solidFill>
                  <a:schemeClr val="tx1"/>
                </a:solidFill>
                <a:latin typeface="Calibri" panose="020F0502020204030204" pitchFamily="34" charset="0"/>
                <a:ea typeface="Open Sans" panose="020B0606030504020204" pitchFamily="34" charset="0"/>
                <a:cs typeface="Open Sans" panose="020B0606030504020204" pitchFamily="34" charset="0"/>
              </a:defRPr>
            </a:lvl2pPr>
            <a:lvl3pPr marL="525462" indent="-3429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400">
                <a:solidFill>
                  <a:schemeClr val="tx1"/>
                </a:solidFill>
                <a:latin typeface="Calibri" panose="020F0502020204030204" pitchFamily="34" charset="0"/>
                <a:ea typeface="Open Sans" panose="020B0606030504020204" pitchFamily="34" charset="0"/>
                <a:cs typeface="Open Sans" panose="020B0606030504020204" pitchFamily="34" charset="0"/>
              </a:defRPr>
            </a:lvl3pPr>
            <a:lvl4pPr marL="701675" indent="-3429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000">
                <a:solidFill>
                  <a:schemeClr val="tx1"/>
                </a:solidFill>
                <a:latin typeface="Calibri" panose="020F0502020204030204" pitchFamily="34" charset="0"/>
                <a:ea typeface="Open Sans" panose="020B0606030504020204" pitchFamily="34" charset="0"/>
                <a:cs typeface="Open Sans" panose="020B0606030504020204" pitchFamily="34" charset="0"/>
              </a:defRPr>
            </a:lvl4pPr>
            <a:lvl5pPr marL="1788440" indent="-190484" algn="l" rtl="0" eaLnBrk="0" fontAlgn="base" hangingPunct="0">
              <a:lnSpc>
                <a:spcPct val="100000"/>
              </a:lnSpc>
              <a:spcBef>
                <a:spcPts val="600"/>
              </a:spcBef>
              <a:spcAft>
                <a:spcPct val="0"/>
              </a:spcAft>
              <a:buClr>
                <a:srgbClr val="000000"/>
              </a:buClr>
              <a:buFont typeface="Lucida Grande" pitchFamily="126" charset="0"/>
              <a:buChar cha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169410" indent="-190484" algn="l" rtl="0" fontAlgn="base">
              <a:spcBef>
                <a:spcPct val="20000"/>
              </a:spcBef>
              <a:spcAft>
                <a:spcPct val="0"/>
              </a:spcAft>
              <a:buChar char="»"/>
              <a:defRPr sz="1333">
                <a:solidFill>
                  <a:schemeClr val="tx1"/>
                </a:solidFill>
                <a:latin typeface="Arial" charset="0"/>
                <a:ea typeface="+mn-ea"/>
              </a:defRPr>
            </a:lvl6pPr>
            <a:lvl7pPr marL="2550379" indent="-190484" algn="l" rtl="0" fontAlgn="base">
              <a:spcBef>
                <a:spcPct val="20000"/>
              </a:spcBef>
              <a:spcAft>
                <a:spcPct val="0"/>
              </a:spcAft>
              <a:buChar char="»"/>
              <a:defRPr sz="1333">
                <a:solidFill>
                  <a:schemeClr val="tx1"/>
                </a:solidFill>
                <a:latin typeface="Arial" charset="0"/>
                <a:ea typeface="+mn-ea"/>
              </a:defRPr>
            </a:lvl7pPr>
            <a:lvl8pPr marL="2931349" indent="-190484" algn="l" rtl="0" fontAlgn="base">
              <a:spcBef>
                <a:spcPct val="20000"/>
              </a:spcBef>
              <a:spcAft>
                <a:spcPct val="0"/>
              </a:spcAft>
              <a:buChar char="»"/>
              <a:defRPr sz="1333">
                <a:solidFill>
                  <a:schemeClr val="tx1"/>
                </a:solidFill>
                <a:latin typeface="Arial" charset="0"/>
                <a:ea typeface="+mn-ea"/>
              </a:defRPr>
            </a:lvl8pPr>
            <a:lvl9pPr marL="3312318" indent="-190484" algn="l" rtl="0" fontAlgn="base">
              <a:spcBef>
                <a:spcPct val="20000"/>
              </a:spcBef>
              <a:spcAft>
                <a:spcPct val="0"/>
              </a:spcAft>
              <a:buChar char="»"/>
              <a:defRPr sz="1333">
                <a:solidFill>
                  <a:schemeClr val="tx1"/>
                </a:solidFill>
                <a:latin typeface="Arial" charset="0"/>
                <a:ea typeface="+mn-ea"/>
              </a:defRPr>
            </a:lvl9pPr>
          </a:lstStyle>
          <a:p>
            <a:r>
              <a:rPr lang="en-US" sz="2000" b="0" kern="0" dirty="0"/>
              <a:t>“Register read” is the time needed after the rising clock edge for the new register value to appear on the output. This value applies to the PC only. “Register setup” is the amount of time a register’s data input must be stable before the rising edge of the clock. This value applies to both the PC and Register File.</a:t>
            </a:r>
          </a:p>
          <a:p>
            <a:pPr marL="342896" indent="-342896">
              <a:buFont typeface="Arial" panose="020B0604020202020204" pitchFamily="34" charset="0"/>
              <a:buChar char="•"/>
            </a:pPr>
            <a:r>
              <a:rPr lang="en-US" sz="2000" b="0" kern="0" dirty="0"/>
              <a:t>Although the control unit as a whole requires 50 </a:t>
            </a:r>
            <a:r>
              <a:rPr lang="en-US" sz="2000" b="0" kern="0" dirty="0" err="1"/>
              <a:t>ps</a:t>
            </a:r>
            <a:r>
              <a:rPr lang="en-US" sz="2000" b="0" kern="0" dirty="0"/>
              <a:t>, it so happens that we can extract the correct value of the </a:t>
            </a:r>
            <a:r>
              <a:rPr lang="en-US" sz="2000" b="0" kern="0" dirty="0">
                <a:latin typeface="Consolas" panose="020B0609020204030204" pitchFamily="49" charset="0"/>
              </a:rPr>
              <a:t>Reg2Loc</a:t>
            </a:r>
            <a:r>
              <a:rPr lang="en-US" sz="2000" b="0" kern="0" dirty="0"/>
              <a:t> control wire directly from the instruction. Thus, the value of this control wire is available at the same time as the instruction. Explain how we can extract this value directly from the instruction. Hints: Exchange the inputs of the mux. Carefully examine the opcodes.</a:t>
            </a:r>
            <a:endParaRPr lang="nl-NL" sz="2000" b="0" kern="0" dirty="0"/>
          </a:p>
        </p:txBody>
      </p:sp>
      <p:sp>
        <p:nvSpPr>
          <p:cNvPr id="8" name="Tekstballon: rechthoek met afgeronde hoeken 7">
            <a:extLst>
              <a:ext uri="{FF2B5EF4-FFF2-40B4-BE49-F238E27FC236}">
                <a16:creationId xmlns:a16="http://schemas.microsoft.com/office/drawing/2014/main" id="{67FE3F8E-3BE7-43F6-BA5F-EBD35F78CF8D}"/>
              </a:ext>
            </a:extLst>
          </p:cNvPr>
          <p:cNvSpPr/>
          <p:nvPr/>
        </p:nvSpPr>
        <p:spPr bwMode="auto">
          <a:xfrm>
            <a:off x="7240240" y="1236512"/>
            <a:ext cx="1656184" cy="324844"/>
          </a:xfrm>
          <a:prstGeom prst="wedgeRoundRectCallout">
            <a:avLst>
              <a:gd name="adj1" fmla="val -22230"/>
              <a:gd name="adj2" fmla="val 94176"/>
              <a:gd name="adj3" fmla="val 16667"/>
            </a:avLst>
          </a:prstGeom>
          <a:solidFill>
            <a:srgbClr val="C00000"/>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391"/>
            <a:r>
              <a:rPr lang="nl-NL" sz="1600" b="0" dirty="0">
                <a:solidFill>
                  <a:schemeClr val="bg1"/>
                </a:solidFill>
                <a:latin typeface="+mn-lt"/>
                <a:ea typeface="ＭＳ Ｐゴシック" pitchFamily="-48" charset="-128"/>
              </a:rPr>
              <a:t>Select </a:t>
            </a:r>
            <a:r>
              <a:rPr lang="nl-NL" sz="1600" b="0" dirty="0" err="1">
                <a:solidFill>
                  <a:schemeClr val="bg1"/>
                </a:solidFill>
                <a:latin typeface="+mn-lt"/>
                <a:ea typeface="ＭＳ Ｐゴシック" pitchFamily="-48" charset="-128"/>
              </a:rPr>
              <a:t>imm</a:t>
            </a:r>
            <a:r>
              <a:rPr lang="nl-NL" sz="1600" b="0" dirty="0">
                <a:solidFill>
                  <a:schemeClr val="bg1"/>
                </a:solidFill>
                <a:latin typeface="+mn-lt"/>
                <a:ea typeface="ＭＳ Ｐゴシック" pitchFamily="-48" charset="-128"/>
              </a:rPr>
              <a:t> field</a:t>
            </a:r>
          </a:p>
        </p:txBody>
      </p:sp>
    </p:spTree>
    <p:extLst>
      <p:ext uri="{BB962C8B-B14F-4D97-AF65-F5344CB8AC3E}">
        <p14:creationId xmlns:p14="http://schemas.microsoft.com/office/powerpoint/2010/main" val="1948612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99CB027-0CDD-43CF-BD5D-D9EDC9135B05}"/>
              </a:ext>
            </a:extLst>
          </p:cNvPr>
          <p:cNvSpPr>
            <a:spLocks noGrp="1"/>
          </p:cNvSpPr>
          <p:nvPr>
            <p:ph type="title"/>
          </p:nvPr>
        </p:nvSpPr>
        <p:spPr/>
        <p:txBody>
          <a:bodyPr/>
          <a:lstStyle/>
          <a:p>
            <a:r>
              <a:rPr lang="nl-NL" dirty="0"/>
              <a:t>Agenda</a:t>
            </a:r>
          </a:p>
        </p:txBody>
      </p:sp>
      <p:sp>
        <p:nvSpPr>
          <p:cNvPr id="5" name="Tijdelijke aanduiding voor inhoud 4">
            <a:extLst>
              <a:ext uri="{FF2B5EF4-FFF2-40B4-BE49-F238E27FC236}">
                <a16:creationId xmlns:a16="http://schemas.microsoft.com/office/drawing/2014/main" id="{DB3F958D-AEB5-4ECE-B349-6D569475E70D}"/>
              </a:ext>
            </a:extLst>
          </p:cNvPr>
          <p:cNvSpPr>
            <a:spLocks noGrp="1"/>
          </p:cNvSpPr>
          <p:nvPr>
            <p:ph idx="1"/>
          </p:nvPr>
        </p:nvSpPr>
        <p:spPr/>
        <p:txBody>
          <a:bodyPr/>
          <a:lstStyle/>
          <a:p>
            <a:pPr marL="457196" indent="-457196">
              <a:buFont typeface="Arial" panose="020B0604020202020204" pitchFamily="34" charset="0"/>
              <a:buChar char="•"/>
            </a:pPr>
            <a:r>
              <a:rPr lang="en-US" dirty="0"/>
              <a:t>A one cycle implementation of LEGv7-M </a:t>
            </a:r>
          </a:p>
          <a:p>
            <a:pPr marL="457196" indent="-457196">
              <a:buFont typeface="Arial" panose="020B0604020202020204" pitchFamily="34" charset="0"/>
              <a:buChar char="•"/>
            </a:pPr>
            <a:r>
              <a:rPr lang="en-US" dirty="0"/>
              <a:t>A pipelined implementation of LEGv7-M </a:t>
            </a:r>
          </a:p>
          <a:p>
            <a:pPr marL="457196" indent="-457196">
              <a:buFont typeface="Arial" panose="020B0604020202020204" pitchFamily="34" charset="0"/>
              <a:buChar char="•"/>
            </a:pPr>
            <a:r>
              <a:rPr lang="en-US" dirty="0"/>
              <a:t>Branch prediction</a:t>
            </a:r>
          </a:p>
          <a:p>
            <a:pPr marL="457196" indent="-457196">
              <a:buFont typeface="Arial" panose="020B0604020202020204" pitchFamily="34" charset="0"/>
              <a:buChar char="•"/>
            </a:pPr>
            <a:r>
              <a:rPr lang="en-US" dirty="0"/>
              <a:t>Cache memory</a:t>
            </a:r>
          </a:p>
        </p:txBody>
      </p:sp>
      <p:sp>
        <p:nvSpPr>
          <p:cNvPr id="3" name="Tijdelijke aanduiding voor dianummer 2">
            <a:extLst>
              <a:ext uri="{FF2B5EF4-FFF2-40B4-BE49-F238E27FC236}">
                <a16:creationId xmlns:a16="http://schemas.microsoft.com/office/drawing/2014/main" id="{92725B47-5D2F-4270-B35B-A21C70771096}"/>
              </a:ext>
            </a:extLst>
          </p:cNvPr>
          <p:cNvSpPr>
            <a:spLocks noGrp="1"/>
          </p:cNvSpPr>
          <p:nvPr>
            <p:ph type="sldNum" sz="quarter" idx="4"/>
          </p:nvPr>
        </p:nvSpPr>
        <p:spPr/>
        <p:txBody>
          <a:bodyPr/>
          <a:lstStyle/>
          <a:p>
            <a:fld id="{56D60047-1244-4A1F-8780-494A55767BC9}" type="slidenum">
              <a:rPr lang="nl-NL" smtClean="0"/>
              <a:pPr/>
              <a:t>4</a:t>
            </a:fld>
            <a:endParaRPr lang="nl-NL"/>
          </a:p>
        </p:txBody>
      </p:sp>
    </p:spTree>
    <p:extLst>
      <p:ext uri="{BB962C8B-B14F-4D97-AF65-F5344CB8AC3E}">
        <p14:creationId xmlns:p14="http://schemas.microsoft.com/office/powerpoint/2010/main" val="41594592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172DE4-C6FA-43D2-94CF-FE08CCA22827}"/>
              </a:ext>
            </a:extLst>
          </p:cNvPr>
          <p:cNvSpPr>
            <a:spLocks noGrp="1"/>
          </p:cNvSpPr>
          <p:nvPr>
            <p:ph type="title"/>
          </p:nvPr>
        </p:nvSpPr>
        <p:spPr/>
        <p:txBody>
          <a:bodyPr/>
          <a:lstStyle/>
          <a:p>
            <a:r>
              <a:rPr lang="en-US" dirty="0"/>
              <a:t>Exercise</a:t>
            </a:r>
          </a:p>
        </p:txBody>
      </p:sp>
      <p:sp>
        <p:nvSpPr>
          <p:cNvPr id="3" name="Tijdelijke aanduiding voor inhoud 2">
            <a:extLst>
              <a:ext uri="{FF2B5EF4-FFF2-40B4-BE49-F238E27FC236}">
                <a16:creationId xmlns:a16="http://schemas.microsoft.com/office/drawing/2014/main" id="{DC7646BF-512B-4190-BEAA-BD4EA137D586}"/>
              </a:ext>
            </a:extLst>
          </p:cNvPr>
          <p:cNvSpPr>
            <a:spLocks noGrp="1"/>
          </p:cNvSpPr>
          <p:nvPr>
            <p:ph idx="1"/>
          </p:nvPr>
        </p:nvSpPr>
        <p:spPr>
          <a:xfrm>
            <a:off x="903538" y="913284"/>
            <a:ext cx="8352928" cy="792088"/>
          </a:xfrm>
        </p:spPr>
        <p:txBody>
          <a:bodyPr/>
          <a:lstStyle/>
          <a:p>
            <a:r>
              <a:rPr lang="en-US" sz="2000" dirty="0"/>
              <a:t>Problems in this exercise assume that the logic blocks used to implement a processor’s </a:t>
            </a:r>
            <a:r>
              <a:rPr lang="en-US" sz="2000" dirty="0" err="1"/>
              <a:t>datapath</a:t>
            </a:r>
            <a:r>
              <a:rPr lang="en-US" sz="2000" dirty="0"/>
              <a:t> have the following latencies:</a:t>
            </a:r>
            <a:endParaRPr lang="nl-NL" sz="2000" dirty="0"/>
          </a:p>
        </p:txBody>
      </p:sp>
      <p:sp>
        <p:nvSpPr>
          <p:cNvPr id="4" name="Tijdelijke aanduiding voor dianummer 3">
            <a:extLst>
              <a:ext uri="{FF2B5EF4-FFF2-40B4-BE49-F238E27FC236}">
                <a16:creationId xmlns:a16="http://schemas.microsoft.com/office/drawing/2014/main" id="{51102658-03CC-4B6D-ADFF-981BE2FAB664}"/>
              </a:ext>
            </a:extLst>
          </p:cNvPr>
          <p:cNvSpPr>
            <a:spLocks noGrp="1"/>
          </p:cNvSpPr>
          <p:nvPr>
            <p:ph type="sldNum" sz="quarter" idx="4"/>
          </p:nvPr>
        </p:nvSpPr>
        <p:spPr/>
        <p:txBody>
          <a:bodyPr/>
          <a:lstStyle/>
          <a:p>
            <a:fld id="{56D60047-1244-4A1F-8780-494A55767BC9}" type="slidenum">
              <a:rPr lang="nl-NL" smtClean="0"/>
              <a:pPr/>
              <a:t>40</a:t>
            </a:fld>
            <a:endParaRPr lang="nl-NL"/>
          </a:p>
        </p:txBody>
      </p:sp>
      <p:pic>
        <p:nvPicPr>
          <p:cNvPr id="6" name="Afbeelding 5">
            <a:extLst>
              <a:ext uri="{FF2B5EF4-FFF2-40B4-BE49-F238E27FC236}">
                <a16:creationId xmlns:a16="http://schemas.microsoft.com/office/drawing/2014/main" id="{F122033D-CBC4-4575-A01A-75FCDE90CEE5}"/>
              </a:ext>
            </a:extLst>
          </p:cNvPr>
          <p:cNvPicPr>
            <a:picLocks noChangeAspect="1"/>
          </p:cNvPicPr>
          <p:nvPr/>
        </p:nvPicPr>
        <p:blipFill>
          <a:blip r:embed="rId2"/>
          <a:stretch>
            <a:fillRect/>
          </a:stretch>
        </p:blipFill>
        <p:spPr>
          <a:xfrm>
            <a:off x="849784" y="1561360"/>
            <a:ext cx="8460432" cy="931483"/>
          </a:xfrm>
          <a:prstGeom prst="rect">
            <a:avLst/>
          </a:prstGeom>
        </p:spPr>
      </p:pic>
      <p:sp>
        <p:nvSpPr>
          <p:cNvPr id="7" name="Tijdelijke aanduiding voor inhoud 2">
            <a:extLst>
              <a:ext uri="{FF2B5EF4-FFF2-40B4-BE49-F238E27FC236}">
                <a16:creationId xmlns:a16="http://schemas.microsoft.com/office/drawing/2014/main" id="{90156D04-062F-4C31-A4C4-1E44B722976A}"/>
              </a:ext>
            </a:extLst>
          </p:cNvPr>
          <p:cNvSpPr txBox="1">
            <a:spLocks/>
          </p:cNvSpPr>
          <p:nvPr/>
        </p:nvSpPr>
        <p:spPr bwMode="auto">
          <a:xfrm>
            <a:off x="903536" y="2497462"/>
            <a:ext cx="8632366" cy="2808312"/>
          </a:xfrm>
          <a:prstGeom prst="rect">
            <a:avLst/>
          </a:prstGeom>
          <a:noFill/>
          <a:ln>
            <a:noFill/>
          </a:ln>
          <a:effectLst/>
        </p:spPr>
        <p:txBody>
          <a:bodyPr/>
          <a:lstStyle>
            <a:lvl1pPr marL="0" indent="0" algn="l" rtl="0" eaLnBrk="0" fontAlgn="base" hangingPunct="0">
              <a:lnSpc>
                <a:spcPct val="100000"/>
              </a:lnSpc>
              <a:spcBef>
                <a:spcPts val="600"/>
              </a:spcBef>
              <a:spcAft>
                <a:spcPct val="0"/>
              </a:spcAft>
              <a:buClr>
                <a:srgbClr val="C00000"/>
              </a:buClr>
              <a:buSzPct val="100000"/>
              <a:buFont typeface="Open Sans" panose="020B0606030504020204" pitchFamily="34" charset="0"/>
              <a:buNone/>
              <a:defRPr sz="3200">
                <a:solidFill>
                  <a:schemeClr val="tx1"/>
                </a:solidFill>
                <a:latin typeface="Calibri" panose="020F0502020204030204" pitchFamily="34" charset="0"/>
                <a:ea typeface="Open Sans" panose="020B0606030504020204" pitchFamily="34" charset="0"/>
                <a:cs typeface="Open Sans" panose="020B0606030504020204" pitchFamily="34" charset="0"/>
              </a:defRPr>
            </a:lvl1pPr>
            <a:lvl2pPr marL="457200" indent="-4572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800">
                <a:solidFill>
                  <a:schemeClr val="tx1"/>
                </a:solidFill>
                <a:latin typeface="Calibri" panose="020F0502020204030204" pitchFamily="34" charset="0"/>
                <a:ea typeface="Open Sans" panose="020B0606030504020204" pitchFamily="34" charset="0"/>
                <a:cs typeface="Open Sans" panose="020B0606030504020204" pitchFamily="34" charset="0"/>
              </a:defRPr>
            </a:lvl2pPr>
            <a:lvl3pPr marL="525462" indent="-3429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400">
                <a:solidFill>
                  <a:schemeClr val="tx1"/>
                </a:solidFill>
                <a:latin typeface="Calibri" panose="020F0502020204030204" pitchFamily="34" charset="0"/>
                <a:ea typeface="Open Sans" panose="020B0606030504020204" pitchFamily="34" charset="0"/>
                <a:cs typeface="Open Sans" panose="020B0606030504020204" pitchFamily="34" charset="0"/>
              </a:defRPr>
            </a:lvl3pPr>
            <a:lvl4pPr marL="701675" indent="-3429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000">
                <a:solidFill>
                  <a:schemeClr val="tx1"/>
                </a:solidFill>
                <a:latin typeface="Calibri" panose="020F0502020204030204" pitchFamily="34" charset="0"/>
                <a:ea typeface="Open Sans" panose="020B0606030504020204" pitchFamily="34" charset="0"/>
                <a:cs typeface="Open Sans" panose="020B0606030504020204" pitchFamily="34" charset="0"/>
              </a:defRPr>
            </a:lvl4pPr>
            <a:lvl5pPr marL="1788440" indent="-190484" algn="l" rtl="0" eaLnBrk="0" fontAlgn="base" hangingPunct="0">
              <a:lnSpc>
                <a:spcPct val="100000"/>
              </a:lnSpc>
              <a:spcBef>
                <a:spcPts val="600"/>
              </a:spcBef>
              <a:spcAft>
                <a:spcPct val="0"/>
              </a:spcAft>
              <a:buClr>
                <a:srgbClr val="000000"/>
              </a:buClr>
              <a:buFont typeface="Lucida Grande" pitchFamily="126" charset="0"/>
              <a:buChar cha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169410" indent="-190484" algn="l" rtl="0" fontAlgn="base">
              <a:spcBef>
                <a:spcPct val="20000"/>
              </a:spcBef>
              <a:spcAft>
                <a:spcPct val="0"/>
              </a:spcAft>
              <a:buChar char="»"/>
              <a:defRPr sz="1333">
                <a:solidFill>
                  <a:schemeClr val="tx1"/>
                </a:solidFill>
                <a:latin typeface="Arial" charset="0"/>
                <a:ea typeface="+mn-ea"/>
              </a:defRPr>
            </a:lvl6pPr>
            <a:lvl7pPr marL="2550379" indent="-190484" algn="l" rtl="0" fontAlgn="base">
              <a:spcBef>
                <a:spcPct val="20000"/>
              </a:spcBef>
              <a:spcAft>
                <a:spcPct val="0"/>
              </a:spcAft>
              <a:buChar char="»"/>
              <a:defRPr sz="1333">
                <a:solidFill>
                  <a:schemeClr val="tx1"/>
                </a:solidFill>
                <a:latin typeface="Arial" charset="0"/>
                <a:ea typeface="+mn-ea"/>
              </a:defRPr>
            </a:lvl7pPr>
            <a:lvl8pPr marL="2931349" indent="-190484" algn="l" rtl="0" fontAlgn="base">
              <a:spcBef>
                <a:spcPct val="20000"/>
              </a:spcBef>
              <a:spcAft>
                <a:spcPct val="0"/>
              </a:spcAft>
              <a:buChar char="»"/>
              <a:defRPr sz="1333">
                <a:solidFill>
                  <a:schemeClr val="tx1"/>
                </a:solidFill>
                <a:latin typeface="Arial" charset="0"/>
                <a:ea typeface="+mn-ea"/>
              </a:defRPr>
            </a:lvl8pPr>
            <a:lvl9pPr marL="3312318" indent="-190484" algn="l" rtl="0" fontAlgn="base">
              <a:spcBef>
                <a:spcPct val="20000"/>
              </a:spcBef>
              <a:spcAft>
                <a:spcPct val="0"/>
              </a:spcAft>
              <a:buChar char="»"/>
              <a:defRPr sz="1333">
                <a:solidFill>
                  <a:schemeClr val="tx1"/>
                </a:solidFill>
                <a:latin typeface="Arial" charset="0"/>
                <a:ea typeface="+mn-ea"/>
              </a:defRPr>
            </a:lvl9pPr>
          </a:lstStyle>
          <a:p>
            <a:pPr marL="342896" indent="-342896">
              <a:buFont typeface="Arial" panose="020B0604020202020204" pitchFamily="34" charset="0"/>
              <a:buChar char="•"/>
            </a:pPr>
            <a:r>
              <a:rPr lang="en-US" sz="2000" b="0" kern="0" dirty="0"/>
              <a:t>What is the latency of an R-type instruction (i.e., how long must the clock period be to ensure that this instruction works correctly)?</a:t>
            </a:r>
          </a:p>
          <a:p>
            <a:pPr marL="342896" indent="-342896">
              <a:buFont typeface="Arial" panose="020B0604020202020204" pitchFamily="34" charset="0"/>
              <a:buChar char="•"/>
            </a:pPr>
            <a:r>
              <a:rPr lang="en-US" sz="2000" b="0" kern="0" dirty="0"/>
              <a:t>What is the latency of </a:t>
            </a:r>
            <a:r>
              <a:rPr lang="en-US" sz="2000" b="0" kern="0" dirty="0">
                <a:latin typeface="Consolas" panose="020B0609020204030204" pitchFamily="49" charset="0"/>
              </a:rPr>
              <a:t>LDR</a:t>
            </a:r>
            <a:r>
              <a:rPr lang="en-US" sz="2000" b="0" kern="0" dirty="0"/>
              <a:t>? (Check your answer carefully. Many students place extra </a:t>
            </a:r>
            <a:r>
              <a:rPr lang="en-US" sz="2000" b="0" kern="0" dirty="0" err="1"/>
              <a:t>muxes</a:t>
            </a:r>
            <a:r>
              <a:rPr lang="en-US" sz="2000" b="0" kern="0" dirty="0"/>
              <a:t> on the critical path.)</a:t>
            </a:r>
          </a:p>
          <a:p>
            <a:pPr marL="342896" indent="-342896">
              <a:buFont typeface="Arial" panose="020B0604020202020204" pitchFamily="34" charset="0"/>
              <a:buChar char="•"/>
            </a:pPr>
            <a:r>
              <a:rPr lang="en-US" sz="2000" b="0" kern="0" dirty="0"/>
              <a:t>What is the latency of </a:t>
            </a:r>
            <a:r>
              <a:rPr lang="en-US" sz="2000" b="0" kern="0" dirty="0">
                <a:latin typeface="Consolas" panose="020B0609020204030204" pitchFamily="49" charset="0"/>
              </a:rPr>
              <a:t>STR</a:t>
            </a:r>
            <a:r>
              <a:rPr lang="en-US" sz="2000" b="0" kern="0" dirty="0">
                <a:latin typeface="+mn-lt"/>
              </a:rPr>
              <a:t>? </a:t>
            </a:r>
            <a:r>
              <a:rPr lang="en-US" sz="2000" b="0" kern="0" dirty="0"/>
              <a:t>(Check your answer carefully. Many students place extra </a:t>
            </a:r>
            <a:r>
              <a:rPr lang="en-US" sz="2000" b="0" kern="0" dirty="0" err="1"/>
              <a:t>muxes</a:t>
            </a:r>
            <a:r>
              <a:rPr lang="en-US" sz="2000" b="0" kern="0" dirty="0"/>
              <a:t> on the critical path.)</a:t>
            </a:r>
          </a:p>
          <a:p>
            <a:pPr marL="342896" indent="-342896">
              <a:buFont typeface="Arial" panose="020B0604020202020204" pitchFamily="34" charset="0"/>
              <a:buChar char="•"/>
            </a:pPr>
            <a:r>
              <a:rPr lang="en-US" sz="2000" b="0" kern="0" dirty="0"/>
              <a:t>What is the latency of </a:t>
            </a:r>
            <a:r>
              <a:rPr lang="en-US" sz="2000" b="0" kern="0" dirty="0">
                <a:latin typeface="Consolas" panose="020B0609020204030204" pitchFamily="49" charset="0"/>
              </a:rPr>
              <a:t>CBZ</a:t>
            </a:r>
            <a:r>
              <a:rPr lang="en-US" sz="2000" b="0" kern="0" dirty="0"/>
              <a:t>?</a:t>
            </a:r>
          </a:p>
          <a:p>
            <a:pPr marL="342896" indent="-342896">
              <a:buFont typeface="Arial" panose="020B0604020202020204" pitchFamily="34" charset="0"/>
              <a:buChar char="•"/>
            </a:pPr>
            <a:r>
              <a:rPr lang="en-US" sz="2000" b="0" kern="0" dirty="0"/>
              <a:t>What is the latency of </a:t>
            </a:r>
            <a:r>
              <a:rPr lang="en-US" sz="2000" b="0" kern="0" dirty="0">
                <a:latin typeface="Consolas" panose="020B0609020204030204" pitchFamily="49" charset="0"/>
              </a:rPr>
              <a:t>B</a:t>
            </a:r>
            <a:r>
              <a:rPr lang="en-US" sz="2000" b="0" kern="0" dirty="0"/>
              <a:t>?</a:t>
            </a:r>
          </a:p>
          <a:p>
            <a:pPr marL="342896" indent="-342896">
              <a:buFont typeface="Arial" panose="020B0604020202020204" pitchFamily="34" charset="0"/>
              <a:buChar char="•"/>
            </a:pPr>
            <a:r>
              <a:rPr lang="en-US" sz="2000" b="0" kern="0" dirty="0"/>
              <a:t>What is the minimum clock period for this CPU?</a:t>
            </a:r>
          </a:p>
          <a:p>
            <a:pPr marL="342896" indent="-342896">
              <a:buFont typeface="Arial" panose="020B0604020202020204" pitchFamily="34" charset="0"/>
              <a:buChar char="•"/>
            </a:pPr>
            <a:endParaRPr lang="en-US" sz="2000" b="0" kern="0" dirty="0"/>
          </a:p>
        </p:txBody>
      </p:sp>
      <p:sp>
        <p:nvSpPr>
          <p:cNvPr id="8" name="Tekstballon: rechthoek met afgeronde hoeken 7">
            <a:extLst>
              <a:ext uri="{FF2B5EF4-FFF2-40B4-BE49-F238E27FC236}">
                <a16:creationId xmlns:a16="http://schemas.microsoft.com/office/drawing/2014/main" id="{DED3FEDC-AB9C-4D5F-8C8D-E23B54F745E1}"/>
              </a:ext>
            </a:extLst>
          </p:cNvPr>
          <p:cNvSpPr/>
          <p:nvPr/>
        </p:nvSpPr>
        <p:spPr bwMode="auto">
          <a:xfrm>
            <a:off x="7240240" y="1236512"/>
            <a:ext cx="1656184" cy="324844"/>
          </a:xfrm>
          <a:prstGeom prst="wedgeRoundRectCallout">
            <a:avLst>
              <a:gd name="adj1" fmla="val -22230"/>
              <a:gd name="adj2" fmla="val 94176"/>
              <a:gd name="adj3" fmla="val 16667"/>
            </a:avLst>
          </a:prstGeom>
          <a:solidFill>
            <a:srgbClr val="C00000"/>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391"/>
            <a:r>
              <a:rPr lang="nl-NL" sz="1600" b="0" dirty="0">
                <a:solidFill>
                  <a:schemeClr val="bg1"/>
                </a:solidFill>
                <a:latin typeface="+mn-lt"/>
                <a:ea typeface="ＭＳ Ｐゴシック" pitchFamily="-48" charset="-128"/>
              </a:rPr>
              <a:t>Select </a:t>
            </a:r>
            <a:r>
              <a:rPr lang="nl-NL" sz="1600" b="0" dirty="0" err="1">
                <a:solidFill>
                  <a:schemeClr val="bg1"/>
                </a:solidFill>
                <a:latin typeface="+mn-lt"/>
                <a:ea typeface="ＭＳ Ｐゴシック" pitchFamily="-48" charset="-128"/>
              </a:rPr>
              <a:t>imm</a:t>
            </a:r>
            <a:r>
              <a:rPr lang="nl-NL" sz="1600" b="0" dirty="0">
                <a:solidFill>
                  <a:schemeClr val="bg1"/>
                </a:solidFill>
                <a:latin typeface="+mn-lt"/>
                <a:ea typeface="ＭＳ Ｐゴシック" pitchFamily="-48" charset="-128"/>
              </a:rPr>
              <a:t> field</a:t>
            </a:r>
          </a:p>
        </p:txBody>
      </p:sp>
    </p:spTree>
    <p:extLst>
      <p:ext uri="{BB962C8B-B14F-4D97-AF65-F5344CB8AC3E}">
        <p14:creationId xmlns:p14="http://schemas.microsoft.com/office/powerpoint/2010/main" val="13530448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392FCE-64A1-436F-ACD8-09DB7970D396}"/>
              </a:ext>
            </a:extLst>
          </p:cNvPr>
          <p:cNvSpPr>
            <a:spLocks noGrp="1"/>
          </p:cNvSpPr>
          <p:nvPr>
            <p:ph type="title"/>
          </p:nvPr>
        </p:nvSpPr>
        <p:spPr/>
        <p:txBody>
          <a:bodyPr/>
          <a:lstStyle/>
          <a:p>
            <a:r>
              <a:rPr lang="en-US" altLang="en-US" dirty="0"/>
              <a:t>Performance Issues</a:t>
            </a:r>
            <a:endParaRPr lang="nl-NL" dirty="0"/>
          </a:p>
        </p:txBody>
      </p:sp>
      <p:sp>
        <p:nvSpPr>
          <p:cNvPr id="3" name="Tijdelijke aanduiding voor inhoud 2">
            <a:extLst>
              <a:ext uri="{FF2B5EF4-FFF2-40B4-BE49-F238E27FC236}">
                <a16:creationId xmlns:a16="http://schemas.microsoft.com/office/drawing/2014/main" id="{D60C24FC-E21F-4886-9E73-2CE61707F1EA}"/>
              </a:ext>
            </a:extLst>
          </p:cNvPr>
          <p:cNvSpPr>
            <a:spLocks noGrp="1"/>
          </p:cNvSpPr>
          <p:nvPr>
            <p:ph idx="1"/>
          </p:nvPr>
        </p:nvSpPr>
        <p:spPr/>
        <p:txBody>
          <a:bodyPr/>
          <a:lstStyle/>
          <a:p>
            <a:pPr lvl="1" eaLnBrk="1" hangingPunct="1"/>
            <a:r>
              <a:rPr lang="en-US" altLang="en-US" dirty="0"/>
              <a:t>Longest delay determines clock period</a:t>
            </a:r>
          </a:p>
          <a:p>
            <a:pPr lvl="2" eaLnBrk="1" hangingPunct="1"/>
            <a:r>
              <a:rPr lang="en-US" altLang="en-US" dirty="0"/>
              <a:t>Critical path: load instruction</a:t>
            </a:r>
          </a:p>
          <a:p>
            <a:pPr lvl="2" eaLnBrk="1" hangingPunct="1"/>
            <a:r>
              <a:rPr lang="en-US" altLang="en-US" dirty="0"/>
              <a:t>Instruction memory </a:t>
            </a:r>
            <a:r>
              <a:rPr lang="en-US" altLang="en-US" dirty="0">
                <a:sym typeface="Symbol" panose="05050102010706020507" pitchFamily="18" charset="2"/>
              </a:rPr>
              <a:t></a:t>
            </a:r>
            <a:r>
              <a:rPr lang="en-US" altLang="en-US" dirty="0"/>
              <a:t> register file </a:t>
            </a:r>
            <a:r>
              <a:rPr lang="en-US" altLang="en-US" dirty="0">
                <a:sym typeface="Symbol" panose="05050102010706020507" pitchFamily="18" charset="2"/>
              </a:rPr>
              <a:t></a:t>
            </a:r>
            <a:r>
              <a:rPr lang="en-US" altLang="en-US" dirty="0"/>
              <a:t> ALU </a:t>
            </a:r>
            <a:r>
              <a:rPr lang="en-US" altLang="en-US" dirty="0">
                <a:sym typeface="Symbol" panose="05050102010706020507" pitchFamily="18" charset="2"/>
              </a:rPr>
              <a:t></a:t>
            </a:r>
            <a:r>
              <a:rPr lang="en-US" altLang="en-US" dirty="0"/>
              <a:t> data memory </a:t>
            </a:r>
            <a:r>
              <a:rPr lang="en-US" altLang="en-US" dirty="0">
                <a:sym typeface="Symbol" panose="05050102010706020507" pitchFamily="18" charset="2"/>
              </a:rPr>
              <a:t></a:t>
            </a:r>
            <a:r>
              <a:rPr lang="en-US" altLang="en-US" dirty="0"/>
              <a:t> register file</a:t>
            </a:r>
          </a:p>
          <a:p>
            <a:pPr lvl="1" eaLnBrk="1" hangingPunct="1"/>
            <a:r>
              <a:rPr lang="en-US" altLang="en-US" dirty="0"/>
              <a:t>Not feasible to vary period for different instructions</a:t>
            </a:r>
          </a:p>
          <a:p>
            <a:pPr lvl="1" eaLnBrk="1" hangingPunct="1"/>
            <a:r>
              <a:rPr lang="en-US" altLang="en-US" dirty="0"/>
              <a:t>Violates design principle</a:t>
            </a:r>
          </a:p>
          <a:p>
            <a:pPr lvl="2" eaLnBrk="1" hangingPunct="1"/>
            <a:r>
              <a:rPr lang="en-US" altLang="en-US" dirty="0"/>
              <a:t>Making the common case fast</a:t>
            </a:r>
          </a:p>
          <a:p>
            <a:pPr lvl="1" eaLnBrk="1" hangingPunct="1"/>
            <a:r>
              <a:rPr lang="en-US" altLang="en-US" dirty="0"/>
              <a:t>We will improve performance by pipelining</a:t>
            </a:r>
          </a:p>
          <a:p>
            <a:pPr lvl="1"/>
            <a:endParaRPr lang="nl-NL" dirty="0"/>
          </a:p>
        </p:txBody>
      </p:sp>
      <p:sp>
        <p:nvSpPr>
          <p:cNvPr id="4" name="Tijdelijke aanduiding voor dianummer 3">
            <a:extLst>
              <a:ext uri="{FF2B5EF4-FFF2-40B4-BE49-F238E27FC236}">
                <a16:creationId xmlns:a16="http://schemas.microsoft.com/office/drawing/2014/main" id="{01E3BF66-CB75-458D-A41E-FC683DBE2400}"/>
              </a:ext>
            </a:extLst>
          </p:cNvPr>
          <p:cNvSpPr>
            <a:spLocks noGrp="1"/>
          </p:cNvSpPr>
          <p:nvPr>
            <p:ph type="sldNum" sz="quarter" idx="4"/>
          </p:nvPr>
        </p:nvSpPr>
        <p:spPr/>
        <p:txBody>
          <a:bodyPr/>
          <a:lstStyle/>
          <a:p>
            <a:fld id="{56D60047-1244-4A1F-8780-494A55767BC9}" type="slidenum">
              <a:rPr lang="nl-NL" smtClean="0"/>
              <a:pPr/>
              <a:t>41</a:t>
            </a:fld>
            <a:endParaRPr lang="nl-NL"/>
          </a:p>
        </p:txBody>
      </p:sp>
    </p:spTree>
    <p:extLst>
      <p:ext uri="{BB962C8B-B14F-4D97-AF65-F5344CB8AC3E}">
        <p14:creationId xmlns:p14="http://schemas.microsoft.com/office/powerpoint/2010/main" val="401320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99CB027-0CDD-43CF-BD5D-D9EDC9135B05}"/>
              </a:ext>
            </a:extLst>
          </p:cNvPr>
          <p:cNvSpPr>
            <a:spLocks noGrp="1"/>
          </p:cNvSpPr>
          <p:nvPr>
            <p:ph type="title"/>
          </p:nvPr>
        </p:nvSpPr>
        <p:spPr/>
        <p:txBody>
          <a:bodyPr/>
          <a:lstStyle/>
          <a:p>
            <a:r>
              <a:rPr lang="nl-NL" dirty="0"/>
              <a:t>Agenda</a:t>
            </a:r>
          </a:p>
        </p:txBody>
      </p:sp>
      <p:sp>
        <p:nvSpPr>
          <p:cNvPr id="5" name="Tijdelijke aanduiding voor inhoud 4">
            <a:extLst>
              <a:ext uri="{FF2B5EF4-FFF2-40B4-BE49-F238E27FC236}">
                <a16:creationId xmlns:a16="http://schemas.microsoft.com/office/drawing/2014/main" id="{DB3F958D-AEB5-4ECE-B349-6D569475E70D}"/>
              </a:ext>
            </a:extLst>
          </p:cNvPr>
          <p:cNvSpPr>
            <a:spLocks noGrp="1"/>
          </p:cNvSpPr>
          <p:nvPr>
            <p:ph idx="1"/>
          </p:nvPr>
        </p:nvSpPr>
        <p:spPr/>
        <p:txBody>
          <a:bodyPr/>
          <a:lstStyle/>
          <a:p>
            <a:pPr marL="457196" indent="-457196">
              <a:buFont typeface="Arial" panose="020B0604020202020204" pitchFamily="34" charset="0"/>
              <a:buChar char="•"/>
            </a:pPr>
            <a:r>
              <a:rPr lang="en-US" dirty="0"/>
              <a:t>A one cycle implementation of LEGv7-M </a:t>
            </a:r>
          </a:p>
          <a:p>
            <a:pPr marL="457196" indent="-457196">
              <a:buFont typeface="Arial" panose="020B0604020202020204" pitchFamily="34" charset="0"/>
              <a:buChar char="•"/>
            </a:pPr>
            <a:r>
              <a:rPr lang="en-US" dirty="0">
                <a:solidFill>
                  <a:srgbClr val="C00000"/>
                </a:solidFill>
              </a:rPr>
              <a:t>A pipelined implementation of LEGv7-M </a:t>
            </a:r>
          </a:p>
          <a:p>
            <a:pPr marL="457196" indent="-457196">
              <a:buFont typeface="Arial" panose="020B0604020202020204" pitchFamily="34" charset="0"/>
              <a:buChar char="•"/>
            </a:pPr>
            <a:r>
              <a:rPr lang="en-US" dirty="0"/>
              <a:t>Branch prediction</a:t>
            </a:r>
          </a:p>
          <a:p>
            <a:pPr marL="457196" indent="-457196">
              <a:buFont typeface="Arial" panose="020B0604020202020204" pitchFamily="34" charset="0"/>
              <a:buChar char="•"/>
            </a:pPr>
            <a:r>
              <a:rPr lang="en-US" dirty="0"/>
              <a:t>Cache memory</a:t>
            </a:r>
          </a:p>
        </p:txBody>
      </p:sp>
      <p:sp>
        <p:nvSpPr>
          <p:cNvPr id="3" name="Tijdelijke aanduiding voor dianummer 2">
            <a:extLst>
              <a:ext uri="{FF2B5EF4-FFF2-40B4-BE49-F238E27FC236}">
                <a16:creationId xmlns:a16="http://schemas.microsoft.com/office/drawing/2014/main" id="{92725B47-5D2F-4270-B35B-A21C70771096}"/>
              </a:ext>
            </a:extLst>
          </p:cNvPr>
          <p:cNvSpPr>
            <a:spLocks noGrp="1"/>
          </p:cNvSpPr>
          <p:nvPr>
            <p:ph type="sldNum" sz="quarter" idx="4"/>
          </p:nvPr>
        </p:nvSpPr>
        <p:spPr/>
        <p:txBody>
          <a:bodyPr/>
          <a:lstStyle/>
          <a:p>
            <a:fld id="{56D60047-1244-4A1F-8780-494A55767BC9}" type="slidenum">
              <a:rPr lang="nl-NL" smtClean="0"/>
              <a:pPr/>
              <a:t>42</a:t>
            </a:fld>
            <a:endParaRPr lang="nl-NL"/>
          </a:p>
        </p:txBody>
      </p:sp>
    </p:spTree>
    <p:extLst>
      <p:ext uri="{BB962C8B-B14F-4D97-AF65-F5344CB8AC3E}">
        <p14:creationId xmlns:p14="http://schemas.microsoft.com/office/powerpoint/2010/main" val="8234067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0981F6-F98A-404E-AE49-003C1A56517A}"/>
              </a:ext>
            </a:extLst>
          </p:cNvPr>
          <p:cNvSpPr>
            <a:spLocks noGrp="1"/>
          </p:cNvSpPr>
          <p:nvPr>
            <p:ph type="title"/>
          </p:nvPr>
        </p:nvSpPr>
        <p:spPr/>
        <p:txBody>
          <a:bodyPr/>
          <a:lstStyle/>
          <a:p>
            <a:r>
              <a:rPr lang="en-US" altLang="en-US" dirty="0"/>
              <a:t>Pipelining Analogy</a:t>
            </a:r>
            <a:endParaRPr lang="nl-NL" dirty="0"/>
          </a:p>
        </p:txBody>
      </p:sp>
      <p:sp>
        <p:nvSpPr>
          <p:cNvPr id="3" name="Tijdelijke aanduiding voor inhoud 2">
            <a:extLst>
              <a:ext uri="{FF2B5EF4-FFF2-40B4-BE49-F238E27FC236}">
                <a16:creationId xmlns:a16="http://schemas.microsoft.com/office/drawing/2014/main" id="{FF241124-A1A8-4FBF-888C-1E81E3C4EB42}"/>
              </a:ext>
            </a:extLst>
          </p:cNvPr>
          <p:cNvSpPr>
            <a:spLocks noGrp="1"/>
          </p:cNvSpPr>
          <p:nvPr>
            <p:ph idx="1"/>
          </p:nvPr>
        </p:nvSpPr>
        <p:spPr>
          <a:xfrm>
            <a:off x="439487" y="985294"/>
            <a:ext cx="9281031" cy="952500"/>
          </a:xfrm>
        </p:spPr>
        <p:txBody>
          <a:bodyPr/>
          <a:lstStyle/>
          <a:p>
            <a:pPr lvl="1" eaLnBrk="1" hangingPunct="1"/>
            <a:r>
              <a:rPr lang="en-US" altLang="en-US" dirty="0"/>
              <a:t>Pipelined laundry: overlapping execution</a:t>
            </a:r>
          </a:p>
          <a:p>
            <a:pPr lvl="2" eaLnBrk="1" hangingPunct="1"/>
            <a:r>
              <a:rPr lang="en-US" altLang="en-US" dirty="0"/>
              <a:t>Parallelism improves performance</a:t>
            </a:r>
          </a:p>
          <a:p>
            <a:pPr lvl="1"/>
            <a:endParaRPr lang="nl-NL" dirty="0"/>
          </a:p>
        </p:txBody>
      </p:sp>
      <p:sp>
        <p:nvSpPr>
          <p:cNvPr id="4" name="Tijdelijke aanduiding voor dianummer 3">
            <a:extLst>
              <a:ext uri="{FF2B5EF4-FFF2-40B4-BE49-F238E27FC236}">
                <a16:creationId xmlns:a16="http://schemas.microsoft.com/office/drawing/2014/main" id="{1AA15C68-5F14-4335-80DE-00F14C316636}"/>
              </a:ext>
            </a:extLst>
          </p:cNvPr>
          <p:cNvSpPr>
            <a:spLocks noGrp="1"/>
          </p:cNvSpPr>
          <p:nvPr>
            <p:ph type="sldNum" sz="quarter" idx="4"/>
          </p:nvPr>
        </p:nvSpPr>
        <p:spPr/>
        <p:txBody>
          <a:bodyPr/>
          <a:lstStyle/>
          <a:p>
            <a:fld id="{56D60047-1244-4A1F-8780-494A55767BC9}" type="slidenum">
              <a:rPr lang="nl-NL" smtClean="0"/>
              <a:pPr/>
              <a:t>43</a:t>
            </a:fld>
            <a:endParaRPr lang="nl-NL"/>
          </a:p>
        </p:txBody>
      </p:sp>
      <p:pic>
        <p:nvPicPr>
          <p:cNvPr id="5" name="Picture 8" descr="f04-25-P374493">
            <a:extLst>
              <a:ext uri="{FF2B5EF4-FFF2-40B4-BE49-F238E27FC236}">
                <a16:creationId xmlns:a16="http://schemas.microsoft.com/office/drawing/2014/main" id="{6CF03C74-4E38-4514-A5AD-A0CBCF5000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9" y="1993404"/>
            <a:ext cx="4484687" cy="357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jdelijke aanduiding voor inhoud 2">
            <a:extLst>
              <a:ext uri="{FF2B5EF4-FFF2-40B4-BE49-F238E27FC236}">
                <a16:creationId xmlns:a16="http://schemas.microsoft.com/office/drawing/2014/main" id="{17A4B805-89E8-4AEB-9663-F8EFEDD07B3B}"/>
              </a:ext>
            </a:extLst>
          </p:cNvPr>
          <p:cNvSpPr txBox="1">
            <a:spLocks/>
          </p:cNvSpPr>
          <p:nvPr/>
        </p:nvSpPr>
        <p:spPr bwMode="auto">
          <a:xfrm>
            <a:off x="6232133" y="1849391"/>
            <a:ext cx="3240359" cy="2960526"/>
          </a:xfrm>
          <a:prstGeom prst="rect">
            <a:avLst/>
          </a:prstGeom>
          <a:noFill/>
          <a:ln>
            <a:noFill/>
          </a:ln>
          <a:effectLst/>
        </p:spPr>
        <p:txBody>
          <a:bodyPr/>
          <a:lstStyle>
            <a:lvl1pPr marL="0" indent="0" algn="l" rtl="0" eaLnBrk="0" fontAlgn="base" hangingPunct="0">
              <a:lnSpc>
                <a:spcPct val="100000"/>
              </a:lnSpc>
              <a:spcBef>
                <a:spcPts val="600"/>
              </a:spcBef>
              <a:spcAft>
                <a:spcPct val="0"/>
              </a:spcAft>
              <a:buClr>
                <a:srgbClr val="C00000"/>
              </a:buClr>
              <a:buSzPct val="100000"/>
              <a:buFont typeface="Open Sans" panose="020B0606030504020204" pitchFamily="34" charset="0"/>
              <a:buNone/>
              <a:defRPr sz="3200">
                <a:solidFill>
                  <a:schemeClr val="tx1"/>
                </a:solidFill>
                <a:latin typeface="Calibri" panose="020F0502020204030204" pitchFamily="34" charset="0"/>
                <a:ea typeface="Open Sans" panose="020B0606030504020204" pitchFamily="34" charset="0"/>
                <a:cs typeface="Open Sans" panose="020B0606030504020204" pitchFamily="34" charset="0"/>
              </a:defRPr>
            </a:lvl1pPr>
            <a:lvl2pPr marL="457200" indent="-4572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800">
                <a:solidFill>
                  <a:schemeClr val="tx1"/>
                </a:solidFill>
                <a:latin typeface="Calibri" panose="020F0502020204030204" pitchFamily="34" charset="0"/>
                <a:ea typeface="Open Sans" panose="020B0606030504020204" pitchFamily="34" charset="0"/>
                <a:cs typeface="Open Sans" panose="020B0606030504020204" pitchFamily="34" charset="0"/>
              </a:defRPr>
            </a:lvl2pPr>
            <a:lvl3pPr marL="525462" indent="-3429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400">
                <a:solidFill>
                  <a:schemeClr val="tx1"/>
                </a:solidFill>
                <a:latin typeface="Calibri" panose="020F0502020204030204" pitchFamily="34" charset="0"/>
                <a:ea typeface="Open Sans" panose="020B0606030504020204" pitchFamily="34" charset="0"/>
                <a:cs typeface="Open Sans" panose="020B0606030504020204" pitchFamily="34" charset="0"/>
              </a:defRPr>
            </a:lvl3pPr>
            <a:lvl4pPr marL="701675" indent="-3429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000">
                <a:solidFill>
                  <a:schemeClr val="tx1"/>
                </a:solidFill>
                <a:latin typeface="Calibri" panose="020F0502020204030204" pitchFamily="34" charset="0"/>
                <a:ea typeface="Open Sans" panose="020B0606030504020204" pitchFamily="34" charset="0"/>
                <a:cs typeface="Open Sans" panose="020B0606030504020204" pitchFamily="34" charset="0"/>
              </a:defRPr>
            </a:lvl4pPr>
            <a:lvl5pPr marL="1788440" indent="-190484" algn="l" rtl="0" eaLnBrk="0" fontAlgn="base" hangingPunct="0">
              <a:lnSpc>
                <a:spcPct val="100000"/>
              </a:lnSpc>
              <a:spcBef>
                <a:spcPts val="600"/>
              </a:spcBef>
              <a:spcAft>
                <a:spcPct val="0"/>
              </a:spcAft>
              <a:buClr>
                <a:srgbClr val="000000"/>
              </a:buClr>
              <a:buFont typeface="Lucida Grande" pitchFamily="126" charset="0"/>
              <a:buChar cha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169410" indent="-190484" algn="l" rtl="0" fontAlgn="base">
              <a:spcBef>
                <a:spcPct val="20000"/>
              </a:spcBef>
              <a:spcAft>
                <a:spcPct val="0"/>
              </a:spcAft>
              <a:buChar char="»"/>
              <a:defRPr sz="1333">
                <a:solidFill>
                  <a:schemeClr val="tx1"/>
                </a:solidFill>
                <a:latin typeface="Arial" charset="0"/>
                <a:ea typeface="+mn-ea"/>
              </a:defRPr>
            </a:lvl6pPr>
            <a:lvl7pPr marL="2550379" indent="-190484" algn="l" rtl="0" fontAlgn="base">
              <a:spcBef>
                <a:spcPct val="20000"/>
              </a:spcBef>
              <a:spcAft>
                <a:spcPct val="0"/>
              </a:spcAft>
              <a:buChar char="»"/>
              <a:defRPr sz="1333">
                <a:solidFill>
                  <a:schemeClr val="tx1"/>
                </a:solidFill>
                <a:latin typeface="Arial" charset="0"/>
                <a:ea typeface="+mn-ea"/>
              </a:defRPr>
            </a:lvl7pPr>
            <a:lvl8pPr marL="2931349" indent="-190484" algn="l" rtl="0" fontAlgn="base">
              <a:spcBef>
                <a:spcPct val="20000"/>
              </a:spcBef>
              <a:spcAft>
                <a:spcPct val="0"/>
              </a:spcAft>
              <a:buChar char="»"/>
              <a:defRPr sz="1333">
                <a:solidFill>
                  <a:schemeClr val="tx1"/>
                </a:solidFill>
                <a:latin typeface="Arial" charset="0"/>
                <a:ea typeface="+mn-ea"/>
              </a:defRPr>
            </a:lvl8pPr>
            <a:lvl9pPr marL="3312318" indent="-190484" algn="l" rtl="0" fontAlgn="base">
              <a:spcBef>
                <a:spcPct val="20000"/>
              </a:spcBef>
              <a:spcAft>
                <a:spcPct val="0"/>
              </a:spcAft>
              <a:buChar char="»"/>
              <a:defRPr sz="1333">
                <a:solidFill>
                  <a:schemeClr val="tx1"/>
                </a:solidFill>
                <a:latin typeface="Arial" charset="0"/>
                <a:ea typeface="+mn-ea"/>
              </a:defRPr>
            </a:lvl9pPr>
          </a:lstStyle>
          <a:p>
            <a:pPr eaLnBrk="1" hangingPunct="1"/>
            <a:r>
              <a:rPr lang="en-US" altLang="en-US" sz="2800" b="0" kern="0" dirty="0">
                <a:latin typeface="+mn-lt"/>
              </a:rPr>
              <a:t>Speedup?</a:t>
            </a:r>
          </a:p>
          <a:p>
            <a:pPr lvl="2" eaLnBrk="1" hangingPunct="1"/>
            <a:r>
              <a:rPr lang="en-US" altLang="en-US" b="0" kern="0" dirty="0">
                <a:latin typeface="+mn-lt"/>
              </a:rPr>
              <a:t>Four loads:</a:t>
            </a:r>
          </a:p>
          <a:p>
            <a:pPr lvl="3" eaLnBrk="1" hangingPunct="1"/>
            <a:r>
              <a:rPr lang="en-US" altLang="en-US" b="0" kern="0" dirty="0">
                <a:latin typeface="+mn-lt"/>
              </a:rPr>
              <a:t>Speedup</a:t>
            </a:r>
            <a:br>
              <a:rPr lang="en-US" altLang="en-US" b="0" kern="0" dirty="0">
                <a:latin typeface="+mn-lt"/>
              </a:rPr>
            </a:br>
            <a:r>
              <a:rPr lang="en-US" altLang="en-US" b="0" kern="0" dirty="0">
                <a:latin typeface="+mn-lt"/>
              </a:rPr>
              <a:t>= 8/3.5 = 2.3</a:t>
            </a:r>
          </a:p>
          <a:p>
            <a:pPr lvl="2" eaLnBrk="1" hangingPunct="1"/>
            <a:r>
              <a:rPr lang="en-US" altLang="en-US" b="0" dirty="0">
                <a:solidFill>
                  <a:srgbClr val="000000"/>
                </a:solidFill>
                <a:latin typeface="+mn-lt"/>
                <a:ea typeface="+mn-ea"/>
                <a:cs typeface="+mn-cs"/>
              </a:rPr>
              <a:t>Non-stop:</a:t>
            </a:r>
          </a:p>
          <a:p>
            <a:pPr lvl="3" eaLnBrk="1" hangingPunct="1"/>
            <a:r>
              <a:rPr lang="en-US" altLang="en-US" b="0" dirty="0">
                <a:solidFill>
                  <a:srgbClr val="000000"/>
                </a:solidFill>
                <a:latin typeface="+mn-lt"/>
                <a:ea typeface="+mn-ea"/>
                <a:cs typeface="+mn-cs"/>
              </a:rPr>
              <a:t>Speedup</a:t>
            </a:r>
            <a:br>
              <a:rPr lang="en-US" altLang="en-US" b="0" dirty="0">
                <a:solidFill>
                  <a:srgbClr val="000000"/>
                </a:solidFill>
                <a:latin typeface="+mn-lt"/>
                <a:ea typeface="+mn-ea"/>
                <a:cs typeface="+mn-cs"/>
              </a:rPr>
            </a:br>
            <a:r>
              <a:rPr lang="en-US" altLang="en-US" b="0" dirty="0">
                <a:solidFill>
                  <a:srgbClr val="000000"/>
                </a:solidFill>
                <a:latin typeface="+mn-lt"/>
                <a:ea typeface="+mn-ea"/>
                <a:cs typeface="+mn-cs"/>
              </a:rPr>
              <a:t>= 2n/0.5n + 1.5 ≈ 4</a:t>
            </a:r>
            <a:br>
              <a:rPr lang="en-US" altLang="en-US" b="0" dirty="0">
                <a:solidFill>
                  <a:srgbClr val="000000"/>
                </a:solidFill>
                <a:latin typeface="+mn-lt"/>
                <a:ea typeface="+mn-ea"/>
                <a:cs typeface="+mn-cs"/>
              </a:rPr>
            </a:br>
            <a:r>
              <a:rPr lang="en-US" altLang="en-US" b="0" dirty="0">
                <a:solidFill>
                  <a:srgbClr val="000000"/>
                </a:solidFill>
                <a:latin typeface="+mn-lt"/>
                <a:ea typeface="+mn-ea"/>
                <a:cs typeface="+mn-cs"/>
              </a:rPr>
              <a:t>= number of stages</a:t>
            </a:r>
          </a:p>
          <a:p>
            <a:pPr lvl="3" eaLnBrk="1" hangingPunct="1"/>
            <a:endParaRPr lang="en-US" altLang="en-US" b="0" kern="0" dirty="0">
              <a:latin typeface="+mn-lt"/>
            </a:endParaRPr>
          </a:p>
          <a:p>
            <a:pPr lvl="1"/>
            <a:endParaRPr lang="nl-NL" b="0" kern="0" dirty="0">
              <a:latin typeface="+mn-lt"/>
            </a:endParaRPr>
          </a:p>
        </p:txBody>
      </p:sp>
    </p:spTree>
    <p:extLst>
      <p:ext uri="{BB962C8B-B14F-4D97-AF65-F5344CB8AC3E}">
        <p14:creationId xmlns:p14="http://schemas.microsoft.com/office/powerpoint/2010/main" val="681855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009D94-BD04-4A54-8678-D437E2325D22}"/>
              </a:ext>
            </a:extLst>
          </p:cNvPr>
          <p:cNvSpPr>
            <a:spLocks noGrp="1"/>
          </p:cNvSpPr>
          <p:nvPr>
            <p:ph type="title"/>
          </p:nvPr>
        </p:nvSpPr>
        <p:spPr/>
        <p:txBody>
          <a:bodyPr/>
          <a:lstStyle/>
          <a:p>
            <a:r>
              <a:rPr lang="nl-NL" dirty="0"/>
              <a:t>LEGv7M Pipeline</a:t>
            </a:r>
          </a:p>
        </p:txBody>
      </p:sp>
      <p:sp>
        <p:nvSpPr>
          <p:cNvPr id="3" name="Tijdelijke aanduiding voor inhoud 2">
            <a:extLst>
              <a:ext uri="{FF2B5EF4-FFF2-40B4-BE49-F238E27FC236}">
                <a16:creationId xmlns:a16="http://schemas.microsoft.com/office/drawing/2014/main" id="{253E3F33-F18D-4314-8F38-7ABF2299B425}"/>
              </a:ext>
            </a:extLst>
          </p:cNvPr>
          <p:cNvSpPr>
            <a:spLocks noGrp="1"/>
          </p:cNvSpPr>
          <p:nvPr>
            <p:ph idx="1"/>
          </p:nvPr>
        </p:nvSpPr>
        <p:spPr/>
        <p:txBody>
          <a:bodyPr/>
          <a:lstStyle/>
          <a:p>
            <a:pPr marL="609594" indent="-609594" eaLnBrk="1" hangingPunct="1"/>
            <a:r>
              <a:rPr lang="en-US" altLang="en-US" dirty="0"/>
              <a:t>Five stages, one step per stage</a:t>
            </a:r>
          </a:p>
          <a:p>
            <a:pPr marL="990590" lvl="1" indent="-533395" eaLnBrk="1" hangingPunct="1">
              <a:buSzTx/>
              <a:buFont typeface="Wingdings" panose="05000000000000000000" pitchFamily="2" charset="2"/>
              <a:buAutoNum type="arabicPeriod"/>
            </a:pPr>
            <a:r>
              <a:rPr lang="en-US" altLang="en-US" dirty="0"/>
              <a:t>IF: Instruction fetch from memory</a:t>
            </a:r>
          </a:p>
          <a:p>
            <a:pPr marL="990590" lvl="1" indent="-533395" eaLnBrk="1" hangingPunct="1">
              <a:buSzTx/>
              <a:buFont typeface="Wingdings" panose="05000000000000000000" pitchFamily="2" charset="2"/>
              <a:buAutoNum type="arabicPeriod"/>
            </a:pPr>
            <a:r>
              <a:rPr lang="en-US" altLang="en-US" dirty="0"/>
              <a:t>ID: Instruction decode &amp; register read</a:t>
            </a:r>
          </a:p>
          <a:p>
            <a:pPr marL="990590" lvl="1" indent="-533395" eaLnBrk="1" hangingPunct="1">
              <a:buSzTx/>
              <a:buFont typeface="Wingdings" panose="05000000000000000000" pitchFamily="2" charset="2"/>
              <a:buAutoNum type="arabicPeriod"/>
            </a:pPr>
            <a:r>
              <a:rPr lang="en-US" altLang="en-US" dirty="0"/>
              <a:t>EX: Execute operation or calculate address</a:t>
            </a:r>
          </a:p>
          <a:p>
            <a:pPr marL="990590" lvl="1" indent="-533395" eaLnBrk="1" hangingPunct="1">
              <a:buSzTx/>
              <a:buFont typeface="Wingdings" panose="05000000000000000000" pitchFamily="2" charset="2"/>
              <a:buAutoNum type="arabicPeriod"/>
            </a:pPr>
            <a:r>
              <a:rPr lang="en-US" altLang="en-US" dirty="0"/>
              <a:t>MEM: Access memory operand</a:t>
            </a:r>
          </a:p>
          <a:p>
            <a:pPr marL="990590" lvl="1" indent="-533395" eaLnBrk="1" hangingPunct="1">
              <a:buSzTx/>
              <a:buFont typeface="Wingdings" panose="05000000000000000000" pitchFamily="2" charset="2"/>
              <a:buAutoNum type="arabicPeriod"/>
            </a:pPr>
            <a:r>
              <a:rPr lang="en-US" altLang="en-US" dirty="0"/>
              <a:t>WB: Write result back to register</a:t>
            </a:r>
            <a:endParaRPr lang="en-AU" altLang="en-US" dirty="0"/>
          </a:p>
          <a:p>
            <a:endParaRPr lang="nl-NL" dirty="0"/>
          </a:p>
        </p:txBody>
      </p:sp>
      <p:sp>
        <p:nvSpPr>
          <p:cNvPr id="4" name="Tijdelijke aanduiding voor dianummer 3">
            <a:extLst>
              <a:ext uri="{FF2B5EF4-FFF2-40B4-BE49-F238E27FC236}">
                <a16:creationId xmlns:a16="http://schemas.microsoft.com/office/drawing/2014/main" id="{43C3CEB7-12BD-4F83-A23F-1286AC6E253B}"/>
              </a:ext>
            </a:extLst>
          </p:cNvPr>
          <p:cNvSpPr>
            <a:spLocks noGrp="1"/>
          </p:cNvSpPr>
          <p:nvPr>
            <p:ph type="sldNum" sz="quarter" idx="4"/>
          </p:nvPr>
        </p:nvSpPr>
        <p:spPr/>
        <p:txBody>
          <a:bodyPr/>
          <a:lstStyle/>
          <a:p>
            <a:fld id="{56D60047-1244-4A1F-8780-494A55767BC9}" type="slidenum">
              <a:rPr lang="nl-NL" smtClean="0"/>
              <a:pPr/>
              <a:t>44</a:t>
            </a:fld>
            <a:endParaRPr lang="nl-NL"/>
          </a:p>
        </p:txBody>
      </p:sp>
      <p:sp>
        <p:nvSpPr>
          <p:cNvPr id="5" name="Tekstvak 4">
            <a:extLst>
              <a:ext uri="{FF2B5EF4-FFF2-40B4-BE49-F238E27FC236}">
                <a16:creationId xmlns:a16="http://schemas.microsoft.com/office/drawing/2014/main" id="{3E1D8358-BF93-4100-9B78-FE17D9C332E5}"/>
              </a:ext>
            </a:extLst>
          </p:cNvPr>
          <p:cNvSpPr txBox="1"/>
          <p:nvPr/>
        </p:nvSpPr>
        <p:spPr>
          <a:xfrm>
            <a:off x="1432882" y="4540106"/>
            <a:ext cx="7265387" cy="523220"/>
          </a:xfrm>
          <a:prstGeom prst="rect">
            <a:avLst/>
          </a:prstGeom>
          <a:noFill/>
        </p:spPr>
        <p:txBody>
          <a:bodyPr wrap="none" rtlCol="0">
            <a:spAutoFit/>
          </a:bodyPr>
          <a:lstStyle/>
          <a:p>
            <a:r>
              <a:rPr lang="en-US" sz="2800" b="0" dirty="0">
                <a:solidFill>
                  <a:srgbClr val="C00000"/>
                </a:solidFill>
                <a:latin typeface="Calibri" panose="020F0502020204030204" pitchFamily="34" charset="0"/>
              </a:rPr>
              <a:t>ARMv7 Cortex-M4 Pipeline has only three stages</a:t>
            </a:r>
          </a:p>
        </p:txBody>
      </p:sp>
    </p:spTree>
    <p:extLst>
      <p:ext uri="{BB962C8B-B14F-4D97-AF65-F5344CB8AC3E}">
        <p14:creationId xmlns:p14="http://schemas.microsoft.com/office/powerpoint/2010/main" val="3645512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136EC2-009D-4371-AD03-0B36848090A0}"/>
              </a:ext>
            </a:extLst>
          </p:cNvPr>
          <p:cNvSpPr>
            <a:spLocks noGrp="1"/>
          </p:cNvSpPr>
          <p:nvPr>
            <p:ph type="title"/>
          </p:nvPr>
        </p:nvSpPr>
        <p:spPr/>
        <p:txBody>
          <a:bodyPr/>
          <a:lstStyle/>
          <a:p>
            <a:r>
              <a:rPr lang="nl-NL" dirty="0"/>
              <a:t>Cortex-M4 Pipeline</a:t>
            </a:r>
          </a:p>
        </p:txBody>
      </p:sp>
      <p:sp>
        <p:nvSpPr>
          <p:cNvPr id="4" name="Tijdelijke aanduiding voor dianummer 3">
            <a:extLst>
              <a:ext uri="{FF2B5EF4-FFF2-40B4-BE49-F238E27FC236}">
                <a16:creationId xmlns:a16="http://schemas.microsoft.com/office/drawing/2014/main" id="{68066258-AEA0-4AFE-AB7A-5FB82751165D}"/>
              </a:ext>
            </a:extLst>
          </p:cNvPr>
          <p:cNvSpPr>
            <a:spLocks noGrp="1"/>
          </p:cNvSpPr>
          <p:nvPr>
            <p:ph type="sldNum" sz="quarter" idx="4"/>
          </p:nvPr>
        </p:nvSpPr>
        <p:spPr/>
        <p:txBody>
          <a:bodyPr/>
          <a:lstStyle/>
          <a:p>
            <a:fld id="{56D60047-1244-4A1F-8780-494A55767BC9}" type="slidenum">
              <a:rPr lang="nl-NL" smtClean="0"/>
              <a:pPr/>
              <a:t>45</a:t>
            </a:fld>
            <a:endParaRPr lang="nl-NL"/>
          </a:p>
        </p:txBody>
      </p:sp>
      <p:pic>
        <p:nvPicPr>
          <p:cNvPr id="8" name="Afbeelding 7">
            <a:extLst>
              <a:ext uri="{FF2B5EF4-FFF2-40B4-BE49-F238E27FC236}">
                <a16:creationId xmlns:a16="http://schemas.microsoft.com/office/drawing/2014/main" id="{5B653905-47AD-42DD-892B-BD6EC0334DEA}"/>
              </a:ext>
            </a:extLst>
          </p:cNvPr>
          <p:cNvPicPr>
            <a:picLocks noChangeAspect="1"/>
          </p:cNvPicPr>
          <p:nvPr/>
        </p:nvPicPr>
        <p:blipFill>
          <a:blip r:embed="rId2"/>
          <a:stretch>
            <a:fillRect/>
          </a:stretch>
        </p:blipFill>
        <p:spPr>
          <a:xfrm>
            <a:off x="819569" y="1324241"/>
            <a:ext cx="8520865" cy="3298799"/>
          </a:xfrm>
          <a:prstGeom prst="rect">
            <a:avLst/>
          </a:prstGeom>
        </p:spPr>
      </p:pic>
      <p:sp>
        <p:nvSpPr>
          <p:cNvPr id="9" name="Tekstvak 8">
            <a:extLst>
              <a:ext uri="{FF2B5EF4-FFF2-40B4-BE49-F238E27FC236}">
                <a16:creationId xmlns:a16="http://schemas.microsoft.com/office/drawing/2014/main" id="{678296BF-1D3A-4BDE-A5C9-762F3AA86187}"/>
              </a:ext>
            </a:extLst>
          </p:cNvPr>
          <p:cNvSpPr txBox="1"/>
          <p:nvPr/>
        </p:nvSpPr>
        <p:spPr>
          <a:xfrm>
            <a:off x="4647956" y="4801717"/>
            <a:ext cx="4194931" cy="461665"/>
          </a:xfrm>
          <a:prstGeom prst="rect">
            <a:avLst/>
          </a:prstGeom>
          <a:noFill/>
        </p:spPr>
        <p:txBody>
          <a:bodyPr wrap="none" rtlCol="0">
            <a:spAutoFit/>
          </a:bodyPr>
          <a:lstStyle/>
          <a:p>
            <a:r>
              <a:rPr lang="nl-NL" b="0" dirty="0">
                <a:solidFill>
                  <a:srgbClr val="C00000"/>
                </a:solidFill>
                <a:latin typeface="Calibri" panose="020F0502020204030204" pitchFamily="34" charset="0"/>
              </a:rPr>
              <a:t>Bron: </a:t>
            </a:r>
            <a:r>
              <a:rPr lang="nl-NL" b="0" dirty="0">
                <a:solidFill>
                  <a:srgbClr val="C00000"/>
                </a:solidFill>
                <a:latin typeface="Calibri" panose="020F0502020204030204" pitchFamily="34" charset="0"/>
                <a:hlinkClick r:id="rId3"/>
              </a:rPr>
              <a:t>Arm Cortex-M4 Datasheet</a:t>
            </a:r>
            <a:endParaRPr lang="nl-NL" b="0" dirty="0">
              <a:solidFill>
                <a:srgbClr val="C00000"/>
              </a:solidFill>
              <a:latin typeface="Calibri" panose="020F0502020204030204" pitchFamily="34" charset="0"/>
            </a:endParaRPr>
          </a:p>
        </p:txBody>
      </p:sp>
    </p:spTree>
    <p:extLst>
      <p:ext uri="{BB962C8B-B14F-4D97-AF65-F5344CB8AC3E}">
        <p14:creationId xmlns:p14="http://schemas.microsoft.com/office/powerpoint/2010/main" val="38119950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92F7DC-8C16-484D-900C-BA2DE7AC195C}"/>
              </a:ext>
            </a:extLst>
          </p:cNvPr>
          <p:cNvSpPr>
            <a:spLocks noGrp="1"/>
          </p:cNvSpPr>
          <p:nvPr>
            <p:ph type="title"/>
          </p:nvPr>
        </p:nvSpPr>
        <p:spPr/>
        <p:txBody>
          <a:bodyPr/>
          <a:lstStyle/>
          <a:p>
            <a:r>
              <a:rPr lang="en-US" altLang="en-US" dirty="0"/>
              <a:t>Pipeline Performance</a:t>
            </a:r>
            <a:endParaRPr lang="nl-NL" dirty="0"/>
          </a:p>
        </p:txBody>
      </p:sp>
      <p:sp>
        <p:nvSpPr>
          <p:cNvPr id="3" name="Tijdelijke aanduiding voor inhoud 2">
            <a:extLst>
              <a:ext uri="{FF2B5EF4-FFF2-40B4-BE49-F238E27FC236}">
                <a16:creationId xmlns:a16="http://schemas.microsoft.com/office/drawing/2014/main" id="{D7158BA1-D3A9-4CC9-8A18-DFCA28B178D3}"/>
              </a:ext>
            </a:extLst>
          </p:cNvPr>
          <p:cNvSpPr>
            <a:spLocks noGrp="1"/>
          </p:cNvSpPr>
          <p:nvPr>
            <p:ph idx="1"/>
          </p:nvPr>
        </p:nvSpPr>
        <p:spPr/>
        <p:txBody>
          <a:bodyPr/>
          <a:lstStyle/>
          <a:p>
            <a:pPr eaLnBrk="1" hangingPunct="1"/>
            <a:r>
              <a:rPr lang="en-US" altLang="en-US" sz="2800" dirty="0"/>
              <a:t>Assume time for stages is</a:t>
            </a:r>
          </a:p>
          <a:p>
            <a:pPr lvl="1" eaLnBrk="1" hangingPunct="1"/>
            <a:r>
              <a:rPr lang="en-US" altLang="en-US" sz="2400" dirty="0"/>
              <a:t>100 </a:t>
            </a:r>
            <a:r>
              <a:rPr lang="en-US" altLang="en-US" sz="2400" dirty="0" err="1"/>
              <a:t>ps</a:t>
            </a:r>
            <a:r>
              <a:rPr lang="en-US" altLang="en-US" sz="2400" dirty="0"/>
              <a:t> for register read or write</a:t>
            </a:r>
          </a:p>
          <a:p>
            <a:pPr lvl="1" eaLnBrk="1" hangingPunct="1"/>
            <a:r>
              <a:rPr lang="en-US" altLang="en-US" sz="2400" dirty="0"/>
              <a:t>200 </a:t>
            </a:r>
            <a:r>
              <a:rPr lang="en-US" altLang="en-US" sz="2400" dirty="0" err="1"/>
              <a:t>ps</a:t>
            </a:r>
            <a:r>
              <a:rPr lang="en-US" altLang="en-US" sz="2400" dirty="0"/>
              <a:t> for other stages</a:t>
            </a:r>
          </a:p>
          <a:p>
            <a:pPr eaLnBrk="1" hangingPunct="1"/>
            <a:r>
              <a:rPr lang="en-US" altLang="en-US" sz="2800" dirty="0"/>
              <a:t>Compare pipelined </a:t>
            </a:r>
            <a:r>
              <a:rPr lang="en-US" altLang="en-US" sz="2800" dirty="0" err="1"/>
              <a:t>datapath</a:t>
            </a:r>
            <a:r>
              <a:rPr lang="en-US" altLang="en-US" sz="2800" dirty="0"/>
              <a:t> with single-cycle </a:t>
            </a:r>
            <a:r>
              <a:rPr lang="en-US" altLang="en-US" sz="2800" dirty="0" err="1"/>
              <a:t>datapath</a:t>
            </a:r>
            <a:endParaRPr lang="en-US" altLang="en-US" sz="2800" dirty="0"/>
          </a:p>
          <a:p>
            <a:endParaRPr lang="nl-NL" dirty="0"/>
          </a:p>
        </p:txBody>
      </p:sp>
      <p:sp>
        <p:nvSpPr>
          <p:cNvPr id="4" name="Tijdelijke aanduiding voor dianummer 3">
            <a:extLst>
              <a:ext uri="{FF2B5EF4-FFF2-40B4-BE49-F238E27FC236}">
                <a16:creationId xmlns:a16="http://schemas.microsoft.com/office/drawing/2014/main" id="{24CC43D4-6E32-4F84-9041-68FB82A2F03F}"/>
              </a:ext>
            </a:extLst>
          </p:cNvPr>
          <p:cNvSpPr>
            <a:spLocks noGrp="1"/>
          </p:cNvSpPr>
          <p:nvPr>
            <p:ph type="sldNum" sz="quarter" idx="4"/>
          </p:nvPr>
        </p:nvSpPr>
        <p:spPr/>
        <p:txBody>
          <a:bodyPr/>
          <a:lstStyle/>
          <a:p>
            <a:fld id="{56D60047-1244-4A1F-8780-494A55767BC9}" type="slidenum">
              <a:rPr lang="nl-NL" smtClean="0"/>
              <a:pPr/>
              <a:t>46</a:t>
            </a:fld>
            <a:endParaRPr lang="nl-NL"/>
          </a:p>
        </p:txBody>
      </p:sp>
      <p:graphicFrame>
        <p:nvGraphicFramePr>
          <p:cNvPr id="5" name="Group 4">
            <a:extLst>
              <a:ext uri="{FF2B5EF4-FFF2-40B4-BE49-F238E27FC236}">
                <a16:creationId xmlns:a16="http://schemas.microsoft.com/office/drawing/2014/main" id="{455863B7-B94D-45B2-834D-ABEC948E0947}"/>
              </a:ext>
            </a:extLst>
          </p:cNvPr>
          <p:cNvGraphicFramePr>
            <a:graphicFrameLocks noGrp="1"/>
          </p:cNvGraphicFramePr>
          <p:nvPr>
            <p:extLst>
              <p:ext uri="{D42A27DB-BD31-4B8C-83A1-F6EECF244321}">
                <p14:modId xmlns:p14="http://schemas.microsoft.com/office/powerpoint/2010/main" val="166941287"/>
              </p:ext>
            </p:extLst>
          </p:nvPr>
        </p:nvGraphicFramePr>
        <p:xfrm>
          <a:off x="903291" y="3145536"/>
          <a:ext cx="8353425" cy="2246311"/>
        </p:xfrm>
        <a:graphic>
          <a:graphicData uri="http://schemas.openxmlformats.org/drawingml/2006/table">
            <a:tbl>
              <a:tblPr/>
              <a:tblGrid>
                <a:gridCol w="1193800">
                  <a:extLst>
                    <a:ext uri="{9D8B030D-6E8A-4147-A177-3AD203B41FA5}">
                      <a16:colId xmlns:a16="http://schemas.microsoft.com/office/drawing/2014/main" val="20000"/>
                    </a:ext>
                  </a:extLst>
                </a:gridCol>
                <a:gridCol w="1192212">
                  <a:extLst>
                    <a:ext uri="{9D8B030D-6E8A-4147-A177-3AD203B41FA5}">
                      <a16:colId xmlns:a16="http://schemas.microsoft.com/office/drawing/2014/main" val="20001"/>
                    </a:ext>
                  </a:extLst>
                </a:gridCol>
                <a:gridCol w="1195388">
                  <a:extLst>
                    <a:ext uri="{9D8B030D-6E8A-4147-A177-3AD203B41FA5}">
                      <a16:colId xmlns:a16="http://schemas.microsoft.com/office/drawing/2014/main" val="20002"/>
                    </a:ext>
                  </a:extLst>
                </a:gridCol>
                <a:gridCol w="1190625">
                  <a:extLst>
                    <a:ext uri="{9D8B030D-6E8A-4147-A177-3AD203B41FA5}">
                      <a16:colId xmlns:a16="http://schemas.microsoft.com/office/drawing/2014/main" val="20003"/>
                    </a:ext>
                  </a:extLst>
                </a:gridCol>
                <a:gridCol w="1195387">
                  <a:extLst>
                    <a:ext uri="{9D8B030D-6E8A-4147-A177-3AD203B41FA5}">
                      <a16:colId xmlns:a16="http://schemas.microsoft.com/office/drawing/2014/main" val="20004"/>
                    </a:ext>
                  </a:extLst>
                </a:gridCol>
                <a:gridCol w="1192213">
                  <a:extLst>
                    <a:ext uri="{9D8B030D-6E8A-4147-A177-3AD203B41FA5}">
                      <a16:colId xmlns:a16="http://schemas.microsoft.com/office/drawing/2014/main" val="20005"/>
                    </a:ext>
                  </a:extLst>
                </a:gridCol>
                <a:gridCol w="1193800">
                  <a:extLst>
                    <a:ext uri="{9D8B030D-6E8A-4147-A177-3AD203B41FA5}">
                      <a16:colId xmlns:a16="http://schemas.microsoft.com/office/drawing/2014/main" val="20006"/>
                    </a:ext>
                  </a:extLst>
                </a:gridCol>
              </a:tblGrid>
              <a:tr h="640064">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err="1">
                          <a:ln>
                            <a:noFill/>
                          </a:ln>
                          <a:solidFill>
                            <a:schemeClr val="tx1"/>
                          </a:solidFill>
                          <a:effectLst/>
                          <a:latin typeface="+mn-lt"/>
                        </a:rPr>
                        <a:t>Instr</a:t>
                      </a:r>
                      <a:endParaRPr kumimoji="0" lang="en-AU" sz="1800" b="0" i="0" u="none" strike="noStrike" cap="none" normalizeH="0" baseline="0" dirty="0">
                        <a:ln>
                          <a:noFill/>
                        </a:ln>
                        <a:solidFill>
                          <a:schemeClr val="tx1"/>
                        </a:solidFill>
                        <a:effectLst/>
                        <a:latin typeface="+mn-lt"/>
                      </a:endParaRP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err="1">
                          <a:ln>
                            <a:noFill/>
                          </a:ln>
                          <a:solidFill>
                            <a:schemeClr val="tx1"/>
                          </a:solidFill>
                          <a:effectLst/>
                          <a:latin typeface="+mn-lt"/>
                        </a:rPr>
                        <a:t>Instr</a:t>
                      </a:r>
                      <a:r>
                        <a:rPr kumimoji="0" lang="en-US" sz="1800" b="0" i="0" u="none" strike="noStrike" cap="none" normalizeH="0" baseline="0" dirty="0">
                          <a:ln>
                            <a:noFill/>
                          </a:ln>
                          <a:solidFill>
                            <a:schemeClr val="tx1"/>
                          </a:solidFill>
                          <a:effectLst/>
                          <a:latin typeface="+mn-lt"/>
                        </a:rPr>
                        <a:t> fetch</a:t>
                      </a:r>
                      <a:endParaRPr kumimoji="0" lang="en-AU" sz="1800" b="0" i="0" u="none" strike="noStrike" cap="none" normalizeH="0" baseline="0" dirty="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a:ln>
                            <a:noFill/>
                          </a:ln>
                          <a:solidFill>
                            <a:schemeClr val="tx1"/>
                          </a:solidFill>
                          <a:effectLst/>
                          <a:latin typeface="+mn-lt"/>
                        </a:rPr>
                        <a:t>Register read</a:t>
                      </a:r>
                      <a:endParaRPr kumimoji="0" lang="en-AU" sz="1800" b="0" i="0" u="none" strike="noStrike" cap="none" normalizeH="0" baseline="0" dirty="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a:ln>
                            <a:noFill/>
                          </a:ln>
                          <a:solidFill>
                            <a:schemeClr val="tx1"/>
                          </a:solidFill>
                          <a:effectLst/>
                          <a:latin typeface="+mn-lt"/>
                        </a:rPr>
                        <a:t>ALU op</a:t>
                      </a:r>
                      <a:endParaRPr kumimoji="0" lang="en-AU" sz="1800" b="0" i="0" u="none" strike="noStrike" cap="none" normalizeH="0" baseline="0" dirty="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a:ln>
                            <a:noFill/>
                          </a:ln>
                          <a:solidFill>
                            <a:schemeClr val="tx1"/>
                          </a:solidFill>
                          <a:effectLst/>
                          <a:latin typeface="+mn-lt"/>
                        </a:rPr>
                        <a:t>Memory access</a:t>
                      </a:r>
                      <a:endParaRPr kumimoji="0" lang="en-AU" sz="1800" b="0" i="0" u="none" strike="noStrike" cap="none" normalizeH="0" baseline="0" dirty="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a:ln>
                            <a:noFill/>
                          </a:ln>
                          <a:solidFill>
                            <a:schemeClr val="tx1"/>
                          </a:solidFill>
                          <a:effectLst/>
                          <a:latin typeface="+mn-lt"/>
                        </a:rPr>
                        <a:t>Register write</a:t>
                      </a:r>
                      <a:endParaRPr kumimoji="0" lang="en-AU" sz="1800" b="0" i="0" u="none" strike="noStrike" cap="none" normalizeH="0" baseline="0" dirty="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a:ln>
                            <a:noFill/>
                          </a:ln>
                          <a:solidFill>
                            <a:schemeClr val="tx1"/>
                          </a:solidFill>
                          <a:effectLst/>
                          <a:latin typeface="+mn-lt"/>
                        </a:rPr>
                        <a:t>Total time</a:t>
                      </a:r>
                      <a:endParaRPr kumimoji="0" lang="en-AU" sz="1800" b="0" i="0" u="none" strike="noStrike" cap="none" normalizeH="0" baseline="0" dirty="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99974">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a:ln>
                            <a:noFill/>
                          </a:ln>
                          <a:solidFill>
                            <a:schemeClr val="tx1"/>
                          </a:solidFill>
                          <a:effectLst/>
                          <a:latin typeface="+mn-lt"/>
                        </a:rPr>
                        <a:t>LDR</a:t>
                      </a:r>
                      <a:endParaRPr kumimoji="0" lang="en-AU" sz="1800" b="0" i="0" u="none" strike="noStrike" cap="none" normalizeH="0" baseline="0" dirty="0">
                        <a:ln>
                          <a:noFill/>
                        </a:ln>
                        <a:solidFill>
                          <a:schemeClr val="tx1"/>
                        </a:solidFill>
                        <a:effectLst/>
                        <a:latin typeface="+mn-lt"/>
                      </a:endParaRP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a:ln>
                            <a:noFill/>
                          </a:ln>
                          <a:solidFill>
                            <a:schemeClr val="tx1"/>
                          </a:solidFill>
                          <a:effectLst/>
                          <a:latin typeface="+mn-lt"/>
                        </a:rPr>
                        <a:t>200ps</a:t>
                      </a:r>
                      <a:endParaRPr kumimoji="0" lang="en-AU" sz="1800" b="0" i="0" u="none" strike="noStrike" cap="none" normalizeH="0" baseline="0" dirty="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a:ln>
                            <a:noFill/>
                          </a:ln>
                          <a:solidFill>
                            <a:schemeClr val="tx1"/>
                          </a:solidFill>
                          <a:effectLst/>
                          <a:latin typeface="+mn-lt"/>
                        </a:rPr>
                        <a:t>100 </a:t>
                      </a:r>
                      <a:r>
                        <a:rPr kumimoji="0" lang="en-US" sz="1800" b="0" i="0" u="none" strike="noStrike" cap="none" normalizeH="0" baseline="0" dirty="0" err="1">
                          <a:ln>
                            <a:noFill/>
                          </a:ln>
                          <a:solidFill>
                            <a:schemeClr val="tx1"/>
                          </a:solidFill>
                          <a:effectLst/>
                          <a:latin typeface="+mn-lt"/>
                        </a:rPr>
                        <a:t>ps</a:t>
                      </a:r>
                      <a:endParaRPr kumimoji="0" lang="en-AU" sz="1800" b="0" i="0" u="none" strike="noStrike" cap="none" normalizeH="0" baseline="0" dirty="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a:ln>
                            <a:noFill/>
                          </a:ln>
                          <a:solidFill>
                            <a:schemeClr val="tx1"/>
                          </a:solidFill>
                          <a:effectLst/>
                          <a:latin typeface="+mn-lt"/>
                        </a:rPr>
                        <a:t>200ps</a:t>
                      </a:r>
                      <a:endParaRPr kumimoji="0" lang="en-AU" sz="1800" b="0" i="0" u="none" strike="noStrike" cap="none" normalizeH="0" baseline="0" dirty="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a:ln>
                            <a:noFill/>
                          </a:ln>
                          <a:solidFill>
                            <a:schemeClr val="tx1"/>
                          </a:solidFill>
                          <a:effectLst/>
                          <a:latin typeface="+mn-lt"/>
                        </a:rPr>
                        <a:t>200ps</a:t>
                      </a:r>
                      <a:endParaRPr kumimoji="0" lang="en-AU" sz="1800" b="0" i="0" u="none" strike="noStrike" cap="none" normalizeH="0" baseline="0" dirty="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a:ln>
                            <a:noFill/>
                          </a:ln>
                          <a:solidFill>
                            <a:schemeClr val="tx1"/>
                          </a:solidFill>
                          <a:effectLst/>
                          <a:latin typeface="+mn-lt"/>
                        </a:rPr>
                        <a:t>100 ps</a:t>
                      </a:r>
                      <a:endParaRPr kumimoji="0" lang="en-AU" sz="1800" b="0" i="0" u="none" strike="noStrike" cap="none" normalizeH="0" baseline="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a:ln>
                            <a:noFill/>
                          </a:ln>
                          <a:solidFill>
                            <a:schemeClr val="bg1"/>
                          </a:solidFill>
                          <a:effectLst/>
                          <a:latin typeface="+mn-lt"/>
                        </a:rPr>
                        <a:t>800ps</a:t>
                      </a:r>
                      <a:endParaRPr kumimoji="0" lang="en-AU" sz="1800" b="0" i="0" u="none" strike="noStrike" cap="none" normalizeH="0" baseline="0" dirty="0">
                        <a:ln>
                          <a:noFill/>
                        </a:ln>
                        <a:solidFill>
                          <a:schemeClr val="bg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0000"/>
                    </a:solidFill>
                  </a:tcPr>
                </a:tc>
                <a:extLst>
                  <a:ext uri="{0D108BD9-81ED-4DB2-BD59-A6C34878D82A}">
                    <a16:rowId xmlns:a16="http://schemas.microsoft.com/office/drawing/2014/main" val="10001"/>
                  </a:ext>
                </a:extLst>
              </a:tr>
              <a:tr h="404737">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a:ln>
                            <a:noFill/>
                          </a:ln>
                          <a:solidFill>
                            <a:schemeClr val="tx1"/>
                          </a:solidFill>
                          <a:effectLst/>
                          <a:latin typeface="+mn-lt"/>
                        </a:rPr>
                        <a:t>STR</a:t>
                      </a:r>
                      <a:endParaRPr kumimoji="0" lang="en-AU" sz="1800" b="0" i="0" u="none" strike="noStrike" cap="none" normalizeH="0" baseline="0" dirty="0">
                        <a:ln>
                          <a:noFill/>
                        </a:ln>
                        <a:solidFill>
                          <a:schemeClr val="tx1"/>
                        </a:solidFill>
                        <a:effectLst/>
                        <a:latin typeface="+mn-lt"/>
                      </a:endParaRP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a:ln>
                            <a:noFill/>
                          </a:ln>
                          <a:solidFill>
                            <a:schemeClr val="tx1"/>
                          </a:solidFill>
                          <a:effectLst/>
                          <a:latin typeface="+mn-lt"/>
                        </a:rPr>
                        <a:t>200ps</a:t>
                      </a:r>
                      <a:endParaRPr kumimoji="0" lang="en-AU" sz="1800" b="0" i="0" u="none" strike="noStrike" cap="none" normalizeH="0" baseline="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a:ln>
                            <a:noFill/>
                          </a:ln>
                          <a:solidFill>
                            <a:schemeClr val="tx1"/>
                          </a:solidFill>
                          <a:effectLst/>
                          <a:latin typeface="+mn-lt"/>
                        </a:rPr>
                        <a:t>100 </a:t>
                      </a:r>
                      <a:r>
                        <a:rPr kumimoji="0" lang="en-US" sz="1800" b="0" i="0" u="none" strike="noStrike" cap="none" normalizeH="0" baseline="0" dirty="0" err="1">
                          <a:ln>
                            <a:noFill/>
                          </a:ln>
                          <a:solidFill>
                            <a:schemeClr val="tx1"/>
                          </a:solidFill>
                          <a:effectLst/>
                          <a:latin typeface="+mn-lt"/>
                        </a:rPr>
                        <a:t>ps</a:t>
                      </a:r>
                      <a:endParaRPr kumimoji="0" lang="en-AU" sz="1800" b="0" i="0" u="none" strike="noStrike" cap="none" normalizeH="0" baseline="0" dirty="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a:ln>
                            <a:noFill/>
                          </a:ln>
                          <a:solidFill>
                            <a:schemeClr val="tx1"/>
                          </a:solidFill>
                          <a:effectLst/>
                          <a:latin typeface="+mn-lt"/>
                        </a:rPr>
                        <a:t>200ps</a:t>
                      </a:r>
                      <a:endParaRPr kumimoji="0" lang="en-AU" sz="1800" b="0" i="0" u="none" strike="noStrike" cap="none" normalizeH="0" baseline="0" dirty="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a:ln>
                            <a:noFill/>
                          </a:ln>
                          <a:solidFill>
                            <a:schemeClr val="tx1"/>
                          </a:solidFill>
                          <a:effectLst/>
                          <a:latin typeface="+mn-lt"/>
                        </a:rPr>
                        <a:t>200ps</a:t>
                      </a:r>
                      <a:endParaRPr kumimoji="0" lang="en-AU" sz="1800" b="0" i="0" u="none" strike="noStrike" cap="none" normalizeH="0" baseline="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1800" b="0" i="0" u="none" strike="noStrike" cap="none" normalizeH="0" baseline="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a:ln>
                            <a:noFill/>
                          </a:ln>
                          <a:solidFill>
                            <a:schemeClr val="tx1"/>
                          </a:solidFill>
                          <a:effectLst/>
                          <a:latin typeface="+mn-lt"/>
                        </a:rPr>
                        <a:t>700ps</a:t>
                      </a:r>
                      <a:endParaRPr kumimoji="0" lang="en-AU" sz="1800" b="0" i="0" u="none" strike="noStrike" cap="none" normalizeH="0" baseline="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99974">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a:ln>
                            <a:noFill/>
                          </a:ln>
                          <a:solidFill>
                            <a:schemeClr val="tx1"/>
                          </a:solidFill>
                          <a:effectLst/>
                          <a:latin typeface="+mn-lt"/>
                        </a:rPr>
                        <a:t>R-format</a:t>
                      </a:r>
                      <a:endParaRPr kumimoji="0" lang="en-AU" sz="1800" b="0" i="0" u="none" strike="noStrike" cap="none" normalizeH="0" baseline="0">
                        <a:ln>
                          <a:noFill/>
                        </a:ln>
                        <a:solidFill>
                          <a:schemeClr val="tx1"/>
                        </a:solidFill>
                        <a:effectLst/>
                        <a:latin typeface="+mn-lt"/>
                      </a:endParaRP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a:ln>
                            <a:noFill/>
                          </a:ln>
                          <a:solidFill>
                            <a:schemeClr val="tx1"/>
                          </a:solidFill>
                          <a:effectLst/>
                          <a:latin typeface="+mn-lt"/>
                        </a:rPr>
                        <a:t>200ps</a:t>
                      </a:r>
                      <a:endParaRPr kumimoji="0" lang="en-AU" sz="1800" b="0" i="0" u="none" strike="noStrike" cap="none" normalizeH="0" baseline="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a:ln>
                            <a:noFill/>
                          </a:ln>
                          <a:solidFill>
                            <a:schemeClr val="tx1"/>
                          </a:solidFill>
                          <a:effectLst/>
                          <a:latin typeface="+mn-lt"/>
                        </a:rPr>
                        <a:t>100 ps</a:t>
                      </a:r>
                      <a:endParaRPr kumimoji="0" lang="en-AU" sz="1800" b="0" i="0" u="none" strike="noStrike" cap="none" normalizeH="0" baseline="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a:ln>
                            <a:noFill/>
                          </a:ln>
                          <a:solidFill>
                            <a:schemeClr val="tx1"/>
                          </a:solidFill>
                          <a:effectLst/>
                          <a:latin typeface="+mn-lt"/>
                        </a:rPr>
                        <a:t>200ps</a:t>
                      </a:r>
                      <a:endParaRPr kumimoji="0" lang="en-AU" sz="1800" b="0" i="0" u="none" strike="noStrike" cap="none" normalizeH="0" baseline="0" dirty="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1800" b="0" i="0" u="none" strike="noStrike" cap="none" normalizeH="0" baseline="0" dirty="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a:ln>
                            <a:noFill/>
                          </a:ln>
                          <a:solidFill>
                            <a:schemeClr val="tx1"/>
                          </a:solidFill>
                          <a:effectLst/>
                          <a:latin typeface="+mn-lt"/>
                        </a:rPr>
                        <a:t>100 ps</a:t>
                      </a:r>
                      <a:endParaRPr kumimoji="0" lang="en-AU" sz="1800" b="0" i="0" u="none" strike="noStrike" cap="none" normalizeH="0" baseline="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a:ln>
                            <a:noFill/>
                          </a:ln>
                          <a:solidFill>
                            <a:schemeClr val="tx1"/>
                          </a:solidFill>
                          <a:effectLst/>
                          <a:latin typeface="+mn-lt"/>
                        </a:rPr>
                        <a:t>600ps</a:t>
                      </a:r>
                      <a:endParaRPr kumimoji="0" lang="en-AU" sz="1800" b="0" i="0" u="none" strike="noStrike" cap="none" normalizeH="0" baseline="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01562">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a:ln>
                            <a:noFill/>
                          </a:ln>
                          <a:solidFill>
                            <a:schemeClr val="tx1"/>
                          </a:solidFill>
                          <a:effectLst/>
                          <a:latin typeface="+mn-lt"/>
                        </a:rPr>
                        <a:t>CBZ</a:t>
                      </a:r>
                      <a:endParaRPr kumimoji="0" lang="en-AU" sz="1800" b="0" i="0" u="none" strike="noStrike" cap="none" normalizeH="0" baseline="0">
                        <a:ln>
                          <a:noFill/>
                        </a:ln>
                        <a:solidFill>
                          <a:schemeClr val="tx1"/>
                        </a:solidFill>
                        <a:effectLst/>
                        <a:latin typeface="+mn-lt"/>
                      </a:endParaRP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a:ln>
                            <a:noFill/>
                          </a:ln>
                          <a:solidFill>
                            <a:schemeClr val="tx1"/>
                          </a:solidFill>
                          <a:effectLst/>
                          <a:latin typeface="+mn-lt"/>
                        </a:rPr>
                        <a:t>200ps</a:t>
                      </a:r>
                      <a:endParaRPr kumimoji="0" lang="en-AU" sz="1800" b="0" i="0" u="none" strike="noStrike" cap="none" normalizeH="0" baseline="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a:ln>
                            <a:noFill/>
                          </a:ln>
                          <a:solidFill>
                            <a:schemeClr val="tx1"/>
                          </a:solidFill>
                          <a:effectLst/>
                          <a:latin typeface="+mn-lt"/>
                        </a:rPr>
                        <a:t>100 ps</a:t>
                      </a:r>
                      <a:endParaRPr kumimoji="0" lang="en-AU" sz="1800" b="0" i="0" u="none" strike="noStrike" cap="none" normalizeH="0" baseline="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a:ln>
                            <a:noFill/>
                          </a:ln>
                          <a:solidFill>
                            <a:schemeClr val="tx1"/>
                          </a:solidFill>
                          <a:effectLst/>
                          <a:latin typeface="+mn-lt"/>
                        </a:rPr>
                        <a:t>200ps</a:t>
                      </a:r>
                      <a:endParaRPr kumimoji="0" lang="en-AU" sz="1800" b="0" i="0" u="none" strike="noStrike" cap="none" normalizeH="0" baseline="0" dirty="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1800" b="0" i="0" u="none" strike="noStrike" cap="none" normalizeH="0" baseline="0" dirty="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1800" b="0" i="0" u="none" strike="noStrike" cap="none" normalizeH="0" baseline="0" dirty="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800" b="0" i="0" u="none" strike="noStrike" cap="none" normalizeH="0" baseline="0" dirty="0">
                          <a:ln>
                            <a:noFill/>
                          </a:ln>
                          <a:solidFill>
                            <a:schemeClr val="tx1"/>
                          </a:solidFill>
                          <a:effectLst/>
                          <a:latin typeface="+mn-lt"/>
                        </a:rPr>
                        <a:t>500ps</a:t>
                      </a:r>
                      <a:endParaRPr kumimoji="0" lang="en-AU" sz="1800" b="0" i="0" u="none" strike="noStrike" cap="none" normalizeH="0" baseline="0" dirty="0">
                        <a:ln>
                          <a:noFill/>
                        </a:ln>
                        <a:solidFill>
                          <a:schemeClr val="tx1"/>
                        </a:solidFill>
                        <a:effectLst/>
                        <a:latin typeface="+mn-lt"/>
                      </a:endParaRP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668320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8DD6C4-CAA4-4206-999B-3E229358556F}"/>
              </a:ext>
            </a:extLst>
          </p:cNvPr>
          <p:cNvSpPr>
            <a:spLocks noGrp="1"/>
          </p:cNvSpPr>
          <p:nvPr>
            <p:ph type="title"/>
          </p:nvPr>
        </p:nvSpPr>
        <p:spPr/>
        <p:txBody>
          <a:bodyPr/>
          <a:lstStyle/>
          <a:p>
            <a:r>
              <a:rPr lang="en-US" altLang="en-US" dirty="0"/>
              <a:t>Pipeline Performance</a:t>
            </a:r>
            <a:endParaRPr lang="nl-NL" dirty="0"/>
          </a:p>
        </p:txBody>
      </p:sp>
      <p:sp>
        <p:nvSpPr>
          <p:cNvPr id="4" name="Tijdelijke aanduiding voor dianummer 3">
            <a:extLst>
              <a:ext uri="{FF2B5EF4-FFF2-40B4-BE49-F238E27FC236}">
                <a16:creationId xmlns:a16="http://schemas.microsoft.com/office/drawing/2014/main" id="{92A6176B-E5A0-4A11-AA25-AAD47D2FC4E2}"/>
              </a:ext>
            </a:extLst>
          </p:cNvPr>
          <p:cNvSpPr>
            <a:spLocks noGrp="1"/>
          </p:cNvSpPr>
          <p:nvPr>
            <p:ph type="sldNum" sz="quarter" idx="4"/>
          </p:nvPr>
        </p:nvSpPr>
        <p:spPr/>
        <p:txBody>
          <a:bodyPr/>
          <a:lstStyle/>
          <a:p>
            <a:fld id="{56D60047-1244-4A1F-8780-494A55767BC9}" type="slidenum">
              <a:rPr lang="nl-NL" smtClean="0"/>
              <a:pPr/>
              <a:t>47</a:t>
            </a:fld>
            <a:endParaRPr lang="nl-NL"/>
          </a:p>
        </p:txBody>
      </p:sp>
      <p:sp>
        <p:nvSpPr>
          <p:cNvPr id="6" name="Text Box 4">
            <a:extLst>
              <a:ext uri="{FF2B5EF4-FFF2-40B4-BE49-F238E27FC236}">
                <a16:creationId xmlns:a16="http://schemas.microsoft.com/office/drawing/2014/main" id="{81993459-293E-403B-9FAE-4B66BB29F144}"/>
              </a:ext>
            </a:extLst>
          </p:cNvPr>
          <p:cNvSpPr txBox="1">
            <a:spLocks noChangeArrowheads="1"/>
          </p:cNvSpPr>
          <p:nvPr/>
        </p:nvSpPr>
        <p:spPr bwMode="auto">
          <a:xfrm>
            <a:off x="6736188" y="1561356"/>
            <a:ext cx="2359941" cy="369332"/>
          </a:xfrm>
          <a:prstGeom prst="rect">
            <a:avLst/>
          </a:prstGeom>
          <a:solidFill>
            <a:srgbClr val="C00000"/>
          </a:solidFill>
          <a:ln w="9525">
            <a:solidFill>
              <a:srgbClr val="C00000"/>
            </a:solidFill>
            <a:miter lim="800000"/>
            <a:headEnd/>
            <a:tailEnd/>
          </a:ln>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dirty="0">
                <a:solidFill>
                  <a:schemeClr val="bg1"/>
                </a:solidFill>
                <a:latin typeface="+mn-lt"/>
                <a:ea typeface="+mn-ea"/>
              </a:rPr>
              <a:t>Single-cycle (T</a:t>
            </a:r>
            <a:r>
              <a:rPr lang="en-US" altLang="en-US" sz="1800" b="0" baseline="-25000" dirty="0">
                <a:solidFill>
                  <a:schemeClr val="bg1"/>
                </a:solidFill>
                <a:latin typeface="+mn-lt"/>
                <a:ea typeface="+mn-ea"/>
              </a:rPr>
              <a:t>c</a:t>
            </a:r>
            <a:r>
              <a:rPr lang="en-US" altLang="en-US" sz="1800" b="0" dirty="0">
                <a:solidFill>
                  <a:schemeClr val="bg1"/>
                </a:solidFill>
                <a:latin typeface="+mn-lt"/>
                <a:ea typeface="+mn-ea"/>
              </a:rPr>
              <a:t>= 800ps)</a:t>
            </a:r>
            <a:endParaRPr lang="en-AU" altLang="en-US" sz="1800" b="0" dirty="0">
              <a:solidFill>
                <a:schemeClr val="bg1"/>
              </a:solidFill>
              <a:latin typeface="+mn-lt"/>
              <a:ea typeface="+mn-ea"/>
            </a:endParaRPr>
          </a:p>
        </p:txBody>
      </p:sp>
      <p:sp>
        <p:nvSpPr>
          <p:cNvPr id="7" name="Text Box 5">
            <a:extLst>
              <a:ext uri="{FF2B5EF4-FFF2-40B4-BE49-F238E27FC236}">
                <a16:creationId xmlns:a16="http://schemas.microsoft.com/office/drawing/2014/main" id="{DBDBF421-E627-4E58-9F92-4A00764C8D44}"/>
              </a:ext>
            </a:extLst>
          </p:cNvPr>
          <p:cNvSpPr txBox="1">
            <a:spLocks noChangeArrowheads="1"/>
          </p:cNvSpPr>
          <p:nvPr/>
        </p:nvSpPr>
        <p:spPr bwMode="auto">
          <a:xfrm>
            <a:off x="6882237" y="3937620"/>
            <a:ext cx="2140073" cy="369332"/>
          </a:xfrm>
          <a:prstGeom prst="rect">
            <a:avLst/>
          </a:prstGeom>
          <a:solidFill>
            <a:srgbClr val="C00000"/>
          </a:solidFill>
          <a:ln w="9525">
            <a:solidFill>
              <a:srgbClr val="C00000"/>
            </a:solidFill>
            <a:miter lim="800000"/>
            <a:headEnd/>
            <a:tailEnd/>
          </a:ln>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1800" b="0" dirty="0">
                <a:solidFill>
                  <a:schemeClr val="bg1"/>
                </a:solidFill>
                <a:latin typeface="+mn-lt"/>
                <a:ea typeface="+mn-ea"/>
              </a:rPr>
              <a:t>Pipelined (T</a:t>
            </a:r>
            <a:r>
              <a:rPr lang="en-US" altLang="en-US" sz="1800" b="0" baseline="-25000" dirty="0">
                <a:solidFill>
                  <a:schemeClr val="bg1"/>
                </a:solidFill>
                <a:latin typeface="+mn-lt"/>
                <a:ea typeface="+mn-ea"/>
              </a:rPr>
              <a:t>c</a:t>
            </a:r>
            <a:r>
              <a:rPr lang="en-US" altLang="en-US" sz="1800" b="0" dirty="0">
                <a:solidFill>
                  <a:schemeClr val="bg1"/>
                </a:solidFill>
                <a:latin typeface="+mn-lt"/>
                <a:ea typeface="+mn-ea"/>
              </a:rPr>
              <a:t>= 200ps)</a:t>
            </a:r>
            <a:endParaRPr lang="en-AU" altLang="en-US" sz="1800" b="0" dirty="0">
              <a:solidFill>
                <a:schemeClr val="bg1"/>
              </a:solidFill>
              <a:latin typeface="+mn-lt"/>
              <a:ea typeface="+mn-ea"/>
            </a:endParaRPr>
          </a:p>
        </p:txBody>
      </p:sp>
      <p:pic>
        <p:nvPicPr>
          <p:cNvPr id="13" name="Afbeelding 12">
            <a:extLst>
              <a:ext uri="{FF2B5EF4-FFF2-40B4-BE49-F238E27FC236}">
                <a16:creationId xmlns:a16="http://schemas.microsoft.com/office/drawing/2014/main" id="{099460EE-73A5-4B1E-89A0-56C56727E1D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19065" y="922362"/>
            <a:ext cx="6753225" cy="4743450"/>
          </a:xfrm>
          <a:prstGeom prst="rect">
            <a:avLst/>
          </a:prstGeom>
        </p:spPr>
      </p:pic>
    </p:spTree>
    <p:extLst>
      <p:ext uri="{BB962C8B-B14F-4D97-AF65-F5344CB8AC3E}">
        <p14:creationId xmlns:p14="http://schemas.microsoft.com/office/powerpoint/2010/main" val="28643109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8DD6C4-CAA4-4206-999B-3E229358556F}"/>
              </a:ext>
            </a:extLst>
          </p:cNvPr>
          <p:cNvSpPr>
            <a:spLocks noGrp="1"/>
          </p:cNvSpPr>
          <p:nvPr>
            <p:ph type="title"/>
          </p:nvPr>
        </p:nvSpPr>
        <p:spPr/>
        <p:txBody>
          <a:bodyPr/>
          <a:lstStyle/>
          <a:p>
            <a:r>
              <a:rPr lang="nl-NL" dirty="0"/>
              <a:t>Pipeline </a:t>
            </a:r>
            <a:r>
              <a:rPr lang="nl-NL" dirty="0" err="1"/>
              <a:t>Speedup</a:t>
            </a:r>
            <a:endParaRPr lang="nl-NL" dirty="0"/>
          </a:p>
        </p:txBody>
      </p:sp>
      <p:sp>
        <p:nvSpPr>
          <p:cNvPr id="3" name="Tijdelijke aanduiding voor inhoud 2">
            <a:extLst>
              <a:ext uri="{FF2B5EF4-FFF2-40B4-BE49-F238E27FC236}">
                <a16:creationId xmlns:a16="http://schemas.microsoft.com/office/drawing/2014/main" id="{0340B385-0DAF-4EA2-B631-6CC23F48DB53}"/>
              </a:ext>
            </a:extLst>
          </p:cNvPr>
          <p:cNvSpPr>
            <a:spLocks noGrp="1"/>
          </p:cNvSpPr>
          <p:nvPr>
            <p:ph idx="1"/>
          </p:nvPr>
        </p:nvSpPr>
        <p:spPr/>
        <p:txBody>
          <a:bodyPr/>
          <a:lstStyle/>
          <a:p>
            <a:pPr eaLnBrk="1" hangingPunct="1"/>
            <a:r>
              <a:rPr lang="en-US" altLang="en-US" dirty="0"/>
              <a:t>If all stages are balanced</a:t>
            </a:r>
          </a:p>
          <a:p>
            <a:pPr lvl="1" eaLnBrk="1" hangingPunct="1"/>
            <a:r>
              <a:rPr lang="en-US" altLang="en-US" dirty="0"/>
              <a:t>i.e., all take the same time</a:t>
            </a:r>
          </a:p>
          <a:p>
            <a:pPr lvl="1" eaLnBrk="1" hangingPunct="1">
              <a:lnSpc>
                <a:spcPct val="110000"/>
              </a:lnSpc>
            </a:pPr>
            <a:r>
              <a:rPr lang="en-US" altLang="en-US" dirty="0"/>
              <a:t>Time between </a:t>
            </a:r>
            <a:r>
              <a:rPr lang="en-US" altLang="en-US" dirty="0" err="1"/>
              <a:t>instructions</a:t>
            </a:r>
            <a:r>
              <a:rPr lang="en-US" altLang="en-US" baseline="-25000" dirty="0" err="1"/>
              <a:t>pipelined</a:t>
            </a:r>
            <a:br>
              <a:rPr lang="en-US" altLang="en-US" dirty="0"/>
            </a:br>
            <a:r>
              <a:rPr lang="en-US" altLang="en-US" dirty="0"/>
              <a:t>	= 	Time between </a:t>
            </a:r>
            <a:r>
              <a:rPr lang="en-US" altLang="en-US" dirty="0" err="1"/>
              <a:t>instructions</a:t>
            </a:r>
            <a:r>
              <a:rPr lang="en-US" altLang="en-US" baseline="-25000" dirty="0" err="1"/>
              <a:t>nonpipelined</a:t>
            </a:r>
            <a:br>
              <a:rPr lang="en-US" altLang="en-US" dirty="0"/>
            </a:br>
            <a:r>
              <a:rPr lang="en-US" altLang="en-US" dirty="0"/>
              <a:t>			Number of stages</a:t>
            </a:r>
          </a:p>
          <a:p>
            <a:pPr eaLnBrk="1" hangingPunct="1"/>
            <a:r>
              <a:rPr lang="en-US" altLang="en-US" dirty="0"/>
              <a:t>If not balanced, speedup is less</a:t>
            </a:r>
          </a:p>
          <a:p>
            <a:pPr eaLnBrk="1" hangingPunct="1"/>
            <a:r>
              <a:rPr lang="en-US" altLang="en-US" dirty="0"/>
              <a:t>Speedup due to increased throughput</a:t>
            </a:r>
          </a:p>
          <a:p>
            <a:pPr lvl="1" eaLnBrk="1" hangingPunct="1"/>
            <a:r>
              <a:rPr lang="en-US" altLang="en-US" dirty="0"/>
              <a:t>Latency (time for each instruction) does not decrease</a:t>
            </a:r>
            <a:endParaRPr lang="en-AU" altLang="en-US" dirty="0"/>
          </a:p>
          <a:p>
            <a:endParaRPr lang="nl-NL" dirty="0"/>
          </a:p>
        </p:txBody>
      </p:sp>
      <p:sp>
        <p:nvSpPr>
          <p:cNvPr id="4" name="Tijdelijke aanduiding voor dianummer 3">
            <a:extLst>
              <a:ext uri="{FF2B5EF4-FFF2-40B4-BE49-F238E27FC236}">
                <a16:creationId xmlns:a16="http://schemas.microsoft.com/office/drawing/2014/main" id="{92A6176B-E5A0-4A11-AA25-AAD47D2FC4E2}"/>
              </a:ext>
            </a:extLst>
          </p:cNvPr>
          <p:cNvSpPr>
            <a:spLocks noGrp="1"/>
          </p:cNvSpPr>
          <p:nvPr>
            <p:ph type="sldNum" sz="quarter" idx="4"/>
          </p:nvPr>
        </p:nvSpPr>
        <p:spPr/>
        <p:txBody>
          <a:bodyPr/>
          <a:lstStyle/>
          <a:p>
            <a:fld id="{56D60047-1244-4A1F-8780-494A55767BC9}" type="slidenum">
              <a:rPr lang="nl-NL" smtClean="0"/>
              <a:pPr/>
              <a:t>48</a:t>
            </a:fld>
            <a:endParaRPr lang="nl-NL"/>
          </a:p>
        </p:txBody>
      </p:sp>
      <p:sp>
        <p:nvSpPr>
          <p:cNvPr id="5" name="Line 4">
            <a:extLst>
              <a:ext uri="{FF2B5EF4-FFF2-40B4-BE49-F238E27FC236}">
                <a16:creationId xmlns:a16="http://schemas.microsoft.com/office/drawing/2014/main" id="{E5F6AB0D-1B68-4BD1-968E-241F95B3CD92}"/>
              </a:ext>
            </a:extLst>
          </p:cNvPr>
          <p:cNvSpPr>
            <a:spLocks noChangeShapeType="1"/>
          </p:cNvSpPr>
          <p:nvPr/>
        </p:nvSpPr>
        <p:spPr bwMode="auto">
          <a:xfrm>
            <a:off x="2775744" y="3073524"/>
            <a:ext cx="518457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Tree>
    <p:extLst>
      <p:ext uri="{BB962C8B-B14F-4D97-AF65-F5344CB8AC3E}">
        <p14:creationId xmlns:p14="http://schemas.microsoft.com/office/powerpoint/2010/main" val="254758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8DD6C4-CAA4-4206-999B-3E229358556F}"/>
              </a:ext>
            </a:extLst>
          </p:cNvPr>
          <p:cNvSpPr>
            <a:spLocks noGrp="1"/>
          </p:cNvSpPr>
          <p:nvPr>
            <p:ph type="title"/>
          </p:nvPr>
        </p:nvSpPr>
        <p:spPr/>
        <p:txBody>
          <a:bodyPr/>
          <a:lstStyle/>
          <a:p>
            <a:r>
              <a:rPr lang="en-US" altLang="en-US" dirty="0"/>
              <a:t>Pipelining and ISA Design</a:t>
            </a:r>
            <a:endParaRPr lang="nl-NL" dirty="0"/>
          </a:p>
        </p:txBody>
      </p:sp>
      <p:sp>
        <p:nvSpPr>
          <p:cNvPr id="3" name="Tijdelijke aanduiding voor inhoud 2">
            <a:extLst>
              <a:ext uri="{FF2B5EF4-FFF2-40B4-BE49-F238E27FC236}">
                <a16:creationId xmlns:a16="http://schemas.microsoft.com/office/drawing/2014/main" id="{0340B385-0DAF-4EA2-B631-6CC23F48DB53}"/>
              </a:ext>
            </a:extLst>
          </p:cNvPr>
          <p:cNvSpPr>
            <a:spLocks noGrp="1"/>
          </p:cNvSpPr>
          <p:nvPr>
            <p:ph idx="1"/>
          </p:nvPr>
        </p:nvSpPr>
        <p:spPr/>
        <p:txBody>
          <a:bodyPr/>
          <a:lstStyle/>
          <a:p>
            <a:pPr eaLnBrk="1" hangingPunct="1">
              <a:lnSpc>
                <a:spcPct val="90000"/>
              </a:lnSpc>
            </a:pPr>
            <a:r>
              <a:rPr lang="en-US" altLang="en-US" dirty="0"/>
              <a:t>LEGv7-M ISA designed for pipelining</a:t>
            </a:r>
          </a:p>
          <a:p>
            <a:pPr lvl="1" eaLnBrk="1" hangingPunct="1">
              <a:lnSpc>
                <a:spcPct val="90000"/>
              </a:lnSpc>
            </a:pPr>
            <a:r>
              <a:rPr lang="en-US" altLang="en-US" dirty="0"/>
              <a:t>All instructions are 16-bits</a:t>
            </a:r>
          </a:p>
          <a:p>
            <a:pPr lvl="2" eaLnBrk="1" hangingPunct="1">
              <a:lnSpc>
                <a:spcPct val="90000"/>
              </a:lnSpc>
            </a:pPr>
            <a:r>
              <a:rPr lang="en-US" altLang="en-US" dirty="0"/>
              <a:t>Easier to fetch and decode in one cycle</a:t>
            </a:r>
          </a:p>
          <a:p>
            <a:pPr lvl="2" eaLnBrk="1" hangingPunct="1">
              <a:lnSpc>
                <a:spcPct val="90000"/>
              </a:lnSpc>
            </a:pPr>
            <a:r>
              <a:rPr lang="en-US" altLang="en-US" dirty="0"/>
              <a:t>c.f. x86: 1- to 17-byte instructions</a:t>
            </a:r>
          </a:p>
          <a:p>
            <a:pPr lvl="1" eaLnBrk="1" hangingPunct="1">
              <a:lnSpc>
                <a:spcPct val="90000"/>
              </a:lnSpc>
            </a:pPr>
            <a:r>
              <a:rPr lang="en-US" altLang="en-US" dirty="0"/>
              <a:t>Few and regular instruction formats</a:t>
            </a:r>
          </a:p>
          <a:p>
            <a:pPr lvl="2" eaLnBrk="1" hangingPunct="1">
              <a:lnSpc>
                <a:spcPct val="90000"/>
              </a:lnSpc>
            </a:pPr>
            <a:r>
              <a:rPr lang="en-US" altLang="en-US" dirty="0"/>
              <a:t>Can decode and read registers in one step</a:t>
            </a:r>
          </a:p>
          <a:p>
            <a:pPr lvl="1" eaLnBrk="1" hangingPunct="1">
              <a:lnSpc>
                <a:spcPct val="90000"/>
              </a:lnSpc>
            </a:pPr>
            <a:r>
              <a:rPr lang="en-US" altLang="en-US" dirty="0"/>
              <a:t>Load/store addressing</a:t>
            </a:r>
          </a:p>
          <a:p>
            <a:pPr lvl="2" eaLnBrk="1" hangingPunct="1">
              <a:lnSpc>
                <a:spcPct val="90000"/>
              </a:lnSpc>
            </a:pPr>
            <a:r>
              <a:rPr lang="en-US" altLang="en-US" dirty="0"/>
              <a:t>Can calculate address in 3</a:t>
            </a:r>
            <a:r>
              <a:rPr lang="en-US" altLang="en-US" baseline="30000" dirty="0"/>
              <a:t>rd</a:t>
            </a:r>
            <a:r>
              <a:rPr lang="en-US" altLang="en-US" dirty="0"/>
              <a:t> stage, access memory in 4</a:t>
            </a:r>
            <a:r>
              <a:rPr lang="en-US" altLang="en-US" baseline="30000" dirty="0"/>
              <a:t>th</a:t>
            </a:r>
            <a:r>
              <a:rPr lang="en-US" altLang="en-US" dirty="0"/>
              <a:t> stage</a:t>
            </a:r>
          </a:p>
          <a:p>
            <a:pPr lvl="1" eaLnBrk="1" hangingPunct="1">
              <a:lnSpc>
                <a:spcPct val="90000"/>
              </a:lnSpc>
            </a:pPr>
            <a:r>
              <a:rPr lang="en-US" altLang="en-US" dirty="0"/>
              <a:t>Alignment of memory operands</a:t>
            </a:r>
          </a:p>
          <a:p>
            <a:pPr lvl="2" eaLnBrk="1" hangingPunct="1">
              <a:lnSpc>
                <a:spcPct val="90000"/>
              </a:lnSpc>
            </a:pPr>
            <a:r>
              <a:rPr lang="en-US" altLang="en-US" dirty="0"/>
              <a:t>32-bit Memory access takes only one cycle</a:t>
            </a:r>
            <a:endParaRPr lang="en-AU" altLang="en-US" dirty="0"/>
          </a:p>
          <a:p>
            <a:endParaRPr lang="nl-NL" dirty="0"/>
          </a:p>
        </p:txBody>
      </p:sp>
      <p:sp>
        <p:nvSpPr>
          <p:cNvPr id="4" name="Tijdelijke aanduiding voor dianummer 3">
            <a:extLst>
              <a:ext uri="{FF2B5EF4-FFF2-40B4-BE49-F238E27FC236}">
                <a16:creationId xmlns:a16="http://schemas.microsoft.com/office/drawing/2014/main" id="{92A6176B-E5A0-4A11-AA25-AAD47D2FC4E2}"/>
              </a:ext>
            </a:extLst>
          </p:cNvPr>
          <p:cNvSpPr>
            <a:spLocks noGrp="1"/>
          </p:cNvSpPr>
          <p:nvPr>
            <p:ph type="sldNum" sz="quarter" idx="4"/>
          </p:nvPr>
        </p:nvSpPr>
        <p:spPr/>
        <p:txBody>
          <a:bodyPr/>
          <a:lstStyle/>
          <a:p>
            <a:fld id="{56D60047-1244-4A1F-8780-494A55767BC9}" type="slidenum">
              <a:rPr lang="nl-NL" smtClean="0"/>
              <a:pPr/>
              <a:t>49</a:t>
            </a:fld>
            <a:endParaRPr lang="nl-NL"/>
          </a:p>
        </p:txBody>
      </p:sp>
    </p:spTree>
    <p:extLst>
      <p:ext uri="{BB962C8B-B14F-4D97-AF65-F5344CB8AC3E}">
        <p14:creationId xmlns:p14="http://schemas.microsoft.com/office/powerpoint/2010/main" val="4232598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99CB027-0CDD-43CF-BD5D-D9EDC9135B05}"/>
              </a:ext>
            </a:extLst>
          </p:cNvPr>
          <p:cNvSpPr>
            <a:spLocks noGrp="1"/>
          </p:cNvSpPr>
          <p:nvPr>
            <p:ph type="title"/>
          </p:nvPr>
        </p:nvSpPr>
        <p:spPr/>
        <p:txBody>
          <a:bodyPr/>
          <a:lstStyle/>
          <a:p>
            <a:r>
              <a:rPr lang="nl-NL" dirty="0"/>
              <a:t>Agenda</a:t>
            </a:r>
          </a:p>
        </p:txBody>
      </p:sp>
      <p:sp>
        <p:nvSpPr>
          <p:cNvPr id="5" name="Tijdelijke aanduiding voor inhoud 4">
            <a:extLst>
              <a:ext uri="{FF2B5EF4-FFF2-40B4-BE49-F238E27FC236}">
                <a16:creationId xmlns:a16="http://schemas.microsoft.com/office/drawing/2014/main" id="{DB3F958D-AEB5-4ECE-B349-6D569475E70D}"/>
              </a:ext>
            </a:extLst>
          </p:cNvPr>
          <p:cNvSpPr>
            <a:spLocks noGrp="1"/>
          </p:cNvSpPr>
          <p:nvPr>
            <p:ph idx="1"/>
          </p:nvPr>
        </p:nvSpPr>
        <p:spPr/>
        <p:txBody>
          <a:bodyPr/>
          <a:lstStyle/>
          <a:p>
            <a:pPr marL="457196" indent="-457196">
              <a:buFont typeface="Arial" panose="020B0604020202020204" pitchFamily="34" charset="0"/>
              <a:buChar char="•"/>
            </a:pPr>
            <a:r>
              <a:rPr lang="en-US" dirty="0">
                <a:solidFill>
                  <a:srgbClr val="C00000"/>
                </a:solidFill>
              </a:rPr>
              <a:t>A one cycle implementation of LEGv7-M </a:t>
            </a:r>
          </a:p>
          <a:p>
            <a:pPr marL="457196" indent="-457196">
              <a:buFont typeface="Arial" panose="020B0604020202020204" pitchFamily="34" charset="0"/>
              <a:buChar char="•"/>
            </a:pPr>
            <a:r>
              <a:rPr lang="en-US" dirty="0"/>
              <a:t>A pipelined implementation of LEGv7-M </a:t>
            </a:r>
          </a:p>
          <a:p>
            <a:pPr marL="457196" indent="-457196">
              <a:buFont typeface="Arial" panose="020B0604020202020204" pitchFamily="34" charset="0"/>
              <a:buChar char="•"/>
            </a:pPr>
            <a:r>
              <a:rPr lang="en-US" dirty="0"/>
              <a:t>Branch prediction</a:t>
            </a:r>
          </a:p>
          <a:p>
            <a:pPr marL="457196" indent="-457196">
              <a:buFont typeface="Arial" panose="020B0604020202020204" pitchFamily="34" charset="0"/>
              <a:buChar char="•"/>
            </a:pPr>
            <a:r>
              <a:rPr lang="en-US" dirty="0"/>
              <a:t>Cache memory</a:t>
            </a:r>
          </a:p>
        </p:txBody>
      </p:sp>
      <p:sp>
        <p:nvSpPr>
          <p:cNvPr id="3" name="Tijdelijke aanduiding voor dianummer 2">
            <a:extLst>
              <a:ext uri="{FF2B5EF4-FFF2-40B4-BE49-F238E27FC236}">
                <a16:creationId xmlns:a16="http://schemas.microsoft.com/office/drawing/2014/main" id="{92725B47-5D2F-4270-B35B-A21C70771096}"/>
              </a:ext>
            </a:extLst>
          </p:cNvPr>
          <p:cNvSpPr>
            <a:spLocks noGrp="1"/>
          </p:cNvSpPr>
          <p:nvPr>
            <p:ph type="sldNum" sz="quarter" idx="4"/>
          </p:nvPr>
        </p:nvSpPr>
        <p:spPr/>
        <p:txBody>
          <a:bodyPr/>
          <a:lstStyle/>
          <a:p>
            <a:fld id="{56D60047-1244-4A1F-8780-494A55767BC9}" type="slidenum">
              <a:rPr lang="nl-NL" smtClean="0"/>
              <a:pPr/>
              <a:t>5</a:t>
            </a:fld>
            <a:endParaRPr lang="nl-NL"/>
          </a:p>
        </p:txBody>
      </p:sp>
    </p:spTree>
    <p:extLst>
      <p:ext uri="{BB962C8B-B14F-4D97-AF65-F5344CB8AC3E}">
        <p14:creationId xmlns:p14="http://schemas.microsoft.com/office/powerpoint/2010/main" val="24717054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8DD6C4-CAA4-4206-999B-3E229358556F}"/>
              </a:ext>
            </a:extLst>
          </p:cNvPr>
          <p:cNvSpPr>
            <a:spLocks noGrp="1"/>
          </p:cNvSpPr>
          <p:nvPr>
            <p:ph type="title"/>
          </p:nvPr>
        </p:nvSpPr>
        <p:spPr/>
        <p:txBody>
          <a:bodyPr/>
          <a:lstStyle/>
          <a:p>
            <a:r>
              <a:rPr lang="en-US" altLang="en-US" dirty="0"/>
              <a:t>Hazards</a:t>
            </a:r>
            <a:endParaRPr lang="nl-NL" dirty="0"/>
          </a:p>
        </p:txBody>
      </p:sp>
      <p:sp>
        <p:nvSpPr>
          <p:cNvPr id="3" name="Tijdelijke aanduiding voor inhoud 2">
            <a:extLst>
              <a:ext uri="{FF2B5EF4-FFF2-40B4-BE49-F238E27FC236}">
                <a16:creationId xmlns:a16="http://schemas.microsoft.com/office/drawing/2014/main" id="{0340B385-0DAF-4EA2-B631-6CC23F48DB53}"/>
              </a:ext>
            </a:extLst>
          </p:cNvPr>
          <p:cNvSpPr>
            <a:spLocks noGrp="1"/>
          </p:cNvSpPr>
          <p:nvPr>
            <p:ph idx="1"/>
          </p:nvPr>
        </p:nvSpPr>
        <p:spPr/>
        <p:txBody>
          <a:bodyPr/>
          <a:lstStyle/>
          <a:p>
            <a:pPr eaLnBrk="1" hangingPunct="1">
              <a:lnSpc>
                <a:spcPct val="90000"/>
              </a:lnSpc>
            </a:pPr>
            <a:r>
              <a:rPr lang="en-US" altLang="en-US" dirty="0"/>
              <a:t>Situations that prevent starting the next instruction in the next cycle</a:t>
            </a:r>
          </a:p>
          <a:p>
            <a:pPr lvl="1" eaLnBrk="1" hangingPunct="1">
              <a:lnSpc>
                <a:spcPct val="90000"/>
              </a:lnSpc>
            </a:pPr>
            <a:r>
              <a:rPr lang="en-US" altLang="en-US" dirty="0"/>
              <a:t>Structure hazards</a:t>
            </a:r>
          </a:p>
          <a:p>
            <a:pPr lvl="2" eaLnBrk="1" hangingPunct="1">
              <a:lnSpc>
                <a:spcPct val="90000"/>
              </a:lnSpc>
            </a:pPr>
            <a:r>
              <a:rPr lang="en-US" altLang="en-US" dirty="0"/>
              <a:t>A required resource is busy</a:t>
            </a:r>
          </a:p>
          <a:p>
            <a:pPr lvl="1" eaLnBrk="1" hangingPunct="1">
              <a:lnSpc>
                <a:spcPct val="90000"/>
              </a:lnSpc>
            </a:pPr>
            <a:r>
              <a:rPr lang="en-US" altLang="en-US" dirty="0"/>
              <a:t>Data hazard</a:t>
            </a:r>
          </a:p>
          <a:p>
            <a:pPr lvl="2" eaLnBrk="1" hangingPunct="1">
              <a:lnSpc>
                <a:spcPct val="90000"/>
              </a:lnSpc>
            </a:pPr>
            <a:r>
              <a:rPr lang="en-US" altLang="en-US" dirty="0"/>
              <a:t>Need to wait for previous instruction to complete its data read/write</a:t>
            </a:r>
          </a:p>
          <a:p>
            <a:pPr lvl="1" eaLnBrk="1" hangingPunct="1">
              <a:lnSpc>
                <a:spcPct val="90000"/>
              </a:lnSpc>
            </a:pPr>
            <a:r>
              <a:rPr lang="en-US" altLang="en-US" dirty="0"/>
              <a:t>Control hazard</a:t>
            </a:r>
          </a:p>
          <a:p>
            <a:pPr lvl="2" eaLnBrk="1" hangingPunct="1">
              <a:lnSpc>
                <a:spcPct val="90000"/>
              </a:lnSpc>
            </a:pPr>
            <a:r>
              <a:rPr lang="en-US" altLang="en-US" dirty="0"/>
              <a:t>Deciding on control action depends on previous instruction</a:t>
            </a:r>
            <a:endParaRPr lang="en-AU" altLang="en-US" dirty="0"/>
          </a:p>
          <a:p>
            <a:endParaRPr lang="nl-NL" dirty="0"/>
          </a:p>
        </p:txBody>
      </p:sp>
      <p:sp>
        <p:nvSpPr>
          <p:cNvPr id="4" name="Tijdelijke aanduiding voor dianummer 3">
            <a:extLst>
              <a:ext uri="{FF2B5EF4-FFF2-40B4-BE49-F238E27FC236}">
                <a16:creationId xmlns:a16="http://schemas.microsoft.com/office/drawing/2014/main" id="{92A6176B-E5A0-4A11-AA25-AAD47D2FC4E2}"/>
              </a:ext>
            </a:extLst>
          </p:cNvPr>
          <p:cNvSpPr>
            <a:spLocks noGrp="1"/>
          </p:cNvSpPr>
          <p:nvPr>
            <p:ph type="sldNum" sz="quarter" idx="4"/>
          </p:nvPr>
        </p:nvSpPr>
        <p:spPr/>
        <p:txBody>
          <a:bodyPr/>
          <a:lstStyle/>
          <a:p>
            <a:fld id="{56D60047-1244-4A1F-8780-494A55767BC9}" type="slidenum">
              <a:rPr lang="nl-NL" smtClean="0"/>
              <a:pPr/>
              <a:t>50</a:t>
            </a:fld>
            <a:endParaRPr lang="nl-NL"/>
          </a:p>
        </p:txBody>
      </p:sp>
    </p:spTree>
    <p:extLst>
      <p:ext uri="{BB962C8B-B14F-4D97-AF65-F5344CB8AC3E}">
        <p14:creationId xmlns:p14="http://schemas.microsoft.com/office/powerpoint/2010/main" val="2953100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8DD6C4-CAA4-4206-999B-3E229358556F}"/>
              </a:ext>
            </a:extLst>
          </p:cNvPr>
          <p:cNvSpPr>
            <a:spLocks noGrp="1"/>
          </p:cNvSpPr>
          <p:nvPr>
            <p:ph type="title"/>
          </p:nvPr>
        </p:nvSpPr>
        <p:spPr/>
        <p:txBody>
          <a:bodyPr/>
          <a:lstStyle/>
          <a:p>
            <a:r>
              <a:rPr lang="en-US" altLang="en-US" dirty="0"/>
              <a:t>Structure Hazards</a:t>
            </a:r>
            <a:endParaRPr lang="nl-NL" dirty="0"/>
          </a:p>
        </p:txBody>
      </p:sp>
      <p:sp>
        <p:nvSpPr>
          <p:cNvPr id="3" name="Tijdelijke aanduiding voor inhoud 2">
            <a:extLst>
              <a:ext uri="{FF2B5EF4-FFF2-40B4-BE49-F238E27FC236}">
                <a16:creationId xmlns:a16="http://schemas.microsoft.com/office/drawing/2014/main" id="{0340B385-0DAF-4EA2-B631-6CC23F48DB53}"/>
              </a:ext>
            </a:extLst>
          </p:cNvPr>
          <p:cNvSpPr>
            <a:spLocks noGrp="1"/>
          </p:cNvSpPr>
          <p:nvPr>
            <p:ph idx="1"/>
          </p:nvPr>
        </p:nvSpPr>
        <p:spPr/>
        <p:txBody>
          <a:bodyPr/>
          <a:lstStyle/>
          <a:p>
            <a:pPr eaLnBrk="1" hangingPunct="1"/>
            <a:r>
              <a:rPr lang="en-US" altLang="en-US" dirty="0"/>
              <a:t>Conflict for use of a resource</a:t>
            </a:r>
          </a:p>
          <a:p>
            <a:pPr lvl="1" eaLnBrk="1" hangingPunct="1"/>
            <a:r>
              <a:rPr lang="en-US" altLang="en-US" dirty="0"/>
              <a:t>In LEGv7-M pipeline with a single memory</a:t>
            </a:r>
          </a:p>
          <a:p>
            <a:pPr lvl="2" eaLnBrk="1" hangingPunct="1"/>
            <a:r>
              <a:rPr lang="en-US" altLang="en-US" dirty="0"/>
              <a:t>Load/store requires data access</a:t>
            </a:r>
          </a:p>
          <a:p>
            <a:pPr lvl="2" eaLnBrk="1" hangingPunct="1"/>
            <a:r>
              <a:rPr lang="en-US" altLang="en-US" dirty="0"/>
              <a:t>Instruction fetch would have to </a:t>
            </a:r>
            <a:r>
              <a:rPr lang="en-US" altLang="en-US" i="1" dirty="0"/>
              <a:t>stall</a:t>
            </a:r>
            <a:r>
              <a:rPr lang="en-US" altLang="en-US" dirty="0"/>
              <a:t> for that cycle</a:t>
            </a:r>
          </a:p>
          <a:p>
            <a:pPr lvl="3" eaLnBrk="1" hangingPunct="1"/>
            <a:r>
              <a:rPr lang="en-US" altLang="en-US" dirty="0"/>
              <a:t>Would cause a pipeline “bubble”</a:t>
            </a:r>
          </a:p>
          <a:p>
            <a:pPr lvl="1" eaLnBrk="1" hangingPunct="1"/>
            <a:r>
              <a:rPr lang="en-US" altLang="en-US" dirty="0"/>
              <a:t>Hence, pipelined </a:t>
            </a:r>
            <a:r>
              <a:rPr lang="en-US" altLang="en-US" dirty="0" err="1"/>
              <a:t>datapaths</a:t>
            </a:r>
            <a:r>
              <a:rPr lang="en-US" altLang="en-US" dirty="0"/>
              <a:t> require separate instruction/data memories (Harvard architecture)</a:t>
            </a:r>
          </a:p>
          <a:p>
            <a:pPr lvl="2" eaLnBrk="1" hangingPunct="1"/>
            <a:r>
              <a:rPr lang="en-US" altLang="en-US" dirty="0"/>
              <a:t>Or separate instruction/data caches</a:t>
            </a:r>
            <a:endParaRPr lang="en-AU" altLang="en-US" dirty="0"/>
          </a:p>
          <a:p>
            <a:endParaRPr lang="nl-NL" dirty="0"/>
          </a:p>
        </p:txBody>
      </p:sp>
      <p:sp>
        <p:nvSpPr>
          <p:cNvPr id="4" name="Tijdelijke aanduiding voor dianummer 3">
            <a:extLst>
              <a:ext uri="{FF2B5EF4-FFF2-40B4-BE49-F238E27FC236}">
                <a16:creationId xmlns:a16="http://schemas.microsoft.com/office/drawing/2014/main" id="{92A6176B-E5A0-4A11-AA25-AAD47D2FC4E2}"/>
              </a:ext>
            </a:extLst>
          </p:cNvPr>
          <p:cNvSpPr>
            <a:spLocks noGrp="1"/>
          </p:cNvSpPr>
          <p:nvPr>
            <p:ph type="sldNum" sz="quarter" idx="4"/>
          </p:nvPr>
        </p:nvSpPr>
        <p:spPr/>
        <p:txBody>
          <a:bodyPr/>
          <a:lstStyle/>
          <a:p>
            <a:fld id="{56D60047-1244-4A1F-8780-494A55767BC9}" type="slidenum">
              <a:rPr lang="nl-NL" smtClean="0"/>
              <a:pPr/>
              <a:t>51</a:t>
            </a:fld>
            <a:endParaRPr lang="nl-NL"/>
          </a:p>
        </p:txBody>
      </p:sp>
    </p:spTree>
    <p:extLst>
      <p:ext uri="{BB962C8B-B14F-4D97-AF65-F5344CB8AC3E}">
        <p14:creationId xmlns:p14="http://schemas.microsoft.com/office/powerpoint/2010/main" val="897954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8DD6C4-CAA4-4206-999B-3E229358556F}"/>
              </a:ext>
            </a:extLst>
          </p:cNvPr>
          <p:cNvSpPr>
            <a:spLocks noGrp="1"/>
          </p:cNvSpPr>
          <p:nvPr>
            <p:ph type="title"/>
          </p:nvPr>
        </p:nvSpPr>
        <p:spPr/>
        <p:txBody>
          <a:bodyPr/>
          <a:lstStyle/>
          <a:p>
            <a:r>
              <a:rPr lang="en-US" altLang="en-US" dirty="0"/>
              <a:t>Structure Hazards</a:t>
            </a:r>
            <a:endParaRPr lang="nl-NL" dirty="0"/>
          </a:p>
        </p:txBody>
      </p:sp>
      <p:sp>
        <p:nvSpPr>
          <p:cNvPr id="3" name="Tijdelijke aanduiding voor inhoud 2">
            <a:extLst>
              <a:ext uri="{FF2B5EF4-FFF2-40B4-BE49-F238E27FC236}">
                <a16:creationId xmlns:a16="http://schemas.microsoft.com/office/drawing/2014/main" id="{0340B385-0DAF-4EA2-B631-6CC23F48DB53}"/>
              </a:ext>
            </a:extLst>
          </p:cNvPr>
          <p:cNvSpPr>
            <a:spLocks noGrp="1"/>
          </p:cNvSpPr>
          <p:nvPr>
            <p:ph idx="1"/>
          </p:nvPr>
        </p:nvSpPr>
        <p:spPr/>
        <p:txBody>
          <a:bodyPr/>
          <a:lstStyle/>
          <a:p>
            <a:pPr eaLnBrk="1" hangingPunct="1"/>
            <a:r>
              <a:rPr lang="en-US" altLang="en-US" dirty="0"/>
              <a:t>Conflict for use of a resource</a:t>
            </a:r>
          </a:p>
          <a:p>
            <a:pPr lvl="1" eaLnBrk="1" hangingPunct="1"/>
            <a:r>
              <a:rPr lang="en-US" altLang="en-US" dirty="0"/>
              <a:t>In LEGv7-M the registers are used in stages ID (read) and WB (write)</a:t>
            </a:r>
          </a:p>
          <a:p>
            <a:pPr lvl="1" eaLnBrk="1" hangingPunct="1"/>
            <a:r>
              <a:rPr lang="en-US" altLang="en-US" dirty="0"/>
              <a:t>Assumed time for stages is</a:t>
            </a:r>
          </a:p>
          <a:p>
            <a:pPr lvl="2" eaLnBrk="1" hangingPunct="1"/>
            <a:r>
              <a:rPr lang="en-US" altLang="en-US" dirty="0"/>
              <a:t>100 </a:t>
            </a:r>
            <a:r>
              <a:rPr lang="en-US" altLang="en-US" dirty="0" err="1"/>
              <a:t>ps</a:t>
            </a:r>
            <a:r>
              <a:rPr lang="en-US" altLang="en-US" dirty="0"/>
              <a:t> for register read or write</a:t>
            </a:r>
          </a:p>
          <a:p>
            <a:pPr lvl="2" eaLnBrk="1" hangingPunct="1"/>
            <a:r>
              <a:rPr lang="en-US" altLang="en-US" dirty="0"/>
              <a:t>200 </a:t>
            </a:r>
            <a:r>
              <a:rPr lang="en-US" altLang="en-US" dirty="0" err="1"/>
              <a:t>ps</a:t>
            </a:r>
            <a:r>
              <a:rPr lang="en-US" altLang="en-US" dirty="0"/>
              <a:t> for other stages</a:t>
            </a:r>
          </a:p>
          <a:p>
            <a:pPr lvl="1" eaLnBrk="1" hangingPunct="1"/>
            <a:r>
              <a:rPr lang="en-US" altLang="en-US" dirty="0"/>
              <a:t>Hence, write and read can be combined in one pipeline slot</a:t>
            </a:r>
          </a:p>
          <a:p>
            <a:pPr lvl="2" eaLnBrk="1" hangingPunct="1"/>
            <a:r>
              <a:rPr lang="en-US" altLang="en-US" dirty="0"/>
              <a:t>write in first 100 </a:t>
            </a:r>
            <a:r>
              <a:rPr lang="en-US" altLang="en-US" dirty="0" err="1"/>
              <a:t>ps</a:t>
            </a:r>
            <a:r>
              <a:rPr lang="en-US" altLang="en-US" dirty="0"/>
              <a:t>, read in last 100 </a:t>
            </a:r>
            <a:r>
              <a:rPr lang="en-US" altLang="en-US" dirty="0" err="1"/>
              <a:t>ps</a:t>
            </a:r>
            <a:r>
              <a:rPr lang="en-US" altLang="en-US" dirty="0"/>
              <a:t> </a:t>
            </a:r>
            <a:endParaRPr lang="en-AU" altLang="en-US" dirty="0"/>
          </a:p>
          <a:p>
            <a:endParaRPr lang="nl-NL" dirty="0"/>
          </a:p>
        </p:txBody>
      </p:sp>
      <p:sp>
        <p:nvSpPr>
          <p:cNvPr id="4" name="Tijdelijke aanduiding voor dianummer 3">
            <a:extLst>
              <a:ext uri="{FF2B5EF4-FFF2-40B4-BE49-F238E27FC236}">
                <a16:creationId xmlns:a16="http://schemas.microsoft.com/office/drawing/2014/main" id="{92A6176B-E5A0-4A11-AA25-AAD47D2FC4E2}"/>
              </a:ext>
            </a:extLst>
          </p:cNvPr>
          <p:cNvSpPr>
            <a:spLocks noGrp="1"/>
          </p:cNvSpPr>
          <p:nvPr>
            <p:ph type="sldNum" sz="quarter" idx="4"/>
          </p:nvPr>
        </p:nvSpPr>
        <p:spPr/>
        <p:txBody>
          <a:bodyPr/>
          <a:lstStyle/>
          <a:p>
            <a:fld id="{56D60047-1244-4A1F-8780-494A55767BC9}" type="slidenum">
              <a:rPr lang="nl-NL" smtClean="0"/>
              <a:pPr/>
              <a:t>52</a:t>
            </a:fld>
            <a:endParaRPr lang="nl-NL"/>
          </a:p>
        </p:txBody>
      </p:sp>
    </p:spTree>
    <p:extLst>
      <p:ext uri="{BB962C8B-B14F-4D97-AF65-F5344CB8AC3E}">
        <p14:creationId xmlns:p14="http://schemas.microsoft.com/office/powerpoint/2010/main" val="1872047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Afbeelding 14">
            <a:extLst>
              <a:ext uri="{FF2B5EF4-FFF2-40B4-BE49-F238E27FC236}">
                <a16:creationId xmlns:a16="http://schemas.microsoft.com/office/drawing/2014/main" id="{EA61018A-F309-43CF-ACCF-EBBABA06B167}"/>
              </a:ext>
            </a:extLst>
          </p:cNvPr>
          <p:cNvPicPr>
            <a:picLocks noChangeAspect="1"/>
          </p:cNvPicPr>
          <p:nvPr/>
        </p:nvPicPr>
        <p:blipFill>
          <a:blip r:embed="rId2"/>
          <a:stretch>
            <a:fillRect/>
          </a:stretch>
        </p:blipFill>
        <p:spPr>
          <a:xfrm>
            <a:off x="975544" y="2917281"/>
            <a:ext cx="7772400" cy="2676525"/>
          </a:xfrm>
          <a:prstGeom prst="rect">
            <a:avLst/>
          </a:prstGeom>
        </p:spPr>
      </p:pic>
      <p:sp>
        <p:nvSpPr>
          <p:cNvPr id="2" name="Titel 1">
            <a:extLst>
              <a:ext uri="{FF2B5EF4-FFF2-40B4-BE49-F238E27FC236}">
                <a16:creationId xmlns:a16="http://schemas.microsoft.com/office/drawing/2014/main" id="{908DD6C4-CAA4-4206-999B-3E229358556F}"/>
              </a:ext>
            </a:extLst>
          </p:cNvPr>
          <p:cNvSpPr>
            <a:spLocks noGrp="1"/>
          </p:cNvSpPr>
          <p:nvPr>
            <p:ph type="title"/>
          </p:nvPr>
        </p:nvSpPr>
        <p:spPr/>
        <p:txBody>
          <a:bodyPr/>
          <a:lstStyle/>
          <a:p>
            <a:r>
              <a:rPr lang="en-US" altLang="en-US" dirty="0"/>
              <a:t>Data Hazards</a:t>
            </a:r>
            <a:endParaRPr lang="nl-NL" dirty="0"/>
          </a:p>
        </p:txBody>
      </p:sp>
      <p:sp>
        <p:nvSpPr>
          <p:cNvPr id="3" name="Tijdelijke aanduiding voor inhoud 2">
            <a:extLst>
              <a:ext uri="{FF2B5EF4-FFF2-40B4-BE49-F238E27FC236}">
                <a16:creationId xmlns:a16="http://schemas.microsoft.com/office/drawing/2014/main" id="{0340B385-0DAF-4EA2-B631-6CC23F48DB53}"/>
              </a:ext>
            </a:extLst>
          </p:cNvPr>
          <p:cNvSpPr>
            <a:spLocks noGrp="1"/>
          </p:cNvSpPr>
          <p:nvPr>
            <p:ph idx="1"/>
          </p:nvPr>
        </p:nvSpPr>
        <p:spPr/>
        <p:txBody>
          <a:bodyPr/>
          <a:lstStyle/>
          <a:p>
            <a:pPr eaLnBrk="1" hangingPunct="1"/>
            <a:r>
              <a:rPr lang="en-US" altLang="en-US" sz="2800" dirty="0"/>
              <a:t>An instruction depends on completion of data access by a previous instruction</a:t>
            </a:r>
          </a:p>
          <a:p>
            <a:pPr lvl="1" eaLnBrk="1" hangingPunct="1"/>
            <a:r>
              <a:rPr lang="en-US" altLang="en-US" sz="2400" dirty="0">
                <a:latin typeface="Consolas" panose="020B0609020204030204" pitchFamily="49" charset="0"/>
              </a:rPr>
              <a:t>ADDS	</a:t>
            </a:r>
            <a:r>
              <a:rPr lang="en-US" altLang="en-US" sz="2400" dirty="0">
                <a:solidFill>
                  <a:srgbClr val="C00000"/>
                </a:solidFill>
                <a:latin typeface="Consolas" panose="020B0609020204030204" pitchFamily="49" charset="0"/>
              </a:rPr>
              <a:t>R1</a:t>
            </a:r>
            <a:r>
              <a:rPr lang="en-US" altLang="en-US" sz="2400" dirty="0">
                <a:latin typeface="Consolas" panose="020B0609020204030204" pitchFamily="49" charset="0"/>
              </a:rPr>
              <a:t>, R2, R3</a:t>
            </a:r>
            <a:br>
              <a:rPr lang="en-US" altLang="en-US" sz="2400" dirty="0">
                <a:latin typeface="Consolas" panose="020B0609020204030204" pitchFamily="49" charset="0"/>
              </a:rPr>
            </a:br>
            <a:r>
              <a:rPr lang="en-US" altLang="en-US" sz="2400" dirty="0">
                <a:latin typeface="Consolas" panose="020B0609020204030204" pitchFamily="49" charset="0"/>
              </a:rPr>
              <a:t>SUBS	R4, </a:t>
            </a:r>
            <a:r>
              <a:rPr lang="en-US" altLang="en-US" sz="2400" dirty="0">
                <a:solidFill>
                  <a:srgbClr val="C00000"/>
                </a:solidFill>
                <a:latin typeface="Consolas" panose="020B0609020204030204" pitchFamily="49" charset="0"/>
              </a:rPr>
              <a:t>R1</a:t>
            </a:r>
            <a:r>
              <a:rPr lang="en-US" altLang="en-US" sz="2400" dirty="0">
                <a:latin typeface="Consolas" panose="020B0609020204030204" pitchFamily="49" charset="0"/>
              </a:rPr>
              <a:t>, R5</a:t>
            </a:r>
          </a:p>
          <a:p>
            <a:endParaRPr lang="nl-NL" dirty="0"/>
          </a:p>
        </p:txBody>
      </p:sp>
      <p:sp>
        <p:nvSpPr>
          <p:cNvPr id="4" name="Tijdelijke aanduiding voor dianummer 3">
            <a:extLst>
              <a:ext uri="{FF2B5EF4-FFF2-40B4-BE49-F238E27FC236}">
                <a16:creationId xmlns:a16="http://schemas.microsoft.com/office/drawing/2014/main" id="{92A6176B-E5A0-4A11-AA25-AAD47D2FC4E2}"/>
              </a:ext>
            </a:extLst>
          </p:cNvPr>
          <p:cNvSpPr>
            <a:spLocks noGrp="1"/>
          </p:cNvSpPr>
          <p:nvPr>
            <p:ph type="sldNum" sz="quarter" idx="4"/>
          </p:nvPr>
        </p:nvSpPr>
        <p:spPr/>
        <p:txBody>
          <a:bodyPr/>
          <a:lstStyle/>
          <a:p>
            <a:fld id="{56D60047-1244-4A1F-8780-494A55767BC9}" type="slidenum">
              <a:rPr lang="nl-NL" smtClean="0"/>
              <a:pPr/>
              <a:t>53</a:t>
            </a:fld>
            <a:endParaRPr lang="nl-NL"/>
          </a:p>
        </p:txBody>
      </p:sp>
      <p:cxnSp>
        <p:nvCxnSpPr>
          <p:cNvPr id="7" name="Rechte verbindingslijn met pijl 6">
            <a:extLst>
              <a:ext uri="{FF2B5EF4-FFF2-40B4-BE49-F238E27FC236}">
                <a16:creationId xmlns:a16="http://schemas.microsoft.com/office/drawing/2014/main" id="{7CB9290B-1FE7-4A1C-90F9-AF99854E594F}"/>
              </a:ext>
            </a:extLst>
          </p:cNvPr>
          <p:cNvCxnSpPr>
            <a:cxnSpLocks/>
          </p:cNvCxnSpPr>
          <p:nvPr/>
        </p:nvCxnSpPr>
        <p:spPr bwMode="auto">
          <a:xfrm flipH="1">
            <a:off x="5584060" y="4153644"/>
            <a:ext cx="1825125" cy="804344"/>
          </a:xfrm>
          <a:prstGeom prst="straightConnector1">
            <a:avLst/>
          </a:prstGeom>
          <a:solidFill>
            <a:schemeClr val="accent1"/>
          </a:solidFill>
          <a:ln w="38100" cap="flat" cmpd="sng" algn="ctr">
            <a:solidFill>
              <a:srgbClr val="C00000"/>
            </a:solidFill>
            <a:prstDash val="solid"/>
            <a:round/>
            <a:headEnd type="none" w="med" len="med"/>
            <a:tailEnd type="triangle" w="lg" len="lg"/>
          </a:ln>
          <a:effectLst/>
        </p:spPr>
      </p:cxnSp>
      <p:sp>
        <p:nvSpPr>
          <p:cNvPr id="8" name="Tekstvak 8">
            <a:extLst>
              <a:ext uri="{FF2B5EF4-FFF2-40B4-BE49-F238E27FC236}">
                <a16:creationId xmlns:a16="http://schemas.microsoft.com/office/drawing/2014/main" id="{FD473F1E-5CEE-4F2C-946B-8A6C8580057E}"/>
              </a:ext>
            </a:extLst>
          </p:cNvPr>
          <p:cNvSpPr txBox="1"/>
          <p:nvPr/>
        </p:nvSpPr>
        <p:spPr>
          <a:xfrm>
            <a:off x="6304138" y="1883602"/>
            <a:ext cx="2826173" cy="830997"/>
          </a:xfrm>
          <a:prstGeom prst="rect">
            <a:avLst/>
          </a:prstGeom>
          <a:solidFill>
            <a:srgbClr val="C00000"/>
          </a:solidFill>
        </p:spPr>
        <p:txBody>
          <a:bodyPr wrap="square" rtlCol="0">
            <a:spAutoFit/>
          </a:bodyPr>
          <a:lstStyle/>
          <a:p>
            <a:pPr algn="ctr"/>
            <a:r>
              <a:rPr lang="nl-NL" b="0" dirty="0">
                <a:solidFill>
                  <a:schemeClr val="bg1"/>
                </a:solidFill>
                <a:latin typeface="+mn-lt"/>
              </a:rPr>
              <a:t>Data </a:t>
            </a:r>
            <a:r>
              <a:rPr lang="nl-NL" b="0" dirty="0" err="1">
                <a:solidFill>
                  <a:schemeClr val="bg1"/>
                </a:solidFill>
                <a:latin typeface="+mn-lt"/>
              </a:rPr>
              <a:t>can</a:t>
            </a:r>
            <a:r>
              <a:rPr lang="nl-NL" b="0" dirty="0">
                <a:solidFill>
                  <a:schemeClr val="bg1"/>
                </a:solidFill>
                <a:latin typeface="+mn-lt"/>
              </a:rPr>
              <a:t> </a:t>
            </a:r>
            <a:r>
              <a:rPr lang="nl-NL" b="0" dirty="0" err="1">
                <a:solidFill>
                  <a:schemeClr val="bg1"/>
                </a:solidFill>
                <a:latin typeface="+mn-lt"/>
              </a:rPr>
              <a:t>not</a:t>
            </a:r>
            <a:r>
              <a:rPr lang="nl-NL" b="0" dirty="0">
                <a:solidFill>
                  <a:schemeClr val="bg1"/>
                </a:solidFill>
                <a:latin typeface="+mn-lt"/>
              </a:rPr>
              <a:t> move backward in time!</a:t>
            </a:r>
          </a:p>
        </p:txBody>
      </p:sp>
    </p:spTree>
    <p:extLst>
      <p:ext uri="{BB962C8B-B14F-4D97-AF65-F5344CB8AC3E}">
        <p14:creationId xmlns:p14="http://schemas.microsoft.com/office/powerpoint/2010/main" val="1578223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Afbeelding 22">
            <a:extLst>
              <a:ext uri="{FF2B5EF4-FFF2-40B4-BE49-F238E27FC236}">
                <a16:creationId xmlns:a16="http://schemas.microsoft.com/office/drawing/2014/main" id="{A485FDFF-56C1-4826-B014-91D0CE011D5E}"/>
              </a:ext>
            </a:extLst>
          </p:cNvPr>
          <p:cNvPicPr>
            <a:picLocks noChangeAspect="1"/>
          </p:cNvPicPr>
          <p:nvPr/>
        </p:nvPicPr>
        <p:blipFill>
          <a:blip r:embed="rId2"/>
          <a:stretch>
            <a:fillRect/>
          </a:stretch>
        </p:blipFill>
        <p:spPr>
          <a:xfrm>
            <a:off x="922339" y="2281436"/>
            <a:ext cx="7946164" cy="3240360"/>
          </a:xfrm>
          <a:prstGeom prst="rect">
            <a:avLst/>
          </a:prstGeom>
        </p:spPr>
      </p:pic>
      <p:sp>
        <p:nvSpPr>
          <p:cNvPr id="2" name="Titel 1">
            <a:extLst>
              <a:ext uri="{FF2B5EF4-FFF2-40B4-BE49-F238E27FC236}">
                <a16:creationId xmlns:a16="http://schemas.microsoft.com/office/drawing/2014/main" id="{908DD6C4-CAA4-4206-999B-3E229358556F}"/>
              </a:ext>
            </a:extLst>
          </p:cNvPr>
          <p:cNvSpPr>
            <a:spLocks noGrp="1"/>
          </p:cNvSpPr>
          <p:nvPr>
            <p:ph type="title"/>
          </p:nvPr>
        </p:nvSpPr>
        <p:spPr/>
        <p:txBody>
          <a:bodyPr/>
          <a:lstStyle/>
          <a:p>
            <a:r>
              <a:rPr lang="nl-NL" dirty="0"/>
              <a:t>Stalling (</a:t>
            </a:r>
            <a:r>
              <a:rPr lang="nl-NL" dirty="0" err="1"/>
              <a:t>aka</a:t>
            </a:r>
            <a:r>
              <a:rPr lang="nl-NL" dirty="0"/>
              <a:t> </a:t>
            </a:r>
            <a:r>
              <a:rPr lang="nl-NL" dirty="0" err="1"/>
              <a:t>insert</a:t>
            </a:r>
            <a:r>
              <a:rPr lang="nl-NL" dirty="0"/>
              <a:t> </a:t>
            </a:r>
            <a:r>
              <a:rPr lang="nl-NL" dirty="0" err="1"/>
              <a:t>bubbles</a:t>
            </a:r>
            <a:r>
              <a:rPr lang="nl-NL" dirty="0"/>
              <a:t>)</a:t>
            </a:r>
          </a:p>
        </p:txBody>
      </p:sp>
      <p:sp>
        <p:nvSpPr>
          <p:cNvPr id="3" name="Tijdelijke aanduiding voor inhoud 2">
            <a:extLst>
              <a:ext uri="{FF2B5EF4-FFF2-40B4-BE49-F238E27FC236}">
                <a16:creationId xmlns:a16="http://schemas.microsoft.com/office/drawing/2014/main" id="{0340B385-0DAF-4EA2-B631-6CC23F48DB53}"/>
              </a:ext>
            </a:extLst>
          </p:cNvPr>
          <p:cNvSpPr>
            <a:spLocks noGrp="1"/>
          </p:cNvSpPr>
          <p:nvPr>
            <p:ph idx="1"/>
          </p:nvPr>
        </p:nvSpPr>
        <p:spPr/>
        <p:txBody>
          <a:bodyPr/>
          <a:lstStyle/>
          <a:p>
            <a:pPr eaLnBrk="1" hangingPunct="1"/>
            <a:r>
              <a:rPr lang="en-US" altLang="en-US" dirty="0"/>
              <a:t>Wait for the data to be stored in a register</a:t>
            </a:r>
          </a:p>
          <a:p>
            <a:pPr lvl="1" eaLnBrk="1" hangingPunct="1"/>
            <a:r>
              <a:rPr lang="en-US" altLang="en-US" dirty="0"/>
              <a:t>Requires extra control logic</a:t>
            </a:r>
            <a:endParaRPr lang="en-AU" altLang="en-US" dirty="0"/>
          </a:p>
          <a:p>
            <a:endParaRPr lang="nl-NL" dirty="0"/>
          </a:p>
        </p:txBody>
      </p:sp>
      <p:sp>
        <p:nvSpPr>
          <p:cNvPr id="4" name="Tijdelijke aanduiding voor dianummer 3">
            <a:extLst>
              <a:ext uri="{FF2B5EF4-FFF2-40B4-BE49-F238E27FC236}">
                <a16:creationId xmlns:a16="http://schemas.microsoft.com/office/drawing/2014/main" id="{92A6176B-E5A0-4A11-AA25-AAD47D2FC4E2}"/>
              </a:ext>
            </a:extLst>
          </p:cNvPr>
          <p:cNvSpPr>
            <a:spLocks noGrp="1"/>
          </p:cNvSpPr>
          <p:nvPr>
            <p:ph type="sldNum" sz="quarter" idx="4"/>
          </p:nvPr>
        </p:nvSpPr>
        <p:spPr/>
        <p:txBody>
          <a:bodyPr/>
          <a:lstStyle/>
          <a:p>
            <a:fld id="{56D60047-1244-4A1F-8780-494A55767BC9}" type="slidenum">
              <a:rPr lang="nl-NL" smtClean="0"/>
              <a:pPr/>
              <a:t>54</a:t>
            </a:fld>
            <a:endParaRPr lang="nl-NL"/>
          </a:p>
        </p:txBody>
      </p:sp>
      <p:cxnSp>
        <p:nvCxnSpPr>
          <p:cNvPr id="12" name="Rechte verbindingslijn met pijl 11">
            <a:extLst>
              <a:ext uri="{FF2B5EF4-FFF2-40B4-BE49-F238E27FC236}">
                <a16:creationId xmlns:a16="http://schemas.microsoft.com/office/drawing/2014/main" id="{31FBD6CF-3BA1-425F-A12F-C0A20BF0E9B2}"/>
              </a:ext>
            </a:extLst>
          </p:cNvPr>
          <p:cNvCxnSpPr>
            <a:cxnSpLocks/>
          </p:cNvCxnSpPr>
          <p:nvPr/>
        </p:nvCxnSpPr>
        <p:spPr bwMode="auto">
          <a:xfrm>
            <a:off x="6088112" y="3274434"/>
            <a:ext cx="144016" cy="1800200"/>
          </a:xfrm>
          <a:prstGeom prst="straightConnector1">
            <a:avLst/>
          </a:prstGeom>
          <a:solidFill>
            <a:schemeClr val="accent1"/>
          </a:solidFill>
          <a:ln w="38100" cap="flat" cmpd="sng" algn="ctr">
            <a:solidFill>
              <a:srgbClr val="C00000"/>
            </a:solidFill>
            <a:prstDash val="solid"/>
            <a:round/>
            <a:headEnd type="none" w="med" len="med"/>
            <a:tailEnd type="triangle" w="lg" len="lg"/>
          </a:ln>
          <a:effectLst/>
        </p:spPr>
      </p:cxnSp>
      <p:sp>
        <p:nvSpPr>
          <p:cNvPr id="17" name="Tekstvak 8">
            <a:extLst>
              <a:ext uri="{FF2B5EF4-FFF2-40B4-BE49-F238E27FC236}">
                <a16:creationId xmlns:a16="http://schemas.microsoft.com/office/drawing/2014/main" id="{032DF255-CB5F-445B-B8AD-2FD9DCBB52FC}"/>
              </a:ext>
            </a:extLst>
          </p:cNvPr>
          <p:cNvSpPr txBox="1"/>
          <p:nvPr/>
        </p:nvSpPr>
        <p:spPr>
          <a:xfrm>
            <a:off x="6906134" y="2771817"/>
            <a:ext cx="2520280" cy="830997"/>
          </a:xfrm>
          <a:prstGeom prst="rect">
            <a:avLst/>
          </a:prstGeom>
          <a:solidFill>
            <a:srgbClr val="C00000"/>
          </a:solidFill>
        </p:spPr>
        <p:txBody>
          <a:bodyPr wrap="square" rtlCol="0">
            <a:spAutoFit/>
          </a:bodyPr>
          <a:lstStyle/>
          <a:p>
            <a:pPr algn="ctr"/>
            <a:r>
              <a:rPr lang="nl-NL" b="0" dirty="0">
                <a:solidFill>
                  <a:schemeClr val="bg1"/>
                </a:solidFill>
                <a:latin typeface="+mn-lt"/>
              </a:rPr>
              <a:t>Data </a:t>
            </a:r>
            <a:r>
              <a:rPr lang="nl-NL" b="0" dirty="0" err="1">
                <a:solidFill>
                  <a:schemeClr val="bg1"/>
                </a:solidFill>
                <a:latin typeface="+mn-lt"/>
              </a:rPr>
              <a:t>now</a:t>
            </a:r>
            <a:r>
              <a:rPr lang="nl-NL" b="0" dirty="0">
                <a:solidFill>
                  <a:schemeClr val="bg1"/>
                </a:solidFill>
                <a:latin typeface="+mn-lt"/>
              </a:rPr>
              <a:t> moves forward in time!</a:t>
            </a:r>
          </a:p>
        </p:txBody>
      </p:sp>
    </p:spTree>
    <p:extLst>
      <p:ext uri="{BB962C8B-B14F-4D97-AF65-F5344CB8AC3E}">
        <p14:creationId xmlns:p14="http://schemas.microsoft.com/office/powerpoint/2010/main" val="3953619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CC14F4-521C-4FF9-8A22-9179E872A50D}"/>
              </a:ext>
            </a:extLst>
          </p:cNvPr>
          <p:cNvSpPr>
            <a:spLocks noGrp="1"/>
          </p:cNvSpPr>
          <p:nvPr>
            <p:ph type="title"/>
          </p:nvPr>
        </p:nvSpPr>
        <p:spPr/>
        <p:txBody>
          <a:bodyPr/>
          <a:lstStyle/>
          <a:p>
            <a:r>
              <a:rPr lang="nl-NL" dirty="0" err="1"/>
              <a:t>Exercise</a:t>
            </a:r>
            <a:endParaRPr lang="nl-NL" dirty="0"/>
          </a:p>
        </p:txBody>
      </p:sp>
      <p:sp>
        <p:nvSpPr>
          <p:cNvPr id="3" name="Tijdelijke aanduiding voor inhoud 2">
            <a:extLst>
              <a:ext uri="{FF2B5EF4-FFF2-40B4-BE49-F238E27FC236}">
                <a16:creationId xmlns:a16="http://schemas.microsoft.com/office/drawing/2014/main" id="{1A3BDDE3-2471-4544-948E-CAC2F4BEB4CC}"/>
              </a:ext>
            </a:extLst>
          </p:cNvPr>
          <p:cNvSpPr>
            <a:spLocks noGrp="1"/>
          </p:cNvSpPr>
          <p:nvPr>
            <p:ph idx="1"/>
          </p:nvPr>
        </p:nvSpPr>
        <p:spPr/>
        <p:txBody>
          <a:bodyPr/>
          <a:lstStyle/>
          <a:p>
            <a:r>
              <a:rPr lang="en-US" dirty="0"/>
              <a:t>Were must the processor insert </a:t>
            </a:r>
            <a:r>
              <a:rPr lang="en-US" dirty="0" err="1"/>
              <a:t>bubbes</a:t>
            </a:r>
            <a:r>
              <a:rPr lang="en-US" dirty="0"/>
              <a:t> (</a:t>
            </a:r>
            <a:r>
              <a:rPr lang="en-US" dirty="0">
                <a:latin typeface="Consolas" panose="020B0609020204030204" pitchFamily="49" charset="0"/>
              </a:rPr>
              <a:t>NOP</a:t>
            </a:r>
            <a:r>
              <a:rPr lang="en-US" dirty="0"/>
              <a:t>s) when the following code is run on the pipeline:</a:t>
            </a:r>
          </a:p>
          <a:p>
            <a:r>
              <a:rPr lang="it-IT" dirty="0">
                <a:latin typeface="Consolas" panose="020B0609020204030204" pitchFamily="49" charset="0"/>
              </a:rPr>
              <a:t>	ADDS R1, R2, R3</a:t>
            </a:r>
          </a:p>
          <a:p>
            <a:r>
              <a:rPr lang="it-IT" dirty="0">
                <a:latin typeface="Consolas" panose="020B0609020204030204" pitchFamily="49" charset="0"/>
              </a:rPr>
              <a:t>	ADDS R4, R1, R2</a:t>
            </a:r>
          </a:p>
          <a:p>
            <a:r>
              <a:rPr lang="it-IT" dirty="0">
                <a:latin typeface="Consolas" panose="020B0609020204030204" pitchFamily="49" charset="0"/>
              </a:rPr>
              <a:t>	ADDS R5, R1, R6</a:t>
            </a:r>
          </a:p>
          <a:p>
            <a:r>
              <a:rPr lang="it-IT" dirty="0">
                <a:latin typeface="Consolas" panose="020B0609020204030204" pitchFamily="49" charset="0"/>
              </a:rPr>
              <a:t>	ADDS R7, R1, R4</a:t>
            </a:r>
            <a:endParaRPr lang="en-US" dirty="0">
              <a:latin typeface="Consolas" panose="020B0609020204030204" pitchFamily="49" charset="0"/>
            </a:endParaRPr>
          </a:p>
        </p:txBody>
      </p:sp>
      <p:sp>
        <p:nvSpPr>
          <p:cNvPr id="4" name="Tijdelijke aanduiding voor dianummer 3">
            <a:extLst>
              <a:ext uri="{FF2B5EF4-FFF2-40B4-BE49-F238E27FC236}">
                <a16:creationId xmlns:a16="http://schemas.microsoft.com/office/drawing/2014/main" id="{053C6D5D-6A78-4B80-9E30-C35E19122FB2}"/>
              </a:ext>
            </a:extLst>
          </p:cNvPr>
          <p:cNvSpPr>
            <a:spLocks noGrp="1"/>
          </p:cNvSpPr>
          <p:nvPr>
            <p:ph type="sldNum" sz="quarter" idx="4"/>
          </p:nvPr>
        </p:nvSpPr>
        <p:spPr/>
        <p:txBody>
          <a:bodyPr/>
          <a:lstStyle/>
          <a:p>
            <a:fld id="{56D60047-1244-4A1F-8780-494A55767BC9}" type="slidenum">
              <a:rPr lang="nl-NL" smtClean="0"/>
              <a:pPr/>
              <a:t>55</a:t>
            </a:fld>
            <a:endParaRPr lang="nl-NL"/>
          </a:p>
        </p:txBody>
      </p:sp>
    </p:spTree>
    <p:extLst>
      <p:ext uri="{BB962C8B-B14F-4D97-AF65-F5344CB8AC3E}">
        <p14:creationId xmlns:p14="http://schemas.microsoft.com/office/powerpoint/2010/main" val="17320021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8DD6C4-CAA4-4206-999B-3E229358556F}"/>
              </a:ext>
            </a:extLst>
          </p:cNvPr>
          <p:cNvSpPr>
            <a:spLocks noGrp="1"/>
          </p:cNvSpPr>
          <p:nvPr>
            <p:ph type="title"/>
          </p:nvPr>
        </p:nvSpPr>
        <p:spPr/>
        <p:txBody>
          <a:bodyPr/>
          <a:lstStyle/>
          <a:p>
            <a:r>
              <a:rPr lang="en-US" altLang="en-US" dirty="0"/>
              <a:t>Forwarding (aka Bypassing)</a:t>
            </a:r>
            <a:endParaRPr lang="nl-NL" dirty="0"/>
          </a:p>
        </p:txBody>
      </p:sp>
      <p:sp>
        <p:nvSpPr>
          <p:cNvPr id="3" name="Tijdelijke aanduiding voor inhoud 2">
            <a:extLst>
              <a:ext uri="{FF2B5EF4-FFF2-40B4-BE49-F238E27FC236}">
                <a16:creationId xmlns:a16="http://schemas.microsoft.com/office/drawing/2014/main" id="{0340B385-0DAF-4EA2-B631-6CC23F48DB53}"/>
              </a:ext>
            </a:extLst>
          </p:cNvPr>
          <p:cNvSpPr>
            <a:spLocks noGrp="1"/>
          </p:cNvSpPr>
          <p:nvPr>
            <p:ph idx="1"/>
          </p:nvPr>
        </p:nvSpPr>
        <p:spPr/>
        <p:txBody>
          <a:bodyPr/>
          <a:lstStyle/>
          <a:p>
            <a:pPr eaLnBrk="1" hangingPunct="1"/>
            <a:r>
              <a:rPr lang="en-US" altLang="en-US" dirty="0"/>
              <a:t>Use result when it is computed</a:t>
            </a:r>
          </a:p>
          <a:p>
            <a:pPr lvl="1" eaLnBrk="1" hangingPunct="1"/>
            <a:r>
              <a:rPr lang="en-US" altLang="en-US" dirty="0"/>
              <a:t>Don’t wait for it to be stored in a register</a:t>
            </a:r>
          </a:p>
          <a:p>
            <a:pPr lvl="1" eaLnBrk="1" hangingPunct="1"/>
            <a:r>
              <a:rPr lang="en-US" altLang="en-US" dirty="0"/>
              <a:t>Requires extra connections in the </a:t>
            </a:r>
            <a:r>
              <a:rPr lang="en-US" altLang="en-US" dirty="0" err="1"/>
              <a:t>datapath</a:t>
            </a:r>
            <a:r>
              <a:rPr lang="en-US" altLang="en-US" dirty="0"/>
              <a:t> and extra control logic</a:t>
            </a:r>
            <a:endParaRPr lang="en-AU" altLang="en-US" dirty="0"/>
          </a:p>
          <a:p>
            <a:endParaRPr lang="nl-NL" dirty="0"/>
          </a:p>
        </p:txBody>
      </p:sp>
      <p:sp>
        <p:nvSpPr>
          <p:cNvPr id="4" name="Tijdelijke aanduiding voor dianummer 3">
            <a:extLst>
              <a:ext uri="{FF2B5EF4-FFF2-40B4-BE49-F238E27FC236}">
                <a16:creationId xmlns:a16="http://schemas.microsoft.com/office/drawing/2014/main" id="{92A6176B-E5A0-4A11-AA25-AAD47D2FC4E2}"/>
              </a:ext>
            </a:extLst>
          </p:cNvPr>
          <p:cNvSpPr>
            <a:spLocks noGrp="1"/>
          </p:cNvSpPr>
          <p:nvPr>
            <p:ph type="sldNum" sz="quarter" idx="4"/>
          </p:nvPr>
        </p:nvSpPr>
        <p:spPr/>
        <p:txBody>
          <a:bodyPr/>
          <a:lstStyle/>
          <a:p>
            <a:fld id="{56D60047-1244-4A1F-8780-494A55767BC9}" type="slidenum">
              <a:rPr lang="nl-NL" smtClean="0"/>
              <a:pPr/>
              <a:t>56</a:t>
            </a:fld>
            <a:endParaRPr lang="nl-NL"/>
          </a:p>
        </p:txBody>
      </p:sp>
      <p:pic>
        <p:nvPicPr>
          <p:cNvPr id="6" name="Afbeelding 5">
            <a:extLst>
              <a:ext uri="{FF2B5EF4-FFF2-40B4-BE49-F238E27FC236}">
                <a16:creationId xmlns:a16="http://schemas.microsoft.com/office/drawing/2014/main" id="{D972C30D-B365-4E8D-9ED9-72F645687B0F}"/>
              </a:ext>
            </a:extLst>
          </p:cNvPr>
          <p:cNvPicPr>
            <a:picLocks noChangeAspect="1"/>
          </p:cNvPicPr>
          <p:nvPr/>
        </p:nvPicPr>
        <p:blipFill>
          <a:blip r:embed="rId2"/>
          <a:stretch>
            <a:fillRect/>
          </a:stretch>
        </p:blipFill>
        <p:spPr>
          <a:xfrm>
            <a:off x="1119560" y="2929510"/>
            <a:ext cx="7772400" cy="2676525"/>
          </a:xfrm>
          <a:prstGeom prst="rect">
            <a:avLst/>
          </a:prstGeom>
        </p:spPr>
      </p:pic>
    </p:spTree>
    <p:extLst>
      <p:ext uri="{BB962C8B-B14F-4D97-AF65-F5344CB8AC3E}">
        <p14:creationId xmlns:p14="http://schemas.microsoft.com/office/powerpoint/2010/main" val="33438761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8DD6C4-CAA4-4206-999B-3E229358556F}"/>
              </a:ext>
            </a:extLst>
          </p:cNvPr>
          <p:cNvSpPr>
            <a:spLocks noGrp="1"/>
          </p:cNvSpPr>
          <p:nvPr>
            <p:ph type="title"/>
          </p:nvPr>
        </p:nvSpPr>
        <p:spPr/>
        <p:txBody>
          <a:bodyPr/>
          <a:lstStyle/>
          <a:p>
            <a:r>
              <a:rPr lang="en-US" altLang="en-US" dirty="0"/>
              <a:t>Load-Use Data Hazard</a:t>
            </a:r>
            <a:endParaRPr lang="nl-NL" dirty="0"/>
          </a:p>
        </p:txBody>
      </p:sp>
      <p:sp>
        <p:nvSpPr>
          <p:cNvPr id="3" name="Tijdelijke aanduiding voor inhoud 2">
            <a:extLst>
              <a:ext uri="{FF2B5EF4-FFF2-40B4-BE49-F238E27FC236}">
                <a16:creationId xmlns:a16="http://schemas.microsoft.com/office/drawing/2014/main" id="{0340B385-0DAF-4EA2-B631-6CC23F48DB53}"/>
              </a:ext>
            </a:extLst>
          </p:cNvPr>
          <p:cNvSpPr>
            <a:spLocks noGrp="1"/>
          </p:cNvSpPr>
          <p:nvPr>
            <p:ph idx="1"/>
          </p:nvPr>
        </p:nvSpPr>
        <p:spPr/>
        <p:txBody>
          <a:bodyPr/>
          <a:lstStyle/>
          <a:p>
            <a:pPr eaLnBrk="1" hangingPunct="1"/>
            <a:r>
              <a:rPr lang="en-US" altLang="en-US" sz="2800" dirty="0"/>
              <a:t>Can’t always avoid stalls by forwarding</a:t>
            </a:r>
          </a:p>
          <a:p>
            <a:pPr lvl="1" eaLnBrk="1" hangingPunct="1"/>
            <a:r>
              <a:rPr lang="en-US" altLang="en-US" sz="2400" dirty="0"/>
              <a:t>If value not computed when needed</a:t>
            </a:r>
          </a:p>
          <a:p>
            <a:pPr lvl="1" eaLnBrk="1" hangingPunct="1"/>
            <a:r>
              <a:rPr lang="en-US" altLang="en-US" sz="2400" dirty="0"/>
              <a:t>Can’t forward backward in time!</a:t>
            </a:r>
            <a:endParaRPr lang="en-AU" altLang="en-US" sz="2400" dirty="0"/>
          </a:p>
          <a:p>
            <a:endParaRPr lang="nl-NL" dirty="0"/>
          </a:p>
        </p:txBody>
      </p:sp>
      <p:sp>
        <p:nvSpPr>
          <p:cNvPr id="4" name="Tijdelijke aanduiding voor dianummer 3">
            <a:extLst>
              <a:ext uri="{FF2B5EF4-FFF2-40B4-BE49-F238E27FC236}">
                <a16:creationId xmlns:a16="http://schemas.microsoft.com/office/drawing/2014/main" id="{92A6176B-E5A0-4A11-AA25-AAD47D2FC4E2}"/>
              </a:ext>
            </a:extLst>
          </p:cNvPr>
          <p:cNvSpPr>
            <a:spLocks noGrp="1"/>
          </p:cNvSpPr>
          <p:nvPr>
            <p:ph type="sldNum" sz="quarter" idx="4"/>
          </p:nvPr>
        </p:nvSpPr>
        <p:spPr/>
        <p:txBody>
          <a:bodyPr/>
          <a:lstStyle/>
          <a:p>
            <a:fld id="{56D60047-1244-4A1F-8780-494A55767BC9}" type="slidenum">
              <a:rPr lang="nl-NL" smtClean="0"/>
              <a:pPr/>
              <a:t>57</a:t>
            </a:fld>
            <a:endParaRPr lang="nl-NL"/>
          </a:p>
        </p:txBody>
      </p:sp>
      <p:pic>
        <p:nvPicPr>
          <p:cNvPr id="8" name="Afbeelding 7">
            <a:extLst>
              <a:ext uri="{FF2B5EF4-FFF2-40B4-BE49-F238E27FC236}">
                <a16:creationId xmlns:a16="http://schemas.microsoft.com/office/drawing/2014/main" id="{E6A2C236-9792-49A7-B020-516809F9BE80}"/>
              </a:ext>
            </a:extLst>
          </p:cNvPr>
          <p:cNvPicPr>
            <a:picLocks noChangeAspect="1"/>
          </p:cNvPicPr>
          <p:nvPr/>
        </p:nvPicPr>
        <p:blipFill>
          <a:blip r:embed="rId2">
            <a:clrChange>
              <a:clrFrom>
                <a:srgbClr val="FEFEFE"/>
              </a:clrFrom>
              <a:clrTo>
                <a:srgbClr val="FEFEFE">
                  <a:alpha val="0"/>
                </a:srgbClr>
              </a:clrTo>
            </a:clrChange>
          </a:blip>
          <a:stretch>
            <a:fillRect/>
          </a:stretch>
        </p:blipFill>
        <p:spPr>
          <a:xfrm>
            <a:off x="946152" y="2638774"/>
            <a:ext cx="8267700" cy="2667000"/>
          </a:xfrm>
          <a:prstGeom prst="rect">
            <a:avLst/>
          </a:prstGeom>
        </p:spPr>
      </p:pic>
      <p:cxnSp>
        <p:nvCxnSpPr>
          <p:cNvPr id="9" name="Rechte verbindingslijn met pijl 8">
            <a:extLst>
              <a:ext uri="{FF2B5EF4-FFF2-40B4-BE49-F238E27FC236}">
                <a16:creationId xmlns:a16="http://schemas.microsoft.com/office/drawing/2014/main" id="{CFADA94A-D0EB-4B83-8541-DD392CFE7D67}"/>
              </a:ext>
            </a:extLst>
          </p:cNvPr>
          <p:cNvCxnSpPr>
            <a:cxnSpLocks/>
          </p:cNvCxnSpPr>
          <p:nvPr/>
        </p:nvCxnSpPr>
        <p:spPr bwMode="auto">
          <a:xfrm flipH="1">
            <a:off x="5368034" y="3793606"/>
            <a:ext cx="864096" cy="864096"/>
          </a:xfrm>
          <a:prstGeom prst="straightConnector1">
            <a:avLst/>
          </a:prstGeom>
          <a:solidFill>
            <a:schemeClr val="accent1"/>
          </a:solidFill>
          <a:ln w="38100" cap="flat" cmpd="sng" algn="ctr">
            <a:solidFill>
              <a:srgbClr val="C00000"/>
            </a:solidFill>
            <a:prstDash val="solid"/>
            <a:round/>
            <a:headEnd type="none" w="med" len="med"/>
            <a:tailEnd type="triangle" w="lg" len="lg"/>
          </a:ln>
          <a:effectLst/>
        </p:spPr>
      </p:cxnSp>
    </p:spTree>
    <p:extLst>
      <p:ext uri="{BB962C8B-B14F-4D97-AF65-F5344CB8AC3E}">
        <p14:creationId xmlns:p14="http://schemas.microsoft.com/office/powerpoint/2010/main" val="1411979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8DD6C4-CAA4-4206-999B-3E229358556F}"/>
              </a:ext>
            </a:extLst>
          </p:cNvPr>
          <p:cNvSpPr>
            <a:spLocks noGrp="1"/>
          </p:cNvSpPr>
          <p:nvPr>
            <p:ph type="title"/>
          </p:nvPr>
        </p:nvSpPr>
        <p:spPr/>
        <p:txBody>
          <a:bodyPr/>
          <a:lstStyle/>
          <a:p>
            <a:r>
              <a:rPr lang="en-US" altLang="en-US" dirty="0"/>
              <a:t>Load-Use Data Hazard</a:t>
            </a:r>
            <a:endParaRPr lang="nl-NL" dirty="0"/>
          </a:p>
        </p:txBody>
      </p:sp>
      <p:sp>
        <p:nvSpPr>
          <p:cNvPr id="3" name="Tijdelijke aanduiding voor inhoud 2">
            <a:extLst>
              <a:ext uri="{FF2B5EF4-FFF2-40B4-BE49-F238E27FC236}">
                <a16:creationId xmlns:a16="http://schemas.microsoft.com/office/drawing/2014/main" id="{0340B385-0DAF-4EA2-B631-6CC23F48DB53}"/>
              </a:ext>
            </a:extLst>
          </p:cNvPr>
          <p:cNvSpPr>
            <a:spLocks noGrp="1"/>
          </p:cNvSpPr>
          <p:nvPr>
            <p:ph idx="1"/>
          </p:nvPr>
        </p:nvSpPr>
        <p:spPr/>
        <p:txBody>
          <a:bodyPr/>
          <a:lstStyle/>
          <a:p>
            <a:pPr eaLnBrk="1" hangingPunct="1"/>
            <a:r>
              <a:rPr lang="en-US" altLang="en-US" dirty="0"/>
              <a:t>Can’t avoid stalls by forwarding</a:t>
            </a:r>
          </a:p>
          <a:p>
            <a:pPr lvl="1" eaLnBrk="1" hangingPunct="1"/>
            <a:r>
              <a:rPr lang="en-US" altLang="en-US" dirty="0"/>
              <a:t>Stall can be limited to one cycle by using forwarding.</a:t>
            </a:r>
            <a:endParaRPr lang="en-AU" altLang="en-US" dirty="0"/>
          </a:p>
          <a:p>
            <a:endParaRPr lang="nl-NL" dirty="0"/>
          </a:p>
        </p:txBody>
      </p:sp>
      <p:sp>
        <p:nvSpPr>
          <p:cNvPr id="4" name="Tijdelijke aanduiding voor dianummer 3">
            <a:extLst>
              <a:ext uri="{FF2B5EF4-FFF2-40B4-BE49-F238E27FC236}">
                <a16:creationId xmlns:a16="http://schemas.microsoft.com/office/drawing/2014/main" id="{92A6176B-E5A0-4A11-AA25-AAD47D2FC4E2}"/>
              </a:ext>
            </a:extLst>
          </p:cNvPr>
          <p:cNvSpPr>
            <a:spLocks noGrp="1"/>
          </p:cNvSpPr>
          <p:nvPr>
            <p:ph type="sldNum" sz="quarter" idx="4"/>
          </p:nvPr>
        </p:nvSpPr>
        <p:spPr/>
        <p:txBody>
          <a:bodyPr/>
          <a:lstStyle/>
          <a:p>
            <a:fld id="{56D60047-1244-4A1F-8780-494A55767BC9}" type="slidenum">
              <a:rPr lang="nl-NL" smtClean="0"/>
              <a:pPr/>
              <a:t>58</a:t>
            </a:fld>
            <a:endParaRPr lang="nl-NL"/>
          </a:p>
        </p:txBody>
      </p:sp>
      <p:pic>
        <p:nvPicPr>
          <p:cNvPr id="8" name="Afbeelding 7">
            <a:extLst>
              <a:ext uri="{FF2B5EF4-FFF2-40B4-BE49-F238E27FC236}">
                <a16:creationId xmlns:a16="http://schemas.microsoft.com/office/drawing/2014/main" id="{C655EDC5-7F24-4EA9-9273-544080AA27C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31865" y="2231483"/>
            <a:ext cx="8296275" cy="3362325"/>
          </a:xfrm>
          <a:prstGeom prst="rect">
            <a:avLst/>
          </a:prstGeom>
        </p:spPr>
      </p:pic>
    </p:spTree>
    <p:extLst>
      <p:ext uri="{BB962C8B-B14F-4D97-AF65-F5344CB8AC3E}">
        <p14:creationId xmlns:p14="http://schemas.microsoft.com/office/powerpoint/2010/main" val="9899765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8DD6C4-CAA4-4206-999B-3E229358556F}"/>
              </a:ext>
            </a:extLst>
          </p:cNvPr>
          <p:cNvSpPr>
            <a:spLocks noGrp="1"/>
          </p:cNvSpPr>
          <p:nvPr>
            <p:ph type="title"/>
          </p:nvPr>
        </p:nvSpPr>
        <p:spPr/>
        <p:txBody>
          <a:bodyPr/>
          <a:lstStyle/>
          <a:p>
            <a:r>
              <a:rPr lang="en-US" altLang="en-US" dirty="0"/>
              <a:t>Code Scheduling to Avoid Stalls</a:t>
            </a:r>
            <a:endParaRPr lang="nl-NL" dirty="0"/>
          </a:p>
        </p:txBody>
      </p:sp>
      <p:sp>
        <p:nvSpPr>
          <p:cNvPr id="3" name="Tijdelijke aanduiding voor inhoud 2">
            <a:extLst>
              <a:ext uri="{FF2B5EF4-FFF2-40B4-BE49-F238E27FC236}">
                <a16:creationId xmlns:a16="http://schemas.microsoft.com/office/drawing/2014/main" id="{0340B385-0DAF-4EA2-B631-6CC23F48DB53}"/>
              </a:ext>
            </a:extLst>
          </p:cNvPr>
          <p:cNvSpPr>
            <a:spLocks noGrp="1"/>
          </p:cNvSpPr>
          <p:nvPr>
            <p:ph idx="1"/>
          </p:nvPr>
        </p:nvSpPr>
        <p:spPr/>
        <p:txBody>
          <a:bodyPr/>
          <a:lstStyle/>
          <a:p>
            <a:pPr eaLnBrk="1" hangingPunct="1"/>
            <a:r>
              <a:rPr lang="en-US" altLang="en-US" sz="2800" dirty="0"/>
              <a:t>Reorder code to avoid use of load result in the next instruction</a:t>
            </a:r>
          </a:p>
          <a:p>
            <a:pPr eaLnBrk="1" hangingPunct="1"/>
            <a:r>
              <a:rPr lang="en-US" altLang="en-US" sz="2800" dirty="0"/>
              <a:t>C code for </a:t>
            </a:r>
            <a:r>
              <a:rPr lang="en-US" altLang="en-US" sz="2000" dirty="0">
                <a:latin typeface="Consolas" panose="020B0609020204030204" pitchFamily="49" charset="0"/>
              </a:rPr>
              <a:t>A[3]=A[0]+A[1]; A[4]=A[0]+A[2]; // A in R0</a:t>
            </a:r>
            <a:endParaRPr lang="en-AU" altLang="en-US" sz="2800" dirty="0">
              <a:latin typeface="Consolas" panose="020B0609020204030204" pitchFamily="49" charset="0"/>
            </a:endParaRPr>
          </a:p>
          <a:p>
            <a:endParaRPr lang="nl-NL" sz="2800" dirty="0"/>
          </a:p>
        </p:txBody>
      </p:sp>
      <p:sp>
        <p:nvSpPr>
          <p:cNvPr id="4" name="Tijdelijke aanduiding voor dianummer 3">
            <a:extLst>
              <a:ext uri="{FF2B5EF4-FFF2-40B4-BE49-F238E27FC236}">
                <a16:creationId xmlns:a16="http://schemas.microsoft.com/office/drawing/2014/main" id="{92A6176B-E5A0-4A11-AA25-AAD47D2FC4E2}"/>
              </a:ext>
            </a:extLst>
          </p:cNvPr>
          <p:cNvSpPr>
            <a:spLocks noGrp="1"/>
          </p:cNvSpPr>
          <p:nvPr>
            <p:ph type="sldNum" sz="quarter" idx="4"/>
          </p:nvPr>
        </p:nvSpPr>
        <p:spPr/>
        <p:txBody>
          <a:bodyPr/>
          <a:lstStyle/>
          <a:p>
            <a:fld id="{56D60047-1244-4A1F-8780-494A55767BC9}" type="slidenum">
              <a:rPr lang="nl-NL" smtClean="0"/>
              <a:pPr/>
              <a:t>59</a:t>
            </a:fld>
            <a:endParaRPr lang="nl-NL"/>
          </a:p>
        </p:txBody>
      </p:sp>
      <p:sp>
        <p:nvSpPr>
          <p:cNvPr id="12" name="Text Box 4">
            <a:extLst>
              <a:ext uri="{FF2B5EF4-FFF2-40B4-BE49-F238E27FC236}">
                <a16:creationId xmlns:a16="http://schemas.microsoft.com/office/drawing/2014/main" id="{AC082140-9EDF-431A-9759-103DC986136D}"/>
              </a:ext>
            </a:extLst>
          </p:cNvPr>
          <p:cNvSpPr txBox="1">
            <a:spLocks noChangeArrowheads="1"/>
          </p:cNvSpPr>
          <p:nvPr/>
        </p:nvSpPr>
        <p:spPr bwMode="auto">
          <a:xfrm>
            <a:off x="2172897" y="2617667"/>
            <a:ext cx="3147015" cy="2616101"/>
          </a:xfrm>
          <a:prstGeom prst="rect">
            <a:avLst/>
          </a:prstGeom>
          <a:solidFill>
            <a:schemeClr val="bg1">
              <a:lumMod val="85000"/>
            </a:schemeClr>
          </a:solidFill>
          <a:ln>
            <a:noFill/>
          </a:ln>
        </p:spPr>
        <p:txBody>
          <a:bodyPr wrap="none">
            <a:spAutoFit/>
          </a:bodyPr>
          <a:lstStyle>
            <a:lvl1pPr defTabSz="628650">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defTabSz="6286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defTabSz="62865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defTabSz="62865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defTabSz="62865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defTabSz="62865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defTabSz="62865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defTabSz="62865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defTabSz="62865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628644" eaLnBrk="1" fontAlgn="auto" hangingPunct="1">
              <a:spcAft>
                <a:spcPts val="0"/>
              </a:spcAft>
              <a:buClrTx/>
              <a:buSzTx/>
              <a:buNone/>
              <a:defRPr/>
            </a:pPr>
            <a:r>
              <a:rPr lang="en-US" altLang="en-US" sz="2000" b="0" kern="0" dirty="0">
                <a:solidFill>
                  <a:srgbClr val="000000"/>
                </a:solidFill>
                <a:latin typeface="Consolas" panose="020B0609020204030204" pitchFamily="49" charset="0"/>
                <a:ea typeface="+mn-ea"/>
              </a:rPr>
              <a:t>LDR		R1, [R0,#0]</a:t>
            </a:r>
          </a:p>
          <a:p>
            <a:pPr defTabSz="628644" eaLnBrk="1" fontAlgn="auto" hangingPunct="1">
              <a:spcAft>
                <a:spcPts val="0"/>
              </a:spcAft>
              <a:buClrTx/>
              <a:buSzTx/>
              <a:buNone/>
              <a:defRPr/>
            </a:pPr>
            <a:r>
              <a:rPr lang="en-US" altLang="en-US" sz="2000" b="0" kern="0" dirty="0">
                <a:solidFill>
                  <a:srgbClr val="000000"/>
                </a:solidFill>
                <a:latin typeface="Consolas" panose="020B0609020204030204" pitchFamily="49" charset="0"/>
                <a:ea typeface="+mn-ea"/>
              </a:rPr>
              <a:t>LDR		</a:t>
            </a:r>
            <a:r>
              <a:rPr lang="en-US" altLang="en-US" sz="2000" b="0" kern="0" dirty="0">
                <a:latin typeface="Consolas" panose="020B0609020204030204" pitchFamily="49" charset="0"/>
                <a:ea typeface="+mn-ea"/>
              </a:rPr>
              <a:t>R2</a:t>
            </a:r>
            <a:r>
              <a:rPr lang="en-US" altLang="en-US" sz="2000" b="0" kern="0" dirty="0">
                <a:solidFill>
                  <a:srgbClr val="000000"/>
                </a:solidFill>
                <a:latin typeface="Consolas" panose="020B0609020204030204" pitchFamily="49" charset="0"/>
                <a:ea typeface="+mn-ea"/>
              </a:rPr>
              <a:t>, [R0,#4]</a:t>
            </a:r>
          </a:p>
          <a:p>
            <a:pPr defTabSz="628644" eaLnBrk="1" fontAlgn="auto" hangingPunct="1">
              <a:spcAft>
                <a:spcPts val="0"/>
              </a:spcAft>
              <a:buClrTx/>
              <a:buSzTx/>
              <a:buNone/>
              <a:defRPr/>
            </a:pPr>
            <a:r>
              <a:rPr lang="en-US" altLang="en-US" sz="2000" b="0" kern="0" dirty="0">
                <a:solidFill>
                  <a:srgbClr val="000000"/>
                </a:solidFill>
                <a:latin typeface="Consolas" panose="020B0609020204030204" pitchFamily="49" charset="0"/>
                <a:ea typeface="+mn-ea"/>
              </a:rPr>
              <a:t>ADDS		R3, R1, </a:t>
            </a:r>
            <a:r>
              <a:rPr lang="en-US" altLang="en-US" sz="2000" b="0" kern="0" dirty="0">
                <a:latin typeface="Consolas" panose="020B0609020204030204" pitchFamily="49" charset="0"/>
                <a:ea typeface="+mn-ea"/>
              </a:rPr>
              <a:t>R2</a:t>
            </a:r>
          </a:p>
          <a:p>
            <a:pPr defTabSz="628644" eaLnBrk="1" fontAlgn="auto" hangingPunct="1">
              <a:spcAft>
                <a:spcPts val="0"/>
              </a:spcAft>
              <a:buClrTx/>
              <a:buSzTx/>
              <a:buNone/>
              <a:defRPr/>
            </a:pPr>
            <a:r>
              <a:rPr lang="en-US" altLang="en-US" sz="2000" b="0" kern="0" dirty="0">
                <a:solidFill>
                  <a:srgbClr val="000000"/>
                </a:solidFill>
                <a:latin typeface="Consolas" panose="020B0609020204030204" pitchFamily="49" charset="0"/>
                <a:ea typeface="+mn-ea"/>
              </a:rPr>
              <a:t>STR		R3, [R0,#12]</a:t>
            </a:r>
          </a:p>
          <a:p>
            <a:pPr defTabSz="628644" eaLnBrk="1" fontAlgn="auto" hangingPunct="1">
              <a:spcAft>
                <a:spcPts val="0"/>
              </a:spcAft>
              <a:buClrTx/>
              <a:buSzTx/>
              <a:buNone/>
              <a:defRPr/>
            </a:pPr>
            <a:r>
              <a:rPr lang="en-US" altLang="en-US" sz="2000" b="0" kern="0" dirty="0">
                <a:solidFill>
                  <a:srgbClr val="000000"/>
                </a:solidFill>
                <a:latin typeface="Consolas" panose="020B0609020204030204" pitchFamily="49" charset="0"/>
                <a:ea typeface="+mn-ea"/>
              </a:rPr>
              <a:t>LDR		</a:t>
            </a:r>
            <a:r>
              <a:rPr lang="en-US" altLang="en-US" sz="2000" b="0" kern="0" dirty="0">
                <a:latin typeface="Consolas" panose="020B0609020204030204" pitchFamily="49" charset="0"/>
                <a:ea typeface="+mn-ea"/>
              </a:rPr>
              <a:t>R4</a:t>
            </a:r>
            <a:r>
              <a:rPr lang="en-US" altLang="en-US" sz="2000" b="0" kern="0" dirty="0">
                <a:solidFill>
                  <a:srgbClr val="000000"/>
                </a:solidFill>
                <a:latin typeface="Consolas" panose="020B0609020204030204" pitchFamily="49" charset="0"/>
                <a:ea typeface="+mn-ea"/>
              </a:rPr>
              <a:t>, [R0,#8]</a:t>
            </a:r>
          </a:p>
          <a:p>
            <a:pPr defTabSz="628644" eaLnBrk="1" fontAlgn="auto" hangingPunct="1">
              <a:spcAft>
                <a:spcPts val="0"/>
              </a:spcAft>
              <a:buClrTx/>
              <a:buSzTx/>
              <a:buNone/>
              <a:defRPr/>
            </a:pPr>
            <a:r>
              <a:rPr lang="en-US" altLang="en-US" sz="2000" b="0" kern="0" dirty="0">
                <a:solidFill>
                  <a:srgbClr val="000000"/>
                </a:solidFill>
                <a:latin typeface="Consolas" panose="020B0609020204030204" pitchFamily="49" charset="0"/>
                <a:ea typeface="+mn-ea"/>
              </a:rPr>
              <a:t>ADDS		R5, R1, </a:t>
            </a:r>
            <a:r>
              <a:rPr lang="en-US" altLang="en-US" sz="2000" b="0" kern="0" dirty="0">
                <a:latin typeface="Consolas" panose="020B0609020204030204" pitchFamily="49" charset="0"/>
                <a:ea typeface="+mn-ea"/>
              </a:rPr>
              <a:t>R4</a:t>
            </a:r>
          </a:p>
          <a:p>
            <a:pPr defTabSz="628644" eaLnBrk="1" fontAlgn="auto" hangingPunct="1">
              <a:spcAft>
                <a:spcPts val="0"/>
              </a:spcAft>
              <a:buClrTx/>
              <a:buSzTx/>
              <a:buNone/>
              <a:defRPr/>
            </a:pPr>
            <a:r>
              <a:rPr lang="en-US" altLang="en-US" sz="2000" b="0" kern="0" dirty="0">
                <a:solidFill>
                  <a:srgbClr val="000000"/>
                </a:solidFill>
                <a:latin typeface="Consolas" panose="020B0609020204030204" pitchFamily="49" charset="0"/>
                <a:ea typeface="+mn-ea"/>
              </a:rPr>
              <a:t>STR		R5, [R0,#16]</a:t>
            </a:r>
            <a:endParaRPr lang="en-AU" altLang="en-US" sz="2000" b="0" kern="0" dirty="0">
              <a:solidFill>
                <a:srgbClr val="000000"/>
              </a:solidFill>
              <a:latin typeface="Consolas" panose="020B0609020204030204" pitchFamily="49" charset="0"/>
              <a:ea typeface="+mn-ea"/>
            </a:endParaRPr>
          </a:p>
        </p:txBody>
      </p:sp>
      <p:sp>
        <p:nvSpPr>
          <p:cNvPr id="13" name="AutoShape 5">
            <a:extLst>
              <a:ext uri="{FF2B5EF4-FFF2-40B4-BE49-F238E27FC236}">
                <a16:creationId xmlns:a16="http://schemas.microsoft.com/office/drawing/2014/main" id="{B44329DD-1522-4F12-8081-0B93CF891AFF}"/>
              </a:ext>
            </a:extLst>
          </p:cNvPr>
          <p:cNvSpPr>
            <a:spLocks/>
          </p:cNvSpPr>
          <p:nvPr/>
        </p:nvSpPr>
        <p:spPr bwMode="auto">
          <a:xfrm>
            <a:off x="804471" y="3470153"/>
            <a:ext cx="914400" cy="401637"/>
          </a:xfrm>
          <a:prstGeom prst="borderCallout1">
            <a:avLst>
              <a:gd name="adj1" fmla="val 28458"/>
              <a:gd name="adj2" fmla="val 108333"/>
              <a:gd name="adj3" fmla="val 25296"/>
              <a:gd name="adj4" fmla="val 147917"/>
            </a:avLst>
          </a:prstGeom>
          <a:solidFill>
            <a:srgbClr val="C00000"/>
          </a:solidFill>
          <a:ln w="19050">
            <a:solidFill>
              <a:srgbClr val="C00000"/>
            </a:solidFill>
            <a:miter lim="800000"/>
            <a:headEnd/>
            <a:tailEnd type="triangle" w="med" len="med"/>
          </a:ln>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eaLnBrk="1" fontAlgn="auto" hangingPunct="1">
              <a:spcBef>
                <a:spcPct val="0"/>
              </a:spcBef>
              <a:spcAft>
                <a:spcPts val="0"/>
              </a:spcAft>
              <a:buClrTx/>
              <a:buSzTx/>
              <a:buNone/>
              <a:defRPr/>
            </a:pPr>
            <a:r>
              <a:rPr lang="en-US" altLang="en-US" sz="1800" b="0" kern="0">
                <a:solidFill>
                  <a:schemeClr val="bg1"/>
                </a:solidFill>
                <a:latin typeface="+mn-lt"/>
                <a:ea typeface="+mn-ea"/>
              </a:rPr>
              <a:t>stall</a:t>
            </a:r>
            <a:endParaRPr lang="en-AU" altLang="en-US" sz="1800" b="0" kern="0">
              <a:solidFill>
                <a:schemeClr val="bg1"/>
              </a:solidFill>
              <a:latin typeface="+mn-lt"/>
              <a:ea typeface="+mn-ea"/>
            </a:endParaRPr>
          </a:p>
        </p:txBody>
      </p:sp>
      <p:sp>
        <p:nvSpPr>
          <p:cNvPr id="14" name="AutoShape 6">
            <a:extLst>
              <a:ext uri="{FF2B5EF4-FFF2-40B4-BE49-F238E27FC236}">
                <a16:creationId xmlns:a16="http://schemas.microsoft.com/office/drawing/2014/main" id="{168D9AB2-D1D7-4115-BA21-5BD85CD0216B}"/>
              </a:ext>
            </a:extLst>
          </p:cNvPr>
          <p:cNvSpPr>
            <a:spLocks/>
          </p:cNvSpPr>
          <p:nvPr/>
        </p:nvSpPr>
        <p:spPr bwMode="auto">
          <a:xfrm>
            <a:off x="804471" y="4549653"/>
            <a:ext cx="914400" cy="401637"/>
          </a:xfrm>
          <a:prstGeom prst="borderCallout1">
            <a:avLst>
              <a:gd name="adj1" fmla="val 28458"/>
              <a:gd name="adj2" fmla="val 108333"/>
              <a:gd name="adj3" fmla="val 25296"/>
              <a:gd name="adj4" fmla="val 147917"/>
            </a:avLst>
          </a:prstGeom>
          <a:solidFill>
            <a:srgbClr val="C00000"/>
          </a:solidFill>
          <a:ln w="19050">
            <a:solidFill>
              <a:srgbClr val="C00000"/>
            </a:solidFill>
            <a:miter lim="800000"/>
            <a:headEnd/>
            <a:tailEnd type="triangle" w="med" len="med"/>
          </a:ln>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eaLnBrk="1" fontAlgn="auto" hangingPunct="1">
              <a:spcBef>
                <a:spcPct val="0"/>
              </a:spcBef>
              <a:spcAft>
                <a:spcPts val="0"/>
              </a:spcAft>
              <a:buClrTx/>
              <a:buSzTx/>
              <a:buNone/>
              <a:defRPr/>
            </a:pPr>
            <a:r>
              <a:rPr lang="en-US" altLang="en-US" sz="1800" b="0" kern="0">
                <a:solidFill>
                  <a:schemeClr val="bg1"/>
                </a:solidFill>
                <a:latin typeface="+mn-lt"/>
                <a:ea typeface="+mn-ea"/>
              </a:rPr>
              <a:t>stall</a:t>
            </a:r>
            <a:endParaRPr lang="en-AU" altLang="en-US" sz="1800" b="0" kern="0">
              <a:solidFill>
                <a:schemeClr val="bg1"/>
              </a:solidFill>
              <a:latin typeface="+mn-lt"/>
              <a:ea typeface="+mn-ea"/>
            </a:endParaRPr>
          </a:p>
        </p:txBody>
      </p:sp>
      <p:sp>
        <p:nvSpPr>
          <p:cNvPr id="15" name="Text Box 7">
            <a:extLst>
              <a:ext uri="{FF2B5EF4-FFF2-40B4-BE49-F238E27FC236}">
                <a16:creationId xmlns:a16="http://schemas.microsoft.com/office/drawing/2014/main" id="{9705D8A1-8525-4539-8719-04E3CBA45A8F}"/>
              </a:ext>
            </a:extLst>
          </p:cNvPr>
          <p:cNvSpPr txBox="1">
            <a:spLocks noChangeArrowheads="1"/>
          </p:cNvSpPr>
          <p:nvPr/>
        </p:nvSpPr>
        <p:spPr bwMode="auto">
          <a:xfrm>
            <a:off x="5965434" y="2617667"/>
            <a:ext cx="3147015" cy="2616101"/>
          </a:xfrm>
          <a:prstGeom prst="rect">
            <a:avLst/>
          </a:prstGeom>
          <a:solidFill>
            <a:schemeClr val="bg1">
              <a:lumMod val="85000"/>
            </a:schemeClr>
          </a:solidFill>
          <a:ln>
            <a:noFill/>
          </a:ln>
        </p:spPr>
        <p:txBody>
          <a:bodyPr wrap="none">
            <a:spAutoFit/>
          </a:bodyPr>
          <a:lstStyle>
            <a:lvl1pPr defTabSz="628650">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defTabSz="6286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defTabSz="62865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defTabSz="62865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defTabSz="62865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defTabSz="62865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defTabSz="62865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defTabSz="62865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defTabSz="62865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628644" eaLnBrk="1" fontAlgn="auto" hangingPunct="1">
              <a:spcAft>
                <a:spcPts val="0"/>
              </a:spcAft>
              <a:buClrTx/>
              <a:buSzTx/>
              <a:buNone/>
              <a:defRPr/>
            </a:pPr>
            <a:r>
              <a:rPr lang="en-US" altLang="en-US" sz="2000" b="0" kern="0" dirty="0">
                <a:solidFill>
                  <a:srgbClr val="000000"/>
                </a:solidFill>
                <a:latin typeface="Consolas" panose="020B0609020204030204" pitchFamily="49" charset="0"/>
                <a:ea typeface="+mn-ea"/>
              </a:rPr>
              <a:t>LDR		R1, [R0,#0]</a:t>
            </a:r>
          </a:p>
          <a:p>
            <a:pPr defTabSz="628644" eaLnBrk="1" fontAlgn="auto" hangingPunct="1">
              <a:spcAft>
                <a:spcPts val="0"/>
              </a:spcAft>
              <a:buClrTx/>
              <a:buSzTx/>
              <a:buNone/>
              <a:defRPr/>
            </a:pPr>
            <a:r>
              <a:rPr lang="en-US" altLang="en-US" sz="2000" b="0" kern="0" dirty="0">
                <a:solidFill>
                  <a:srgbClr val="000000"/>
                </a:solidFill>
                <a:latin typeface="Consolas" panose="020B0609020204030204" pitchFamily="49" charset="0"/>
                <a:ea typeface="+mn-ea"/>
              </a:rPr>
              <a:t>LDR		</a:t>
            </a:r>
            <a:r>
              <a:rPr lang="en-US" altLang="en-US" sz="2000" b="0" kern="0" dirty="0">
                <a:latin typeface="Consolas" panose="020B0609020204030204" pitchFamily="49" charset="0"/>
                <a:ea typeface="+mn-ea"/>
              </a:rPr>
              <a:t>R2</a:t>
            </a:r>
            <a:r>
              <a:rPr lang="en-US" altLang="en-US" sz="2000" b="0" kern="0" dirty="0">
                <a:solidFill>
                  <a:srgbClr val="000000"/>
                </a:solidFill>
                <a:latin typeface="Consolas" panose="020B0609020204030204" pitchFamily="49" charset="0"/>
                <a:ea typeface="+mn-ea"/>
              </a:rPr>
              <a:t>, [R0,#4]</a:t>
            </a:r>
          </a:p>
          <a:p>
            <a:pPr defTabSz="628644" eaLnBrk="1" fontAlgn="auto" hangingPunct="1">
              <a:spcAft>
                <a:spcPts val="0"/>
              </a:spcAft>
              <a:buClrTx/>
              <a:buSzTx/>
              <a:buNone/>
              <a:defRPr/>
            </a:pPr>
            <a:r>
              <a:rPr lang="en-US" altLang="en-US" sz="2000" b="0" kern="0" dirty="0">
                <a:solidFill>
                  <a:srgbClr val="000000"/>
                </a:solidFill>
                <a:latin typeface="Consolas" panose="020B0609020204030204" pitchFamily="49" charset="0"/>
                <a:ea typeface="+mn-ea"/>
              </a:rPr>
              <a:t>LDR		</a:t>
            </a:r>
            <a:r>
              <a:rPr lang="en-US" altLang="en-US" sz="2000" b="0" kern="0" dirty="0">
                <a:latin typeface="Consolas" panose="020B0609020204030204" pitchFamily="49" charset="0"/>
                <a:ea typeface="+mn-ea"/>
              </a:rPr>
              <a:t>R4</a:t>
            </a:r>
            <a:r>
              <a:rPr lang="en-US" altLang="en-US" sz="2000" b="0" kern="0" dirty="0">
                <a:solidFill>
                  <a:srgbClr val="000000"/>
                </a:solidFill>
                <a:latin typeface="Consolas" panose="020B0609020204030204" pitchFamily="49" charset="0"/>
                <a:ea typeface="+mn-ea"/>
              </a:rPr>
              <a:t>, [R0,#8]</a:t>
            </a:r>
          </a:p>
          <a:p>
            <a:pPr defTabSz="628644" eaLnBrk="1" fontAlgn="auto" hangingPunct="1">
              <a:spcAft>
                <a:spcPts val="0"/>
              </a:spcAft>
              <a:buClrTx/>
              <a:buSzTx/>
              <a:buNone/>
              <a:defRPr/>
            </a:pPr>
            <a:r>
              <a:rPr lang="en-US" altLang="en-US" sz="2000" b="0" kern="0" dirty="0">
                <a:solidFill>
                  <a:srgbClr val="000000"/>
                </a:solidFill>
                <a:latin typeface="Consolas" panose="020B0609020204030204" pitchFamily="49" charset="0"/>
                <a:ea typeface="+mn-ea"/>
              </a:rPr>
              <a:t>ADDS		R3, R1, </a:t>
            </a:r>
            <a:r>
              <a:rPr lang="en-US" altLang="en-US" sz="2000" b="0" kern="0" dirty="0">
                <a:latin typeface="Consolas" panose="020B0609020204030204" pitchFamily="49" charset="0"/>
                <a:ea typeface="+mn-ea"/>
              </a:rPr>
              <a:t>R2</a:t>
            </a:r>
          </a:p>
          <a:p>
            <a:pPr defTabSz="628644" eaLnBrk="1" fontAlgn="auto" hangingPunct="1">
              <a:spcAft>
                <a:spcPts val="0"/>
              </a:spcAft>
              <a:buClrTx/>
              <a:buSzTx/>
              <a:buNone/>
              <a:defRPr/>
            </a:pPr>
            <a:r>
              <a:rPr lang="en-US" altLang="en-US" sz="2000" b="0" kern="0" dirty="0">
                <a:solidFill>
                  <a:srgbClr val="000000"/>
                </a:solidFill>
                <a:latin typeface="Consolas" panose="020B0609020204030204" pitchFamily="49" charset="0"/>
                <a:ea typeface="+mn-ea"/>
              </a:rPr>
              <a:t>STR		R3, [R0,#12]</a:t>
            </a:r>
          </a:p>
          <a:p>
            <a:pPr defTabSz="628644" eaLnBrk="1" fontAlgn="auto" hangingPunct="1">
              <a:spcAft>
                <a:spcPts val="0"/>
              </a:spcAft>
              <a:buClrTx/>
              <a:buSzTx/>
              <a:buNone/>
              <a:defRPr/>
            </a:pPr>
            <a:r>
              <a:rPr lang="en-US" altLang="en-US" sz="2000" b="0" kern="0" dirty="0">
                <a:solidFill>
                  <a:srgbClr val="000000"/>
                </a:solidFill>
                <a:latin typeface="Consolas" panose="020B0609020204030204" pitchFamily="49" charset="0"/>
                <a:ea typeface="+mn-ea"/>
              </a:rPr>
              <a:t>ADDS		R5, R1, </a:t>
            </a:r>
            <a:r>
              <a:rPr lang="en-US" altLang="en-US" sz="2000" b="0" kern="0" dirty="0">
                <a:latin typeface="Consolas" panose="020B0609020204030204" pitchFamily="49" charset="0"/>
                <a:ea typeface="+mn-ea"/>
              </a:rPr>
              <a:t>R4</a:t>
            </a:r>
          </a:p>
          <a:p>
            <a:pPr defTabSz="628644" eaLnBrk="1" fontAlgn="auto" hangingPunct="1">
              <a:spcAft>
                <a:spcPts val="0"/>
              </a:spcAft>
              <a:buClrTx/>
              <a:buSzTx/>
              <a:buNone/>
              <a:defRPr/>
            </a:pPr>
            <a:r>
              <a:rPr lang="en-US" altLang="en-US" sz="2000" b="0" kern="0" dirty="0">
                <a:solidFill>
                  <a:srgbClr val="000000"/>
                </a:solidFill>
                <a:latin typeface="Consolas" panose="020B0609020204030204" pitchFamily="49" charset="0"/>
                <a:ea typeface="+mn-ea"/>
              </a:rPr>
              <a:t>STR		R5, [R0,#16]</a:t>
            </a:r>
            <a:endParaRPr lang="en-AU" altLang="en-US" sz="2000" b="0" kern="0" dirty="0">
              <a:solidFill>
                <a:srgbClr val="000000"/>
              </a:solidFill>
              <a:latin typeface="Consolas" panose="020B0609020204030204" pitchFamily="49" charset="0"/>
              <a:ea typeface="+mn-ea"/>
            </a:endParaRPr>
          </a:p>
        </p:txBody>
      </p:sp>
      <p:sp>
        <p:nvSpPr>
          <p:cNvPr id="16" name="Line 8">
            <a:extLst>
              <a:ext uri="{FF2B5EF4-FFF2-40B4-BE49-F238E27FC236}">
                <a16:creationId xmlns:a16="http://schemas.microsoft.com/office/drawing/2014/main" id="{B04F4F1B-4D78-4348-94E3-F7F3FD1F493C}"/>
              </a:ext>
            </a:extLst>
          </p:cNvPr>
          <p:cNvSpPr>
            <a:spLocks noChangeShapeType="1"/>
          </p:cNvSpPr>
          <p:nvPr/>
        </p:nvSpPr>
        <p:spPr bwMode="auto">
          <a:xfrm flipV="1">
            <a:off x="5152009" y="3540738"/>
            <a:ext cx="863703" cy="756922"/>
          </a:xfrm>
          <a:prstGeom prst="line">
            <a:avLst/>
          </a:prstGeom>
          <a:noFill/>
          <a:ln w="31750">
            <a:solidFill>
              <a:srgbClr val="C00000"/>
            </a:solidFill>
            <a:round/>
            <a:headEnd/>
            <a:tailEnd type="triangle" w="lg" len="lg"/>
          </a:ln>
          <a:extLst>
            <a:ext uri="{909E8E84-426E-40DD-AFC4-6F175D3DCCD1}">
              <a14:hiddenFill xmlns:a14="http://schemas.microsoft.com/office/drawing/2010/main">
                <a:noFill/>
              </a14:hiddenFill>
            </a:ext>
          </a:extLst>
        </p:spPr>
        <p:txBody>
          <a:bodyPr/>
          <a:lstStyle/>
          <a:p>
            <a:pPr defTabSz="914391" eaLnBrk="1" fontAlgn="auto" hangingPunct="1">
              <a:spcBef>
                <a:spcPts val="0"/>
              </a:spcBef>
              <a:spcAft>
                <a:spcPts val="0"/>
              </a:spcAft>
              <a:defRPr/>
            </a:pPr>
            <a:endParaRPr lang="nl-NL" sz="1600" b="0" kern="0">
              <a:solidFill>
                <a:schemeClr val="bg1"/>
              </a:solidFill>
              <a:latin typeface="+mn-lt"/>
              <a:ea typeface="+mn-ea"/>
            </a:endParaRPr>
          </a:p>
        </p:txBody>
      </p:sp>
      <p:sp>
        <p:nvSpPr>
          <p:cNvPr id="17" name="Text Box 21">
            <a:extLst>
              <a:ext uri="{FF2B5EF4-FFF2-40B4-BE49-F238E27FC236}">
                <a16:creationId xmlns:a16="http://schemas.microsoft.com/office/drawing/2014/main" id="{22974533-9D39-4058-8094-33005CCBC916}"/>
              </a:ext>
            </a:extLst>
          </p:cNvPr>
          <p:cNvSpPr txBox="1">
            <a:spLocks noChangeArrowheads="1"/>
          </p:cNvSpPr>
          <p:nvPr/>
        </p:nvSpPr>
        <p:spPr bwMode="auto">
          <a:xfrm>
            <a:off x="6941229" y="5201801"/>
            <a:ext cx="912429" cy="369332"/>
          </a:xfrm>
          <a:prstGeom prst="rect">
            <a:avLst/>
          </a:prstGeom>
          <a:solidFill>
            <a:srgbClr val="C00000"/>
          </a:solidFill>
          <a:ln w="19050">
            <a:solidFill>
              <a:srgbClr val="C00000"/>
            </a:solidFill>
            <a:miter lim="800000"/>
            <a:headEnd/>
            <a:tailEnd/>
          </a:ln>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eaLnBrk="1" fontAlgn="auto" hangingPunct="1">
              <a:spcBef>
                <a:spcPct val="0"/>
              </a:spcBef>
              <a:spcAft>
                <a:spcPts val="0"/>
              </a:spcAft>
              <a:buClrTx/>
              <a:buSzTx/>
              <a:buNone/>
              <a:defRPr/>
            </a:pPr>
            <a:r>
              <a:rPr lang="en-US" altLang="en-US" sz="1800" b="0" kern="0" dirty="0">
                <a:solidFill>
                  <a:schemeClr val="bg1"/>
                </a:solidFill>
                <a:latin typeface="+mn-lt"/>
                <a:ea typeface="+mn-ea"/>
              </a:rPr>
              <a:t>7 cycles</a:t>
            </a:r>
            <a:endParaRPr lang="en-AU" altLang="en-US" sz="1800" b="0" kern="0" dirty="0">
              <a:solidFill>
                <a:schemeClr val="bg1"/>
              </a:solidFill>
              <a:latin typeface="+mn-lt"/>
              <a:ea typeface="+mn-ea"/>
            </a:endParaRPr>
          </a:p>
        </p:txBody>
      </p:sp>
      <p:sp>
        <p:nvSpPr>
          <p:cNvPr id="18" name="Text Box 22">
            <a:extLst>
              <a:ext uri="{FF2B5EF4-FFF2-40B4-BE49-F238E27FC236}">
                <a16:creationId xmlns:a16="http://schemas.microsoft.com/office/drawing/2014/main" id="{02B84D03-CB90-412A-9193-40AD1E0B8868}"/>
              </a:ext>
            </a:extLst>
          </p:cNvPr>
          <p:cNvSpPr txBox="1">
            <a:spLocks noChangeArrowheads="1"/>
          </p:cNvSpPr>
          <p:nvPr/>
        </p:nvSpPr>
        <p:spPr bwMode="auto">
          <a:xfrm>
            <a:off x="3063780" y="5201801"/>
            <a:ext cx="912429" cy="369332"/>
          </a:xfrm>
          <a:prstGeom prst="rect">
            <a:avLst/>
          </a:prstGeom>
          <a:solidFill>
            <a:srgbClr val="C00000"/>
          </a:solidFill>
          <a:ln w="19050">
            <a:solidFill>
              <a:srgbClr val="C00000"/>
            </a:solidFill>
            <a:miter lim="800000"/>
            <a:headEnd/>
            <a:tailEnd/>
          </a:ln>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eaLnBrk="1" fontAlgn="auto" hangingPunct="1">
              <a:spcBef>
                <a:spcPct val="0"/>
              </a:spcBef>
              <a:spcAft>
                <a:spcPts val="0"/>
              </a:spcAft>
              <a:buClrTx/>
              <a:buSzTx/>
              <a:buNone/>
              <a:defRPr/>
            </a:pPr>
            <a:r>
              <a:rPr lang="en-US" altLang="en-US" sz="1800" b="0" kern="0" dirty="0">
                <a:solidFill>
                  <a:schemeClr val="bg1"/>
                </a:solidFill>
                <a:latin typeface="+mn-lt"/>
                <a:ea typeface="+mn-ea"/>
              </a:rPr>
              <a:t>9 cycles</a:t>
            </a:r>
            <a:endParaRPr lang="en-AU" altLang="en-US" sz="1800" b="0" kern="0" dirty="0">
              <a:solidFill>
                <a:schemeClr val="bg1"/>
              </a:solidFill>
              <a:latin typeface="+mn-lt"/>
              <a:ea typeface="+mn-ea"/>
            </a:endParaRPr>
          </a:p>
        </p:txBody>
      </p:sp>
      <p:grpSp>
        <p:nvGrpSpPr>
          <p:cNvPr id="35" name="Groep 34">
            <a:extLst>
              <a:ext uri="{FF2B5EF4-FFF2-40B4-BE49-F238E27FC236}">
                <a16:creationId xmlns:a16="http://schemas.microsoft.com/office/drawing/2014/main" id="{ABDC0B42-A546-4322-A10B-4CF3DEA0A31A}"/>
              </a:ext>
            </a:extLst>
          </p:cNvPr>
          <p:cNvGrpSpPr/>
          <p:nvPr/>
        </p:nvGrpSpPr>
        <p:grpSpPr>
          <a:xfrm>
            <a:off x="3385765" y="3002066"/>
            <a:ext cx="1716534" cy="768871"/>
            <a:chOff x="2877765" y="3002062"/>
            <a:chExt cx="1716534" cy="768871"/>
          </a:xfrm>
        </p:grpSpPr>
        <p:sp>
          <p:nvSpPr>
            <p:cNvPr id="23" name="Oval 9">
              <a:extLst>
                <a:ext uri="{FF2B5EF4-FFF2-40B4-BE49-F238E27FC236}">
                  <a16:creationId xmlns:a16="http://schemas.microsoft.com/office/drawing/2014/main" id="{46BFE0F4-B405-49CB-A764-5ECF0C21BB77}"/>
                </a:ext>
              </a:extLst>
            </p:cNvPr>
            <p:cNvSpPr>
              <a:spLocks noChangeArrowheads="1"/>
            </p:cNvSpPr>
            <p:nvPr/>
          </p:nvSpPr>
          <p:spPr bwMode="auto">
            <a:xfrm>
              <a:off x="2877765" y="3002062"/>
              <a:ext cx="647700" cy="431800"/>
            </a:xfrm>
            <a:prstGeom prst="ellipse">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a:spcBef>
                  <a:spcPct val="0"/>
                </a:spcBef>
                <a:buClrTx/>
                <a:buSzTx/>
                <a:buNone/>
                <a:defRPr/>
              </a:pPr>
              <a:endParaRPr lang="en-US" altLang="en-US" sz="1600" b="0">
                <a:solidFill>
                  <a:srgbClr val="000000"/>
                </a:solidFill>
                <a:ea typeface="+mn-ea"/>
              </a:endParaRPr>
            </a:p>
          </p:txBody>
        </p:sp>
        <p:sp>
          <p:nvSpPr>
            <p:cNvPr id="24" name="Oval 10">
              <a:extLst>
                <a:ext uri="{FF2B5EF4-FFF2-40B4-BE49-F238E27FC236}">
                  <a16:creationId xmlns:a16="http://schemas.microsoft.com/office/drawing/2014/main" id="{87090B00-CF34-455A-923A-317BE1980C06}"/>
                </a:ext>
              </a:extLst>
            </p:cNvPr>
            <p:cNvSpPr>
              <a:spLocks noChangeArrowheads="1"/>
            </p:cNvSpPr>
            <p:nvPr/>
          </p:nvSpPr>
          <p:spPr bwMode="auto">
            <a:xfrm>
              <a:off x="3946599" y="3339133"/>
              <a:ext cx="647700" cy="431800"/>
            </a:xfrm>
            <a:prstGeom prst="ellipse">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a:spcBef>
                  <a:spcPct val="0"/>
                </a:spcBef>
                <a:buClrTx/>
                <a:buSzTx/>
                <a:buNone/>
                <a:defRPr/>
              </a:pPr>
              <a:endParaRPr lang="en-US" altLang="en-US" sz="1600" b="0">
                <a:solidFill>
                  <a:srgbClr val="000000"/>
                </a:solidFill>
                <a:ea typeface="+mn-ea"/>
              </a:endParaRPr>
            </a:p>
          </p:txBody>
        </p:sp>
        <p:sp>
          <p:nvSpPr>
            <p:cNvPr id="31" name="Line 17">
              <a:extLst>
                <a:ext uri="{FF2B5EF4-FFF2-40B4-BE49-F238E27FC236}">
                  <a16:creationId xmlns:a16="http://schemas.microsoft.com/office/drawing/2014/main" id="{A3FFDFD8-06CD-461C-9928-B07C09EE92AB}"/>
                </a:ext>
              </a:extLst>
            </p:cNvPr>
            <p:cNvSpPr>
              <a:spLocks noChangeShapeType="1"/>
            </p:cNvSpPr>
            <p:nvPr/>
          </p:nvSpPr>
          <p:spPr bwMode="auto">
            <a:xfrm>
              <a:off x="3515940" y="3248124"/>
              <a:ext cx="463550" cy="222027"/>
            </a:xfrm>
            <a:prstGeom prst="line">
              <a:avLst/>
            </a:prstGeom>
            <a:noFill/>
            <a:ln w="19050">
              <a:solidFill>
                <a:srgbClr val="C00000"/>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grpSp>
      <p:grpSp>
        <p:nvGrpSpPr>
          <p:cNvPr id="36" name="Groep 35">
            <a:extLst>
              <a:ext uri="{FF2B5EF4-FFF2-40B4-BE49-F238E27FC236}">
                <a16:creationId xmlns:a16="http://schemas.microsoft.com/office/drawing/2014/main" id="{AC743B14-1A18-4F9C-8981-7D96963E7B45}"/>
              </a:ext>
            </a:extLst>
          </p:cNvPr>
          <p:cNvGrpSpPr/>
          <p:nvPr/>
        </p:nvGrpSpPr>
        <p:grpSpPr>
          <a:xfrm>
            <a:off x="3328619" y="4066451"/>
            <a:ext cx="1774563" cy="807276"/>
            <a:chOff x="2820615" y="4066448"/>
            <a:chExt cx="1774563" cy="807276"/>
          </a:xfrm>
        </p:grpSpPr>
        <p:sp>
          <p:nvSpPr>
            <p:cNvPr id="25" name="Oval 11">
              <a:extLst>
                <a:ext uri="{FF2B5EF4-FFF2-40B4-BE49-F238E27FC236}">
                  <a16:creationId xmlns:a16="http://schemas.microsoft.com/office/drawing/2014/main" id="{C9A77F87-DB3D-4CA8-9359-E47EE1033A7A}"/>
                </a:ext>
              </a:extLst>
            </p:cNvPr>
            <p:cNvSpPr>
              <a:spLocks noChangeArrowheads="1"/>
            </p:cNvSpPr>
            <p:nvPr/>
          </p:nvSpPr>
          <p:spPr bwMode="auto">
            <a:xfrm>
              <a:off x="2820615" y="4066448"/>
              <a:ext cx="647700" cy="431800"/>
            </a:xfrm>
            <a:prstGeom prst="ellipse">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a:spcBef>
                  <a:spcPct val="0"/>
                </a:spcBef>
                <a:buClrTx/>
                <a:buSzTx/>
                <a:buNone/>
                <a:defRPr/>
              </a:pPr>
              <a:endParaRPr lang="en-US" altLang="en-US" sz="1600" b="0">
                <a:solidFill>
                  <a:srgbClr val="000000"/>
                </a:solidFill>
                <a:ea typeface="+mn-ea"/>
              </a:endParaRPr>
            </a:p>
          </p:txBody>
        </p:sp>
        <p:sp>
          <p:nvSpPr>
            <p:cNvPr id="26" name="Oval 12">
              <a:extLst>
                <a:ext uri="{FF2B5EF4-FFF2-40B4-BE49-F238E27FC236}">
                  <a16:creationId xmlns:a16="http://schemas.microsoft.com/office/drawing/2014/main" id="{B67C7102-064E-4F55-9CAF-49C2EA111A7A}"/>
                </a:ext>
              </a:extLst>
            </p:cNvPr>
            <p:cNvSpPr>
              <a:spLocks noChangeArrowheads="1"/>
            </p:cNvSpPr>
            <p:nvPr/>
          </p:nvSpPr>
          <p:spPr bwMode="auto">
            <a:xfrm>
              <a:off x="3947478" y="4441924"/>
              <a:ext cx="647700" cy="431800"/>
            </a:xfrm>
            <a:prstGeom prst="ellipse">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a:spcBef>
                  <a:spcPct val="0"/>
                </a:spcBef>
                <a:buClrTx/>
                <a:buSzTx/>
                <a:buNone/>
                <a:defRPr/>
              </a:pPr>
              <a:endParaRPr lang="en-US" altLang="en-US" sz="1600" b="0">
                <a:solidFill>
                  <a:srgbClr val="000000"/>
                </a:solidFill>
                <a:ea typeface="+mn-ea"/>
              </a:endParaRPr>
            </a:p>
          </p:txBody>
        </p:sp>
        <p:sp>
          <p:nvSpPr>
            <p:cNvPr id="32" name="Line 18">
              <a:extLst>
                <a:ext uri="{FF2B5EF4-FFF2-40B4-BE49-F238E27FC236}">
                  <a16:creationId xmlns:a16="http://schemas.microsoft.com/office/drawing/2014/main" id="{6EBE382F-23AF-4E50-94D1-E09FDC5D7001}"/>
                </a:ext>
              </a:extLst>
            </p:cNvPr>
            <p:cNvSpPr>
              <a:spLocks noChangeShapeType="1"/>
            </p:cNvSpPr>
            <p:nvPr/>
          </p:nvSpPr>
          <p:spPr bwMode="auto">
            <a:xfrm>
              <a:off x="3449266" y="4346674"/>
              <a:ext cx="497333" cy="258763"/>
            </a:xfrm>
            <a:prstGeom prst="line">
              <a:avLst/>
            </a:prstGeom>
            <a:noFill/>
            <a:ln w="19050">
              <a:solidFill>
                <a:srgbClr val="C00000"/>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grpSp>
      <p:grpSp>
        <p:nvGrpSpPr>
          <p:cNvPr id="37" name="Groep 36">
            <a:extLst>
              <a:ext uri="{FF2B5EF4-FFF2-40B4-BE49-F238E27FC236}">
                <a16:creationId xmlns:a16="http://schemas.microsoft.com/office/drawing/2014/main" id="{677D566A-425A-4427-A94E-198AB687DAB1}"/>
              </a:ext>
            </a:extLst>
          </p:cNvPr>
          <p:cNvGrpSpPr/>
          <p:nvPr/>
        </p:nvGrpSpPr>
        <p:grpSpPr>
          <a:xfrm>
            <a:off x="7168778" y="3002066"/>
            <a:ext cx="1727275" cy="1150937"/>
            <a:chOff x="6660777" y="3002062"/>
            <a:chExt cx="1727275" cy="1150937"/>
          </a:xfrm>
        </p:grpSpPr>
        <p:sp>
          <p:nvSpPr>
            <p:cNvPr id="27" name="Oval 13">
              <a:extLst>
                <a:ext uri="{FF2B5EF4-FFF2-40B4-BE49-F238E27FC236}">
                  <a16:creationId xmlns:a16="http://schemas.microsoft.com/office/drawing/2014/main" id="{7726576E-A849-4D41-8150-0B91829C2C37}"/>
                </a:ext>
              </a:extLst>
            </p:cNvPr>
            <p:cNvSpPr>
              <a:spLocks noChangeArrowheads="1"/>
            </p:cNvSpPr>
            <p:nvPr/>
          </p:nvSpPr>
          <p:spPr bwMode="auto">
            <a:xfrm>
              <a:off x="6660777" y="3002062"/>
              <a:ext cx="647700" cy="431800"/>
            </a:xfrm>
            <a:prstGeom prst="ellipse">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a:spcBef>
                  <a:spcPct val="0"/>
                </a:spcBef>
                <a:buClrTx/>
                <a:buSzTx/>
                <a:buNone/>
                <a:defRPr/>
              </a:pPr>
              <a:endParaRPr lang="en-US" altLang="en-US" sz="1600" b="0">
                <a:solidFill>
                  <a:srgbClr val="000000"/>
                </a:solidFill>
                <a:ea typeface="+mn-ea"/>
              </a:endParaRPr>
            </a:p>
          </p:txBody>
        </p:sp>
        <p:sp>
          <p:nvSpPr>
            <p:cNvPr id="28" name="Oval 14">
              <a:extLst>
                <a:ext uri="{FF2B5EF4-FFF2-40B4-BE49-F238E27FC236}">
                  <a16:creationId xmlns:a16="http://schemas.microsoft.com/office/drawing/2014/main" id="{BD3A66AA-9B17-47D1-8ACD-7D42D86C133C}"/>
                </a:ext>
              </a:extLst>
            </p:cNvPr>
            <p:cNvSpPr>
              <a:spLocks noChangeArrowheads="1"/>
            </p:cNvSpPr>
            <p:nvPr/>
          </p:nvSpPr>
          <p:spPr bwMode="auto">
            <a:xfrm>
              <a:off x="7740352" y="3721199"/>
              <a:ext cx="647700" cy="431800"/>
            </a:xfrm>
            <a:prstGeom prst="ellipse">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a:spcBef>
                  <a:spcPct val="0"/>
                </a:spcBef>
                <a:buClrTx/>
                <a:buSzTx/>
                <a:buNone/>
                <a:defRPr/>
              </a:pPr>
              <a:endParaRPr lang="en-US" altLang="en-US" sz="1600" b="0">
                <a:solidFill>
                  <a:srgbClr val="000000"/>
                </a:solidFill>
                <a:ea typeface="+mn-ea"/>
              </a:endParaRPr>
            </a:p>
          </p:txBody>
        </p:sp>
        <p:sp>
          <p:nvSpPr>
            <p:cNvPr id="33" name="Line 19">
              <a:extLst>
                <a:ext uri="{FF2B5EF4-FFF2-40B4-BE49-F238E27FC236}">
                  <a16:creationId xmlns:a16="http://schemas.microsoft.com/office/drawing/2014/main" id="{122F1746-1B9A-47E5-B088-60EF995EE3C2}"/>
                </a:ext>
              </a:extLst>
            </p:cNvPr>
            <p:cNvSpPr>
              <a:spLocks noChangeShapeType="1"/>
            </p:cNvSpPr>
            <p:nvPr/>
          </p:nvSpPr>
          <p:spPr bwMode="auto">
            <a:xfrm>
              <a:off x="7302127" y="3257649"/>
              <a:ext cx="576264" cy="513283"/>
            </a:xfrm>
            <a:prstGeom prst="line">
              <a:avLst/>
            </a:prstGeom>
            <a:noFill/>
            <a:ln w="19050">
              <a:solidFill>
                <a:srgbClr val="C00000"/>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grpSp>
      <p:grpSp>
        <p:nvGrpSpPr>
          <p:cNvPr id="40" name="Groep 39">
            <a:extLst>
              <a:ext uri="{FF2B5EF4-FFF2-40B4-BE49-F238E27FC236}">
                <a16:creationId xmlns:a16="http://schemas.microsoft.com/office/drawing/2014/main" id="{794BA82A-FAED-4FA6-8582-A943523A34CF}"/>
              </a:ext>
            </a:extLst>
          </p:cNvPr>
          <p:cNvGrpSpPr/>
          <p:nvPr/>
        </p:nvGrpSpPr>
        <p:grpSpPr>
          <a:xfrm>
            <a:off x="7168778" y="3362424"/>
            <a:ext cx="1727275" cy="1511300"/>
            <a:chOff x="6660777" y="3362424"/>
            <a:chExt cx="1727275" cy="1511300"/>
          </a:xfrm>
        </p:grpSpPr>
        <p:sp>
          <p:nvSpPr>
            <p:cNvPr id="29" name="Oval 15">
              <a:extLst>
                <a:ext uri="{FF2B5EF4-FFF2-40B4-BE49-F238E27FC236}">
                  <a16:creationId xmlns:a16="http://schemas.microsoft.com/office/drawing/2014/main" id="{9160A289-5DE4-4F6B-A48E-39F3C01AFB7B}"/>
                </a:ext>
              </a:extLst>
            </p:cNvPr>
            <p:cNvSpPr>
              <a:spLocks noChangeArrowheads="1"/>
            </p:cNvSpPr>
            <p:nvPr/>
          </p:nvSpPr>
          <p:spPr bwMode="auto">
            <a:xfrm>
              <a:off x="7740352" y="4441924"/>
              <a:ext cx="647700" cy="431800"/>
            </a:xfrm>
            <a:prstGeom prst="ellipse">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a:spcBef>
                  <a:spcPct val="0"/>
                </a:spcBef>
                <a:buClrTx/>
                <a:buSzTx/>
                <a:buNone/>
                <a:defRPr/>
              </a:pPr>
              <a:endParaRPr lang="en-US" altLang="en-US" sz="1600" b="0">
                <a:solidFill>
                  <a:srgbClr val="000000"/>
                </a:solidFill>
                <a:ea typeface="+mn-ea"/>
              </a:endParaRPr>
            </a:p>
          </p:txBody>
        </p:sp>
        <p:sp>
          <p:nvSpPr>
            <p:cNvPr id="30" name="Oval 16">
              <a:extLst>
                <a:ext uri="{FF2B5EF4-FFF2-40B4-BE49-F238E27FC236}">
                  <a16:creationId xmlns:a16="http://schemas.microsoft.com/office/drawing/2014/main" id="{9F8D9981-7631-43B4-809C-DD9D525F531C}"/>
                </a:ext>
              </a:extLst>
            </p:cNvPr>
            <p:cNvSpPr>
              <a:spLocks noChangeArrowheads="1"/>
            </p:cNvSpPr>
            <p:nvPr/>
          </p:nvSpPr>
          <p:spPr bwMode="auto">
            <a:xfrm>
              <a:off x="6660777" y="3362424"/>
              <a:ext cx="647700" cy="431800"/>
            </a:xfrm>
            <a:prstGeom prst="ellipse">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a:spcBef>
                  <a:spcPct val="0"/>
                </a:spcBef>
                <a:buClrTx/>
                <a:buSzTx/>
                <a:buNone/>
                <a:defRPr/>
              </a:pPr>
              <a:endParaRPr lang="en-US" altLang="en-US" sz="1600" b="0">
                <a:solidFill>
                  <a:srgbClr val="000000"/>
                </a:solidFill>
                <a:ea typeface="+mn-ea"/>
              </a:endParaRPr>
            </a:p>
          </p:txBody>
        </p:sp>
        <p:sp>
          <p:nvSpPr>
            <p:cNvPr id="34" name="Line 20">
              <a:extLst>
                <a:ext uri="{FF2B5EF4-FFF2-40B4-BE49-F238E27FC236}">
                  <a16:creationId xmlns:a16="http://schemas.microsoft.com/office/drawing/2014/main" id="{EA437BC1-9265-4AB3-B427-815354C33F72}"/>
                </a:ext>
              </a:extLst>
            </p:cNvPr>
            <p:cNvSpPr>
              <a:spLocks noChangeShapeType="1"/>
            </p:cNvSpPr>
            <p:nvPr/>
          </p:nvSpPr>
          <p:spPr bwMode="auto">
            <a:xfrm>
              <a:off x="7230691" y="3716436"/>
              <a:ext cx="647700" cy="756922"/>
            </a:xfrm>
            <a:prstGeom prst="line">
              <a:avLst/>
            </a:prstGeom>
            <a:noFill/>
            <a:ln w="19050">
              <a:solidFill>
                <a:srgbClr val="C00000"/>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grpSp>
    </p:spTree>
    <p:extLst>
      <p:ext uri="{BB962C8B-B14F-4D97-AF65-F5344CB8AC3E}">
        <p14:creationId xmlns:p14="http://schemas.microsoft.com/office/powerpoint/2010/main" val="3460522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FECD4E-71D9-4FC0-BF52-7538860938A2}"/>
              </a:ext>
            </a:extLst>
          </p:cNvPr>
          <p:cNvSpPr>
            <a:spLocks noGrp="1"/>
          </p:cNvSpPr>
          <p:nvPr>
            <p:ph type="title"/>
          </p:nvPr>
        </p:nvSpPr>
        <p:spPr/>
        <p:txBody>
          <a:bodyPr/>
          <a:lstStyle/>
          <a:p>
            <a:r>
              <a:rPr lang="en-US" altLang="en-US" dirty="0"/>
              <a:t>Introduction</a:t>
            </a:r>
            <a:endParaRPr lang="nl-NL" dirty="0"/>
          </a:p>
        </p:txBody>
      </p:sp>
      <p:sp>
        <p:nvSpPr>
          <p:cNvPr id="3" name="Tijdelijke aanduiding voor inhoud 2">
            <a:extLst>
              <a:ext uri="{FF2B5EF4-FFF2-40B4-BE49-F238E27FC236}">
                <a16:creationId xmlns:a16="http://schemas.microsoft.com/office/drawing/2014/main" id="{11E882C8-1CDC-432C-98DA-EECF1EA9FD79}"/>
              </a:ext>
            </a:extLst>
          </p:cNvPr>
          <p:cNvSpPr>
            <a:spLocks noGrp="1"/>
          </p:cNvSpPr>
          <p:nvPr>
            <p:ph idx="1"/>
          </p:nvPr>
        </p:nvSpPr>
        <p:spPr/>
        <p:txBody>
          <a:bodyPr/>
          <a:lstStyle/>
          <a:p>
            <a:pPr eaLnBrk="1" hangingPunct="1">
              <a:lnSpc>
                <a:spcPct val="90000"/>
              </a:lnSpc>
            </a:pPr>
            <a:r>
              <a:rPr lang="en-US" altLang="en-US" sz="2400" dirty="0"/>
              <a:t>CPU performance factors</a:t>
            </a:r>
          </a:p>
          <a:p>
            <a:pPr lvl="1" eaLnBrk="1" hangingPunct="1">
              <a:lnSpc>
                <a:spcPct val="90000"/>
              </a:lnSpc>
            </a:pPr>
            <a:r>
              <a:rPr lang="en-US" altLang="en-US" sz="2000" dirty="0"/>
              <a:t>Instruction count</a:t>
            </a:r>
          </a:p>
          <a:p>
            <a:pPr lvl="2" eaLnBrk="1" hangingPunct="1">
              <a:lnSpc>
                <a:spcPct val="90000"/>
              </a:lnSpc>
            </a:pPr>
            <a:r>
              <a:rPr lang="en-US" altLang="en-US" sz="1800" dirty="0"/>
              <a:t>Determined by Instruction Set Architecture (ISA) and compiler</a:t>
            </a:r>
          </a:p>
          <a:p>
            <a:pPr lvl="1" eaLnBrk="1" hangingPunct="1">
              <a:lnSpc>
                <a:spcPct val="90000"/>
              </a:lnSpc>
            </a:pPr>
            <a:r>
              <a:rPr lang="en-US" altLang="en-US" sz="2000" dirty="0"/>
              <a:t>Clocks per instruction (CPI) and Cycle time</a:t>
            </a:r>
          </a:p>
          <a:p>
            <a:pPr lvl="2" eaLnBrk="1" hangingPunct="1">
              <a:lnSpc>
                <a:spcPct val="90000"/>
              </a:lnSpc>
            </a:pPr>
            <a:r>
              <a:rPr lang="en-US" altLang="en-US" sz="1800" dirty="0"/>
              <a:t>Determined by CPU hardware</a:t>
            </a:r>
          </a:p>
          <a:p>
            <a:pPr eaLnBrk="1" hangingPunct="1">
              <a:lnSpc>
                <a:spcPct val="90000"/>
              </a:lnSpc>
            </a:pPr>
            <a:r>
              <a:rPr lang="en-US" altLang="en-US" sz="2400" dirty="0"/>
              <a:t>We will examine two LEGv7-M implementations</a:t>
            </a:r>
          </a:p>
          <a:p>
            <a:pPr lvl="1" eaLnBrk="1" hangingPunct="1">
              <a:lnSpc>
                <a:spcPct val="90000"/>
              </a:lnSpc>
            </a:pPr>
            <a:r>
              <a:rPr lang="en-US" altLang="en-US" sz="2000" dirty="0"/>
              <a:t>A simplified version</a:t>
            </a:r>
          </a:p>
          <a:p>
            <a:pPr lvl="1" eaLnBrk="1" hangingPunct="1">
              <a:lnSpc>
                <a:spcPct val="90000"/>
              </a:lnSpc>
            </a:pPr>
            <a:r>
              <a:rPr lang="en-US" altLang="en-US" sz="2000" dirty="0"/>
              <a:t>A more realistic pipelined version</a:t>
            </a:r>
          </a:p>
          <a:p>
            <a:pPr eaLnBrk="1" hangingPunct="1">
              <a:lnSpc>
                <a:spcPct val="90000"/>
              </a:lnSpc>
            </a:pPr>
            <a:r>
              <a:rPr lang="en-US" altLang="en-US" sz="2400" dirty="0"/>
              <a:t>Simple subset of </a:t>
            </a:r>
            <a:r>
              <a:rPr lang="en-US" altLang="en-US" sz="2400" dirty="0">
                <a:hlinkClick r:id="rId2"/>
              </a:rPr>
              <a:t>Pinky instruction set</a:t>
            </a:r>
            <a:r>
              <a:rPr lang="en-US" altLang="en-US" sz="2400" dirty="0"/>
              <a:t>, shows most aspects</a:t>
            </a:r>
          </a:p>
          <a:p>
            <a:pPr lvl="1" eaLnBrk="1" hangingPunct="1">
              <a:lnSpc>
                <a:spcPct val="90000"/>
              </a:lnSpc>
            </a:pPr>
            <a:r>
              <a:rPr lang="en-US" altLang="en-US" sz="2000" dirty="0"/>
              <a:t>Memory reference: </a:t>
            </a:r>
            <a:r>
              <a:rPr lang="en-US" altLang="en-US" sz="2000" dirty="0">
                <a:latin typeface="Consolas" panose="020B0609020204030204" pitchFamily="49" charset="0"/>
              </a:rPr>
              <a:t>LDR</a:t>
            </a:r>
            <a:r>
              <a:rPr lang="en-US" altLang="en-US" sz="2000" dirty="0"/>
              <a:t>, </a:t>
            </a:r>
            <a:r>
              <a:rPr lang="en-US" altLang="en-US" sz="2000" dirty="0">
                <a:latin typeface="Consolas" panose="020B0609020204030204" pitchFamily="49" charset="0"/>
              </a:rPr>
              <a:t>STR</a:t>
            </a:r>
          </a:p>
          <a:p>
            <a:pPr lvl="1" eaLnBrk="1" hangingPunct="1">
              <a:lnSpc>
                <a:spcPct val="90000"/>
              </a:lnSpc>
            </a:pPr>
            <a:r>
              <a:rPr lang="en-US" altLang="en-US" sz="2000" dirty="0"/>
              <a:t>Arithmetic/logical: </a:t>
            </a:r>
            <a:r>
              <a:rPr lang="en-US" altLang="en-US" sz="2000" dirty="0">
                <a:latin typeface="Consolas" panose="020B0609020204030204" pitchFamily="49" charset="0"/>
              </a:rPr>
              <a:t>ADDS</a:t>
            </a:r>
            <a:r>
              <a:rPr lang="en-US" altLang="en-US" sz="2000" dirty="0"/>
              <a:t>, </a:t>
            </a:r>
            <a:r>
              <a:rPr lang="en-US" altLang="en-US" sz="2000" dirty="0">
                <a:latin typeface="Consolas" panose="020B0609020204030204" pitchFamily="49" charset="0"/>
              </a:rPr>
              <a:t>SUBS</a:t>
            </a:r>
            <a:r>
              <a:rPr lang="en-US" altLang="en-US" sz="2000" dirty="0"/>
              <a:t>, </a:t>
            </a:r>
            <a:r>
              <a:rPr lang="en-US" altLang="en-US" sz="2000" dirty="0">
                <a:latin typeface="Consolas" panose="020B0609020204030204" pitchFamily="49" charset="0"/>
              </a:rPr>
              <a:t>EORS</a:t>
            </a:r>
            <a:r>
              <a:rPr lang="en-US" altLang="en-US" sz="2000" dirty="0"/>
              <a:t>, </a:t>
            </a:r>
            <a:r>
              <a:rPr lang="en-US" altLang="en-US" sz="2000" dirty="0">
                <a:latin typeface="Consolas" panose="020B0609020204030204" pitchFamily="49" charset="0"/>
              </a:rPr>
              <a:t>ANDS</a:t>
            </a:r>
            <a:r>
              <a:rPr lang="en-US" altLang="en-US" sz="2000" dirty="0"/>
              <a:t>, </a:t>
            </a:r>
            <a:r>
              <a:rPr lang="en-US" altLang="en-US" sz="2000" dirty="0">
                <a:latin typeface="Consolas" panose="020B0609020204030204" pitchFamily="49" charset="0"/>
              </a:rPr>
              <a:t>ORRS</a:t>
            </a:r>
          </a:p>
          <a:p>
            <a:pPr lvl="1" eaLnBrk="1" hangingPunct="1">
              <a:lnSpc>
                <a:spcPct val="90000"/>
              </a:lnSpc>
            </a:pPr>
            <a:r>
              <a:rPr lang="en-US" altLang="en-US" sz="2000" dirty="0"/>
              <a:t>Control transfer: </a:t>
            </a:r>
            <a:r>
              <a:rPr lang="en-US" altLang="en-US" sz="2000" dirty="0">
                <a:latin typeface="Consolas" panose="020B0609020204030204" pitchFamily="49" charset="0"/>
              </a:rPr>
              <a:t>CBZ</a:t>
            </a:r>
          </a:p>
          <a:p>
            <a:endParaRPr lang="nl-NL" dirty="0"/>
          </a:p>
        </p:txBody>
      </p:sp>
      <p:sp>
        <p:nvSpPr>
          <p:cNvPr id="4" name="Tijdelijke aanduiding voor dianummer 3">
            <a:extLst>
              <a:ext uri="{FF2B5EF4-FFF2-40B4-BE49-F238E27FC236}">
                <a16:creationId xmlns:a16="http://schemas.microsoft.com/office/drawing/2014/main" id="{B4067B44-89A8-4399-BC0B-B7DBCDB829EF}"/>
              </a:ext>
            </a:extLst>
          </p:cNvPr>
          <p:cNvSpPr>
            <a:spLocks noGrp="1"/>
          </p:cNvSpPr>
          <p:nvPr>
            <p:ph type="sldNum" sz="quarter" idx="4"/>
          </p:nvPr>
        </p:nvSpPr>
        <p:spPr/>
        <p:txBody>
          <a:bodyPr/>
          <a:lstStyle/>
          <a:p>
            <a:fld id="{56D60047-1244-4A1F-8780-494A55767BC9}" type="slidenum">
              <a:rPr lang="nl-NL" smtClean="0"/>
              <a:pPr/>
              <a:t>6</a:t>
            </a:fld>
            <a:endParaRPr lang="nl-NL"/>
          </a:p>
        </p:txBody>
      </p:sp>
    </p:spTree>
    <p:extLst>
      <p:ext uri="{BB962C8B-B14F-4D97-AF65-F5344CB8AC3E}">
        <p14:creationId xmlns:p14="http://schemas.microsoft.com/office/powerpoint/2010/main" val="491560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8DD6C4-CAA4-4206-999B-3E229358556F}"/>
              </a:ext>
            </a:extLst>
          </p:cNvPr>
          <p:cNvSpPr>
            <a:spLocks noGrp="1"/>
          </p:cNvSpPr>
          <p:nvPr>
            <p:ph type="title"/>
          </p:nvPr>
        </p:nvSpPr>
        <p:spPr/>
        <p:txBody>
          <a:bodyPr/>
          <a:lstStyle/>
          <a:p>
            <a:r>
              <a:rPr lang="en-US" altLang="en-US" dirty="0"/>
              <a:t>Control Hazards</a:t>
            </a:r>
            <a:endParaRPr lang="nl-NL" dirty="0"/>
          </a:p>
        </p:txBody>
      </p:sp>
      <p:sp>
        <p:nvSpPr>
          <p:cNvPr id="3" name="Tijdelijke aanduiding voor inhoud 2">
            <a:extLst>
              <a:ext uri="{FF2B5EF4-FFF2-40B4-BE49-F238E27FC236}">
                <a16:creationId xmlns:a16="http://schemas.microsoft.com/office/drawing/2014/main" id="{0340B385-0DAF-4EA2-B631-6CC23F48DB53}"/>
              </a:ext>
            </a:extLst>
          </p:cNvPr>
          <p:cNvSpPr>
            <a:spLocks noGrp="1"/>
          </p:cNvSpPr>
          <p:nvPr>
            <p:ph idx="1"/>
          </p:nvPr>
        </p:nvSpPr>
        <p:spPr/>
        <p:txBody>
          <a:bodyPr/>
          <a:lstStyle/>
          <a:p>
            <a:pPr eaLnBrk="1" hangingPunct="1">
              <a:lnSpc>
                <a:spcPct val="90000"/>
              </a:lnSpc>
            </a:pPr>
            <a:r>
              <a:rPr lang="en-US" altLang="en-US" dirty="0"/>
              <a:t>Branch determines flow of control</a:t>
            </a:r>
          </a:p>
          <a:p>
            <a:pPr lvl="1" eaLnBrk="1" hangingPunct="1">
              <a:lnSpc>
                <a:spcPct val="90000"/>
              </a:lnSpc>
            </a:pPr>
            <a:r>
              <a:rPr lang="en-US" altLang="en-US" dirty="0"/>
              <a:t>Fetching next instruction depends on branch outcome</a:t>
            </a:r>
          </a:p>
          <a:p>
            <a:pPr lvl="1" eaLnBrk="1" hangingPunct="1">
              <a:lnSpc>
                <a:spcPct val="90000"/>
              </a:lnSpc>
            </a:pPr>
            <a:r>
              <a:rPr lang="en-US" altLang="en-US" dirty="0"/>
              <a:t>Pipeline can’t always fetch correct instruction</a:t>
            </a:r>
          </a:p>
          <a:p>
            <a:pPr lvl="2" eaLnBrk="1" hangingPunct="1">
              <a:lnSpc>
                <a:spcPct val="90000"/>
              </a:lnSpc>
            </a:pPr>
            <a:r>
              <a:rPr lang="en-US" altLang="en-US" dirty="0"/>
              <a:t>Still working on ID stage of branch</a:t>
            </a:r>
          </a:p>
          <a:p>
            <a:pPr eaLnBrk="1" hangingPunct="1">
              <a:lnSpc>
                <a:spcPct val="90000"/>
              </a:lnSpc>
            </a:pPr>
            <a:endParaRPr lang="en-US" altLang="en-US" dirty="0"/>
          </a:p>
          <a:p>
            <a:pPr eaLnBrk="1" hangingPunct="1">
              <a:lnSpc>
                <a:spcPct val="90000"/>
              </a:lnSpc>
            </a:pPr>
            <a:r>
              <a:rPr lang="en-US" altLang="en-US" dirty="0"/>
              <a:t>In LEGv7-M pipeline</a:t>
            </a:r>
          </a:p>
          <a:p>
            <a:pPr lvl="1" eaLnBrk="1" hangingPunct="1">
              <a:lnSpc>
                <a:spcPct val="90000"/>
              </a:lnSpc>
            </a:pPr>
            <a:r>
              <a:rPr lang="en-US" altLang="en-US" dirty="0"/>
              <a:t>Need to compare registers and compute target early in the pipeline</a:t>
            </a:r>
          </a:p>
          <a:p>
            <a:pPr lvl="1" eaLnBrk="1" hangingPunct="1">
              <a:lnSpc>
                <a:spcPct val="90000"/>
              </a:lnSpc>
            </a:pPr>
            <a:r>
              <a:rPr lang="en-US" altLang="en-US" dirty="0"/>
              <a:t>Add hardware to do it in ID stage</a:t>
            </a:r>
            <a:endParaRPr lang="nl-NL" dirty="0"/>
          </a:p>
        </p:txBody>
      </p:sp>
      <p:sp>
        <p:nvSpPr>
          <p:cNvPr id="4" name="Tijdelijke aanduiding voor dianummer 3">
            <a:extLst>
              <a:ext uri="{FF2B5EF4-FFF2-40B4-BE49-F238E27FC236}">
                <a16:creationId xmlns:a16="http://schemas.microsoft.com/office/drawing/2014/main" id="{92A6176B-E5A0-4A11-AA25-AAD47D2FC4E2}"/>
              </a:ext>
            </a:extLst>
          </p:cNvPr>
          <p:cNvSpPr>
            <a:spLocks noGrp="1"/>
          </p:cNvSpPr>
          <p:nvPr>
            <p:ph type="sldNum" sz="quarter" idx="4"/>
          </p:nvPr>
        </p:nvSpPr>
        <p:spPr/>
        <p:txBody>
          <a:bodyPr/>
          <a:lstStyle/>
          <a:p>
            <a:fld id="{56D60047-1244-4A1F-8780-494A55767BC9}" type="slidenum">
              <a:rPr lang="nl-NL" smtClean="0"/>
              <a:pPr/>
              <a:t>60</a:t>
            </a:fld>
            <a:endParaRPr lang="nl-NL"/>
          </a:p>
        </p:txBody>
      </p:sp>
    </p:spTree>
    <p:extLst>
      <p:ext uri="{BB962C8B-B14F-4D97-AF65-F5344CB8AC3E}">
        <p14:creationId xmlns:p14="http://schemas.microsoft.com/office/powerpoint/2010/main" val="35842357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8DD6C4-CAA4-4206-999B-3E229358556F}"/>
              </a:ext>
            </a:extLst>
          </p:cNvPr>
          <p:cNvSpPr>
            <a:spLocks noGrp="1"/>
          </p:cNvSpPr>
          <p:nvPr>
            <p:ph type="title"/>
          </p:nvPr>
        </p:nvSpPr>
        <p:spPr/>
        <p:txBody>
          <a:bodyPr/>
          <a:lstStyle/>
          <a:p>
            <a:r>
              <a:rPr lang="en-US" altLang="en-US" dirty="0"/>
              <a:t>Stall on Branch</a:t>
            </a:r>
            <a:endParaRPr lang="nl-NL" dirty="0"/>
          </a:p>
        </p:txBody>
      </p:sp>
      <p:sp>
        <p:nvSpPr>
          <p:cNvPr id="3" name="Tijdelijke aanduiding voor inhoud 2">
            <a:extLst>
              <a:ext uri="{FF2B5EF4-FFF2-40B4-BE49-F238E27FC236}">
                <a16:creationId xmlns:a16="http://schemas.microsoft.com/office/drawing/2014/main" id="{0340B385-0DAF-4EA2-B631-6CC23F48DB53}"/>
              </a:ext>
            </a:extLst>
          </p:cNvPr>
          <p:cNvSpPr>
            <a:spLocks noGrp="1"/>
          </p:cNvSpPr>
          <p:nvPr>
            <p:ph idx="1"/>
          </p:nvPr>
        </p:nvSpPr>
        <p:spPr/>
        <p:txBody>
          <a:bodyPr/>
          <a:lstStyle/>
          <a:p>
            <a:r>
              <a:rPr lang="en-US" altLang="en-US" dirty="0"/>
              <a:t>Wait until branch outcome determined before fetching next instruction</a:t>
            </a:r>
            <a:endParaRPr lang="en-AU" altLang="en-US" dirty="0"/>
          </a:p>
          <a:p>
            <a:endParaRPr lang="nl-NL" dirty="0"/>
          </a:p>
        </p:txBody>
      </p:sp>
      <p:sp>
        <p:nvSpPr>
          <p:cNvPr id="4" name="Tijdelijke aanduiding voor dianummer 3">
            <a:extLst>
              <a:ext uri="{FF2B5EF4-FFF2-40B4-BE49-F238E27FC236}">
                <a16:creationId xmlns:a16="http://schemas.microsoft.com/office/drawing/2014/main" id="{92A6176B-E5A0-4A11-AA25-AAD47D2FC4E2}"/>
              </a:ext>
            </a:extLst>
          </p:cNvPr>
          <p:cNvSpPr>
            <a:spLocks noGrp="1"/>
          </p:cNvSpPr>
          <p:nvPr>
            <p:ph type="sldNum" sz="quarter" idx="4"/>
          </p:nvPr>
        </p:nvSpPr>
        <p:spPr/>
        <p:txBody>
          <a:bodyPr/>
          <a:lstStyle/>
          <a:p>
            <a:fld id="{56D60047-1244-4A1F-8780-494A55767BC9}" type="slidenum">
              <a:rPr lang="nl-NL" smtClean="0"/>
              <a:pPr/>
              <a:t>61</a:t>
            </a:fld>
            <a:endParaRPr lang="nl-NL"/>
          </a:p>
        </p:txBody>
      </p:sp>
      <p:pic>
        <p:nvPicPr>
          <p:cNvPr id="6" name="Afbeelding 5">
            <a:extLst>
              <a:ext uri="{FF2B5EF4-FFF2-40B4-BE49-F238E27FC236}">
                <a16:creationId xmlns:a16="http://schemas.microsoft.com/office/drawing/2014/main" id="{2D7DCCF9-5C7D-4697-AE0B-164EC62DBC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84252" y="2148807"/>
            <a:ext cx="8191500" cy="3228975"/>
          </a:xfrm>
          <a:prstGeom prst="rect">
            <a:avLst/>
          </a:prstGeom>
        </p:spPr>
      </p:pic>
    </p:spTree>
    <p:extLst>
      <p:ext uri="{BB962C8B-B14F-4D97-AF65-F5344CB8AC3E}">
        <p14:creationId xmlns:p14="http://schemas.microsoft.com/office/powerpoint/2010/main" val="28583222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99CB027-0CDD-43CF-BD5D-D9EDC9135B05}"/>
              </a:ext>
            </a:extLst>
          </p:cNvPr>
          <p:cNvSpPr>
            <a:spLocks noGrp="1"/>
          </p:cNvSpPr>
          <p:nvPr>
            <p:ph type="title"/>
          </p:nvPr>
        </p:nvSpPr>
        <p:spPr/>
        <p:txBody>
          <a:bodyPr/>
          <a:lstStyle/>
          <a:p>
            <a:r>
              <a:rPr lang="nl-NL" dirty="0"/>
              <a:t>Agenda</a:t>
            </a:r>
          </a:p>
        </p:txBody>
      </p:sp>
      <p:sp>
        <p:nvSpPr>
          <p:cNvPr id="5" name="Tijdelijke aanduiding voor inhoud 4">
            <a:extLst>
              <a:ext uri="{FF2B5EF4-FFF2-40B4-BE49-F238E27FC236}">
                <a16:creationId xmlns:a16="http://schemas.microsoft.com/office/drawing/2014/main" id="{DB3F958D-AEB5-4ECE-B349-6D569475E70D}"/>
              </a:ext>
            </a:extLst>
          </p:cNvPr>
          <p:cNvSpPr>
            <a:spLocks noGrp="1"/>
          </p:cNvSpPr>
          <p:nvPr>
            <p:ph idx="1"/>
          </p:nvPr>
        </p:nvSpPr>
        <p:spPr/>
        <p:txBody>
          <a:bodyPr/>
          <a:lstStyle/>
          <a:p>
            <a:pPr marL="457196" indent="-457196">
              <a:buFont typeface="Arial" panose="020B0604020202020204" pitchFamily="34" charset="0"/>
              <a:buChar char="•"/>
            </a:pPr>
            <a:r>
              <a:rPr lang="en-US" dirty="0"/>
              <a:t>A one cycle implementation of LEGv7-M </a:t>
            </a:r>
          </a:p>
          <a:p>
            <a:pPr marL="457196" indent="-457196">
              <a:buFont typeface="Arial" panose="020B0604020202020204" pitchFamily="34" charset="0"/>
              <a:buChar char="•"/>
            </a:pPr>
            <a:r>
              <a:rPr lang="en-US" dirty="0"/>
              <a:t>A pipelined implementation of LEGv7-M </a:t>
            </a:r>
          </a:p>
          <a:p>
            <a:pPr marL="457196" indent="-457196">
              <a:buFont typeface="Arial" panose="020B0604020202020204" pitchFamily="34" charset="0"/>
              <a:buChar char="•"/>
            </a:pPr>
            <a:r>
              <a:rPr lang="en-US" dirty="0">
                <a:solidFill>
                  <a:srgbClr val="C00000"/>
                </a:solidFill>
              </a:rPr>
              <a:t>Branch prediction</a:t>
            </a:r>
          </a:p>
          <a:p>
            <a:pPr marL="457196" indent="-457196">
              <a:buFont typeface="Arial" panose="020B0604020202020204" pitchFamily="34" charset="0"/>
              <a:buChar char="•"/>
            </a:pPr>
            <a:r>
              <a:rPr lang="en-US" dirty="0"/>
              <a:t>Cache memory</a:t>
            </a:r>
          </a:p>
        </p:txBody>
      </p:sp>
      <p:sp>
        <p:nvSpPr>
          <p:cNvPr id="3" name="Tijdelijke aanduiding voor dianummer 2">
            <a:extLst>
              <a:ext uri="{FF2B5EF4-FFF2-40B4-BE49-F238E27FC236}">
                <a16:creationId xmlns:a16="http://schemas.microsoft.com/office/drawing/2014/main" id="{92725B47-5D2F-4270-B35B-A21C70771096}"/>
              </a:ext>
            </a:extLst>
          </p:cNvPr>
          <p:cNvSpPr>
            <a:spLocks noGrp="1"/>
          </p:cNvSpPr>
          <p:nvPr>
            <p:ph type="sldNum" sz="quarter" idx="4"/>
          </p:nvPr>
        </p:nvSpPr>
        <p:spPr/>
        <p:txBody>
          <a:bodyPr/>
          <a:lstStyle/>
          <a:p>
            <a:fld id="{56D60047-1244-4A1F-8780-494A55767BC9}" type="slidenum">
              <a:rPr lang="nl-NL" smtClean="0"/>
              <a:pPr/>
              <a:t>62</a:t>
            </a:fld>
            <a:endParaRPr lang="nl-NL"/>
          </a:p>
        </p:txBody>
      </p:sp>
    </p:spTree>
    <p:extLst>
      <p:ext uri="{BB962C8B-B14F-4D97-AF65-F5344CB8AC3E}">
        <p14:creationId xmlns:p14="http://schemas.microsoft.com/office/powerpoint/2010/main" val="25953753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8DD6C4-CAA4-4206-999B-3E229358556F}"/>
              </a:ext>
            </a:extLst>
          </p:cNvPr>
          <p:cNvSpPr>
            <a:spLocks noGrp="1"/>
          </p:cNvSpPr>
          <p:nvPr>
            <p:ph type="title"/>
          </p:nvPr>
        </p:nvSpPr>
        <p:spPr/>
        <p:txBody>
          <a:bodyPr/>
          <a:lstStyle/>
          <a:p>
            <a:r>
              <a:rPr lang="en-US" altLang="en-US" dirty="0"/>
              <a:t>Branch Prediction</a:t>
            </a:r>
            <a:endParaRPr lang="nl-NL" dirty="0"/>
          </a:p>
        </p:txBody>
      </p:sp>
      <p:sp>
        <p:nvSpPr>
          <p:cNvPr id="3" name="Tijdelijke aanduiding voor inhoud 2">
            <a:extLst>
              <a:ext uri="{FF2B5EF4-FFF2-40B4-BE49-F238E27FC236}">
                <a16:creationId xmlns:a16="http://schemas.microsoft.com/office/drawing/2014/main" id="{0340B385-0DAF-4EA2-B631-6CC23F48DB53}"/>
              </a:ext>
            </a:extLst>
          </p:cNvPr>
          <p:cNvSpPr>
            <a:spLocks noGrp="1"/>
          </p:cNvSpPr>
          <p:nvPr>
            <p:ph idx="1"/>
          </p:nvPr>
        </p:nvSpPr>
        <p:spPr/>
        <p:txBody>
          <a:bodyPr/>
          <a:lstStyle/>
          <a:p>
            <a:pPr eaLnBrk="1" hangingPunct="1"/>
            <a:r>
              <a:rPr lang="en-US" altLang="en-US" dirty="0"/>
              <a:t>Longer pipelines can’t readily determine branch outcome early</a:t>
            </a:r>
          </a:p>
          <a:p>
            <a:pPr lvl="1" eaLnBrk="1" hangingPunct="1"/>
            <a:r>
              <a:rPr lang="en-US" altLang="en-US" dirty="0"/>
              <a:t>Stall penalty becomes unacceptable</a:t>
            </a:r>
          </a:p>
          <a:p>
            <a:pPr eaLnBrk="1" hangingPunct="1"/>
            <a:r>
              <a:rPr lang="en-US" altLang="en-US" dirty="0"/>
              <a:t>Predict outcome of branch</a:t>
            </a:r>
          </a:p>
          <a:p>
            <a:pPr lvl="1" eaLnBrk="1" hangingPunct="1"/>
            <a:r>
              <a:rPr lang="en-US" altLang="en-US" dirty="0"/>
              <a:t>Only stall if prediction is wrong</a:t>
            </a:r>
          </a:p>
          <a:p>
            <a:pPr eaLnBrk="1" hangingPunct="1"/>
            <a:r>
              <a:rPr lang="en-US" altLang="en-US" dirty="0"/>
              <a:t>In LEGv7-M pipeline</a:t>
            </a:r>
          </a:p>
          <a:p>
            <a:pPr lvl="1" eaLnBrk="1" hangingPunct="1"/>
            <a:r>
              <a:rPr lang="en-US" altLang="en-US" dirty="0"/>
              <a:t>Can predict branches not taken</a:t>
            </a:r>
          </a:p>
          <a:p>
            <a:pPr lvl="1" eaLnBrk="1" hangingPunct="1"/>
            <a:r>
              <a:rPr lang="en-US" altLang="en-US" dirty="0"/>
              <a:t>Fetch instruction after branch, with no delay</a:t>
            </a:r>
            <a:endParaRPr lang="en-AU" altLang="en-US" dirty="0"/>
          </a:p>
          <a:p>
            <a:endParaRPr lang="nl-NL" dirty="0"/>
          </a:p>
        </p:txBody>
      </p:sp>
      <p:sp>
        <p:nvSpPr>
          <p:cNvPr id="4" name="Tijdelijke aanduiding voor dianummer 3">
            <a:extLst>
              <a:ext uri="{FF2B5EF4-FFF2-40B4-BE49-F238E27FC236}">
                <a16:creationId xmlns:a16="http://schemas.microsoft.com/office/drawing/2014/main" id="{92A6176B-E5A0-4A11-AA25-AAD47D2FC4E2}"/>
              </a:ext>
            </a:extLst>
          </p:cNvPr>
          <p:cNvSpPr>
            <a:spLocks noGrp="1"/>
          </p:cNvSpPr>
          <p:nvPr>
            <p:ph type="sldNum" sz="quarter" idx="4"/>
          </p:nvPr>
        </p:nvSpPr>
        <p:spPr/>
        <p:txBody>
          <a:bodyPr/>
          <a:lstStyle/>
          <a:p>
            <a:fld id="{56D60047-1244-4A1F-8780-494A55767BC9}" type="slidenum">
              <a:rPr lang="nl-NL" smtClean="0"/>
              <a:pPr/>
              <a:t>63</a:t>
            </a:fld>
            <a:endParaRPr lang="nl-NL"/>
          </a:p>
        </p:txBody>
      </p:sp>
    </p:spTree>
    <p:extLst>
      <p:ext uri="{BB962C8B-B14F-4D97-AF65-F5344CB8AC3E}">
        <p14:creationId xmlns:p14="http://schemas.microsoft.com/office/powerpoint/2010/main" val="423235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8DD6C4-CAA4-4206-999B-3E229358556F}"/>
              </a:ext>
            </a:extLst>
          </p:cNvPr>
          <p:cNvSpPr>
            <a:spLocks noGrp="1"/>
          </p:cNvSpPr>
          <p:nvPr>
            <p:ph type="title"/>
          </p:nvPr>
        </p:nvSpPr>
        <p:spPr/>
        <p:txBody>
          <a:bodyPr/>
          <a:lstStyle/>
          <a:p>
            <a:r>
              <a:rPr lang="nl-NL" dirty="0"/>
              <a:t>More-</a:t>
            </a:r>
            <a:r>
              <a:rPr lang="nl-NL" dirty="0" err="1"/>
              <a:t>Realistic</a:t>
            </a:r>
            <a:r>
              <a:rPr lang="nl-NL" dirty="0"/>
              <a:t> </a:t>
            </a:r>
            <a:r>
              <a:rPr lang="nl-NL" dirty="0" err="1"/>
              <a:t>Branch</a:t>
            </a:r>
            <a:r>
              <a:rPr lang="nl-NL" dirty="0"/>
              <a:t> </a:t>
            </a:r>
            <a:r>
              <a:rPr lang="nl-NL" dirty="0" err="1"/>
              <a:t>Prediction</a:t>
            </a:r>
            <a:endParaRPr lang="nl-NL" dirty="0"/>
          </a:p>
        </p:txBody>
      </p:sp>
      <p:sp>
        <p:nvSpPr>
          <p:cNvPr id="3" name="Tijdelijke aanduiding voor inhoud 2">
            <a:extLst>
              <a:ext uri="{FF2B5EF4-FFF2-40B4-BE49-F238E27FC236}">
                <a16:creationId xmlns:a16="http://schemas.microsoft.com/office/drawing/2014/main" id="{0340B385-0DAF-4EA2-B631-6CC23F48DB53}"/>
              </a:ext>
            </a:extLst>
          </p:cNvPr>
          <p:cNvSpPr>
            <a:spLocks noGrp="1"/>
          </p:cNvSpPr>
          <p:nvPr>
            <p:ph idx="1"/>
          </p:nvPr>
        </p:nvSpPr>
        <p:spPr/>
        <p:txBody>
          <a:bodyPr/>
          <a:lstStyle/>
          <a:p>
            <a:pPr eaLnBrk="1" hangingPunct="1"/>
            <a:r>
              <a:rPr lang="en-US" altLang="en-US" sz="2800" dirty="0"/>
              <a:t>Static branch prediction</a:t>
            </a:r>
          </a:p>
          <a:p>
            <a:pPr lvl="1" eaLnBrk="1" hangingPunct="1"/>
            <a:r>
              <a:rPr lang="en-US" altLang="en-US" sz="2400" dirty="0"/>
              <a:t>Based on typical branch behavior</a:t>
            </a:r>
          </a:p>
          <a:p>
            <a:pPr lvl="1" eaLnBrk="1" hangingPunct="1"/>
            <a:r>
              <a:rPr lang="en-US" altLang="en-US" sz="2400" dirty="0"/>
              <a:t>Example: loop and if-statement branches</a:t>
            </a:r>
          </a:p>
          <a:p>
            <a:pPr lvl="2" eaLnBrk="1" hangingPunct="1"/>
            <a:r>
              <a:rPr lang="en-US" altLang="en-US" sz="2000" dirty="0"/>
              <a:t>Predict backward branches taken</a:t>
            </a:r>
          </a:p>
          <a:p>
            <a:pPr lvl="2" eaLnBrk="1" hangingPunct="1"/>
            <a:r>
              <a:rPr lang="en-US" altLang="en-US" sz="2000" dirty="0"/>
              <a:t>Predict forward branches not taken</a:t>
            </a:r>
          </a:p>
          <a:p>
            <a:pPr eaLnBrk="1" hangingPunct="1"/>
            <a:r>
              <a:rPr lang="en-US" altLang="en-US" sz="2800" dirty="0"/>
              <a:t>Dynamic branch prediction</a:t>
            </a:r>
          </a:p>
          <a:p>
            <a:pPr lvl="1" eaLnBrk="1" hangingPunct="1"/>
            <a:r>
              <a:rPr lang="en-US" altLang="en-US" sz="2400" dirty="0"/>
              <a:t>Hardware measures actual branch behavior</a:t>
            </a:r>
          </a:p>
          <a:p>
            <a:pPr lvl="2" eaLnBrk="1" hangingPunct="1"/>
            <a:r>
              <a:rPr lang="en-US" altLang="en-US" sz="2000" dirty="0"/>
              <a:t>e.g., record recent history of each branch</a:t>
            </a:r>
          </a:p>
          <a:p>
            <a:pPr lvl="1" eaLnBrk="1" hangingPunct="1"/>
            <a:r>
              <a:rPr lang="en-US" altLang="en-US" sz="2400" dirty="0"/>
              <a:t>Assume future behavior will continue the trend</a:t>
            </a:r>
          </a:p>
          <a:p>
            <a:pPr lvl="2" eaLnBrk="1" hangingPunct="1"/>
            <a:r>
              <a:rPr lang="en-US" altLang="en-US" sz="2000" dirty="0"/>
              <a:t>When wrong, stall while re-fetching, and update history</a:t>
            </a:r>
            <a:endParaRPr lang="en-AU" altLang="en-US" sz="2000" dirty="0"/>
          </a:p>
          <a:p>
            <a:endParaRPr lang="nl-NL" dirty="0"/>
          </a:p>
        </p:txBody>
      </p:sp>
      <p:sp>
        <p:nvSpPr>
          <p:cNvPr id="4" name="Tijdelijke aanduiding voor dianummer 3">
            <a:extLst>
              <a:ext uri="{FF2B5EF4-FFF2-40B4-BE49-F238E27FC236}">
                <a16:creationId xmlns:a16="http://schemas.microsoft.com/office/drawing/2014/main" id="{92A6176B-E5A0-4A11-AA25-AAD47D2FC4E2}"/>
              </a:ext>
            </a:extLst>
          </p:cNvPr>
          <p:cNvSpPr>
            <a:spLocks noGrp="1"/>
          </p:cNvSpPr>
          <p:nvPr>
            <p:ph type="sldNum" sz="quarter" idx="4"/>
          </p:nvPr>
        </p:nvSpPr>
        <p:spPr/>
        <p:txBody>
          <a:bodyPr/>
          <a:lstStyle/>
          <a:p>
            <a:fld id="{56D60047-1244-4A1F-8780-494A55767BC9}" type="slidenum">
              <a:rPr lang="nl-NL" smtClean="0"/>
              <a:pPr/>
              <a:t>64</a:t>
            </a:fld>
            <a:endParaRPr lang="nl-NL"/>
          </a:p>
        </p:txBody>
      </p:sp>
    </p:spTree>
    <p:extLst>
      <p:ext uri="{BB962C8B-B14F-4D97-AF65-F5344CB8AC3E}">
        <p14:creationId xmlns:p14="http://schemas.microsoft.com/office/powerpoint/2010/main" val="771691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1E500E-7E34-48F4-B95E-626EE9F4066B}"/>
              </a:ext>
            </a:extLst>
          </p:cNvPr>
          <p:cNvSpPr>
            <a:spLocks noGrp="1"/>
          </p:cNvSpPr>
          <p:nvPr>
            <p:ph type="title"/>
          </p:nvPr>
        </p:nvSpPr>
        <p:spPr/>
        <p:txBody>
          <a:bodyPr/>
          <a:lstStyle/>
          <a:p>
            <a:r>
              <a:rPr lang="en-US" altLang="en-US" dirty="0"/>
              <a:t>Dynamic Branch Prediction</a:t>
            </a:r>
            <a:endParaRPr lang="nl-NL" dirty="0"/>
          </a:p>
        </p:txBody>
      </p:sp>
      <p:sp>
        <p:nvSpPr>
          <p:cNvPr id="3" name="Tijdelijke aanduiding voor inhoud 2">
            <a:extLst>
              <a:ext uri="{FF2B5EF4-FFF2-40B4-BE49-F238E27FC236}">
                <a16:creationId xmlns:a16="http://schemas.microsoft.com/office/drawing/2014/main" id="{454C8F92-A99C-4D31-874B-FCEDACD52FB1}"/>
              </a:ext>
            </a:extLst>
          </p:cNvPr>
          <p:cNvSpPr>
            <a:spLocks noGrp="1"/>
          </p:cNvSpPr>
          <p:nvPr>
            <p:ph idx="1"/>
          </p:nvPr>
        </p:nvSpPr>
        <p:spPr/>
        <p:txBody>
          <a:bodyPr/>
          <a:lstStyle/>
          <a:p>
            <a:pPr eaLnBrk="1" hangingPunct="1"/>
            <a:r>
              <a:rPr lang="en-US" altLang="en-US" sz="2800" dirty="0"/>
              <a:t>In deeper and superscalar pipelines, branch penalty is more significant</a:t>
            </a:r>
          </a:p>
          <a:p>
            <a:pPr eaLnBrk="1" hangingPunct="1"/>
            <a:r>
              <a:rPr lang="en-US" altLang="en-US" sz="2800" dirty="0"/>
              <a:t>Use dynamic prediction</a:t>
            </a:r>
          </a:p>
          <a:p>
            <a:pPr lvl="1" eaLnBrk="1" hangingPunct="1"/>
            <a:r>
              <a:rPr lang="en-US" altLang="en-US" sz="2400" dirty="0"/>
              <a:t>Branch prediction buffer (aka branch history table)</a:t>
            </a:r>
          </a:p>
          <a:p>
            <a:pPr lvl="1" eaLnBrk="1" hangingPunct="1"/>
            <a:r>
              <a:rPr lang="en-US" altLang="en-US" sz="2400" dirty="0"/>
              <a:t>Indexed by recent branch instruction addresses</a:t>
            </a:r>
          </a:p>
          <a:p>
            <a:pPr lvl="1" eaLnBrk="1" hangingPunct="1"/>
            <a:r>
              <a:rPr lang="en-US" altLang="en-US" sz="2400" dirty="0"/>
              <a:t>Stores outcome (taken/not taken)</a:t>
            </a:r>
          </a:p>
          <a:p>
            <a:pPr lvl="1" eaLnBrk="1" hangingPunct="1"/>
            <a:r>
              <a:rPr lang="en-US" altLang="en-US" sz="2400" dirty="0"/>
              <a:t>To execute a branch</a:t>
            </a:r>
          </a:p>
          <a:p>
            <a:pPr lvl="2" eaLnBrk="1" hangingPunct="1"/>
            <a:r>
              <a:rPr lang="en-US" altLang="en-US" sz="2000" dirty="0"/>
              <a:t>Check table, expect the same outcome</a:t>
            </a:r>
          </a:p>
          <a:p>
            <a:pPr lvl="2" eaLnBrk="1" hangingPunct="1"/>
            <a:r>
              <a:rPr lang="en-US" altLang="en-US" sz="2000" dirty="0"/>
              <a:t>Start fetching from fall-through or target</a:t>
            </a:r>
          </a:p>
          <a:p>
            <a:pPr lvl="2" eaLnBrk="1" hangingPunct="1"/>
            <a:r>
              <a:rPr lang="en-US" altLang="en-US" sz="2000" dirty="0"/>
              <a:t>If wrong, flush pipeline and flip prediction</a:t>
            </a:r>
            <a:endParaRPr lang="en-AU" altLang="en-US" sz="2000" dirty="0"/>
          </a:p>
          <a:p>
            <a:endParaRPr lang="nl-NL" dirty="0"/>
          </a:p>
        </p:txBody>
      </p:sp>
      <p:sp>
        <p:nvSpPr>
          <p:cNvPr id="4" name="Tijdelijke aanduiding voor dianummer 3">
            <a:extLst>
              <a:ext uri="{FF2B5EF4-FFF2-40B4-BE49-F238E27FC236}">
                <a16:creationId xmlns:a16="http://schemas.microsoft.com/office/drawing/2014/main" id="{A08FA80A-DEB5-46F5-BA83-1F881C921A7E}"/>
              </a:ext>
            </a:extLst>
          </p:cNvPr>
          <p:cNvSpPr>
            <a:spLocks noGrp="1"/>
          </p:cNvSpPr>
          <p:nvPr>
            <p:ph type="sldNum" sz="quarter" idx="4"/>
          </p:nvPr>
        </p:nvSpPr>
        <p:spPr/>
        <p:txBody>
          <a:bodyPr/>
          <a:lstStyle/>
          <a:p>
            <a:fld id="{56D60047-1244-4A1F-8780-494A55767BC9}" type="slidenum">
              <a:rPr lang="nl-NL" smtClean="0"/>
              <a:pPr/>
              <a:t>65</a:t>
            </a:fld>
            <a:endParaRPr lang="nl-NL"/>
          </a:p>
        </p:txBody>
      </p:sp>
    </p:spTree>
    <p:extLst>
      <p:ext uri="{BB962C8B-B14F-4D97-AF65-F5344CB8AC3E}">
        <p14:creationId xmlns:p14="http://schemas.microsoft.com/office/powerpoint/2010/main" val="16580543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B1EF82-45F6-48E8-BA0F-6778DC6A3E74}"/>
              </a:ext>
            </a:extLst>
          </p:cNvPr>
          <p:cNvSpPr>
            <a:spLocks noGrp="1"/>
          </p:cNvSpPr>
          <p:nvPr>
            <p:ph type="title"/>
          </p:nvPr>
        </p:nvSpPr>
        <p:spPr/>
        <p:txBody>
          <a:bodyPr/>
          <a:lstStyle/>
          <a:p>
            <a:r>
              <a:rPr lang="en-US" altLang="en-US" dirty="0"/>
              <a:t>1-Bit Predictor: Shortcoming</a:t>
            </a:r>
            <a:endParaRPr lang="nl-NL" dirty="0"/>
          </a:p>
        </p:txBody>
      </p:sp>
      <p:sp>
        <p:nvSpPr>
          <p:cNvPr id="3" name="Tijdelijke aanduiding voor inhoud 2">
            <a:extLst>
              <a:ext uri="{FF2B5EF4-FFF2-40B4-BE49-F238E27FC236}">
                <a16:creationId xmlns:a16="http://schemas.microsoft.com/office/drawing/2014/main" id="{AA583D54-4A1F-4732-B928-30A99823F75A}"/>
              </a:ext>
            </a:extLst>
          </p:cNvPr>
          <p:cNvSpPr>
            <a:spLocks noGrp="1"/>
          </p:cNvSpPr>
          <p:nvPr>
            <p:ph idx="1"/>
          </p:nvPr>
        </p:nvSpPr>
        <p:spPr>
          <a:xfrm>
            <a:off x="439487" y="985294"/>
            <a:ext cx="9281030" cy="576064"/>
          </a:xfrm>
        </p:spPr>
        <p:txBody>
          <a:bodyPr/>
          <a:lstStyle/>
          <a:p>
            <a:r>
              <a:rPr lang="en-US" altLang="en-US" dirty="0"/>
              <a:t>Inner loop branches </a:t>
            </a:r>
            <a:r>
              <a:rPr lang="en-US" altLang="en-US" dirty="0" err="1"/>
              <a:t>mispredicted</a:t>
            </a:r>
            <a:r>
              <a:rPr lang="en-US" altLang="en-US" dirty="0"/>
              <a:t> twice!</a:t>
            </a:r>
            <a:endParaRPr lang="en-AU" altLang="en-US" dirty="0"/>
          </a:p>
          <a:p>
            <a:endParaRPr lang="nl-NL" dirty="0"/>
          </a:p>
        </p:txBody>
      </p:sp>
      <p:sp>
        <p:nvSpPr>
          <p:cNvPr id="4" name="Tijdelijke aanduiding voor dianummer 3">
            <a:extLst>
              <a:ext uri="{FF2B5EF4-FFF2-40B4-BE49-F238E27FC236}">
                <a16:creationId xmlns:a16="http://schemas.microsoft.com/office/drawing/2014/main" id="{6192CE39-A262-42A7-B610-7C7F5C131D6E}"/>
              </a:ext>
            </a:extLst>
          </p:cNvPr>
          <p:cNvSpPr>
            <a:spLocks noGrp="1"/>
          </p:cNvSpPr>
          <p:nvPr>
            <p:ph type="sldNum" sz="quarter" idx="4"/>
          </p:nvPr>
        </p:nvSpPr>
        <p:spPr/>
        <p:txBody>
          <a:bodyPr/>
          <a:lstStyle/>
          <a:p>
            <a:fld id="{56D60047-1244-4A1F-8780-494A55767BC9}" type="slidenum">
              <a:rPr lang="nl-NL" smtClean="0"/>
              <a:pPr/>
              <a:t>66</a:t>
            </a:fld>
            <a:endParaRPr lang="nl-NL"/>
          </a:p>
        </p:txBody>
      </p:sp>
      <p:sp>
        <p:nvSpPr>
          <p:cNvPr id="5" name="Tijdelijke aanduiding voor inhoud 2">
            <a:extLst>
              <a:ext uri="{FF2B5EF4-FFF2-40B4-BE49-F238E27FC236}">
                <a16:creationId xmlns:a16="http://schemas.microsoft.com/office/drawing/2014/main" id="{0C2EE6D3-DE1A-4CCE-B4D4-C93DAAFA8DC8}"/>
              </a:ext>
            </a:extLst>
          </p:cNvPr>
          <p:cNvSpPr txBox="1">
            <a:spLocks/>
          </p:cNvSpPr>
          <p:nvPr/>
        </p:nvSpPr>
        <p:spPr bwMode="auto">
          <a:xfrm>
            <a:off x="439487" y="4081636"/>
            <a:ext cx="9281030" cy="1584176"/>
          </a:xfrm>
          <a:prstGeom prst="rect">
            <a:avLst/>
          </a:prstGeom>
          <a:noFill/>
          <a:ln>
            <a:noFill/>
          </a:ln>
          <a:effectLst/>
        </p:spPr>
        <p:txBody>
          <a:bodyPr/>
          <a:lstStyle>
            <a:lvl1pPr marL="0" indent="0" algn="l" rtl="0" eaLnBrk="0" fontAlgn="base" hangingPunct="0">
              <a:lnSpc>
                <a:spcPct val="100000"/>
              </a:lnSpc>
              <a:spcBef>
                <a:spcPts val="600"/>
              </a:spcBef>
              <a:spcAft>
                <a:spcPct val="0"/>
              </a:spcAft>
              <a:buClr>
                <a:srgbClr val="C00000"/>
              </a:buClr>
              <a:buSzPct val="100000"/>
              <a:buFont typeface="Open Sans" panose="020B0606030504020204" pitchFamily="34" charset="0"/>
              <a:buNone/>
              <a:defRPr sz="3200">
                <a:solidFill>
                  <a:schemeClr val="tx1"/>
                </a:solidFill>
                <a:latin typeface="Calibri" panose="020F0502020204030204" pitchFamily="34" charset="0"/>
                <a:ea typeface="Open Sans" panose="020B0606030504020204" pitchFamily="34" charset="0"/>
                <a:cs typeface="Open Sans" panose="020B0606030504020204" pitchFamily="34" charset="0"/>
              </a:defRPr>
            </a:lvl1pPr>
            <a:lvl2pPr marL="457200" indent="-4572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800">
                <a:solidFill>
                  <a:schemeClr val="tx1"/>
                </a:solidFill>
                <a:latin typeface="Calibri" panose="020F0502020204030204" pitchFamily="34" charset="0"/>
                <a:ea typeface="Open Sans" panose="020B0606030504020204" pitchFamily="34" charset="0"/>
                <a:cs typeface="Open Sans" panose="020B0606030504020204" pitchFamily="34" charset="0"/>
              </a:defRPr>
            </a:lvl2pPr>
            <a:lvl3pPr marL="525462" indent="-3429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400">
                <a:solidFill>
                  <a:schemeClr val="tx1"/>
                </a:solidFill>
                <a:latin typeface="Calibri" panose="020F0502020204030204" pitchFamily="34" charset="0"/>
                <a:ea typeface="Open Sans" panose="020B0606030504020204" pitchFamily="34" charset="0"/>
                <a:cs typeface="Open Sans" panose="020B0606030504020204" pitchFamily="34" charset="0"/>
              </a:defRPr>
            </a:lvl3pPr>
            <a:lvl4pPr marL="701675" indent="-342900" algn="l" rtl="0" eaLnBrk="0" fontAlgn="base" hangingPunct="0">
              <a:lnSpc>
                <a:spcPct val="100000"/>
              </a:lnSpc>
              <a:spcBef>
                <a:spcPts val="600"/>
              </a:spcBef>
              <a:spcAft>
                <a:spcPct val="0"/>
              </a:spcAft>
              <a:buClr>
                <a:srgbClr val="C00000"/>
              </a:buClr>
              <a:buSzPct val="120000"/>
              <a:buFont typeface="Arial" panose="020B0604020202020204" pitchFamily="34" charset="0"/>
              <a:buChar char="•"/>
              <a:defRPr sz="2000">
                <a:solidFill>
                  <a:schemeClr val="tx1"/>
                </a:solidFill>
                <a:latin typeface="Calibri" panose="020F0502020204030204" pitchFamily="34" charset="0"/>
                <a:ea typeface="Open Sans" panose="020B0606030504020204" pitchFamily="34" charset="0"/>
                <a:cs typeface="Open Sans" panose="020B0606030504020204" pitchFamily="34" charset="0"/>
              </a:defRPr>
            </a:lvl4pPr>
            <a:lvl5pPr marL="1788440" indent="-190484" algn="l" rtl="0" eaLnBrk="0" fontAlgn="base" hangingPunct="0">
              <a:lnSpc>
                <a:spcPct val="100000"/>
              </a:lnSpc>
              <a:spcBef>
                <a:spcPts val="600"/>
              </a:spcBef>
              <a:spcAft>
                <a:spcPct val="0"/>
              </a:spcAft>
              <a:buClr>
                <a:srgbClr val="000000"/>
              </a:buClr>
              <a:buFont typeface="Lucida Grande" pitchFamily="126" charset="0"/>
              <a:buChar cha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169410" indent="-190484" algn="l" rtl="0" fontAlgn="base">
              <a:spcBef>
                <a:spcPct val="20000"/>
              </a:spcBef>
              <a:spcAft>
                <a:spcPct val="0"/>
              </a:spcAft>
              <a:buChar char="»"/>
              <a:defRPr sz="1333">
                <a:solidFill>
                  <a:schemeClr val="tx1"/>
                </a:solidFill>
                <a:latin typeface="Arial" charset="0"/>
                <a:ea typeface="+mn-ea"/>
              </a:defRPr>
            </a:lvl6pPr>
            <a:lvl7pPr marL="2550379" indent="-190484" algn="l" rtl="0" fontAlgn="base">
              <a:spcBef>
                <a:spcPct val="20000"/>
              </a:spcBef>
              <a:spcAft>
                <a:spcPct val="0"/>
              </a:spcAft>
              <a:buChar char="»"/>
              <a:defRPr sz="1333">
                <a:solidFill>
                  <a:schemeClr val="tx1"/>
                </a:solidFill>
                <a:latin typeface="Arial" charset="0"/>
                <a:ea typeface="+mn-ea"/>
              </a:defRPr>
            </a:lvl7pPr>
            <a:lvl8pPr marL="2931349" indent="-190484" algn="l" rtl="0" fontAlgn="base">
              <a:spcBef>
                <a:spcPct val="20000"/>
              </a:spcBef>
              <a:spcAft>
                <a:spcPct val="0"/>
              </a:spcAft>
              <a:buChar char="»"/>
              <a:defRPr sz="1333">
                <a:solidFill>
                  <a:schemeClr val="tx1"/>
                </a:solidFill>
                <a:latin typeface="Arial" charset="0"/>
                <a:ea typeface="+mn-ea"/>
              </a:defRPr>
            </a:lvl8pPr>
            <a:lvl9pPr marL="3312318" indent="-190484" algn="l" rtl="0" fontAlgn="base">
              <a:spcBef>
                <a:spcPct val="20000"/>
              </a:spcBef>
              <a:spcAft>
                <a:spcPct val="0"/>
              </a:spcAft>
              <a:buChar char="»"/>
              <a:defRPr sz="1333">
                <a:solidFill>
                  <a:schemeClr val="tx1"/>
                </a:solidFill>
                <a:latin typeface="Arial" charset="0"/>
                <a:ea typeface="+mn-ea"/>
              </a:defRPr>
            </a:lvl9pPr>
          </a:lstStyle>
          <a:p>
            <a:pPr marL="457196" indent="-457196">
              <a:buFont typeface="Arial" panose="020B0604020202020204" pitchFamily="34" charset="0"/>
              <a:buChar char="•"/>
            </a:pPr>
            <a:r>
              <a:rPr lang="en-US" sz="2800" b="0" kern="0" dirty="0" err="1"/>
              <a:t>Mispredict</a:t>
            </a:r>
            <a:r>
              <a:rPr lang="en-US" sz="2800" b="0" kern="0" dirty="0"/>
              <a:t> as taken on last iteration of inner loop</a:t>
            </a:r>
          </a:p>
          <a:p>
            <a:pPr marL="457196" indent="-457196">
              <a:buFont typeface="Arial" panose="020B0604020202020204" pitchFamily="34" charset="0"/>
              <a:buChar char="•"/>
            </a:pPr>
            <a:r>
              <a:rPr lang="en-US" sz="2800" b="0" kern="0" dirty="0"/>
              <a:t>Then </a:t>
            </a:r>
            <a:r>
              <a:rPr lang="en-US" sz="2800" b="0" kern="0" dirty="0" err="1"/>
              <a:t>mispredict</a:t>
            </a:r>
            <a:r>
              <a:rPr lang="en-US" sz="2800" b="0" kern="0" dirty="0"/>
              <a:t> as not taken on first iteration of inner loop next time around</a:t>
            </a:r>
          </a:p>
          <a:p>
            <a:pPr marL="457196" indent="-457196">
              <a:buFont typeface="Arial" panose="020B0604020202020204" pitchFamily="34" charset="0"/>
              <a:buChar char="•"/>
            </a:pPr>
            <a:endParaRPr lang="nl-NL" sz="2800" b="0" kern="0" dirty="0"/>
          </a:p>
        </p:txBody>
      </p:sp>
      <p:sp>
        <p:nvSpPr>
          <p:cNvPr id="6" name="Rectangle 2">
            <a:extLst>
              <a:ext uri="{FF2B5EF4-FFF2-40B4-BE49-F238E27FC236}">
                <a16:creationId xmlns:a16="http://schemas.microsoft.com/office/drawing/2014/main" id="{5385C3F8-33DA-4CF3-9B84-4854E247B451}"/>
              </a:ext>
            </a:extLst>
          </p:cNvPr>
          <p:cNvSpPr>
            <a:spLocks noChangeArrowheads="1"/>
          </p:cNvSpPr>
          <p:nvPr/>
        </p:nvSpPr>
        <p:spPr bwMode="auto">
          <a:xfrm>
            <a:off x="3135790" y="2915270"/>
            <a:ext cx="1431570" cy="431800"/>
          </a:xfrm>
          <a:prstGeom prst="rect">
            <a:avLst/>
          </a:prstGeom>
          <a:solidFill>
            <a:srgbClr val="C00000"/>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algn="ctr" defTabSz="914391">
              <a:spcBef>
                <a:spcPct val="0"/>
              </a:spcBef>
              <a:buClrTx/>
              <a:buSzTx/>
              <a:buNone/>
              <a:defRPr/>
            </a:pPr>
            <a:endParaRPr lang="en-US" altLang="en-US" sz="1600" b="0">
              <a:solidFill>
                <a:schemeClr val="bg1"/>
              </a:solidFill>
              <a:ea typeface="+mn-ea"/>
            </a:endParaRPr>
          </a:p>
        </p:txBody>
      </p:sp>
      <p:sp>
        <p:nvSpPr>
          <p:cNvPr id="7" name="Text Box 5">
            <a:extLst>
              <a:ext uri="{FF2B5EF4-FFF2-40B4-BE49-F238E27FC236}">
                <a16:creationId xmlns:a16="http://schemas.microsoft.com/office/drawing/2014/main" id="{4BC0B692-C73A-4A6B-8534-CEF7982FD54A}"/>
              </a:ext>
            </a:extLst>
          </p:cNvPr>
          <p:cNvSpPr txBox="1">
            <a:spLocks noChangeArrowheads="1"/>
          </p:cNvSpPr>
          <p:nvPr/>
        </p:nvSpPr>
        <p:spPr bwMode="auto">
          <a:xfrm>
            <a:off x="2125665" y="1691309"/>
            <a:ext cx="2441694"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defTabSz="914391">
              <a:spcBef>
                <a:spcPct val="0"/>
              </a:spcBef>
              <a:buClrTx/>
              <a:buSzTx/>
              <a:buNone/>
              <a:defRPr/>
            </a:pPr>
            <a:r>
              <a:rPr lang="en-US" altLang="en-US" sz="2000" b="0" dirty="0">
                <a:solidFill>
                  <a:srgbClr val="000000"/>
                </a:solidFill>
                <a:latin typeface="Consolas" panose="020B0609020204030204" pitchFamily="49" charset="0"/>
                <a:ea typeface="+mn-ea"/>
              </a:rPr>
              <a:t>outer: …</a:t>
            </a:r>
            <a:br>
              <a:rPr lang="en-US" altLang="en-US" sz="2000" b="0" dirty="0">
                <a:solidFill>
                  <a:srgbClr val="000000"/>
                </a:solidFill>
                <a:latin typeface="Consolas" panose="020B0609020204030204" pitchFamily="49" charset="0"/>
                <a:ea typeface="+mn-ea"/>
              </a:rPr>
            </a:br>
            <a:r>
              <a:rPr lang="en-US" altLang="en-US" sz="2000" b="0" dirty="0">
                <a:solidFill>
                  <a:srgbClr val="000000"/>
                </a:solidFill>
                <a:latin typeface="Consolas" panose="020B0609020204030204" pitchFamily="49" charset="0"/>
                <a:ea typeface="+mn-ea"/>
              </a:rPr>
              <a:t>       …</a:t>
            </a:r>
            <a:br>
              <a:rPr lang="en-US" altLang="en-US" sz="2000" b="0" dirty="0">
                <a:solidFill>
                  <a:srgbClr val="000000"/>
                </a:solidFill>
                <a:latin typeface="Consolas" panose="020B0609020204030204" pitchFamily="49" charset="0"/>
                <a:ea typeface="+mn-ea"/>
              </a:rPr>
            </a:br>
            <a:r>
              <a:rPr lang="en-US" altLang="en-US" sz="2000" b="0" dirty="0">
                <a:solidFill>
                  <a:srgbClr val="000000"/>
                </a:solidFill>
                <a:latin typeface="Consolas" panose="020B0609020204030204" pitchFamily="49" charset="0"/>
                <a:ea typeface="+mn-ea"/>
              </a:rPr>
              <a:t>inner: …</a:t>
            </a:r>
          </a:p>
          <a:p>
            <a:pPr defTabSz="914391">
              <a:spcBef>
                <a:spcPct val="0"/>
              </a:spcBef>
              <a:buClrTx/>
              <a:buSzTx/>
              <a:buNone/>
              <a:defRPr/>
            </a:pPr>
            <a:r>
              <a:rPr lang="en-US" altLang="en-US" sz="2000" b="0" dirty="0">
                <a:solidFill>
                  <a:srgbClr val="000000"/>
                </a:solidFill>
                <a:latin typeface="Consolas" panose="020B0609020204030204" pitchFamily="49" charset="0"/>
                <a:ea typeface="+mn-ea"/>
              </a:rPr>
              <a:t>       …</a:t>
            </a:r>
          </a:p>
          <a:p>
            <a:pPr defTabSz="914391">
              <a:spcBef>
                <a:spcPct val="0"/>
              </a:spcBef>
              <a:buClrTx/>
              <a:buSzTx/>
              <a:buNone/>
              <a:defRPr/>
            </a:pPr>
            <a:r>
              <a:rPr lang="en-US" altLang="en-US" sz="2000" b="0" dirty="0">
                <a:solidFill>
                  <a:srgbClr val="000000"/>
                </a:solidFill>
                <a:latin typeface="Consolas" panose="020B0609020204030204" pitchFamily="49" charset="0"/>
                <a:ea typeface="+mn-ea"/>
              </a:rPr>
              <a:t>       </a:t>
            </a:r>
            <a:r>
              <a:rPr lang="en-US" altLang="en-US" sz="2000" b="0" dirty="0">
                <a:solidFill>
                  <a:schemeClr val="bg1"/>
                </a:solidFill>
                <a:latin typeface="Consolas" panose="020B0609020204030204" pitchFamily="49" charset="0"/>
                <a:ea typeface="+mn-ea"/>
              </a:rPr>
              <a:t>BNE inner</a:t>
            </a:r>
            <a:br>
              <a:rPr lang="en-US" altLang="en-US" sz="2000" b="0" dirty="0">
                <a:solidFill>
                  <a:srgbClr val="000000"/>
                </a:solidFill>
                <a:latin typeface="Consolas" panose="020B0609020204030204" pitchFamily="49" charset="0"/>
                <a:ea typeface="+mn-ea"/>
              </a:rPr>
            </a:br>
            <a:r>
              <a:rPr lang="en-US" altLang="en-US" sz="2000" b="0" dirty="0">
                <a:solidFill>
                  <a:srgbClr val="000000"/>
                </a:solidFill>
                <a:latin typeface="Consolas" panose="020B0609020204030204" pitchFamily="49" charset="0"/>
                <a:ea typeface="+mn-ea"/>
              </a:rPr>
              <a:t>       …</a:t>
            </a:r>
            <a:br>
              <a:rPr lang="en-US" altLang="en-US" sz="2000" b="0" dirty="0">
                <a:solidFill>
                  <a:srgbClr val="000000"/>
                </a:solidFill>
                <a:latin typeface="Consolas" panose="020B0609020204030204" pitchFamily="49" charset="0"/>
                <a:ea typeface="+mn-ea"/>
              </a:rPr>
            </a:br>
            <a:r>
              <a:rPr lang="en-US" altLang="en-US" sz="2000" b="0" dirty="0">
                <a:solidFill>
                  <a:srgbClr val="000000"/>
                </a:solidFill>
                <a:latin typeface="Consolas" panose="020B0609020204030204" pitchFamily="49" charset="0"/>
                <a:ea typeface="+mn-ea"/>
              </a:rPr>
              <a:t>       BNE outer</a:t>
            </a:r>
            <a:endParaRPr lang="en-AU" altLang="en-US" sz="2000" b="0" dirty="0">
              <a:solidFill>
                <a:srgbClr val="000000"/>
              </a:solidFill>
              <a:latin typeface="Consolas" panose="020B0609020204030204" pitchFamily="49" charset="0"/>
              <a:ea typeface="+mn-ea"/>
            </a:endParaRPr>
          </a:p>
        </p:txBody>
      </p:sp>
      <p:sp>
        <p:nvSpPr>
          <p:cNvPr id="8" name="Line 6">
            <a:extLst>
              <a:ext uri="{FF2B5EF4-FFF2-40B4-BE49-F238E27FC236}">
                <a16:creationId xmlns:a16="http://schemas.microsoft.com/office/drawing/2014/main" id="{0E724600-7E45-4442-AF05-337536E52226}"/>
              </a:ext>
            </a:extLst>
          </p:cNvPr>
          <p:cNvSpPr>
            <a:spLocks noChangeShapeType="1"/>
          </p:cNvSpPr>
          <p:nvPr/>
        </p:nvSpPr>
        <p:spPr bwMode="auto">
          <a:xfrm>
            <a:off x="4719319" y="3153395"/>
            <a:ext cx="360363" cy="0"/>
          </a:xfrm>
          <a:prstGeom prst="line">
            <a:avLst/>
          </a:prstGeom>
          <a:noFill/>
          <a:ln w="19050">
            <a:solidFill>
              <a:srgbClr val="C00000"/>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9" name="Line 7">
            <a:extLst>
              <a:ext uri="{FF2B5EF4-FFF2-40B4-BE49-F238E27FC236}">
                <a16:creationId xmlns:a16="http://schemas.microsoft.com/office/drawing/2014/main" id="{2D7CBBF8-35D0-4051-B09E-26A1ACF14993}"/>
              </a:ext>
            </a:extLst>
          </p:cNvPr>
          <p:cNvSpPr>
            <a:spLocks noChangeShapeType="1"/>
          </p:cNvSpPr>
          <p:nvPr/>
        </p:nvSpPr>
        <p:spPr bwMode="auto">
          <a:xfrm flipV="1">
            <a:off x="5079678" y="2505697"/>
            <a:ext cx="0" cy="647700"/>
          </a:xfrm>
          <a:prstGeom prst="line">
            <a:avLst/>
          </a:prstGeom>
          <a:noFill/>
          <a:ln w="19050">
            <a:solidFill>
              <a:srgbClr val="C00000"/>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10" name="Line 8">
            <a:extLst>
              <a:ext uri="{FF2B5EF4-FFF2-40B4-BE49-F238E27FC236}">
                <a16:creationId xmlns:a16="http://schemas.microsoft.com/office/drawing/2014/main" id="{09D61BA7-9E54-4925-89E8-4FD2F1BB21B4}"/>
              </a:ext>
            </a:extLst>
          </p:cNvPr>
          <p:cNvSpPr>
            <a:spLocks noChangeShapeType="1"/>
          </p:cNvSpPr>
          <p:nvPr/>
        </p:nvSpPr>
        <p:spPr bwMode="auto">
          <a:xfrm flipH="1">
            <a:off x="3855719" y="2505695"/>
            <a:ext cx="1223963" cy="0"/>
          </a:xfrm>
          <a:prstGeom prst="line">
            <a:avLst/>
          </a:prstGeom>
          <a:noFill/>
          <a:ln w="1905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11" name="Line 9">
            <a:extLst>
              <a:ext uri="{FF2B5EF4-FFF2-40B4-BE49-F238E27FC236}">
                <a16:creationId xmlns:a16="http://schemas.microsoft.com/office/drawing/2014/main" id="{306D9F31-A10F-495E-B164-2B1C8D5A6D19}"/>
              </a:ext>
            </a:extLst>
          </p:cNvPr>
          <p:cNvSpPr>
            <a:spLocks noChangeShapeType="1"/>
          </p:cNvSpPr>
          <p:nvPr/>
        </p:nvSpPr>
        <p:spPr bwMode="auto">
          <a:xfrm>
            <a:off x="4719316" y="3729658"/>
            <a:ext cx="720725" cy="0"/>
          </a:xfrm>
          <a:prstGeom prst="line">
            <a:avLst/>
          </a:prstGeom>
          <a:noFill/>
          <a:ln w="19050">
            <a:solidFill>
              <a:srgbClr val="C00000"/>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12" name="Line 10">
            <a:extLst>
              <a:ext uri="{FF2B5EF4-FFF2-40B4-BE49-F238E27FC236}">
                <a16:creationId xmlns:a16="http://schemas.microsoft.com/office/drawing/2014/main" id="{1B008F6B-8280-46E1-8EC6-48AE986F675F}"/>
              </a:ext>
            </a:extLst>
          </p:cNvPr>
          <p:cNvSpPr>
            <a:spLocks noChangeShapeType="1"/>
          </p:cNvSpPr>
          <p:nvPr/>
        </p:nvSpPr>
        <p:spPr bwMode="auto">
          <a:xfrm flipV="1">
            <a:off x="5440040" y="1857996"/>
            <a:ext cx="0" cy="1871663"/>
          </a:xfrm>
          <a:prstGeom prst="line">
            <a:avLst/>
          </a:prstGeom>
          <a:noFill/>
          <a:ln w="19050">
            <a:solidFill>
              <a:srgbClr val="C00000"/>
            </a:solidFill>
            <a:round/>
            <a:headEnd/>
            <a:tailEn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
        <p:nvSpPr>
          <p:cNvPr id="13" name="Line 11">
            <a:extLst>
              <a:ext uri="{FF2B5EF4-FFF2-40B4-BE49-F238E27FC236}">
                <a16:creationId xmlns:a16="http://schemas.microsoft.com/office/drawing/2014/main" id="{23A24A4D-FFF8-4DDA-9DD5-2265984C2AA6}"/>
              </a:ext>
            </a:extLst>
          </p:cNvPr>
          <p:cNvSpPr>
            <a:spLocks noChangeShapeType="1"/>
          </p:cNvSpPr>
          <p:nvPr/>
        </p:nvSpPr>
        <p:spPr bwMode="auto">
          <a:xfrm flipH="1">
            <a:off x="3855719" y="1857995"/>
            <a:ext cx="1584325" cy="0"/>
          </a:xfrm>
          <a:prstGeom prst="line">
            <a:avLst/>
          </a:prstGeom>
          <a:noFill/>
          <a:ln w="1905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pPr defTabSz="914391">
              <a:defRPr/>
            </a:pPr>
            <a:endParaRPr lang="nl-NL" sz="1600" b="0">
              <a:solidFill>
                <a:srgbClr val="000000"/>
              </a:solidFill>
              <a:ea typeface="+mn-ea"/>
            </a:endParaRPr>
          </a:p>
        </p:txBody>
      </p:sp>
    </p:spTree>
    <p:extLst>
      <p:ext uri="{BB962C8B-B14F-4D97-AF65-F5344CB8AC3E}">
        <p14:creationId xmlns:p14="http://schemas.microsoft.com/office/powerpoint/2010/main" val="3925865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79F83E-0468-4CD0-A44D-306E70A37905}"/>
              </a:ext>
            </a:extLst>
          </p:cNvPr>
          <p:cNvSpPr>
            <a:spLocks noGrp="1"/>
          </p:cNvSpPr>
          <p:nvPr>
            <p:ph type="title"/>
          </p:nvPr>
        </p:nvSpPr>
        <p:spPr/>
        <p:txBody>
          <a:bodyPr/>
          <a:lstStyle/>
          <a:p>
            <a:r>
              <a:rPr lang="en-US" altLang="en-US" dirty="0"/>
              <a:t>2-Bit Predictor</a:t>
            </a:r>
            <a:endParaRPr lang="nl-NL" dirty="0"/>
          </a:p>
        </p:txBody>
      </p:sp>
      <p:sp>
        <p:nvSpPr>
          <p:cNvPr id="3" name="Tijdelijke aanduiding voor inhoud 2">
            <a:extLst>
              <a:ext uri="{FF2B5EF4-FFF2-40B4-BE49-F238E27FC236}">
                <a16:creationId xmlns:a16="http://schemas.microsoft.com/office/drawing/2014/main" id="{F081FE97-B0AB-4654-B408-585227ABDD64}"/>
              </a:ext>
            </a:extLst>
          </p:cNvPr>
          <p:cNvSpPr>
            <a:spLocks noGrp="1"/>
          </p:cNvSpPr>
          <p:nvPr>
            <p:ph idx="1"/>
          </p:nvPr>
        </p:nvSpPr>
        <p:spPr/>
        <p:txBody>
          <a:bodyPr/>
          <a:lstStyle/>
          <a:p>
            <a:r>
              <a:rPr lang="en-US" altLang="en-US" dirty="0"/>
              <a:t>Only change prediction on two successive mispredictions</a:t>
            </a:r>
            <a:endParaRPr lang="en-AU" altLang="en-US" dirty="0"/>
          </a:p>
          <a:p>
            <a:endParaRPr lang="nl-NL" dirty="0"/>
          </a:p>
        </p:txBody>
      </p:sp>
      <p:sp>
        <p:nvSpPr>
          <p:cNvPr id="4" name="Tijdelijke aanduiding voor dianummer 3">
            <a:extLst>
              <a:ext uri="{FF2B5EF4-FFF2-40B4-BE49-F238E27FC236}">
                <a16:creationId xmlns:a16="http://schemas.microsoft.com/office/drawing/2014/main" id="{D25B881D-62FD-4296-B6F0-B76D13F71595}"/>
              </a:ext>
            </a:extLst>
          </p:cNvPr>
          <p:cNvSpPr>
            <a:spLocks noGrp="1"/>
          </p:cNvSpPr>
          <p:nvPr>
            <p:ph type="sldNum" sz="quarter" idx="4"/>
          </p:nvPr>
        </p:nvSpPr>
        <p:spPr/>
        <p:txBody>
          <a:bodyPr/>
          <a:lstStyle/>
          <a:p>
            <a:fld id="{56D60047-1244-4A1F-8780-494A55767BC9}" type="slidenum">
              <a:rPr lang="nl-NL" smtClean="0"/>
              <a:pPr/>
              <a:t>67</a:t>
            </a:fld>
            <a:endParaRPr lang="nl-NL"/>
          </a:p>
        </p:txBody>
      </p:sp>
      <p:pic>
        <p:nvPicPr>
          <p:cNvPr id="5" name="Picture 1" descr="f04-62-9780128017333">
            <a:extLst>
              <a:ext uri="{FF2B5EF4-FFF2-40B4-BE49-F238E27FC236}">
                <a16:creationId xmlns:a16="http://schemas.microsoft.com/office/drawing/2014/main" id="{1DA14BC9-499D-45DF-9BB3-1A327614EEFE}"/>
              </a:ext>
            </a:extLst>
          </p:cNvPr>
          <p:cNvPicPr>
            <a:picLocks noGrp="1" noChangeAspect="1"/>
          </p:cNvPicPr>
          <p:nvPr isPhoto="1"/>
        </p:nvPicPr>
        <p:blipFill>
          <a:blip r:embed="rId2" cstate="print">
            <a:clrChange>
              <a:clrFrom>
                <a:srgbClr val="FFFEFD"/>
              </a:clrFrom>
              <a:clrTo>
                <a:srgbClr val="FFFEFD">
                  <a:alpha val="0"/>
                </a:srgbClr>
              </a:clrTo>
            </a:clrChange>
            <a:lum/>
            <a:extLst>
              <a:ext uri="{28A0092B-C50C-407E-A947-70E740481C1C}">
                <a14:useLocalDpi xmlns:a14="http://schemas.microsoft.com/office/drawing/2010/main" val="0"/>
              </a:ext>
            </a:extLst>
          </a:blip>
          <a:stretch>
            <a:fillRect/>
          </a:stretch>
        </p:blipFill>
        <p:spPr>
          <a:xfrm>
            <a:off x="1895227" y="2065412"/>
            <a:ext cx="5633049" cy="3419408"/>
          </a:xfrm>
          <a:prstGeom prst="rect">
            <a:avLst/>
          </a:prstGeom>
          <a:noFill/>
          <a:ln>
            <a:noFill/>
          </a:ln>
        </p:spPr>
      </p:pic>
    </p:spTree>
    <p:extLst>
      <p:ext uri="{BB962C8B-B14F-4D97-AF65-F5344CB8AC3E}">
        <p14:creationId xmlns:p14="http://schemas.microsoft.com/office/powerpoint/2010/main" val="40828909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E1572A-407B-45DD-8DBD-4374319A8DE7}"/>
              </a:ext>
            </a:extLst>
          </p:cNvPr>
          <p:cNvSpPr>
            <a:spLocks noGrp="1"/>
          </p:cNvSpPr>
          <p:nvPr>
            <p:ph type="title"/>
          </p:nvPr>
        </p:nvSpPr>
        <p:spPr/>
        <p:txBody>
          <a:bodyPr/>
          <a:lstStyle/>
          <a:p>
            <a:r>
              <a:rPr lang="en-US" altLang="en-US" dirty="0"/>
              <a:t>Calculating the Branch Target</a:t>
            </a:r>
            <a:endParaRPr lang="nl-NL" dirty="0"/>
          </a:p>
        </p:txBody>
      </p:sp>
      <p:sp>
        <p:nvSpPr>
          <p:cNvPr id="3" name="Tijdelijke aanduiding voor inhoud 2">
            <a:extLst>
              <a:ext uri="{FF2B5EF4-FFF2-40B4-BE49-F238E27FC236}">
                <a16:creationId xmlns:a16="http://schemas.microsoft.com/office/drawing/2014/main" id="{C191C8FC-44AD-4916-84C5-3EAB204E62A6}"/>
              </a:ext>
            </a:extLst>
          </p:cNvPr>
          <p:cNvSpPr>
            <a:spLocks noGrp="1"/>
          </p:cNvSpPr>
          <p:nvPr>
            <p:ph idx="1"/>
          </p:nvPr>
        </p:nvSpPr>
        <p:spPr/>
        <p:txBody>
          <a:bodyPr/>
          <a:lstStyle/>
          <a:p>
            <a:pPr eaLnBrk="1" hangingPunct="1"/>
            <a:r>
              <a:rPr lang="en-US" altLang="en-US" dirty="0"/>
              <a:t>Even with predictor, still need to calculate the target address</a:t>
            </a:r>
          </a:p>
          <a:p>
            <a:pPr lvl="1" eaLnBrk="1" hangingPunct="1"/>
            <a:r>
              <a:rPr lang="en-US" altLang="en-US" dirty="0"/>
              <a:t>1-cycle penalty for a taken branch</a:t>
            </a:r>
          </a:p>
          <a:p>
            <a:pPr eaLnBrk="1" hangingPunct="1"/>
            <a:r>
              <a:rPr lang="en-US" altLang="en-US" dirty="0"/>
              <a:t>Branch target buffer</a:t>
            </a:r>
          </a:p>
          <a:p>
            <a:pPr lvl="1" eaLnBrk="1" hangingPunct="1"/>
            <a:r>
              <a:rPr lang="en-US" altLang="en-US" dirty="0"/>
              <a:t>Cache of target addresses</a:t>
            </a:r>
          </a:p>
          <a:p>
            <a:pPr lvl="1" eaLnBrk="1" hangingPunct="1"/>
            <a:r>
              <a:rPr lang="en-US" altLang="en-US" dirty="0"/>
              <a:t>Indexed by PC when instruction fetched</a:t>
            </a:r>
          </a:p>
          <a:p>
            <a:pPr lvl="2" eaLnBrk="1" hangingPunct="1"/>
            <a:r>
              <a:rPr lang="en-US" altLang="en-US" dirty="0"/>
              <a:t>If hit and instruction is branch predicted taken, can fetch target immediately</a:t>
            </a:r>
            <a:endParaRPr lang="en-AU" altLang="en-US" dirty="0"/>
          </a:p>
          <a:p>
            <a:endParaRPr lang="nl-NL" dirty="0"/>
          </a:p>
        </p:txBody>
      </p:sp>
      <p:sp>
        <p:nvSpPr>
          <p:cNvPr id="4" name="Tijdelijke aanduiding voor dianummer 3">
            <a:extLst>
              <a:ext uri="{FF2B5EF4-FFF2-40B4-BE49-F238E27FC236}">
                <a16:creationId xmlns:a16="http://schemas.microsoft.com/office/drawing/2014/main" id="{5242D9CC-02BC-48CE-B64D-3C17BFF91E4D}"/>
              </a:ext>
            </a:extLst>
          </p:cNvPr>
          <p:cNvSpPr>
            <a:spLocks noGrp="1"/>
          </p:cNvSpPr>
          <p:nvPr>
            <p:ph type="sldNum" sz="quarter" idx="4"/>
          </p:nvPr>
        </p:nvSpPr>
        <p:spPr/>
        <p:txBody>
          <a:bodyPr/>
          <a:lstStyle/>
          <a:p>
            <a:fld id="{56D60047-1244-4A1F-8780-494A55767BC9}" type="slidenum">
              <a:rPr lang="nl-NL" smtClean="0"/>
              <a:pPr/>
              <a:t>68</a:t>
            </a:fld>
            <a:endParaRPr lang="nl-NL"/>
          </a:p>
        </p:txBody>
      </p:sp>
    </p:spTree>
    <p:extLst>
      <p:ext uri="{BB962C8B-B14F-4D97-AF65-F5344CB8AC3E}">
        <p14:creationId xmlns:p14="http://schemas.microsoft.com/office/powerpoint/2010/main" val="606995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99CB027-0CDD-43CF-BD5D-D9EDC9135B05}"/>
              </a:ext>
            </a:extLst>
          </p:cNvPr>
          <p:cNvSpPr>
            <a:spLocks noGrp="1"/>
          </p:cNvSpPr>
          <p:nvPr>
            <p:ph type="title"/>
          </p:nvPr>
        </p:nvSpPr>
        <p:spPr/>
        <p:txBody>
          <a:bodyPr/>
          <a:lstStyle/>
          <a:p>
            <a:r>
              <a:rPr lang="nl-NL" dirty="0"/>
              <a:t>Agenda</a:t>
            </a:r>
          </a:p>
        </p:txBody>
      </p:sp>
      <p:sp>
        <p:nvSpPr>
          <p:cNvPr id="5" name="Tijdelijke aanduiding voor inhoud 4">
            <a:extLst>
              <a:ext uri="{FF2B5EF4-FFF2-40B4-BE49-F238E27FC236}">
                <a16:creationId xmlns:a16="http://schemas.microsoft.com/office/drawing/2014/main" id="{DB3F958D-AEB5-4ECE-B349-6D569475E70D}"/>
              </a:ext>
            </a:extLst>
          </p:cNvPr>
          <p:cNvSpPr>
            <a:spLocks noGrp="1"/>
          </p:cNvSpPr>
          <p:nvPr>
            <p:ph idx="1"/>
          </p:nvPr>
        </p:nvSpPr>
        <p:spPr/>
        <p:txBody>
          <a:bodyPr/>
          <a:lstStyle/>
          <a:p>
            <a:pPr marL="457196" indent="-457196">
              <a:buFont typeface="Arial" panose="020B0604020202020204" pitchFamily="34" charset="0"/>
              <a:buChar char="•"/>
            </a:pPr>
            <a:r>
              <a:rPr lang="en-US" dirty="0"/>
              <a:t>A one cycle implementation of LEGv7-M </a:t>
            </a:r>
          </a:p>
          <a:p>
            <a:pPr marL="457196" indent="-457196">
              <a:buFont typeface="Arial" panose="020B0604020202020204" pitchFamily="34" charset="0"/>
              <a:buChar char="•"/>
            </a:pPr>
            <a:r>
              <a:rPr lang="en-US" dirty="0"/>
              <a:t>A pipelined implementation of LEGv7-M </a:t>
            </a:r>
          </a:p>
          <a:p>
            <a:pPr marL="457196" indent="-457196">
              <a:buFont typeface="Arial" panose="020B0604020202020204" pitchFamily="34" charset="0"/>
              <a:buChar char="•"/>
            </a:pPr>
            <a:r>
              <a:rPr lang="en-US" dirty="0"/>
              <a:t>Branch prediction</a:t>
            </a:r>
          </a:p>
          <a:p>
            <a:pPr marL="457196" indent="-457196">
              <a:buFont typeface="Arial" panose="020B0604020202020204" pitchFamily="34" charset="0"/>
              <a:buChar char="•"/>
            </a:pPr>
            <a:r>
              <a:rPr lang="en-US" dirty="0">
                <a:solidFill>
                  <a:srgbClr val="C00000"/>
                </a:solidFill>
              </a:rPr>
              <a:t>Cache memory</a:t>
            </a:r>
          </a:p>
        </p:txBody>
      </p:sp>
      <p:sp>
        <p:nvSpPr>
          <p:cNvPr id="3" name="Tijdelijke aanduiding voor dianummer 2">
            <a:extLst>
              <a:ext uri="{FF2B5EF4-FFF2-40B4-BE49-F238E27FC236}">
                <a16:creationId xmlns:a16="http://schemas.microsoft.com/office/drawing/2014/main" id="{92725B47-5D2F-4270-B35B-A21C70771096}"/>
              </a:ext>
            </a:extLst>
          </p:cNvPr>
          <p:cNvSpPr>
            <a:spLocks noGrp="1"/>
          </p:cNvSpPr>
          <p:nvPr>
            <p:ph type="sldNum" sz="quarter" idx="4"/>
          </p:nvPr>
        </p:nvSpPr>
        <p:spPr/>
        <p:txBody>
          <a:bodyPr/>
          <a:lstStyle/>
          <a:p>
            <a:fld id="{56D60047-1244-4A1F-8780-494A55767BC9}" type="slidenum">
              <a:rPr lang="nl-NL" smtClean="0"/>
              <a:pPr/>
              <a:t>69</a:t>
            </a:fld>
            <a:endParaRPr lang="nl-NL"/>
          </a:p>
        </p:txBody>
      </p:sp>
    </p:spTree>
    <p:extLst>
      <p:ext uri="{BB962C8B-B14F-4D97-AF65-F5344CB8AC3E}">
        <p14:creationId xmlns:p14="http://schemas.microsoft.com/office/powerpoint/2010/main" val="2498122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207822-F5E0-4183-9806-647A6080A09C}"/>
              </a:ext>
            </a:extLst>
          </p:cNvPr>
          <p:cNvSpPr>
            <a:spLocks noGrp="1"/>
          </p:cNvSpPr>
          <p:nvPr>
            <p:ph type="title"/>
          </p:nvPr>
        </p:nvSpPr>
        <p:spPr/>
        <p:txBody>
          <a:bodyPr/>
          <a:lstStyle/>
          <a:p>
            <a:r>
              <a:rPr lang="nl-NL" dirty="0" err="1"/>
              <a:t>Pinky</a:t>
            </a:r>
            <a:r>
              <a:rPr lang="nl-NL" dirty="0"/>
              <a:t> subset </a:t>
            </a:r>
            <a:r>
              <a:rPr lang="nl-NL" dirty="0" err="1"/>
              <a:t>to</a:t>
            </a:r>
            <a:r>
              <a:rPr lang="nl-NL" dirty="0"/>
              <a:t> </a:t>
            </a:r>
            <a:r>
              <a:rPr lang="nl-NL" dirty="0" err="1"/>
              <a:t>implement</a:t>
            </a:r>
            <a:endParaRPr lang="nl-NL" dirty="0"/>
          </a:p>
        </p:txBody>
      </p:sp>
      <p:sp>
        <p:nvSpPr>
          <p:cNvPr id="4" name="Tijdelijke aanduiding voor dianummer 3">
            <a:extLst>
              <a:ext uri="{FF2B5EF4-FFF2-40B4-BE49-F238E27FC236}">
                <a16:creationId xmlns:a16="http://schemas.microsoft.com/office/drawing/2014/main" id="{1E87FE9B-78FD-4B98-B3EB-1CCE3B1232DD}"/>
              </a:ext>
            </a:extLst>
          </p:cNvPr>
          <p:cNvSpPr>
            <a:spLocks noGrp="1"/>
          </p:cNvSpPr>
          <p:nvPr>
            <p:ph type="sldNum" sz="quarter" idx="4"/>
          </p:nvPr>
        </p:nvSpPr>
        <p:spPr/>
        <p:txBody>
          <a:bodyPr/>
          <a:lstStyle/>
          <a:p>
            <a:fld id="{56D60047-1244-4A1F-8780-494A55767BC9}" type="slidenum">
              <a:rPr lang="nl-NL" smtClean="0"/>
              <a:pPr/>
              <a:t>7</a:t>
            </a:fld>
            <a:endParaRPr lang="nl-NL"/>
          </a:p>
        </p:txBody>
      </p:sp>
      <p:pic>
        <p:nvPicPr>
          <p:cNvPr id="6" name="Afbeelding 5">
            <a:extLst>
              <a:ext uri="{FF2B5EF4-FFF2-40B4-BE49-F238E27FC236}">
                <a16:creationId xmlns:a16="http://schemas.microsoft.com/office/drawing/2014/main" id="{4B22BD2E-F52F-4F1F-ACEA-293C78A732CA}"/>
              </a:ext>
            </a:extLst>
          </p:cNvPr>
          <p:cNvPicPr>
            <a:picLocks noChangeAspect="1"/>
          </p:cNvPicPr>
          <p:nvPr/>
        </p:nvPicPr>
        <p:blipFill>
          <a:blip r:embed="rId2"/>
          <a:stretch>
            <a:fillRect/>
          </a:stretch>
        </p:blipFill>
        <p:spPr>
          <a:xfrm>
            <a:off x="1335586" y="1495086"/>
            <a:ext cx="4115157" cy="3604572"/>
          </a:xfrm>
          <a:prstGeom prst="rect">
            <a:avLst/>
          </a:prstGeom>
        </p:spPr>
      </p:pic>
      <p:sp>
        <p:nvSpPr>
          <p:cNvPr id="7" name="Rechteraccolade 6">
            <a:extLst>
              <a:ext uri="{FF2B5EF4-FFF2-40B4-BE49-F238E27FC236}">
                <a16:creationId xmlns:a16="http://schemas.microsoft.com/office/drawing/2014/main" id="{2BC35009-1D08-4A13-8FDB-206174760B96}"/>
              </a:ext>
            </a:extLst>
          </p:cNvPr>
          <p:cNvSpPr/>
          <p:nvPr/>
        </p:nvSpPr>
        <p:spPr bwMode="auto">
          <a:xfrm>
            <a:off x="5656064" y="1921396"/>
            <a:ext cx="360040" cy="1944216"/>
          </a:xfrm>
          <a:prstGeom prst="rightBrace">
            <a:avLst>
              <a:gd name="adj1" fmla="val 8333"/>
              <a:gd name="adj2" fmla="val 51555"/>
            </a:avLst>
          </a:prstGeom>
          <a:noFill/>
          <a:ln w="19050" cap="flat" cmpd="sng" algn="ctr">
            <a:solidFill>
              <a:srgbClr val="B71327"/>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391"/>
            <a:endParaRPr lang="nl-NL">
              <a:noFill/>
              <a:latin typeface="Arial" charset="0"/>
              <a:ea typeface="ＭＳ Ｐゴシック" pitchFamily="-48" charset="-128"/>
            </a:endParaRPr>
          </a:p>
        </p:txBody>
      </p:sp>
      <p:sp>
        <p:nvSpPr>
          <p:cNvPr id="8" name="Rechteraccolade 7">
            <a:extLst>
              <a:ext uri="{FF2B5EF4-FFF2-40B4-BE49-F238E27FC236}">
                <a16:creationId xmlns:a16="http://schemas.microsoft.com/office/drawing/2014/main" id="{AD07FE3E-617B-4945-A855-B1A961CAF0B3}"/>
              </a:ext>
            </a:extLst>
          </p:cNvPr>
          <p:cNvSpPr/>
          <p:nvPr/>
        </p:nvSpPr>
        <p:spPr bwMode="auto">
          <a:xfrm>
            <a:off x="5674206" y="3865612"/>
            <a:ext cx="360040" cy="792088"/>
          </a:xfrm>
          <a:prstGeom prst="rightBrace">
            <a:avLst>
              <a:gd name="adj1" fmla="val 8333"/>
              <a:gd name="adj2" fmla="val 51555"/>
            </a:avLst>
          </a:prstGeom>
          <a:noFill/>
          <a:ln w="19050" cap="flat" cmpd="sng" algn="ctr">
            <a:solidFill>
              <a:srgbClr val="B71327"/>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391"/>
            <a:endParaRPr lang="nl-NL">
              <a:noFill/>
              <a:latin typeface="Arial" charset="0"/>
              <a:ea typeface="ＭＳ Ｐゴシック" pitchFamily="-48" charset="-128"/>
            </a:endParaRPr>
          </a:p>
        </p:txBody>
      </p:sp>
      <p:sp>
        <p:nvSpPr>
          <p:cNvPr id="9" name="Rechteraccolade 8">
            <a:extLst>
              <a:ext uri="{FF2B5EF4-FFF2-40B4-BE49-F238E27FC236}">
                <a16:creationId xmlns:a16="http://schemas.microsoft.com/office/drawing/2014/main" id="{68BE1520-EBED-4FB6-A4D1-0F9918001B51}"/>
              </a:ext>
            </a:extLst>
          </p:cNvPr>
          <p:cNvSpPr/>
          <p:nvPr/>
        </p:nvSpPr>
        <p:spPr bwMode="auto">
          <a:xfrm>
            <a:off x="5674206" y="4657700"/>
            <a:ext cx="360040" cy="360040"/>
          </a:xfrm>
          <a:prstGeom prst="rightBrace">
            <a:avLst>
              <a:gd name="adj1" fmla="val 8333"/>
              <a:gd name="adj2" fmla="val 51555"/>
            </a:avLst>
          </a:prstGeom>
          <a:noFill/>
          <a:ln w="19050" cap="flat" cmpd="sng" algn="ctr">
            <a:solidFill>
              <a:srgbClr val="B71327"/>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391"/>
            <a:endParaRPr lang="nl-NL">
              <a:noFill/>
              <a:latin typeface="Arial" charset="0"/>
              <a:ea typeface="ＭＳ Ｐゴシック" pitchFamily="-48" charset="-128"/>
            </a:endParaRPr>
          </a:p>
        </p:txBody>
      </p:sp>
      <p:sp>
        <p:nvSpPr>
          <p:cNvPr id="10" name="Tekstvak 9">
            <a:extLst>
              <a:ext uri="{FF2B5EF4-FFF2-40B4-BE49-F238E27FC236}">
                <a16:creationId xmlns:a16="http://schemas.microsoft.com/office/drawing/2014/main" id="{5188FA1D-8755-41BA-B903-5D5A07C8A6FC}"/>
              </a:ext>
            </a:extLst>
          </p:cNvPr>
          <p:cNvSpPr txBox="1"/>
          <p:nvPr/>
        </p:nvSpPr>
        <p:spPr>
          <a:xfrm>
            <a:off x="6088113" y="2683868"/>
            <a:ext cx="2035750" cy="461665"/>
          </a:xfrm>
          <a:prstGeom prst="rect">
            <a:avLst/>
          </a:prstGeom>
          <a:noFill/>
        </p:spPr>
        <p:txBody>
          <a:bodyPr wrap="none" rtlCol="0">
            <a:spAutoFit/>
          </a:bodyPr>
          <a:lstStyle/>
          <a:p>
            <a:r>
              <a:rPr lang="nl-NL" b="0" dirty="0">
                <a:solidFill>
                  <a:srgbClr val="C00000"/>
                </a:solidFill>
                <a:latin typeface="Calibri" panose="020F0502020204030204" pitchFamily="34" charset="0"/>
              </a:rPr>
              <a:t>R(</a:t>
            </a:r>
            <a:r>
              <a:rPr lang="nl-NL" b="0" dirty="0" err="1">
                <a:solidFill>
                  <a:srgbClr val="C00000"/>
                </a:solidFill>
                <a:latin typeface="Calibri" panose="020F0502020204030204" pitchFamily="34" charset="0"/>
              </a:rPr>
              <a:t>egister</a:t>
            </a:r>
            <a:r>
              <a:rPr lang="nl-NL" b="0" dirty="0">
                <a:solidFill>
                  <a:srgbClr val="C00000"/>
                </a:solidFill>
                <a:latin typeface="Calibri" panose="020F0502020204030204" pitchFamily="34" charset="0"/>
              </a:rPr>
              <a:t>)-type</a:t>
            </a:r>
          </a:p>
        </p:txBody>
      </p:sp>
      <p:sp>
        <p:nvSpPr>
          <p:cNvPr id="11" name="Tekstvak 10">
            <a:extLst>
              <a:ext uri="{FF2B5EF4-FFF2-40B4-BE49-F238E27FC236}">
                <a16:creationId xmlns:a16="http://schemas.microsoft.com/office/drawing/2014/main" id="{C3909868-EAA7-4FFC-92E8-B98E93E0E635}"/>
              </a:ext>
            </a:extLst>
          </p:cNvPr>
          <p:cNvSpPr txBox="1"/>
          <p:nvPr/>
        </p:nvSpPr>
        <p:spPr>
          <a:xfrm>
            <a:off x="6088114" y="4052020"/>
            <a:ext cx="2095317" cy="461665"/>
          </a:xfrm>
          <a:prstGeom prst="rect">
            <a:avLst/>
          </a:prstGeom>
          <a:noFill/>
        </p:spPr>
        <p:txBody>
          <a:bodyPr wrap="none" rtlCol="0">
            <a:spAutoFit/>
          </a:bodyPr>
          <a:lstStyle/>
          <a:p>
            <a:r>
              <a:rPr lang="nl-NL" b="0" dirty="0">
                <a:solidFill>
                  <a:srgbClr val="C00000"/>
                </a:solidFill>
                <a:latin typeface="Calibri" panose="020F0502020204030204" pitchFamily="34" charset="0"/>
              </a:rPr>
              <a:t>M(</a:t>
            </a:r>
            <a:r>
              <a:rPr lang="nl-NL" b="0" dirty="0" err="1">
                <a:solidFill>
                  <a:srgbClr val="C00000"/>
                </a:solidFill>
                <a:latin typeface="Calibri" panose="020F0502020204030204" pitchFamily="34" charset="0"/>
              </a:rPr>
              <a:t>emory</a:t>
            </a:r>
            <a:r>
              <a:rPr lang="nl-NL" b="0" dirty="0">
                <a:solidFill>
                  <a:srgbClr val="C00000"/>
                </a:solidFill>
                <a:latin typeface="Calibri" panose="020F0502020204030204" pitchFamily="34" charset="0"/>
              </a:rPr>
              <a:t>)-type</a:t>
            </a:r>
          </a:p>
        </p:txBody>
      </p:sp>
      <p:sp>
        <p:nvSpPr>
          <p:cNvPr id="12" name="Tekstvak 11">
            <a:extLst>
              <a:ext uri="{FF2B5EF4-FFF2-40B4-BE49-F238E27FC236}">
                <a16:creationId xmlns:a16="http://schemas.microsoft.com/office/drawing/2014/main" id="{A88E5AD5-1718-4F3E-AC55-700FED25B50F}"/>
              </a:ext>
            </a:extLst>
          </p:cNvPr>
          <p:cNvSpPr txBox="1"/>
          <p:nvPr/>
        </p:nvSpPr>
        <p:spPr>
          <a:xfrm>
            <a:off x="6081031" y="4608364"/>
            <a:ext cx="3215239" cy="461665"/>
          </a:xfrm>
          <a:prstGeom prst="rect">
            <a:avLst/>
          </a:prstGeom>
          <a:noFill/>
        </p:spPr>
        <p:txBody>
          <a:bodyPr wrap="none" rtlCol="0">
            <a:spAutoFit/>
          </a:bodyPr>
          <a:lstStyle/>
          <a:p>
            <a:r>
              <a:rPr lang="nl-NL" b="0" dirty="0">
                <a:solidFill>
                  <a:srgbClr val="C00000"/>
                </a:solidFill>
                <a:latin typeface="Calibri" panose="020F0502020204030204" pitchFamily="34" charset="0"/>
              </a:rPr>
              <a:t>C(</a:t>
            </a:r>
            <a:r>
              <a:rPr lang="nl-NL" b="0" dirty="0" err="1">
                <a:solidFill>
                  <a:srgbClr val="C00000"/>
                </a:solidFill>
                <a:latin typeface="Calibri" panose="020F0502020204030204" pitchFamily="34" charset="0"/>
              </a:rPr>
              <a:t>ompare</a:t>
            </a:r>
            <a:r>
              <a:rPr lang="nl-NL" b="0" dirty="0">
                <a:solidFill>
                  <a:srgbClr val="C00000"/>
                </a:solidFill>
                <a:latin typeface="Calibri" panose="020F0502020204030204" pitchFamily="34" charset="0"/>
              </a:rPr>
              <a:t>)B(ranch)-type</a:t>
            </a:r>
          </a:p>
        </p:txBody>
      </p:sp>
    </p:spTree>
    <p:extLst>
      <p:ext uri="{BB962C8B-B14F-4D97-AF65-F5344CB8AC3E}">
        <p14:creationId xmlns:p14="http://schemas.microsoft.com/office/powerpoint/2010/main" val="3171621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6F33D7-EB22-454A-9760-22D11D175A8C}"/>
              </a:ext>
            </a:extLst>
          </p:cNvPr>
          <p:cNvSpPr>
            <a:spLocks noGrp="1"/>
          </p:cNvSpPr>
          <p:nvPr>
            <p:ph type="title"/>
          </p:nvPr>
        </p:nvSpPr>
        <p:spPr/>
        <p:txBody>
          <a:bodyPr/>
          <a:lstStyle/>
          <a:p>
            <a:r>
              <a:rPr lang="en-US" altLang="en-US" dirty="0"/>
              <a:t>Principle of Locality</a:t>
            </a:r>
            <a:endParaRPr lang="nl-NL" dirty="0"/>
          </a:p>
        </p:txBody>
      </p:sp>
      <p:sp>
        <p:nvSpPr>
          <p:cNvPr id="3" name="Tijdelijke aanduiding voor inhoud 2">
            <a:extLst>
              <a:ext uri="{FF2B5EF4-FFF2-40B4-BE49-F238E27FC236}">
                <a16:creationId xmlns:a16="http://schemas.microsoft.com/office/drawing/2014/main" id="{3B818822-D32A-4C30-AA87-73F77FB41630}"/>
              </a:ext>
            </a:extLst>
          </p:cNvPr>
          <p:cNvSpPr>
            <a:spLocks noGrp="1"/>
          </p:cNvSpPr>
          <p:nvPr>
            <p:ph idx="1"/>
          </p:nvPr>
        </p:nvSpPr>
        <p:spPr/>
        <p:txBody>
          <a:bodyPr/>
          <a:lstStyle/>
          <a:p>
            <a:pPr lvl="1" eaLnBrk="1" hangingPunct="1"/>
            <a:r>
              <a:rPr lang="en-US" altLang="en-US" dirty="0"/>
              <a:t>Programs access a small proportion of their address space at any time</a:t>
            </a:r>
          </a:p>
          <a:p>
            <a:pPr lvl="1" eaLnBrk="1" hangingPunct="1"/>
            <a:r>
              <a:rPr lang="en-US" altLang="en-US" dirty="0"/>
              <a:t>Temporal locality</a:t>
            </a:r>
          </a:p>
          <a:p>
            <a:pPr lvl="2" eaLnBrk="1" hangingPunct="1"/>
            <a:r>
              <a:rPr lang="en-US" altLang="en-US" dirty="0"/>
              <a:t>Items accessed recently are likely to be accessed again soon</a:t>
            </a:r>
          </a:p>
          <a:p>
            <a:pPr lvl="2" eaLnBrk="1" hangingPunct="1"/>
            <a:r>
              <a:rPr lang="en-US" altLang="en-US" dirty="0"/>
              <a:t>e.g., instructions in a loop, induction variables</a:t>
            </a:r>
          </a:p>
          <a:p>
            <a:pPr lvl="1" eaLnBrk="1" hangingPunct="1"/>
            <a:r>
              <a:rPr lang="en-US" altLang="en-US" dirty="0"/>
              <a:t>Spatial locality</a:t>
            </a:r>
          </a:p>
          <a:p>
            <a:pPr lvl="2" eaLnBrk="1" hangingPunct="1"/>
            <a:r>
              <a:rPr lang="en-US" altLang="en-US" dirty="0"/>
              <a:t>Items near those accessed recently are likely to be accessed soon</a:t>
            </a:r>
          </a:p>
          <a:p>
            <a:pPr lvl="2" eaLnBrk="1" hangingPunct="1"/>
            <a:r>
              <a:rPr lang="en-US" altLang="en-US" dirty="0"/>
              <a:t>E.g., sequential instruction access, array data</a:t>
            </a:r>
            <a:endParaRPr lang="en-AU" altLang="en-US" dirty="0"/>
          </a:p>
          <a:p>
            <a:pPr lvl="1"/>
            <a:endParaRPr lang="nl-NL" dirty="0"/>
          </a:p>
        </p:txBody>
      </p:sp>
      <p:sp>
        <p:nvSpPr>
          <p:cNvPr id="4" name="Tijdelijke aanduiding voor dianummer 3">
            <a:extLst>
              <a:ext uri="{FF2B5EF4-FFF2-40B4-BE49-F238E27FC236}">
                <a16:creationId xmlns:a16="http://schemas.microsoft.com/office/drawing/2014/main" id="{D393E4BE-A146-47B1-A8AA-8CB84219ABBB}"/>
              </a:ext>
            </a:extLst>
          </p:cNvPr>
          <p:cNvSpPr>
            <a:spLocks noGrp="1"/>
          </p:cNvSpPr>
          <p:nvPr>
            <p:ph type="sldNum" sz="quarter" idx="4"/>
          </p:nvPr>
        </p:nvSpPr>
        <p:spPr/>
        <p:txBody>
          <a:bodyPr/>
          <a:lstStyle/>
          <a:p>
            <a:fld id="{56D60047-1244-4A1F-8780-494A55767BC9}" type="slidenum">
              <a:rPr lang="nl-NL" smtClean="0"/>
              <a:pPr/>
              <a:t>70</a:t>
            </a:fld>
            <a:endParaRPr lang="nl-NL"/>
          </a:p>
        </p:txBody>
      </p:sp>
      <p:sp>
        <p:nvSpPr>
          <p:cNvPr id="7" name="Tekstvak 6">
            <a:extLst>
              <a:ext uri="{FF2B5EF4-FFF2-40B4-BE49-F238E27FC236}">
                <a16:creationId xmlns:a16="http://schemas.microsoft.com/office/drawing/2014/main" id="{12587E79-CF83-43DA-ADCB-35D07746D8A5}"/>
              </a:ext>
            </a:extLst>
          </p:cNvPr>
          <p:cNvSpPr txBox="1"/>
          <p:nvPr/>
        </p:nvSpPr>
        <p:spPr>
          <a:xfrm>
            <a:off x="4658326" y="3214820"/>
            <a:ext cx="4993675" cy="369332"/>
          </a:xfrm>
          <a:prstGeom prst="rect">
            <a:avLst/>
          </a:prstGeom>
          <a:noFill/>
        </p:spPr>
        <p:txBody>
          <a:bodyPr wrap="none" rtlCol="0">
            <a:spAutoFit/>
          </a:bodyPr>
          <a:lstStyle/>
          <a:p>
            <a:r>
              <a:rPr lang="nl-NL" sz="1800" b="0" dirty="0">
                <a:hlinkClick r:id="rId2"/>
              </a:rPr>
              <a:t>https://en.wikipedia.org/wiki/Induction_variable</a:t>
            </a:r>
            <a:r>
              <a:rPr lang="nl-NL" sz="1800" b="0" dirty="0"/>
              <a:t> </a:t>
            </a:r>
          </a:p>
        </p:txBody>
      </p:sp>
    </p:spTree>
    <p:extLst>
      <p:ext uri="{BB962C8B-B14F-4D97-AF65-F5344CB8AC3E}">
        <p14:creationId xmlns:p14="http://schemas.microsoft.com/office/powerpoint/2010/main" val="721533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4363828-F7A1-4F7A-BF73-41099BFE9D59}"/>
              </a:ext>
            </a:extLst>
          </p:cNvPr>
          <p:cNvSpPr>
            <a:spLocks noGrp="1"/>
          </p:cNvSpPr>
          <p:nvPr>
            <p:ph type="title"/>
          </p:nvPr>
        </p:nvSpPr>
        <p:spPr/>
        <p:txBody>
          <a:bodyPr/>
          <a:lstStyle/>
          <a:p>
            <a:r>
              <a:rPr lang="en-US" dirty="0"/>
              <a:t>Example of Locality</a:t>
            </a:r>
          </a:p>
        </p:txBody>
      </p:sp>
      <p:sp>
        <p:nvSpPr>
          <p:cNvPr id="5" name="Tijdelijke aanduiding voor inhoud 4">
            <a:extLst>
              <a:ext uri="{FF2B5EF4-FFF2-40B4-BE49-F238E27FC236}">
                <a16:creationId xmlns:a16="http://schemas.microsoft.com/office/drawing/2014/main" id="{1464AB7A-0BB8-4850-9403-DA1000C408BD}"/>
              </a:ext>
            </a:extLst>
          </p:cNvPr>
          <p:cNvSpPr>
            <a:spLocks noGrp="1"/>
          </p:cNvSpPr>
          <p:nvPr>
            <p:ph idx="1"/>
          </p:nvPr>
        </p:nvSpPr>
        <p:spPr/>
        <p:txBody>
          <a:bodyPr/>
          <a:lstStyle/>
          <a:p>
            <a:r>
              <a:rPr lang="en-US" sz="2400" dirty="0">
                <a:latin typeface="Consolas" panose="020B0609020204030204" pitchFamily="49" charset="0"/>
                <a:cs typeface="Consolas" panose="020B0609020204030204" pitchFamily="49" charset="0"/>
              </a:rPr>
              <a:t>int A[1024];</a:t>
            </a:r>
          </a:p>
          <a:p>
            <a:r>
              <a:rPr lang="en-US" sz="2400" dirty="0">
                <a:latin typeface="Consolas" panose="020B0609020204030204" pitchFamily="49" charset="0"/>
                <a:cs typeface="Consolas" panose="020B0609020204030204" pitchFamily="49" charset="0"/>
              </a:rPr>
              <a:t>int B[1024];</a:t>
            </a:r>
          </a:p>
          <a:p>
            <a:r>
              <a:rPr lang="en-US" sz="2400" dirty="0">
                <a:latin typeface="Consolas" panose="020B0609020204030204" pitchFamily="49" charset="0"/>
                <a:cs typeface="Consolas" panose="020B0609020204030204" pitchFamily="49" charset="0"/>
              </a:rPr>
              <a:t>int C[1024];</a:t>
            </a:r>
          </a:p>
          <a:p>
            <a:endParaRPr lang="en-US" sz="2400" dirty="0">
              <a:latin typeface="Consolas" panose="020B0609020204030204" pitchFamily="49" charset="0"/>
              <a:cs typeface="Consolas" panose="020B0609020204030204" pitchFamily="49" charset="0"/>
            </a:endParaRPr>
          </a:p>
          <a:p>
            <a:r>
              <a:rPr lang="en-US" sz="2400" dirty="0">
                <a:latin typeface="Consolas" panose="020B0609020204030204" pitchFamily="49" charset="0"/>
                <a:cs typeface="Consolas" panose="020B0609020204030204" pitchFamily="49" charset="0"/>
              </a:rPr>
              <a:t>    for (int i = 0; i &lt; 1024; i++) {</a:t>
            </a:r>
          </a:p>
          <a:p>
            <a:r>
              <a:rPr lang="en-US" sz="2400" dirty="0">
                <a:latin typeface="Consolas" panose="020B0609020204030204" pitchFamily="49" charset="0"/>
                <a:cs typeface="Consolas" panose="020B0609020204030204" pitchFamily="49" charset="0"/>
              </a:rPr>
              <a:t>        A[i] = B[i] + C[i];</a:t>
            </a:r>
          </a:p>
          <a:p>
            <a:r>
              <a:rPr lang="en-US" sz="2400" dirty="0">
                <a:latin typeface="Consolas" panose="020B0609020204030204" pitchFamily="49" charset="0"/>
                <a:cs typeface="Consolas" panose="020B0609020204030204" pitchFamily="49" charset="0"/>
              </a:rPr>
              <a:t>    }</a:t>
            </a:r>
          </a:p>
          <a:p>
            <a:endParaRPr lang="en-US" sz="2400" dirty="0"/>
          </a:p>
          <a:p>
            <a:pPr marL="342896" indent="-342896">
              <a:buFont typeface="Arial" panose="020B0604020202020204" pitchFamily="34" charset="0"/>
              <a:buChar char="•"/>
            </a:pPr>
            <a:r>
              <a:rPr lang="en-US" sz="2400" dirty="0"/>
              <a:t>Where is the </a:t>
            </a:r>
            <a:r>
              <a:rPr lang="en-US" sz="2400" dirty="0">
                <a:solidFill>
                  <a:srgbClr val="C00000"/>
                </a:solidFill>
              </a:rPr>
              <a:t>temporal</a:t>
            </a:r>
            <a:r>
              <a:rPr lang="en-US" sz="2400" dirty="0"/>
              <a:t> locality (if any)?</a:t>
            </a:r>
          </a:p>
          <a:p>
            <a:pPr marL="342896" indent="-342896">
              <a:buFont typeface="Arial" panose="020B0604020202020204" pitchFamily="34" charset="0"/>
              <a:buChar char="•"/>
            </a:pPr>
            <a:r>
              <a:rPr lang="en-US" sz="2400" dirty="0"/>
              <a:t>Where is the </a:t>
            </a:r>
            <a:r>
              <a:rPr lang="en-US" sz="2400" dirty="0">
                <a:solidFill>
                  <a:srgbClr val="C00000"/>
                </a:solidFill>
              </a:rPr>
              <a:t>spatial</a:t>
            </a:r>
            <a:r>
              <a:rPr lang="en-US" sz="2400" dirty="0"/>
              <a:t> locality (if any)?</a:t>
            </a:r>
          </a:p>
          <a:p>
            <a:endParaRPr lang="en-US" sz="2400" dirty="0"/>
          </a:p>
        </p:txBody>
      </p:sp>
      <p:sp>
        <p:nvSpPr>
          <p:cNvPr id="3" name="Tijdelijke aanduiding voor dianummer 2">
            <a:extLst>
              <a:ext uri="{FF2B5EF4-FFF2-40B4-BE49-F238E27FC236}">
                <a16:creationId xmlns:a16="http://schemas.microsoft.com/office/drawing/2014/main" id="{77850BF2-E49C-4FB8-91FF-35F83E576965}"/>
              </a:ext>
            </a:extLst>
          </p:cNvPr>
          <p:cNvSpPr>
            <a:spLocks noGrp="1"/>
          </p:cNvSpPr>
          <p:nvPr>
            <p:ph type="sldNum" sz="quarter" idx="4"/>
          </p:nvPr>
        </p:nvSpPr>
        <p:spPr/>
        <p:txBody>
          <a:bodyPr/>
          <a:lstStyle/>
          <a:p>
            <a:fld id="{56D60047-1244-4A1F-8780-494A55767BC9}" type="slidenum">
              <a:rPr lang="nl-NL" smtClean="0"/>
              <a:pPr/>
              <a:t>71</a:t>
            </a:fld>
            <a:endParaRPr lang="nl-NL"/>
          </a:p>
        </p:txBody>
      </p:sp>
    </p:spTree>
    <p:extLst>
      <p:ext uri="{BB962C8B-B14F-4D97-AF65-F5344CB8AC3E}">
        <p14:creationId xmlns:p14="http://schemas.microsoft.com/office/powerpoint/2010/main" val="503714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B84221-C45B-481F-8DF4-6E43BC13050B}"/>
              </a:ext>
            </a:extLst>
          </p:cNvPr>
          <p:cNvSpPr>
            <a:spLocks noGrp="1"/>
          </p:cNvSpPr>
          <p:nvPr>
            <p:ph type="title"/>
          </p:nvPr>
        </p:nvSpPr>
        <p:spPr/>
        <p:txBody>
          <a:bodyPr/>
          <a:lstStyle/>
          <a:p>
            <a:r>
              <a:rPr lang="en-US" altLang="en-US" dirty="0"/>
              <a:t>Taking Advantage of Locality</a:t>
            </a:r>
            <a:endParaRPr lang="nl-NL" dirty="0"/>
          </a:p>
        </p:txBody>
      </p:sp>
      <p:sp>
        <p:nvSpPr>
          <p:cNvPr id="3" name="Tijdelijke aanduiding voor inhoud 2">
            <a:extLst>
              <a:ext uri="{FF2B5EF4-FFF2-40B4-BE49-F238E27FC236}">
                <a16:creationId xmlns:a16="http://schemas.microsoft.com/office/drawing/2014/main" id="{3F3BF0F0-EE2D-43E4-9C24-A83CE1E25137}"/>
              </a:ext>
            </a:extLst>
          </p:cNvPr>
          <p:cNvSpPr>
            <a:spLocks noGrp="1"/>
          </p:cNvSpPr>
          <p:nvPr>
            <p:ph idx="1"/>
          </p:nvPr>
        </p:nvSpPr>
        <p:spPr/>
        <p:txBody>
          <a:bodyPr/>
          <a:lstStyle/>
          <a:p>
            <a:pPr marL="457196" indent="-457196">
              <a:buFont typeface="Arial" panose="020B0604020202020204" pitchFamily="34" charset="0"/>
              <a:buChar char="•"/>
            </a:pPr>
            <a:r>
              <a:rPr lang="en-US" dirty="0"/>
              <a:t>In many modern processors the processor is (much) faster than RAM.</a:t>
            </a:r>
          </a:p>
          <a:p>
            <a:pPr marL="457196" indent="-457196">
              <a:buFont typeface="Arial" panose="020B0604020202020204" pitchFamily="34" charset="0"/>
              <a:buChar char="•"/>
            </a:pPr>
            <a:r>
              <a:rPr lang="en-US" dirty="0"/>
              <a:t>Memory hierarchy</a:t>
            </a:r>
          </a:p>
          <a:p>
            <a:pPr marL="914391" lvl="1"/>
            <a:r>
              <a:rPr lang="en-US" dirty="0"/>
              <a:t>Copy more recently accessed (and nearby) items from main memory to smaller faster memory</a:t>
            </a:r>
          </a:p>
          <a:p>
            <a:pPr marL="914391" lvl="1"/>
            <a:r>
              <a:rPr lang="en-US" dirty="0"/>
              <a:t>Cache memory attached to CPU</a:t>
            </a:r>
          </a:p>
          <a:p>
            <a:pPr marL="457196" indent="-457196">
              <a:buFont typeface="Arial" panose="020B0604020202020204" pitchFamily="34" charset="0"/>
              <a:buChar char="•"/>
            </a:pPr>
            <a:endParaRPr lang="en-US" dirty="0"/>
          </a:p>
          <a:p>
            <a:endParaRPr lang="en-US" dirty="0"/>
          </a:p>
        </p:txBody>
      </p:sp>
      <p:sp>
        <p:nvSpPr>
          <p:cNvPr id="4" name="Tijdelijke aanduiding voor dianummer 3">
            <a:extLst>
              <a:ext uri="{FF2B5EF4-FFF2-40B4-BE49-F238E27FC236}">
                <a16:creationId xmlns:a16="http://schemas.microsoft.com/office/drawing/2014/main" id="{94B299F5-D938-4C3D-9D90-1A8AC8ACCA49}"/>
              </a:ext>
            </a:extLst>
          </p:cNvPr>
          <p:cNvSpPr>
            <a:spLocks noGrp="1"/>
          </p:cNvSpPr>
          <p:nvPr>
            <p:ph type="sldNum" sz="quarter" idx="4"/>
          </p:nvPr>
        </p:nvSpPr>
        <p:spPr/>
        <p:txBody>
          <a:bodyPr/>
          <a:lstStyle/>
          <a:p>
            <a:fld id="{56D60047-1244-4A1F-8780-494A55767BC9}" type="slidenum">
              <a:rPr lang="nl-NL" smtClean="0"/>
              <a:pPr/>
              <a:t>72</a:t>
            </a:fld>
            <a:endParaRPr lang="nl-NL"/>
          </a:p>
        </p:txBody>
      </p:sp>
    </p:spTree>
    <p:extLst>
      <p:ext uri="{BB962C8B-B14F-4D97-AF65-F5344CB8AC3E}">
        <p14:creationId xmlns:p14="http://schemas.microsoft.com/office/powerpoint/2010/main" val="394738851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39B625-0EC3-4589-8461-B3CA25FA4306}"/>
              </a:ext>
            </a:extLst>
          </p:cNvPr>
          <p:cNvSpPr>
            <a:spLocks noGrp="1"/>
          </p:cNvSpPr>
          <p:nvPr>
            <p:ph type="title"/>
          </p:nvPr>
        </p:nvSpPr>
        <p:spPr/>
        <p:txBody>
          <a:bodyPr/>
          <a:lstStyle/>
          <a:p>
            <a:r>
              <a:rPr lang="en-US" altLang="en-US" dirty="0"/>
              <a:t>Memory Hierarchy Levels</a:t>
            </a:r>
            <a:endParaRPr lang="nl-NL" dirty="0"/>
          </a:p>
        </p:txBody>
      </p:sp>
      <p:sp>
        <p:nvSpPr>
          <p:cNvPr id="3" name="Tijdelijke aanduiding voor inhoud 2">
            <a:extLst>
              <a:ext uri="{FF2B5EF4-FFF2-40B4-BE49-F238E27FC236}">
                <a16:creationId xmlns:a16="http://schemas.microsoft.com/office/drawing/2014/main" id="{257F56FD-DDC0-4CEC-B9FD-00CD0EDF2545}"/>
              </a:ext>
            </a:extLst>
          </p:cNvPr>
          <p:cNvSpPr>
            <a:spLocks noGrp="1"/>
          </p:cNvSpPr>
          <p:nvPr>
            <p:ph idx="1"/>
          </p:nvPr>
        </p:nvSpPr>
        <p:spPr>
          <a:xfrm>
            <a:off x="4526615" y="863093"/>
            <a:ext cx="4680520" cy="4464496"/>
          </a:xfrm>
        </p:spPr>
        <p:txBody>
          <a:bodyPr/>
          <a:lstStyle/>
          <a:p>
            <a:pPr eaLnBrk="1" hangingPunct="1"/>
            <a:r>
              <a:rPr lang="en-US" altLang="en-US" sz="2400" dirty="0"/>
              <a:t>Block (aka line): unit of copying</a:t>
            </a:r>
          </a:p>
          <a:p>
            <a:pPr lvl="1" eaLnBrk="1" hangingPunct="1"/>
            <a:r>
              <a:rPr lang="en-US" altLang="en-US" sz="2000" dirty="0"/>
              <a:t>May be multiple words</a:t>
            </a:r>
          </a:p>
          <a:p>
            <a:pPr eaLnBrk="1" hangingPunct="1"/>
            <a:r>
              <a:rPr lang="en-US" altLang="en-US" sz="2400" dirty="0"/>
              <a:t>If accessed data is present in upper level</a:t>
            </a:r>
          </a:p>
          <a:p>
            <a:pPr lvl="1" eaLnBrk="1" hangingPunct="1"/>
            <a:r>
              <a:rPr lang="en-US" altLang="en-US" sz="2000" dirty="0"/>
              <a:t>Hit: access satisfied by upper level</a:t>
            </a:r>
          </a:p>
          <a:p>
            <a:pPr lvl="2" eaLnBrk="1" hangingPunct="1"/>
            <a:r>
              <a:rPr lang="en-US" altLang="en-US" sz="1800" dirty="0"/>
              <a:t>Hit ratio: hits/accesses</a:t>
            </a:r>
          </a:p>
          <a:p>
            <a:pPr eaLnBrk="1" hangingPunct="1"/>
            <a:r>
              <a:rPr lang="en-US" altLang="en-US" sz="2400" dirty="0"/>
              <a:t>If accessed data is absent</a:t>
            </a:r>
          </a:p>
          <a:p>
            <a:pPr lvl="1" eaLnBrk="1" hangingPunct="1"/>
            <a:r>
              <a:rPr lang="en-US" altLang="en-US" sz="2000" dirty="0"/>
              <a:t>Miss: block copied from lower level</a:t>
            </a:r>
          </a:p>
          <a:p>
            <a:pPr lvl="2" eaLnBrk="1" hangingPunct="1"/>
            <a:r>
              <a:rPr lang="en-US" altLang="en-US" sz="1800" dirty="0"/>
              <a:t>Extra time taken: miss penalty</a:t>
            </a:r>
          </a:p>
          <a:p>
            <a:pPr lvl="2" eaLnBrk="1" hangingPunct="1"/>
            <a:r>
              <a:rPr lang="en-US" altLang="en-US" sz="1800" dirty="0"/>
              <a:t>Miss ratio: misses/accesses</a:t>
            </a:r>
            <a:br>
              <a:rPr lang="en-US" altLang="en-US" sz="1800" dirty="0"/>
            </a:br>
            <a:r>
              <a:rPr lang="en-US" altLang="en-US" sz="1800" dirty="0"/>
              <a:t>= 1 – hit ratio</a:t>
            </a:r>
          </a:p>
          <a:p>
            <a:pPr lvl="1" eaLnBrk="1" hangingPunct="1"/>
            <a:r>
              <a:rPr lang="en-US" altLang="en-US" sz="2000" dirty="0"/>
              <a:t>Then accessed data supplied from upper level</a:t>
            </a:r>
            <a:endParaRPr lang="en-AU" altLang="en-US" sz="2000" dirty="0"/>
          </a:p>
          <a:p>
            <a:endParaRPr lang="nl-NL" dirty="0"/>
          </a:p>
        </p:txBody>
      </p:sp>
      <p:sp>
        <p:nvSpPr>
          <p:cNvPr id="4" name="Tijdelijke aanduiding voor dianummer 3">
            <a:extLst>
              <a:ext uri="{FF2B5EF4-FFF2-40B4-BE49-F238E27FC236}">
                <a16:creationId xmlns:a16="http://schemas.microsoft.com/office/drawing/2014/main" id="{D44AF68A-9E04-4BED-92D3-CBB6CCF81C41}"/>
              </a:ext>
            </a:extLst>
          </p:cNvPr>
          <p:cNvSpPr>
            <a:spLocks noGrp="1"/>
          </p:cNvSpPr>
          <p:nvPr>
            <p:ph type="sldNum" sz="quarter" idx="4"/>
          </p:nvPr>
        </p:nvSpPr>
        <p:spPr/>
        <p:txBody>
          <a:bodyPr/>
          <a:lstStyle/>
          <a:p>
            <a:fld id="{56D60047-1244-4A1F-8780-494A55767BC9}" type="slidenum">
              <a:rPr lang="nl-NL" smtClean="0"/>
              <a:pPr/>
              <a:t>73</a:t>
            </a:fld>
            <a:endParaRPr lang="nl-NL"/>
          </a:p>
        </p:txBody>
      </p:sp>
      <p:pic>
        <p:nvPicPr>
          <p:cNvPr id="6" name="Picture 6" descr="f05-02-P374493">
            <a:extLst>
              <a:ext uri="{FF2B5EF4-FFF2-40B4-BE49-F238E27FC236}">
                <a16:creationId xmlns:a16="http://schemas.microsoft.com/office/drawing/2014/main" id="{FF408B8A-2122-4AFE-AD23-98B4F052CF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040" y="1489350"/>
            <a:ext cx="3216275"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kstvak 6">
            <a:extLst>
              <a:ext uri="{FF2B5EF4-FFF2-40B4-BE49-F238E27FC236}">
                <a16:creationId xmlns:a16="http://schemas.microsoft.com/office/drawing/2014/main" id="{CD273B6D-2A91-4B65-A5A7-3F3FD586A662}"/>
              </a:ext>
            </a:extLst>
          </p:cNvPr>
          <p:cNvSpPr txBox="1"/>
          <p:nvPr/>
        </p:nvSpPr>
        <p:spPr>
          <a:xfrm>
            <a:off x="2343698" y="2695229"/>
            <a:ext cx="786882" cy="400110"/>
          </a:xfrm>
          <a:prstGeom prst="rect">
            <a:avLst/>
          </a:prstGeom>
          <a:noFill/>
        </p:spPr>
        <p:txBody>
          <a:bodyPr wrap="none" rtlCol="0">
            <a:spAutoFit/>
          </a:bodyPr>
          <a:lstStyle/>
          <a:p>
            <a:r>
              <a:rPr lang="en-US" sz="2000" b="0" dirty="0">
                <a:latin typeface="+mn-lt"/>
              </a:rPr>
              <a:t>cache</a:t>
            </a:r>
            <a:endParaRPr lang="nl-NL" sz="2000" b="0" dirty="0">
              <a:latin typeface="+mn-lt"/>
            </a:endParaRPr>
          </a:p>
        </p:txBody>
      </p:sp>
      <p:sp>
        <p:nvSpPr>
          <p:cNvPr id="8" name="Tekstvak 7">
            <a:extLst>
              <a:ext uri="{FF2B5EF4-FFF2-40B4-BE49-F238E27FC236}">
                <a16:creationId xmlns:a16="http://schemas.microsoft.com/office/drawing/2014/main" id="{DB224AA3-6D23-40EB-A976-D5D8F622C151}"/>
              </a:ext>
            </a:extLst>
          </p:cNvPr>
          <p:cNvSpPr txBox="1"/>
          <p:nvPr/>
        </p:nvSpPr>
        <p:spPr>
          <a:xfrm>
            <a:off x="2801516" y="4638476"/>
            <a:ext cx="707245" cy="400110"/>
          </a:xfrm>
          <a:prstGeom prst="rect">
            <a:avLst/>
          </a:prstGeom>
          <a:noFill/>
        </p:spPr>
        <p:txBody>
          <a:bodyPr wrap="none" rtlCol="0">
            <a:spAutoFit/>
          </a:bodyPr>
          <a:lstStyle/>
          <a:p>
            <a:r>
              <a:rPr lang="en-US" sz="2000" b="0" dirty="0">
                <a:latin typeface="+mn-lt"/>
              </a:rPr>
              <a:t>main</a:t>
            </a:r>
            <a:endParaRPr lang="nl-NL" sz="2000" b="0" dirty="0">
              <a:latin typeface="+mn-lt"/>
            </a:endParaRPr>
          </a:p>
        </p:txBody>
      </p:sp>
      <p:sp>
        <p:nvSpPr>
          <p:cNvPr id="10" name="Tekstvak 9">
            <a:extLst>
              <a:ext uri="{FF2B5EF4-FFF2-40B4-BE49-F238E27FC236}">
                <a16:creationId xmlns:a16="http://schemas.microsoft.com/office/drawing/2014/main" id="{A328868C-8FDD-4887-9012-86FB973B5C48}"/>
              </a:ext>
            </a:extLst>
          </p:cNvPr>
          <p:cNvSpPr txBox="1"/>
          <p:nvPr/>
        </p:nvSpPr>
        <p:spPr>
          <a:xfrm>
            <a:off x="7807972" y="1258516"/>
            <a:ext cx="1021433" cy="461665"/>
          </a:xfrm>
          <a:prstGeom prst="rect">
            <a:avLst/>
          </a:prstGeom>
          <a:noFill/>
        </p:spPr>
        <p:txBody>
          <a:bodyPr wrap="none" rtlCol="0">
            <a:spAutoFit/>
          </a:bodyPr>
          <a:lstStyle/>
          <a:p>
            <a:r>
              <a:rPr lang="en-US" dirty="0">
                <a:solidFill>
                  <a:srgbClr val="C00000"/>
                </a:solidFill>
              </a:rPr>
              <a:t>Why?</a:t>
            </a:r>
            <a:endParaRPr lang="nl-NL" dirty="0">
              <a:solidFill>
                <a:srgbClr val="C00000"/>
              </a:solidFill>
            </a:endParaRPr>
          </a:p>
        </p:txBody>
      </p:sp>
    </p:spTree>
    <p:extLst>
      <p:ext uri="{BB962C8B-B14F-4D97-AF65-F5344CB8AC3E}">
        <p14:creationId xmlns:p14="http://schemas.microsoft.com/office/powerpoint/2010/main" val="175212023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1A239B-EC67-4EF7-AEF7-B3D2FC996402}"/>
              </a:ext>
            </a:extLst>
          </p:cNvPr>
          <p:cNvSpPr>
            <a:spLocks noGrp="1"/>
          </p:cNvSpPr>
          <p:nvPr>
            <p:ph type="title"/>
          </p:nvPr>
        </p:nvSpPr>
        <p:spPr/>
        <p:txBody>
          <a:bodyPr/>
          <a:lstStyle/>
          <a:p>
            <a:r>
              <a:rPr lang="nl-NL" dirty="0"/>
              <a:t>STM32F411VET6</a:t>
            </a:r>
          </a:p>
        </p:txBody>
      </p:sp>
      <p:sp>
        <p:nvSpPr>
          <p:cNvPr id="3" name="Tijdelijke aanduiding voor inhoud 2">
            <a:extLst>
              <a:ext uri="{FF2B5EF4-FFF2-40B4-BE49-F238E27FC236}">
                <a16:creationId xmlns:a16="http://schemas.microsoft.com/office/drawing/2014/main" id="{FC40CD21-9ED6-44E5-96D9-21513E3AE7BB}"/>
              </a:ext>
            </a:extLst>
          </p:cNvPr>
          <p:cNvSpPr>
            <a:spLocks noGrp="1"/>
          </p:cNvSpPr>
          <p:nvPr>
            <p:ph idx="1"/>
          </p:nvPr>
        </p:nvSpPr>
        <p:spPr/>
        <p:txBody>
          <a:bodyPr/>
          <a:lstStyle/>
          <a:p>
            <a:r>
              <a:rPr lang="en-US" sz="2800" dirty="0"/>
              <a:t>Max clock speed = 100 MHz</a:t>
            </a:r>
          </a:p>
          <a:p>
            <a:pPr marL="457196" indent="-457196">
              <a:buFont typeface="Arial" panose="020B0604020202020204" pitchFamily="34" charset="0"/>
              <a:buChar char="•"/>
            </a:pPr>
            <a:r>
              <a:rPr lang="en-US" sz="2800" dirty="0"/>
              <a:t>No cache needed for RAM.</a:t>
            </a:r>
          </a:p>
          <a:p>
            <a:pPr marL="457196" indent="-457196">
              <a:buFont typeface="Arial" panose="020B0604020202020204" pitchFamily="34" charset="0"/>
              <a:buChar char="•"/>
            </a:pPr>
            <a:r>
              <a:rPr lang="en-US" sz="2800" dirty="0"/>
              <a:t>Contains Adaptive real-time memory accelerator for Flash memory </a:t>
            </a:r>
            <a:r>
              <a:rPr lang="en-US" sz="2800" dirty="0">
                <a:hlinkClick r:id="rId2"/>
              </a:rPr>
              <a:t>section 3.4.2</a:t>
            </a:r>
            <a:r>
              <a:rPr lang="en-US" sz="2800" dirty="0"/>
              <a:t> of RM0383</a:t>
            </a:r>
          </a:p>
          <a:p>
            <a:pPr marL="914391" lvl="1"/>
            <a:r>
              <a:rPr lang="en-US" sz="2400" dirty="0"/>
              <a:t>To release the processor full performance, the accelerator implements an instruction prefetch queue and branch cache which increases program execution speed from the 128-bit Flash memory.</a:t>
            </a:r>
          </a:p>
          <a:p>
            <a:pPr marL="914391" lvl="1"/>
            <a:r>
              <a:rPr lang="en-US" sz="2400" dirty="0"/>
              <a:t>I-code bus (instructions): cache 64 lines of 128 bits</a:t>
            </a:r>
          </a:p>
          <a:p>
            <a:pPr marL="914391" lvl="1"/>
            <a:r>
              <a:rPr lang="en-US" sz="2400" dirty="0"/>
              <a:t>D-code bus (literals): cache 8 lines of 128 bits</a:t>
            </a:r>
          </a:p>
        </p:txBody>
      </p:sp>
      <p:sp>
        <p:nvSpPr>
          <p:cNvPr id="4" name="Tijdelijke aanduiding voor dianummer 3">
            <a:extLst>
              <a:ext uri="{FF2B5EF4-FFF2-40B4-BE49-F238E27FC236}">
                <a16:creationId xmlns:a16="http://schemas.microsoft.com/office/drawing/2014/main" id="{D445E0D1-6E4E-4F2A-AB00-231A807964A9}"/>
              </a:ext>
            </a:extLst>
          </p:cNvPr>
          <p:cNvSpPr>
            <a:spLocks noGrp="1"/>
          </p:cNvSpPr>
          <p:nvPr>
            <p:ph type="sldNum" sz="quarter" idx="4"/>
          </p:nvPr>
        </p:nvSpPr>
        <p:spPr/>
        <p:txBody>
          <a:bodyPr/>
          <a:lstStyle/>
          <a:p>
            <a:fld id="{56D60047-1244-4A1F-8780-494A55767BC9}" type="slidenum">
              <a:rPr lang="nl-NL" smtClean="0"/>
              <a:pPr/>
              <a:t>74</a:t>
            </a:fld>
            <a:endParaRPr lang="nl-NL"/>
          </a:p>
        </p:txBody>
      </p:sp>
    </p:spTree>
    <p:extLst>
      <p:ext uri="{BB962C8B-B14F-4D97-AF65-F5344CB8AC3E}">
        <p14:creationId xmlns:p14="http://schemas.microsoft.com/office/powerpoint/2010/main" val="24347131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471003-8318-4F85-8498-14520BB51F7C}"/>
              </a:ext>
            </a:extLst>
          </p:cNvPr>
          <p:cNvSpPr>
            <a:spLocks noGrp="1"/>
          </p:cNvSpPr>
          <p:nvPr>
            <p:ph type="title"/>
          </p:nvPr>
        </p:nvSpPr>
        <p:spPr/>
        <p:txBody>
          <a:bodyPr/>
          <a:lstStyle/>
          <a:p>
            <a:r>
              <a:rPr lang="nl-NL" dirty="0"/>
              <a:t>Advanced computer </a:t>
            </a:r>
            <a:r>
              <a:rPr lang="nl-NL" dirty="0" err="1"/>
              <a:t>architecture</a:t>
            </a:r>
            <a:endParaRPr lang="nl-NL" dirty="0"/>
          </a:p>
        </p:txBody>
      </p:sp>
      <p:sp>
        <p:nvSpPr>
          <p:cNvPr id="3" name="Tijdelijke aanduiding voor inhoud 2">
            <a:extLst>
              <a:ext uri="{FF2B5EF4-FFF2-40B4-BE49-F238E27FC236}">
                <a16:creationId xmlns:a16="http://schemas.microsoft.com/office/drawing/2014/main" id="{29278171-1727-4CAE-AB71-0E1FF0498023}"/>
              </a:ext>
            </a:extLst>
          </p:cNvPr>
          <p:cNvSpPr>
            <a:spLocks noGrp="1"/>
          </p:cNvSpPr>
          <p:nvPr>
            <p:ph idx="1"/>
          </p:nvPr>
        </p:nvSpPr>
        <p:spPr>
          <a:xfrm>
            <a:off x="439487" y="985295"/>
            <a:ext cx="9281031" cy="3456384"/>
          </a:xfrm>
        </p:spPr>
        <p:txBody>
          <a:bodyPr/>
          <a:lstStyle/>
          <a:p>
            <a:pPr marL="457196" indent="-457196">
              <a:buFont typeface="Arial" panose="020B0604020202020204" pitchFamily="34" charset="0"/>
              <a:buChar char="•"/>
            </a:pPr>
            <a:r>
              <a:rPr lang="nl-NL" dirty="0"/>
              <a:t>SIMD </a:t>
            </a:r>
            <a:r>
              <a:rPr lang="nl-NL" dirty="0" err="1"/>
              <a:t>instructions</a:t>
            </a:r>
            <a:r>
              <a:rPr lang="nl-NL" dirty="0"/>
              <a:t>, </a:t>
            </a:r>
            <a:r>
              <a:rPr lang="nl-NL" sz="2000" dirty="0">
                <a:hlinkClick r:id="rId2"/>
              </a:rPr>
              <a:t>Arm Cortex-M4</a:t>
            </a:r>
            <a:endParaRPr lang="nl-NL" sz="2800" dirty="0"/>
          </a:p>
          <a:p>
            <a:pPr marL="457196" indent="-457196">
              <a:buFont typeface="Arial" panose="020B0604020202020204" pitchFamily="34" charset="0"/>
              <a:buChar char="•"/>
            </a:pPr>
            <a:r>
              <a:rPr lang="nl-NL" dirty="0" err="1"/>
              <a:t>Superscalar</a:t>
            </a:r>
            <a:r>
              <a:rPr lang="nl-NL" dirty="0"/>
              <a:t> </a:t>
            </a:r>
            <a:r>
              <a:rPr lang="nl-NL" sz="2000" dirty="0">
                <a:hlinkClick r:id="rId3"/>
              </a:rPr>
              <a:t>Wikipedia</a:t>
            </a:r>
            <a:endParaRPr lang="nl-NL" sz="2000" dirty="0"/>
          </a:p>
          <a:p>
            <a:pPr marL="457196" indent="-457196">
              <a:buFont typeface="Arial" panose="020B0604020202020204" pitchFamily="34" charset="0"/>
              <a:buChar char="•"/>
            </a:pPr>
            <a:r>
              <a:rPr lang="nl-NL" dirty="0"/>
              <a:t>Out of order </a:t>
            </a:r>
            <a:r>
              <a:rPr lang="nl-NL" dirty="0" err="1"/>
              <a:t>execution</a:t>
            </a:r>
            <a:r>
              <a:rPr lang="nl-NL" dirty="0"/>
              <a:t> </a:t>
            </a:r>
            <a:r>
              <a:rPr lang="nl-NL" sz="2000" dirty="0">
                <a:hlinkClick r:id="rId4"/>
              </a:rPr>
              <a:t>Wikipedia</a:t>
            </a:r>
            <a:endParaRPr lang="nl-NL" sz="2000" dirty="0"/>
          </a:p>
          <a:p>
            <a:pPr marL="457196" indent="-457196">
              <a:buFont typeface="Arial" panose="020B0604020202020204" pitchFamily="34" charset="0"/>
              <a:buChar char="•"/>
            </a:pPr>
            <a:r>
              <a:rPr lang="nl-NL" dirty="0" err="1"/>
              <a:t>Speculative</a:t>
            </a:r>
            <a:r>
              <a:rPr lang="nl-NL" dirty="0"/>
              <a:t> </a:t>
            </a:r>
            <a:r>
              <a:rPr lang="nl-NL" dirty="0" err="1"/>
              <a:t>execution</a:t>
            </a:r>
            <a:r>
              <a:rPr lang="nl-NL" dirty="0"/>
              <a:t> </a:t>
            </a:r>
            <a:r>
              <a:rPr lang="nl-NL" sz="2000" dirty="0">
                <a:hlinkClick r:id="rId5"/>
              </a:rPr>
              <a:t>Wikipedia</a:t>
            </a:r>
            <a:endParaRPr lang="nl-NL" sz="2000" dirty="0"/>
          </a:p>
          <a:p>
            <a:pPr marL="457196" indent="-457196">
              <a:buFont typeface="Arial" panose="020B0604020202020204" pitchFamily="34" charset="0"/>
              <a:buChar char="•"/>
            </a:pPr>
            <a:r>
              <a:rPr lang="nl-NL" dirty="0" err="1"/>
              <a:t>Simultaneous</a:t>
            </a:r>
            <a:r>
              <a:rPr lang="nl-NL" dirty="0"/>
              <a:t> </a:t>
            </a:r>
            <a:r>
              <a:rPr lang="nl-NL" dirty="0" err="1"/>
              <a:t>multithreading</a:t>
            </a:r>
            <a:r>
              <a:rPr lang="nl-NL" dirty="0"/>
              <a:t> (SMT) </a:t>
            </a:r>
            <a:r>
              <a:rPr lang="nl-NL" sz="2000" dirty="0">
                <a:hlinkClick r:id="rId6"/>
              </a:rPr>
              <a:t>Wikipedia</a:t>
            </a:r>
            <a:endParaRPr lang="nl-NL" dirty="0"/>
          </a:p>
          <a:p>
            <a:pPr marL="457196" indent="-457196">
              <a:buFont typeface="Arial" panose="020B0604020202020204" pitchFamily="34" charset="0"/>
              <a:buChar char="•"/>
            </a:pPr>
            <a:r>
              <a:rPr lang="nl-NL" dirty="0"/>
              <a:t>Multi-</a:t>
            </a:r>
            <a:r>
              <a:rPr lang="nl-NL" dirty="0" err="1"/>
              <a:t>core</a:t>
            </a:r>
            <a:r>
              <a:rPr lang="nl-NL" dirty="0"/>
              <a:t> </a:t>
            </a:r>
            <a:r>
              <a:rPr lang="nl-NL" sz="2000" dirty="0">
                <a:hlinkClick r:id="rId7"/>
              </a:rPr>
              <a:t>Wikipedia</a:t>
            </a:r>
            <a:endParaRPr lang="nl-NL" sz="2000" dirty="0"/>
          </a:p>
          <a:p>
            <a:pPr marL="457196" indent="-457196">
              <a:buFont typeface="Arial" panose="020B0604020202020204" pitchFamily="34" charset="0"/>
              <a:buChar char="•"/>
            </a:pPr>
            <a:endParaRPr lang="nl-NL" dirty="0"/>
          </a:p>
        </p:txBody>
      </p:sp>
      <p:sp>
        <p:nvSpPr>
          <p:cNvPr id="4" name="Tijdelijke aanduiding voor dianummer 3">
            <a:extLst>
              <a:ext uri="{FF2B5EF4-FFF2-40B4-BE49-F238E27FC236}">
                <a16:creationId xmlns:a16="http://schemas.microsoft.com/office/drawing/2014/main" id="{1EC5D0D0-42D6-4905-8A73-140744D2D8E5}"/>
              </a:ext>
            </a:extLst>
          </p:cNvPr>
          <p:cNvSpPr>
            <a:spLocks noGrp="1"/>
          </p:cNvSpPr>
          <p:nvPr>
            <p:ph type="sldNum" sz="quarter" idx="4"/>
          </p:nvPr>
        </p:nvSpPr>
        <p:spPr/>
        <p:txBody>
          <a:bodyPr/>
          <a:lstStyle/>
          <a:p>
            <a:fld id="{56D60047-1244-4A1F-8780-494A55767BC9}" type="slidenum">
              <a:rPr lang="nl-NL" smtClean="0"/>
              <a:pPr/>
              <a:t>75</a:t>
            </a:fld>
            <a:endParaRPr lang="nl-NL"/>
          </a:p>
        </p:txBody>
      </p:sp>
      <p:sp>
        <p:nvSpPr>
          <p:cNvPr id="6" name="Tekstvak 5">
            <a:extLst>
              <a:ext uri="{FF2B5EF4-FFF2-40B4-BE49-F238E27FC236}">
                <a16:creationId xmlns:a16="http://schemas.microsoft.com/office/drawing/2014/main" id="{A23533CE-0ABA-4692-A607-399095162437}"/>
              </a:ext>
            </a:extLst>
          </p:cNvPr>
          <p:cNvSpPr txBox="1"/>
          <p:nvPr/>
        </p:nvSpPr>
        <p:spPr>
          <a:xfrm>
            <a:off x="1431568" y="4505880"/>
            <a:ext cx="7296870" cy="830997"/>
          </a:xfrm>
          <a:prstGeom prst="rect">
            <a:avLst/>
          </a:prstGeom>
          <a:noFill/>
        </p:spPr>
        <p:txBody>
          <a:bodyPr wrap="none" rtlCol="0">
            <a:spAutoFit/>
          </a:bodyPr>
          <a:lstStyle/>
          <a:p>
            <a:pPr algn="ctr"/>
            <a:r>
              <a:rPr lang="en-US" b="0" dirty="0">
                <a:latin typeface="+mn-lt"/>
              </a:rPr>
              <a:t>Cyclone V FPGA (HWP01+CSC10) contains </a:t>
            </a:r>
            <a:r>
              <a:rPr lang="en-US" b="0" dirty="0">
                <a:latin typeface="+mn-lt"/>
                <a:hlinkClick r:id="rId8"/>
              </a:rPr>
              <a:t>Arm Cortex-A9</a:t>
            </a:r>
            <a:br>
              <a:rPr lang="en-US" b="0" dirty="0">
                <a:latin typeface="+mn-lt"/>
              </a:rPr>
            </a:br>
            <a:r>
              <a:rPr lang="en-US" b="0" dirty="0">
                <a:latin typeface="+mn-lt"/>
              </a:rPr>
              <a:t>which contains many of the features mentioned above</a:t>
            </a:r>
            <a:endParaRPr lang="en-US" b="0" dirty="0">
              <a:solidFill>
                <a:srgbClr val="C00000"/>
              </a:solidFill>
              <a:latin typeface="+mn-lt"/>
            </a:endParaRPr>
          </a:p>
        </p:txBody>
      </p:sp>
    </p:spTree>
    <p:extLst>
      <p:ext uri="{BB962C8B-B14F-4D97-AF65-F5344CB8AC3E}">
        <p14:creationId xmlns:p14="http://schemas.microsoft.com/office/powerpoint/2010/main" val="261005948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Volgende les… </a:t>
            </a:r>
          </a:p>
        </p:txBody>
      </p:sp>
      <p:sp>
        <p:nvSpPr>
          <p:cNvPr id="4" name="Tijdelijke aanduiding voor inhoud 3"/>
          <p:cNvSpPr>
            <a:spLocks noGrp="1"/>
          </p:cNvSpPr>
          <p:nvPr>
            <p:ph idx="1"/>
          </p:nvPr>
        </p:nvSpPr>
        <p:spPr/>
        <p:txBody>
          <a:bodyPr/>
          <a:lstStyle/>
          <a:p>
            <a:endParaRPr lang="nl-NL" dirty="0"/>
          </a:p>
          <a:p>
            <a:r>
              <a:rPr lang="nl-NL" dirty="0" err="1"/>
              <a:t>Scheduling</a:t>
            </a:r>
            <a:r>
              <a:rPr lang="nl-NL" dirty="0"/>
              <a:t>.</a:t>
            </a:r>
          </a:p>
        </p:txBody>
      </p:sp>
      <p:sp>
        <p:nvSpPr>
          <p:cNvPr id="3" name="Tijdelijke aanduiding voor dianummer 2"/>
          <p:cNvSpPr>
            <a:spLocks noGrp="1"/>
          </p:cNvSpPr>
          <p:nvPr>
            <p:ph type="sldNum" sz="quarter" idx="4"/>
          </p:nvPr>
        </p:nvSpPr>
        <p:spPr/>
        <p:txBody>
          <a:bodyPr/>
          <a:lstStyle/>
          <a:p>
            <a:fld id="{56D60047-1244-4A1F-8780-494A55767BC9}" type="slidenum">
              <a:rPr lang="nl-NL" smtClean="0"/>
              <a:pPr/>
              <a:t>76</a:t>
            </a:fld>
            <a:endParaRPr lang="nl-NL"/>
          </a:p>
        </p:txBody>
      </p:sp>
    </p:spTree>
    <p:extLst>
      <p:ext uri="{BB962C8B-B14F-4D97-AF65-F5344CB8AC3E}">
        <p14:creationId xmlns:p14="http://schemas.microsoft.com/office/powerpoint/2010/main" val="4276148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179" y="2137420"/>
            <a:ext cx="6032500" cy="2794000"/>
          </a:xfrm>
          <a:prstGeom prst="rect">
            <a:avLst/>
          </a:prstGeom>
        </p:spPr>
      </p:pic>
      <p:sp>
        <p:nvSpPr>
          <p:cNvPr id="2" name="Titel 1"/>
          <p:cNvSpPr>
            <a:spLocks noGrp="1"/>
          </p:cNvSpPr>
          <p:nvPr>
            <p:ph type="title"/>
          </p:nvPr>
        </p:nvSpPr>
        <p:spPr/>
        <p:txBody>
          <a:bodyPr/>
          <a:lstStyle/>
          <a:p>
            <a:r>
              <a:rPr lang="nl-NL" dirty="0"/>
              <a:t>Aan de slag!</a:t>
            </a:r>
          </a:p>
        </p:txBody>
      </p:sp>
      <p:sp>
        <p:nvSpPr>
          <p:cNvPr id="4" name="Tijdelijke aanduiding voor inhoud 3"/>
          <p:cNvSpPr>
            <a:spLocks noGrp="1"/>
          </p:cNvSpPr>
          <p:nvPr>
            <p:ph idx="1"/>
          </p:nvPr>
        </p:nvSpPr>
        <p:spPr/>
        <p:txBody>
          <a:bodyPr/>
          <a:lstStyle/>
          <a:p>
            <a:r>
              <a:rPr lang="nl-NL" dirty="0"/>
              <a:t>Aan de slag met </a:t>
            </a:r>
            <a:r>
              <a:rPr lang="nl-NL" dirty="0">
                <a:hlinkClick r:id="rId3"/>
              </a:rPr>
              <a:t>Opdrachten_Week_2.pdf</a:t>
            </a:r>
            <a:endParaRPr lang="nl-NL" dirty="0"/>
          </a:p>
        </p:txBody>
      </p:sp>
      <p:sp>
        <p:nvSpPr>
          <p:cNvPr id="3" name="Tijdelijke aanduiding voor dianummer 2"/>
          <p:cNvSpPr>
            <a:spLocks noGrp="1"/>
          </p:cNvSpPr>
          <p:nvPr>
            <p:ph type="sldNum" sz="quarter" idx="4"/>
          </p:nvPr>
        </p:nvSpPr>
        <p:spPr/>
        <p:txBody>
          <a:bodyPr/>
          <a:lstStyle/>
          <a:p>
            <a:fld id="{56D60047-1244-4A1F-8780-494A55767BC9}" type="slidenum">
              <a:rPr lang="nl-NL" smtClean="0"/>
              <a:pPr/>
              <a:t>77</a:t>
            </a:fld>
            <a:endParaRPr lang="nl-NL"/>
          </a:p>
        </p:txBody>
      </p:sp>
      <p:pic>
        <p:nvPicPr>
          <p:cNvPr id="6" name="Afbeelding 5">
            <a:extLst>
              <a:ext uri="{FF2B5EF4-FFF2-40B4-BE49-F238E27FC236}">
                <a16:creationId xmlns:a16="http://schemas.microsoft.com/office/drawing/2014/main" id="{46E8570B-0CC6-48FC-9792-991046C8DD33}"/>
              </a:ext>
            </a:extLst>
          </p:cNvPr>
          <p:cNvPicPr>
            <a:picLocks noChangeAspect="1"/>
          </p:cNvPicPr>
          <p:nvPr/>
        </p:nvPicPr>
        <p:blipFill>
          <a:blip r:embed="rId4"/>
          <a:stretch>
            <a:fillRect/>
          </a:stretch>
        </p:blipFill>
        <p:spPr>
          <a:xfrm rot="20166801">
            <a:off x="4193160" y="2479487"/>
            <a:ext cx="5105842" cy="2293819"/>
          </a:xfrm>
          <a:prstGeom prst="rect">
            <a:avLst/>
          </a:prstGeom>
        </p:spPr>
      </p:pic>
    </p:spTree>
    <p:extLst>
      <p:ext uri="{BB962C8B-B14F-4D97-AF65-F5344CB8AC3E}">
        <p14:creationId xmlns:p14="http://schemas.microsoft.com/office/powerpoint/2010/main" val="1418175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FECD4E-71D9-4FC0-BF52-7538860938A2}"/>
              </a:ext>
            </a:extLst>
          </p:cNvPr>
          <p:cNvSpPr>
            <a:spLocks noGrp="1"/>
          </p:cNvSpPr>
          <p:nvPr>
            <p:ph type="title"/>
          </p:nvPr>
        </p:nvSpPr>
        <p:spPr/>
        <p:txBody>
          <a:bodyPr/>
          <a:lstStyle/>
          <a:p>
            <a:r>
              <a:rPr lang="en-US" altLang="en-US" dirty="0"/>
              <a:t>Instruction Execution</a:t>
            </a:r>
            <a:endParaRPr lang="nl-NL" dirty="0"/>
          </a:p>
        </p:txBody>
      </p:sp>
      <p:sp>
        <p:nvSpPr>
          <p:cNvPr id="3" name="Tijdelijke aanduiding voor inhoud 2">
            <a:extLst>
              <a:ext uri="{FF2B5EF4-FFF2-40B4-BE49-F238E27FC236}">
                <a16:creationId xmlns:a16="http://schemas.microsoft.com/office/drawing/2014/main" id="{11E882C8-1CDC-432C-98DA-EECF1EA9FD79}"/>
              </a:ext>
            </a:extLst>
          </p:cNvPr>
          <p:cNvSpPr>
            <a:spLocks noGrp="1"/>
          </p:cNvSpPr>
          <p:nvPr>
            <p:ph idx="1"/>
          </p:nvPr>
        </p:nvSpPr>
        <p:spPr/>
        <p:txBody>
          <a:bodyPr/>
          <a:lstStyle/>
          <a:p>
            <a:pPr lvl="1" eaLnBrk="1" hangingPunct="1"/>
            <a:r>
              <a:rPr lang="en-US" altLang="en-US" sz="2400" dirty="0"/>
              <a:t>PC </a:t>
            </a:r>
            <a:r>
              <a:rPr lang="en-US" altLang="en-US" sz="2400" dirty="0">
                <a:sym typeface="Symbol" panose="05050102010706020507" pitchFamily="18" charset="2"/>
              </a:rPr>
              <a:t> instruction memory, fetch instruction</a:t>
            </a:r>
          </a:p>
          <a:p>
            <a:pPr lvl="1" eaLnBrk="1" hangingPunct="1"/>
            <a:r>
              <a:rPr lang="en-US" altLang="en-US" sz="2400" dirty="0">
                <a:sym typeface="Symbol" panose="05050102010706020507" pitchFamily="18" charset="2"/>
              </a:rPr>
              <a:t>Register numbers</a:t>
            </a:r>
            <a:r>
              <a:rPr lang="en-US" altLang="en-US" sz="2400" dirty="0"/>
              <a:t> </a:t>
            </a:r>
            <a:r>
              <a:rPr lang="en-US" altLang="en-US" sz="2400" dirty="0">
                <a:sym typeface="Symbol" panose="05050102010706020507" pitchFamily="18" charset="2"/>
              </a:rPr>
              <a:t> register file, read registers</a:t>
            </a:r>
          </a:p>
          <a:p>
            <a:pPr lvl="1" eaLnBrk="1" hangingPunct="1"/>
            <a:r>
              <a:rPr lang="en-US" altLang="en-US" sz="2400" dirty="0">
                <a:sym typeface="Symbol" panose="05050102010706020507" pitchFamily="18" charset="2"/>
              </a:rPr>
              <a:t>Depending on instruction type:</a:t>
            </a:r>
          </a:p>
          <a:p>
            <a:pPr lvl="2" eaLnBrk="1" hangingPunct="1"/>
            <a:r>
              <a:rPr lang="en-US" altLang="en-US" sz="2000" dirty="0">
                <a:sym typeface="Symbol" panose="05050102010706020507" pitchFamily="18" charset="2"/>
              </a:rPr>
              <a:t>Use Arithmetic and Logic Unit (ALU) to calculate</a:t>
            </a:r>
          </a:p>
          <a:p>
            <a:pPr lvl="3" eaLnBrk="1" hangingPunct="1"/>
            <a:r>
              <a:rPr lang="en-US" altLang="en-US" sz="1600" dirty="0">
                <a:sym typeface="Symbol" panose="05050102010706020507" pitchFamily="18" charset="2"/>
              </a:rPr>
              <a:t>Arithmetic or logic result for Register-type (</a:t>
            </a:r>
            <a:r>
              <a:rPr lang="en-US" altLang="en-US" sz="1600" dirty="0">
                <a:latin typeface="Consolas" panose="020B0609020204030204" pitchFamily="49" charset="0"/>
                <a:sym typeface="Symbol" panose="05050102010706020507" pitchFamily="18" charset="2"/>
              </a:rPr>
              <a:t>ADDS</a:t>
            </a:r>
            <a:r>
              <a:rPr lang="en-US" altLang="en-US" sz="1600" dirty="0">
                <a:sym typeface="Symbol" panose="05050102010706020507" pitchFamily="18" charset="2"/>
              </a:rPr>
              <a:t>, </a:t>
            </a:r>
            <a:r>
              <a:rPr lang="en-US" altLang="en-US" sz="1600" dirty="0">
                <a:latin typeface="Consolas" panose="020B0609020204030204" pitchFamily="49" charset="0"/>
                <a:sym typeface="Symbol" panose="05050102010706020507" pitchFamily="18" charset="2"/>
              </a:rPr>
              <a:t>SUBS</a:t>
            </a:r>
            <a:r>
              <a:rPr lang="en-US" altLang="en-US" sz="1600" dirty="0">
                <a:sym typeface="Symbol" panose="05050102010706020507" pitchFamily="18" charset="2"/>
              </a:rPr>
              <a:t>, </a:t>
            </a:r>
            <a:r>
              <a:rPr lang="en-US" altLang="en-US" sz="1600" dirty="0">
                <a:latin typeface="Consolas" panose="020B0609020204030204" pitchFamily="49" charset="0"/>
                <a:sym typeface="Symbol" panose="05050102010706020507" pitchFamily="18" charset="2"/>
              </a:rPr>
              <a:t>EORS</a:t>
            </a:r>
            <a:r>
              <a:rPr lang="en-US" altLang="en-US" sz="1600" dirty="0">
                <a:sym typeface="Symbol" panose="05050102010706020507" pitchFamily="18" charset="2"/>
              </a:rPr>
              <a:t>, </a:t>
            </a:r>
            <a:r>
              <a:rPr lang="en-US" altLang="en-US" sz="1600" dirty="0">
                <a:latin typeface="Consolas" panose="020B0609020204030204" pitchFamily="49" charset="0"/>
                <a:sym typeface="Symbol" panose="05050102010706020507" pitchFamily="18" charset="2"/>
              </a:rPr>
              <a:t>ANDS</a:t>
            </a:r>
            <a:r>
              <a:rPr lang="en-US" altLang="en-US" sz="1600" dirty="0">
                <a:sym typeface="Symbol" panose="05050102010706020507" pitchFamily="18" charset="2"/>
              </a:rPr>
              <a:t>, </a:t>
            </a:r>
            <a:r>
              <a:rPr lang="en-US" altLang="en-US" sz="1600" dirty="0">
                <a:latin typeface="Consolas" panose="020B0609020204030204" pitchFamily="49" charset="0"/>
                <a:sym typeface="Symbol" panose="05050102010706020507" pitchFamily="18" charset="2"/>
              </a:rPr>
              <a:t>ORRS</a:t>
            </a:r>
            <a:r>
              <a:rPr lang="en-US" altLang="en-US" sz="1600" dirty="0">
                <a:sym typeface="Symbol" panose="05050102010706020507" pitchFamily="18" charset="2"/>
              </a:rPr>
              <a:t>)</a:t>
            </a:r>
          </a:p>
          <a:p>
            <a:pPr lvl="3" eaLnBrk="1" hangingPunct="1"/>
            <a:r>
              <a:rPr lang="en-US" altLang="en-US" sz="1600" dirty="0">
                <a:sym typeface="Symbol" panose="05050102010706020507" pitchFamily="18" charset="2"/>
              </a:rPr>
              <a:t>Memory address for Memory-type instructions (</a:t>
            </a:r>
            <a:r>
              <a:rPr lang="en-US" altLang="en-US" sz="1600" dirty="0">
                <a:latin typeface="Consolas" panose="020B0609020204030204" pitchFamily="49" charset="0"/>
                <a:sym typeface="Symbol" panose="05050102010706020507" pitchFamily="18" charset="2"/>
              </a:rPr>
              <a:t>LDU</a:t>
            </a:r>
            <a:r>
              <a:rPr lang="en-US" altLang="en-US" sz="1600" dirty="0">
                <a:sym typeface="Symbol" panose="05050102010706020507" pitchFamily="18" charset="2"/>
              </a:rPr>
              <a:t>, </a:t>
            </a:r>
            <a:r>
              <a:rPr lang="en-US" altLang="en-US" sz="1600" dirty="0">
                <a:latin typeface="Consolas" panose="020B0609020204030204" pitchFamily="49" charset="0"/>
                <a:sym typeface="Symbol" panose="05050102010706020507" pitchFamily="18" charset="2"/>
              </a:rPr>
              <a:t>STU</a:t>
            </a:r>
            <a:r>
              <a:rPr lang="en-US" altLang="en-US" sz="1600" dirty="0">
                <a:sym typeface="Symbol" panose="05050102010706020507" pitchFamily="18" charset="2"/>
              </a:rPr>
              <a:t>)</a:t>
            </a:r>
          </a:p>
          <a:p>
            <a:pPr lvl="3" eaLnBrk="1" hangingPunct="1"/>
            <a:r>
              <a:rPr lang="en-US" altLang="en-US" sz="1600" dirty="0">
                <a:sym typeface="Symbol" panose="05050102010706020507" pitchFamily="18" charset="2"/>
              </a:rPr>
              <a:t>Register equals zero for CB-type (</a:t>
            </a:r>
            <a:r>
              <a:rPr lang="en-US" altLang="en-US" sz="1600" dirty="0">
                <a:latin typeface="Consolas" panose="020B0609020204030204" pitchFamily="49" charset="0"/>
                <a:sym typeface="Symbol" panose="05050102010706020507" pitchFamily="18" charset="2"/>
              </a:rPr>
              <a:t>CBZ</a:t>
            </a:r>
            <a:r>
              <a:rPr lang="en-US" altLang="en-US" sz="1600" dirty="0">
                <a:sym typeface="Symbol" panose="05050102010706020507" pitchFamily="18" charset="2"/>
              </a:rPr>
              <a:t>)</a:t>
            </a:r>
          </a:p>
          <a:p>
            <a:pPr lvl="2" eaLnBrk="1" hangingPunct="1"/>
            <a:r>
              <a:rPr lang="en-US" altLang="en-US" sz="2000" dirty="0">
                <a:sym typeface="Symbol" panose="05050102010706020507" pitchFamily="18" charset="2"/>
              </a:rPr>
              <a:t>For CB-type (</a:t>
            </a:r>
            <a:r>
              <a:rPr lang="en-US" altLang="en-US" sz="2000" dirty="0">
                <a:latin typeface="Consolas" panose="020B0609020204030204" pitchFamily="49" charset="0"/>
                <a:sym typeface="Symbol" panose="05050102010706020507" pitchFamily="18" charset="2"/>
              </a:rPr>
              <a:t>CBZ</a:t>
            </a:r>
            <a:r>
              <a:rPr lang="en-US" altLang="en-US" sz="2000" dirty="0">
                <a:sym typeface="Symbol" panose="05050102010706020507" pitchFamily="18" charset="2"/>
              </a:rPr>
              <a:t>) calculate branch target address</a:t>
            </a:r>
            <a:endParaRPr lang="en-US" altLang="en-US" sz="1600" dirty="0">
              <a:sym typeface="Symbol" panose="05050102010706020507" pitchFamily="18" charset="2"/>
            </a:endParaRPr>
          </a:p>
          <a:p>
            <a:pPr lvl="2" eaLnBrk="1" hangingPunct="1"/>
            <a:r>
              <a:rPr lang="en-US" altLang="en-US" sz="2000" dirty="0">
                <a:sym typeface="Symbol" panose="05050102010706020507" pitchFamily="18" charset="2"/>
              </a:rPr>
              <a:t>Access data memory for M-type (</a:t>
            </a:r>
            <a:r>
              <a:rPr lang="en-US" altLang="en-US" sz="2000" dirty="0">
                <a:latin typeface="Consolas" panose="020B0609020204030204" pitchFamily="49" charset="0"/>
                <a:sym typeface="Symbol" panose="05050102010706020507" pitchFamily="18" charset="2"/>
              </a:rPr>
              <a:t>LDU</a:t>
            </a:r>
            <a:r>
              <a:rPr lang="en-US" altLang="en-US" sz="2000" dirty="0">
                <a:sym typeface="Symbol" panose="05050102010706020507" pitchFamily="18" charset="2"/>
              </a:rPr>
              <a:t>, </a:t>
            </a:r>
            <a:r>
              <a:rPr lang="en-US" altLang="en-US" sz="2000" dirty="0">
                <a:latin typeface="Consolas" panose="020B0609020204030204" pitchFamily="49" charset="0"/>
                <a:sym typeface="Symbol" panose="05050102010706020507" pitchFamily="18" charset="2"/>
              </a:rPr>
              <a:t>STU</a:t>
            </a:r>
            <a:r>
              <a:rPr lang="en-US" altLang="en-US" sz="2000" dirty="0">
                <a:sym typeface="Symbol" panose="05050102010706020507" pitchFamily="18" charset="2"/>
              </a:rPr>
              <a:t>)</a:t>
            </a:r>
          </a:p>
          <a:p>
            <a:pPr lvl="2" eaLnBrk="1" hangingPunct="1"/>
            <a:r>
              <a:rPr lang="en-US" altLang="en-US" sz="2000" dirty="0">
                <a:sym typeface="Symbol" panose="05050102010706020507" pitchFamily="18" charset="2"/>
              </a:rPr>
              <a:t>Write to register file for R-type (</a:t>
            </a:r>
            <a:r>
              <a:rPr lang="en-US" altLang="en-US" sz="2000" dirty="0">
                <a:latin typeface="Consolas" panose="020B0609020204030204" pitchFamily="49" charset="0"/>
                <a:sym typeface="Symbol" panose="05050102010706020507" pitchFamily="18" charset="2"/>
              </a:rPr>
              <a:t>ADDS</a:t>
            </a:r>
            <a:r>
              <a:rPr lang="en-US" altLang="en-US" sz="2000" dirty="0">
                <a:sym typeface="Symbol" panose="05050102010706020507" pitchFamily="18" charset="2"/>
              </a:rPr>
              <a:t>, </a:t>
            </a:r>
            <a:r>
              <a:rPr lang="en-US" altLang="en-US" sz="2000" dirty="0">
                <a:latin typeface="Consolas" panose="020B0609020204030204" pitchFamily="49" charset="0"/>
                <a:sym typeface="Symbol" panose="05050102010706020507" pitchFamily="18" charset="2"/>
              </a:rPr>
              <a:t>SUBS</a:t>
            </a:r>
            <a:r>
              <a:rPr lang="en-US" altLang="en-US" sz="2000" dirty="0">
                <a:sym typeface="Symbol" panose="05050102010706020507" pitchFamily="18" charset="2"/>
              </a:rPr>
              <a:t>, </a:t>
            </a:r>
            <a:r>
              <a:rPr lang="en-US" altLang="en-US" sz="2000" dirty="0">
                <a:latin typeface="Consolas" panose="020B0609020204030204" pitchFamily="49" charset="0"/>
                <a:sym typeface="Symbol" panose="05050102010706020507" pitchFamily="18" charset="2"/>
              </a:rPr>
              <a:t>EORS</a:t>
            </a:r>
            <a:r>
              <a:rPr lang="en-US" altLang="en-US" sz="2000" dirty="0">
                <a:sym typeface="Symbol" panose="05050102010706020507" pitchFamily="18" charset="2"/>
              </a:rPr>
              <a:t>, </a:t>
            </a:r>
            <a:r>
              <a:rPr lang="en-US" altLang="en-US" sz="2000" dirty="0">
                <a:latin typeface="Consolas" panose="020B0609020204030204" pitchFamily="49" charset="0"/>
                <a:sym typeface="Symbol" panose="05050102010706020507" pitchFamily="18" charset="2"/>
              </a:rPr>
              <a:t>ANDS</a:t>
            </a:r>
            <a:r>
              <a:rPr lang="en-US" altLang="en-US" sz="2000" dirty="0">
                <a:sym typeface="Symbol" panose="05050102010706020507" pitchFamily="18" charset="2"/>
              </a:rPr>
              <a:t>, </a:t>
            </a:r>
            <a:r>
              <a:rPr lang="en-US" altLang="en-US" sz="2000" dirty="0">
                <a:latin typeface="Consolas" panose="020B0609020204030204" pitchFamily="49" charset="0"/>
                <a:sym typeface="Symbol" panose="05050102010706020507" pitchFamily="18" charset="2"/>
              </a:rPr>
              <a:t>ORRS</a:t>
            </a:r>
            <a:r>
              <a:rPr lang="en-US" altLang="en-US" sz="2000" dirty="0">
                <a:sym typeface="Symbol" panose="05050102010706020507" pitchFamily="18" charset="2"/>
              </a:rPr>
              <a:t>) and load (</a:t>
            </a:r>
            <a:r>
              <a:rPr lang="en-US" altLang="en-US" sz="2000" dirty="0">
                <a:latin typeface="Consolas" panose="020B0609020204030204" pitchFamily="49" charset="0"/>
                <a:sym typeface="Symbol" panose="05050102010706020507" pitchFamily="18" charset="2"/>
              </a:rPr>
              <a:t>LDR</a:t>
            </a:r>
            <a:r>
              <a:rPr lang="en-US" altLang="en-US" sz="2000" dirty="0">
                <a:sym typeface="Symbol" panose="05050102010706020507" pitchFamily="18" charset="2"/>
              </a:rPr>
              <a:t>)</a:t>
            </a:r>
          </a:p>
          <a:p>
            <a:pPr lvl="1" eaLnBrk="1" hangingPunct="1"/>
            <a:r>
              <a:rPr lang="en-US" altLang="en-US" sz="2400" dirty="0">
                <a:sym typeface="Symbol" panose="05050102010706020507" pitchFamily="18" charset="2"/>
              </a:rPr>
              <a:t>PC  PC + 2 or PC  Branch target address</a:t>
            </a:r>
          </a:p>
        </p:txBody>
      </p:sp>
      <p:sp>
        <p:nvSpPr>
          <p:cNvPr id="4" name="Tijdelijke aanduiding voor dianummer 3">
            <a:extLst>
              <a:ext uri="{FF2B5EF4-FFF2-40B4-BE49-F238E27FC236}">
                <a16:creationId xmlns:a16="http://schemas.microsoft.com/office/drawing/2014/main" id="{B4067B44-89A8-4399-BC0B-B7DBCDB829EF}"/>
              </a:ext>
            </a:extLst>
          </p:cNvPr>
          <p:cNvSpPr>
            <a:spLocks noGrp="1"/>
          </p:cNvSpPr>
          <p:nvPr>
            <p:ph type="sldNum" sz="quarter" idx="4"/>
          </p:nvPr>
        </p:nvSpPr>
        <p:spPr/>
        <p:txBody>
          <a:bodyPr/>
          <a:lstStyle/>
          <a:p>
            <a:fld id="{56D60047-1244-4A1F-8780-494A55767BC9}" type="slidenum">
              <a:rPr lang="nl-NL" smtClean="0"/>
              <a:pPr/>
              <a:t>8</a:t>
            </a:fld>
            <a:endParaRPr lang="nl-NL"/>
          </a:p>
        </p:txBody>
      </p:sp>
    </p:spTree>
    <p:extLst>
      <p:ext uri="{BB962C8B-B14F-4D97-AF65-F5344CB8AC3E}">
        <p14:creationId xmlns:p14="http://schemas.microsoft.com/office/powerpoint/2010/main" val="1642284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FECD4E-71D9-4FC0-BF52-7538860938A2}"/>
              </a:ext>
            </a:extLst>
          </p:cNvPr>
          <p:cNvSpPr>
            <a:spLocks noGrp="1"/>
          </p:cNvSpPr>
          <p:nvPr>
            <p:ph type="title"/>
          </p:nvPr>
        </p:nvSpPr>
        <p:spPr/>
        <p:txBody>
          <a:bodyPr/>
          <a:lstStyle/>
          <a:p>
            <a:r>
              <a:rPr lang="en-US" altLang="en-US" dirty="0"/>
              <a:t>CPU Overview</a:t>
            </a:r>
            <a:endParaRPr lang="nl-NL" dirty="0"/>
          </a:p>
        </p:txBody>
      </p:sp>
      <p:sp>
        <p:nvSpPr>
          <p:cNvPr id="4" name="Tijdelijke aanduiding voor dianummer 3">
            <a:extLst>
              <a:ext uri="{FF2B5EF4-FFF2-40B4-BE49-F238E27FC236}">
                <a16:creationId xmlns:a16="http://schemas.microsoft.com/office/drawing/2014/main" id="{B4067B44-89A8-4399-BC0B-B7DBCDB829EF}"/>
              </a:ext>
            </a:extLst>
          </p:cNvPr>
          <p:cNvSpPr>
            <a:spLocks noGrp="1"/>
          </p:cNvSpPr>
          <p:nvPr>
            <p:ph type="sldNum" sz="quarter" idx="4"/>
          </p:nvPr>
        </p:nvSpPr>
        <p:spPr/>
        <p:txBody>
          <a:bodyPr/>
          <a:lstStyle/>
          <a:p>
            <a:fld id="{56D60047-1244-4A1F-8780-494A55767BC9}" type="slidenum">
              <a:rPr lang="nl-NL" smtClean="0"/>
              <a:pPr/>
              <a:t>9</a:t>
            </a:fld>
            <a:endParaRPr lang="nl-NL"/>
          </a:p>
        </p:txBody>
      </p:sp>
      <p:sp>
        <p:nvSpPr>
          <p:cNvPr id="5" name="Tekstvak 4">
            <a:extLst>
              <a:ext uri="{FF2B5EF4-FFF2-40B4-BE49-F238E27FC236}">
                <a16:creationId xmlns:a16="http://schemas.microsoft.com/office/drawing/2014/main" id="{B656EBC4-A992-4E5E-AEE0-41F175894017}"/>
              </a:ext>
            </a:extLst>
          </p:cNvPr>
          <p:cNvSpPr txBox="1"/>
          <p:nvPr/>
        </p:nvSpPr>
        <p:spPr>
          <a:xfrm>
            <a:off x="6160121" y="5114261"/>
            <a:ext cx="2587247" cy="461665"/>
          </a:xfrm>
          <a:prstGeom prst="rect">
            <a:avLst/>
          </a:prstGeom>
          <a:noFill/>
        </p:spPr>
        <p:txBody>
          <a:bodyPr wrap="none" rtlCol="0">
            <a:spAutoFit/>
          </a:bodyPr>
          <a:lstStyle/>
          <a:p>
            <a:r>
              <a:rPr lang="en-US" b="0" dirty="0">
                <a:solidFill>
                  <a:srgbClr val="C00000"/>
                </a:solidFill>
                <a:latin typeface="Calibri" panose="020F0502020204030204" pitchFamily="34" charset="0"/>
              </a:rPr>
              <a:t>Details will follow…</a:t>
            </a:r>
          </a:p>
        </p:txBody>
      </p:sp>
      <p:pic>
        <p:nvPicPr>
          <p:cNvPr id="9" name="Afbeelding 8">
            <a:extLst>
              <a:ext uri="{FF2B5EF4-FFF2-40B4-BE49-F238E27FC236}">
                <a16:creationId xmlns:a16="http://schemas.microsoft.com/office/drawing/2014/main" id="{9A4CB4B8-1303-4D06-9A8F-F93B1E73FF1E}"/>
              </a:ext>
            </a:extLst>
          </p:cNvPr>
          <p:cNvPicPr>
            <a:picLocks noChangeAspect="1"/>
          </p:cNvPicPr>
          <p:nvPr/>
        </p:nvPicPr>
        <p:blipFill>
          <a:blip r:embed="rId2"/>
          <a:stretch>
            <a:fillRect/>
          </a:stretch>
        </p:blipFill>
        <p:spPr>
          <a:xfrm>
            <a:off x="1193800" y="985294"/>
            <a:ext cx="7772400" cy="4210050"/>
          </a:xfrm>
          <a:prstGeom prst="rect">
            <a:avLst/>
          </a:prstGeom>
        </p:spPr>
      </p:pic>
      <p:sp>
        <p:nvSpPr>
          <p:cNvPr id="3" name="Tekstvak 2">
            <a:extLst>
              <a:ext uri="{FF2B5EF4-FFF2-40B4-BE49-F238E27FC236}">
                <a16:creationId xmlns:a16="http://schemas.microsoft.com/office/drawing/2014/main" id="{3B6B2610-E666-47A8-BEA9-BCC0819D55D4}"/>
              </a:ext>
            </a:extLst>
          </p:cNvPr>
          <p:cNvSpPr txBox="1"/>
          <p:nvPr/>
        </p:nvSpPr>
        <p:spPr>
          <a:xfrm>
            <a:off x="6736184" y="1633364"/>
            <a:ext cx="2058640" cy="461665"/>
          </a:xfrm>
          <a:prstGeom prst="rect">
            <a:avLst/>
          </a:prstGeom>
          <a:solidFill>
            <a:srgbClr val="C00000"/>
          </a:solidFill>
        </p:spPr>
        <p:txBody>
          <a:bodyPr wrap="none" rtlCol="0">
            <a:spAutoFit/>
          </a:bodyPr>
          <a:lstStyle/>
          <a:p>
            <a:r>
              <a:rPr lang="en-US" b="0">
                <a:solidFill>
                  <a:schemeClr val="bg1"/>
                </a:solidFill>
                <a:latin typeface="Calibri" panose="020F0502020204030204" pitchFamily="34" charset="0"/>
              </a:rPr>
              <a:t>What’s wrong?</a:t>
            </a:r>
          </a:p>
        </p:txBody>
      </p:sp>
    </p:spTree>
    <p:extLst>
      <p:ext uri="{BB962C8B-B14F-4D97-AF65-F5344CB8AC3E}">
        <p14:creationId xmlns:p14="http://schemas.microsoft.com/office/powerpoint/2010/main" val="3577117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animBg="1"/>
    </p:bldLst>
  </p:timing>
</p:sld>
</file>

<file path=ppt/theme/theme1.xml><?xml version="1.0" encoding="utf-8"?>
<a:theme xmlns:a="http://schemas.openxmlformats.org/drawingml/2006/main" name="hoofdstuk pagina">
  <a:themeElements>
    <a:clrScheme name="Aangepast 6">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FF"/>
      </a:hlink>
      <a:folHlink>
        <a:srgbClr val="0000FF"/>
      </a:folHlink>
    </a:clrScheme>
    <a:fontScheme name="1_Lege presentatie">
      <a:majorFont>
        <a:latin typeface="Verdana"/>
        <a:ea typeface="ＭＳ Ｐゴシック"/>
        <a:cs typeface=""/>
      </a:majorFont>
      <a:minorFont>
        <a:latin typeface="Verdana"/>
        <a:ea typeface="ＭＳ Ｐゴシック"/>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ea typeface="ＭＳ Ｐゴシック" pitchFamily="-48" charset="-128"/>
          </a:defRPr>
        </a:defPPr>
      </a:lstStyle>
    </a:lnDef>
  </a:objectDefaults>
  <a:extraClrSchemeLst>
    <a:extraClrScheme>
      <a:clrScheme name="1_Lege 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Lege presentati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Lege presentati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Lege presentati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Lege presentati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Lege presentati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Lege presentati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Lege presentati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Lege presentati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Lege presentati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Lege presentati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Lege presentati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13_HR_template_NL.pptx" id="{F7109B89-37BA-4A5F-8748-8029D4C3BADD}" vid="{F69C6172-A376-40A5-9431-FF42499BECDB}"/>
    </a:ext>
  </a:extLst>
</a:theme>
</file>

<file path=ppt/theme/theme2.xml><?xml version="1.0" encoding="utf-8"?>
<a:theme xmlns:a="http://schemas.openxmlformats.org/drawingml/2006/main" name="1_tekst pagina">
  <a:themeElements>
    <a:clrScheme name="Aangepast 6">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FF"/>
      </a:hlink>
      <a:folHlink>
        <a:srgbClr val="0000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ea typeface="ＭＳ Ｐゴシック" pitchFamily="-48" charset="-128"/>
          </a:defRPr>
        </a:defPPr>
      </a:lstStyle>
    </a:lnDef>
    <a:txDef>
      <a:spPr>
        <a:noFill/>
      </a:spPr>
      <a:bodyPr wrap="none" rtlCol="0">
        <a:spAutoFit/>
      </a:bodyPr>
      <a:lstStyle>
        <a:defPPr>
          <a:defRPr b="0" dirty="0" err="1" smtClean="0">
            <a:solidFill>
              <a:srgbClr val="C00000"/>
            </a:solidFill>
            <a:latin typeface="Calibri" panose="020F0502020204030204" pitchFamily="34" charset="0"/>
          </a:defRPr>
        </a:defPPr>
      </a:lstStyle>
    </a:txDef>
  </a:objectDefaults>
  <a:extraClrSchemeLst>
    <a:extraClrScheme>
      <a:clrScheme name="3_Lege 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Lege presentati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Lege presentati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Lege presentati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Lege presentati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Lege presentati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Lege presentati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Lege presentati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Lege presentati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Lege presentati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Lege presentati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Lege presentati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13_HR_template_NL.pptx" id="{F7109B89-37BA-4A5F-8748-8029D4C3BADD}" vid="{E0B3DCAC-C4DB-4C0B-8706-E78025A1BCAC}"/>
    </a:ext>
  </a:extLst>
</a:theme>
</file>

<file path=ppt/theme/theme3.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F07BCB72A92B4C9D76046AECE9B625" ma:contentTypeVersion="0" ma:contentTypeDescription="Een nieuw document maken." ma:contentTypeScope="" ma:versionID="6eba64e5f589dd0ea50e64ebf7ab9e0f">
  <xsd:schema xmlns:xsd="http://www.w3.org/2001/XMLSchema" xmlns:p="http://schemas.microsoft.com/office/2006/metadata/properties" targetNamespace="http://schemas.microsoft.com/office/2006/metadata/properties" ma:root="true" ma:fieldsID="b118b0825d757084c8d1e1ffd33f200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ma:readOnly="tru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D3368582-F340-48C1-9CD3-16BF51AC381B}">
  <ds:schemaRefs>
    <ds:schemaRef ds:uri="http://purl.org/dc/elements/1.1/"/>
    <ds:schemaRef ds:uri="http://purl.org/dc/dcmitype/"/>
    <ds:schemaRef ds:uri="http://schemas.microsoft.com/office/2006/documentManagement/types"/>
    <ds:schemaRef ds:uri="http://schemas.microsoft.com/office/2006/metadata/properties"/>
    <ds:schemaRef ds:uri="http://www.w3.org/XML/1998/namespace"/>
    <ds:schemaRef ds:uri="http://schemas.openxmlformats.org/package/2006/metadata/core-properties"/>
    <ds:schemaRef ds:uri="http://purl.org/dc/terms/"/>
    <ds:schemaRef ds:uri="http://schemas.microsoft.com/office/infopath/2007/PartnerControls"/>
  </ds:schemaRefs>
</ds:datastoreItem>
</file>

<file path=customXml/itemProps2.xml><?xml version="1.0" encoding="utf-8"?>
<ds:datastoreItem xmlns:ds="http://schemas.openxmlformats.org/officeDocument/2006/customXml" ds:itemID="{3F368F40-2527-4CD4-8EA8-8965DAA7BFFE}">
  <ds:schemaRefs>
    <ds:schemaRef ds:uri="http://schemas.microsoft.com/sharepoint/v3/contenttype/forms"/>
  </ds:schemaRefs>
</ds:datastoreItem>
</file>

<file path=customXml/itemProps3.xml><?xml version="1.0" encoding="utf-8"?>
<ds:datastoreItem xmlns:ds="http://schemas.openxmlformats.org/officeDocument/2006/customXml" ds:itemID="{88340D80-9729-43ED-BFCA-D40C2EB1FF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2013 HR template NL</Template>
  <TotalTime>15310</TotalTime>
  <Words>3208</Words>
  <Application>Microsoft Office PowerPoint</Application>
  <PresentationFormat>Aangepast</PresentationFormat>
  <Paragraphs>607</Paragraphs>
  <Slides>77</Slides>
  <Notes>0</Notes>
  <HiddenSlides>0</HiddenSlides>
  <MMClips>0</MMClips>
  <ScaleCrop>false</ScaleCrop>
  <HeadingPairs>
    <vt:vector size="6" baseType="variant">
      <vt:variant>
        <vt:lpstr>Gebruikte lettertypen</vt:lpstr>
      </vt:variant>
      <vt:variant>
        <vt:i4>9</vt:i4>
      </vt:variant>
      <vt:variant>
        <vt:lpstr>Thema</vt:lpstr>
      </vt:variant>
      <vt:variant>
        <vt:i4>2</vt:i4>
      </vt:variant>
      <vt:variant>
        <vt:lpstr>Diatitels</vt:lpstr>
      </vt:variant>
      <vt:variant>
        <vt:i4>77</vt:i4>
      </vt:variant>
    </vt:vector>
  </HeadingPairs>
  <TitlesOfParts>
    <vt:vector size="88" baseType="lpstr">
      <vt:lpstr>Arial</vt:lpstr>
      <vt:lpstr>Calibri</vt:lpstr>
      <vt:lpstr>Consolas</vt:lpstr>
      <vt:lpstr>Lucida Console</vt:lpstr>
      <vt:lpstr>Lucida Grande</vt:lpstr>
      <vt:lpstr>Open Sans</vt:lpstr>
      <vt:lpstr>Symbol</vt:lpstr>
      <vt:lpstr>Verdana</vt:lpstr>
      <vt:lpstr>Wingdings</vt:lpstr>
      <vt:lpstr>hoofdstuk pagina</vt:lpstr>
      <vt:lpstr>1_tekst pagina</vt:lpstr>
      <vt:lpstr>RTS1  Week 2</vt:lpstr>
      <vt:lpstr>Leerdoelen  Week 2  Theoriedeel</vt:lpstr>
      <vt:lpstr>Source Reference</vt:lpstr>
      <vt:lpstr>Agenda</vt:lpstr>
      <vt:lpstr>Agenda</vt:lpstr>
      <vt:lpstr>Introduction</vt:lpstr>
      <vt:lpstr>Pinky subset to implement</vt:lpstr>
      <vt:lpstr>Instruction Execution</vt:lpstr>
      <vt:lpstr>CPU Overview</vt:lpstr>
      <vt:lpstr>Can’t join output signals</vt:lpstr>
      <vt:lpstr>Control</vt:lpstr>
      <vt:lpstr>Logic Design Basics</vt:lpstr>
      <vt:lpstr>Combinational Elements</vt:lpstr>
      <vt:lpstr>Sequential Elements</vt:lpstr>
      <vt:lpstr>Sequential Elements</vt:lpstr>
      <vt:lpstr>Clocking Methodology</vt:lpstr>
      <vt:lpstr>Building a Datapath</vt:lpstr>
      <vt:lpstr>Instruction Fetch</vt:lpstr>
      <vt:lpstr>R-type Instructions ADDS, SUBS, ANDS, ORRS</vt:lpstr>
      <vt:lpstr>M-type Instructions LDR, STR</vt:lpstr>
      <vt:lpstr>CB-type Instruction CBZ</vt:lpstr>
      <vt:lpstr>CB-type Instruction CBZ</vt:lpstr>
      <vt:lpstr>Composing the Elements</vt:lpstr>
      <vt:lpstr>M-Type/D-Type Datapath</vt:lpstr>
      <vt:lpstr>Full Datapath</vt:lpstr>
      <vt:lpstr>ALU Control</vt:lpstr>
      <vt:lpstr>ALU Control</vt:lpstr>
      <vt:lpstr>ALU Control</vt:lpstr>
      <vt:lpstr>ALU Control</vt:lpstr>
      <vt:lpstr>ALU Control</vt:lpstr>
      <vt:lpstr>ALU Control</vt:lpstr>
      <vt:lpstr>The Main Control Unit</vt:lpstr>
      <vt:lpstr>Datapath With Control</vt:lpstr>
      <vt:lpstr>Control signals</vt:lpstr>
      <vt:lpstr>Exercise</vt:lpstr>
      <vt:lpstr>Exercise</vt:lpstr>
      <vt:lpstr>Implementing B-type (B)</vt:lpstr>
      <vt:lpstr>Datapath With B Added</vt:lpstr>
      <vt:lpstr>Exercise</vt:lpstr>
      <vt:lpstr>Exercise</vt:lpstr>
      <vt:lpstr>Performance Issues</vt:lpstr>
      <vt:lpstr>Agenda</vt:lpstr>
      <vt:lpstr>Pipelining Analogy</vt:lpstr>
      <vt:lpstr>LEGv7M Pipeline</vt:lpstr>
      <vt:lpstr>Cortex-M4 Pipeline</vt:lpstr>
      <vt:lpstr>Pipeline Performance</vt:lpstr>
      <vt:lpstr>Pipeline Performance</vt:lpstr>
      <vt:lpstr>Pipeline Speedup</vt:lpstr>
      <vt:lpstr>Pipelining and ISA Design</vt:lpstr>
      <vt:lpstr>Hazards</vt:lpstr>
      <vt:lpstr>Structure Hazards</vt:lpstr>
      <vt:lpstr>Structure Hazards</vt:lpstr>
      <vt:lpstr>Data Hazards</vt:lpstr>
      <vt:lpstr>Stalling (aka insert bubbles)</vt:lpstr>
      <vt:lpstr>Exercise</vt:lpstr>
      <vt:lpstr>Forwarding (aka Bypassing)</vt:lpstr>
      <vt:lpstr>Load-Use Data Hazard</vt:lpstr>
      <vt:lpstr>Load-Use Data Hazard</vt:lpstr>
      <vt:lpstr>Code Scheduling to Avoid Stalls</vt:lpstr>
      <vt:lpstr>Control Hazards</vt:lpstr>
      <vt:lpstr>Stall on Branch</vt:lpstr>
      <vt:lpstr>Agenda</vt:lpstr>
      <vt:lpstr>Branch Prediction</vt:lpstr>
      <vt:lpstr>More-Realistic Branch Prediction</vt:lpstr>
      <vt:lpstr>Dynamic Branch Prediction</vt:lpstr>
      <vt:lpstr>1-Bit Predictor: Shortcoming</vt:lpstr>
      <vt:lpstr>2-Bit Predictor</vt:lpstr>
      <vt:lpstr>Calculating the Branch Target</vt:lpstr>
      <vt:lpstr>Agenda</vt:lpstr>
      <vt:lpstr>Principle of Locality</vt:lpstr>
      <vt:lpstr>Example of Locality</vt:lpstr>
      <vt:lpstr>Taking Advantage of Locality</vt:lpstr>
      <vt:lpstr>Memory Hierarchy Levels</vt:lpstr>
      <vt:lpstr>STM32F411VET6</vt:lpstr>
      <vt:lpstr>Advanced computer architecture</vt:lpstr>
      <vt:lpstr>Volgende les… </vt:lpstr>
      <vt:lpstr>Aan de slag!</vt:lpstr>
    </vt:vector>
  </TitlesOfParts>
  <Company>Hogeschool Rotterdam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over enkele regel</dc:title>
  <dc:creator>Versluis, D.</dc:creator>
  <cp:lastModifiedBy>Broeders, J.Z.M. (Harry)</cp:lastModifiedBy>
  <cp:revision>155</cp:revision>
  <cp:lastPrinted>2013-05-13T15:29:32Z</cp:lastPrinted>
  <dcterms:created xsi:type="dcterms:W3CDTF">2017-11-15T06:58:38Z</dcterms:created>
  <dcterms:modified xsi:type="dcterms:W3CDTF">2026-05-20T16:38:18Z</dcterms:modified>
</cp:coreProperties>
</file>