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  <p:sldMasterId id="2147483657" r:id="rId2"/>
    <p:sldMasterId id="2147483660" r:id="rId3"/>
    <p:sldMasterId id="2147483648" r:id="rId4"/>
  </p:sldMasterIdLst>
  <p:notesMasterIdLst>
    <p:notesMasterId r:id="rId26"/>
  </p:notesMasterIdLst>
  <p:handoutMasterIdLst>
    <p:handoutMasterId r:id="rId27"/>
  </p:handoutMasterIdLst>
  <p:sldIdLst>
    <p:sldId id="256" r:id="rId5"/>
    <p:sldId id="297" r:id="rId6"/>
    <p:sldId id="315" r:id="rId7"/>
    <p:sldId id="294" r:id="rId8"/>
    <p:sldId id="257" r:id="rId9"/>
    <p:sldId id="302" r:id="rId10"/>
    <p:sldId id="296" r:id="rId11"/>
    <p:sldId id="293" r:id="rId12"/>
    <p:sldId id="305" r:id="rId13"/>
    <p:sldId id="313" r:id="rId14"/>
    <p:sldId id="314" r:id="rId15"/>
    <p:sldId id="307" r:id="rId16"/>
    <p:sldId id="295" r:id="rId17"/>
    <p:sldId id="308" r:id="rId18"/>
    <p:sldId id="309" r:id="rId19"/>
    <p:sldId id="310" r:id="rId20"/>
    <p:sldId id="299" r:id="rId21"/>
    <p:sldId id="300" r:id="rId22"/>
    <p:sldId id="301" r:id="rId23"/>
    <p:sldId id="311" r:id="rId24"/>
    <p:sldId id="304" r:id="rId25"/>
  </p:sldIdLst>
  <p:sldSz cx="12192000" cy="6858000"/>
  <p:notesSz cx="7099300" cy="10223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F0C3EFA-DAE5-4764-92C9-9DA181C0BBE4}">
          <p14:sldIdLst>
            <p14:sldId id="256"/>
            <p14:sldId id="297"/>
            <p14:sldId id="315"/>
            <p14:sldId id="294"/>
            <p14:sldId id="257"/>
            <p14:sldId id="302"/>
            <p14:sldId id="296"/>
            <p14:sldId id="293"/>
            <p14:sldId id="305"/>
            <p14:sldId id="313"/>
            <p14:sldId id="314"/>
            <p14:sldId id="307"/>
            <p14:sldId id="295"/>
            <p14:sldId id="308"/>
            <p14:sldId id="309"/>
            <p14:sldId id="310"/>
            <p14:sldId id="299"/>
            <p14:sldId id="300"/>
            <p14:sldId id="301"/>
            <p14:sldId id="311"/>
            <p14:sldId id="30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0032"/>
    <a:srgbClr val="FFFFFF"/>
    <a:srgbClr val="640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88714" autoAdjust="0"/>
  </p:normalViewPr>
  <p:slideViewPr>
    <p:cSldViewPr>
      <p:cViewPr varScale="1">
        <p:scale>
          <a:sx n="73" d="100"/>
          <a:sy n="73" d="100"/>
        </p:scale>
        <p:origin x="1042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A9062207-14BB-4FFF-B0E6-408736B35A74}" type="datetimeFigureOut">
              <a:rPr lang="en-GB" smtClean="0"/>
              <a:pPr/>
              <a:t>20/05/2026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7AB1E31A-B677-4339-A49C-591CAB779408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410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F2163784-BB27-424D-BCD1-75E5752009C4}" type="datetimeFigureOut">
              <a:rPr lang="en-GB" smtClean="0"/>
              <a:pPr/>
              <a:t>20/05/2026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6763"/>
            <a:ext cx="68135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D1BB639E-28E7-4199-A1F9-055711766380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660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29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146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076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076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746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328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746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 hasCustomPrompt="1"/>
          </p:nvPr>
        </p:nvSpPr>
        <p:spPr bwMode="auto">
          <a:xfrm>
            <a:off x="623392" y="5674231"/>
            <a:ext cx="11664619" cy="112474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RTS10 Week X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85084" y="-2187624"/>
            <a:ext cx="12350804" cy="7389346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680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7383" y="-133469"/>
            <a:ext cx="11137237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527383" y="1182351"/>
            <a:ext cx="11137237" cy="535739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84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48640" indent="-548640">
              <a:buClr>
                <a:srgbClr val="C00000"/>
              </a:buClr>
              <a:buSzPct val="120000"/>
              <a:buFont typeface="Calibri" panose="020F0502020204030204" pitchFamily="34" charset="0"/>
              <a:buChar char="-"/>
              <a:defRPr sz="3360">
                <a:latin typeface="Calibri" panose="020F0502020204030204" pitchFamily="34" charset="0"/>
              </a:defRPr>
            </a:lvl2pPr>
            <a:lvl3pPr marL="630554" indent="-411480">
              <a:buClr>
                <a:srgbClr val="C00000"/>
              </a:buClr>
              <a:buSzPct val="120000"/>
              <a:buFont typeface="Calibri" panose="020F0502020204030204" pitchFamily="34" charset="0"/>
              <a:buChar char="-"/>
              <a:defRPr sz="2880">
                <a:latin typeface="Calibri" panose="020F0502020204030204" pitchFamily="34" charset="0"/>
              </a:defRPr>
            </a:lvl3pPr>
            <a:lvl4pPr marL="842010" indent="-411480">
              <a:buClr>
                <a:srgbClr val="C00000"/>
              </a:buClr>
              <a:buSzPct val="120000"/>
              <a:buFont typeface="Calibri" panose="020F0502020204030204" pitchFamily="34" charset="0"/>
              <a:buChar char="-"/>
              <a:defRPr sz="24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11280576" y="5762059"/>
            <a:ext cx="756626" cy="375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fld id="{56D60047-1244-4A1F-8780-494A55767BC9}" type="slidenum">
              <a:rPr lang="nl-NL" smtClean="0">
                <a:solidFill>
                  <a:srgbClr val="000000">
                    <a:tint val="75000"/>
                  </a:srgbClr>
                </a:solidFill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300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11280576" y="5762059"/>
            <a:ext cx="756626" cy="375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fld id="{56D60047-1244-4A1F-8780-494A55767BC9}" type="slidenum">
              <a:rPr lang="nl-NL" smtClean="0">
                <a:solidFill>
                  <a:srgbClr val="000000">
                    <a:tint val="75000"/>
                  </a:srgbClr>
                </a:solidFill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38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7383" y="-133469"/>
            <a:ext cx="11137237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527383" y="1182352"/>
            <a:ext cx="11137237" cy="535739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84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48618" indent="-548618">
              <a:buClr>
                <a:srgbClr val="C00000"/>
              </a:buClr>
              <a:buSzPct val="120000"/>
              <a:buFont typeface="Calibri" panose="020F0502020204030204" pitchFamily="34" charset="0"/>
              <a:buChar char="-"/>
              <a:defRPr sz="3360">
                <a:latin typeface="Calibri" panose="020F0502020204030204" pitchFamily="34" charset="0"/>
              </a:defRPr>
            </a:lvl2pPr>
            <a:lvl3pPr marL="630529" indent="-411463">
              <a:buClr>
                <a:srgbClr val="C00000"/>
              </a:buClr>
              <a:buSzPct val="120000"/>
              <a:buFont typeface="Calibri" panose="020F0502020204030204" pitchFamily="34" charset="0"/>
              <a:buChar char="-"/>
              <a:defRPr sz="2880">
                <a:latin typeface="Calibri" panose="020F0502020204030204" pitchFamily="34" charset="0"/>
              </a:defRPr>
            </a:lvl3pPr>
            <a:lvl4pPr marL="841976" indent="-411463">
              <a:buClr>
                <a:srgbClr val="C00000"/>
              </a:buClr>
              <a:buSzPct val="120000"/>
              <a:buFont typeface="Calibri" panose="020F0502020204030204" pitchFamily="34" charset="0"/>
              <a:buChar char="-"/>
              <a:defRPr sz="24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11280576" y="5762059"/>
            <a:ext cx="756628" cy="375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fld id="{56D60047-1244-4A1F-8780-494A55767BC9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47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11280576" y="5762059"/>
            <a:ext cx="756628" cy="375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fld id="{56D60047-1244-4A1F-8780-494A55767BC9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629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079776" y="0"/>
            <a:ext cx="8112224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07977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67808" y="620688"/>
            <a:ext cx="7584843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367808" y="2708920"/>
            <a:ext cx="7584843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4059" y="620688"/>
            <a:ext cx="1750574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2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2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9552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8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164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914328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37149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828654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542881" indent="-54288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20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922264" indent="-200009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1101636" indent="-187310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6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738174" indent="-228581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2146128" indent="-228581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603292" indent="-228581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6pPr>
      <a:lvl7pPr marL="3060455" indent="-228581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7pPr>
      <a:lvl8pPr marL="3517619" indent="-228581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8pPr>
      <a:lvl9pPr marL="3974782" indent="-228581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4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8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0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4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18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2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44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07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10342469" y="750303"/>
            <a:ext cx="1522212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0972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6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REAL-TIME </a:t>
            </a:r>
            <a:r>
              <a:rPr kumimoji="0" lang="nl-NL" sz="126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SYSTEMS</a:t>
            </a:r>
            <a:endParaRPr kumimoji="0" lang="en-US" sz="126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1" y="-27384"/>
            <a:ext cx="12407902" cy="1152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27381" y="-116007"/>
            <a:ext cx="109728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2821" y="6107698"/>
            <a:ext cx="641909" cy="641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11280576" y="5762059"/>
            <a:ext cx="756626" cy="375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fld id="{56D60047-1244-4A1F-8780-494A55767BC9}" type="slidenum">
              <a:rPr lang="nl-NL" smtClean="0">
                <a:solidFill>
                  <a:srgbClr val="000000">
                    <a:tint val="75000"/>
                  </a:srgbClr>
                </a:solidFill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8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164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914328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37149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828654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342874" indent="-342874" algn="l" rtl="0" eaLnBrk="0" fontAlgn="base" hangingPunct="0">
        <a:lnSpc>
          <a:spcPct val="100000"/>
        </a:lnSpc>
        <a:spcBef>
          <a:spcPts val="72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216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922264" indent="-200009" algn="l" rtl="0" eaLnBrk="0" fontAlgn="base" hangingPunct="0">
        <a:lnSpc>
          <a:spcPct val="100000"/>
        </a:lnSpc>
        <a:spcBef>
          <a:spcPts val="72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92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330219" indent="-228581" algn="l" rtl="0" eaLnBrk="0" fontAlgn="base" hangingPunct="0">
        <a:lnSpc>
          <a:spcPct val="100000"/>
        </a:lnSpc>
        <a:spcBef>
          <a:spcPts val="72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44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738174" indent="-228581" algn="l" rtl="0" eaLnBrk="0" fontAlgn="base" hangingPunct="0">
        <a:lnSpc>
          <a:spcPct val="100000"/>
        </a:lnSpc>
        <a:spcBef>
          <a:spcPts val="72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44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146128" indent="-228581" algn="l" rtl="0" eaLnBrk="0" fontAlgn="base" hangingPunct="0">
        <a:lnSpc>
          <a:spcPct val="100000"/>
        </a:lnSpc>
        <a:spcBef>
          <a:spcPts val="72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44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603292" indent="-228581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6pPr>
      <a:lvl7pPr marL="3060455" indent="-228581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7pPr>
      <a:lvl8pPr marL="3517619" indent="-228581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8pPr>
      <a:lvl9pPr marL="3974782" indent="-228581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4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8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0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4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18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2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44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07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10342470" y="750303"/>
            <a:ext cx="1572033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0972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6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EMBEDDED SYSTEMS</a:t>
            </a:r>
            <a:endParaRPr kumimoji="0" lang="en-US" sz="126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1" y="-27384"/>
            <a:ext cx="12407902" cy="1152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27381" y="-116007"/>
            <a:ext cx="109728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6107700"/>
            <a:ext cx="756628" cy="641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11280576" y="5762059"/>
            <a:ext cx="756628" cy="375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fld id="{56D60047-1244-4A1F-8780-494A55767BC9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444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146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914292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371436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82858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342860" indent="-342860" algn="l" rtl="0" eaLnBrk="0" fontAlgn="base" hangingPunct="0">
        <a:lnSpc>
          <a:spcPct val="100000"/>
        </a:lnSpc>
        <a:spcBef>
          <a:spcPts val="72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216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922228" indent="-200000" algn="l" rtl="0" eaLnBrk="0" fontAlgn="base" hangingPunct="0">
        <a:lnSpc>
          <a:spcPct val="100000"/>
        </a:lnSpc>
        <a:spcBef>
          <a:spcPts val="72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92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330165" indent="-228572" algn="l" rtl="0" eaLnBrk="0" fontAlgn="base" hangingPunct="0">
        <a:lnSpc>
          <a:spcPct val="100000"/>
        </a:lnSpc>
        <a:spcBef>
          <a:spcPts val="72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44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738104" indent="-228572" algn="l" rtl="0" eaLnBrk="0" fontAlgn="base" hangingPunct="0">
        <a:lnSpc>
          <a:spcPct val="100000"/>
        </a:lnSpc>
        <a:spcBef>
          <a:spcPts val="72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44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146042" indent="-228572" algn="l" rtl="0" eaLnBrk="0" fontAlgn="base" hangingPunct="0">
        <a:lnSpc>
          <a:spcPct val="100000"/>
        </a:lnSpc>
        <a:spcBef>
          <a:spcPts val="72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44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603188" indent="-228572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6pPr>
      <a:lvl7pPr marL="3060332" indent="-228572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7pPr>
      <a:lvl8pPr marL="3517478" indent="-228572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8pPr>
      <a:lvl9pPr marL="3974623" indent="-228572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1161729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23392" y="6492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ROS01 Week 2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655840" y="6492876"/>
            <a:ext cx="24962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83117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527382" y="764704"/>
            <a:ext cx="1142526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36560" y="5953894"/>
            <a:ext cx="990849" cy="865188"/>
          </a:xfrm>
          <a:prstGeom prst="rect">
            <a:avLst/>
          </a:prstGeom>
          <a:noFill/>
        </p:spPr>
      </p:pic>
      <p:pic>
        <p:nvPicPr>
          <p:cNvPr id="16" name="Picture 20" descr="EE_rood_websafe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96199" y="6553498"/>
            <a:ext cx="2905415" cy="2603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ersd@hr.n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brojz@hr.n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Real-Time Systems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9856" y="2708920"/>
            <a:ext cx="5688632" cy="1080120"/>
          </a:xfrm>
        </p:spPr>
        <p:txBody>
          <a:bodyPr>
            <a:normAutofit/>
          </a:bodyPr>
          <a:lstStyle/>
          <a:p>
            <a:r>
              <a:rPr lang="en-GB" dirty="0"/>
              <a:t>RTS1</a:t>
            </a:r>
          </a:p>
          <a:p>
            <a:r>
              <a:rPr lang="nl-NL" dirty="0"/>
              <a:t>Minor Embedded Systems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11824" y="4653136"/>
            <a:ext cx="7224803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nl-NL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Week 3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Cooperative Scheduling</a:t>
            </a:r>
            <a:endParaRPr lang="en-GB" sz="4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1424" y="5517232"/>
            <a:ext cx="2520280" cy="79208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NL" sz="2000" dirty="0">
                <a:solidFill>
                  <a:srgbClr val="CA003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3"/>
              </a:rPr>
              <a:t>versd@hr.nl</a:t>
            </a:r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nl-NL" sz="2000" dirty="0">
                <a:solidFill>
                  <a:srgbClr val="CA003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4"/>
              </a:rPr>
              <a:t>brojz@hr.nl</a:t>
            </a:r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Superloop</a:t>
            </a:r>
            <a:r>
              <a:rPr lang="en-US" dirty="0"/>
              <a:t> Construct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35360" y="1117380"/>
            <a:ext cx="9803432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Should we run every task every tick?</a:t>
            </a:r>
          </a:p>
          <a:p>
            <a:endParaRPr lang="nl-NL" dirty="0"/>
          </a:p>
        </p:txBody>
      </p:sp>
      <p:grpSp>
        <p:nvGrpSpPr>
          <p:cNvPr id="9" name="Group 8"/>
          <p:cNvGrpSpPr/>
          <p:nvPr/>
        </p:nvGrpSpPr>
        <p:grpSpPr>
          <a:xfrm>
            <a:off x="1127448" y="4509120"/>
            <a:ext cx="1994031" cy="648072"/>
            <a:chOff x="1281825" y="4441873"/>
            <a:chExt cx="1994031" cy="648072"/>
          </a:xfrm>
        </p:grpSpPr>
        <p:sp>
          <p:nvSpPr>
            <p:cNvPr id="10" name="Rectangle 9"/>
            <p:cNvSpPr/>
            <p:nvPr/>
          </p:nvSpPr>
          <p:spPr>
            <a:xfrm>
              <a:off x="128182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T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S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682621" y="4481956"/>
            <a:ext cx="1994031" cy="648072"/>
            <a:chOff x="1281825" y="4441873"/>
            <a:chExt cx="1994031" cy="648072"/>
          </a:xfrm>
        </p:grpSpPr>
        <p:sp>
          <p:nvSpPr>
            <p:cNvPr id="18" name="Rectangle 17"/>
            <p:cNvSpPr/>
            <p:nvPr/>
          </p:nvSpPr>
          <p:spPr>
            <a:xfrm>
              <a:off x="128182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S</a:t>
              </a:r>
            </a:p>
          </p:txBody>
        </p:sp>
      </p:grpSp>
      <p:cxnSp>
        <p:nvCxnSpPr>
          <p:cNvPr id="21" name="Straight Connector 20"/>
          <p:cNvCxnSpPr/>
          <p:nvPr/>
        </p:nvCxnSpPr>
        <p:spPr>
          <a:xfrm>
            <a:off x="1127447" y="4144319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89230" y="5152431"/>
            <a:ext cx="69127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7170518" y="5287155"/>
            <a:ext cx="775496" cy="369332"/>
            <a:chOff x="7324896" y="5219908"/>
            <a:chExt cx="775496" cy="369332"/>
          </a:xfrm>
        </p:grpSpPr>
        <p:cxnSp>
          <p:nvCxnSpPr>
            <p:cNvPr id="24" name="Straight Arrow Connector 23"/>
            <p:cNvCxnSpPr/>
            <p:nvPr/>
          </p:nvCxnSpPr>
          <p:spPr>
            <a:xfrm>
              <a:off x="7324896" y="5579948"/>
              <a:ext cx="77549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7414113" y="5219908"/>
              <a:ext cx="614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time</a:t>
              </a:r>
            </a:p>
          </p:txBody>
        </p:sp>
      </p:grpSp>
      <p:cxnSp>
        <p:nvCxnSpPr>
          <p:cNvPr id="26" name="Straight Connector 25"/>
          <p:cNvCxnSpPr/>
          <p:nvPr/>
        </p:nvCxnSpPr>
        <p:spPr>
          <a:xfrm>
            <a:off x="5682620" y="4144319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12052" y="5525046"/>
            <a:ext cx="1069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 err="1">
                <a:solidFill>
                  <a:srgbClr val="C00000"/>
                </a:solidFill>
              </a:rPr>
              <a:t>SysTick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37703" y="5512472"/>
            <a:ext cx="1069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 err="1">
                <a:solidFill>
                  <a:srgbClr val="C00000"/>
                </a:solidFill>
              </a:rPr>
              <a:t>SysTick</a:t>
            </a:r>
            <a:endParaRPr lang="nl-NL" sz="24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://www.genesys-project.eu/wp-content/uploads/2012/09/Save-Energy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3776" y="2847759"/>
            <a:ext cx="2722130" cy="270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17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dirty="0"/>
              <a:t>Voorbeeld </a:t>
            </a:r>
            <a:r>
              <a:rPr lang="nl-NL" dirty="0" err="1"/>
              <a:t>embedded</a:t>
            </a:r>
            <a:r>
              <a:rPr lang="nl-NL" dirty="0"/>
              <a:t> system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267268" name="Rectangle 4"/>
          <p:cNvSpPr>
            <a:spLocks noChangeArrowheads="1"/>
          </p:cNvSpPr>
          <p:nvPr/>
        </p:nvSpPr>
        <p:spPr bwMode="auto">
          <a:xfrm>
            <a:off x="3216275" y="2708921"/>
            <a:ext cx="2951163" cy="18995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noAutofit/>
          </a:bodyPr>
          <a:lstStyle/>
          <a:p>
            <a:pPr algn="ctr">
              <a:defRPr/>
            </a:pPr>
            <a:endParaRPr lang="nl-NL" sz="2000"/>
          </a:p>
        </p:txBody>
      </p:sp>
      <p:sp>
        <p:nvSpPr>
          <p:cNvPr id="267269" name="Oval 5"/>
          <p:cNvSpPr>
            <a:spLocks noChangeArrowheads="1"/>
          </p:cNvSpPr>
          <p:nvPr/>
        </p:nvSpPr>
        <p:spPr bwMode="auto">
          <a:xfrm>
            <a:off x="3648075" y="3104084"/>
            <a:ext cx="596900" cy="565697"/>
          </a:xfrm>
          <a:prstGeom prst="ellipse">
            <a:avLst/>
          </a:prstGeom>
          <a:solidFill>
            <a:srgbClr val="00B0F0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 b="1">
                <a:solidFill>
                  <a:schemeClr val="bg1"/>
                </a:solidFill>
              </a:rPr>
              <a:t>T</a:t>
            </a:r>
            <a:endParaRPr lang="nl-NL" sz="2000" b="1">
              <a:solidFill>
                <a:schemeClr val="bg1"/>
              </a:solidFill>
            </a:endParaRPr>
          </a:p>
        </p:txBody>
      </p:sp>
      <p:sp>
        <p:nvSpPr>
          <p:cNvPr id="267271" name="Oval 7"/>
          <p:cNvSpPr>
            <a:spLocks noChangeArrowheads="1"/>
          </p:cNvSpPr>
          <p:nvPr/>
        </p:nvSpPr>
        <p:spPr bwMode="auto">
          <a:xfrm>
            <a:off x="4367213" y="3751784"/>
            <a:ext cx="596900" cy="565697"/>
          </a:xfrm>
          <a:prstGeom prst="ellipse">
            <a:avLst/>
          </a:prstGeom>
          <a:solidFill>
            <a:srgbClr val="FFC000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</a:rPr>
              <a:t>S</a:t>
            </a:r>
            <a:endParaRPr lang="nl-NL" sz="2000" b="1" dirty="0">
              <a:solidFill>
                <a:schemeClr val="bg1"/>
              </a:solidFill>
            </a:endParaRPr>
          </a:p>
        </p:txBody>
      </p:sp>
      <p:sp>
        <p:nvSpPr>
          <p:cNvPr id="267272" name="Oval 8"/>
          <p:cNvSpPr>
            <a:spLocks noChangeArrowheads="1"/>
          </p:cNvSpPr>
          <p:nvPr/>
        </p:nvSpPr>
        <p:spPr bwMode="auto">
          <a:xfrm>
            <a:off x="5087938" y="3104084"/>
            <a:ext cx="596900" cy="565697"/>
          </a:xfrm>
          <a:prstGeom prst="ellipse">
            <a:avLst/>
          </a:prstGeom>
          <a:solidFill>
            <a:srgbClr val="92D050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 b="1">
                <a:solidFill>
                  <a:schemeClr val="bg1"/>
                </a:solidFill>
              </a:rPr>
              <a:t>P</a:t>
            </a:r>
            <a:endParaRPr lang="nl-NL" sz="2000" b="1">
              <a:solidFill>
                <a:schemeClr val="bg1"/>
              </a:solidFill>
            </a:endParaRPr>
          </a:p>
        </p:txBody>
      </p:sp>
      <p:sp>
        <p:nvSpPr>
          <p:cNvPr id="267273" name="Rectangle 9"/>
          <p:cNvSpPr>
            <a:spLocks noChangeArrowheads="1"/>
          </p:cNvSpPr>
          <p:nvPr/>
        </p:nvSpPr>
        <p:spPr bwMode="auto">
          <a:xfrm>
            <a:off x="2463340" y="4910604"/>
            <a:ext cx="1030453" cy="402291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 dirty="0"/>
              <a:t>Switch</a:t>
            </a:r>
            <a:endParaRPr lang="nl-NL" sz="2000" dirty="0"/>
          </a:p>
        </p:txBody>
      </p:sp>
      <p:sp>
        <p:nvSpPr>
          <p:cNvPr id="267275" name="Rectangle 11"/>
          <p:cNvSpPr>
            <a:spLocks noChangeArrowheads="1"/>
          </p:cNvSpPr>
          <p:nvPr/>
        </p:nvSpPr>
        <p:spPr bwMode="auto">
          <a:xfrm>
            <a:off x="5430236" y="5270967"/>
            <a:ext cx="1065013" cy="402291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/>
              <a:t>Screen</a:t>
            </a:r>
            <a:endParaRPr lang="nl-NL" sz="2000"/>
          </a:p>
        </p:txBody>
      </p:sp>
      <p:sp>
        <p:nvSpPr>
          <p:cNvPr id="267276" name="Rectangle 12"/>
          <p:cNvSpPr>
            <a:spLocks noChangeArrowheads="1"/>
          </p:cNvSpPr>
          <p:nvPr/>
        </p:nvSpPr>
        <p:spPr bwMode="auto">
          <a:xfrm>
            <a:off x="7020428" y="4407367"/>
            <a:ext cx="733191" cy="402291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/>
              <a:t>DAC</a:t>
            </a:r>
            <a:endParaRPr lang="nl-NL" sz="2000"/>
          </a:p>
        </p:txBody>
      </p:sp>
      <p:sp>
        <p:nvSpPr>
          <p:cNvPr id="267277" name="Rectangle 13"/>
          <p:cNvSpPr>
            <a:spLocks noChangeArrowheads="1"/>
          </p:cNvSpPr>
          <p:nvPr/>
        </p:nvSpPr>
        <p:spPr bwMode="auto">
          <a:xfrm>
            <a:off x="6661844" y="2391242"/>
            <a:ext cx="733191" cy="402291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/>
              <a:t>ADC</a:t>
            </a:r>
            <a:endParaRPr lang="nl-NL" sz="2000"/>
          </a:p>
        </p:txBody>
      </p:sp>
      <p:sp>
        <p:nvSpPr>
          <p:cNvPr id="267278" name="Rectangle 14"/>
          <p:cNvSpPr>
            <a:spLocks noChangeArrowheads="1"/>
          </p:cNvSpPr>
          <p:nvPr/>
        </p:nvSpPr>
        <p:spPr bwMode="auto">
          <a:xfrm>
            <a:off x="3348731" y="2102317"/>
            <a:ext cx="733191" cy="402291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/>
              <a:t>ADC</a:t>
            </a:r>
            <a:endParaRPr lang="nl-NL" sz="2000"/>
          </a:p>
        </p:txBody>
      </p:sp>
      <p:sp>
        <p:nvSpPr>
          <p:cNvPr id="267282" name="Rectangle 18"/>
          <p:cNvSpPr>
            <a:spLocks noChangeArrowheads="1"/>
          </p:cNvSpPr>
          <p:nvPr/>
        </p:nvSpPr>
        <p:spPr bwMode="auto">
          <a:xfrm>
            <a:off x="2326089" y="1398568"/>
            <a:ext cx="1770334" cy="371513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dirty="0"/>
              <a:t>thermocouple</a:t>
            </a:r>
            <a:endParaRPr lang="nl-NL" dirty="0"/>
          </a:p>
        </p:txBody>
      </p:sp>
      <p:sp>
        <p:nvSpPr>
          <p:cNvPr id="267283" name="Rectangle 19"/>
          <p:cNvSpPr>
            <a:spLocks noChangeArrowheads="1"/>
          </p:cNvSpPr>
          <p:nvPr/>
        </p:nvSpPr>
        <p:spPr bwMode="auto">
          <a:xfrm>
            <a:off x="6811678" y="1470006"/>
            <a:ext cx="2500469" cy="371513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dirty="0"/>
              <a:t>pressure transducer</a:t>
            </a:r>
            <a:endParaRPr lang="nl-NL" dirty="0"/>
          </a:p>
        </p:txBody>
      </p:sp>
      <p:sp>
        <p:nvSpPr>
          <p:cNvPr id="267284" name="Rectangle 20"/>
          <p:cNvSpPr>
            <a:spLocks noChangeArrowheads="1"/>
          </p:cNvSpPr>
          <p:nvPr/>
        </p:nvSpPr>
        <p:spPr bwMode="auto">
          <a:xfrm>
            <a:off x="1884363" y="6063129"/>
            <a:ext cx="1012113" cy="402291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>
              <a:defRPr/>
            </a:pPr>
            <a:r>
              <a:rPr lang="en-US" sz="2000" dirty="0"/>
              <a:t>heater</a:t>
            </a:r>
            <a:endParaRPr lang="nl-NL" sz="2000" dirty="0"/>
          </a:p>
        </p:txBody>
      </p:sp>
      <p:sp>
        <p:nvSpPr>
          <p:cNvPr id="267285" name="Rectangle 21"/>
          <p:cNvSpPr>
            <a:spLocks noChangeArrowheads="1"/>
          </p:cNvSpPr>
          <p:nvPr/>
        </p:nvSpPr>
        <p:spPr bwMode="auto">
          <a:xfrm>
            <a:off x="8576195" y="5415429"/>
            <a:ext cx="1705380" cy="402291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/>
              <a:t>pump/valve</a:t>
            </a:r>
            <a:endParaRPr lang="nl-NL" sz="2000"/>
          </a:p>
        </p:txBody>
      </p:sp>
      <p:pic>
        <p:nvPicPr>
          <p:cNvPr id="68625" name="Picture 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1125538"/>
            <a:ext cx="1512888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26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188" y="1916113"/>
            <a:ext cx="102870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68627" name="AutoShape 38"/>
          <p:cNvCxnSpPr>
            <a:cxnSpLocks noChangeShapeType="1"/>
            <a:stCxn id="267272" idx="4"/>
            <a:endCxn id="267276" idx="0"/>
          </p:cNvCxnSpPr>
          <p:nvPr/>
        </p:nvCxnSpPr>
        <p:spPr bwMode="auto">
          <a:xfrm rot="16200000" flipH="1">
            <a:off x="6017913" y="3038256"/>
            <a:ext cx="737586" cy="2000636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28" name="AutoShape 39"/>
          <p:cNvCxnSpPr>
            <a:cxnSpLocks noChangeShapeType="1"/>
            <a:stCxn id="267282" idx="2"/>
            <a:endCxn id="267278" idx="0"/>
          </p:cNvCxnSpPr>
          <p:nvPr/>
        </p:nvCxnSpPr>
        <p:spPr bwMode="auto">
          <a:xfrm rot="16200000" flipH="1">
            <a:off x="3297173" y="1684163"/>
            <a:ext cx="332236" cy="50407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29" name="AutoShape 40"/>
          <p:cNvCxnSpPr>
            <a:cxnSpLocks noChangeShapeType="1"/>
            <a:stCxn id="267278" idx="2"/>
            <a:endCxn id="267269" idx="0"/>
          </p:cNvCxnSpPr>
          <p:nvPr/>
        </p:nvCxnSpPr>
        <p:spPr bwMode="auto">
          <a:xfrm rot="16200000" flipH="1">
            <a:off x="3531188" y="2688747"/>
            <a:ext cx="599476" cy="23119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0" name="AutoShape 41"/>
          <p:cNvCxnSpPr>
            <a:cxnSpLocks noChangeShapeType="1"/>
            <a:stCxn id="267283" idx="2"/>
            <a:endCxn id="267277" idx="0"/>
          </p:cNvCxnSpPr>
          <p:nvPr/>
        </p:nvCxnSpPr>
        <p:spPr bwMode="auto">
          <a:xfrm rot="5400000">
            <a:off x="7270316" y="1599644"/>
            <a:ext cx="549723" cy="103347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1" name="AutoShape 42"/>
          <p:cNvCxnSpPr>
            <a:cxnSpLocks noChangeShapeType="1"/>
            <a:stCxn id="267277" idx="2"/>
            <a:endCxn id="267272" idx="6"/>
          </p:cNvCxnSpPr>
          <p:nvPr/>
        </p:nvCxnSpPr>
        <p:spPr bwMode="auto">
          <a:xfrm rot="5400000">
            <a:off x="6059939" y="2418432"/>
            <a:ext cx="593400" cy="1343602"/>
          </a:xfrm>
          <a:prstGeom prst="curvedConnector2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2" name="AutoShape 43"/>
          <p:cNvCxnSpPr>
            <a:cxnSpLocks noChangeShapeType="1"/>
            <a:stCxn id="267272" idx="3"/>
            <a:endCxn id="267271" idx="7"/>
          </p:cNvCxnSpPr>
          <p:nvPr/>
        </p:nvCxnSpPr>
        <p:spPr bwMode="auto">
          <a:xfrm rot="5400000">
            <a:off x="4902181" y="3561456"/>
            <a:ext cx="247691" cy="29865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3" name="AutoShape 44"/>
          <p:cNvCxnSpPr>
            <a:cxnSpLocks noChangeShapeType="1"/>
            <a:stCxn id="267269" idx="5"/>
            <a:endCxn id="267271" idx="1"/>
          </p:cNvCxnSpPr>
          <p:nvPr/>
        </p:nvCxnSpPr>
        <p:spPr bwMode="auto">
          <a:xfrm rot="16200000" flipH="1">
            <a:off x="4182249" y="3562249"/>
            <a:ext cx="247691" cy="297066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4" name="AutoShape 45"/>
          <p:cNvCxnSpPr>
            <a:cxnSpLocks noChangeShapeType="1"/>
            <a:stCxn id="267271" idx="4"/>
            <a:endCxn id="267275" idx="0"/>
          </p:cNvCxnSpPr>
          <p:nvPr/>
        </p:nvCxnSpPr>
        <p:spPr bwMode="auto">
          <a:xfrm rot="16200000" flipH="1">
            <a:off x="4837460" y="4145684"/>
            <a:ext cx="953486" cy="129708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5" name="AutoShape 46"/>
          <p:cNvCxnSpPr>
            <a:cxnSpLocks noChangeShapeType="1"/>
            <a:stCxn id="267276" idx="2"/>
            <a:endCxn id="267285" idx="0"/>
          </p:cNvCxnSpPr>
          <p:nvPr/>
        </p:nvCxnSpPr>
        <p:spPr bwMode="auto">
          <a:xfrm rot="16200000" flipH="1">
            <a:off x="8105069" y="4091612"/>
            <a:ext cx="605771" cy="204186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6" name="AutoShape 47"/>
          <p:cNvCxnSpPr>
            <a:cxnSpLocks noChangeShapeType="1"/>
            <a:stCxn id="267269" idx="4"/>
            <a:endCxn id="267273" idx="0"/>
          </p:cNvCxnSpPr>
          <p:nvPr/>
        </p:nvCxnSpPr>
        <p:spPr bwMode="auto">
          <a:xfrm rot="5400000">
            <a:off x="2842135" y="3806213"/>
            <a:ext cx="1240823" cy="96795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7" name="AutoShape 48"/>
          <p:cNvCxnSpPr>
            <a:cxnSpLocks noChangeShapeType="1"/>
            <a:stCxn id="267273" idx="2"/>
            <a:endCxn id="267284" idx="0"/>
          </p:cNvCxnSpPr>
          <p:nvPr/>
        </p:nvCxnSpPr>
        <p:spPr bwMode="auto">
          <a:xfrm rot="5400000">
            <a:off x="2309377" y="5393939"/>
            <a:ext cx="750234" cy="58814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pic>
        <p:nvPicPr>
          <p:cNvPr id="68638" name="Picture 4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5" b="27791"/>
          <a:stretch>
            <a:fillRect/>
          </a:stretch>
        </p:blipFill>
        <p:spPr bwMode="auto">
          <a:xfrm>
            <a:off x="2782889" y="5445125"/>
            <a:ext cx="2447925" cy="123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39" name="Picture 5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5157789"/>
            <a:ext cx="1871662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40" name="Picture 5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100" y="3357563"/>
            <a:ext cx="2247900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Arc 10"/>
          <p:cNvSpPr/>
          <p:nvPr/>
        </p:nvSpPr>
        <p:spPr>
          <a:xfrm rot="10800000">
            <a:off x="745140" y="1655763"/>
            <a:ext cx="1397804" cy="4467297"/>
          </a:xfrm>
          <a:prstGeom prst="arc">
            <a:avLst>
              <a:gd name="adj1" fmla="val 16200000"/>
              <a:gd name="adj2" fmla="val 5310131"/>
            </a:avLst>
          </a:prstGeom>
          <a:ln w="44450">
            <a:solidFill>
              <a:schemeClr val="tx2">
                <a:alpha val="3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42" name="Arc 41"/>
          <p:cNvSpPr/>
          <p:nvPr/>
        </p:nvSpPr>
        <p:spPr>
          <a:xfrm>
            <a:off x="10354545" y="2276872"/>
            <a:ext cx="1388909" cy="3328749"/>
          </a:xfrm>
          <a:prstGeom prst="arc">
            <a:avLst>
              <a:gd name="adj1" fmla="val 16200000"/>
              <a:gd name="adj2" fmla="val 5310131"/>
            </a:avLst>
          </a:prstGeom>
          <a:ln w="44450">
            <a:solidFill>
              <a:schemeClr val="tx2">
                <a:alpha val="3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476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527382" y="1468816"/>
                <a:ext cx="11026787" cy="24482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dirty="0"/>
                  <a:t>Unnecessarily runs all tasks every tick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𝑡𝑖𝑚𝑒</m:t>
                        </m:r>
                      </m:e>
                    </m:nary>
                    <m:r>
                      <a:rPr lang="en-US" sz="3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/>
                  <a:t> &lt; </a:t>
                </a:r>
                <a:r>
                  <a:rPr lang="en-US" sz="3200" dirty="0" err="1"/>
                  <a:t>SysTick</a:t>
                </a:r>
                <a:r>
                  <a:rPr lang="en-US" sz="3200" dirty="0"/>
                  <a:t> time</a:t>
                </a:r>
              </a:p>
              <a:p>
                <a:pPr lvl="1"/>
                <a:r>
                  <a:rPr lang="en-US" sz="2800" dirty="0"/>
                  <a:t>Limited amount of tasks</a:t>
                </a:r>
              </a:p>
              <a:p>
                <a:pPr lvl="1"/>
                <a:r>
                  <a:rPr lang="en-US" sz="2800" dirty="0"/>
                  <a:t>Blocking tasks will cause problems: </a:t>
                </a:r>
                <a:r>
                  <a:rPr lang="en-US" sz="28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while (</a:t>
                </a:r>
                <a:r>
                  <a:rPr lang="en-US" sz="28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buttonIsPressed</a:t>
                </a:r>
                <a:r>
                  <a:rPr lang="en-US" sz="28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())</a:t>
                </a:r>
              </a:p>
              <a:p>
                <a:pPr marL="457200" lvl="1" indent="0">
                  <a:buNone/>
                </a:pPr>
                <a:endParaRPr lang="en-US" sz="2800" dirty="0"/>
              </a:p>
              <a:p>
                <a:endParaRPr lang="en-US" sz="3200" dirty="0"/>
              </a:p>
              <a:p>
                <a:endParaRPr lang="nl-NL" sz="3200" dirty="0"/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82" y="1468816"/>
                <a:ext cx="11026787" cy="2448272"/>
              </a:xfrm>
              <a:prstGeom prst="rect">
                <a:avLst/>
              </a:prstGeom>
              <a:blipFill>
                <a:blip r:embed="rId3"/>
                <a:stretch>
                  <a:fillRect l="-1272" t="-3234" b="-13682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Superloop</a:t>
            </a:r>
            <a:r>
              <a:rPr lang="en-US" dirty="0"/>
              <a:t> Construct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680" b="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D60047-1244-4A1F-8780-494A55767BC9}" type="slidenum">
              <a:rPr lang="nl-NL" smtClean="0"/>
              <a:pPr/>
              <a:t>12</a:t>
            </a:fld>
            <a:endParaRPr lang="nl-NL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AE3DC5D-9BB4-409A-8095-A9B09A4DDC97}"/>
              </a:ext>
            </a:extLst>
          </p:cNvPr>
          <p:cNvGrpSpPr/>
          <p:nvPr/>
        </p:nvGrpSpPr>
        <p:grpSpPr>
          <a:xfrm>
            <a:off x="1487488" y="4642782"/>
            <a:ext cx="1994031" cy="648072"/>
            <a:chOff x="1281825" y="4441873"/>
            <a:chExt cx="1994031" cy="64807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1CBD97C-B63F-45FD-8B6F-046C8D3D0585}"/>
                </a:ext>
              </a:extLst>
            </p:cNvPr>
            <p:cNvSpPr/>
            <p:nvPr/>
          </p:nvSpPr>
          <p:spPr>
            <a:xfrm>
              <a:off x="128182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T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CE2E27C-57C0-429D-84AE-983DE3589189}"/>
                </a:ext>
              </a:extLst>
            </p:cNvPr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128411-1EB0-41AD-8ED2-09C1F53D3B5F}"/>
                </a:ext>
              </a:extLst>
            </p:cNvPr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F12D898-B4A0-4A4D-B5EF-8E667DB56E1F}"/>
              </a:ext>
            </a:extLst>
          </p:cNvPr>
          <p:cNvGrpSpPr/>
          <p:nvPr/>
        </p:nvGrpSpPr>
        <p:grpSpPr>
          <a:xfrm>
            <a:off x="6042661" y="4615618"/>
            <a:ext cx="1994031" cy="648072"/>
            <a:chOff x="1281825" y="4441873"/>
            <a:chExt cx="1994031" cy="64807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FC55E5C-8E44-4D62-A173-F816743A884A}"/>
                </a:ext>
              </a:extLst>
            </p:cNvPr>
            <p:cNvSpPr/>
            <p:nvPr/>
          </p:nvSpPr>
          <p:spPr>
            <a:xfrm>
              <a:off x="128182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T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CDD04E6-C390-46DC-9542-480D5A0EABA7}"/>
                </a:ext>
              </a:extLst>
            </p:cNvPr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AD94F46-790E-449E-B027-96341D1BF33A}"/>
                </a:ext>
              </a:extLst>
            </p:cNvPr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S</a:t>
              </a: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35B077-20EB-4538-AA5A-4D7B0F3BE8ED}"/>
              </a:ext>
            </a:extLst>
          </p:cNvPr>
          <p:cNvCxnSpPr/>
          <p:nvPr/>
        </p:nvCxnSpPr>
        <p:spPr>
          <a:xfrm>
            <a:off x="1487487" y="4277981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C562107-359A-4984-B621-B79A078D441B}"/>
              </a:ext>
            </a:extLst>
          </p:cNvPr>
          <p:cNvCxnSpPr/>
          <p:nvPr/>
        </p:nvCxnSpPr>
        <p:spPr>
          <a:xfrm>
            <a:off x="1249270" y="5286093"/>
            <a:ext cx="69127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67B53B4-F98C-4BEF-8644-BE34035EE84E}"/>
              </a:ext>
            </a:extLst>
          </p:cNvPr>
          <p:cNvGrpSpPr/>
          <p:nvPr/>
        </p:nvGrpSpPr>
        <p:grpSpPr>
          <a:xfrm>
            <a:off x="7530558" y="5420817"/>
            <a:ext cx="775496" cy="369332"/>
            <a:chOff x="7324896" y="5219908"/>
            <a:chExt cx="775496" cy="369332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28ABDC8-4F97-4B35-A8C8-6E15C0E86066}"/>
                </a:ext>
              </a:extLst>
            </p:cNvPr>
            <p:cNvCxnSpPr/>
            <p:nvPr/>
          </p:nvCxnSpPr>
          <p:spPr>
            <a:xfrm>
              <a:off x="7324896" y="5579948"/>
              <a:ext cx="77549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8B9D0A4-B625-4689-B3C4-CE852D01C069}"/>
                </a:ext>
              </a:extLst>
            </p:cNvPr>
            <p:cNvSpPr txBox="1"/>
            <p:nvPr/>
          </p:nvSpPr>
          <p:spPr>
            <a:xfrm>
              <a:off x="7414113" y="5219908"/>
              <a:ext cx="614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time</a:t>
              </a:r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8BE878D-0594-4462-9846-B32C22FDA4BF}"/>
              </a:ext>
            </a:extLst>
          </p:cNvPr>
          <p:cNvCxnSpPr/>
          <p:nvPr/>
        </p:nvCxnSpPr>
        <p:spPr>
          <a:xfrm>
            <a:off x="6042660" y="4277981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2D71BD0-00C0-489C-9C5A-32AE365E8B63}"/>
              </a:ext>
            </a:extLst>
          </p:cNvPr>
          <p:cNvSpPr txBox="1"/>
          <p:nvPr/>
        </p:nvSpPr>
        <p:spPr>
          <a:xfrm>
            <a:off x="972092" y="5658708"/>
            <a:ext cx="1069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 err="1">
                <a:solidFill>
                  <a:srgbClr val="C00000"/>
                </a:solidFill>
              </a:rPr>
              <a:t>SysTick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092B2B-CA1C-45C4-8787-524BF3A5667C}"/>
              </a:ext>
            </a:extLst>
          </p:cNvPr>
          <p:cNvSpPr txBox="1"/>
          <p:nvPr/>
        </p:nvSpPr>
        <p:spPr>
          <a:xfrm>
            <a:off x="5497743" y="5646134"/>
            <a:ext cx="1069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 err="1">
                <a:solidFill>
                  <a:srgbClr val="C00000"/>
                </a:solidFill>
              </a:rPr>
              <a:t>SysTick</a:t>
            </a:r>
            <a:endParaRPr lang="nl-NL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161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‘Complex’ Cooperative Scheduler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Cooperative: </a:t>
            </a:r>
          </a:p>
          <a:p>
            <a:pPr lvl="1">
              <a:buFontTx/>
              <a:buChar char="-"/>
            </a:pPr>
            <a:r>
              <a:rPr lang="en-US" sz="2400" dirty="0"/>
              <a:t>Task finishes </a:t>
            </a:r>
          </a:p>
          <a:p>
            <a:pPr lvl="1">
              <a:buFontTx/>
              <a:buChar char="-"/>
            </a:pPr>
            <a:r>
              <a:rPr lang="en-US" sz="2400" dirty="0"/>
              <a:t>then transfers control back to the scheduler</a:t>
            </a:r>
          </a:p>
          <a:p>
            <a:pPr marL="0" lvl="1" indent="0">
              <a:buNone/>
            </a:pPr>
            <a:endParaRPr lang="en-US" sz="2400" dirty="0"/>
          </a:p>
          <a:p>
            <a:pPr marL="457200" indent="-457200">
              <a:buFontTx/>
              <a:buChar char="-"/>
            </a:pPr>
            <a:r>
              <a:rPr lang="en-US" sz="2800" dirty="0"/>
              <a:t>No fights over concurrent use of hardware</a:t>
            </a:r>
          </a:p>
          <a:p>
            <a:pPr marL="457200" indent="-457200">
              <a:buFontTx/>
              <a:buChar char="-"/>
            </a:pPr>
            <a:r>
              <a:rPr lang="en-US" sz="2800" dirty="0"/>
              <a:t>Perfect for small amount of tasks</a:t>
            </a:r>
          </a:p>
          <a:p>
            <a:pPr marL="457200" indent="-457200">
              <a:buFontTx/>
              <a:buChar char="-"/>
            </a:pPr>
            <a:r>
              <a:rPr lang="en-US" sz="2800" dirty="0"/>
              <a:t>Easy to maintain</a:t>
            </a:r>
          </a:p>
          <a:p>
            <a:pPr marL="457200" indent="-457200">
              <a:buFontTx/>
              <a:buChar char="-"/>
            </a:pPr>
            <a:r>
              <a:rPr lang="en-US" sz="2800" dirty="0"/>
              <a:t>Adaption to simple version:</a:t>
            </a:r>
          </a:p>
          <a:p>
            <a:pPr marL="1005840" lvl="1" indent="-457200">
              <a:buFontTx/>
              <a:buChar char="-"/>
            </a:pPr>
            <a:r>
              <a:rPr lang="en-US" sz="2000" dirty="0"/>
              <a:t>Each task gets its own period (e.g. 400 </a:t>
            </a:r>
            <a:r>
              <a:rPr lang="en-US" sz="2000" dirty="0" err="1"/>
              <a:t>SysTicks</a:t>
            </a:r>
            <a:r>
              <a:rPr lang="en-US" sz="2000" dirty="0"/>
              <a:t>)</a:t>
            </a:r>
          </a:p>
          <a:p>
            <a:pPr marL="1005840" lvl="1" indent="-457200">
              <a:buFontTx/>
              <a:buChar char="-"/>
            </a:pPr>
            <a:r>
              <a:rPr lang="en-US" sz="2000" dirty="0"/>
              <a:t>Each task could have a priority, state,  </a:t>
            </a:r>
            <a:r>
              <a:rPr lang="en-US" sz="2000" dirty="0" err="1"/>
              <a:t>etc</a:t>
            </a:r>
            <a:endParaRPr lang="nl-NL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680" b="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D60047-1244-4A1F-8780-494A55767BC9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6643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8AB500D5-EBB5-4703-AFBD-EAABD7A88925}"/>
              </a:ext>
            </a:extLst>
          </p:cNvPr>
          <p:cNvGrpSpPr/>
          <p:nvPr/>
        </p:nvGrpSpPr>
        <p:grpSpPr>
          <a:xfrm>
            <a:off x="9504505" y="4486717"/>
            <a:ext cx="1584176" cy="648072"/>
            <a:chOff x="1818065" y="4441873"/>
            <a:chExt cx="1584176" cy="648072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82CF469B-61EE-4CFD-B450-783497AADD93}"/>
                </a:ext>
              </a:extLst>
            </p:cNvPr>
            <p:cNvSpPr/>
            <p:nvPr/>
          </p:nvSpPr>
          <p:spPr>
            <a:xfrm>
              <a:off x="289054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T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A009DE5-1AF2-422C-88F7-6663FC66CDB9}"/>
                </a:ext>
              </a:extLst>
            </p:cNvPr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Difference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07993" y="6006630"/>
            <a:ext cx="756626" cy="375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680" b="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D60047-1244-4A1F-8780-494A55767BC9}" type="slidenum">
              <a:rPr lang="nl-NL" smtClean="0"/>
              <a:pPr/>
              <a:t>14</a:t>
            </a:fld>
            <a:endParaRPr lang="nl-NL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A1D9BD6-9EAC-40DB-876F-8207D8499BB3}"/>
              </a:ext>
            </a:extLst>
          </p:cNvPr>
          <p:cNvGrpSpPr/>
          <p:nvPr/>
        </p:nvGrpSpPr>
        <p:grpSpPr>
          <a:xfrm>
            <a:off x="1042896" y="1892206"/>
            <a:ext cx="1994031" cy="648072"/>
            <a:chOff x="1281825" y="4441873"/>
            <a:chExt cx="1994031" cy="64807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0284B09-0090-485D-ABDA-95F7358C34D2}"/>
                </a:ext>
              </a:extLst>
            </p:cNvPr>
            <p:cNvSpPr/>
            <p:nvPr/>
          </p:nvSpPr>
          <p:spPr>
            <a:xfrm>
              <a:off x="128182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T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AA47430-CBFA-41A1-A4FD-64E82314EBAA}"/>
                </a:ext>
              </a:extLst>
            </p:cNvPr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CDA485E-17B9-4633-AEB1-6D790C1BA766}"/>
                </a:ext>
              </a:extLst>
            </p:cNvPr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CED7B94-2EE8-4B7C-A41F-76D4E6C19BDC}"/>
              </a:ext>
            </a:extLst>
          </p:cNvPr>
          <p:cNvGrpSpPr/>
          <p:nvPr/>
        </p:nvGrpSpPr>
        <p:grpSpPr>
          <a:xfrm>
            <a:off x="3901023" y="1865042"/>
            <a:ext cx="1994031" cy="648072"/>
            <a:chOff x="1281825" y="4441873"/>
            <a:chExt cx="1994031" cy="64807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5614FA-F4A4-45CF-9158-87A2498FCF7C}"/>
                </a:ext>
              </a:extLst>
            </p:cNvPr>
            <p:cNvSpPr/>
            <p:nvPr/>
          </p:nvSpPr>
          <p:spPr>
            <a:xfrm>
              <a:off x="128182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T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2D72B24-6F18-4AB1-BBEC-70CA00A442F0}"/>
                </a:ext>
              </a:extLst>
            </p:cNvPr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9073394-C4C8-4605-A34F-18B25812164F}"/>
                </a:ext>
              </a:extLst>
            </p:cNvPr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S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597521F-6FB1-48EC-8F70-2513A14271A4}"/>
              </a:ext>
            </a:extLst>
          </p:cNvPr>
          <p:cNvCxnSpPr/>
          <p:nvPr/>
        </p:nvCxnSpPr>
        <p:spPr>
          <a:xfrm>
            <a:off x="1042895" y="1527405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51CE6DF-29F2-4FD2-9130-BD026ABB7D9A}"/>
              </a:ext>
            </a:extLst>
          </p:cNvPr>
          <p:cNvCxnSpPr>
            <a:cxnSpLocks/>
          </p:cNvCxnSpPr>
          <p:nvPr/>
        </p:nvCxnSpPr>
        <p:spPr>
          <a:xfrm>
            <a:off x="804678" y="2535517"/>
            <a:ext cx="1090975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2C603D2-55A4-40AD-B12C-3B4906C1C348}"/>
              </a:ext>
            </a:extLst>
          </p:cNvPr>
          <p:cNvGrpSpPr/>
          <p:nvPr/>
        </p:nvGrpSpPr>
        <p:grpSpPr>
          <a:xfrm>
            <a:off x="10938937" y="2630057"/>
            <a:ext cx="775496" cy="369332"/>
            <a:chOff x="8512072" y="5219908"/>
            <a:chExt cx="775496" cy="369332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D93A7E7E-AAD4-4F89-8D5F-37EB56E5852A}"/>
                </a:ext>
              </a:extLst>
            </p:cNvPr>
            <p:cNvCxnSpPr/>
            <p:nvPr/>
          </p:nvCxnSpPr>
          <p:spPr>
            <a:xfrm>
              <a:off x="8512072" y="5589240"/>
              <a:ext cx="77549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1EFFF0-7DB5-4DA3-991D-99FFE0404AA6}"/>
                </a:ext>
              </a:extLst>
            </p:cNvPr>
            <p:cNvSpPr txBox="1"/>
            <p:nvPr/>
          </p:nvSpPr>
          <p:spPr>
            <a:xfrm>
              <a:off x="8587169" y="5219908"/>
              <a:ext cx="614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time</a:t>
              </a: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A197F62-7C51-4A5B-B6B7-1ED7ECA81EEB}"/>
              </a:ext>
            </a:extLst>
          </p:cNvPr>
          <p:cNvCxnSpPr/>
          <p:nvPr/>
        </p:nvCxnSpPr>
        <p:spPr>
          <a:xfrm>
            <a:off x="3901022" y="1527405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46DD2DC-269D-4AC8-85AD-4A474B70E114}"/>
              </a:ext>
            </a:extLst>
          </p:cNvPr>
          <p:cNvSpPr txBox="1"/>
          <p:nvPr/>
        </p:nvSpPr>
        <p:spPr>
          <a:xfrm>
            <a:off x="527500" y="2908132"/>
            <a:ext cx="1069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 err="1">
                <a:solidFill>
                  <a:srgbClr val="C00000"/>
                </a:solidFill>
              </a:rPr>
              <a:t>SysTick</a:t>
            </a:r>
            <a:endParaRPr lang="nl-NL" sz="2400" dirty="0">
              <a:solidFill>
                <a:srgbClr val="C00000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96A11F1-FEF9-422D-B6CC-F7E0E6309357}"/>
              </a:ext>
            </a:extLst>
          </p:cNvPr>
          <p:cNvGrpSpPr/>
          <p:nvPr/>
        </p:nvGrpSpPr>
        <p:grpSpPr>
          <a:xfrm>
            <a:off x="6786576" y="1855378"/>
            <a:ext cx="1994031" cy="648072"/>
            <a:chOff x="1281825" y="4441873"/>
            <a:chExt cx="1994031" cy="64807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06E3FEF-B51A-4692-BD50-4185BE3C782E}"/>
                </a:ext>
              </a:extLst>
            </p:cNvPr>
            <p:cNvSpPr/>
            <p:nvPr/>
          </p:nvSpPr>
          <p:spPr>
            <a:xfrm>
              <a:off x="128182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T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AC0A239-E9A4-4DEE-BC33-160820B8696D}"/>
                </a:ext>
              </a:extLst>
            </p:cNvPr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1D95812-1CEB-4692-BB1B-18A3CDC3781A}"/>
                </a:ext>
              </a:extLst>
            </p:cNvPr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S</a:t>
              </a:r>
            </a:p>
          </p:txBody>
        </p: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2CF82B9-768B-463A-B81C-19C2C02F7384}"/>
              </a:ext>
            </a:extLst>
          </p:cNvPr>
          <p:cNvCxnSpPr/>
          <p:nvPr/>
        </p:nvCxnSpPr>
        <p:spPr>
          <a:xfrm>
            <a:off x="6786575" y="1517741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E66781A-B569-4152-B017-7F72FA186EB5}"/>
              </a:ext>
            </a:extLst>
          </p:cNvPr>
          <p:cNvGrpSpPr/>
          <p:nvPr/>
        </p:nvGrpSpPr>
        <p:grpSpPr>
          <a:xfrm>
            <a:off x="1096538" y="4509120"/>
            <a:ext cx="1457791" cy="648072"/>
            <a:chOff x="1818065" y="4441873"/>
            <a:chExt cx="1457791" cy="648072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7ADE9EF-425A-4906-80E1-988356AB3051}"/>
                </a:ext>
              </a:extLst>
            </p:cNvPr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D15972B-D09F-49F3-A8D3-797052957D61}"/>
                </a:ext>
              </a:extLst>
            </p:cNvPr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S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8D1C60C-1149-4828-9B55-08C418A1E7D5}"/>
              </a:ext>
            </a:extLst>
          </p:cNvPr>
          <p:cNvGrpSpPr/>
          <p:nvPr/>
        </p:nvGrpSpPr>
        <p:grpSpPr>
          <a:xfrm>
            <a:off x="3942099" y="4486717"/>
            <a:ext cx="1584176" cy="648072"/>
            <a:chOff x="1818065" y="4441873"/>
            <a:chExt cx="1584176" cy="648072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33C11F9-0D60-44C5-8868-B483F3FFA9EF}"/>
                </a:ext>
              </a:extLst>
            </p:cNvPr>
            <p:cNvSpPr/>
            <p:nvPr/>
          </p:nvSpPr>
          <p:spPr>
            <a:xfrm>
              <a:off x="289054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T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43081F7-204C-4F2B-9652-7781114BA1FD}"/>
                </a:ext>
              </a:extLst>
            </p:cNvPr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C8375C9-2952-4303-A9E2-82AD2412290A}"/>
              </a:ext>
            </a:extLst>
          </p:cNvPr>
          <p:cNvCxnSpPr/>
          <p:nvPr/>
        </p:nvCxnSpPr>
        <p:spPr>
          <a:xfrm>
            <a:off x="1042896" y="4149080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9B35711-356F-428E-96EC-00D35150B3C5}"/>
              </a:ext>
            </a:extLst>
          </p:cNvPr>
          <p:cNvCxnSpPr>
            <a:cxnSpLocks/>
          </p:cNvCxnSpPr>
          <p:nvPr/>
        </p:nvCxnSpPr>
        <p:spPr>
          <a:xfrm>
            <a:off x="804679" y="5157192"/>
            <a:ext cx="1085994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FED19F5-10C1-4513-A2EB-10702D45F924}"/>
              </a:ext>
            </a:extLst>
          </p:cNvPr>
          <p:cNvGrpSpPr/>
          <p:nvPr/>
        </p:nvGrpSpPr>
        <p:grpSpPr>
          <a:xfrm>
            <a:off x="10889124" y="5260558"/>
            <a:ext cx="775496" cy="369332"/>
            <a:chOff x="8512072" y="5219908"/>
            <a:chExt cx="775496" cy="369332"/>
          </a:xfrm>
        </p:grpSpPr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84EC13C8-54EB-48C0-8DF5-7D7182DE131C}"/>
                </a:ext>
              </a:extLst>
            </p:cNvPr>
            <p:cNvCxnSpPr/>
            <p:nvPr/>
          </p:nvCxnSpPr>
          <p:spPr>
            <a:xfrm>
              <a:off x="8512072" y="5589240"/>
              <a:ext cx="77549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4294019-6271-477A-A7DA-C9C454DAD04D}"/>
                </a:ext>
              </a:extLst>
            </p:cNvPr>
            <p:cNvSpPr txBox="1"/>
            <p:nvPr/>
          </p:nvSpPr>
          <p:spPr>
            <a:xfrm>
              <a:off x="8587169" y="5219908"/>
              <a:ext cx="614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time</a:t>
              </a:r>
            </a:p>
          </p:txBody>
        </p:sp>
      </p:grp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FA41E65-8E88-4A7B-86EB-890A8CDA682D}"/>
              </a:ext>
            </a:extLst>
          </p:cNvPr>
          <p:cNvCxnSpPr/>
          <p:nvPr/>
        </p:nvCxnSpPr>
        <p:spPr>
          <a:xfrm>
            <a:off x="3901023" y="4149080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58B32E4E-68BF-4783-9981-D47A2B5AAFF2}"/>
              </a:ext>
            </a:extLst>
          </p:cNvPr>
          <p:cNvSpPr txBox="1"/>
          <p:nvPr/>
        </p:nvSpPr>
        <p:spPr>
          <a:xfrm>
            <a:off x="527501" y="5529807"/>
            <a:ext cx="1069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 err="1">
                <a:solidFill>
                  <a:srgbClr val="C00000"/>
                </a:solidFill>
              </a:rPr>
              <a:t>SysTick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3BA4BD2-B310-48E4-8BC9-F81FDA35CA8B}"/>
              </a:ext>
            </a:extLst>
          </p:cNvPr>
          <p:cNvSpPr/>
          <p:nvPr/>
        </p:nvSpPr>
        <p:spPr>
          <a:xfrm>
            <a:off x="6820894" y="4486717"/>
            <a:ext cx="1047936" cy="63364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2"/>
                </a:solidFill>
              </a:rPr>
              <a:t>P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62D7BE1-1DE0-4A5A-BC81-CAAD02056F43}"/>
              </a:ext>
            </a:extLst>
          </p:cNvPr>
          <p:cNvCxnSpPr/>
          <p:nvPr/>
        </p:nvCxnSpPr>
        <p:spPr>
          <a:xfrm>
            <a:off x="6786576" y="4139416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9A50C5D-B125-4C85-84FE-71D7E85B1DE2}"/>
              </a:ext>
            </a:extLst>
          </p:cNvPr>
          <p:cNvGrpSpPr/>
          <p:nvPr/>
        </p:nvGrpSpPr>
        <p:grpSpPr>
          <a:xfrm>
            <a:off x="9506548" y="1857835"/>
            <a:ext cx="1994031" cy="648072"/>
            <a:chOff x="1281825" y="4441873"/>
            <a:chExt cx="1994031" cy="648072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E1C46B3-E674-4F89-A03B-2197734B72B1}"/>
                </a:ext>
              </a:extLst>
            </p:cNvPr>
            <p:cNvSpPr/>
            <p:nvPr/>
          </p:nvSpPr>
          <p:spPr>
            <a:xfrm>
              <a:off x="128182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T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EACB9A5-628D-47BA-9AC0-722B006E3DA2}"/>
                </a:ext>
              </a:extLst>
            </p:cNvPr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B94AF1A-F7EE-4F4D-AE96-900A96923D44}"/>
                </a:ext>
              </a:extLst>
            </p:cNvPr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S</a:t>
              </a:r>
            </a:p>
          </p:txBody>
        </p:sp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403E9CD-72E3-4CF8-BCDF-AFC207F88F0A}"/>
              </a:ext>
            </a:extLst>
          </p:cNvPr>
          <p:cNvCxnSpPr/>
          <p:nvPr/>
        </p:nvCxnSpPr>
        <p:spPr>
          <a:xfrm>
            <a:off x="9506547" y="1520198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D357EC55-22CF-4812-AEDE-D12BA7C47E2F}"/>
              </a:ext>
            </a:extLst>
          </p:cNvPr>
          <p:cNvCxnSpPr>
            <a:cxnSpLocks/>
          </p:cNvCxnSpPr>
          <p:nvPr/>
        </p:nvCxnSpPr>
        <p:spPr>
          <a:xfrm>
            <a:off x="9463430" y="4127651"/>
            <a:ext cx="0" cy="131015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909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Overview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Tx/>
              <a:buChar char="-"/>
            </a:pPr>
            <a:r>
              <a:rPr lang="en-US" sz="2800" dirty="0" err="1"/>
              <a:t>Tasklist</a:t>
            </a:r>
            <a:endParaRPr lang="en-US" sz="2800" dirty="0"/>
          </a:p>
          <a:p>
            <a:pPr marL="1005840" lvl="1" indent="-457200">
              <a:buFontTx/>
              <a:buChar char="-"/>
            </a:pPr>
            <a:r>
              <a:rPr lang="en-US" sz="2400" dirty="0"/>
              <a:t>Structure (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2400" dirty="0"/>
              <a:t>) for each task</a:t>
            </a:r>
          </a:p>
          <a:p>
            <a:pPr marL="1005840" lvl="1" indent="-457200">
              <a:buFontTx/>
              <a:buChar char="-"/>
            </a:pPr>
            <a:r>
              <a:rPr lang="en-US" sz="2400" dirty="0"/>
              <a:t>Ordered by priority</a:t>
            </a:r>
          </a:p>
          <a:p>
            <a:pPr marL="1005840" lvl="1" indent="-457200">
              <a:buFontTx/>
              <a:buChar char="-"/>
            </a:pPr>
            <a:r>
              <a:rPr lang="en-US" sz="2400" dirty="0"/>
              <a:t>Only execute task when ready</a:t>
            </a:r>
          </a:p>
          <a:p>
            <a:pPr lvl="1"/>
            <a:endParaRPr lang="en-US" sz="2800" dirty="0"/>
          </a:p>
          <a:p>
            <a:pPr marL="457200" indent="-457200">
              <a:buFontTx/>
              <a:buChar char="-"/>
            </a:pPr>
            <a:r>
              <a:rPr lang="en-US" sz="2800" dirty="0"/>
              <a:t>Use </a:t>
            </a:r>
            <a:r>
              <a:rPr lang="en-US" sz="2800" dirty="0" err="1"/>
              <a:t>SysTick</a:t>
            </a:r>
            <a:r>
              <a:rPr lang="en-US" sz="2800" dirty="0"/>
              <a:t> to determine which task is READY</a:t>
            </a:r>
          </a:p>
          <a:p>
            <a:pPr marL="457200" indent="-457200">
              <a:buFontTx/>
              <a:buChar char="-"/>
            </a:pPr>
            <a:r>
              <a:rPr lang="en-US" sz="2800" dirty="0"/>
              <a:t>Use main loop to execute all ready tasks.</a:t>
            </a:r>
          </a:p>
          <a:p>
            <a:pPr marL="457200" indent="-457200">
              <a:buFontTx/>
              <a:buChar char="-"/>
            </a:pPr>
            <a:r>
              <a:rPr lang="en-US" sz="2800" dirty="0"/>
              <a:t>Sleep until next </a:t>
            </a:r>
            <a:r>
              <a:rPr lang="en-US" sz="2800" dirty="0" err="1"/>
              <a:t>SysTick</a:t>
            </a:r>
            <a:endParaRPr lang="nl-NL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680" b="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D60047-1244-4A1F-8780-494A55767BC9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5843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Interim : </a:t>
            </a:r>
            <a:r>
              <a:rPr lang="nl-NL" dirty="0" err="1"/>
              <a:t>Function</a:t>
            </a:r>
            <a:r>
              <a:rPr lang="nl-NL" dirty="0"/>
              <a:t> pointer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Syntax</a:t>
            </a:r>
          </a:p>
          <a:p>
            <a:pPr marL="457200" lvl="1" indent="0">
              <a:buNone/>
            </a:pPr>
            <a:r>
              <a:rPr lang="en-US" altLang="nl-NL" dirty="0">
                <a:solidFill>
                  <a:schemeClr val="accent3">
                    <a:lumMod val="40000"/>
                    <a:lumOff val="6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altLang="nl-NL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func</a:t>
            </a:r>
            <a:r>
              <a:rPr lang="en-US" altLang="nl-NL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nl-NL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altLang="nl-NL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  <a:r>
              <a:rPr lang="en-US" altLang="nl-NL" dirty="0">
                <a:solidFill>
                  <a:schemeClr val="accent3">
                    <a:lumMod val="40000"/>
                    <a:lumOff val="6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marL="457200" lvl="1" indent="0">
              <a:buNone/>
            </a:pPr>
            <a:r>
              <a:rPr lang="en-US" altLang="nl-NL" dirty="0">
                <a:solidFill>
                  <a:schemeClr val="accent3">
                    <a:lumMod val="40000"/>
                    <a:lumOff val="6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altLang="nl-NL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(*</a:t>
            </a:r>
            <a:r>
              <a:rPr lang="en-US" altLang="nl-NL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pointerNaarFunc</a:t>
            </a:r>
            <a:r>
              <a:rPr lang="en-US" altLang="nl-NL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)(</a:t>
            </a:r>
            <a:r>
              <a:rPr lang="en-US" altLang="nl-NL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altLang="nl-NL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457200" lvl="1" indent="0">
              <a:buNone/>
            </a:pPr>
            <a:endParaRPr lang="en-US" altLang="nl-NL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To run</a:t>
            </a:r>
          </a:p>
          <a:p>
            <a:pPr marL="457200" lvl="1" indent="0">
              <a:buNone/>
            </a:pP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pointerNaarFunc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= &amp;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func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(*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pointerNaarFunc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)(42);</a:t>
            </a:r>
          </a:p>
          <a:p>
            <a:pPr marL="457200" lvl="1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To run (alternative)</a:t>
            </a:r>
          </a:p>
          <a:p>
            <a:pPr marL="457200" lvl="1" indent="0">
              <a:buNone/>
            </a:pP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pointerNaarFunc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func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pointerNaarFunc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(42);</a:t>
            </a:r>
          </a:p>
          <a:p>
            <a:pPr marL="457200" lvl="1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680" b="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D60047-1244-4A1F-8780-494A55767BC9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816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Suspending a task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Implementing a delay using </a:t>
            </a:r>
            <a:r>
              <a:rPr lang="en-US" sz="3200" dirty="0" err="1"/>
              <a:t>SysTick</a:t>
            </a:r>
            <a:endParaRPr lang="en-US" sz="3200" dirty="0"/>
          </a:p>
          <a:p>
            <a:pPr lvl="1">
              <a:buFont typeface="Calibri" panose="020F0502020204030204" pitchFamily="34" charset="0"/>
              <a:buChar char="-"/>
            </a:pPr>
            <a:r>
              <a:rPr lang="en-US" sz="2800" dirty="0"/>
              <a:t>Change state to WAITING</a:t>
            </a:r>
          </a:p>
          <a:p>
            <a:pPr lvl="1">
              <a:buFont typeface="Calibri" panose="020F0502020204030204" pitchFamily="34" charset="0"/>
              <a:buChar char="-"/>
            </a:pPr>
            <a:r>
              <a:rPr lang="en-US" sz="2800" dirty="0"/>
              <a:t>Initialize a counter, or add to the existing period</a:t>
            </a:r>
          </a:p>
          <a:p>
            <a:pPr lvl="1">
              <a:buFont typeface="Calibri" panose="020F0502020204030204" pitchFamily="34" charset="0"/>
              <a:buChar char="-"/>
            </a:pPr>
            <a:r>
              <a:rPr lang="en-US" sz="2800" dirty="0"/>
              <a:t>Decrement the counter each tick</a:t>
            </a:r>
          </a:p>
          <a:p>
            <a:pPr lvl="1">
              <a:buFont typeface="Calibri" panose="020F0502020204030204" pitchFamily="34" charset="0"/>
              <a:buChar char="-"/>
            </a:pPr>
            <a:r>
              <a:rPr lang="en-US" sz="2800" dirty="0"/>
              <a:t>When reached zero, put into ready mode</a:t>
            </a:r>
            <a:endParaRPr lang="nl-NL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680" b="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D60047-1244-4A1F-8780-494A55767BC9}" type="slidenum">
              <a:rPr lang="nl-NL" smtClean="0"/>
              <a:pPr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9491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Scheduling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process of selecting the task to execute next</a:t>
            </a:r>
          </a:p>
          <a:p>
            <a:pPr lvl="1"/>
            <a:r>
              <a:rPr lang="en-US" sz="2800" dirty="0"/>
              <a:t>What if 3 tasks are READY at the same time?</a:t>
            </a:r>
          </a:p>
          <a:p>
            <a:pPr lvl="1"/>
            <a:r>
              <a:rPr lang="en-US" sz="2800" dirty="0"/>
              <a:t>Which one will be selected first?</a:t>
            </a:r>
          </a:p>
          <a:p>
            <a:pPr lvl="1"/>
            <a:endParaRPr lang="en-US" sz="2800" dirty="0"/>
          </a:p>
          <a:p>
            <a:r>
              <a:rPr lang="en-US" sz="3200" dirty="0"/>
              <a:t>Scheduling algorithms</a:t>
            </a:r>
          </a:p>
          <a:p>
            <a:pPr lvl="1"/>
            <a:r>
              <a:rPr lang="en-US" sz="2800" dirty="0"/>
              <a:t>FIFO (Round robin)</a:t>
            </a:r>
          </a:p>
          <a:p>
            <a:pPr lvl="1"/>
            <a:r>
              <a:rPr lang="en-US" sz="2800" dirty="0"/>
              <a:t>Priority based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680" b="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D60047-1244-4A1F-8780-494A55767BC9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80469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FIFO – Scheduling Algorithm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Tasks are run in order of task-creation</a:t>
            </a:r>
          </a:p>
          <a:p>
            <a:pPr lvl="1"/>
            <a:r>
              <a:rPr lang="en-US" sz="2800" dirty="0"/>
              <a:t>Add most important tasks first</a:t>
            </a:r>
          </a:p>
          <a:p>
            <a:pPr lvl="1"/>
            <a:r>
              <a:rPr lang="en-US" sz="2800" dirty="0"/>
              <a:t>Add less important tasks later</a:t>
            </a:r>
          </a:p>
          <a:p>
            <a:endParaRPr lang="en-US" sz="3200" dirty="0"/>
          </a:p>
          <a:p>
            <a:r>
              <a:rPr lang="en-US" sz="3200" dirty="0"/>
              <a:t>Pro</a:t>
            </a:r>
          </a:p>
          <a:p>
            <a:pPr lvl="1"/>
            <a:r>
              <a:rPr lang="en-US" sz="2800" dirty="0"/>
              <a:t>Easy!</a:t>
            </a:r>
          </a:p>
          <a:p>
            <a:pPr lvl="1"/>
            <a:r>
              <a:rPr lang="en-US" sz="2800" dirty="0"/>
              <a:t>No overhead in selecting</a:t>
            </a:r>
          </a:p>
          <a:p>
            <a:r>
              <a:rPr lang="en-US" sz="3200" dirty="0"/>
              <a:t>Con</a:t>
            </a:r>
          </a:p>
          <a:p>
            <a:pPr lvl="1"/>
            <a:r>
              <a:rPr lang="en-US" sz="2800" dirty="0"/>
              <a:t>Fixed solution, pre-determined at compile time</a:t>
            </a:r>
            <a:endParaRPr lang="nl-NL" sz="2800" dirty="0"/>
          </a:p>
          <a:p>
            <a:pPr lvl="1"/>
            <a:r>
              <a:rPr lang="en-US" sz="2800" dirty="0"/>
              <a:t>Tasks created run-time are always last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680" b="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D60047-1244-4A1F-8780-494A55767BC9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2024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Planning RTS1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Week 3: 	</a:t>
            </a:r>
            <a:r>
              <a:rPr lang="nl-NL" dirty="0" err="1"/>
              <a:t>Cooperative</a:t>
            </a:r>
            <a:r>
              <a:rPr lang="nl-NL" dirty="0"/>
              <a:t> </a:t>
            </a:r>
            <a:r>
              <a:rPr lang="nl-NL" dirty="0" err="1"/>
              <a:t>Scheduling</a:t>
            </a:r>
            <a:endParaRPr lang="nl-NL" dirty="0"/>
          </a:p>
          <a:p>
            <a:r>
              <a:rPr lang="nl-NL" dirty="0"/>
              <a:t>Week 4: 	Pre-</a:t>
            </a:r>
            <a:r>
              <a:rPr lang="nl-NL" dirty="0" err="1"/>
              <a:t>emptive</a:t>
            </a:r>
            <a:r>
              <a:rPr lang="nl-NL" dirty="0"/>
              <a:t> </a:t>
            </a:r>
            <a:r>
              <a:rPr lang="nl-NL" dirty="0" err="1"/>
              <a:t>Scheduling</a:t>
            </a:r>
            <a:endParaRPr lang="nl-NL" dirty="0"/>
          </a:p>
          <a:p>
            <a:r>
              <a:rPr lang="nl-NL" dirty="0"/>
              <a:t>Week 5: 	Using Free-RTOS + POSIX</a:t>
            </a:r>
          </a:p>
          <a:p>
            <a:r>
              <a:rPr lang="nl-NL" dirty="0"/>
              <a:t>Week 6:	</a:t>
            </a:r>
            <a:r>
              <a:rPr lang="en-US" dirty="0" err="1"/>
              <a:t>Schedulability</a:t>
            </a:r>
            <a:r>
              <a:rPr lang="en-US" dirty="0"/>
              <a:t> Analyses, Priority Assignment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5825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Priority based – Scheduling Algorithm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Use ‘priority’ number over position in task list</a:t>
            </a:r>
          </a:p>
          <a:p>
            <a:pPr lvl="1"/>
            <a:r>
              <a:rPr lang="en-US" sz="2800" dirty="0"/>
              <a:t>Highest priority task goes first of all READY tasks</a:t>
            </a:r>
          </a:p>
          <a:p>
            <a:endParaRPr lang="en-US" sz="3200" dirty="0"/>
          </a:p>
          <a:p>
            <a:r>
              <a:rPr lang="en-US" sz="3200" dirty="0"/>
              <a:t>Pro</a:t>
            </a:r>
          </a:p>
          <a:p>
            <a:pPr lvl="1"/>
            <a:r>
              <a:rPr lang="en-US" sz="2800" dirty="0"/>
              <a:t>Ability to work with more tasks</a:t>
            </a:r>
          </a:p>
          <a:p>
            <a:pPr lvl="1"/>
            <a:r>
              <a:rPr lang="en-US" sz="2800" dirty="0"/>
              <a:t>Possible to change priority real time</a:t>
            </a:r>
          </a:p>
          <a:p>
            <a:pPr lvl="1"/>
            <a:r>
              <a:rPr lang="en-US" sz="2800" dirty="0"/>
              <a:t>Most demanding tasks run first</a:t>
            </a:r>
          </a:p>
          <a:p>
            <a:r>
              <a:rPr lang="en-US" sz="3200" dirty="0"/>
              <a:t>Cons</a:t>
            </a:r>
          </a:p>
          <a:p>
            <a:pPr lvl="1"/>
            <a:r>
              <a:rPr lang="en-US" sz="2800" dirty="0"/>
              <a:t>Means either sorting a list or traversing it </a:t>
            </a:r>
          </a:p>
          <a:p>
            <a:pPr lvl="2"/>
            <a:r>
              <a:rPr lang="en-US" sz="2400" dirty="0"/>
              <a:t>Increases scheduling time</a:t>
            </a:r>
          </a:p>
          <a:p>
            <a:pPr lvl="1"/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680" b="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D60047-1244-4A1F-8780-494A55767BC9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5645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25E08-BC80-43CF-A0FE-7244E0D21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Next week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9B907-E4E3-42DD-9F41-A12D1C67B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Pre-emptive scheduling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C5169F-7E10-4932-B3F1-6E94E701A6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0423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Scheduling</a:t>
            </a:r>
          </a:p>
          <a:p>
            <a:pPr lvl="1"/>
            <a:r>
              <a:rPr lang="en-US" dirty="0"/>
              <a:t>Problem</a:t>
            </a:r>
          </a:p>
          <a:p>
            <a:pPr lvl="1"/>
            <a:r>
              <a:rPr lang="en-US" dirty="0"/>
              <a:t>Goal</a:t>
            </a:r>
          </a:p>
          <a:p>
            <a:pPr lvl="1"/>
            <a:r>
              <a:rPr lang="en-US" dirty="0"/>
              <a:t>Possible solution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360" dirty="0"/>
              <a:t>Problem</a:t>
            </a:r>
          </a:p>
          <a:p>
            <a:pPr lvl="1"/>
            <a:r>
              <a:rPr lang="en-US" sz="2880" dirty="0"/>
              <a:t>Multiple processes require CPU time</a:t>
            </a:r>
          </a:p>
          <a:p>
            <a:pPr lvl="2"/>
            <a:r>
              <a:rPr lang="en-US" sz="2400" dirty="0"/>
              <a:t>Some processes need it asap</a:t>
            </a:r>
          </a:p>
          <a:p>
            <a:pPr lvl="2"/>
            <a:r>
              <a:rPr lang="en-US" sz="2400" dirty="0"/>
              <a:t>Some processes just need to happen at some point in time</a:t>
            </a:r>
            <a:endParaRPr lang="en-US" dirty="0"/>
          </a:p>
          <a:p>
            <a:pPr lvl="1"/>
            <a:r>
              <a:rPr lang="en-US" sz="2880" dirty="0"/>
              <a:t>Multiple processes require bandwidth</a:t>
            </a:r>
          </a:p>
          <a:p>
            <a:pPr lvl="2"/>
            <a:r>
              <a:rPr lang="en-US" sz="2400" dirty="0"/>
              <a:t>USB, Serial, SPI ....</a:t>
            </a:r>
          </a:p>
          <a:p>
            <a:pPr lvl="2"/>
            <a:r>
              <a:rPr lang="en-US" sz="2400" dirty="0"/>
              <a:t>Prioritization?</a:t>
            </a:r>
            <a:br>
              <a:rPr lang="en-US" sz="2400" dirty="0"/>
            </a:br>
            <a:endParaRPr lang="en-US" dirty="0"/>
          </a:p>
          <a:p>
            <a:r>
              <a:rPr lang="en-US" sz="3360" dirty="0"/>
              <a:t>Goal</a:t>
            </a:r>
          </a:p>
          <a:p>
            <a:pPr lvl="1"/>
            <a:r>
              <a:rPr lang="en-US" sz="2880" dirty="0"/>
              <a:t>Create a framework that’ll ease (CPU) time management</a:t>
            </a:r>
          </a:p>
          <a:p>
            <a:pPr lvl="1"/>
            <a:r>
              <a:rPr lang="en-US" sz="2880" dirty="0"/>
              <a:t>Easy to add new processes  and to share resources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4805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Cooperative</a:t>
            </a:r>
            <a:r>
              <a:rPr lang="nl-NL" dirty="0"/>
              <a:t> Solution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Tx/>
              <a:buChar char="-"/>
            </a:pPr>
            <a:r>
              <a:rPr lang="en-US" dirty="0" err="1"/>
              <a:t>Superloop</a:t>
            </a:r>
            <a:r>
              <a:rPr lang="en-US" dirty="0"/>
              <a:t> ‘scheduler’</a:t>
            </a:r>
          </a:p>
          <a:p>
            <a:pPr marL="1120140" lvl="1" indent="-571500">
              <a:buFontTx/>
              <a:buChar char="-"/>
            </a:pPr>
            <a:r>
              <a:rPr lang="en-US" dirty="0" err="1"/>
              <a:t>Systick</a:t>
            </a:r>
            <a:endParaRPr lang="en-US" dirty="0"/>
          </a:p>
          <a:p>
            <a:pPr marL="571500" indent="-571500">
              <a:buFontTx/>
              <a:buChar char="-"/>
            </a:pPr>
            <a:r>
              <a:rPr lang="en-US" dirty="0"/>
              <a:t>Cooperative scheduler</a:t>
            </a:r>
          </a:p>
          <a:p>
            <a:pPr lvl="1"/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dirty="0"/>
              <a:t>Voorbeeld </a:t>
            </a:r>
            <a:r>
              <a:rPr lang="nl-NL" dirty="0" err="1"/>
              <a:t>embedded</a:t>
            </a:r>
            <a:r>
              <a:rPr lang="nl-NL" dirty="0"/>
              <a:t> system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267268" name="Rectangle 4"/>
          <p:cNvSpPr>
            <a:spLocks noChangeArrowheads="1"/>
          </p:cNvSpPr>
          <p:nvPr/>
        </p:nvSpPr>
        <p:spPr bwMode="auto">
          <a:xfrm>
            <a:off x="3216275" y="2708921"/>
            <a:ext cx="2951163" cy="18995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noAutofit/>
          </a:bodyPr>
          <a:lstStyle/>
          <a:p>
            <a:pPr algn="ctr">
              <a:defRPr/>
            </a:pPr>
            <a:endParaRPr lang="nl-NL" sz="2000"/>
          </a:p>
        </p:txBody>
      </p:sp>
      <p:sp>
        <p:nvSpPr>
          <p:cNvPr id="267269" name="Oval 5"/>
          <p:cNvSpPr>
            <a:spLocks noChangeArrowheads="1"/>
          </p:cNvSpPr>
          <p:nvPr/>
        </p:nvSpPr>
        <p:spPr bwMode="auto">
          <a:xfrm>
            <a:off x="3648075" y="3104084"/>
            <a:ext cx="596900" cy="565697"/>
          </a:xfrm>
          <a:prstGeom prst="ellipse">
            <a:avLst/>
          </a:prstGeom>
          <a:solidFill>
            <a:srgbClr val="00B0F0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 b="1">
                <a:solidFill>
                  <a:schemeClr val="bg1"/>
                </a:solidFill>
              </a:rPr>
              <a:t>T</a:t>
            </a:r>
            <a:endParaRPr lang="nl-NL" sz="2000" b="1">
              <a:solidFill>
                <a:schemeClr val="bg1"/>
              </a:solidFill>
            </a:endParaRPr>
          </a:p>
        </p:txBody>
      </p:sp>
      <p:sp>
        <p:nvSpPr>
          <p:cNvPr id="267271" name="Oval 7"/>
          <p:cNvSpPr>
            <a:spLocks noChangeArrowheads="1"/>
          </p:cNvSpPr>
          <p:nvPr/>
        </p:nvSpPr>
        <p:spPr bwMode="auto">
          <a:xfrm>
            <a:off x="4367213" y="3751784"/>
            <a:ext cx="596900" cy="565697"/>
          </a:xfrm>
          <a:prstGeom prst="ellipse">
            <a:avLst/>
          </a:prstGeom>
          <a:solidFill>
            <a:srgbClr val="FFC000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</a:rPr>
              <a:t>S</a:t>
            </a:r>
            <a:endParaRPr lang="nl-NL" sz="2000" b="1" dirty="0">
              <a:solidFill>
                <a:schemeClr val="bg1"/>
              </a:solidFill>
            </a:endParaRPr>
          </a:p>
        </p:txBody>
      </p:sp>
      <p:sp>
        <p:nvSpPr>
          <p:cNvPr id="267272" name="Oval 8"/>
          <p:cNvSpPr>
            <a:spLocks noChangeArrowheads="1"/>
          </p:cNvSpPr>
          <p:nvPr/>
        </p:nvSpPr>
        <p:spPr bwMode="auto">
          <a:xfrm>
            <a:off x="5087938" y="3104084"/>
            <a:ext cx="596900" cy="565697"/>
          </a:xfrm>
          <a:prstGeom prst="ellipse">
            <a:avLst/>
          </a:prstGeom>
          <a:solidFill>
            <a:srgbClr val="92D050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 b="1">
                <a:solidFill>
                  <a:schemeClr val="bg1"/>
                </a:solidFill>
              </a:rPr>
              <a:t>P</a:t>
            </a:r>
            <a:endParaRPr lang="nl-NL" sz="2000" b="1">
              <a:solidFill>
                <a:schemeClr val="bg1"/>
              </a:solidFill>
            </a:endParaRPr>
          </a:p>
        </p:txBody>
      </p:sp>
      <p:sp>
        <p:nvSpPr>
          <p:cNvPr id="267273" name="Rectangle 9"/>
          <p:cNvSpPr>
            <a:spLocks noChangeArrowheads="1"/>
          </p:cNvSpPr>
          <p:nvPr/>
        </p:nvSpPr>
        <p:spPr bwMode="auto">
          <a:xfrm>
            <a:off x="2463340" y="4910604"/>
            <a:ext cx="1030453" cy="402291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 dirty="0"/>
              <a:t>Switch</a:t>
            </a:r>
            <a:endParaRPr lang="nl-NL" sz="2000" dirty="0"/>
          </a:p>
        </p:txBody>
      </p:sp>
      <p:sp>
        <p:nvSpPr>
          <p:cNvPr id="267275" name="Rectangle 11"/>
          <p:cNvSpPr>
            <a:spLocks noChangeArrowheads="1"/>
          </p:cNvSpPr>
          <p:nvPr/>
        </p:nvSpPr>
        <p:spPr bwMode="auto">
          <a:xfrm>
            <a:off x="5430236" y="5270967"/>
            <a:ext cx="1065013" cy="402291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/>
              <a:t>Screen</a:t>
            </a:r>
            <a:endParaRPr lang="nl-NL" sz="2000"/>
          </a:p>
        </p:txBody>
      </p:sp>
      <p:sp>
        <p:nvSpPr>
          <p:cNvPr id="267276" name="Rectangle 12"/>
          <p:cNvSpPr>
            <a:spLocks noChangeArrowheads="1"/>
          </p:cNvSpPr>
          <p:nvPr/>
        </p:nvSpPr>
        <p:spPr bwMode="auto">
          <a:xfrm>
            <a:off x="7020428" y="4407367"/>
            <a:ext cx="733191" cy="402291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/>
              <a:t>DAC</a:t>
            </a:r>
            <a:endParaRPr lang="nl-NL" sz="2000"/>
          </a:p>
        </p:txBody>
      </p:sp>
      <p:sp>
        <p:nvSpPr>
          <p:cNvPr id="267277" name="Rectangle 13"/>
          <p:cNvSpPr>
            <a:spLocks noChangeArrowheads="1"/>
          </p:cNvSpPr>
          <p:nvPr/>
        </p:nvSpPr>
        <p:spPr bwMode="auto">
          <a:xfrm>
            <a:off x="6661844" y="2391242"/>
            <a:ext cx="733191" cy="402291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/>
              <a:t>ADC</a:t>
            </a:r>
            <a:endParaRPr lang="nl-NL" sz="2000"/>
          </a:p>
        </p:txBody>
      </p:sp>
      <p:sp>
        <p:nvSpPr>
          <p:cNvPr id="267278" name="Rectangle 14"/>
          <p:cNvSpPr>
            <a:spLocks noChangeArrowheads="1"/>
          </p:cNvSpPr>
          <p:nvPr/>
        </p:nvSpPr>
        <p:spPr bwMode="auto">
          <a:xfrm>
            <a:off x="3348731" y="2102317"/>
            <a:ext cx="733191" cy="402291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/>
              <a:t>ADC</a:t>
            </a:r>
            <a:endParaRPr lang="nl-NL" sz="2000"/>
          </a:p>
        </p:txBody>
      </p:sp>
      <p:sp>
        <p:nvSpPr>
          <p:cNvPr id="267282" name="Rectangle 18"/>
          <p:cNvSpPr>
            <a:spLocks noChangeArrowheads="1"/>
          </p:cNvSpPr>
          <p:nvPr/>
        </p:nvSpPr>
        <p:spPr bwMode="auto">
          <a:xfrm>
            <a:off x="2326089" y="1398568"/>
            <a:ext cx="1770334" cy="371513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dirty="0"/>
              <a:t>thermocouple</a:t>
            </a:r>
            <a:endParaRPr lang="nl-NL" dirty="0"/>
          </a:p>
        </p:txBody>
      </p:sp>
      <p:sp>
        <p:nvSpPr>
          <p:cNvPr id="267283" name="Rectangle 19"/>
          <p:cNvSpPr>
            <a:spLocks noChangeArrowheads="1"/>
          </p:cNvSpPr>
          <p:nvPr/>
        </p:nvSpPr>
        <p:spPr bwMode="auto">
          <a:xfrm>
            <a:off x="6811678" y="1470006"/>
            <a:ext cx="2500469" cy="371513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dirty="0"/>
              <a:t>pressure transducer</a:t>
            </a:r>
            <a:endParaRPr lang="nl-NL" dirty="0"/>
          </a:p>
        </p:txBody>
      </p:sp>
      <p:sp>
        <p:nvSpPr>
          <p:cNvPr id="267284" name="Rectangle 20"/>
          <p:cNvSpPr>
            <a:spLocks noChangeArrowheads="1"/>
          </p:cNvSpPr>
          <p:nvPr/>
        </p:nvSpPr>
        <p:spPr bwMode="auto">
          <a:xfrm>
            <a:off x="1884363" y="6063129"/>
            <a:ext cx="1012113" cy="402291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>
              <a:defRPr/>
            </a:pPr>
            <a:r>
              <a:rPr lang="en-US" sz="2000" dirty="0"/>
              <a:t>heater</a:t>
            </a:r>
            <a:endParaRPr lang="nl-NL" sz="2000" dirty="0"/>
          </a:p>
        </p:txBody>
      </p:sp>
      <p:sp>
        <p:nvSpPr>
          <p:cNvPr id="267285" name="Rectangle 21"/>
          <p:cNvSpPr>
            <a:spLocks noChangeArrowheads="1"/>
          </p:cNvSpPr>
          <p:nvPr/>
        </p:nvSpPr>
        <p:spPr bwMode="auto">
          <a:xfrm>
            <a:off x="8576195" y="5415429"/>
            <a:ext cx="1705380" cy="402291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000"/>
              <a:t>pump/valve</a:t>
            </a:r>
            <a:endParaRPr lang="nl-NL" sz="2000"/>
          </a:p>
        </p:txBody>
      </p:sp>
      <p:pic>
        <p:nvPicPr>
          <p:cNvPr id="68625" name="Picture 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1125538"/>
            <a:ext cx="1512888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26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188" y="1916113"/>
            <a:ext cx="102870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68627" name="AutoShape 38"/>
          <p:cNvCxnSpPr>
            <a:cxnSpLocks noChangeShapeType="1"/>
            <a:stCxn id="267272" idx="4"/>
            <a:endCxn id="267276" idx="0"/>
          </p:cNvCxnSpPr>
          <p:nvPr/>
        </p:nvCxnSpPr>
        <p:spPr bwMode="auto">
          <a:xfrm rot="16200000" flipH="1">
            <a:off x="6017913" y="3038256"/>
            <a:ext cx="737586" cy="2000636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28" name="AutoShape 39"/>
          <p:cNvCxnSpPr>
            <a:cxnSpLocks noChangeShapeType="1"/>
            <a:stCxn id="267282" idx="2"/>
            <a:endCxn id="267278" idx="0"/>
          </p:cNvCxnSpPr>
          <p:nvPr/>
        </p:nvCxnSpPr>
        <p:spPr bwMode="auto">
          <a:xfrm rot="16200000" flipH="1">
            <a:off x="3297173" y="1684163"/>
            <a:ext cx="332236" cy="50407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29" name="AutoShape 40"/>
          <p:cNvCxnSpPr>
            <a:cxnSpLocks noChangeShapeType="1"/>
            <a:stCxn id="267278" idx="2"/>
            <a:endCxn id="267269" idx="0"/>
          </p:cNvCxnSpPr>
          <p:nvPr/>
        </p:nvCxnSpPr>
        <p:spPr bwMode="auto">
          <a:xfrm rot="16200000" flipH="1">
            <a:off x="3531188" y="2688747"/>
            <a:ext cx="599476" cy="23119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0" name="AutoShape 41"/>
          <p:cNvCxnSpPr>
            <a:cxnSpLocks noChangeShapeType="1"/>
            <a:stCxn id="267283" idx="2"/>
            <a:endCxn id="267277" idx="0"/>
          </p:cNvCxnSpPr>
          <p:nvPr/>
        </p:nvCxnSpPr>
        <p:spPr bwMode="auto">
          <a:xfrm rot="5400000">
            <a:off x="7270316" y="1599644"/>
            <a:ext cx="549723" cy="103347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1" name="AutoShape 42"/>
          <p:cNvCxnSpPr>
            <a:cxnSpLocks noChangeShapeType="1"/>
            <a:stCxn id="267277" idx="2"/>
            <a:endCxn id="267272" idx="6"/>
          </p:cNvCxnSpPr>
          <p:nvPr/>
        </p:nvCxnSpPr>
        <p:spPr bwMode="auto">
          <a:xfrm rot="5400000">
            <a:off x="6059939" y="2418432"/>
            <a:ext cx="593400" cy="1343602"/>
          </a:xfrm>
          <a:prstGeom prst="curvedConnector2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2" name="AutoShape 43"/>
          <p:cNvCxnSpPr>
            <a:cxnSpLocks noChangeShapeType="1"/>
            <a:stCxn id="267272" idx="3"/>
            <a:endCxn id="267271" idx="7"/>
          </p:cNvCxnSpPr>
          <p:nvPr/>
        </p:nvCxnSpPr>
        <p:spPr bwMode="auto">
          <a:xfrm rot="5400000">
            <a:off x="4902181" y="3561456"/>
            <a:ext cx="247691" cy="29865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3" name="AutoShape 44"/>
          <p:cNvCxnSpPr>
            <a:cxnSpLocks noChangeShapeType="1"/>
            <a:stCxn id="267269" idx="5"/>
            <a:endCxn id="267271" idx="1"/>
          </p:cNvCxnSpPr>
          <p:nvPr/>
        </p:nvCxnSpPr>
        <p:spPr bwMode="auto">
          <a:xfrm rot="16200000" flipH="1">
            <a:off x="4182249" y="3562249"/>
            <a:ext cx="247691" cy="297066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4" name="AutoShape 45"/>
          <p:cNvCxnSpPr>
            <a:cxnSpLocks noChangeShapeType="1"/>
            <a:stCxn id="267271" idx="4"/>
            <a:endCxn id="267275" idx="0"/>
          </p:cNvCxnSpPr>
          <p:nvPr/>
        </p:nvCxnSpPr>
        <p:spPr bwMode="auto">
          <a:xfrm rot="16200000" flipH="1">
            <a:off x="4837460" y="4145684"/>
            <a:ext cx="953486" cy="129708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5" name="AutoShape 46"/>
          <p:cNvCxnSpPr>
            <a:cxnSpLocks noChangeShapeType="1"/>
            <a:stCxn id="267276" idx="2"/>
            <a:endCxn id="267285" idx="0"/>
          </p:cNvCxnSpPr>
          <p:nvPr/>
        </p:nvCxnSpPr>
        <p:spPr bwMode="auto">
          <a:xfrm rot="16200000" flipH="1">
            <a:off x="8105069" y="4091612"/>
            <a:ext cx="605771" cy="204186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6" name="AutoShape 47"/>
          <p:cNvCxnSpPr>
            <a:cxnSpLocks noChangeShapeType="1"/>
            <a:stCxn id="267269" idx="4"/>
            <a:endCxn id="267273" idx="0"/>
          </p:cNvCxnSpPr>
          <p:nvPr/>
        </p:nvCxnSpPr>
        <p:spPr bwMode="auto">
          <a:xfrm rot="5400000">
            <a:off x="2842135" y="3806213"/>
            <a:ext cx="1240823" cy="96795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7" name="AutoShape 48"/>
          <p:cNvCxnSpPr>
            <a:cxnSpLocks noChangeShapeType="1"/>
            <a:stCxn id="267273" idx="2"/>
            <a:endCxn id="267284" idx="0"/>
          </p:cNvCxnSpPr>
          <p:nvPr/>
        </p:nvCxnSpPr>
        <p:spPr bwMode="auto">
          <a:xfrm rot="5400000">
            <a:off x="2309377" y="5393939"/>
            <a:ext cx="750234" cy="58814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pic>
        <p:nvPicPr>
          <p:cNvPr id="68638" name="Picture 4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5" b="27791"/>
          <a:stretch>
            <a:fillRect/>
          </a:stretch>
        </p:blipFill>
        <p:spPr bwMode="auto">
          <a:xfrm>
            <a:off x="2782889" y="5445125"/>
            <a:ext cx="2447925" cy="123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39" name="Picture 5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5157789"/>
            <a:ext cx="1871662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40" name="Picture 5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100" y="3357563"/>
            <a:ext cx="2247900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Arc 10"/>
          <p:cNvSpPr/>
          <p:nvPr/>
        </p:nvSpPr>
        <p:spPr>
          <a:xfrm rot="10800000">
            <a:off x="745140" y="1655763"/>
            <a:ext cx="1397804" cy="4467297"/>
          </a:xfrm>
          <a:prstGeom prst="arc">
            <a:avLst>
              <a:gd name="adj1" fmla="val 16200000"/>
              <a:gd name="adj2" fmla="val 5310131"/>
            </a:avLst>
          </a:prstGeom>
          <a:ln w="44450">
            <a:solidFill>
              <a:schemeClr val="tx2">
                <a:alpha val="3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sz="1600"/>
          </a:p>
        </p:txBody>
      </p:sp>
      <p:sp>
        <p:nvSpPr>
          <p:cNvPr id="42" name="Arc 41"/>
          <p:cNvSpPr/>
          <p:nvPr/>
        </p:nvSpPr>
        <p:spPr>
          <a:xfrm>
            <a:off x="10354545" y="2276872"/>
            <a:ext cx="1388909" cy="3328749"/>
          </a:xfrm>
          <a:prstGeom prst="arc">
            <a:avLst>
              <a:gd name="adj1" fmla="val 16200000"/>
              <a:gd name="adj2" fmla="val 5310131"/>
            </a:avLst>
          </a:prstGeom>
          <a:ln w="44450">
            <a:solidFill>
              <a:schemeClr val="tx2">
                <a:alpha val="3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9333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Software Architecture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What is the biggest flaw with this architecture?</a:t>
            </a:r>
          </a:p>
          <a:p>
            <a:pPr lvl="1"/>
            <a:r>
              <a:rPr lang="en-US" dirty="0"/>
              <a:t>NO control over time</a:t>
            </a:r>
          </a:p>
          <a:p>
            <a:pPr lvl="2"/>
            <a:r>
              <a:rPr lang="en-US" dirty="0"/>
              <a:t>Not deterministic</a:t>
            </a:r>
          </a:p>
          <a:p>
            <a:pPr lvl="3"/>
            <a:r>
              <a:rPr lang="en-US" dirty="0"/>
              <a:t>e.g. sample time of T and P depends on execution times</a:t>
            </a:r>
          </a:p>
          <a:p>
            <a:pPr lvl="2"/>
            <a:r>
              <a:rPr lang="en-US" dirty="0"/>
              <a:t>No response time promises</a:t>
            </a:r>
          </a:p>
          <a:p>
            <a:pPr lvl="2"/>
            <a:r>
              <a:rPr lang="en-US" dirty="0"/>
              <a:t>Wasting CPU cycles</a:t>
            </a:r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</a:t>
            </a:fld>
            <a:endParaRPr lang="nl-NL" dirty="0"/>
          </a:p>
        </p:txBody>
      </p:sp>
      <p:grpSp>
        <p:nvGrpSpPr>
          <p:cNvPr id="7" name="Group 6"/>
          <p:cNvGrpSpPr/>
          <p:nvPr/>
        </p:nvGrpSpPr>
        <p:grpSpPr>
          <a:xfrm>
            <a:off x="580530" y="4769114"/>
            <a:ext cx="7056784" cy="1512168"/>
            <a:chOff x="2567608" y="4077072"/>
            <a:chExt cx="7056784" cy="1512168"/>
          </a:xfrm>
        </p:grpSpPr>
        <p:grpSp>
          <p:nvGrpSpPr>
            <p:cNvPr id="10" name="Group 9"/>
            <p:cNvGrpSpPr/>
            <p:nvPr/>
          </p:nvGrpSpPr>
          <p:grpSpPr>
            <a:xfrm>
              <a:off x="2805826" y="4441873"/>
              <a:ext cx="1994031" cy="648072"/>
              <a:chOff x="1281825" y="4441873"/>
              <a:chExt cx="1994031" cy="648072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281825" y="4441873"/>
                <a:ext cx="511696" cy="648072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T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818065" y="4441873"/>
                <a:ext cx="1047936" cy="648072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P</a:t>
                </a: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2893623" y="4441873"/>
                <a:ext cx="382233" cy="648072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S</a:t>
                </a: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827565" y="4437112"/>
              <a:ext cx="1994031" cy="648072"/>
              <a:chOff x="1281825" y="4441873"/>
              <a:chExt cx="1994031" cy="648072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1281825" y="4441873"/>
                <a:ext cx="511696" cy="648072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T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818065" y="4441873"/>
                <a:ext cx="1047936" cy="648072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P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893623" y="4441873"/>
                <a:ext cx="382233" cy="648072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S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6838273" y="4437112"/>
              <a:ext cx="1994031" cy="648072"/>
              <a:chOff x="1281825" y="4441873"/>
              <a:chExt cx="1994031" cy="648072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1281825" y="4441873"/>
                <a:ext cx="511696" cy="648072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T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1818065" y="4441873"/>
                <a:ext cx="1047936" cy="648072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P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893623" y="4441873"/>
                <a:ext cx="382233" cy="648072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S</a:t>
                </a:r>
              </a:p>
            </p:txBody>
          </p:sp>
        </p:grpSp>
        <p:cxnSp>
          <p:nvCxnSpPr>
            <p:cNvPr id="20" name="Straight Connector 19"/>
            <p:cNvCxnSpPr/>
            <p:nvPr/>
          </p:nvCxnSpPr>
          <p:spPr>
            <a:xfrm>
              <a:off x="2805825" y="4077072"/>
              <a:ext cx="0" cy="12961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2567608" y="5085184"/>
              <a:ext cx="691276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/>
          </p:nvGrpSpPr>
          <p:grpSpPr>
            <a:xfrm>
              <a:off x="8848896" y="5219908"/>
              <a:ext cx="775496" cy="369332"/>
              <a:chOff x="7324896" y="5219908"/>
              <a:chExt cx="775496" cy="369332"/>
            </a:xfrm>
          </p:grpSpPr>
          <p:cxnSp>
            <p:nvCxnSpPr>
              <p:cNvPr id="24" name="Straight Arrow Connector 23"/>
              <p:cNvCxnSpPr/>
              <p:nvPr/>
            </p:nvCxnSpPr>
            <p:spPr>
              <a:xfrm>
                <a:off x="7324896" y="5579948"/>
                <a:ext cx="775496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7414113" y="5219908"/>
                <a:ext cx="6142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dirty="0"/>
                  <a:t>time</a:t>
                </a:r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8211359" y="4955521"/>
            <a:ext cx="24231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 = temperature control</a:t>
            </a:r>
          </a:p>
          <a:p>
            <a:r>
              <a:rPr lang="en-US" dirty="0"/>
              <a:t>P = pressure control</a:t>
            </a:r>
          </a:p>
          <a:p>
            <a:r>
              <a:rPr lang="en-US" dirty="0"/>
              <a:t>S = screen update</a:t>
            </a:r>
          </a:p>
        </p:txBody>
      </p:sp>
    </p:spTree>
    <p:extLst>
      <p:ext uri="{BB962C8B-B14F-4D97-AF65-F5344CB8AC3E}">
        <p14:creationId xmlns:p14="http://schemas.microsoft.com/office/powerpoint/2010/main" val="308315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Superloop</a:t>
            </a:r>
            <a:r>
              <a:rPr lang="en-US" dirty="0"/>
              <a:t> Construct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35360" y="1117380"/>
            <a:ext cx="9803432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Simple, deterministic</a:t>
            </a:r>
          </a:p>
          <a:p>
            <a:r>
              <a:rPr lang="en-US" dirty="0"/>
              <a:t>Fixed time scheduling using </a:t>
            </a:r>
            <a:r>
              <a:rPr lang="en-US" dirty="0" err="1"/>
              <a:t>SysTick</a:t>
            </a:r>
            <a:endParaRPr lang="en-US" dirty="0"/>
          </a:p>
          <a:p>
            <a:r>
              <a:rPr lang="en-US" dirty="0"/>
              <a:t>Sleep until next </a:t>
            </a:r>
            <a:r>
              <a:rPr lang="en-US" dirty="0" err="1"/>
              <a:t>SysTick</a:t>
            </a:r>
            <a:r>
              <a:rPr lang="en-US" dirty="0"/>
              <a:t> (save energy)</a:t>
            </a:r>
          </a:p>
          <a:p>
            <a:endParaRPr lang="en-US" dirty="0"/>
          </a:p>
          <a:p>
            <a:endParaRPr lang="en-US" dirty="0"/>
          </a:p>
          <a:p>
            <a:endParaRPr lang="nl-NL" dirty="0"/>
          </a:p>
        </p:txBody>
      </p:sp>
      <p:grpSp>
        <p:nvGrpSpPr>
          <p:cNvPr id="9" name="Group 8"/>
          <p:cNvGrpSpPr/>
          <p:nvPr/>
        </p:nvGrpSpPr>
        <p:grpSpPr>
          <a:xfrm>
            <a:off x="1127448" y="4509120"/>
            <a:ext cx="1994031" cy="648072"/>
            <a:chOff x="1281825" y="4441873"/>
            <a:chExt cx="1994031" cy="648072"/>
          </a:xfrm>
        </p:grpSpPr>
        <p:sp>
          <p:nvSpPr>
            <p:cNvPr id="10" name="Rectangle 9"/>
            <p:cNvSpPr/>
            <p:nvPr/>
          </p:nvSpPr>
          <p:spPr>
            <a:xfrm>
              <a:off x="128182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T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S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682621" y="4481956"/>
            <a:ext cx="1994031" cy="648072"/>
            <a:chOff x="1281825" y="4441873"/>
            <a:chExt cx="1994031" cy="648072"/>
          </a:xfrm>
        </p:grpSpPr>
        <p:sp>
          <p:nvSpPr>
            <p:cNvPr id="18" name="Rectangle 17"/>
            <p:cNvSpPr/>
            <p:nvPr/>
          </p:nvSpPr>
          <p:spPr>
            <a:xfrm>
              <a:off x="128182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S</a:t>
              </a:r>
            </a:p>
          </p:txBody>
        </p:sp>
      </p:grpSp>
      <p:cxnSp>
        <p:nvCxnSpPr>
          <p:cNvPr id="21" name="Straight Connector 20"/>
          <p:cNvCxnSpPr/>
          <p:nvPr/>
        </p:nvCxnSpPr>
        <p:spPr>
          <a:xfrm>
            <a:off x="1127447" y="4144319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89230" y="5152431"/>
            <a:ext cx="69127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7170518" y="5287155"/>
            <a:ext cx="775496" cy="369332"/>
            <a:chOff x="7324896" y="5219908"/>
            <a:chExt cx="775496" cy="369332"/>
          </a:xfrm>
        </p:grpSpPr>
        <p:cxnSp>
          <p:nvCxnSpPr>
            <p:cNvPr id="24" name="Straight Arrow Connector 23"/>
            <p:cNvCxnSpPr/>
            <p:nvPr/>
          </p:nvCxnSpPr>
          <p:spPr>
            <a:xfrm>
              <a:off x="7324896" y="5579948"/>
              <a:ext cx="77549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7414113" y="5219908"/>
              <a:ext cx="614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time</a:t>
              </a:r>
            </a:p>
          </p:txBody>
        </p:sp>
      </p:grpSp>
      <p:cxnSp>
        <p:nvCxnSpPr>
          <p:cNvPr id="26" name="Straight Connector 25"/>
          <p:cNvCxnSpPr/>
          <p:nvPr/>
        </p:nvCxnSpPr>
        <p:spPr>
          <a:xfrm>
            <a:off x="5682620" y="4144319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12052" y="5525046"/>
            <a:ext cx="1069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 err="1">
                <a:solidFill>
                  <a:srgbClr val="C00000"/>
                </a:solidFill>
              </a:rPr>
              <a:t>SysTick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37703" y="5512472"/>
            <a:ext cx="1069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 err="1">
                <a:solidFill>
                  <a:srgbClr val="C00000"/>
                </a:solidFill>
              </a:rPr>
              <a:t>SysTick</a:t>
            </a:r>
            <a:endParaRPr lang="nl-NL" sz="24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://www.genesys-project.eu/wp-content/uploads/2012/09/Save-Energy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3776" y="2847759"/>
            <a:ext cx="2722130" cy="270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4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4D7C0-6866-4BDA-8FC1-2B2F5F99D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Systick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7580D-E5E4-43D4-AC27-E3D1E2A7D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Tx/>
              <a:buChar char="-"/>
            </a:pPr>
            <a:r>
              <a:rPr lang="nl-NL" sz="3200" dirty="0" err="1"/>
              <a:t>Peripheral</a:t>
            </a:r>
            <a:r>
              <a:rPr lang="nl-NL" sz="3200" dirty="0"/>
              <a:t> as part of </a:t>
            </a:r>
            <a:r>
              <a:rPr lang="nl-NL" sz="3200" dirty="0" err="1"/>
              <a:t>the</a:t>
            </a:r>
            <a:r>
              <a:rPr lang="nl-NL" sz="3200" dirty="0"/>
              <a:t> ARM CPU </a:t>
            </a:r>
            <a:r>
              <a:rPr lang="nl-NL" sz="3200" dirty="0" err="1"/>
              <a:t>core</a:t>
            </a:r>
            <a:endParaRPr lang="nl-NL" sz="3200" dirty="0"/>
          </a:p>
          <a:p>
            <a:pPr marL="571500" indent="-571500">
              <a:buFontTx/>
              <a:buChar char="-"/>
            </a:pPr>
            <a:r>
              <a:rPr lang="nl-NL" sz="3200" dirty="0" err="1"/>
              <a:t>Meant</a:t>
            </a:r>
            <a:r>
              <a:rPr lang="nl-NL" sz="3200" dirty="0"/>
              <a:t> </a:t>
            </a:r>
            <a:r>
              <a:rPr lang="nl-NL" sz="3200" dirty="0" err="1"/>
              <a:t>to</a:t>
            </a:r>
            <a:r>
              <a:rPr lang="nl-NL" sz="3200" dirty="0"/>
              <a:t> </a:t>
            </a:r>
            <a:r>
              <a:rPr lang="nl-NL" sz="3200" dirty="0" err="1"/>
              <a:t>be</a:t>
            </a:r>
            <a:r>
              <a:rPr lang="nl-NL" sz="3200" dirty="0"/>
              <a:t> </a:t>
            </a:r>
            <a:r>
              <a:rPr lang="nl-NL" sz="3200" dirty="0" err="1"/>
              <a:t>used</a:t>
            </a:r>
            <a:r>
              <a:rPr lang="nl-NL" sz="3200" dirty="0"/>
              <a:t> </a:t>
            </a:r>
            <a:r>
              <a:rPr lang="nl-NL" sz="3200" dirty="0" err="1"/>
              <a:t>by</a:t>
            </a:r>
            <a:r>
              <a:rPr lang="nl-NL" sz="3200" dirty="0"/>
              <a:t> </a:t>
            </a:r>
            <a:r>
              <a:rPr lang="nl-NL" sz="3200" dirty="0" err="1"/>
              <a:t>an</a:t>
            </a:r>
            <a:r>
              <a:rPr lang="nl-NL" sz="3200" dirty="0"/>
              <a:t> OS</a:t>
            </a:r>
          </a:p>
          <a:p>
            <a:pPr marL="571500" indent="-571500">
              <a:buFontTx/>
              <a:buChar char="-"/>
            </a:pPr>
            <a:r>
              <a:rPr lang="nl-NL" sz="3200" dirty="0"/>
              <a:t>Simple timer</a:t>
            </a:r>
          </a:p>
          <a:p>
            <a:pPr marL="1120140" lvl="1" indent="-571500">
              <a:buFontTx/>
              <a:buChar char="-"/>
            </a:pPr>
            <a:r>
              <a:rPr lang="nl-NL" sz="2800" dirty="0"/>
              <a:t>24 bits (16777216 </a:t>
            </a:r>
            <a:r>
              <a:rPr lang="nl-NL" sz="2800" dirty="0" err="1"/>
              <a:t>ticks</a:t>
            </a:r>
            <a:r>
              <a:rPr lang="nl-NL" sz="2800" dirty="0"/>
              <a:t>) </a:t>
            </a:r>
          </a:p>
          <a:p>
            <a:pPr marL="1120140" lvl="1" indent="-571500">
              <a:buFontTx/>
              <a:buChar char="-"/>
            </a:pPr>
            <a:r>
              <a:rPr lang="nl-NL" sz="2800" dirty="0" err="1"/>
              <a:t>Own</a:t>
            </a:r>
            <a:r>
              <a:rPr lang="nl-NL" sz="2800" dirty="0"/>
              <a:t> high priority </a:t>
            </a:r>
            <a:r>
              <a:rPr lang="nl-NL" sz="2800" dirty="0" err="1"/>
              <a:t>interrupt</a:t>
            </a:r>
            <a:endParaRPr lang="nl-NL" sz="2800" dirty="0"/>
          </a:p>
          <a:p>
            <a:pPr marL="1120140" lvl="1" indent="-571500">
              <a:buFontTx/>
              <a:buChar char="-"/>
            </a:pPr>
            <a:r>
              <a:rPr lang="nl-NL" sz="2800" dirty="0"/>
              <a:t>Has a ‘</a:t>
            </a:r>
            <a:r>
              <a:rPr lang="nl-NL" sz="2800" dirty="0" err="1"/>
              <a:t>reload</a:t>
            </a:r>
            <a:r>
              <a:rPr lang="nl-NL" sz="2800" dirty="0"/>
              <a:t>’ register</a:t>
            </a:r>
          </a:p>
          <a:p>
            <a:pPr lvl="1"/>
            <a:endParaRPr lang="nl-NL" sz="2800" dirty="0"/>
          </a:p>
          <a:p>
            <a:endParaRPr lang="nl-NL" sz="3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C03624-197D-4DB9-B04A-C483CB4713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</a:t>
            </a:fld>
            <a:endParaRPr lang="nl-N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F6316C-20B7-4A19-93EF-4E55D74A5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056" y="2388002"/>
            <a:ext cx="5155940" cy="1160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F81A13-0CB5-494D-A6D9-72B48EE52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056" y="4014284"/>
            <a:ext cx="5155940" cy="60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99361"/>
      </p:ext>
    </p:extLst>
  </p:cSld>
  <p:clrMapOvr>
    <a:masterClrMapping/>
  </p:clrMapOvr>
</p:sld>
</file>

<file path=ppt/theme/theme1.xml><?xml version="1.0" encoding="utf-8"?>
<a:theme xmlns:a="http://schemas.openxmlformats.org/drawingml/2006/main" name="hoofdstuk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Custom 1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2_tekst pagina">
  <a:themeElements>
    <a:clrScheme name="Custom 1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4.xml><?xml version="1.0" encoding="utf-8"?>
<a:theme xmlns:a="http://schemas.openxmlformats.org/drawingml/2006/main" name="Office-thema">
  <a:themeElements>
    <a:clrScheme name="Custom 1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1339</TotalTime>
  <Words>696</Words>
  <Application>Microsoft Office PowerPoint</Application>
  <PresentationFormat>Breedbeeld</PresentationFormat>
  <Paragraphs>252</Paragraphs>
  <Slides>21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4</vt:i4>
      </vt:variant>
      <vt:variant>
        <vt:lpstr>Diatitels</vt:lpstr>
      </vt:variant>
      <vt:variant>
        <vt:i4>21</vt:i4>
      </vt:variant>
    </vt:vector>
  </HeadingPairs>
  <TitlesOfParts>
    <vt:vector size="33" baseType="lpstr">
      <vt:lpstr>Arial</vt:lpstr>
      <vt:lpstr>Calibri</vt:lpstr>
      <vt:lpstr>Cambria Math</vt:lpstr>
      <vt:lpstr>Consolas</vt:lpstr>
      <vt:lpstr>Courier New</vt:lpstr>
      <vt:lpstr>Lucida Grande</vt:lpstr>
      <vt:lpstr>Open Sans</vt:lpstr>
      <vt:lpstr>Verdana</vt:lpstr>
      <vt:lpstr>hoofdstuk pagina</vt:lpstr>
      <vt:lpstr>1_tekst pagina</vt:lpstr>
      <vt:lpstr>2_tekst pagina</vt:lpstr>
      <vt:lpstr>Office-thema</vt:lpstr>
      <vt:lpstr>Real-Time Systems</vt:lpstr>
      <vt:lpstr>Planning RTS1</vt:lpstr>
      <vt:lpstr>Overview</vt:lpstr>
      <vt:lpstr>Scheduling</vt:lpstr>
      <vt:lpstr>Cooperative Solution</vt:lpstr>
      <vt:lpstr>Voorbeeld embedded system</vt:lpstr>
      <vt:lpstr>Software Architecture</vt:lpstr>
      <vt:lpstr>Superloop Construct</vt:lpstr>
      <vt:lpstr>Systick</vt:lpstr>
      <vt:lpstr>Superloop Construct</vt:lpstr>
      <vt:lpstr>Voorbeeld embedded system</vt:lpstr>
      <vt:lpstr>Superloop Construct</vt:lpstr>
      <vt:lpstr>‘Complex’ Cooperative Scheduler</vt:lpstr>
      <vt:lpstr>Difference</vt:lpstr>
      <vt:lpstr>Overview</vt:lpstr>
      <vt:lpstr>Interim : Function pointer</vt:lpstr>
      <vt:lpstr>Suspending a task</vt:lpstr>
      <vt:lpstr>Scheduling</vt:lpstr>
      <vt:lpstr>FIFO – Scheduling Algorithm</vt:lpstr>
      <vt:lpstr>Priority based – Scheduling Algorithm</vt:lpstr>
      <vt:lpstr>Next week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VersD</dc:creator>
  <cp:lastModifiedBy>Broeders, J.Z.M. (Harry)</cp:lastModifiedBy>
  <cp:revision>326</cp:revision>
  <dcterms:modified xsi:type="dcterms:W3CDTF">2026-05-20T16:39:56Z</dcterms:modified>
</cp:coreProperties>
</file>