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  <p:sldMasterId id="2147485030" r:id="rId6"/>
  </p:sldMasterIdLst>
  <p:notesMasterIdLst>
    <p:notesMasterId r:id="rId36"/>
  </p:notesMasterIdLst>
  <p:handoutMasterIdLst>
    <p:handoutMasterId r:id="rId37"/>
  </p:handoutMasterIdLst>
  <p:sldIdLst>
    <p:sldId id="317" r:id="rId7"/>
    <p:sldId id="334" r:id="rId8"/>
    <p:sldId id="257" r:id="rId9"/>
    <p:sldId id="294" r:id="rId10"/>
    <p:sldId id="309" r:id="rId11"/>
    <p:sldId id="306" r:id="rId12"/>
    <p:sldId id="302" r:id="rId13"/>
    <p:sldId id="293" r:id="rId14"/>
    <p:sldId id="328" r:id="rId15"/>
    <p:sldId id="314" r:id="rId16"/>
    <p:sldId id="316" r:id="rId17"/>
    <p:sldId id="322" r:id="rId18"/>
    <p:sldId id="335" r:id="rId19"/>
    <p:sldId id="318" r:id="rId20"/>
    <p:sldId id="319" r:id="rId21"/>
    <p:sldId id="336" r:id="rId22"/>
    <p:sldId id="329" r:id="rId23"/>
    <p:sldId id="337" r:id="rId24"/>
    <p:sldId id="338" r:id="rId25"/>
    <p:sldId id="323" r:id="rId26"/>
    <p:sldId id="339" r:id="rId27"/>
    <p:sldId id="326" r:id="rId28"/>
    <p:sldId id="340" r:id="rId29"/>
    <p:sldId id="327" r:id="rId30"/>
    <p:sldId id="305" r:id="rId31"/>
    <p:sldId id="295" r:id="rId32"/>
    <p:sldId id="341" r:id="rId33"/>
    <p:sldId id="298" r:id="rId34"/>
    <p:sldId id="331" r:id="rId35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55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70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489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3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2" indent="-457182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41" indent="-34288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47" indent="-34288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3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356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3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9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5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480" y="5089749"/>
            <a:ext cx="630523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3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38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1" r:id="rId1"/>
    <p:sldLayoutId id="2147485032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55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1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86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17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17" indent="-285717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23" indent="-166667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471" indent="-190477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20" indent="-190477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368" indent="-190477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323" indent="-190477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277" indent="-190477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232" indent="-190477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186" indent="-190477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55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10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63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17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772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27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680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634" algn="l" defTabSz="7619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&amp;cad=rja&amp;uact=8&amp;ved=2ahUKEwiW8_-u0aD6AhXogP0HHflkCZIQFnoECDQQAQ&amp;url=https%3A%2F%2Farxiv.org%2Fpdf%2F1908.03638&amp;usg=AOvVaw2U-zloup0OaYfMl-X8_62d" TargetMode="External"/><Relationship Id="rId2" Type="http://schemas.openxmlformats.org/officeDocument/2006/relationships/hyperlink" Target="https://www.freertos.org/FreeRTOS-MPU-memory-protection-unit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github.com/HR-ELEKTRO/rts1/wiki/Opdrachten/Opdrachten_Week_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</a:t>
            </a:r>
            <a:r>
              <a:rPr lang="nl-NL" dirty="0"/>
              <a:t>4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0199D-B79E-4A51-B72F-824840579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OS support in Cortex M4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F3F23B-2D38-4D4C-BEC9-8AD8B73F8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noProof="0" dirty="0"/>
              <a:t>Banked stack pointers 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noProof="0" dirty="0"/>
              <a:t>Privileged and non-privileged operation modes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noProof="0" dirty="0"/>
              <a:t>Advanced interrupt controller (NVIC)</a:t>
            </a:r>
          </a:p>
          <a:p>
            <a:pPr marL="933413" lvl="1" indent="-476231"/>
            <a:r>
              <a:rPr lang="en-US" noProof="0" dirty="0"/>
              <a:t>Has several interrupts specifically for RT kernels</a:t>
            </a:r>
          </a:p>
          <a:p>
            <a:pPr marL="933413" lvl="1" indent="-476231"/>
            <a:r>
              <a:rPr lang="en-US" noProof="0" dirty="0"/>
              <a:t>Fault handlers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noProof="0" dirty="0"/>
              <a:t>Memory Protection Unit (MPU)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379E55-3C96-47D0-821E-3C607ED1B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444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5673D9-A879-465B-B84A-DD8097817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56" y="1265159"/>
            <a:ext cx="7187153" cy="4400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ACF040-07E1-4ACB-8FD2-0E41F32BD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Banked stack pointers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45CF7-CE43-4E66-8C87-5A4A3EE87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20" y="985293"/>
            <a:ext cx="5360596" cy="44644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R13 can contain </a:t>
            </a:r>
          </a:p>
          <a:p>
            <a:pPr marL="742931" lvl="1" indent="-285750"/>
            <a:r>
              <a:rPr lang="en-US" sz="1400" dirty="0"/>
              <a:t>the Process Stack Pointer (PSP)</a:t>
            </a:r>
          </a:p>
          <a:p>
            <a:pPr marL="742931" lvl="1" indent="-285750"/>
            <a:r>
              <a:rPr lang="en-US" sz="1400" dirty="0"/>
              <a:t>the Main Stack Pointer (MSP)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MSP is default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PSP can be used for separating tasks from the OS</a:t>
            </a:r>
          </a:p>
          <a:p>
            <a:pPr marL="742931" lvl="1" indent="-285750"/>
            <a:r>
              <a:rPr lang="en-US" sz="1400" dirty="0"/>
              <a:t>Normal tasks do not share their stack with the kernel! Much safer.</a:t>
            </a:r>
          </a:p>
          <a:p>
            <a:pPr marL="742931" lvl="1" indent="-285750"/>
            <a:r>
              <a:rPr lang="en-US" sz="1400" dirty="0"/>
              <a:t>Can only be used outside of interrupts</a:t>
            </a:r>
          </a:p>
          <a:p>
            <a:pPr marL="742931" lvl="1" indent="-285750"/>
            <a:r>
              <a:rPr lang="en-US" sz="1400" dirty="0"/>
              <a:t>Set using SPSEL bit in CONTROL 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Thus far all we have used is the MSP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B5F530-E09E-4323-AAB6-A2DADFF2A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947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CE63-6F03-4809-8945-E0A92B2C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Memory usage in a RTOS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8D020FB3-9A7A-47B0-82E4-105784049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764" y="1357333"/>
            <a:ext cx="6944772" cy="2361255"/>
          </a:xfrm>
        </p:spPr>
        <p:txBody>
          <a:bodyPr/>
          <a:lstStyle/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sz="2333" dirty="0"/>
              <a:t>Each task </a:t>
            </a:r>
            <a:r>
              <a:rPr lang="en-US" sz="2400" dirty="0"/>
              <a:t>gets</a:t>
            </a:r>
            <a:r>
              <a:rPr lang="en-US" sz="2333" dirty="0"/>
              <a:t> own chunk of memory</a:t>
            </a:r>
          </a:p>
          <a:p>
            <a:pPr marL="933413" lvl="1" indent="-476231"/>
            <a:r>
              <a:rPr lang="en-US" sz="2000" dirty="0"/>
              <a:t>The OS uses the MSP</a:t>
            </a:r>
          </a:p>
          <a:p>
            <a:pPr marL="933413" lvl="1" indent="-476231"/>
            <a:r>
              <a:rPr lang="en-US" sz="2000" dirty="0"/>
              <a:t>The tasks use the PSP</a:t>
            </a:r>
          </a:p>
          <a:p>
            <a:pPr marL="1001672" lvl="2" indent="-476231"/>
            <a:r>
              <a:rPr lang="en-US" sz="1600" dirty="0"/>
              <a:t>When a new task is selected, the PSP points to the stack of that task.</a:t>
            </a:r>
          </a:p>
          <a:p>
            <a:pPr marL="1001672" lvl="2" indent="-476231"/>
            <a:r>
              <a:rPr lang="en-US" sz="1600" dirty="0"/>
              <a:t>Basically, a form of ‘Time division multiplexing’</a:t>
            </a:r>
          </a:p>
          <a:p>
            <a:pPr marL="1001672" lvl="2" indent="-476231"/>
            <a:r>
              <a:rPr lang="en-US" sz="1600" dirty="0"/>
              <a:t>The scheduling algorithm picks the next task/stack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F4D268-41BD-41E6-9253-2B079EEE6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9FB0888-3ED9-4FFA-A1BC-7DF5F8D2A411}"/>
              </a:ext>
            </a:extLst>
          </p:cNvPr>
          <p:cNvGrpSpPr/>
          <p:nvPr/>
        </p:nvGrpSpPr>
        <p:grpSpPr>
          <a:xfrm>
            <a:off x="2979767" y="3759691"/>
            <a:ext cx="5760640" cy="1440694"/>
            <a:chOff x="3575720" y="4511631"/>
            <a:chExt cx="6912768" cy="1728834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1C82F80-F632-4CFA-92A7-9FFD05A08B3F}"/>
                </a:ext>
              </a:extLst>
            </p:cNvPr>
            <p:cNvGrpSpPr/>
            <p:nvPr/>
          </p:nvGrpSpPr>
          <p:grpSpPr>
            <a:xfrm>
              <a:off x="3575720" y="4511631"/>
              <a:ext cx="6912768" cy="1728834"/>
              <a:chOff x="3575720" y="4511631"/>
              <a:chExt cx="6912768" cy="1728834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8CEB5E83-E39E-4702-9143-67B14C1C823E}"/>
                  </a:ext>
                </a:extLst>
              </p:cNvPr>
              <p:cNvGrpSpPr/>
              <p:nvPr/>
            </p:nvGrpSpPr>
            <p:grpSpPr>
              <a:xfrm>
                <a:off x="4007768" y="5125244"/>
                <a:ext cx="6048672" cy="510954"/>
                <a:chOff x="3503712" y="5085184"/>
                <a:chExt cx="8064896" cy="510954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449CEF4C-A5A8-416B-9DCF-10A02C197BD2}"/>
                    </a:ext>
                  </a:extLst>
                </p:cNvPr>
                <p:cNvCxnSpPr/>
                <p:nvPr/>
              </p:nvCxnSpPr>
              <p:spPr bwMode="auto">
                <a:xfrm>
                  <a:off x="3503712" y="5596137"/>
                  <a:ext cx="648072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D77C465E-2B4A-4F07-8C32-A2747CE6D574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4151784" y="5085184"/>
                  <a:ext cx="576064" cy="510954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25ECB408-0064-40C4-95C2-112ED0BE22A9}"/>
                    </a:ext>
                  </a:extLst>
                </p:cNvPr>
                <p:cNvCxnSpPr/>
                <p:nvPr/>
              </p:nvCxnSpPr>
              <p:spPr bwMode="auto">
                <a:xfrm>
                  <a:off x="4727848" y="5085184"/>
                  <a:ext cx="1152128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E669CD4C-9911-4D01-AF01-E9862B2CA6A1}"/>
                    </a:ext>
                  </a:extLst>
                </p:cNvPr>
                <p:cNvCxnSpPr/>
                <p:nvPr/>
              </p:nvCxnSpPr>
              <p:spPr bwMode="auto">
                <a:xfrm>
                  <a:off x="5879976" y="5085184"/>
                  <a:ext cx="510953" cy="51095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47489EB9-1601-411E-8E48-1D8A2AD67202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6390929" y="5596137"/>
                  <a:ext cx="114523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FA746A56-0D57-42BB-A41E-4CF677441FC6}"/>
                    </a:ext>
                  </a:extLst>
                </p:cNvPr>
                <p:cNvCxnSpPr/>
                <p:nvPr/>
              </p:nvCxnSpPr>
              <p:spPr bwMode="auto">
                <a:xfrm>
                  <a:off x="7536160" y="5596137"/>
                  <a:ext cx="648072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3A94AD2B-AD1D-4E11-91A8-DDF5EA225BC8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8184232" y="5085184"/>
                  <a:ext cx="576064" cy="510954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21BA8E64-331D-450B-8DCB-F0CF94265E7F}"/>
                    </a:ext>
                  </a:extLst>
                </p:cNvPr>
                <p:cNvCxnSpPr/>
                <p:nvPr/>
              </p:nvCxnSpPr>
              <p:spPr bwMode="auto">
                <a:xfrm>
                  <a:off x="8760296" y="5085184"/>
                  <a:ext cx="1152128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B7366043-C540-46AF-B897-68D33133C8D6}"/>
                    </a:ext>
                  </a:extLst>
                </p:cNvPr>
                <p:cNvCxnSpPr/>
                <p:nvPr/>
              </p:nvCxnSpPr>
              <p:spPr bwMode="auto">
                <a:xfrm>
                  <a:off x="9912424" y="5085184"/>
                  <a:ext cx="510953" cy="51095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AEAAE0AA-204B-4639-A5C3-5502CF380E78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10423377" y="5596137"/>
                  <a:ext cx="114523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F94EF655-73CB-4EBA-9382-E24196E0D4B2}"/>
                  </a:ext>
                </a:extLst>
              </p:cNvPr>
              <p:cNvCxnSpPr/>
              <p:nvPr/>
            </p:nvCxnSpPr>
            <p:spPr bwMode="auto">
              <a:xfrm>
                <a:off x="3575720" y="5380720"/>
                <a:ext cx="6912768" cy="0"/>
              </a:xfrm>
              <a:prstGeom prst="line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F1BACAF-5349-4F65-912F-E54F150C3CBB}"/>
                  </a:ext>
                </a:extLst>
              </p:cNvPr>
              <p:cNvSpPr txBox="1"/>
              <p:nvPr/>
            </p:nvSpPr>
            <p:spPr>
              <a:xfrm>
                <a:off x="4798264" y="4511631"/>
                <a:ext cx="1119307" cy="6030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1333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OS/</a:t>
                </a:r>
                <a:r>
                  <a:rPr lang="nl-NL" sz="1333" b="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SysTick</a:t>
                </a:r>
                <a:endPara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  <a:p>
                <a:pPr algn="ctr"/>
                <a:r>
                  <a:rPr lang="nl-NL" sz="1333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MSP</a:t>
                </a:r>
                <a:endPara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56FA864-5FA1-474A-825C-0F18D0D7EA56}"/>
                  </a:ext>
                </a:extLst>
              </p:cNvPr>
              <p:cNvSpPr txBox="1"/>
              <p:nvPr/>
            </p:nvSpPr>
            <p:spPr>
              <a:xfrm>
                <a:off x="3972744" y="5652456"/>
                <a:ext cx="637098" cy="5418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1167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Task1</a:t>
                </a: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PSP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6149E2B-CE3D-42EA-8E5F-A6346EA338AB}"/>
                  </a:ext>
                </a:extLst>
              </p:cNvPr>
              <p:cNvSpPr txBox="1"/>
              <p:nvPr/>
            </p:nvSpPr>
            <p:spPr>
              <a:xfrm>
                <a:off x="6572089" y="5698624"/>
                <a:ext cx="637098" cy="5418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1167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Task2</a:t>
                </a: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PSP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67A5F97-52D7-425E-BE31-0105A25DB62E}"/>
                  </a:ext>
                </a:extLst>
              </p:cNvPr>
              <p:cNvSpPr txBox="1"/>
              <p:nvPr/>
            </p:nvSpPr>
            <p:spPr>
              <a:xfrm>
                <a:off x="9332474" y="5660289"/>
                <a:ext cx="637098" cy="5418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1167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Task3</a:t>
                </a: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PSP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7DF803D-8FBC-42F8-9BFF-482D6567417C}"/>
                </a:ext>
              </a:extLst>
            </p:cNvPr>
            <p:cNvSpPr txBox="1"/>
            <p:nvPr/>
          </p:nvSpPr>
          <p:spPr>
            <a:xfrm>
              <a:off x="7822600" y="4511631"/>
              <a:ext cx="1119307" cy="6030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OS/</a:t>
              </a:r>
              <a:r>
                <a:rPr lang="nl-NL" sz="1333" b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SysTick</a:t>
              </a:r>
              <a:endParaRPr lang="nl-NL" sz="1333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nl-NL" sz="1333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MSP</a:t>
              </a:r>
              <a:endParaRPr lang="nl-NL" sz="1333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0" name="Group 20">
            <a:extLst>
              <a:ext uri="{FF2B5EF4-FFF2-40B4-BE49-F238E27FC236}">
                <a16:creationId xmlns:a16="http://schemas.microsoft.com/office/drawing/2014/main" id="{0FA75141-C33F-4BB7-AA2A-B108BCB2CCE8}"/>
              </a:ext>
            </a:extLst>
          </p:cNvPr>
          <p:cNvGrpSpPr/>
          <p:nvPr/>
        </p:nvGrpSpPr>
        <p:grpSpPr>
          <a:xfrm>
            <a:off x="615504" y="1273324"/>
            <a:ext cx="2025450" cy="4039345"/>
            <a:chOff x="767408" y="1713992"/>
            <a:chExt cx="2025450" cy="4039345"/>
          </a:xfrm>
        </p:grpSpPr>
        <p:sp>
          <p:nvSpPr>
            <p:cNvPr id="71" name="Rectangle 3">
              <a:extLst>
                <a:ext uri="{FF2B5EF4-FFF2-40B4-BE49-F238E27FC236}">
                  <a16:creationId xmlns:a16="http://schemas.microsoft.com/office/drawing/2014/main" id="{8428847D-4C55-4853-8ADF-16ACA44321B3}"/>
                </a:ext>
              </a:extLst>
            </p:cNvPr>
            <p:cNvSpPr/>
            <p:nvPr/>
          </p:nvSpPr>
          <p:spPr bwMode="auto">
            <a:xfrm>
              <a:off x="767408" y="1713992"/>
              <a:ext cx="1296144" cy="4039345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48" charset="-128"/>
              </a:endParaRPr>
            </a:p>
          </p:txBody>
        </p:sp>
        <p:sp>
          <p:nvSpPr>
            <p:cNvPr id="72" name="Rectangle: Rounded Corners 4">
              <a:extLst>
                <a:ext uri="{FF2B5EF4-FFF2-40B4-BE49-F238E27FC236}">
                  <a16:creationId xmlns:a16="http://schemas.microsoft.com/office/drawing/2014/main" id="{6B8E8D22-2216-4EC3-B7C6-E82D4F498C9C}"/>
                </a:ext>
              </a:extLst>
            </p:cNvPr>
            <p:cNvSpPr/>
            <p:nvPr/>
          </p:nvSpPr>
          <p:spPr bwMode="auto">
            <a:xfrm>
              <a:off x="911424" y="1858008"/>
              <a:ext cx="1008112" cy="72008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472C4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OS</a:t>
              </a:r>
              <a:endPara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/>
                <a:cs typeface="+mn-cs"/>
              </a:endParaRPr>
            </a:p>
          </p:txBody>
        </p:sp>
        <p:sp>
          <p:nvSpPr>
            <p:cNvPr id="73" name="Rectangle: Rounded Corners 5">
              <a:extLst>
                <a:ext uri="{FF2B5EF4-FFF2-40B4-BE49-F238E27FC236}">
                  <a16:creationId xmlns:a16="http://schemas.microsoft.com/office/drawing/2014/main" id="{A29196A0-84AB-4E46-BE08-74ABCEB96961}"/>
                </a:ext>
              </a:extLst>
            </p:cNvPr>
            <p:cNvSpPr/>
            <p:nvPr/>
          </p:nvSpPr>
          <p:spPr bwMode="auto">
            <a:xfrm>
              <a:off x="911424" y="2845701"/>
              <a:ext cx="1008112" cy="72008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472C4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Task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 1</a:t>
              </a:r>
            </a:p>
          </p:txBody>
        </p:sp>
        <p:sp>
          <p:nvSpPr>
            <p:cNvPr id="74" name="Rectangle: Rounded Corners 6">
              <a:extLst>
                <a:ext uri="{FF2B5EF4-FFF2-40B4-BE49-F238E27FC236}">
                  <a16:creationId xmlns:a16="http://schemas.microsoft.com/office/drawing/2014/main" id="{3D2D53F8-70B1-4461-B194-40159F51BFC2}"/>
                </a:ext>
              </a:extLst>
            </p:cNvPr>
            <p:cNvSpPr/>
            <p:nvPr/>
          </p:nvSpPr>
          <p:spPr bwMode="auto">
            <a:xfrm>
              <a:off x="911424" y="3831771"/>
              <a:ext cx="1008112" cy="72008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472C4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Task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 2</a:t>
              </a:r>
            </a:p>
          </p:txBody>
        </p:sp>
        <p:sp>
          <p:nvSpPr>
            <p:cNvPr id="75" name="Rectangle: Rounded Corners 7">
              <a:extLst>
                <a:ext uri="{FF2B5EF4-FFF2-40B4-BE49-F238E27FC236}">
                  <a16:creationId xmlns:a16="http://schemas.microsoft.com/office/drawing/2014/main" id="{35FD7E85-F608-40C0-96E6-86AA8067946A}"/>
                </a:ext>
              </a:extLst>
            </p:cNvPr>
            <p:cNvSpPr/>
            <p:nvPr/>
          </p:nvSpPr>
          <p:spPr bwMode="auto">
            <a:xfrm>
              <a:off x="911424" y="4817841"/>
              <a:ext cx="1008112" cy="72008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472C4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Task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/>
                  <a:cs typeface="+mn-cs"/>
                </a:rPr>
                <a:t> N</a:t>
              </a:r>
            </a:p>
          </p:txBody>
        </p:sp>
        <p:sp>
          <p:nvSpPr>
            <p:cNvPr id="76" name="Rectangle: Rounded Corners 9">
              <a:extLst>
                <a:ext uri="{FF2B5EF4-FFF2-40B4-BE49-F238E27FC236}">
                  <a16:creationId xmlns:a16="http://schemas.microsoft.com/office/drawing/2014/main" id="{BED946B7-0B70-466E-B698-D2CF2F84E129}"/>
                </a:ext>
              </a:extLst>
            </p:cNvPr>
            <p:cNvSpPr/>
            <p:nvPr/>
          </p:nvSpPr>
          <p:spPr bwMode="auto">
            <a:xfrm>
              <a:off x="911424" y="1851111"/>
              <a:ext cx="1008112" cy="236443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ED7D31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/>
                <a:cs typeface="+mn-cs"/>
              </a:endParaRPr>
            </a:p>
          </p:txBody>
        </p:sp>
        <p:sp>
          <p:nvSpPr>
            <p:cNvPr id="77" name="Rectangle: Rounded Corners 10">
              <a:extLst>
                <a:ext uri="{FF2B5EF4-FFF2-40B4-BE49-F238E27FC236}">
                  <a16:creationId xmlns:a16="http://schemas.microsoft.com/office/drawing/2014/main" id="{F2427BA6-5FCC-4057-9BD9-699758026C95}"/>
                </a:ext>
              </a:extLst>
            </p:cNvPr>
            <p:cNvSpPr/>
            <p:nvPr/>
          </p:nvSpPr>
          <p:spPr bwMode="auto">
            <a:xfrm>
              <a:off x="911424" y="2841441"/>
              <a:ext cx="1008112" cy="168695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ED7D31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/>
                <a:cs typeface="+mn-cs"/>
              </a:endParaRPr>
            </a:p>
          </p:txBody>
        </p:sp>
        <p:sp>
          <p:nvSpPr>
            <p:cNvPr id="78" name="Rectangle: Rounded Corners 11">
              <a:extLst>
                <a:ext uri="{FF2B5EF4-FFF2-40B4-BE49-F238E27FC236}">
                  <a16:creationId xmlns:a16="http://schemas.microsoft.com/office/drawing/2014/main" id="{5B5C3979-50AA-4D92-B612-B44986F6FA19}"/>
                </a:ext>
              </a:extLst>
            </p:cNvPr>
            <p:cNvSpPr/>
            <p:nvPr/>
          </p:nvSpPr>
          <p:spPr bwMode="auto">
            <a:xfrm>
              <a:off x="911424" y="3827511"/>
              <a:ext cx="1008112" cy="349019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ED7D31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/>
                <a:cs typeface="+mn-cs"/>
              </a:endParaRPr>
            </a:p>
          </p:txBody>
        </p:sp>
        <p:sp>
          <p:nvSpPr>
            <p:cNvPr id="79" name="Rectangle: Rounded Corners 12">
              <a:extLst>
                <a:ext uri="{FF2B5EF4-FFF2-40B4-BE49-F238E27FC236}">
                  <a16:creationId xmlns:a16="http://schemas.microsoft.com/office/drawing/2014/main" id="{30983B78-6EE1-43FC-A287-5EA581B4248C}"/>
                </a:ext>
              </a:extLst>
            </p:cNvPr>
            <p:cNvSpPr/>
            <p:nvPr/>
          </p:nvSpPr>
          <p:spPr bwMode="auto">
            <a:xfrm>
              <a:off x="911424" y="4816218"/>
              <a:ext cx="1008112" cy="65111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ED7D31"/>
              </a:solidFill>
              <a:prstDash val="solid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/>
                <a:cs typeface="+mn-cs"/>
              </a:endParaRPr>
            </a:p>
          </p:txBody>
        </p:sp>
        <p:sp>
          <p:nvSpPr>
            <p:cNvPr id="80" name="TextBox 14">
              <a:extLst>
                <a:ext uri="{FF2B5EF4-FFF2-40B4-BE49-F238E27FC236}">
                  <a16:creationId xmlns:a16="http://schemas.microsoft.com/office/drawing/2014/main" id="{2859B220-1748-42D8-B0E1-460CB29D56E9}"/>
                </a:ext>
              </a:extLst>
            </p:cNvPr>
            <p:cNvSpPr txBox="1"/>
            <p:nvPr/>
          </p:nvSpPr>
          <p:spPr>
            <a:xfrm>
              <a:off x="2279576" y="1933665"/>
              <a:ext cx="5132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/>
                </a:rPr>
                <a:t>MSP</a:t>
              </a:r>
            </a:p>
          </p:txBody>
        </p:sp>
        <p:cxnSp>
          <p:nvCxnSpPr>
            <p:cNvPr id="81" name="Straight Arrow Connector 16">
              <a:extLst>
                <a:ext uri="{FF2B5EF4-FFF2-40B4-BE49-F238E27FC236}">
                  <a16:creationId xmlns:a16="http://schemas.microsoft.com/office/drawing/2014/main" id="{50E4A7BE-7382-4305-A148-A08E3B9CCF88}"/>
                </a:ext>
              </a:extLst>
            </p:cNvPr>
            <p:cNvCxnSpPr>
              <a:stCxn id="80" idx="1"/>
            </p:cNvCxnSpPr>
            <p:nvPr/>
          </p:nvCxnSpPr>
          <p:spPr bwMode="auto">
            <a:xfrm flipH="1">
              <a:off x="1919536" y="2087554"/>
              <a:ext cx="360040" cy="0"/>
            </a:xfrm>
            <a:prstGeom prst="straightConnector1">
              <a:avLst/>
            </a:prstGeom>
            <a:solidFill>
              <a:srgbClr val="4472C4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" name="TextBox 17">
              <a:extLst>
                <a:ext uri="{FF2B5EF4-FFF2-40B4-BE49-F238E27FC236}">
                  <a16:creationId xmlns:a16="http://schemas.microsoft.com/office/drawing/2014/main" id="{F26DFD56-F1F1-4AB3-952D-0B8F574D06D2}"/>
                </a:ext>
              </a:extLst>
            </p:cNvPr>
            <p:cNvSpPr txBox="1"/>
            <p:nvPr/>
          </p:nvSpPr>
          <p:spPr>
            <a:xfrm>
              <a:off x="2279576" y="4022641"/>
              <a:ext cx="4523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/>
                </a:rPr>
                <a:t>PSP</a:t>
              </a:r>
            </a:p>
          </p:txBody>
        </p:sp>
        <p:cxnSp>
          <p:nvCxnSpPr>
            <p:cNvPr id="83" name="Straight Arrow Connector 18">
              <a:extLst>
                <a:ext uri="{FF2B5EF4-FFF2-40B4-BE49-F238E27FC236}">
                  <a16:creationId xmlns:a16="http://schemas.microsoft.com/office/drawing/2014/main" id="{12D037EB-9361-468B-893C-1AC3539FBE57}"/>
                </a:ext>
              </a:extLst>
            </p:cNvPr>
            <p:cNvCxnSpPr>
              <a:stCxn id="82" idx="1"/>
            </p:cNvCxnSpPr>
            <p:nvPr/>
          </p:nvCxnSpPr>
          <p:spPr bwMode="auto">
            <a:xfrm flipH="1">
              <a:off x="1919536" y="4176530"/>
              <a:ext cx="360040" cy="0"/>
            </a:xfrm>
            <a:prstGeom prst="straightConnector1">
              <a:avLst/>
            </a:prstGeom>
            <a:solidFill>
              <a:srgbClr val="4472C4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58767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AD7-2168-4898-A91E-C236DF14D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Banked stack pointers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FF3F0-5ACF-4FB0-9629-2E791A255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231" indent="-476231">
              <a:buFont typeface="Arial" panose="020B0604020202020204" pitchFamily="34" charset="0"/>
              <a:buChar char="•"/>
            </a:pPr>
            <a:r>
              <a:rPr lang="en-US" sz="2800" dirty="0"/>
              <a:t>Two assembly instructions for accessing special registers</a:t>
            </a:r>
          </a:p>
          <a:p>
            <a:pPr marL="933413" lvl="1" indent="-476231"/>
            <a:r>
              <a:rPr lang="en-US" sz="2400" dirty="0"/>
              <a:t>MRS (move special register value to normal register)</a:t>
            </a:r>
          </a:p>
          <a:p>
            <a:pPr marL="1001672" lvl="2" indent="-476231"/>
            <a:r>
              <a:rPr lang="en-US" sz="2000" dirty="0"/>
              <a:t>E.g.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nsolas" panose="020B0609020204030204" pitchFamily="49" charset="0"/>
                <a:ea typeface="UD Digi Kyokasho N-R" panose="020B0400000000000000" pitchFamily="18" charset="-128"/>
              </a:rPr>
              <a:t>MRS R0, PSP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nsolas" panose="020B0609020204030204" pitchFamily="49" charset="0"/>
              </a:rPr>
              <a:t>; move PSP value to R0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  <a:p>
            <a:pPr marL="933413" lvl="1" indent="-476231"/>
            <a:r>
              <a:rPr lang="en-US" sz="2400" dirty="0"/>
              <a:t>MSR (Move normal register value to special register)</a:t>
            </a:r>
          </a:p>
          <a:p>
            <a:pPr marL="1001672" lvl="2" indent="-476231"/>
            <a:r>
              <a:rPr lang="en-US" sz="2000" dirty="0"/>
              <a:t>E.g. 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nsolas" panose="020B0609020204030204" pitchFamily="49" charset="0"/>
                <a:ea typeface="UD Digi Kyokasho N-R" panose="02020400000000000000" pitchFamily="17" charset="-128"/>
                <a:cs typeface="Open Sans" panose="020B0606030504020204" pitchFamily="34" charset="0"/>
              </a:rPr>
              <a:t>MSR PSP, R0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; move R0 value to PSP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And CMSIS</a:t>
            </a:r>
            <a:r>
              <a:rPr lang="en-US" sz="2800" dirty="0">
                <a:latin typeface="Consolas" panose="020B0609020204030204" pitchFamily="49" charset="0"/>
              </a:rPr>
              <a:t> functions</a:t>
            </a:r>
          </a:p>
          <a:p>
            <a:pPr marL="933431" lvl="1" indent="-476231"/>
            <a:r>
              <a:rPr kumimoji="0" lang="en-US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__</a:t>
            </a:r>
            <a:r>
              <a:rPr kumimoji="0" lang="en-US" sz="1600" b="0" i="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get_PSP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void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933431" lvl="1" indent="-476231"/>
            <a:r>
              <a:rPr lang="en-US" sz="1600" dirty="0">
                <a:latin typeface="Consolas" panose="020B0609020204030204" pitchFamily="49" charset="0"/>
              </a:rPr>
              <a:t>__</a:t>
            </a:r>
            <a:r>
              <a:rPr lang="en-US" sz="1600" dirty="0" err="1">
                <a:latin typeface="Consolas" panose="020B0609020204030204" pitchFamily="49" charset="0"/>
              </a:rPr>
              <a:t>set_PSP</a:t>
            </a:r>
            <a:r>
              <a:rPr lang="en-US" sz="1600" dirty="0"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</a:rPr>
              <a:t>uint32_t </a:t>
            </a:r>
            <a:r>
              <a:rPr lang="en-US" sz="1600" dirty="0" err="1">
                <a:latin typeface="Consolas" panose="020B0609020204030204" pitchFamily="49" charset="0"/>
              </a:rPr>
              <a:t>topOfStack</a:t>
            </a:r>
            <a:r>
              <a:rPr lang="en-US" sz="1600" dirty="0">
                <a:latin typeface="Consolas" panose="020B0609020204030204" pitchFamily="49" charset="0"/>
              </a:rPr>
              <a:t>)</a:t>
            </a:r>
            <a:endParaRPr kumimoji="0" lang="en-US" sz="1600" b="0" i="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Consolas" panose="020B0609020204030204" pitchFamily="49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76210" indent="-476231"/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76210" indent="-476231"/>
            <a:endParaRPr lang="en-US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675CA-59AE-4E4D-92E8-B17E5E0AE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290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5977DD-E799-4E85-A619-F8C24F544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Exception entry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61E08D-2E9D-4664-80B3-9B2205DB3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0D3857-555D-4229-9B85-34DFC907B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60" y="841276"/>
            <a:ext cx="6240693" cy="480082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23AD24-959D-4EB0-A86F-A6031AFEC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9847" y="1597360"/>
            <a:ext cx="6020669" cy="3852428"/>
          </a:xfrm>
        </p:spPr>
        <p:txBody>
          <a:bodyPr/>
          <a:lstStyle/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On exception several registers are automatically pushed to the current stack pointer</a:t>
            </a:r>
          </a:p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The CPU writes an EXC_RETURN value to the LR which determines if the MSP or PSP stack was in use</a:t>
            </a:r>
          </a:p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C functions are allowed to use R0-R3 and R12 inside an exception.</a:t>
            </a:r>
          </a:p>
        </p:txBody>
      </p:sp>
    </p:spTree>
    <p:extLst>
      <p:ext uri="{BB962C8B-B14F-4D97-AF65-F5344CB8AC3E}">
        <p14:creationId xmlns:p14="http://schemas.microsoft.com/office/powerpoint/2010/main" val="292224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5977DD-E799-4E85-A619-F8C24F544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Exception return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61E08D-2E9D-4664-80B3-9B2205DB3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0D3857-555D-4229-9B85-34DFC907B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61" y="841276"/>
            <a:ext cx="6020669" cy="463156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23AD24-959D-4EB0-A86F-A6031AFEC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9847" y="1597360"/>
            <a:ext cx="6020669" cy="3852428"/>
          </a:xfrm>
        </p:spPr>
        <p:txBody>
          <a:bodyPr/>
          <a:lstStyle/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The CPU checks the EXC_RETURN value in the LR which determines if the MSP or PSP stack is used</a:t>
            </a:r>
          </a:p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The CPU pops the </a:t>
            </a:r>
            <a:r>
              <a:rPr lang="en-US" sz="2000" dirty="0" err="1"/>
              <a:t>stackframe</a:t>
            </a:r>
            <a:r>
              <a:rPr lang="en-US" sz="2000" dirty="0"/>
              <a:t> from the MSP or PSP</a:t>
            </a:r>
          </a:p>
          <a:p>
            <a:pPr marL="380985" indent="-380985">
              <a:buFont typeface="Arial" panose="020B0604020202020204" pitchFamily="34" charset="0"/>
              <a:buChar char="•"/>
            </a:pPr>
            <a:r>
              <a:rPr lang="en-US" sz="2000" dirty="0"/>
              <a:t>The stack used determines the value for the program counter and link register and thus where code execution continues</a:t>
            </a:r>
          </a:p>
        </p:txBody>
      </p:sp>
    </p:spTree>
    <p:extLst>
      <p:ext uri="{BB962C8B-B14F-4D97-AF65-F5344CB8AC3E}">
        <p14:creationId xmlns:p14="http://schemas.microsoft.com/office/powerpoint/2010/main" val="1545165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20DAD-D901-41DE-BD4A-E3B62E24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Exception flowchart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9274DD-B357-4D9B-AFEA-05346E3A3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fld id="{56D60047-1244-4A1F-8780-494A55767BC9}" type="slidenum">
              <a:rPr lang="nl-NL">
                <a:solidFill>
                  <a:prstClr val="black">
                    <a:tint val="75000"/>
                  </a:prstClr>
                </a:solidFill>
                <a:ea typeface="ＭＳ Ｐゴシック"/>
                <a:cs typeface="Calibri" panose="020F0502020204030204" pitchFamily="34" charset="0"/>
              </a:rPr>
              <a:pPr defTabSz="761970" eaLnBrk="1" fontAlgn="auto" hangingPunct="1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nl-NL" dirty="0">
              <a:solidFill>
                <a:prstClr val="black">
                  <a:tint val="75000"/>
                </a:prstClr>
              </a:solidFill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59A2B7E-E5AB-4B8C-A3DC-4A9717648BAE}"/>
              </a:ext>
            </a:extLst>
          </p:cNvPr>
          <p:cNvSpPr/>
          <p:nvPr/>
        </p:nvSpPr>
        <p:spPr bwMode="auto">
          <a:xfrm>
            <a:off x="1495666" y="1177105"/>
            <a:ext cx="1916559" cy="6215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Exception</a:t>
            </a:r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entry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89E175AF-CFC6-4B35-9C85-4E87B7AB8076}"/>
              </a:ext>
            </a:extLst>
          </p:cNvPr>
          <p:cNvSpPr/>
          <p:nvPr/>
        </p:nvSpPr>
        <p:spPr bwMode="auto">
          <a:xfrm>
            <a:off x="2118846" y="2986614"/>
            <a:ext cx="696245" cy="518315"/>
          </a:xfrm>
          <a:prstGeom prst="diamon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SP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ED94677-58BC-4544-B99F-D84DAF5FF418}"/>
              </a:ext>
            </a:extLst>
          </p:cNvPr>
          <p:cNvSpPr/>
          <p:nvPr/>
        </p:nvSpPr>
        <p:spPr bwMode="auto">
          <a:xfrm>
            <a:off x="2588810" y="3725063"/>
            <a:ext cx="2191157" cy="419224"/>
          </a:xfrm>
          <a:prstGeom prst="parallelogram">
            <a:avLst>
              <a:gd name="adj" fmla="val 546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LR = 0xFFFFFFFD  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C89FACD1-CD3A-40EC-8ADD-47DA286DED6A}"/>
              </a:ext>
            </a:extLst>
          </p:cNvPr>
          <p:cNvSpPr/>
          <p:nvPr/>
        </p:nvSpPr>
        <p:spPr bwMode="auto">
          <a:xfrm>
            <a:off x="1126828" y="2084204"/>
            <a:ext cx="2666042" cy="419224"/>
          </a:xfrm>
          <a:prstGeom prst="parallelogram">
            <a:avLst>
              <a:gd name="adj" fmla="val 546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push stack frame </a:t>
            </a:r>
            <a:r>
              <a:rPr lang="nl-NL" sz="14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to</a:t>
            </a:r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SP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A695D27-373E-48C9-A5A3-461B07BD4E2C}"/>
              </a:ext>
            </a:extLst>
          </p:cNvPr>
          <p:cNvCxnSpPr>
            <a:cxnSpLocks/>
            <a:stCxn id="10" idx="3"/>
            <a:endCxn id="17" idx="0"/>
          </p:cNvCxnSpPr>
          <p:nvPr/>
        </p:nvCxnSpPr>
        <p:spPr bwMode="auto">
          <a:xfrm>
            <a:off x="2815091" y="3245772"/>
            <a:ext cx="869298" cy="47929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5D6C0E2C-7159-4AE4-B950-A298B6C36B2F}"/>
              </a:ext>
            </a:extLst>
          </p:cNvPr>
          <p:cNvSpPr/>
          <p:nvPr/>
        </p:nvSpPr>
        <p:spPr bwMode="auto">
          <a:xfrm>
            <a:off x="99447" y="3725063"/>
            <a:ext cx="2108743" cy="419224"/>
          </a:xfrm>
          <a:prstGeom prst="parallelogram">
            <a:avLst>
              <a:gd name="adj" fmla="val 546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LR = 0xFFFFFFF9  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92B6FD15-D7B3-4AE0-B136-9FA30F1B7A31}"/>
              </a:ext>
            </a:extLst>
          </p:cNvPr>
          <p:cNvCxnSpPr>
            <a:cxnSpLocks/>
            <a:stCxn id="10" idx="1"/>
            <a:endCxn id="23" idx="0"/>
          </p:cNvCxnSpPr>
          <p:nvPr/>
        </p:nvCxnSpPr>
        <p:spPr bwMode="auto">
          <a:xfrm rot="10800000" flipV="1">
            <a:off x="1153819" y="3245771"/>
            <a:ext cx="965028" cy="47929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0BF954C-588A-4BB9-9E2F-5417AF62C03D}"/>
              </a:ext>
            </a:extLst>
          </p:cNvPr>
          <p:cNvSpPr txBox="1"/>
          <p:nvPr/>
        </p:nvSpPr>
        <p:spPr>
          <a:xfrm>
            <a:off x="1231248" y="297849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MSP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086E93-FB8E-4D82-966E-F777688D9C9E}"/>
              </a:ext>
            </a:extLst>
          </p:cNvPr>
          <p:cNvSpPr txBox="1"/>
          <p:nvPr/>
        </p:nvSpPr>
        <p:spPr>
          <a:xfrm>
            <a:off x="3137968" y="2978497"/>
            <a:ext cx="4523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PSP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94E79A1-A545-4C03-A961-69D2875FCA7A}"/>
              </a:ext>
            </a:extLst>
          </p:cNvPr>
          <p:cNvCxnSpPr>
            <a:cxnSpLocks/>
            <a:stCxn id="20" idx="4"/>
            <a:endCxn id="10" idx="0"/>
          </p:cNvCxnSpPr>
          <p:nvPr/>
        </p:nvCxnSpPr>
        <p:spPr bwMode="auto">
          <a:xfrm>
            <a:off x="2459850" y="2503427"/>
            <a:ext cx="7119" cy="4831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82C31A8-821A-4238-8659-CD0FB463BD13}"/>
              </a:ext>
            </a:extLst>
          </p:cNvPr>
          <p:cNvCxnSpPr>
            <a:cxnSpLocks/>
            <a:stCxn id="6" idx="2"/>
            <a:endCxn id="20" idx="0"/>
          </p:cNvCxnSpPr>
          <p:nvPr/>
        </p:nvCxnSpPr>
        <p:spPr bwMode="auto">
          <a:xfrm>
            <a:off x="2453946" y="1798692"/>
            <a:ext cx="5903" cy="2855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FCF2CF0B-8766-462F-AB16-FB0B2DA4F07E}"/>
              </a:ext>
            </a:extLst>
          </p:cNvPr>
          <p:cNvSpPr/>
          <p:nvPr/>
        </p:nvSpPr>
        <p:spPr bwMode="auto">
          <a:xfrm>
            <a:off x="2411215" y="4490697"/>
            <a:ext cx="111504" cy="11150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/>
            <a:endParaRPr lang="nl-NL" sz="1400" b="0">
              <a:solidFill>
                <a:prstClr val="black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78FD52BA-0148-4DA6-857B-3138DDADAD37}"/>
              </a:ext>
            </a:extLst>
          </p:cNvPr>
          <p:cNvCxnSpPr>
            <a:stCxn id="23" idx="4"/>
            <a:endCxn id="35" idx="2"/>
          </p:cNvCxnSpPr>
          <p:nvPr/>
        </p:nvCxnSpPr>
        <p:spPr bwMode="auto">
          <a:xfrm rot="16200000" flipH="1">
            <a:off x="1581435" y="3716670"/>
            <a:ext cx="402163" cy="125739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16DCC2EC-C5E2-44CE-B999-77D2A98E320F}"/>
              </a:ext>
            </a:extLst>
          </p:cNvPr>
          <p:cNvCxnSpPr>
            <a:stCxn id="17" idx="4"/>
            <a:endCxn id="35" idx="6"/>
          </p:cNvCxnSpPr>
          <p:nvPr/>
        </p:nvCxnSpPr>
        <p:spPr bwMode="auto">
          <a:xfrm rot="5400000">
            <a:off x="2902473" y="3764533"/>
            <a:ext cx="402163" cy="116167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5D5FC22B-E005-48C6-BAC4-1A3A510DDFD5}"/>
              </a:ext>
            </a:extLst>
          </p:cNvPr>
          <p:cNvSpPr/>
          <p:nvPr/>
        </p:nvSpPr>
        <p:spPr bwMode="auto">
          <a:xfrm>
            <a:off x="1736462" y="4967990"/>
            <a:ext cx="1446775" cy="309885"/>
          </a:xfrm>
          <a:prstGeom prst="parallelogram">
            <a:avLst>
              <a:gd name="adj" fmla="val 546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SP = MSP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40A6589-C30D-4753-AC82-7CEA03616A58}"/>
              </a:ext>
            </a:extLst>
          </p:cNvPr>
          <p:cNvCxnSpPr>
            <a:cxnSpLocks/>
            <a:stCxn id="35" idx="4"/>
            <a:endCxn id="40" idx="0"/>
          </p:cNvCxnSpPr>
          <p:nvPr/>
        </p:nvCxnSpPr>
        <p:spPr bwMode="auto">
          <a:xfrm flipH="1">
            <a:off x="2459849" y="4602201"/>
            <a:ext cx="7118" cy="3657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Diamond 52">
            <a:extLst>
              <a:ext uri="{FF2B5EF4-FFF2-40B4-BE49-F238E27FC236}">
                <a16:creationId xmlns:a16="http://schemas.microsoft.com/office/drawing/2014/main" id="{9CAFB0B0-FBD8-46FC-8A81-DBA6C0F8723E}"/>
              </a:ext>
            </a:extLst>
          </p:cNvPr>
          <p:cNvSpPr/>
          <p:nvPr/>
        </p:nvSpPr>
        <p:spPr bwMode="auto">
          <a:xfrm>
            <a:off x="7331775" y="1520968"/>
            <a:ext cx="748558" cy="555448"/>
          </a:xfrm>
          <a:prstGeom prst="diamon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LR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04BFCC-6E46-40F4-8603-8E184CF6F731}"/>
              </a:ext>
            </a:extLst>
          </p:cNvPr>
          <p:cNvSpPr txBox="1"/>
          <p:nvPr/>
        </p:nvSpPr>
        <p:spPr>
          <a:xfrm>
            <a:off x="6076548" y="1511541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0xFFFFFFF9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5DEE489-40D8-434D-9BB4-0BF8DCD39229}"/>
              </a:ext>
            </a:extLst>
          </p:cNvPr>
          <p:cNvSpPr txBox="1"/>
          <p:nvPr/>
        </p:nvSpPr>
        <p:spPr>
          <a:xfrm>
            <a:off x="8064689" y="1497704"/>
            <a:ext cx="1037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0xFFFFFFFD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61" name="Parallelogram 60">
            <a:extLst>
              <a:ext uri="{FF2B5EF4-FFF2-40B4-BE49-F238E27FC236}">
                <a16:creationId xmlns:a16="http://schemas.microsoft.com/office/drawing/2014/main" id="{2435585D-9D66-44F8-B650-025D18225DED}"/>
              </a:ext>
            </a:extLst>
          </p:cNvPr>
          <p:cNvSpPr/>
          <p:nvPr/>
        </p:nvSpPr>
        <p:spPr bwMode="auto">
          <a:xfrm>
            <a:off x="5391118" y="2361663"/>
            <a:ext cx="2925009" cy="419224"/>
          </a:xfrm>
          <a:prstGeom prst="parallelogram">
            <a:avLst>
              <a:gd name="adj" fmla="val 3092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pop stack frame </a:t>
            </a:r>
            <a:r>
              <a:rPr lang="nl-NL" sz="14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from</a:t>
            </a:r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MSP</a:t>
            </a:r>
          </a:p>
        </p:txBody>
      </p:sp>
      <p:sp>
        <p:nvSpPr>
          <p:cNvPr id="70" name="Parallelogram 69">
            <a:extLst>
              <a:ext uri="{FF2B5EF4-FFF2-40B4-BE49-F238E27FC236}">
                <a16:creationId xmlns:a16="http://schemas.microsoft.com/office/drawing/2014/main" id="{5381768F-7245-4773-8965-693AF42E1EFA}"/>
              </a:ext>
            </a:extLst>
          </p:cNvPr>
          <p:cNvSpPr/>
          <p:nvPr/>
        </p:nvSpPr>
        <p:spPr bwMode="auto">
          <a:xfrm>
            <a:off x="7300247" y="3119646"/>
            <a:ext cx="2841277" cy="419224"/>
          </a:xfrm>
          <a:prstGeom prst="parallelogram">
            <a:avLst>
              <a:gd name="adj" fmla="val 2697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pop stack frame </a:t>
            </a:r>
            <a:r>
              <a:rPr lang="nl-NL" sz="14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from</a:t>
            </a:r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PSP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37A7DE0B-D72B-4DA4-9B51-5AA2467EEE7E}"/>
              </a:ext>
            </a:extLst>
          </p:cNvPr>
          <p:cNvCxnSpPr>
            <a:cxnSpLocks/>
            <a:stCxn id="53" idx="1"/>
            <a:endCxn id="61" idx="0"/>
          </p:cNvCxnSpPr>
          <p:nvPr/>
        </p:nvCxnSpPr>
        <p:spPr bwMode="auto">
          <a:xfrm rot="10800000" flipV="1">
            <a:off x="6853624" y="1798691"/>
            <a:ext cx="478153" cy="56297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3A98EC12-5BFF-4149-B8C7-A26C7CFCCC8D}"/>
              </a:ext>
            </a:extLst>
          </p:cNvPr>
          <p:cNvCxnSpPr>
            <a:cxnSpLocks/>
            <a:stCxn id="53" idx="3"/>
            <a:endCxn id="70" idx="0"/>
          </p:cNvCxnSpPr>
          <p:nvPr/>
        </p:nvCxnSpPr>
        <p:spPr bwMode="auto">
          <a:xfrm>
            <a:off x="8080333" y="1798692"/>
            <a:ext cx="640552" cy="132095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30D9E063-65F0-44F1-A75F-23CB88F46144}"/>
              </a:ext>
            </a:extLst>
          </p:cNvPr>
          <p:cNvSpPr/>
          <p:nvPr/>
        </p:nvSpPr>
        <p:spPr bwMode="auto">
          <a:xfrm>
            <a:off x="6897847" y="4500437"/>
            <a:ext cx="1916559" cy="6215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Exception</a:t>
            </a:r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return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95661404-40C8-4EA1-99A7-995E72389A91}"/>
              </a:ext>
            </a:extLst>
          </p:cNvPr>
          <p:cNvCxnSpPr>
            <a:cxnSpLocks/>
            <a:stCxn id="61" idx="4"/>
            <a:endCxn id="77" idx="0"/>
          </p:cNvCxnSpPr>
          <p:nvPr/>
        </p:nvCxnSpPr>
        <p:spPr bwMode="auto">
          <a:xfrm rot="16200000" flipH="1">
            <a:off x="6495100" y="3139410"/>
            <a:ext cx="1719551" cy="1002504"/>
          </a:xfrm>
          <a:prstGeom prst="bentConnector3">
            <a:avLst>
              <a:gd name="adj1" fmla="val 6300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EB5FA857-A9FC-4EB2-AF3D-21C8D6E2FF0B}"/>
              </a:ext>
            </a:extLst>
          </p:cNvPr>
          <p:cNvCxnSpPr>
            <a:cxnSpLocks/>
            <a:stCxn id="70" idx="4"/>
            <a:endCxn id="77" idx="0"/>
          </p:cNvCxnSpPr>
          <p:nvPr/>
        </p:nvCxnSpPr>
        <p:spPr bwMode="auto">
          <a:xfrm rot="5400000">
            <a:off x="7807722" y="3587274"/>
            <a:ext cx="961568" cy="8647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" name="Parallelogram 91">
            <a:extLst>
              <a:ext uri="{FF2B5EF4-FFF2-40B4-BE49-F238E27FC236}">
                <a16:creationId xmlns:a16="http://schemas.microsoft.com/office/drawing/2014/main" id="{D52E3608-C2FF-4D5B-AA4A-6C8AF0B21BD3}"/>
              </a:ext>
            </a:extLst>
          </p:cNvPr>
          <p:cNvSpPr/>
          <p:nvPr/>
        </p:nvSpPr>
        <p:spPr bwMode="auto">
          <a:xfrm>
            <a:off x="4423943" y="3025638"/>
            <a:ext cx="1414695" cy="479291"/>
          </a:xfrm>
          <a:prstGeom prst="parallelogram">
            <a:avLst>
              <a:gd name="adj" fmla="val 29244"/>
            </a:avLst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run ISR</a:t>
            </a:r>
          </a:p>
        </p:txBody>
      </p: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C0672F02-E043-43DD-BAA0-8620B4333FD0}"/>
              </a:ext>
            </a:extLst>
          </p:cNvPr>
          <p:cNvCxnSpPr>
            <a:cxnSpLocks/>
            <a:stCxn id="40" idx="2"/>
            <a:endCxn id="92" idx="4"/>
          </p:cNvCxnSpPr>
          <p:nvPr/>
        </p:nvCxnSpPr>
        <p:spPr bwMode="auto">
          <a:xfrm flipV="1">
            <a:off x="3098584" y="3504929"/>
            <a:ext cx="2032707" cy="1618004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9E5247A9-A99D-4DF6-8B79-FFB58E0C6E6F}"/>
              </a:ext>
            </a:extLst>
          </p:cNvPr>
          <p:cNvCxnSpPr>
            <a:cxnSpLocks/>
            <a:stCxn id="92" idx="0"/>
            <a:endCxn id="53" idx="0"/>
          </p:cNvCxnSpPr>
          <p:nvPr/>
        </p:nvCxnSpPr>
        <p:spPr bwMode="auto">
          <a:xfrm rot="5400000" flipH="1" flipV="1">
            <a:off x="5666338" y="985921"/>
            <a:ext cx="1504670" cy="2574763"/>
          </a:xfrm>
          <a:prstGeom prst="bentConnector3">
            <a:avLst>
              <a:gd name="adj1" fmla="val 1126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48030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D3F1-8D45-4006-8CB9-AE39BF98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8B691A-CE22-4999-B794-47870FD16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5A45DC-9C9C-475D-A8CE-807A6236620A}"/>
              </a:ext>
            </a:extLst>
          </p:cNvPr>
          <p:cNvGrpSpPr/>
          <p:nvPr/>
        </p:nvGrpSpPr>
        <p:grpSpPr>
          <a:xfrm>
            <a:off x="1299580" y="2077413"/>
            <a:ext cx="7215941" cy="1690584"/>
            <a:chOff x="3575720" y="4511631"/>
            <a:chExt cx="6912768" cy="161955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794EF70-F3F1-40ED-B3A0-2DB1EB1B1125}"/>
                </a:ext>
              </a:extLst>
            </p:cNvPr>
            <p:cNvGrpSpPr/>
            <p:nvPr/>
          </p:nvGrpSpPr>
          <p:grpSpPr>
            <a:xfrm>
              <a:off x="3575720" y="4511631"/>
              <a:ext cx="6912768" cy="1619555"/>
              <a:chOff x="3575720" y="4511631"/>
              <a:chExt cx="6912768" cy="1619555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E6AF922-CD13-48DB-90F6-7B6644373407}"/>
                  </a:ext>
                </a:extLst>
              </p:cNvPr>
              <p:cNvGrpSpPr/>
              <p:nvPr/>
            </p:nvGrpSpPr>
            <p:grpSpPr>
              <a:xfrm>
                <a:off x="4007768" y="5125244"/>
                <a:ext cx="6048672" cy="510954"/>
                <a:chOff x="3503712" y="5085184"/>
                <a:chExt cx="8064896" cy="510954"/>
              </a:xfrm>
            </p:grpSpPr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59515138-AA40-422D-A253-463864679E1A}"/>
                    </a:ext>
                  </a:extLst>
                </p:cNvPr>
                <p:cNvCxnSpPr/>
                <p:nvPr/>
              </p:nvCxnSpPr>
              <p:spPr bwMode="auto">
                <a:xfrm>
                  <a:off x="3503712" y="5596137"/>
                  <a:ext cx="648072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B8FADABE-3824-4347-AB1D-4B2F54A6E97D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4151784" y="5085184"/>
                  <a:ext cx="576064" cy="510954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9354B897-0055-4E1A-9011-0AD503CF2932}"/>
                    </a:ext>
                  </a:extLst>
                </p:cNvPr>
                <p:cNvCxnSpPr/>
                <p:nvPr/>
              </p:nvCxnSpPr>
              <p:spPr bwMode="auto">
                <a:xfrm>
                  <a:off x="4727848" y="5085184"/>
                  <a:ext cx="1152128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7C6C994-B99F-40DF-AD7D-C1E6462F627A}"/>
                    </a:ext>
                  </a:extLst>
                </p:cNvPr>
                <p:cNvCxnSpPr/>
                <p:nvPr/>
              </p:nvCxnSpPr>
              <p:spPr bwMode="auto">
                <a:xfrm>
                  <a:off x="5879976" y="5085184"/>
                  <a:ext cx="510953" cy="51095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FC79B17B-105F-42C8-8E34-836062051E5D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6390929" y="5596137"/>
                  <a:ext cx="114523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5454D274-EDA7-45DB-A4E1-93C93D52D4BE}"/>
                    </a:ext>
                  </a:extLst>
                </p:cNvPr>
                <p:cNvCxnSpPr/>
                <p:nvPr/>
              </p:nvCxnSpPr>
              <p:spPr bwMode="auto">
                <a:xfrm>
                  <a:off x="7536160" y="5596137"/>
                  <a:ext cx="648072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A1D6CB97-66E6-4E73-835B-6D554DBFC7C6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8184232" y="5085184"/>
                  <a:ext cx="576064" cy="510954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98F542B8-CBC6-439F-A7DB-CDE7BC7EC64C}"/>
                    </a:ext>
                  </a:extLst>
                </p:cNvPr>
                <p:cNvCxnSpPr/>
                <p:nvPr/>
              </p:nvCxnSpPr>
              <p:spPr bwMode="auto">
                <a:xfrm>
                  <a:off x="8760296" y="5085184"/>
                  <a:ext cx="1152128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C44DBD96-78CA-4BB5-87A6-CC573C7C9900}"/>
                    </a:ext>
                  </a:extLst>
                </p:cNvPr>
                <p:cNvCxnSpPr/>
                <p:nvPr/>
              </p:nvCxnSpPr>
              <p:spPr bwMode="auto">
                <a:xfrm>
                  <a:off x="9912424" y="5085184"/>
                  <a:ext cx="510953" cy="51095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CBB56829-3920-4FA1-AB89-59C74A27A056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10423377" y="5596137"/>
                  <a:ext cx="114523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3134D37-A8B1-4265-B156-9E623F9E8386}"/>
                  </a:ext>
                </a:extLst>
              </p:cNvPr>
              <p:cNvCxnSpPr/>
              <p:nvPr/>
            </p:nvCxnSpPr>
            <p:spPr bwMode="auto">
              <a:xfrm>
                <a:off x="3575720" y="5380720"/>
                <a:ext cx="6912768" cy="0"/>
              </a:xfrm>
              <a:prstGeom prst="line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498B60-7A95-49EE-9615-F03F02AB5F8E}"/>
                  </a:ext>
                </a:extLst>
              </p:cNvPr>
              <p:cNvSpPr txBox="1"/>
              <p:nvPr/>
            </p:nvSpPr>
            <p:spPr>
              <a:xfrm>
                <a:off x="4911135" y="4511631"/>
                <a:ext cx="893567" cy="481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1333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OS/</a:t>
                </a:r>
                <a:r>
                  <a:rPr lang="nl-NL" sz="1333" b="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SysTick</a:t>
                </a:r>
                <a:endPara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  <a:p>
                <a:pPr algn="ctr"/>
                <a:r>
                  <a:rPr lang="nl-NL" sz="1333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MSP</a:t>
                </a:r>
                <a:endPara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7C6D7C-D3CF-4058-AF09-E424760FD522}"/>
                  </a:ext>
                </a:extLst>
              </p:cNvPr>
              <p:cNvSpPr txBox="1"/>
              <p:nvPr/>
            </p:nvSpPr>
            <p:spPr>
              <a:xfrm>
                <a:off x="4005794" y="5652456"/>
                <a:ext cx="447183" cy="432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1167" b="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Init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MSP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3251DA-8B93-4536-99B9-51E346950F92}"/>
                  </a:ext>
                </a:extLst>
              </p:cNvPr>
              <p:cNvSpPr txBox="1"/>
              <p:nvPr/>
            </p:nvSpPr>
            <p:spPr>
              <a:xfrm>
                <a:off x="6572089" y="5698623"/>
                <a:ext cx="508609" cy="432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1167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Task1</a:t>
                </a: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PSP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38E24C-7465-4518-BCDC-10AFF9C10940}"/>
                  </a:ext>
                </a:extLst>
              </p:cNvPr>
              <p:cNvSpPr txBox="1"/>
              <p:nvPr/>
            </p:nvSpPr>
            <p:spPr>
              <a:xfrm>
                <a:off x="9332474" y="5660288"/>
                <a:ext cx="508609" cy="432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1167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Task2</a:t>
                </a:r>
              </a:p>
              <a:p>
                <a:pPr algn="ctr"/>
                <a:r>
                  <a:rPr lang="nl-NL" sz="1167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</a:rPr>
                  <a:t>PSP</a:t>
                </a:r>
                <a:endParaRPr lang="nl-NL" sz="1167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3FB6D16-7464-49E1-8AFF-9DFA9979C99D}"/>
                </a:ext>
              </a:extLst>
            </p:cNvPr>
            <p:cNvSpPr txBox="1"/>
            <p:nvPr/>
          </p:nvSpPr>
          <p:spPr>
            <a:xfrm>
              <a:off x="7935471" y="4511631"/>
              <a:ext cx="893567" cy="481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333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OS/</a:t>
              </a:r>
              <a:r>
                <a:rPr lang="nl-NL" sz="1333" b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SysTick</a:t>
              </a:r>
              <a:endParaRPr lang="nl-NL" sz="1333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nl-NL" sz="1333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MSP</a:t>
              </a:r>
              <a:endParaRPr lang="nl-NL" sz="1333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0206313-516D-4D1C-A4FF-A8DC35CE09D2}"/>
              </a:ext>
            </a:extLst>
          </p:cNvPr>
          <p:cNvSpPr txBox="1"/>
          <p:nvPr/>
        </p:nvSpPr>
        <p:spPr>
          <a:xfrm>
            <a:off x="641517" y="2328116"/>
            <a:ext cx="1624163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67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LR = EXC_RETURN_MSP</a:t>
            </a:r>
          </a:p>
        </p:txBody>
      </p: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7D2D3F4E-FBB8-42B9-9694-71761A1306F4}"/>
              </a:ext>
            </a:extLst>
          </p:cNvPr>
          <p:cNvCxnSpPr>
            <a:stCxn id="42" idx="3"/>
          </p:cNvCxnSpPr>
          <p:nvPr/>
        </p:nvCxnSpPr>
        <p:spPr bwMode="auto">
          <a:xfrm>
            <a:off x="2265680" y="2464083"/>
            <a:ext cx="217766" cy="400782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440502BA-7B65-4D1F-8387-C9FFA0364E08}"/>
              </a:ext>
            </a:extLst>
          </p:cNvPr>
          <p:cNvSpPr txBox="1"/>
          <p:nvPr/>
        </p:nvSpPr>
        <p:spPr>
          <a:xfrm>
            <a:off x="4008735" y="2306044"/>
            <a:ext cx="1572866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67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LR = EXC_RETURN_PSP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016DA60D-BB10-4590-BC54-3C9670131577}"/>
              </a:ext>
            </a:extLst>
          </p:cNvPr>
          <p:cNvCxnSpPr>
            <a:stCxn id="45" idx="1"/>
          </p:cNvCxnSpPr>
          <p:nvPr/>
        </p:nvCxnSpPr>
        <p:spPr bwMode="auto">
          <a:xfrm rot="10800000" flipV="1">
            <a:off x="3519827" y="2442011"/>
            <a:ext cx="488908" cy="210760"/>
          </a:xfrm>
          <a:prstGeom prst="curvedConnector3">
            <a:avLst>
              <a:gd name="adj1" fmla="val 9339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D9E3D5A1-E53C-4B52-AC5C-5CB552BA3663}"/>
              </a:ext>
            </a:extLst>
          </p:cNvPr>
          <p:cNvCxnSpPr>
            <a:stCxn id="45" idx="3"/>
          </p:cNvCxnSpPr>
          <p:nvPr/>
        </p:nvCxnSpPr>
        <p:spPr bwMode="auto">
          <a:xfrm>
            <a:off x="5581601" y="2442011"/>
            <a:ext cx="58819" cy="42285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14437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BCD1-325B-4CBA-B0D1-5BD0A1E37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Operation modes</a:t>
            </a:r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EA7BD5D3-95B1-4C23-99D1-2B051A110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3"/>
            <a:ext cx="3219015" cy="44644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Security by:</a:t>
            </a:r>
          </a:p>
          <a:p>
            <a:pPr marL="742931" lvl="1" indent="-285750"/>
            <a:r>
              <a:rPr lang="en-US" sz="1400" dirty="0"/>
              <a:t>Separating stacks</a:t>
            </a:r>
          </a:p>
          <a:p>
            <a:pPr marL="742931" lvl="1" indent="-285750"/>
            <a:r>
              <a:rPr lang="en-US" sz="1400" dirty="0"/>
              <a:t>Separating access levels between kernel and tasks.</a:t>
            </a:r>
          </a:p>
          <a:p>
            <a:pPr marL="811179" lvl="2" indent="-285739"/>
            <a:r>
              <a:rPr lang="en-US" sz="900" dirty="0" err="1"/>
              <a:t>nPRIV</a:t>
            </a:r>
            <a:r>
              <a:rPr lang="en-US" sz="900" dirty="0"/>
              <a:t> bit in CONTROL 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Handler mode</a:t>
            </a:r>
          </a:p>
          <a:p>
            <a:pPr marL="742931" lvl="1" indent="-285750"/>
            <a:r>
              <a:rPr lang="en-US" sz="1400" dirty="0"/>
              <a:t>Used by exceptions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Privileged Thread mode</a:t>
            </a:r>
          </a:p>
          <a:p>
            <a:pPr marL="742931" lvl="1" indent="-285750"/>
            <a:r>
              <a:rPr lang="en-US" sz="1400" dirty="0"/>
              <a:t>OS </a:t>
            </a:r>
            <a:r>
              <a:rPr lang="en-US" sz="1400" dirty="0" err="1"/>
              <a:t>intialisation</a:t>
            </a:r>
            <a:endParaRPr lang="en-US" sz="1400" dirty="0"/>
          </a:p>
          <a:p>
            <a:pPr marL="742931" lvl="1" indent="-285750"/>
            <a:r>
              <a:rPr lang="en-US" sz="1400" dirty="0"/>
              <a:t>OS kernel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Unprivileged Thread mode</a:t>
            </a:r>
          </a:p>
          <a:p>
            <a:pPr marL="742931" lvl="1" indent="-285750"/>
            <a:r>
              <a:rPr lang="en-US" sz="1400" dirty="0"/>
              <a:t>Used by tasks</a:t>
            </a:r>
          </a:p>
          <a:p>
            <a:pPr marL="742931" lvl="1" indent="-285750"/>
            <a:r>
              <a:rPr lang="en-US" sz="1400" dirty="0"/>
              <a:t>Tasks have limited access to memory </a:t>
            </a:r>
          </a:p>
          <a:p>
            <a:pPr marL="742931" lvl="1" indent="-285750"/>
            <a:r>
              <a:rPr lang="en-US" sz="1400" dirty="0"/>
              <a:t>MPU can be used to change access</a:t>
            </a:r>
          </a:p>
          <a:p>
            <a:pPr marL="742931" lvl="1" indent="-285750"/>
            <a:endParaRPr lang="en-US" sz="1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C5B572-392C-46A9-80E9-6F4896E8C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fld id="{56D60047-1244-4A1F-8780-494A55767BC9}" type="slidenum">
              <a:rPr lang="nl-NL">
                <a:solidFill>
                  <a:prstClr val="black">
                    <a:tint val="75000"/>
                  </a:prstClr>
                </a:solidFill>
                <a:ea typeface="ＭＳ Ｐゴシック"/>
              </a:rPr>
              <a:pPr defTabSz="761970" eaLnBrk="1" fontAlgn="auto" hangingPunct="1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nl-NL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6514D93-7449-4AFE-B884-E81F739E4691}"/>
              </a:ext>
            </a:extLst>
          </p:cNvPr>
          <p:cNvSpPr/>
          <p:nvPr/>
        </p:nvSpPr>
        <p:spPr bwMode="auto">
          <a:xfrm>
            <a:off x="5812388" y="1601129"/>
            <a:ext cx="1916559" cy="6215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80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Handler</a:t>
            </a:r>
            <a:r>
              <a:rPr lang="nl-NL" sz="18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 mode</a:t>
            </a:r>
          </a:p>
          <a:p>
            <a:pPr algn="ctr" defTabSz="761970"/>
            <a:r>
              <a:rPr lang="nl-NL" sz="18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privileged</a:t>
            </a:r>
            <a:endParaRPr lang="nl-NL" sz="1800" b="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C991F2-0059-4ECA-9F5C-98DB27CF2FAE}"/>
              </a:ext>
            </a:extLst>
          </p:cNvPr>
          <p:cNvSpPr/>
          <p:nvPr/>
        </p:nvSpPr>
        <p:spPr bwMode="auto">
          <a:xfrm>
            <a:off x="3895829" y="3247168"/>
            <a:ext cx="1916559" cy="6215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8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Thread mode</a:t>
            </a:r>
          </a:p>
          <a:p>
            <a:pPr algn="ctr" defTabSz="761970"/>
            <a:r>
              <a:rPr lang="nl-NL" sz="18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privileged</a:t>
            </a:r>
            <a:endParaRPr lang="nl-NL" sz="1800" b="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902CFAB-BAE3-45A5-A805-C6AA09E523D2}"/>
              </a:ext>
            </a:extLst>
          </p:cNvPr>
          <p:cNvSpPr/>
          <p:nvPr/>
        </p:nvSpPr>
        <p:spPr bwMode="auto">
          <a:xfrm>
            <a:off x="7728947" y="3247168"/>
            <a:ext cx="1916559" cy="6215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18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Thread mode</a:t>
            </a:r>
          </a:p>
          <a:p>
            <a:pPr algn="ctr" defTabSz="761970"/>
            <a:r>
              <a:rPr lang="nl-NL" sz="1800" b="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unprivileged</a:t>
            </a:r>
            <a:endParaRPr lang="nl-NL" sz="1800" b="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239C124B-36EC-45B5-8DF1-3F205AA8EA37}"/>
              </a:ext>
            </a:extLst>
          </p:cNvPr>
          <p:cNvCxnSpPr>
            <a:stCxn id="5" idx="0"/>
            <a:endCxn id="4" idx="1"/>
          </p:cNvCxnSpPr>
          <p:nvPr/>
        </p:nvCxnSpPr>
        <p:spPr bwMode="auto">
          <a:xfrm rot="5400000" flipH="1" flipV="1">
            <a:off x="4665625" y="2100407"/>
            <a:ext cx="1335246" cy="958279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D3441E16-73D1-4F78-AC1A-97605ECE098F}"/>
              </a:ext>
            </a:extLst>
          </p:cNvPr>
          <p:cNvCxnSpPr>
            <a:stCxn id="6" idx="0"/>
            <a:endCxn id="4" idx="3"/>
          </p:cNvCxnSpPr>
          <p:nvPr/>
        </p:nvCxnSpPr>
        <p:spPr bwMode="auto">
          <a:xfrm rot="16200000" flipV="1">
            <a:off x="7540463" y="2100407"/>
            <a:ext cx="1335246" cy="958279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7BEBD92F-54C6-448F-AF4E-D5EE77C4D87C}"/>
              </a:ext>
            </a:extLst>
          </p:cNvPr>
          <p:cNvCxnSpPr>
            <a:stCxn id="4" idx="2"/>
            <a:endCxn id="5" idx="3"/>
          </p:cNvCxnSpPr>
          <p:nvPr/>
        </p:nvCxnSpPr>
        <p:spPr bwMode="auto">
          <a:xfrm rot="5400000">
            <a:off x="5623905" y="2411200"/>
            <a:ext cx="1335246" cy="958279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DE07F088-BF2B-4438-8C8A-AE587E3DC034}"/>
              </a:ext>
            </a:extLst>
          </p:cNvPr>
          <p:cNvCxnSpPr>
            <a:stCxn id="4" idx="2"/>
            <a:endCxn id="6" idx="1"/>
          </p:cNvCxnSpPr>
          <p:nvPr/>
        </p:nvCxnSpPr>
        <p:spPr bwMode="auto">
          <a:xfrm rot="16200000" flipH="1">
            <a:off x="6582184" y="2411200"/>
            <a:ext cx="1335246" cy="958279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3C52A17-54B6-49CC-9190-8B6BCB4999AF}"/>
              </a:ext>
            </a:extLst>
          </p:cNvPr>
          <p:cNvCxnSpPr>
            <a:endCxn id="5" idx="1"/>
          </p:cNvCxnSpPr>
          <p:nvPr/>
        </p:nvCxnSpPr>
        <p:spPr bwMode="auto">
          <a:xfrm>
            <a:off x="3256976" y="3557962"/>
            <a:ext cx="63885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C9089A1-B37E-48E6-B87E-DA82E94479A3}"/>
              </a:ext>
            </a:extLst>
          </p:cNvPr>
          <p:cNvSpPr txBox="1"/>
          <p:nvPr/>
        </p:nvSpPr>
        <p:spPr>
          <a:xfrm>
            <a:off x="3508428" y="2311108"/>
            <a:ext cx="152977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b="0" dirty="0" err="1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Interrupt</a:t>
            </a:r>
            <a:r>
              <a:rPr lang="nl-NL" sz="15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 </a:t>
            </a:r>
            <a:r>
              <a:rPr lang="nl-NL" sz="1500" b="0" dirty="0" err="1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request</a:t>
            </a:r>
            <a:endParaRPr lang="nl-NL" sz="1500" b="0" dirty="0">
              <a:solidFill>
                <a:srgbClr val="C00000"/>
              </a:solidFill>
              <a:latin typeface="Calibri" panose="020F0502020204030204" pitchFamily="34" charset="0"/>
              <a:ea typeface="ＭＳ Ｐゴシック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0B9C8D-553A-4400-AFDC-5605A70392D2}"/>
              </a:ext>
            </a:extLst>
          </p:cNvPr>
          <p:cNvSpPr txBox="1"/>
          <p:nvPr/>
        </p:nvSpPr>
        <p:spPr>
          <a:xfrm>
            <a:off x="8518774" y="2311108"/>
            <a:ext cx="152977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b="0" dirty="0" err="1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Interrupt</a:t>
            </a:r>
            <a:r>
              <a:rPr lang="nl-NL" sz="15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 </a:t>
            </a:r>
            <a:r>
              <a:rPr lang="nl-NL" sz="1500" b="0" dirty="0" err="1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request</a:t>
            </a:r>
            <a:endParaRPr lang="nl-NL" sz="1500" b="0" dirty="0">
              <a:solidFill>
                <a:srgbClr val="C00000"/>
              </a:solidFill>
              <a:latin typeface="Calibri" panose="020F0502020204030204" pitchFamily="34" charset="0"/>
              <a:ea typeface="ＭＳ Ｐゴシック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0CF47E-F3A7-42CC-9E56-3C8D920ACF3B}"/>
              </a:ext>
            </a:extLst>
          </p:cNvPr>
          <p:cNvSpPr txBox="1"/>
          <p:nvPr/>
        </p:nvSpPr>
        <p:spPr>
          <a:xfrm>
            <a:off x="6035530" y="3286373"/>
            <a:ext cx="14702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Return</a:t>
            </a:r>
          </a:p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b="0" dirty="0" err="1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with</a:t>
            </a:r>
            <a:r>
              <a:rPr lang="nl-NL" sz="1500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/>
              </a:rPr>
              <a:t> MSP or PSP</a:t>
            </a: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6E290262-24A1-46F6-A786-98536F01811D}"/>
              </a:ext>
            </a:extLst>
          </p:cNvPr>
          <p:cNvCxnSpPr>
            <a:stCxn id="5" idx="2"/>
            <a:endCxn id="6" idx="2"/>
          </p:cNvCxnSpPr>
          <p:nvPr/>
        </p:nvCxnSpPr>
        <p:spPr bwMode="auto">
          <a:xfrm rot="16200000" flipH="1">
            <a:off x="6770667" y="1952196"/>
            <a:ext cx="9136" cy="3833118"/>
          </a:xfrm>
          <a:prstGeom prst="curvedConnector3">
            <a:avLst>
              <a:gd name="adj1" fmla="val 469565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7A20281-7BF7-4035-917F-53D7EE41F109}"/>
              </a:ext>
            </a:extLst>
          </p:cNvPr>
          <p:cNvSpPr txBox="1"/>
          <p:nvPr/>
        </p:nvSpPr>
        <p:spPr>
          <a:xfrm>
            <a:off x="6281924" y="1237408"/>
            <a:ext cx="9509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b="0" dirty="0" err="1">
                <a:solidFill>
                  <a:srgbClr val="44546A"/>
                </a:solidFill>
                <a:latin typeface="Calibri" panose="020F0502020204030204" pitchFamily="34" charset="0"/>
                <a:ea typeface="ＭＳ Ｐゴシック"/>
              </a:rPr>
              <a:t>Uses</a:t>
            </a:r>
            <a:r>
              <a:rPr lang="nl-NL" sz="1500" b="0" dirty="0">
                <a:solidFill>
                  <a:srgbClr val="44546A"/>
                </a:solidFill>
                <a:latin typeface="Calibri" panose="020F0502020204030204" pitchFamily="34" charset="0"/>
                <a:ea typeface="ＭＳ Ｐゴシック"/>
              </a:rPr>
              <a:t> MSP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841193-ED0F-4F16-876A-2347D1664979}"/>
              </a:ext>
            </a:extLst>
          </p:cNvPr>
          <p:cNvSpPr txBox="1"/>
          <p:nvPr/>
        </p:nvSpPr>
        <p:spPr>
          <a:xfrm>
            <a:off x="5853614" y="2751997"/>
            <a:ext cx="761747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167" b="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nPRIV</a:t>
            </a:r>
            <a:r>
              <a:rPr lang="nl-NL" sz="1167" b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 = 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D52DB8-9E4E-466B-8D9E-6D69E12F86DE}"/>
              </a:ext>
            </a:extLst>
          </p:cNvPr>
          <p:cNvSpPr txBox="1"/>
          <p:nvPr/>
        </p:nvSpPr>
        <p:spPr>
          <a:xfrm>
            <a:off x="6925972" y="2746255"/>
            <a:ext cx="761747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167" b="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nPRIV</a:t>
            </a:r>
            <a:r>
              <a:rPr lang="nl-NL" sz="1167" b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 =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2C71C7E-0A13-4F27-869C-3CBAA219C643}"/>
              </a:ext>
            </a:extLst>
          </p:cNvPr>
          <p:cNvSpPr txBox="1"/>
          <p:nvPr/>
        </p:nvSpPr>
        <p:spPr>
          <a:xfrm>
            <a:off x="6360044" y="4313758"/>
            <a:ext cx="761747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167" b="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nPRIV</a:t>
            </a:r>
            <a:r>
              <a:rPr lang="nl-NL" sz="1167" b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2945170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BCD1-325B-4CBA-B0D1-5BD0A1E37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Operation modes</a:t>
            </a:r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EA7BD5D3-95B1-4C23-99D1-2B051A110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3"/>
            <a:ext cx="3219015" cy="44644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33" dirty="0"/>
              <a:t>Abstraction</a:t>
            </a:r>
          </a:p>
          <a:p>
            <a:pPr marL="742931" lvl="1" indent="-285750"/>
            <a:r>
              <a:rPr lang="en-US" sz="1600" dirty="0"/>
              <a:t>Only OS can access important peripherals like </a:t>
            </a:r>
            <a:r>
              <a:rPr lang="en-US" sz="1600" dirty="0" err="1"/>
              <a:t>Systick</a:t>
            </a:r>
            <a:r>
              <a:rPr lang="en-US" sz="1600" dirty="0"/>
              <a:t>, NVIC, DMA, MPU, </a:t>
            </a:r>
            <a:r>
              <a:rPr lang="en-US" sz="1600" dirty="0" err="1"/>
              <a:t>etc</a:t>
            </a:r>
            <a:endParaRPr lang="en-US" sz="1600" dirty="0"/>
          </a:p>
          <a:p>
            <a:pPr marL="742931" lvl="1" indent="-285750"/>
            <a:r>
              <a:rPr lang="en-US" sz="1600" dirty="0"/>
              <a:t>Tasks need to use the OS system calls to request changes</a:t>
            </a:r>
          </a:p>
          <a:p>
            <a:pPr marL="742931" lvl="1" indent="-285750"/>
            <a:endParaRPr lang="en-US" sz="15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C5B572-392C-46A9-80E9-6F4896E8C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fld id="{56D60047-1244-4A1F-8780-494A55767BC9}" type="slidenum">
              <a:rPr lang="nl-NL">
                <a:solidFill>
                  <a:prstClr val="black">
                    <a:tint val="75000"/>
                  </a:prstClr>
                </a:solidFill>
                <a:ea typeface="ＭＳ Ｐゴシック"/>
              </a:rPr>
              <a:pPr defTabSz="761970" eaLnBrk="1" fontAlgn="auto" hangingPunct="1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nl-NL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BE5338-2217-4DF6-8E9C-094207E86D5A}"/>
              </a:ext>
            </a:extLst>
          </p:cNvPr>
          <p:cNvSpPr/>
          <p:nvPr/>
        </p:nvSpPr>
        <p:spPr bwMode="auto">
          <a:xfrm>
            <a:off x="4411724" y="1537353"/>
            <a:ext cx="3120347" cy="3060340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/>
            <a:endParaRPr lang="nl-NL" sz="2000">
              <a:solidFill>
                <a:prstClr val="black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972F461-8FA0-4691-AE3F-F0570BAC9E50}"/>
              </a:ext>
            </a:extLst>
          </p:cNvPr>
          <p:cNvSpPr/>
          <p:nvPr/>
        </p:nvSpPr>
        <p:spPr bwMode="auto">
          <a:xfrm>
            <a:off x="4695513" y="3235458"/>
            <a:ext cx="1184052" cy="7800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20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SVC </a:t>
            </a:r>
            <a:r>
              <a:rPr lang="nl-NL" sz="200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Handler</a:t>
            </a:r>
            <a:endParaRPr lang="nl-NL" sz="200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DE2D267-E7E1-416D-87D4-CB7CD140DF73}"/>
              </a:ext>
            </a:extLst>
          </p:cNvPr>
          <p:cNvSpPr/>
          <p:nvPr/>
        </p:nvSpPr>
        <p:spPr bwMode="auto">
          <a:xfrm>
            <a:off x="6090530" y="3227513"/>
            <a:ext cx="1105756" cy="78008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20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Drivers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BA89BAB-AD85-4D2D-A2D7-29F4D30EBDBE}"/>
              </a:ext>
            </a:extLst>
          </p:cNvPr>
          <p:cNvSpPr/>
          <p:nvPr/>
        </p:nvSpPr>
        <p:spPr bwMode="auto">
          <a:xfrm>
            <a:off x="4771765" y="2132433"/>
            <a:ext cx="2400265" cy="870097"/>
          </a:xfrm>
          <a:custGeom>
            <a:avLst/>
            <a:gdLst>
              <a:gd name="connsiteX0" fmla="*/ 0 w 2880319"/>
              <a:gd name="connsiteY0" fmla="*/ 174023 h 1044116"/>
              <a:gd name="connsiteX1" fmla="*/ 174023 w 2880319"/>
              <a:gd name="connsiteY1" fmla="*/ 0 h 1044116"/>
              <a:gd name="connsiteX2" fmla="*/ 2706296 w 2880319"/>
              <a:gd name="connsiteY2" fmla="*/ 0 h 1044116"/>
              <a:gd name="connsiteX3" fmla="*/ 2880319 w 2880319"/>
              <a:gd name="connsiteY3" fmla="*/ 174023 h 1044116"/>
              <a:gd name="connsiteX4" fmla="*/ 2880319 w 2880319"/>
              <a:gd name="connsiteY4" fmla="*/ 870093 h 1044116"/>
              <a:gd name="connsiteX5" fmla="*/ 2706296 w 2880319"/>
              <a:gd name="connsiteY5" fmla="*/ 1044116 h 1044116"/>
              <a:gd name="connsiteX6" fmla="*/ 174023 w 2880319"/>
              <a:gd name="connsiteY6" fmla="*/ 1044116 h 1044116"/>
              <a:gd name="connsiteX7" fmla="*/ 0 w 2880319"/>
              <a:gd name="connsiteY7" fmla="*/ 870093 h 1044116"/>
              <a:gd name="connsiteX8" fmla="*/ 0 w 2880319"/>
              <a:gd name="connsiteY8" fmla="*/ 174023 h 1044116"/>
              <a:gd name="connsiteX0" fmla="*/ 0 w 2880319"/>
              <a:gd name="connsiteY0" fmla="*/ 174023 h 1044116"/>
              <a:gd name="connsiteX1" fmla="*/ 174023 w 2880319"/>
              <a:gd name="connsiteY1" fmla="*/ 0 h 1044116"/>
              <a:gd name="connsiteX2" fmla="*/ 2706296 w 2880319"/>
              <a:gd name="connsiteY2" fmla="*/ 0 h 1044116"/>
              <a:gd name="connsiteX3" fmla="*/ 2880319 w 2880319"/>
              <a:gd name="connsiteY3" fmla="*/ 174023 h 1044116"/>
              <a:gd name="connsiteX4" fmla="*/ 2880319 w 2880319"/>
              <a:gd name="connsiteY4" fmla="*/ 870093 h 1044116"/>
              <a:gd name="connsiteX5" fmla="*/ 2706296 w 2880319"/>
              <a:gd name="connsiteY5" fmla="*/ 1044116 h 1044116"/>
              <a:gd name="connsiteX6" fmla="*/ 618930 w 2880319"/>
              <a:gd name="connsiteY6" fmla="*/ 1040566 h 1044116"/>
              <a:gd name="connsiteX7" fmla="*/ 174023 w 2880319"/>
              <a:gd name="connsiteY7" fmla="*/ 1044116 h 1044116"/>
              <a:gd name="connsiteX8" fmla="*/ 0 w 2880319"/>
              <a:gd name="connsiteY8" fmla="*/ 870093 h 1044116"/>
              <a:gd name="connsiteX9" fmla="*/ 0 w 2880319"/>
              <a:gd name="connsiteY9" fmla="*/ 174023 h 1044116"/>
              <a:gd name="connsiteX0" fmla="*/ 0 w 2880319"/>
              <a:gd name="connsiteY0" fmla="*/ 174023 h 1044116"/>
              <a:gd name="connsiteX1" fmla="*/ 174023 w 2880319"/>
              <a:gd name="connsiteY1" fmla="*/ 0 h 1044116"/>
              <a:gd name="connsiteX2" fmla="*/ 2706296 w 2880319"/>
              <a:gd name="connsiteY2" fmla="*/ 0 h 1044116"/>
              <a:gd name="connsiteX3" fmla="*/ 2880319 w 2880319"/>
              <a:gd name="connsiteY3" fmla="*/ 174023 h 1044116"/>
              <a:gd name="connsiteX4" fmla="*/ 2880319 w 2880319"/>
              <a:gd name="connsiteY4" fmla="*/ 870093 h 1044116"/>
              <a:gd name="connsiteX5" fmla="*/ 2706296 w 2880319"/>
              <a:gd name="connsiteY5" fmla="*/ 1044116 h 1044116"/>
              <a:gd name="connsiteX6" fmla="*/ 2248947 w 2880319"/>
              <a:gd name="connsiteY6" fmla="*/ 1040566 h 1044116"/>
              <a:gd name="connsiteX7" fmla="*/ 618930 w 2880319"/>
              <a:gd name="connsiteY7" fmla="*/ 1040566 h 1044116"/>
              <a:gd name="connsiteX8" fmla="*/ 174023 w 2880319"/>
              <a:gd name="connsiteY8" fmla="*/ 1044116 h 1044116"/>
              <a:gd name="connsiteX9" fmla="*/ 0 w 2880319"/>
              <a:gd name="connsiteY9" fmla="*/ 870093 h 1044116"/>
              <a:gd name="connsiteX10" fmla="*/ 0 w 2880319"/>
              <a:gd name="connsiteY10" fmla="*/ 174023 h 10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80319" h="1044116">
                <a:moveTo>
                  <a:pt x="0" y="174023"/>
                </a:moveTo>
                <a:cubicBezTo>
                  <a:pt x="0" y="77913"/>
                  <a:pt x="77913" y="0"/>
                  <a:pt x="174023" y="0"/>
                </a:cubicBezTo>
                <a:lnTo>
                  <a:pt x="2706296" y="0"/>
                </a:lnTo>
                <a:cubicBezTo>
                  <a:pt x="2802406" y="0"/>
                  <a:pt x="2880319" y="77913"/>
                  <a:pt x="2880319" y="174023"/>
                </a:cubicBezTo>
                <a:lnTo>
                  <a:pt x="2880319" y="870093"/>
                </a:lnTo>
                <a:cubicBezTo>
                  <a:pt x="2880319" y="966203"/>
                  <a:pt x="2802406" y="1044116"/>
                  <a:pt x="2706296" y="1044116"/>
                </a:cubicBezTo>
                <a:lnTo>
                  <a:pt x="2248947" y="1040566"/>
                </a:lnTo>
                <a:lnTo>
                  <a:pt x="618930" y="1040566"/>
                </a:lnTo>
                <a:lnTo>
                  <a:pt x="174023" y="1044116"/>
                </a:lnTo>
                <a:cubicBezTo>
                  <a:pt x="77913" y="1044116"/>
                  <a:pt x="0" y="966203"/>
                  <a:pt x="0" y="870093"/>
                </a:cubicBezTo>
                <a:lnTo>
                  <a:pt x="0" y="174023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2000" dirty="0" err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Kernel</a:t>
            </a:r>
            <a:endParaRPr lang="nl-NL" sz="200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1D40245-C9DB-405F-965F-7E0B3960BA38}"/>
              </a:ext>
            </a:extLst>
          </p:cNvPr>
          <p:cNvSpPr/>
          <p:nvPr/>
        </p:nvSpPr>
        <p:spPr bwMode="auto">
          <a:xfrm>
            <a:off x="2825915" y="3235458"/>
            <a:ext cx="960107" cy="780087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2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Tasks</a:t>
            </a:r>
            <a:endParaRPr lang="nl-NL" sz="2000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8EC46A9-34F1-4A38-A04C-21297059B118}"/>
              </a:ext>
            </a:extLst>
          </p:cNvPr>
          <p:cNvSpPr/>
          <p:nvPr/>
        </p:nvSpPr>
        <p:spPr bwMode="auto">
          <a:xfrm>
            <a:off x="7880823" y="3227513"/>
            <a:ext cx="1698902" cy="780087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</a:bodyPr>
          <a:lstStyle/>
          <a:p>
            <a:pPr algn="ctr" defTabSz="761970"/>
            <a:r>
              <a:rPr lang="nl-NL" sz="2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Important </a:t>
            </a:r>
            <a:r>
              <a:rPr lang="nl-NL" sz="2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rPr>
              <a:t>Peripherals</a:t>
            </a:r>
            <a:endParaRPr lang="nl-NL" sz="2000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-48" charset="-128"/>
              <a:cs typeface="Calibri" panose="020F050202020403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AF4F7CC-B9A1-4B65-8854-ED957DAB3B74}"/>
              </a:ext>
            </a:extLst>
          </p:cNvPr>
          <p:cNvCxnSpPr>
            <a:cxnSpLocks/>
            <a:stCxn id="30" idx="3"/>
            <a:endCxn id="9" idx="1"/>
          </p:cNvCxnSpPr>
          <p:nvPr/>
        </p:nvCxnSpPr>
        <p:spPr bwMode="auto">
          <a:xfrm>
            <a:off x="3786022" y="3625502"/>
            <a:ext cx="9094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872D975-6EFB-420D-9073-25A999978224}"/>
              </a:ext>
            </a:extLst>
          </p:cNvPr>
          <p:cNvCxnSpPr>
            <a:stCxn id="23" idx="3"/>
            <a:endCxn id="31" idx="1"/>
          </p:cNvCxnSpPr>
          <p:nvPr/>
        </p:nvCxnSpPr>
        <p:spPr bwMode="auto">
          <a:xfrm>
            <a:off x="7196285" y="3617557"/>
            <a:ext cx="68453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E9A5A0E-E036-4A37-A9FE-A7FA443AB3FF}"/>
              </a:ext>
            </a:extLst>
          </p:cNvPr>
          <p:cNvCxnSpPr>
            <a:cxnSpLocks/>
            <a:stCxn id="9" idx="0"/>
            <a:endCxn id="28" idx="7"/>
          </p:cNvCxnSpPr>
          <p:nvPr/>
        </p:nvCxnSpPr>
        <p:spPr bwMode="auto">
          <a:xfrm flipV="1">
            <a:off x="5287540" y="2999572"/>
            <a:ext cx="1" cy="2358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DCFDE2D-1190-4FDA-AFFC-3D01783B69F9}"/>
              </a:ext>
            </a:extLst>
          </p:cNvPr>
          <p:cNvCxnSpPr>
            <a:cxnSpLocks/>
            <a:stCxn id="23" idx="0"/>
            <a:endCxn id="28" idx="6"/>
          </p:cNvCxnSpPr>
          <p:nvPr/>
        </p:nvCxnSpPr>
        <p:spPr bwMode="auto">
          <a:xfrm flipV="1">
            <a:off x="6643408" y="2999572"/>
            <a:ext cx="2479" cy="2279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83964AD-2547-4029-A005-1E8E78C590A6}"/>
              </a:ext>
            </a:extLst>
          </p:cNvPr>
          <p:cNvCxnSpPr>
            <a:cxnSpLocks/>
            <a:stCxn id="9" idx="3"/>
            <a:endCxn id="23" idx="1"/>
          </p:cNvCxnSpPr>
          <p:nvPr/>
        </p:nvCxnSpPr>
        <p:spPr bwMode="auto">
          <a:xfrm flipV="1">
            <a:off x="5879566" y="3617557"/>
            <a:ext cx="210964" cy="79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F0D319A-794D-4E9B-9408-B2BE4893AB55}"/>
              </a:ext>
            </a:extLst>
          </p:cNvPr>
          <p:cNvCxnSpPr/>
          <p:nvPr/>
        </p:nvCxnSpPr>
        <p:spPr bwMode="auto">
          <a:xfrm>
            <a:off x="4119893" y="1117307"/>
            <a:ext cx="0" cy="4332482"/>
          </a:xfrm>
          <a:prstGeom prst="line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28D2E89-5B60-4C28-8011-FE72A220CBB3}"/>
              </a:ext>
            </a:extLst>
          </p:cNvPr>
          <p:cNvSpPr txBox="1"/>
          <p:nvPr/>
        </p:nvSpPr>
        <p:spPr>
          <a:xfrm>
            <a:off x="2171911" y="4960372"/>
            <a:ext cx="11989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dirty="0" err="1">
                <a:solidFill>
                  <a:srgbClr val="ED7D31"/>
                </a:solidFill>
                <a:latin typeface="Calibri" panose="020F0502020204030204" pitchFamily="34" charset="0"/>
                <a:ea typeface="ＭＳ Ｐゴシック"/>
              </a:rPr>
              <a:t>Unprivileged</a:t>
            </a:r>
            <a:endParaRPr lang="nl-NL" sz="1500" dirty="0">
              <a:solidFill>
                <a:srgbClr val="ED7D31"/>
              </a:solidFill>
              <a:latin typeface="Calibri" panose="020F0502020204030204" pitchFamily="34" charset="0"/>
              <a:ea typeface="ＭＳ Ｐゴシック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83A0291-B31A-4656-9EAD-F6D6D4A7E87F}"/>
              </a:ext>
            </a:extLst>
          </p:cNvPr>
          <p:cNvSpPr txBox="1"/>
          <p:nvPr/>
        </p:nvSpPr>
        <p:spPr>
          <a:xfrm>
            <a:off x="4925389" y="4960372"/>
            <a:ext cx="9712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1500" dirty="0" err="1">
                <a:solidFill>
                  <a:srgbClr val="ED7D31"/>
                </a:solidFill>
                <a:latin typeface="Calibri" panose="020F0502020204030204" pitchFamily="34" charset="0"/>
                <a:ea typeface="ＭＳ Ｐゴシック"/>
              </a:rPr>
              <a:t>privileged</a:t>
            </a:r>
            <a:endParaRPr lang="nl-NL" sz="1500" dirty="0">
              <a:solidFill>
                <a:srgbClr val="ED7D31"/>
              </a:solidFill>
              <a:latin typeface="Calibri" panose="020F0502020204030204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157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F99DD-C95F-4FBF-88CC-4913706B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Planning RTS1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501165-FB87-4FF9-ADAB-174EA538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noProof="0" dirty="0"/>
              <a:t>Week 3: 	Cooperative Scheduling</a:t>
            </a:r>
          </a:p>
          <a:p>
            <a:r>
              <a:rPr lang="en-US" sz="28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4: 	Pre-emptive Scheduling</a:t>
            </a:r>
          </a:p>
          <a:p>
            <a:r>
              <a:rPr lang="en-US" sz="2800" noProof="0" dirty="0"/>
              <a:t>Week 5: 	Using an RTOS</a:t>
            </a:r>
          </a:p>
          <a:p>
            <a:r>
              <a:rPr lang="en-US" sz="2800" noProof="0" dirty="0"/>
              <a:t>Week 6:	</a:t>
            </a:r>
            <a:r>
              <a:rPr lang="en-US" sz="2800" noProof="0" dirty="0" err="1"/>
              <a:t>Schedulability</a:t>
            </a:r>
            <a:r>
              <a:rPr lang="en-US" sz="2800" noProof="0" dirty="0"/>
              <a:t> Analyses, Priority Assignment</a:t>
            </a:r>
          </a:p>
          <a:p>
            <a:r>
              <a:rPr lang="en-US" sz="2800" noProof="0" dirty="0"/>
              <a:t>Week 7/8: 	Introduction (embedded) Rust</a:t>
            </a:r>
          </a:p>
          <a:p>
            <a:endParaRPr lang="nl-NL" sz="2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B7F7A98-0174-47E5-95B8-6B72A64CF1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456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D1F8C-8FE5-4775-85EB-1814590F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OS Interrupts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B2625A-33E6-42BF-A57C-1D00AA577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noProof="0" dirty="0" err="1"/>
              <a:t>Systick</a:t>
            </a:r>
            <a:endParaRPr lang="en-US" noProof="0" dirty="0"/>
          </a:p>
          <a:p>
            <a:pPr marL="914382" lvl="1"/>
            <a:r>
              <a:rPr lang="en-US" noProof="0" dirty="0"/>
              <a:t>Used by OS to periodically update everything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noProof="0" dirty="0" err="1"/>
              <a:t>PendSV</a:t>
            </a:r>
            <a:r>
              <a:rPr lang="en-US" noProof="0" dirty="0"/>
              <a:t> (</a:t>
            </a:r>
            <a:r>
              <a:rPr lang="en-US" noProof="0" dirty="0" err="1"/>
              <a:t>Pendable</a:t>
            </a:r>
            <a:r>
              <a:rPr lang="en-US" noProof="0" dirty="0"/>
              <a:t> Service Call)</a:t>
            </a:r>
          </a:p>
          <a:p>
            <a:pPr marL="914382" lvl="1"/>
            <a:r>
              <a:rPr lang="en-US" noProof="0" dirty="0"/>
              <a:t>Used by OS to request a context switch</a:t>
            </a:r>
          </a:p>
          <a:p>
            <a:pPr marL="914382" lvl="1"/>
            <a:r>
              <a:rPr lang="en-US" noProof="0" dirty="0"/>
              <a:t>Software bit triggers this interrupt</a:t>
            </a:r>
          </a:p>
          <a:p>
            <a:pPr marL="914382" lvl="1"/>
            <a:r>
              <a:rPr lang="en-US" noProof="0" dirty="0"/>
              <a:t>Lowest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noProof="0" dirty="0"/>
              <a:t>SVC (</a:t>
            </a:r>
            <a:r>
              <a:rPr lang="en-US" noProof="0" dirty="0" err="1"/>
              <a:t>SuperVisor</a:t>
            </a:r>
            <a:r>
              <a:rPr lang="en-US" noProof="0" dirty="0"/>
              <a:t> Call)</a:t>
            </a:r>
          </a:p>
          <a:p>
            <a:pPr marL="914382" lvl="1"/>
            <a:r>
              <a:rPr lang="en-US" noProof="0" dirty="0"/>
              <a:t>Used by tasks to request a service from the OS</a:t>
            </a:r>
          </a:p>
          <a:p>
            <a:pPr marL="914382"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107AC-C63C-43F9-B8ED-8E710655B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399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FC179-3811-4732-9175-A0AF6BE9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Supervisor call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913AE-61C9-4F82-AB71-D1902B653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3"/>
            <a:ext cx="5182655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noProof="0" dirty="0"/>
              <a:t>Assembly call</a:t>
            </a:r>
          </a:p>
          <a:p>
            <a:pPr marL="914382" lvl="1" indent="-457200"/>
            <a:r>
              <a:rPr lang="en-US" noProof="0" dirty="0">
                <a:solidFill>
                  <a:srgbClr val="0070C0"/>
                </a:solidFill>
                <a:latin typeface="Consolas" panose="020B0609020204030204" pitchFamily="49" charset="0"/>
                <a:ea typeface="UD Digi Kyokasho N-R" panose="02020400000000000000" pitchFamily="17" charset="-128"/>
              </a:rPr>
              <a:t>SVC #x</a:t>
            </a:r>
          </a:p>
          <a:p>
            <a:pPr marL="868341" lvl="2" indent="-342900"/>
            <a:r>
              <a:rPr lang="en-US" noProof="0" dirty="0">
                <a:ea typeface="UD Digi Kyokasho N-R" panose="02020400000000000000" pitchFamily="17" charset="-128"/>
                <a:cs typeface="Calibri" panose="020F0502020204030204" pitchFamily="34" charset="0"/>
              </a:rPr>
              <a:t>Parameter X defines which action the OS performs, first byte of instruction</a:t>
            </a:r>
          </a:p>
          <a:p>
            <a:pPr marL="868341" lvl="2" indent="-342900"/>
            <a:r>
              <a:rPr lang="en-US" noProof="0" dirty="0">
                <a:ea typeface="UD Digi Kyokasho N-R" panose="02020400000000000000" pitchFamily="17" charset="-128"/>
                <a:cs typeface="Calibri" panose="020F0502020204030204" pitchFamily="34" charset="0"/>
              </a:rPr>
              <a:t>Interrupt occurs immediately</a:t>
            </a:r>
          </a:p>
          <a:p>
            <a:pPr marL="868341" lvl="2" indent="-342900"/>
            <a:r>
              <a:rPr lang="en-US" dirty="0">
                <a:ea typeface="UD Digi Kyokasho N-R" panose="02020400000000000000" pitchFamily="17" charset="-128"/>
                <a:cs typeface="Calibri" panose="020F0502020204030204" pitchFamily="34" charset="0"/>
              </a:rPr>
              <a:t>You can get and return parameters with stacked registers like normal function call</a:t>
            </a:r>
            <a:endParaRPr lang="en-US" noProof="0" dirty="0">
              <a:ea typeface="UD Digi Kyokasho N-R" panose="02020400000000000000" pitchFamily="17" charset="-128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noProof="0" dirty="0">
              <a:ea typeface="UD Digi Kyokasho N-R" panose="02020400000000000000" pitchFamily="17" charset="-128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noProof="0" dirty="0">
              <a:ea typeface="UD Digi Kyokasho N-R" panose="02020400000000000000" pitchFamily="17" charset="-128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842374-EA98-441C-858B-ADCAC52DE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fld id="{56D60047-1244-4A1F-8780-494A55767BC9}" type="slidenum">
              <a:rPr lang="nl-NL">
                <a:solidFill>
                  <a:prstClr val="black">
                    <a:tint val="75000"/>
                  </a:prstClr>
                </a:solidFill>
                <a:ea typeface="ＭＳ Ｐゴシック"/>
              </a:rPr>
              <a:pPr defTabSz="761970" eaLnBrk="1" fontAlgn="auto" hangingPunct="1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nl-NL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08C8BD-0BC1-491C-BD74-62430B66F66D}"/>
              </a:ext>
            </a:extLst>
          </p:cNvPr>
          <p:cNvGrpSpPr/>
          <p:nvPr/>
        </p:nvGrpSpPr>
        <p:grpSpPr>
          <a:xfrm>
            <a:off x="5800080" y="1441134"/>
            <a:ext cx="3502598" cy="3360582"/>
            <a:chOff x="850259" y="1412526"/>
            <a:chExt cx="4203117" cy="403269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165E2A2-82F6-4DF5-B3C4-CBC96D454C4D}"/>
                </a:ext>
              </a:extLst>
            </p:cNvPr>
            <p:cNvSpPr/>
            <p:nvPr/>
          </p:nvSpPr>
          <p:spPr bwMode="auto">
            <a:xfrm>
              <a:off x="1801883" y="1412526"/>
              <a:ext cx="2299871" cy="745904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61970"/>
              <a:r>
                <a:rPr lang="nl-NL" sz="18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Exception</a:t>
              </a:r>
              <a:r>
                <a:rPr lang="nl-NL" sz="18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entry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8E93F25-F5E7-4DDD-8C18-636A16E22955}"/>
                </a:ext>
              </a:extLst>
            </p:cNvPr>
            <p:cNvSpPr/>
            <p:nvPr/>
          </p:nvSpPr>
          <p:spPr bwMode="auto">
            <a:xfrm>
              <a:off x="850259" y="3429000"/>
              <a:ext cx="4203117" cy="503069"/>
            </a:xfrm>
            <a:prstGeom prst="parallelogram">
              <a:avLst>
                <a:gd name="adj" fmla="val 54635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61970"/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Use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PC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to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find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used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instruction</a:t>
              </a:r>
              <a:endPara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endParaRPr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CFEF6F6B-D429-443E-B9E7-F33CE367524D}"/>
                </a:ext>
              </a:extLst>
            </p:cNvPr>
            <p:cNvSpPr/>
            <p:nvPr/>
          </p:nvSpPr>
          <p:spPr bwMode="auto">
            <a:xfrm>
              <a:off x="1278754" y="2561425"/>
              <a:ext cx="3346130" cy="503069"/>
            </a:xfrm>
            <a:prstGeom prst="parallelogram">
              <a:avLst>
                <a:gd name="adj" fmla="val 54635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61970"/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Check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used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stack pointer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3AE5B12-E1F6-4B7E-BB26-CE9216C58E2C}"/>
                </a:ext>
              </a:extLst>
            </p:cNvPr>
            <p:cNvCxnSpPr>
              <a:cxnSpLocks/>
              <a:stCxn id="6" idx="2"/>
              <a:endCxn id="8" idx="0"/>
            </p:cNvCxnSpPr>
            <p:nvPr/>
          </p:nvCxnSpPr>
          <p:spPr bwMode="auto">
            <a:xfrm>
              <a:off x="2951819" y="2158430"/>
              <a:ext cx="0" cy="40299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A5BB39B5-9796-4287-AF39-6A743CB6083D}"/>
                </a:ext>
              </a:extLst>
            </p:cNvPr>
            <p:cNvSpPr/>
            <p:nvPr/>
          </p:nvSpPr>
          <p:spPr bwMode="auto">
            <a:xfrm>
              <a:off x="983432" y="4221793"/>
              <a:ext cx="3951988" cy="575500"/>
            </a:xfrm>
            <a:prstGeom prst="parallelogram">
              <a:avLst>
                <a:gd name="adj" fmla="val 54635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61970"/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Get parameter </a:t>
              </a:r>
              <a:r>
                <a:rPr lang="en-US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from</a:t>
              </a:r>
              <a:r>
                <a:rPr lang="nl-NL" sz="1400" b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 first byte of </a:t>
              </a:r>
              <a:r>
                <a:rPr lang="nl-NL" sz="1400" b="0" dirty="0" err="1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-48" charset="-128"/>
                  <a:cs typeface="Calibri" panose="020F0502020204030204" pitchFamily="34" charset="0"/>
                </a:rPr>
                <a:t>instruction</a:t>
              </a:r>
              <a:endParaRPr lang="nl-NL" sz="1400" b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-48" charset="-128"/>
                <a:cs typeface="Calibri" panose="020F050202020403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182623A-1309-4CC2-A14B-F2D7627FBF38}"/>
                </a:ext>
              </a:extLst>
            </p:cNvPr>
            <p:cNvCxnSpPr>
              <a:stCxn id="8" idx="4"/>
              <a:endCxn id="7" idx="0"/>
            </p:cNvCxnSpPr>
            <p:nvPr/>
          </p:nvCxnSpPr>
          <p:spPr bwMode="auto">
            <a:xfrm flipH="1">
              <a:off x="2951818" y="3064494"/>
              <a:ext cx="1" cy="3645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4E5404C-2F7A-44E3-B3AC-AAE67B7AB550}"/>
                </a:ext>
              </a:extLst>
            </p:cNvPr>
            <p:cNvCxnSpPr>
              <a:cxnSpLocks/>
              <a:stCxn id="7" idx="4"/>
              <a:endCxn id="10" idx="0"/>
            </p:cNvCxnSpPr>
            <p:nvPr/>
          </p:nvCxnSpPr>
          <p:spPr bwMode="auto">
            <a:xfrm>
              <a:off x="2951818" y="3932069"/>
              <a:ext cx="7608" cy="2897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57C2127-D4E4-421C-87B8-FCEBF3FCABC7}"/>
                </a:ext>
              </a:extLst>
            </p:cNvPr>
            <p:cNvCxnSpPr>
              <a:cxnSpLocks/>
              <a:stCxn id="10" idx="4"/>
            </p:cNvCxnSpPr>
            <p:nvPr/>
          </p:nvCxnSpPr>
          <p:spPr bwMode="auto">
            <a:xfrm>
              <a:off x="2959426" y="4797293"/>
              <a:ext cx="0" cy="6479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756183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4CF06-4B5E-431A-8BFD-E81140FE3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PendSV</a:t>
            </a:r>
            <a:r>
              <a:rPr lang="nl-NL" dirty="0"/>
              <a:t> - Context switch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47D63-4E7E-42A6-BB57-D9E94113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1897393"/>
            <a:ext cx="9281031" cy="355239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R0-R3,R12,LR,PC,XPSr get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pushed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current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stack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Push {R4-R11} CPU registers </a:t>
            </a:r>
            <a:r>
              <a:rPr lang="nl-NL" sz="2800" dirty="0" err="1"/>
              <a:t>to</a:t>
            </a:r>
            <a:r>
              <a:rPr lang="nl-NL" sz="2800" dirty="0"/>
              <a:t> PSP, update stack pointer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Pick new </a:t>
            </a:r>
            <a:r>
              <a:rPr lang="nl-NL" sz="2800" dirty="0" err="1"/>
              <a:t>task</a:t>
            </a:r>
            <a:r>
              <a:rPr lang="nl-NL" sz="2800" dirty="0"/>
              <a:t> </a:t>
            </a:r>
            <a:r>
              <a:rPr lang="nl-NL" sz="2800" dirty="0" err="1"/>
              <a:t>and</a:t>
            </a:r>
            <a:r>
              <a:rPr lang="nl-NL" sz="2800" dirty="0"/>
              <a:t> change PSP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Pop {R4-R11} </a:t>
            </a:r>
            <a:r>
              <a:rPr lang="nl-NL" sz="2800" dirty="0" err="1"/>
              <a:t>from</a:t>
            </a:r>
            <a:r>
              <a:rPr lang="nl-NL" sz="2800" dirty="0"/>
              <a:t> new PSP, update stack pointer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R0-R3,R12,LR,PC,XPSr get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popped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800" dirty="0" err="1">
                <a:solidFill>
                  <a:schemeClr val="bg1">
                    <a:lumMod val="75000"/>
                  </a:schemeClr>
                </a:solidFill>
              </a:rPr>
              <a:t>current</a:t>
            </a:r>
            <a:r>
              <a:rPr lang="nl-NL" sz="2800" dirty="0">
                <a:solidFill>
                  <a:schemeClr val="bg1">
                    <a:lumMod val="75000"/>
                  </a:schemeClr>
                </a:solidFill>
              </a:rPr>
              <a:t> stack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68299F-FA4A-4944-8B62-286E3268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876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Switching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 save context -&gt;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761970" eaLnBrk="1" fontAlgn="auto" hangingPunct="1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>
                <a:solidFill>
                  <a:prstClr val="black">
                    <a:tint val="75000"/>
                  </a:prstClr>
                </a:solidFill>
                <a:ea typeface="ＭＳ Ｐゴシック"/>
              </a:rPr>
              <a:pPr defTabSz="761970" eaLnBrk="1" fontAlgn="auto" hangingPunct="1">
                <a:spcBef>
                  <a:spcPts val="0"/>
                </a:spcBef>
                <a:spcAft>
                  <a:spcPts val="0"/>
                </a:spcAft>
              </a:pPr>
              <a:t>23</a:t>
            </a:fld>
            <a:endParaRPr lang="nl-NL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553" t="28903" r="6935" b="13080"/>
          <a:stretch/>
        </p:blipFill>
        <p:spPr>
          <a:xfrm>
            <a:off x="519493" y="599840"/>
            <a:ext cx="2751687" cy="19802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068" t="28023" r="7235" b="17475"/>
          <a:stretch/>
        </p:blipFill>
        <p:spPr>
          <a:xfrm>
            <a:off x="7040219" y="376316"/>
            <a:ext cx="3000333" cy="18602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3400" t="12201" b="50000"/>
          <a:stretch/>
        </p:blipFill>
        <p:spPr>
          <a:xfrm>
            <a:off x="473068" y="2637503"/>
            <a:ext cx="3547153" cy="30603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73400" t="7754" r="1850" b="50000"/>
          <a:stretch/>
        </p:blipFill>
        <p:spPr>
          <a:xfrm>
            <a:off x="6858817" y="2294621"/>
            <a:ext cx="3300367" cy="34203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48721" y="634689"/>
            <a:ext cx="46568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85" indent="-380985" defTabSz="76197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Enter exception (</a:t>
            </a:r>
            <a:r>
              <a:rPr lang="en-US" sz="2000" b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PendSV</a:t>
            </a: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)</a:t>
            </a:r>
          </a:p>
          <a:p>
            <a:pPr marL="380985" indent="-380985" defTabSz="76197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Save context (CPU registers) to stack</a:t>
            </a:r>
          </a:p>
          <a:p>
            <a:pPr marL="380985" indent="-380985" defTabSz="76197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Switch stack to new task</a:t>
            </a:r>
          </a:p>
          <a:p>
            <a:pPr marL="380985" indent="-380985" defTabSz="76197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Load context from stack to CPU</a:t>
            </a:r>
          </a:p>
          <a:p>
            <a:pPr marL="380985" indent="-380985" defTabSz="76197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ＭＳ Ｐゴシック"/>
              </a:rPr>
              <a:t>Leave exception using new stack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0825" y="2479649"/>
            <a:ext cx="4569751" cy="29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2C4E6-0854-495C-98A9-CFA35F727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Memory </a:t>
            </a:r>
            <a:r>
              <a:rPr lang="nl-NL" dirty="0" err="1"/>
              <a:t>Protection</a:t>
            </a:r>
            <a:r>
              <a:rPr lang="nl-NL" dirty="0"/>
              <a:t> Unit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E33668-8EBF-4AE5-BDF3-97CF95FF8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Can set memory locations</a:t>
            </a:r>
          </a:p>
          <a:p>
            <a:pPr marL="742932" lvl="1" indent="-285750"/>
            <a:r>
              <a:rPr lang="en-US" sz="2000" dirty="0"/>
              <a:t>Inaccessible</a:t>
            </a:r>
          </a:p>
          <a:p>
            <a:pPr marL="742932" lvl="1" indent="-285750"/>
            <a:r>
              <a:rPr lang="en-US" sz="2000" dirty="0"/>
              <a:t>Read only</a:t>
            </a:r>
          </a:p>
          <a:p>
            <a:pPr marL="742932" lvl="1" indent="-285750"/>
            <a:r>
              <a:rPr lang="en-US" sz="2000" dirty="0"/>
              <a:t>Non-executable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Possible use-case in RTOS</a:t>
            </a:r>
          </a:p>
          <a:p>
            <a:pPr marL="742932" lvl="1" indent="-285750"/>
            <a:r>
              <a:rPr lang="en-US" sz="2000" dirty="0"/>
              <a:t>Limit access to certain peripherals</a:t>
            </a:r>
          </a:p>
          <a:p>
            <a:pPr marL="742932" lvl="1" indent="-285750"/>
            <a:r>
              <a:rPr lang="en-US" sz="2000" dirty="0"/>
              <a:t>Only allow access to own task memory (and thus stack)</a:t>
            </a:r>
          </a:p>
          <a:p>
            <a:pPr marL="811191" lvl="2" indent="-285750"/>
            <a:r>
              <a:rPr lang="en-US" sz="1800" dirty="0"/>
              <a:t>Downside?</a:t>
            </a:r>
          </a:p>
          <a:p>
            <a:pPr marL="742932" lvl="1" indent="-285750"/>
            <a:r>
              <a:rPr lang="en-US" sz="2000" dirty="0"/>
              <a:t>Make RAM segments non-executable to prevent injection-type attacks</a:t>
            </a:r>
          </a:p>
          <a:p>
            <a:pPr marL="742932" lvl="1" indent="-285750"/>
            <a:endParaRPr lang="en-US" sz="2400" dirty="0"/>
          </a:p>
          <a:p>
            <a:pPr marL="285732" indent="-285750"/>
            <a:r>
              <a:rPr lang="en-US" sz="1100" dirty="0" err="1">
                <a:hlinkClick r:id="rId2"/>
              </a:rPr>
              <a:t>FreeRTOS</a:t>
            </a:r>
            <a:r>
              <a:rPr lang="en-US" sz="1100" dirty="0">
                <a:hlinkClick r:id="rId2"/>
              </a:rPr>
              <a:t>-MPU - ARM Cortex-M3 and ARM Cortex-M4 Memory Protection Unit support in </a:t>
            </a:r>
            <a:r>
              <a:rPr lang="en-US" sz="1100" dirty="0" err="1">
                <a:hlinkClick r:id="rId2"/>
              </a:rPr>
              <a:t>FreeRTOS</a:t>
            </a:r>
            <a:endParaRPr lang="en-US" sz="1100" dirty="0"/>
          </a:p>
          <a:p>
            <a:pPr marL="285732" indent="-285750"/>
            <a:r>
              <a:rPr lang="en-US" sz="1100" i="0" u="sng" dirty="0">
                <a:solidFill>
                  <a:srgbClr val="1A0DAB"/>
                </a:solidFill>
                <a:effectLst/>
                <a:cs typeface="Calibri" panose="020F0502020204030204" pitchFamily="34" charset="0"/>
                <a:hlinkClick r:id="rId3"/>
              </a:rPr>
              <a:t>Why ARM MPU Has Become an Outcast in Embedded Systems</a:t>
            </a:r>
          </a:p>
          <a:p>
            <a:pPr marL="285732" indent="-285750"/>
            <a:endParaRPr lang="en-US" sz="2800" dirty="0"/>
          </a:p>
          <a:p>
            <a:pPr marL="742932" lvl="1" indent="-285750"/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44F497-6121-44E8-B158-AF9537D2C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83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Pre-emptive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Priority based</a:t>
            </a:r>
          </a:p>
          <a:p>
            <a:pPr lvl="1"/>
            <a:r>
              <a:rPr lang="en-US" sz="2400" dirty="0"/>
              <a:t>Scheduler decides and update states of tasks</a:t>
            </a:r>
          </a:p>
          <a:p>
            <a:pPr lvl="1"/>
            <a:r>
              <a:rPr lang="en-US" sz="2400" dirty="0"/>
              <a:t>When high priority task comes alive, it interrupts lower priority tasks</a:t>
            </a:r>
          </a:p>
          <a:p>
            <a:pPr lvl="1"/>
            <a:r>
              <a:rPr lang="en-US" sz="2400" dirty="0"/>
              <a:t>When all tasks are suspended, the idle task can run</a:t>
            </a:r>
          </a:p>
          <a:p>
            <a:r>
              <a:rPr lang="en-US" sz="2800" dirty="0"/>
              <a:t>Round robin</a:t>
            </a:r>
          </a:p>
          <a:p>
            <a:pPr lvl="1"/>
            <a:r>
              <a:rPr lang="en-US" sz="2400" dirty="0"/>
              <a:t>Every task gets equal CPU time</a:t>
            </a:r>
          </a:p>
          <a:p>
            <a:pPr lvl="1"/>
            <a:r>
              <a:rPr lang="en-US" sz="2400" dirty="0"/>
              <a:t>When all tasks are suspended, the idle task can run</a:t>
            </a:r>
          </a:p>
          <a:p>
            <a:pPr lvl="1"/>
            <a:endParaRPr lang="en-US" sz="2400" dirty="0"/>
          </a:p>
          <a:p>
            <a:r>
              <a:rPr lang="en-US" sz="2800" dirty="0"/>
              <a:t>Demo</a:t>
            </a:r>
          </a:p>
          <a:p>
            <a:pPr lvl="1"/>
            <a:r>
              <a:rPr lang="en-US" sz="2400" dirty="0"/>
              <a:t>Instructor demonstrates algorithms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076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Problems with pre-emptive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Starvation</a:t>
            </a:r>
          </a:p>
          <a:p>
            <a:pPr lvl="1"/>
            <a:r>
              <a:rPr lang="en-US" sz="2400" dirty="0"/>
              <a:t>Low priority tasks don’t get </a:t>
            </a:r>
            <a:r>
              <a:rPr lang="en-US" sz="2400" dirty="0" err="1"/>
              <a:t>cpu</a:t>
            </a:r>
            <a:r>
              <a:rPr lang="en-US" sz="2400" dirty="0"/>
              <a:t> time</a:t>
            </a:r>
          </a:p>
          <a:p>
            <a:pPr lvl="2"/>
            <a:r>
              <a:rPr lang="en-US" dirty="0"/>
              <a:t>Possible solution: Aging</a:t>
            </a:r>
          </a:p>
          <a:p>
            <a:pPr marL="380985" lvl="1" indent="0">
              <a:buNone/>
            </a:pPr>
            <a:endParaRPr lang="en-US" sz="2400" dirty="0"/>
          </a:p>
          <a:p>
            <a:r>
              <a:rPr lang="en-US" sz="2800" dirty="0"/>
              <a:t>Sharing resources</a:t>
            </a:r>
          </a:p>
          <a:p>
            <a:pPr lvl="1"/>
            <a:r>
              <a:rPr lang="en-US" sz="2400" dirty="0"/>
              <a:t>Tasks can’t use hardware ‘simultaneously’</a:t>
            </a:r>
          </a:p>
          <a:p>
            <a:pPr lvl="1"/>
            <a:r>
              <a:rPr lang="en-US" sz="2400" dirty="0"/>
              <a:t>Waiting for hardware to come available can cause deadlock or priority inversion</a:t>
            </a:r>
          </a:p>
          <a:p>
            <a:pPr lvl="2"/>
            <a:r>
              <a:rPr lang="en-US" dirty="0"/>
              <a:t>Next week</a:t>
            </a:r>
          </a:p>
          <a:p>
            <a:pPr lvl="1"/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643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8E6AC-0E41-4098-BB2D-0302CE2ED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Walkthrough</a:t>
            </a:r>
            <a:r>
              <a:rPr lang="nl-NL" dirty="0"/>
              <a:t> </a:t>
            </a:r>
            <a:r>
              <a:rPr lang="nl-NL" dirty="0" err="1"/>
              <a:t>VersdOS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FC8A90-1749-4BED-9A41-E6C2B6AD1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293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Next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67" dirty="0"/>
              <a:t>Free-RTOS</a:t>
            </a:r>
          </a:p>
          <a:p>
            <a:pPr lvl="1"/>
            <a:r>
              <a:rPr lang="en-US" sz="2333" dirty="0"/>
              <a:t>What is it</a:t>
            </a:r>
          </a:p>
          <a:p>
            <a:pPr lvl="1"/>
            <a:r>
              <a:rPr lang="en-US" sz="2333" dirty="0"/>
              <a:t>Problems and challenges with </a:t>
            </a:r>
          </a:p>
          <a:p>
            <a:pPr lvl="1"/>
            <a:r>
              <a:rPr lang="en-US" sz="2333" dirty="0"/>
              <a:t>Threads and IPC (Inter Process Synchronization)</a:t>
            </a:r>
          </a:p>
          <a:p>
            <a:pPr lvl="1"/>
            <a:r>
              <a:rPr lang="en-US" sz="2333" dirty="0"/>
              <a:t>POSIX API overview</a:t>
            </a:r>
          </a:p>
          <a:p>
            <a:pPr lvl="1"/>
            <a:endParaRPr lang="en-US" sz="2333" dirty="0"/>
          </a:p>
          <a:p>
            <a:pPr marL="380985" lvl="1" indent="0">
              <a:buNone/>
            </a:pPr>
            <a:r>
              <a:rPr lang="en-US" sz="2333" dirty="0">
                <a:solidFill>
                  <a:srgbClr val="CA0032"/>
                </a:solidFill>
              </a:rPr>
              <a:t>Read assignment 5 before next week’s lesson!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31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Opdrachten_Week_4.pdf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29</a:t>
            </a:fld>
            <a:endParaRPr lang="nl-NL"/>
          </a:p>
        </p:txBody>
      </p:sp>
      <p:pic>
        <p:nvPicPr>
          <p:cNvPr id="8" name="Afbeelding 7" descr="Afbeelding met tekst, elektronica&#10;&#10;Automatisch gegenereerde beschrijving">
            <a:extLst>
              <a:ext uri="{FF2B5EF4-FFF2-40B4-BE49-F238E27FC236}">
                <a16:creationId xmlns:a16="http://schemas.microsoft.com/office/drawing/2014/main" id="{4C0AA9EB-0191-489E-ACCC-DD1434252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7125">
            <a:off x="4128009" y="1523639"/>
            <a:ext cx="5715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Scheduling</a:t>
            </a:r>
          </a:p>
          <a:p>
            <a:pPr lvl="1"/>
            <a:r>
              <a:rPr lang="en-US" dirty="0"/>
              <a:t>Problem</a:t>
            </a:r>
          </a:p>
          <a:p>
            <a:pPr lvl="1"/>
            <a:r>
              <a:rPr lang="en-US" dirty="0"/>
              <a:t>Goal</a:t>
            </a:r>
          </a:p>
          <a:p>
            <a:pPr lvl="1"/>
            <a:r>
              <a:rPr lang="en-US" dirty="0"/>
              <a:t>Possible solution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Problem</a:t>
            </a:r>
          </a:p>
          <a:p>
            <a:pPr lvl="1"/>
            <a:r>
              <a:rPr lang="en-US" sz="2400" dirty="0"/>
              <a:t>Multiple processes require CPU time</a:t>
            </a:r>
          </a:p>
          <a:p>
            <a:pPr lvl="2"/>
            <a:r>
              <a:rPr lang="en-US" sz="2000" dirty="0"/>
              <a:t>Some processes need it asap</a:t>
            </a:r>
          </a:p>
          <a:p>
            <a:pPr lvl="2"/>
            <a:r>
              <a:rPr lang="en-US" sz="2000" dirty="0"/>
              <a:t>Some processes just need to happen at some point in time</a:t>
            </a:r>
            <a:endParaRPr lang="en-US" dirty="0"/>
          </a:p>
          <a:p>
            <a:pPr lvl="1"/>
            <a:r>
              <a:rPr lang="en-US" sz="2400" dirty="0"/>
              <a:t>Multiple processes require bandwidth</a:t>
            </a:r>
          </a:p>
          <a:p>
            <a:pPr lvl="2"/>
            <a:r>
              <a:rPr lang="en-US" sz="2000" dirty="0"/>
              <a:t>USB, Serial, SPI ....</a:t>
            </a:r>
          </a:p>
          <a:p>
            <a:pPr lvl="2"/>
            <a:r>
              <a:rPr lang="en-US" sz="2000" dirty="0"/>
              <a:t>Prioritization?</a:t>
            </a:r>
            <a:br>
              <a:rPr lang="en-US" sz="2000" dirty="0"/>
            </a:br>
            <a:endParaRPr lang="en-US" dirty="0"/>
          </a:p>
          <a:p>
            <a:r>
              <a:rPr lang="en-US" sz="2800" dirty="0"/>
              <a:t>Goal</a:t>
            </a:r>
          </a:p>
          <a:p>
            <a:pPr lvl="1"/>
            <a:r>
              <a:rPr lang="en-US" sz="2400" dirty="0"/>
              <a:t>Create a framework that’ll ease (CPU) time management</a:t>
            </a:r>
          </a:p>
          <a:p>
            <a:pPr lvl="1"/>
            <a:r>
              <a:rPr lang="en-US" sz="2400" dirty="0"/>
              <a:t>Easy to add new processes  and to share resources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80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Demonstration of pre-emptive project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Cooperative versus Pre-emptive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Cooperative</a:t>
            </a:r>
          </a:p>
          <a:p>
            <a:pPr lvl="1"/>
            <a:r>
              <a:rPr lang="en-US" sz="2400" dirty="0"/>
              <a:t>Tasks run sequentially</a:t>
            </a:r>
          </a:p>
          <a:p>
            <a:pPr lvl="1"/>
            <a:r>
              <a:rPr lang="en-US" sz="2400" dirty="0"/>
              <a:t>High priority tasks have to wait till last task finishes</a:t>
            </a:r>
          </a:p>
          <a:p>
            <a:pPr lvl="1"/>
            <a:r>
              <a:rPr lang="en-US" sz="2400" dirty="0"/>
              <a:t>Easy to set up</a:t>
            </a:r>
          </a:p>
          <a:p>
            <a:pPr lvl="1"/>
            <a:r>
              <a:rPr lang="en-US" sz="2400" dirty="0"/>
              <a:t>Low overhead scheduler</a:t>
            </a:r>
          </a:p>
          <a:p>
            <a:pPr lvl="1"/>
            <a:endParaRPr lang="en-US" sz="2400" dirty="0"/>
          </a:p>
          <a:p>
            <a:r>
              <a:rPr lang="en-US" sz="2800" dirty="0"/>
              <a:t>Pre-emptive (Multi-tasking)</a:t>
            </a:r>
          </a:p>
          <a:p>
            <a:pPr lvl="1"/>
            <a:r>
              <a:rPr lang="en-US" sz="2400" dirty="0"/>
              <a:t>Important tasks always finish first</a:t>
            </a:r>
          </a:p>
          <a:p>
            <a:pPr lvl="1"/>
            <a:r>
              <a:rPr lang="en-US" sz="2400" dirty="0"/>
              <a:t>Danger of starvation and using hardware concurrently</a:t>
            </a:r>
          </a:p>
          <a:p>
            <a:pPr lvl="1"/>
            <a:r>
              <a:rPr lang="en-US" sz="2400" dirty="0"/>
              <a:t>More overhead on resources(RAM) and CPU time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960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Embedded system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2680229" y="2257435"/>
            <a:ext cx="2459303" cy="15829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5000" tIns="39000" rIns="75000" bIns="39000" anchor="ctr">
            <a:noAutofit/>
          </a:bodyPr>
          <a:lstStyle/>
          <a:p>
            <a:pPr algn="ctr">
              <a:defRPr/>
            </a:pPr>
            <a:endParaRPr lang="nl-NL" sz="1667"/>
          </a:p>
        </p:txBody>
      </p:sp>
      <p:sp>
        <p:nvSpPr>
          <p:cNvPr id="267269" name="Oval 5"/>
          <p:cNvSpPr>
            <a:spLocks noChangeArrowheads="1"/>
          </p:cNvSpPr>
          <p:nvPr/>
        </p:nvSpPr>
        <p:spPr bwMode="auto">
          <a:xfrm>
            <a:off x="3040062" y="2586691"/>
            <a:ext cx="497417" cy="471505"/>
          </a:xfrm>
          <a:prstGeom prst="ellipse">
            <a:avLst/>
          </a:prstGeom>
          <a:solidFill>
            <a:srgbClr val="00B0F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>
                <a:solidFill>
                  <a:schemeClr val="bg1"/>
                </a:solidFill>
              </a:rPr>
              <a:t>T</a:t>
            </a:r>
            <a:endParaRPr lang="nl-NL" sz="1667">
              <a:solidFill>
                <a:schemeClr val="bg1"/>
              </a:solidFill>
            </a:endParaRPr>
          </a:p>
        </p:txBody>
      </p:sp>
      <p:sp>
        <p:nvSpPr>
          <p:cNvPr id="267271" name="Oval 7"/>
          <p:cNvSpPr>
            <a:spLocks noChangeArrowheads="1"/>
          </p:cNvSpPr>
          <p:nvPr/>
        </p:nvSpPr>
        <p:spPr bwMode="auto">
          <a:xfrm>
            <a:off x="3639344" y="3126441"/>
            <a:ext cx="497417" cy="47150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 dirty="0">
                <a:solidFill>
                  <a:schemeClr val="bg1"/>
                </a:solidFill>
              </a:rPr>
              <a:t>S</a:t>
            </a:r>
            <a:endParaRPr lang="nl-NL" sz="1667" dirty="0">
              <a:solidFill>
                <a:schemeClr val="bg1"/>
              </a:solidFill>
            </a:endParaRPr>
          </a:p>
        </p:txBody>
      </p:sp>
      <p:sp>
        <p:nvSpPr>
          <p:cNvPr id="267272" name="Oval 8"/>
          <p:cNvSpPr>
            <a:spLocks noChangeArrowheads="1"/>
          </p:cNvSpPr>
          <p:nvPr/>
        </p:nvSpPr>
        <p:spPr bwMode="auto">
          <a:xfrm>
            <a:off x="4239948" y="2586691"/>
            <a:ext cx="497417" cy="471505"/>
          </a:xfrm>
          <a:prstGeom prst="ellipse">
            <a:avLst/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>
                <a:solidFill>
                  <a:schemeClr val="bg1"/>
                </a:solidFill>
              </a:rPr>
              <a:t>P</a:t>
            </a:r>
            <a:endParaRPr lang="nl-NL" sz="1667">
              <a:solidFill>
                <a:schemeClr val="bg1"/>
              </a:solidFill>
            </a:endParaRPr>
          </a:p>
        </p:txBody>
      </p:sp>
      <p:sp>
        <p:nvSpPr>
          <p:cNvPr id="267273" name="Rectangle 9"/>
          <p:cNvSpPr>
            <a:spLocks noChangeArrowheads="1"/>
          </p:cNvSpPr>
          <p:nvPr/>
        </p:nvSpPr>
        <p:spPr bwMode="auto">
          <a:xfrm>
            <a:off x="2062561" y="4092138"/>
            <a:ext cx="839154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 dirty="0"/>
              <a:t>Switch</a:t>
            </a:r>
            <a:endParaRPr lang="nl-NL" sz="1667" dirty="0"/>
          </a:p>
        </p:txBody>
      </p:sp>
      <p:sp>
        <p:nvSpPr>
          <p:cNvPr id="267275" name="Rectangle 11"/>
          <p:cNvSpPr>
            <a:spLocks noChangeArrowheads="1"/>
          </p:cNvSpPr>
          <p:nvPr/>
        </p:nvSpPr>
        <p:spPr bwMode="auto">
          <a:xfrm>
            <a:off x="4537354" y="4392441"/>
            <a:ext cx="863199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/>
              <a:t>Screen</a:t>
            </a:r>
            <a:endParaRPr lang="nl-NL" sz="1667"/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5849288" y="3672774"/>
            <a:ext cx="613130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/>
              <a:t>DAC</a:t>
            </a:r>
            <a:endParaRPr lang="nl-NL" sz="1667"/>
          </a:p>
        </p:txBody>
      </p:sp>
      <p:sp>
        <p:nvSpPr>
          <p:cNvPr id="267277" name="Rectangle 13"/>
          <p:cNvSpPr>
            <a:spLocks noChangeArrowheads="1"/>
          </p:cNvSpPr>
          <p:nvPr/>
        </p:nvSpPr>
        <p:spPr bwMode="auto">
          <a:xfrm>
            <a:off x="5550468" y="1992670"/>
            <a:ext cx="613130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/>
              <a:t>ADC</a:t>
            </a:r>
            <a:endParaRPr lang="nl-NL" sz="1667"/>
          </a:p>
        </p:txBody>
      </p:sp>
      <p:sp>
        <p:nvSpPr>
          <p:cNvPr id="267278" name="Rectangle 14"/>
          <p:cNvSpPr>
            <a:spLocks noChangeArrowheads="1"/>
          </p:cNvSpPr>
          <p:nvPr/>
        </p:nvSpPr>
        <p:spPr bwMode="auto">
          <a:xfrm>
            <a:off x="2789541" y="1751899"/>
            <a:ext cx="613130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/>
              <a:t>ADC</a:t>
            </a:r>
            <a:endParaRPr lang="nl-NL" sz="1667"/>
          </a:p>
        </p:txBody>
      </p:sp>
      <p:sp>
        <p:nvSpPr>
          <p:cNvPr id="267282" name="Rectangle 18"/>
          <p:cNvSpPr>
            <a:spLocks noChangeArrowheads="1"/>
          </p:cNvSpPr>
          <p:nvPr/>
        </p:nvSpPr>
        <p:spPr bwMode="auto">
          <a:xfrm>
            <a:off x="1752326" y="1127002"/>
            <a:ext cx="1847443" cy="386538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2000" dirty="0"/>
              <a:t>thermocouple</a:t>
            </a:r>
            <a:endParaRPr lang="nl-NL" sz="2000" dirty="0"/>
          </a:p>
        </p:txBody>
      </p:sp>
      <p:sp>
        <p:nvSpPr>
          <p:cNvPr id="267283" name="Rectangle 19"/>
          <p:cNvSpPr>
            <a:spLocks noChangeArrowheads="1"/>
          </p:cNvSpPr>
          <p:nvPr/>
        </p:nvSpPr>
        <p:spPr bwMode="auto">
          <a:xfrm>
            <a:off x="5402605" y="1186534"/>
            <a:ext cx="2631311" cy="386538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2000" dirty="0"/>
              <a:t>pressure transducer</a:t>
            </a:r>
            <a:endParaRPr lang="nl-NL" sz="2000" dirty="0"/>
          </a:p>
        </p:txBody>
      </p:sp>
      <p:sp>
        <p:nvSpPr>
          <p:cNvPr id="267284" name="Rectangle 20"/>
          <p:cNvSpPr>
            <a:spLocks noChangeArrowheads="1"/>
          </p:cNvSpPr>
          <p:nvPr/>
        </p:nvSpPr>
        <p:spPr bwMode="auto">
          <a:xfrm>
            <a:off x="1570303" y="5052576"/>
            <a:ext cx="791064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>
              <a:defRPr/>
            </a:pPr>
            <a:r>
              <a:rPr lang="en-US" sz="1667" dirty="0"/>
              <a:t>heater</a:t>
            </a:r>
            <a:endParaRPr lang="nl-NL" sz="1667" dirty="0"/>
          </a:p>
        </p:txBody>
      </p:sp>
      <p:sp>
        <p:nvSpPr>
          <p:cNvPr id="267285" name="Rectangle 21"/>
          <p:cNvSpPr>
            <a:spLocks noChangeArrowheads="1"/>
          </p:cNvSpPr>
          <p:nvPr/>
        </p:nvSpPr>
        <p:spPr bwMode="auto">
          <a:xfrm>
            <a:off x="7194973" y="4512826"/>
            <a:ext cx="1324863" cy="335307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/>
          <a:p>
            <a:pPr algn="ctr">
              <a:defRPr/>
            </a:pPr>
            <a:r>
              <a:rPr lang="en-US" sz="1667"/>
              <a:t>pump/valve</a:t>
            </a:r>
            <a:endParaRPr lang="nl-NL" sz="1667"/>
          </a:p>
        </p:txBody>
      </p:sp>
      <p:pic>
        <p:nvPicPr>
          <p:cNvPr id="68625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3" y="937948"/>
            <a:ext cx="1260740" cy="119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26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157" y="1596761"/>
            <a:ext cx="85725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68627" name="AutoShape 38"/>
          <p:cNvCxnSpPr>
            <a:cxnSpLocks noChangeShapeType="1"/>
            <a:stCxn id="267272" idx="4"/>
            <a:endCxn id="267276" idx="0"/>
          </p:cNvCxnSpPr>
          <p:nvPr/>
        </p:nvCxnSpPr>
        <p:spPr bwMode="auto">
          <a:xfrm rot="16200000" flipH="1">
            <a:off x="5014966" y="2531887"/>
            <a:ext cx="614578" cy="1667196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28" name="AutoShape 39"/>
          <p:cNvCxnSpPr>
            <a:cxnSpLocks noChangeShapeType="1"/>
            <a:stCxn id="267282" idx="2"/>
            <a:endCxn id="267278" idx="0"/>
          </p:cNvCxnSpPr>
          <p:nvPr/>
        </p:nvCxnSpPr>
        <p:spPr bwMode="auto">
          <a:xfrm rot="16200000" flipH="1">
            <a:off x="2766898" y="1422690"/>
            <a:ext cx="238359" cy="420058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29" name="AutoShape 40"/>
          <p:cNvCxnSpPr>
            <a:cxnSpLocks noChangeShapeType="1"/>
            <a:stCxn id="267278" idx="2"/>
            <a:endCxn id="267269" idx="0"/>
          </p:cNvCxnSpPr>
          <p:nvPr/>
        </p:nvCxnSpPr>
        <p:spPr bwMode="auto">
          <a:xfrm rot="16200000" flipH="1">
            <a:off x="2942696" y="2240615"/>
            <a:ext cx="499485" cy="19266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0" name="AutoShape 41"/>
          <p:cNvCxnSpPr>
            <a:cxnSpLocks noChangeShapeType="1"/>
            <a:stCxn id="267283" idx="2"/>
            <a:endCxn id="267277" idx="0"/>
          </p:cNvCxnSpPr>
          <p:nvPr/>
        </p:nvCxnSpPr>
        <p:spPr bwMode="auto">
          <a:xfrm rot="5400000">
            <a:off x="6077848" y="1352257"/>
            <a:ext cx="419598" cy="861228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1" name="AutoShape 42"/>
          <p:cNvCxnSpPr>
            <a:cxnSpLocks noChangeShapeType="1"/>
            <a:stCxn id="267277" idx="2"/>
            <a:endCxn id="267272" idx="6"/>
          </p:cNvCxnSpPr>
          <p:nvPr/>
        </p:nvCxnSpPr>
        <p:spPr bwMode="auto">
          <a:xfrm rot="5400000">
            <a:off x="5049966" y="2015376"/>
            <a:ext cx="494467" cy="1119668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2" name="AutoShape 43"/>
          <p:cNvCxnSpPr>
            <a:cxnSpLocks noChangeShapeType="1"/>
            <a:stCxn id="267272" idx="3"/>
            <a:endCxn id="267271" idx="7"/>
          </p:cNvCxnSpPr>
          <p:nvPr/>
        </p:nvCxnSpPr>
        <p:spPr bwMode="auto">
          <a:xfrm rot="5400000">
            <a:off x="4085183" y="2967880"/>
            <a:ext cx="206345" cy="248877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3" name="AutoShape 44"/>
          <p:cNvCxnSpPr>
            <a:cxnSpLocks noChangeShapeType="1"/>
            <a:stCxn id="267269" idx="5"/>
            <a:endCxn id="267271" idx="1"/>
          </p:cNvCxnSpPr>
          <p:nvPr/>
        </p:nvCxnSpPr>
        <p:spPr bwMode="auto">
          <a:xfrm rot="16200000" flipH="1">
            <a:off x="3485239" y="2968540"/>
            <a:ext cx="206345" cy="247555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4" name="AutoShape 45"/>
          <p:cNvCxnSpPr>
            <a:cxnSpLocks noChangeShapeType="1"/>
            <a:stCxn id="267271" idx="4"/>
            <a:endCxn id="267275" idx="0"/>
          </p:cNvCxnSpPr>
          <p:nvPr/>
        </p:nvCxnSpPr>
        <p:spPr bwMode="auto">
          <a:xfrm rot="16200000" flipH="1">
            <a:off x="4031256" y="3454742"/>
            <a:ext cx="794495" cy="1080901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5" name="AutoShape 46"/>
          <p:cNvCxnSpPr>
            <a:cxnSpLocks noChangeShapeType="1"/>
            <a:stCxn id="267276" idx="2"/>
            <a:endCxn id="267285" idx="0"/>
          </p:cNvCxnSpPr>
          <p:nvPr/>
        </p:nvCxnSpPr>
        <p:spPr bwMode="auto">
          <a:xfrm rot="16200000" flipH="1">
            <a:off x="6754257" y="3409677"/>
            <a:ext cx="504745" cy="1701552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636" name="AutoShape 47"/>
          <p:cNvCxnSpPr>
            <a:cxnSpLocks noChangeShapeType="1"/>
            <a:stCxn id="267269" idx="4"/>
            <a:endCxn id="267273" idx="0"/>
          </p:cNvCxnSpPr>
          <p:nvPr/>
        </p:nvCxnSpPr>
        <p:spPr bwMode="auto">
          <a:xfrm rot="5400000">
            <a:off x="2368484" y="3171851"/>
            <a:ext cx="1033942" cy="80663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7" name="AutoShape 48"/>
          <p:cNvCxnSpPr>
            <a:cxnSpLocks noChangeShapeType="1"/>
            <a:stCxn id="267273" idx="2"/>
            <a:endCxn id="267284" idx="0"/>
          </p:cNvCxnSpPr>
          <p:nvPr/>
        </p:nvCxnSpPr>
        <p:spPr bwMode="auto">
          <a:xfrm rot="5400000">
            <a:off x="1911422" y="4481859"/>
            <a:ext cx="625131" cy="516303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8638" name="Picture 4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5" b="27791"/>
          <a:stretch>
            <a:fillRect/>
          </a:stretch>
        </p:blipFill>
        <p:spPr bwMode="auto">
          <a:xfrm>
            <a:off x="2319074" y="4537604"/>
            <a:ext cx="2039938" cy="1027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39" name="Picture 5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32" y="4298158"/>
            <a:ext cx="1559718" cy="126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40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2797969"/>
            <a:ext cx="1873250" cy="174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Arc 10"/>
          <p:cNvSpPr/>
          <p:nvPr/>
        </p:nvSpPr>
        <p:spPr>
          <a:xfrm rot="10800000">
            <a:off x="620950" y="1379803"/>
            <a:ext cx="1164837" cy="3722748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1333"/>
          </a:p>
        </p:txBody>
      </p:sp>
      <p:sp>
        <p:nvSpPr>
          <p:cNvPr id="42" name="Arc 41"/>
          <p:cNvSpPr/>
          <p:nvPr/>
        </p:nvSpPr>
        <p:spPr>
          <a:xfrm>
            <a:off x="8628788" y="1897394"/>
            <a:ext cx="1157424" cy="2773958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cxnSp>
        <p:nvCxnSpPr>
          <p:cNvPr id="35" name="AutoShape 40">
            <a:extLst>
              <a:ext uri="{FF2B5EF4-FFF2-40B4-BE49-F238E27FC236}">
                <a16:creationId xmlns:a16="http://schemas.microsoft.com/office/drawing/2014/main" id="{1E99B099-EBE3-47F0-A6AF-A2164C840F5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2958955" y="2240615"/>
            <a:ext cx="499485" cy="192665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AutoShape 47">
            <a:extLst>
              <a:ext uri="{FF2B5EF4-FFF2-40B4-BE49-F238E27FC236}">
                <a16:creationId xmlns:a16="http://schemas.microsoft.com/office/drawing/2014/main" id="{54602DED-D797-4A6D-9C8F-98E068CD801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384743" y="3171851"/>
            <a:ext cx="1033942" cy="806633"/>
          </a:xfrm>
          <a:prstGeom prst="curvedConnector3">
            <a:avLst>
              <a:gd name="adj1" fmla="val 50000"/>
            </a:avLst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33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502253" y="937287"/>
            <a:ext cx="9235114" cy="4320480"/>
          </a:xfrm>
          <a:prstGeom prst="rect">
            <a:avLst/>
          </a:prstGeom>
        </p:spPr>
        <p:txBody>
          <a:bodyPr vert="horz" lIns="76200" tIns="38100" rIns="76200" bIns="381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Interrupting a task to execute a different task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				</a:t>
            </a:r>
            <a:b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				Cooperative</a:t>
            </a:r>
            <a:b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Preemptive	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Scheduler decides next task and can interrupt existing</a:t>
            </a:r>
          </a:p>
          <a:p>
            <a:pPr>
              <a:buClr>
                <a:srgbClr val="C00000"/>
              </a:buClr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Context switch, switches the tasks</a:t>
            </a:r>
          </a:p>
          <a:p>
            <a:pPr marL="380985" lvl="1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Pre-emption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75A124-1871-4C57-9C3D-2533FDECB8E3}"/>
              </a:ext>
            </a:extLst>
          </p:cNvPr>
          <p:cNvGrpSpPr/>
          <p:nvPr/>
        </p:nvGrpSpPr>
        <p:grpSpPr>
          <a:xfrm>
            <a:off x="968878" y="1777380"/>
            <a:ext cx="1994031" cy="648072"/>
            <a:chOff x="1281825" y="4441873"/>
            <a:chExt cx="1994031" cy="64807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EF69F65-2697-4E66-B1C3-4B5EE3CAC170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 w="254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F0BA471-146D-4B37-8CDE-161813047170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5C55443-A762-41A4-8E30-5C3313ABDF54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5C8E722-540D-42C3-BEFB-623608AF1B21}"/>
              </a:ext>
            </a:extLst>
          </p:cNvPr>
          <p:cNvGrpSpPr/>
          <p:nvPr/>
        </p:nvGrpSpPr>
        <p:grpSpPr>
          <a:xfrm>
            <a:off x="3827005" y="1750216"/>
            <a:ext cx="1994031" cy="648072"/>
            <a:chOff x="1281825" y="4441873"/>
            <a:chExt cx="1994031" cy="648072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0B4B3D7-8E7A-4491-A767-00B4EE848E96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 w="254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6AB1FCE-900B-4865-BB6B-3CDD436659BC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E76A5DF-302C-4261-AB80-59972CED439E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</a:t>
              </a: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8FE8D20-0274-438E-B596-7CF80FEBEE8C}"/>
              </a:ext>
            </a:extLst>
          </p:cNvPr>
          <p:cNvCxnSpPr/>
          <p:nvPr/>
        </p:nvCxnSpPr>
        <p:spPr>
          <a:xfrm>
            <a:off x="968877" y="1412579"/>
            <a:ext cx="0" cy="1296144"/>
          </a:xfrm>
          <a:prstGeom prst="line">
            <a:avLst/>
          </a:prstGeom>
          <a:noFill/>
          <a:ln w="7620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E13C232-561A-4B77-A9C8-446D547DB092}"/>
              </a:ext>
            </a:extLst>
          </p:cNvPr>
          <p:cNvCxnSpPr/>
          <p:nvPr/>
        </p:nvCxnSpPr>
        <p:spPr>
          <a:xfrm>
            <a:off x="3827004" y="1412579"/>
            <a:ext cx="0" cy="1296144"/>
          </a:xfrm>
          <a:prstGeom prst="line">
            <a:avLst/>
          </a:prstGeom>
          <a:noFill/>
          <a:ln w="76200" cap="flat" cmpd="sng" algn="ctr">
            <a:solidFill>
              <a:srgbClr val="C00000"/>
            </a:solidFill>
            <a:prstDash val="solid"/>
          </a:ln>
          <a:effectLst/>
        </p:spPr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1B1DAA6-85B0-4FEE-B44D-F24C5115C708}"/>
              </a:ext>
            </a:extLst>
          </p:cNvPr>
          <p:cNvGrpSpPr/>
          <p:nvPr/>
        </p:nvGrpSpPr>
        <p:grpSpPr>
          <a:xfrm>
            <a:off x="975545" y="3265545"/>
            <a:ext cx="1728192" cy="648072"/>
            <a:chOff x="1288493" y="4441873"/>
            <a:chExt cx="1728192" cy="64807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F2A9C71-144C-4B8D-8C09-D499DEC59C3C}"/>
                </a:ext>
              </a:extLst>
            </p:cNvPr>
            <p:cNvSpPr/>
            <p:nvPr/>
          </p:nvSpPr>
          <p:spPr>
            <a:xfrm>
              <a:off x="1288493" y="4441873"/>
              <a:ext cx="1728192" cy="648072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F708F67-59A6-4C26-993B-40F58C13C557}"/>
                </a:ext>
              </a:extLst>
            </p:cNvPr>
            <p:cNvSpPr/>
            <p:nvPr/>
          </p:nvSpPr>
          <p:spPr>
            <a:xfrm>
              <a:off x="1524430" y="4441873"/>
              <a:ext cx="1276230" cy="648072"/>
            </a:xfrm>
            <a:prstGeom prst="rect">
              <a:avLst/>
            </a:prstGeom>
            <a:solidFill>
              <a:srgbClr val="00B0F0"/>
            </a:solidFill>
            <a:ln w="254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A95AC23-313B-4720-977A-DABD0B7EB519}"/>
                </a:ext>
              </a:extLst>
            </p:cNvPr>
            <p:cNvSpPr/>
            <p:nvPr/>
          </p:nvSpPr>
          <p:spPr>
            <a:xfrm>
              <a:off x="1720540" y="4441873"/>
              <a:ext cx="864096" cy="648072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069A4EE-B959-40FC-B92A-52F3E0331193}"/>
              </a:ext>
            </a:extLst>
          </p:cNvPr>
          <p:cNvCxnSpPr/>
          <p:nvPr/>
        </p:nvCxnSpPr>
        <p:spPr>
          <a:xfrm>
            <a:off x="975544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F94B7C4-5FEA-4F1D-BA09-B69141B9D41B}"/>
              </a:ext>
            </a:extLst>
          </p:cNvPr>
          <p:cNvCxnSpPr/>
          <p:nvPr/>
        </p:nvCxnSpPr>
        <p:spPr>
          <a:xfrm>
            <a:off x="1191568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C9E377D-3746-4090-9369-482F6535B2F6}"/>
              </a:ext>
            </a:extLst>
          </p:cNvPr>
          <p:cNvCxnSpPr/>
          <p:nvPr/>
        </p:nvCxnSpPr>
        <p:spPr>
          <a:xfrm>
            <a:off x="1407592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F5717A3-D3F6-4CE4-A0E4-25716B6DF492}"/>
              </a:ext>
            </a:extLst>
          </p:cNvPr>
          <p:cNvCxnSpPr/>
          <p:nvPr/>
        </p:nvCxnSpPr>
        <p:spPr>
          <a:xfrm>
            <a:off x="1623616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9BD345A-34D6-418A-9AC8-DC1D8ECC2695}"/>
              </a:ext>
            </a:extLst>
          </p:cNvPr>
          <p:cNvCxnSpPr/>
          <p:nvPr/>
        </p:nvCxnSpPr>
        <p:spPr>
          <a:xfrm>
            <a:off x="1839640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027A82A-5E99-4575-B115-A336556BC599}"/>
              </a:ext>
            </a:extLst>
          </p:cNvPr>
          <p:cNvCxnSpPr/>
          <p:nvPr/>
        </p:nvCxnSpPr>
        <p:spPr>
          <a:xfrm>
            <a:off x="2055664" y="2900744"/>
            <a:ext cx="0" cy="1296144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1EDF40F-1448-4B60-9837-DE300162A114}"/>
              </a:ext>
            </a:extLst>
          </p:cNvPr>
          <p:cNvCxnSpPr/>
          <p:nvPr/>
        </p:nvCxnSpPr>
        <p:spPr>
          <a:xfrm>
            <a:off x="2271688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B1C5235-8E81-4F8D-95F2-70F3B6A0E341}"/>
              </a:ext>
            </a:extLst>
          </p:cNvPr>
          <p:cNvCxnSpPr/>
          <p:nvPr/>
        </p:nvCxnSpPr>
        <p:spPr>
          <a:xfrm>
            <a:off x="2487712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EDF6754-459A-4739-B300-59E6B8628BD9}"/>
              </a:ext>
            </a:extLst>
          </p:cNvPr>
          <p:cNvCxnSpPr/>
          <p:nvPr/>
        </p:nvCxnSpPr>
        <p:spPr>
          <a:xfrm>
            <a:off x="2703736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503C08F-7FC1-44BB-AC11-54CCB93F254C}"/>
              </a:ext>
            </a:extLst>
          </p:cNvPr>
          <p:cNvCxnSpPr/>
          <p:nvPr/>
        </p:nvCxnSpPr>
        <p:spPr>
          <a:xfrm>
            <a:off x="2055664" y="2900744"/>
            <a:ext cx="0" cy="1296144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9B1B1B0-2ED9-47AC-882B-12FBA2AFED7C}"/>
              </a:ext>
            </a:extLst>
          </p:cNvPr>
          <p:cNvCxnSpPr>
            <a:cxnSpLocks/>
          </p:cNvCxnSpPr>
          <p:nvPr/>
        </p:nvCxnSpPr>
        <p:spPr>
          <a:xfrm>
            <a:off x="759520" y="2418878"/>
            <a:ext cx="532859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E58816C-931E-45D4-BA57-2F46345A28DE}"/>
              </a:ext>
            </a:extLst>
          </p:cNvPr>
          <p:cNvCxnSpPr>
            <a:cxnSpLocks/>
          </p:cNvCxnSpPr>
          <p:nvPr/>
        </p:nvCxnSpPr>
        <p:spPr>
          <a:xfrm>
            <a:off x="831528" y="3909335"/>
            <a:ext cx="20882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4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C6ACE-F605-4DE0-8443-B17211AA4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3"/>
            <a:ext cx="7580842" cy="4464496"/>
          </a:xfrm>
        </p:spPr>
        <p:txBody>
          <a:bodyPr/>
          <a:lstStyle/>
          <a:p>
            <a:pPr marL="476231" indent="-476231">
              <a:buFont typeface="Arial" panose="020B0604020202020204" pitchFamily="34" charset="0"/>
              <a:buChar char="•"/>
            </a:pPr>
            <a:r>
              <a:rPr lang="nl-NL" dirty="0" err="1"/>
              <a:t>What</a:t>
            </a:r>
            <a:r>
              <a:rPr lang="nl-NL" dirty="0"/>
              <a:t> is context?</a:t>
            </a:r>
          </a:p>
          <a:p>
            <a:pPr marL="933413" lvl="1" indent="-476231"/>
            <a:r>
              <a:rPr lang="nl-NL" dirty="0" err="1"/>
              <a:t>What</a:t>
            </a:r>
            <a:r>
              <a:rPr lang="nl-NL" dirty="0"/>
              <a:t> memory is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code?</a:t>
            </a:r>
          </a:p>
          <a:p>
            <a:pPr marL="1001672" lvl="2" indent="-476231"/>
            <a:r>
              <a:rPr lang="nl-NL" dirty="0"/>
              <a:t>Stack</a:t>
            </a:r>
          </a:p>
          <a:p>
            <a:pPr marL="1001672" lvl="2" indent="-476231"/>
            <a:r>
              <a:rPr lang="nl-NL" dirty="0" err="1"/>
              <a:t>Heap</a:t>
            </a:r>
            <a:r>
              <a:rPr lang="nl-NL" dirty="0"/>
              <a:t> (</a:t>
            </a:r>
            <a:r>
              <a:rPr lang="nl-NL" dirty="0" err="1"/>
              <a:t>dynamic</a:t>
            </a:r>
            <a:r>
              <a:rPr lang="nl-NL" dirty="0"/>
              <a:t> memory)</a:t>
            </a:r>
          </a:p>
          <a:p>
            <a:pPr marL="1001672" lvl="2" indent="-476231"/>
            <a:r>
              <a:rPr lang="nl-NL" dirty="0"/>
              <a:t>CPU registers</a:t>
            </a:r>
          </a:p>
          <a:p>
            <a:pPr marL="476231" indent="-476231">
              <a:buFont typeface="Arial" panose="020B0604020202020204" pitchFamily="34" charset="0"/>
              <a:buChar char="•"/>
            </a:pPr>
            <a:r>
              <a:rPr lang="nl-NL" dirty="0"/>
              <a:t>Stack </a:t>
            </a:r>
            <a:r>
              <a:rPr lang="nl-NL" dirty="0" err="1"/>
              <a:t>and</a:t>
            </a:r>
            <a:r>
              <a:rPr lang="nl-NL" dirty="0"/>
              <a:t> CPU registers </a:t>
            </a:r>
            <a:r>
              <a:rPr lang="nl-NL" dirty="0" err="1"/>
              <a:t>describe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context of a </a:t>
            </a:r>
            <a:r>
              <a:rPr lang="nl-NL" dirty="0" err="1"/>
              <a:t>task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EE6B4-DE67-4280-852F-3BD914A39A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8727"/>
          <a:stretch/>
        </p:blipFill>
        <p:spPr>
          <a:xfrm>
            <a:off x="6520160" y="817274"/>
            <a:ext cx="3419823" cy="3822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2004C6-4463-46AE-ADE4-748D75D5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50" y="-38628"/>
            <a:ext cx="9281031" cy="952500"/>
          </a:xfrm>
        </p:spPr>
        <p:txBody>
          <a:bodyPr/>
          <a:lstStyle/>
          <a:p>
            <a:r>
              <a:rPr lang="nl-NL" dirty="0"/>
              <a:t>Context switch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08CDAE-151C-401E-B9B5-5BE1192F0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2B14D56-25C6-475E-9030-BB5B493D7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544" y="1561356"/>
            <a:ext cx="5782532" cy="374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5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2_tekst pagi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822</TotalTime>
  <Words>1251</Words>
  <Application>Microsoft Office PowerPoint</Application>
  <PresentationFormat>Aangepast</PresentationFormat>
  <Paragraphs>313</Paragraphs>
  <Slides>29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29</vt:i4>
      </vt:variant>
    </vt:vector>
  </HeadingPairs>
  <TitlesOfParts>
    <vt:vector size="40" baseType="lpstr">
      <vt:lpstr>ＭＳ Ｐゴシック</vt:lpstr>
      <vt:lpstr>UD Digi Kyokasho N-R</vt:lpstr>
      <vt:lpstr>Arial</vt:lpstr>
      <vt:lpstr>Calibri</vt:lpstr>
      <vt:lpstr>Consolas</vt:lpstr>
      <vt:lpstr>Lucida Grande</vt:lpstr>
      <vt:lpstr>Open Sans</vt:lpstr>
      <vt:lpstr>Verdana</vt:lpstr>
      <vt:lpstr>hoofdstuk pagina</vt:lpstr>
      <vt:lpstr>1_tekst pagina</vt:lpstr>
      <vt:lpstr>2_tekst pagina</vt:lpstr>
      <vt:lpstr>RTS1  Week 4</vt:lpstr>
      <vt:lpstr>Planning RTS1</vt:lpstr>
      <vt:lpstr>Overview</vt:lpstr>
      <vt:lpstr>Scheduling</vt:lpstr>
      <vt:lpstr>Demo</vt:lpstr>
      <vt:lpstr>Cooperative versus Pre-emptive scheduling</vt:lpstr>
      <vt:lpstr>Embedded system example</vt:lpstr>
      <vt:lpstr>Pre-emption</vt:lpstr>
      <vt:lpstr>Context switch</vt:lpstr>
      <vt:lpstr>OS support in Cortex M4</vt:lpstr>
      <vt:lpstr>Banked stack pointers</vt:lpstr>
      <vt:lpstr>Memory usage in a RTOS</vt:lpstr>
      <vt:lpstr>Banked stack pointers</vt:lpstr>
      <vt:lpstr>Exception entry</vt:lpstr>
      <vt:lpstr>Exception return</vt:lpstr>
      <vt:lpstr>Exception flowchart</vt:lpstr>
      <vt:lpstr>Example OS</vt:lpstr>
      <vt:lpstr>Operation modes</vt:lpstr>
      <vt:lpstr>Operation modes</vt:lpstr>
      <vt:lpstr>OS Interrupts</vt:lpstr>
      <vt:lpstr>Supervisor call</vt:lpstr>
      <vt:lpstr>PendSV - Context switch</vt:lpstr>
      <vt:lpstr>Switching context</vt:lpstr>
      <vt:lpstr>Memory Protection Unit</vt:lpstr>
      <vt:lpstr>Pre-emptive scheduling</vt:lpstr>
      <vt:lpstr>Problems with pre-emptive scheduling</vt:lpstr>
      <vt:lpstr>Walkthrough VersdOS</vt:lpstr>
      <vt:lpstr>Next Week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59</cp:revision>
  <cp:lastPrinted>2013-05-13T15:29:32Z</cp:lastPrinted>
  <dcterms:created xsi:type="dcterms:W3CDTF">2017-11-15T06:58:38Z</dcterms:created>
  <dcterms:modified xsi:type="dcterms:W3CDTF">2026-05-20T16:41:31Z</dcterms:modified>
</cp:coreProperties>
</file>