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38"/>
  </p:notesMasterIdLst>
  <p:handoutMasterIdLst>
    <p:handoutMasterId r:id="rId39"/>
  </p:handoutMasterIdLst>
  <p:sldIdLst>
    <p:sldId id="317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61" r:id="rId30"/>
    <p:sldId id="357" r:id="rId31"/>
    <p:sldId id="358" r:id="rId32"/>
    <p:sldId id="359" r:id="rId33"/>
    <p:sldId id="362" r:id="rId34"/>
    <p:sldId id="363" r:id="rId35"/>
    <p:sldId id="333" r:id="rId36"/>
    <p:sldId id="331" r:id="rId37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eterson's_algorithm" TargetMode="External"/><Relationship Id="rId2" Type="http://schemas.openxmlformats.org/officeDocument/2006/relationships/hyperlink" Target="http://en.wikipedia.org/wiki/Dekker's_algorith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mutex.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pthread_philosophers.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mqueue.c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hrelektrotechniek.bitbucket.io/pthrea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github.com/HR-ELEKTRO/rts1/wiki/pthreads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github.com/HR-ELEKTRO/rts1/wiki/Opdrachten/Opdrachten_Week_5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pthread.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pthread_par.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tree/master/progs/pthread_shared.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</a:t>
            </a:r>
            <a:r>
              <a:rPr lang="nl-NL" dirty="0"/>
              <a:t>5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Shared Memory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The operation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aantal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dirty="0"/>
              <a:t> is </a:t>
            </a:r>
            <a:r>
              <a:rPr lang="en-US" b="1" dirty="0">
                <a:solidFill>
                  <a:schemeClr val="tx2"/>
                </a:solidFill>
              </a:rPr>
              <a:t>not</a:t>
            </a:r>
            <a:r>
              <a:rPr lang="en-US" b="1" dirty="0"/>
              <a:t> atomic </a:t>
            </a:r>
            <a:r>
              <a:rPr lang="en-US" dirty="0"/>
              <a:t>(in machine code).</a:t>
            </a:r>
          </a:p>
          <a:p>
            <a:pPr lvl="2"/>
            <a:r>
              <a:rPr lang="en-US" dirty="0"/>
              <a:t>For example,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dirty="0"/>
              <a:t> contains the address of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aantal</a:t>
            </a:r>
            <a:r>
              <a:rPr lang="en-US" dirty="0"/>
              <a:t>:</a:t>
            </a:r>
            <a:br>
              <a:rPr lang="en-US" dirty="0"/>
            </a:br>
            <a:br>
              <a:rPr lang="en-US" dirty="0"/>
            </a:br>
            <a:r>
              <a:rPr lang="nl-NL" dirty="0">
                <a:latin typeface="Consolas"/>
              </a:rPr>
              <a:t>		LDR.N R0, [R4, #0]</a:t>
            </a:r>
            <a:br>
              <a:rPr lang="en-US" dirty="0">
                <a:latin typeface="Consolas"/>
              </a:rPr>
            </a:br>
            <a:r>
              <a:rPr lang="en-US" dirty="0">
                <a:latin typeface="Consolas"/>
              </a:rPr>
              <a:t>		ADD.N R0, R0, #1</a:t>
            </a:r>
            <a:br>
              <a:rPr lang="en-US" dirty="0">
                <a:latin typeface="Consolas"/>
              </a:rPr>
            </a:br>
            <a:r>
              <a:rPr lang="en-US" dirty="0">
                <a:latin typeface="Consolas"/>
              </a:rPr>
              <a:t>		STR.N R0, [R4, #0]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is the minimal and the maximal final value of </a:t>
            </a:r>
            <a:r>
              <a:rPr lang="en-US" dirty="0" err="1">
                <a:cs typeface="Consolas" panose="020B0609020204030204" pitchFamily="49" charset="0"/>
              </a:rPr>
              <a:t>aantal</a:t>
            </a:r>
            <a:r>
              <a:rPr lang="en-US" dirty="0"/>
              <a:t>? </a:t>
            </a:r>
          </a:p>
          <a:p>
            <a:pPr lvl="2"/>
            <a:r>
              <a:rPr lang="en-US" dirty="0"/>
              <a:t>Minimum = 1000000</a:t>
            </a:r>
          </a:p>
          <a:p>
            <a:pPr lvl="2"/>
            <a:r>
              <a:rPr lang="en-US" dirty="0"/>
              <a:t>Maximum = 3000000</a:t>
            </a:r>
            <a:endParaRPr lang="nl-NL" dirty="0"/>
          </a:p>
          <a:p>
            <a:pPr lvl="2" indent="0">
              <a:buNone/>
            </a:pPr>
            <a:r>
              <a:rPr lang="en-US" dirty="0"/>
              <a:t>		</a:t>
            </a:r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DDCE7C75-7C7F-4496-8EFE-FBF47FDDC194}"/>
              </a:ext>
            </a:extLst>
          </p:cNvPr>
          <p:cNvGrpSpPr/>
          <p:nvPr/>
        </p:nvGrpSpPr>
        <p:grpSpPr>
          <a:xfrm>
            <a:off x="5348370" y="2128999"/>
            <a:ext cx="4248472" cy="1384995"/>
            <a:chOff x="5348370" y="2128999"/>
            <a:chExt cx="4248472" cy="1384995"/>
          </a:xfrm>
        </p:grpSpPr>
        <p:cxnSp>
          <p:nvCxnSpPr>
            <p:cNvPr id="7" name="Rechte verbindingslijn met pijl 6">
              <a:extLst>
                <a:ext uri="{FF2B5EF4-FFF2-40B4-BE49-F238E27FC236}">
                  <a16:creationId xmlns:a16="http://schemas.microsoft.com/office/drawing/2014/main" id="{FE85F1BF-19F7-4EC7-9D29-6164922B9817}"/>
                </a:ext>
              </a:extLst>
            </p:cNvPr>
            <p:cNvCxnSpPr/>
            <p:nvPr/>
          </p:nvCxnSpPr>
          <p:spPr bwMode="auto">
            <a:xfrm>
              <a:off x="5348370" y="2649898"/>
              <a:ext cx="1056117" cy="0"/>
            </a:xfrm>
            <a:prstGeom prst="straightConnector1">
              <a:avLst/>
            </a:prstGeom>
            <a:solidFill>
              <a:srgbClr val="FFFF00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8" name="Rechte verbindingslijn met pijl 7">
              <a:extLst>
                <a:ext uri="{FF2B5EF4-FFF2-40B4-BE49-F238E27FC236}">
                  <a16:creationId xmlns:a16="http://schemas.microsoft.com/office/drawing/2014/main" id="{7289FE56-AA13-46CD-807D-8BBB009E9A0A}"/>
                </a:ext>
              </a:extLst>
            </p:cNvPr>
            <p:cNvCxnSpPr/>
            <p:nvPr/>
          </p:nvCxnSpPr>
          <p:spPr bwMode="auto">
            <a:xfrm>
              <a:off x="5360371" y="3009938"/>
              <a:ext cx="1044116" cy="0"/>
            </a:xfrm>
            <a:prstGeom prst="straightConnector1">
              <a:avLst/>
            </a:prstGeom>
            <a:solidFill>
              <a:srgbClr val="FFFF00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49E052B2-1CB2-4E67-B4D2-FDB1FAB100C7}"/>
                </a:ext>
              </a:extLst>
            </p:cNvPr>
            <p:cNvSpPr txBox="1"/>
            <p:nvPr/>
          </p:nvSpPr>
          <p:spPr>
            <a:xfrm>
              <a:off x="6404487" y="2128999"/>
              <a:ext cx="3192355" cy="1384995"/>
            </a:xfrm>
            <a:prstGeom prst="rect">
              <a:avLst/>
            </a:prstGeom>
            <a:solidFill>
              <a:srgbClr val="CA003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What happens when a task switch occurs at this moment?</a:t>
              </a:r>
              <a:endParaRPr lang="nl-NL" sz="2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64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Corruption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Situations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	Task A and B use a shared global variable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(just demonstrated)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Task C and D are both using the same peripheral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(e.g., UART port)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		Preventing concurrent use of a resource by multiple tasks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Solution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Using tokens to represent resources. Allow a limited 		number of tasks to get the same token at the same time.</a:t>
            </a:r>
          </a:p>
          <a:p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495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Solution?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There are solutions which use shared variables</a:t>
            </a:r>
            <a:br>
              <a:rPr lang="en-US" dirty="0"/>
            </a:br>
            <a:r>
              <a:rPr lang="en-US" dirty="0"/>
              <a:t>(2 flags and 1 turn variable) and </a:t>
            </a:r>
            <a:r>
              <a:rPr lang="en-US" b="1" dirty="0">
                <a:solidFill>
                  <a:schemeClr val="tx2"/>
                </a:solidFill>
              </a:rPr>
              <a:t>busy waiting</a:t>
            </a:r>
            <a:r>
              <a:rPr lang="en-US" dirty="0"/>
              <a:t>.</a:t>
            </a:r>
          </a:p>
          <a:p>
            <a:pPr lvl="2"/>
            <a:r>
              <a:rPr lang="en-US" sz="2200" dirty="0"/>
              <a:t>Dekker’s algorithm: </a:t>
            </a:r>
            <a:r>
              <a:rPr lang="en-US" sz="2200" dirty="0">
                <a:hlinkClick r:id="rId2"/>
              </a:rPr>
              <a:t>http://en.wikipedia.org/wiki/Dekker's_algorithm</a:t>
            </a:r>
            <a:r>
              <a:rPr lang="en-US" sz="2200" dirty="0"/>
              <a:t> </a:t>
            </a:r>
          </a:p>
          <a:p>
            <a:pPr lvl="2"/>
            <a:r>
              <a:rPr lang="nl-NL" sz="2200" dirty="0" err="1"/>
              <a:t>Peterson’s</a:t>
            </a:r>
            <a:r>
              <a:rPr lang="nl-NL" sz="2200" dirty="0"/>
              <a:t> </a:t>
            </a:r>
            <a:r>
              <a:rPr lang="en-US" sz="2200" dirty="0"/>
              <a:t>algorithm</a:t>
            </a:r>
            <a:r>
              <a:rPr lang="nl-NL" sz="2200" dirty="0"/>
              <a:t>: </a:t>
            </a:r>
            <a:r>
              <a:rPr lang="nl-NL" sz="2200" dirty="0">
                <a:hlinkClick r:id="rId3"/>
              </a:rPr>
              <a:t>http://en.wikipedia.org/wiki/Peterson's_algorithm</a:t>
            </a:r>
            <a:r>
              <a:rPr lang="nl-NL" sz="2200" dirty="0"/>
              <a:t> </a:t>
            </a:r>
            <a:endParaRPr lang="en-US" sz="2200" dirty="0"/>
          </a:p>
          <a:p>
            <a:pPr lvl="1"/>
            <a:endParaRPr lang="en-US" dirty="0"/>
          </a:p>
          <a:p>
            <a:pPr lvl="1"/>
            <a:r>
              <a:rPr lang="en-US" dirty="0"/>
              <a:t>Busy waiting </a:t>
            </a:r>
            <a:r>
              <a:rPr lang="en-US" b="1" dirty="0"/>
              <a:t>costs</a:t>
            </a:r>
            <a:r>
              <a:rPr lang="en-US" dirty="0"/>
              <a:t> clock cycles!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  <a:p>
            <a:pPr lvl="1"/>
            <a:r>
              <a:rPr lang="en-US" dirty="0">
                <a:solidFill>
                  <a:srgbClr val="CA0032"/>
                </a:solidFill>
              </a:rPr>
              <a:t>OS</a:t>
            </a:r>
            <a:r>
              <a:rPr lang="en-US" dirty="0"/>
              <a:t>es offer solutions </a:t>
            </a:r>
            <a:r>
              <a:rPr lang="en-US" b="1" dirty="0">
                <a:solidFill>
                  <a:srgbClr val="00B050"/>
                </a:solidFill>
              </a:rPr>
              <a:t>without</a:t>
            </a:r>
            <a:r>
              <a:rPr lang="en-US" dirty="0"/>
              <a:t> busy waiting.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17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IPC </a:t>
            </a:r>
            <a:r>
              <a:rPr lang="en-US" sz="4000" dirty="0"/>
              <a:t>Inter Process (Task) Communication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000" dirty="0">
                <a:solidFill>
                  <a:srgbClr val="C00000"/>
                </a:solidFill>
              </a:rPr>
              <a:t>Shared variable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based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Dekker’s or Peterson’s algorithm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 Busy waiting (inefficient)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Spinlock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Busy waiting  (inefficient)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Mutex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Semaphore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Monitor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Mutex combined with Conditional variables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Barrier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Read Write Lock</a:t>
            </a:r>
          </a:p>
          <a:p>
            <a:pPr lvl="2" eaLnBrk="1" hangingPunct="1">
              <a:lnSpc>
                <a:spcPct val="90000"/>
              </a:lnSpc>
            </a:pPr>
            <a:r>
              <a:rPr lang="nl-NL" sz="1800" dirty="0"/>
              <a:t>Event </a:t>
            </a:r>
            <a:r>
              <a:rPr lang="nl-NL" sz="1800" dirty="0" err="1"/>
              <a:t>Groups</a:t>
            </a:r>
            <a:endParaRPr lang="en-US" sz="1800" dirty="0"/>
          </a:p>
          <a:p>
            <a:pPr lvl="1" eaLnBrk="1" hangingPunct="1">
              <a:lnSpc>
                <a:spcPct val="90000"/>
              </a:lnSpc>
            </a:pPr>
            <a:endParaRPr lang="en-US" sz="1000" dirty="0"/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C00000"/>
                </a:solidFill>
              </a:rPr>
              <a:t>Message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based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Message Queue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276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Simple way to create a </a:t>
            </a:r>
            <a:r>
              <a:rPr lang="en-US" b="1" dirty="0">
                <a:solidFill>
                  <a:srgbClr val="0000FF"/>
                </a:solidFill>
              </a:rPr>
              <a:t>mut</a:t>
            </a:r>
            <a:r>
              <a:rPr lang="en-US" dirty="0">
                <a:solidFill>
                  <a:srgbClr val="0000FF"/>
                </a:solidFill>
              </a:rPr>
              <a:t>ual </a:t>
            </a:r>
            <a:r>
              <a:rPr lang="en-US" b="1" dirty="0">
                <a:solidFill>
                  <a:srgbClr val="0000FF"/>
                </a:solidFill>
              </a:rPr>
              <a:t>ex</a:t>
            </a:r>
            <a:r>
              <a:rPr lang="en-US" dirty="0">
                <a:solidFill>
                  <a:srgbClr val="0000FF"/>
                </a:solidFill>
              </a:rPr>
              <a:t>clusive</a:t>
            </a:r>
            <a:r>
              <a:rPr lang="en-US" dirty="0"/>
              <a:t> so-called critical section.</a:t>
            </a:r>
          </a:p>
          <a:p>
            <a:pPr lvl="2"/>
            <a:r>
              <a:rPr lang="en-US" dirty="0"/>
              <a:t>Only </a:t>
            </a:r>
            <a:r>
              <a:rPr lang="en-US" b="1" dirty="0">
                <a:solidFill>
                  <a:srgbClr val="CA0032"/>
                </a:solidFill>
              </a:rPr>
              <a:t>one</a:t>
            </a:r>
            <a:r>
              <a:rPr lang="en-US" dirty="0"/>
              <a:t> task can be in the critical section.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Mutex has a </a:t>
            </a:r>
            <a:r>
              <a:rPr lang="en-US" b="1" dirty="0">
                <a:solidFill>
                  <a:srgbClr val="0000FF"/>
                </a:solidFill>
              </a:rPr>
              <a:t>lock</a:t>
            </a:r>
            <a:r>
              <a:rPr lang="en-US" dirty="0"/>
              <a:t> (take) and a </a:t>
            </a:r>
            <a:r>
              <a:rPr lang="en-US" b="1" dirty="0">
                <a:solidFill>
                  <a:srgbClr val="0000FF"/>
                </a:solidFill>
              </a:rPr>
              <a:t>unlock</a:t>
            </a:r>
            <a:r>
              <a:rPr lang="en-US" dirty="0"/>
              <a:t> (give) function.</a:t>
            </a:r>
          </a:p>
          <a:p>
            <a:pPr lvl="2"/>
            <a:r>
              <a:rPr lang="en-US" dirty="0"/>
              <a:t>OS ensures that these functions are </a:t>
            </a:r>
            <a:r>
              <a:rPr lang="en-US" b="1" dirty="0">
                <a:solidFill>
                  <a:srgbClr val="008000"/>
                </a:solidFill>
              </a:rPr>
              <a:t>atomic</a:t>
            </a:r>
            <a:r>
              <a:rPr lang="en-US" dirty="0"/>
              <a:t>!</a:t>
            </a:r>
          </a:p>
          <a:p>
            <a:pPr lvl="2"/>
            <a:r>
              <a:rPr lang="en-US" dirty="0"/>
              <a:t>At the </a:t>
            </a:r>
            <a:r>
              <a:rPr lang="en-US" dirty="0">
                <a:solidFill>
                  <a:srgbClr val="0000FF"/>
                </a:solidFill>
              </a:rPr>
              <a:t>start</a:t>
            </a:r>
            <a:r>
              <a:rPr lang="en-US" dirty="0"/>
              <a:t> of the critical section the mutex</a:t>
            </a:r>
            <a:br>
              <a:rPr lang="en-US" dirty="0"/>
            </a:br>
            <a:r>
              <a:rPr lang="en-US" dirty="0"/>
              <a:t>must be </a:t>
            </a:r>
            <a:r>
              <a:rPr lang="en-US" dirty="0">
                <a:solidFill>
                  <a:srgbClr val="0000FF"/>
                </a:solidFill>
              </a:rPr>
              <a:t>locked</a:t>
            </a:r>
            <a:r>
              <a:rPr lang="en-US" dirty="0"/>
              <a:t> (taken) and at the </a:t>
            </a:r>
            <a:r>
              <a:rPr lang="en-US" dirty="0">
                <a:solidFill>
                  <a:srgbClr val="0000FF"/>
                </a:solidFill>
              </a:rPr>
              <a:t>end</a:t>
            </a:r>
            <a:r>
              <a:rPr lang="en-US" dirty="0"/>
              <a:t> of</a:t>
            </a:r>
            <a:br>
              <a:rPr lang="en-US" dirty="0"/>
            </a:br>
            <a:r>
              <a:rPr lang="en-US" dirty="0"/>
              <a:t>the critical section the mutex must be </a:t>
            </a:r>
            <a:br>
              <a:rPr lang="en-US" dirty="0"/>
            </a:br>
            <a:r>
              <a:rPr lang="en-US" dirty="0">
                <a:solidFill>
                  <a:srgbClr val="0000FF"/>
                </a:solidFill>
              </a:rPr>
              <a:t>unlocked</a:t>
            </a:r>
            <a:r>
              <a:rPr lang="en-US" dirty="0"/>
              <a:t> (given).</a:t>
            </a:r>
          </a:p>
          <a:p>
            <a:pPr lvl="2" indent="0">
              <a:buNone/>
            </a:pPr>
            <a:endParaRPr lang="en-US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2B60A7A-6264-45EF-86C4-F5C5FDAF8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48" y="4009628"/>
            <a:ext cx="1075542" cy="156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DB6A571-10D5-4D2E-B4B0-41C796F19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521" y="3145532"/>
            <a:ext cx="1096894" cy="149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9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States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7" name="Vrije vorm 8">
            <a:extLst>
              <a:ext uri="{FF2B5EF4-FFF2-40B4-BE49-F238E27FC236}">
                <a16:creationId xmlns:a16="http://schemas.microsoft.com/office/drawing/2014/main" id="{4335D6BC-2A00-499B-AA3E-4E9E5B0CF428}"/>
              </a:ext>
            </a:extLst>
          </p:cNvPr>
          <p:cNvSpPr/>
          <p:nvPr/>
        </p:nvSpPr>
        <p:spPr bwMode="auto">
          <a:xfrm>
            <a:off x="6078487" y="1579108"/>
            <a:ext cx="1349453" cy="1297312"/>
          </a:xfrm>
          <a:custGeom>
            <a:avLst/>
            <a:gdLst>
              <a:gd name="connsiteX0" fmla="*/ 373974 w 1529110"/>
              <a:gd name="connsiteY0" fmla="*/ 1295436 h 1295436"/>
              <a:gd name="connsiteX1" fmla="*/ 3860 w 1529110"/>
              <a:gd name="connsiteY1" fmla="*/ 479008 h 1295436"/>
              <a:gd name="connsiteX2" fmla="*/ 580803 w 1529110"/>
              <a:gd name="connsiteY2" fmla="*/ 36 h 1295436"/>
              <a:gd name="connsiteX3" fmla="*/ 1506088 w 1529110"/>
              <a:gd name="connsiteY3" fmla="*/ 500779 h 1295436"/>
              <a:gd name="connsiteX4" fmla="*/ 1157745 w 1529110"/>
              <a:gd name="connsiteY4" fmla="*/ 1284550 h 1295436"/>
              <a:gd name="connsiteX0" fmla="*/ 373974 w 1370834"/>
              <a:gd name="connsiteY0" fmla="*/ 1297036 h 1297036"/>
              <a:gd name="connsiteX1" fmla="*/ 3860 w 1370834"/>
              <a:gd name="connsiteY1" fmla="*/ 480608 h 1297036"/>
              <a:gd name="connsiteX2" fmla="*/ 580803 w 1370834"/>
              <a:gd name="connsiteY2" fmla="*/ 1636 h 1297036"/>
              <a:gd name="connsiteX3" fmla="*/ 1321031 w 1370834"/>
              <a:gd name="connsiteY3" fmla="*/ 360864 h 1297036"/>
              <a:gd name="connsiteX4" fmla="*/ 1157745 w 1370834"/>
              <a:gd name="connsiteY4" fmla="*/ 1286150 h 1297036"/>
              <a:gd name="connsiteX0" fmla="*/ 352593 w 1349453"/>
              <a:gd name="connsiteY0" fmla="*/ 1297312 h 1297312"/>
              <a:gd name="connsiteX1" fmla="*/ 4251 w 1349453"/>
              <a:gd name="connsiteY1" fmla="*/ 491770 h 1297312"/>
              <a:gd name="connsiteX2" fmla="*/ 559422 w 1349453"/>
              <a:gd name="connsiteY2" fmla="*/ 1912 h 1297312"/>
              <a:gd name="connsiteX3" fmla="*/ 1299650 w 1349453"/>
              <a:gd name="connsiteY3" fmla="*/ 361140 h 1297312"/>
              <a:gd name="connsiteX4" fmla="*/ 1136364 w 1349453"/>
              <a:gd name="connsiteY4" fmla="*/ 1286426 h 129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453" h="1297312">
                <a:moveTo>
                  <a:pt x="352593" y="1297312"/>
                </a:moveTo>
                <a:cubicBezTo>
                  <a:pt x="150300" y="997048"/>
                  <a:pt x="-30221" y="707670"/>
                  <a:pt x="4251" y="491770"/>
                </a:cubicBezTo>
                <a:cubicBezTo>
                  <a:pt x="38722" y="275870"/>
                  <a:pt x="343522" y="23684"/>
                  <a:pt x="559422" y="1912"/>
                </a:cubicBezTo>
                <a:cubicBezTo>
                  <a:pt x="775322" y="-19860"/>
                  <a:pt x="1203493" y="147054"/>
                  <a:pt x="1299650" y="361140"/>
                </a:cubicBezTo>
                <a:cubicBezTo>
                  <a:pt x="1395807" y="575226"/>
                  <a:pt x="1358614" y="1001583"/>
                  <a:pt x="1136364" y="1286426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nl-NL" b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67D5421D-1889-488F-A9EA-F1BDAFBFB6C3}"/>
              </a:ext>
            </a:extLst>
          </p:cNvPr>
          <p:cNvSpPr/>
          <p:nvPr/>
        </p:nvSpPr>
        <p:spPr bwMode="auto">
          <a:xfrm>
            <a:off x="5431960" y="2831180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running</a:t>
            </a:r>
            <a:endParaRPr kumimoji="1" lang="nl-NL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F79D7524-EEF4-4B0A-8BED-3BE2ADEA4F03}"/>
              </a:ext>
            </a:extLst>
          </p:cNvPr>
          <p:cNvSpPr/>
          <p:nvPr/>
        </p:nvSpPr>
        <p:spPr bwMode="auto">
          <a:xfrm>
            <a:off x="1111480" y="2831179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ready</a:t>
            </a:r>
            <a:endParaRPr kumimoji="1" lang="nl-NL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021956F-D42C-47E5-88C6-2B0065CDA752}"/>
              </a:ext>
            </a:extLst>
          </p:cNvPr>
          <p:cNvSpPr/>
          <p:nvPr/>
        </p:nvSpPr>
        <p:spPr bwMode="auto">
          <a:xfrm>
            <a:off x="3415736" y="4487364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Blocked on </a:t>
            </a:r>
            <a:r>
              <a:rPr kumimoji="1" lang="en-US" sz="2400" b="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1" lang="nl-NL" sz="2400" b="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Gekromde verbindingslijn 11">
            <a:extLst>
              <a:ext uri="{FF2B5EF4-FFF2-40B4-BE49-F238E27FC236}">
                <a16:creationId xmlns:a16="http://schemas.microsoft.com/office/drawing/2014/main" id="{90FF8AAB-6ABC-4080-A6CC-A1455E2ECB35}"/>
              </a:ext>
            </a:extLst>
          </p:cNvPr>
          <p:cNvCxnSpPr>
            <a:stCxn id="9" idx="7"/>
            <a:endCxn id="8" idx="1"/>
          </p:cNvCxnSpPr>
          <p:nvPr/>
        </p:nvCxnSpPr>
        <p:spPr bwMode="auto">
          <a:xfrm rot="16200000" flipH="1">
            <a:off x="4639871" y="1733890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" name="Gekromde verbindingslijn 19">
            <a:extLst>
              <a:ext uri="{FF2B5EF4-FFF2-40B4-BE49-F238E27FC236}">
                <a16:creationId xmlns:a16="http://schemas.microsoft.com/office/drawing/2014/main" id="{B46CF99E-D56F-41E4-9C18-5D15E5B1ED06}"/>
              </a:ext>
            </a:extLst>
          </p:cNvPr>
          <p:cNvCxnSpPr>
            <a:stCxn id="9" idx="5"/>
          </p:cNvCxnSpPr>
          <p:nvPr/>
        </p:nvCxnSpPr>
        <p:spPr bwMode="auto">
          <a:xfrm rot="16200000" flipH="1">
            <a:off x="4649256" y="2185719"/>
            <a:ext cx="895635" cy="3300022"/>
          </a:xfrm>
          <a:prstGeom prst="curvedConnector2">
            <a:avLst/>
          </a:prstGeom>
          <a:solidFill>
            <a:srgbClr val="FFFF00"/>
          </a:solidFill>
          <a:ln>
            <a:noFill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" name="Gekromde verbindingslijn 22">
            <a:extLst>
              <a:ext uri="{FF2B5EF4-FFF2-40B4-BE49-F238E27FC236}">
                <a16:creationId xmlns:a16="http://schemas.microsoft.com/office/drawing/2014/main" id="{36B9E355-82D1-432E-867F-0547C2E502E0}"/>
              </a:ext>
            </a:extLst>
          </p:cNvPr>
          <p:cNvCxnSpPr/>
          <p:nvPr/>
        </p:nvCxnSpPr>
        <p:spPr bwMode="auto">
          <a:xfrm rot="16200000" flipV="1">
            <a:off x="4664554" y="2195101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4" name="Gekromde verbindingslijn 24">
            <a:extLst>
              <a:ext uri="{FF2B5EF4-FFF2-40B4-BE49-F238E27FC236}">
                <a16:creationId xmlns:a16="http://schemas.microsoft.com/office/drawing/2014/main" id="{81348306-686E-4167-8399-6F683D41CEEE}"/>
              </a:ext>
            </a:extLst>
          </p:cNvPr>
          <p:cNvCxnSpPr>
            <a:stCxn id="8" idx="4"/>
            <a:endCxn id="10" idx="6"/>
          </p:cNvCxnSpPr>
          <p:nvPr/>
        </p:nvCxnSpPr>
        <p:spPr bwMode="auto">
          <a:xfrm rot="5400000">
            <a:off x="5811048" y="3824427"/>
            <a:ext cx="1330057" cy="648072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5" name="Gekromde verbindingslijn 27">
            <a:extLst>
              <a:ext uri="{FF2B5EF4-FFF2-40B4-BE49-F238E27FC236}">
                <a16:creationId xmlns:a16="http://schemas.microsoft.com/office/drawing/2014/main" id="{8A2F1D51-FBAD-4236-92DF-91B3D62B999E}"/>
              </a:ext>
            </a:extLst>
          </p:cNvPr>
          <p:cNvCxnSpPr>
            <a:stCxn id="9" idx="4"/>
            <a:endCxn id="10" idx="2"/>
          </p:cNvCxnSpPr>
          <p:nvPr/>
        </p:nvCxnSpPr>
        <p:spPr bwMode="auto">
          <a:xfrm rot="16200000" flipH="1">
            <a:off x="2282655" y="3680411"/>
            <a:ext cx="1330058" cy="936104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AE029CEF-6389-4820-BAD0-87D043E128F9}"/>
              </a:ext>
            </a:extLst>
          </p:cNvPr>
          <p:cNvSpPr txBox="1"/>
          <p:nvPr/>
        </p:nvSpPr>
        <p:spPr>
          <a:xfrm>
            <a:off x="7080066" y="3737832"/>
            <a:ext cx="2752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which is already locked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2FD59A8-9350-4118-83CC-23553861D057}"/>
              </a:ext>
            </a:extLst>
          </p:cNvPr>
          <p:cNvSpPr txBox="1"/>
          <p:nvPr/>
        </p:nvSpPr>
        <p:spPr>
          <a:xfrm>
            <a:off x="141975" y="4107164"/>
            <a:ext cx="2517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Unlock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nl-NL" sz="24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8FBB409-2FF4-4A6A-BFC6-4FC08615176A}"/>
              </a:ext>
            </a:extLst>
          </p:cNvPr>
          <p:cNvSpPr txBox="1"/>
          <p:nvPr/>
        </p:nvSpPr>
        <p:spPr>
          <a:xfrm>
            <a:off x="7288990" y="105730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which is unlocked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649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When a task </a:t>
            </a:r>
            <a:r>
              <a:rPr lang="en-US" i="1" dirty="0"/>
              <a:t>t</a:t>
            </a:r>
            <a:r>
              <a:rPr lang="en-US" dirty="0"/>
              <a:t> tries to lock mutex </a:t>
            </a:r>
            <a:r>
              <a:rPr lang="en-US" i="1" dirty="0"/>
              <a:t>m</a:t>
            </a:r>
            <a:r>
              <a:rPr lang="en-US" dirty="0"/>
              <a:t> which is already locked by another task, </a:t>
            </a:r>
            <a:r>
              <a:rPr lang="en-US" dirty="0">
                <a:solidFill>
                  <a:srgbClr val="0000FF"/>
                </a:solidFill>
              </a:rPr>
              <a:t>task </a:t>
            </a:r>
            <a:r>
              <a:rPr lang="en-US" i="1" dirty="0">
                <a:solidFill>
                  <a:srgbClr val="0000FF"/>
                </a:solidFill>
              </a:rPr>
              <a:t>t</a:t>
            </a:r>
            <a:r>
              <a:rPr lang="en-US" dirty="0">
                <a:solidFill>
                  <a:srgbClr val="0000FF"/>
                </a:solidFill>
              </a:rPr>
              <a:t> is blocked on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We also say:</a:t>
            </a:r>
          </a:p>
          <a:p>
            <a:pPr lvl="2"/>
            <a:r>
              <a:rPr lang="en-US" dirty="0"/>
              <a:t>Task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waits for</a:t>
            </a:r>
            <a:r>
              <a:rPr lang="en-US" dirty="0"/>
              <a:t> mutex </a:t>
            </a:r>
            <a:r>
              <a:rPr lang="en-US" i="1" dirty="0"/>
              <a:t>m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Task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sleeps until</a:t>
            </a:r>
            <a:r>
              <a:rPr lang="en-US" dirty="0"/>
              <a:t> mutex </a:t>
            </a:r>
            <a:r>
              <a:rPr lang="en-US" i="1" dirty="0"/>
              <a:t>m</a:t>
            </a:r>
            <a:r>
              <a:rPr lang="en-US" dirty="0"/>
              <a:t> is unlocked.</a:t>
            </a:r>
          </a:p>
          <a:p>
            <a:pPr lvl="2"/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rgbClr val="0000FF"/>
                </a:solidFill>
              </a:rPr>
              <a:t>Order</a:t>
            </a:r>
            <a:r>
              <a:rPr lang="en-US" dirty="0"/>
              <a:t> of unblocking (waking up):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general purpose OS</a:t>
            </a:r>
            <a:r>
              <a:rPr lang="en-US" dirty="0"/>
              <a:t>: </a:t>
            </a:r>
            <a:r>
              <a:rPr lang="en-US" dirty="0">
                <a:solidFill>
                  <a:schemeClr val="hlink"/>
                </a:solidFill>
              </a:rPr>
              <a:t>FIFO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real-time OS:</a:t>
            </a:r>
            <a:r>
              <a:rPr lang="en-US" dirty="0"/>
              <a:t> highest </a:t>
            </a:r>
            <a:r>
              <a:rPr lang="en-US" dirty="0">
                <a:solidFill>
                  <a:srgbClr val="C00000"/>
                </a:solidFill>
              </a:rPr>
              <a:t>priority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AD059F7-F14D-478F-B06F-B9E58F85B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757" y="2125866"/>
            <a:ext cx="3239755" cy="3251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1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 with Shared Memory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aantal = 0;</a:t>
            </a:r>
          </a:p>
          <a:p>
            <a:pPr algn="l">
              <a:spcBef>
                <a:spcPts val="0"/>
              </a:spcBef>
            </a:pP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pthread_mutex_t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m;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teller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*par) {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100000; i++)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pthread_mutex_lock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(&amp;m);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aantal++;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pthread_mutex_unlock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(&amp;m);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7F5284F-8962-408D-87AB-DD7CFBBE335B}"/>
              </a:ext>
            </a:extLst>
          </p:cNvPr>
          <p:cNvSpPr txBox="1"/>
          <p:nvPr/>
        </p:nvSpPr>
        <p:spPr>
          <a:xfrm>
            <a:off x="7096224" y="5076099"/>
            <a:ext cx="2182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mutex.c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289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Corruption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C00000"/>
                </a:solidFill>
              </a:rPr>
              <a:t>DANGER</a:t>
            </a:r>
          </a:p>
          <a:p>
            <a:pPr lvl="1"/>
            <a:r>
              <a:rPr lang="en-US" sz="2800" dirty="0"/>
              <a:t>Priority inversion</a:t>
            </a:r>
          </a:p>
          <a:p>
            <a:pPr lvl="2"/>
            <a:r>
              <a:rPr lang="en-US" sz="2400" dirty="0"/>
              <a:t>Low priority task has mutex locked</a:t>
            </a:r>
          </a:p>
          <a:p>
            <a:pPr lvl="2"/>
            <a:r>
              <a:rPr lang="en-US" sz="2400" dirty="0"/>
              <a:t>High priority task is blocked due to mutex</a:t>
            </a:r>
          </a:p>
          <a:p>
            <a:pPr lvl="2"/>
            <a:r>
              <a:rPr lang="en-US" sz="2400" dirty="0"/>
              <a:t>Solution: </a:t>
            </a:r>
            <a:r>
              <a:rPr lang="en-US" sz="2400" dirty="0">
                <a:solidFill>
                  <a:srgbClr val="C00000"/>
                </a:solidFill>
              </a:rPr>
              <a:t>priority inheritance</a:t>
            </a:r>
          </a:p>
          <a:p>
            <a:pPr lvl="2"/>
            <a:endParaRPr lang="en-US" sz="2400" dirty="0"/>
          </a:p>
          <a:p>
            <a:pPr lvl="1"/>
            <a:r>
              <a:rPr lang="en-US" sz="2800" dirty="0"/>
              <a:t>Deadlock</a:t>
            </a:r>
          </a:p>
          <a:p>
            <a:pPr lvl="2"/>
            <a:r>
              <a:rPr lang="en-US" sz="2400" dirty="0"/>
              <a:t>Task A has resource 1 locked and wants to lock resource 2</a:t>
            </a:r>
          </a:p>
          <a:p>
            <a:pPr lvl="2"/>
            <a:r>
              <a:rPr lang="en-US" sz="2400" dirty="0"/>
              <a:t>Task B has resource 2 locked and wants to lock resource 1</a:t>
            </a:r>
          </a:p>
          <a:p>
            <a:pPr marL="914400" lvl="2" indent="0">
              <a:buNone/>
            </a:pPr>
            <a:endParaRPr lang="nl-NL" sz="2400" dirty="0"/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8" name="Bijschrift met afgeronde rechthoek 5">
            <a:extLst>
              <a:ext uri="{FF2B5EF4-FFF2-40B4-BE49-F238E27FC236}">
                <a16:creationId xmlns:a16="http://schemas.microsoft.com/office/drawing/2014/main" id="{8BBF3B5D-398E-4D61-A62A-F4825DEC492A}"/>
              </a:ext>
            </a:extLst>
          </p:cNvPr>
          <p:cNvSpPr/>
          <p:nvPr/>
        </p:nvSpPr>
        <p:spPr>
          <a:xfrm>
            <a:off x="4575944" y="3505572"/>
            <a:ext cx="4032448" cy="432048"/>
          </a:xfrm>
          <a:prstGeom prst="wedgeRoundRectCallout">
            <a:avLst>
              <a:gd name="adj1" fmla="val -42324"/>
              <a:gd name="adj2" fmla="val -131866"/>
              <a:gd name="adj3" fmla="val 16667"/>
            </a:avLst>
          </a:prstGeom>
          <a:solidFill>
            <a:srgbClr val="C00000"/>
          </a:solidFill>
          <a:ln w="25400" cap="flat" cmpd="sng" algn="ctr">
            <a:solidFill>
              <a:srgbClr val="C000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 </a:t>
            </a:r>
            <a:r>
              <a:rPr kumimoji="0" lang="nl-NL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</a:t>
            </a: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NL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discussed</a:t>
            </a: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week 6!</a:t>
            </a:r>
          </a:p>
        </p:txBody>
      </p:sp>
    </p:spTree>
    <p:extLst>
      <p:ext uri="{BB962C8B-B14F-4D97-AF65-F5344CB8AC3E}">
        <p14:creationId xmlns:p14="http://schemas.microsoft.com/office/powerpoint/2010/main" val="346398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(Example)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5864651" cy="4464496"/>
          </a:xfrm>
        </p:spPr>
        <p:txBody>
          <a:bodyPr/>
          <a:lstStyle/>
          <a:p>
            <a:pPr lvl="1"/>
            <a:r>
              <a:rPr lang="en-US" dirty="0"/>
              <a:t>There are 5 philosophers.</a:t>
            </a:r>
          </a:p>
          <a:p>
            <a:pPr lvl="1"/>
            <a:r>
              <a:rPr lang="en-US" dirty="0"/>
              <a:t>The life of a philosopher consists of:</a:t>
            </a:r>
          </a:p>
          <a:p>
            <a:pPr lvl="2"/>
            <a:r>
              <a:rPr lang="en-US" dirty="0"/>
              <a:t>Thinking;</a:t>
            </a:r>
          </a:p>
          <a:p>
            <a:pPr lvl="2"/>
            <a:r>
              <a:rPr lang="en-US" dirty="0"/>
              <a:t>Eating.</a:t>
            </a:r>
          </a:p>
          <a:p>
            <a:pPr lvl="1"/>
            <a:r>
              <a:rPr lang="en-US" dirty="0"/>
              <a:t>Each philosopher has one plate and one fork.</a:t>
            </a:r>
          </a:p>
          <a:p>
            <a:pPr lvl="2"/>
            <a:r>
              <a:rPr lang="en-US" dirty="0"/>
              <a:t>To eat a philosopher needs two forks.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19</a:t>
            </a:fld>
            <a:endParaRPr lang="nl-NL"/>
          </a:p>
        </p:txBody>
      </p:sp>
      <p:pic>
        <p:nvPicPr>
          <p:cNvPr id="7" name="Picture 2" descr="D:\Bd_THR\BD_WWW\WWW\es\dining.png">
            <a:extLst>
              <a:ext uri="{FF2B5EF4-FFF2-40B4-BE49-F238E27FC236}">
                <a16:creationId xmlns:a16="http://schemas.microsoft.com/office/drawing/2014/main" id="{FB7382B7-D292-44D1-9ACB-A1DA07CDF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765" y="985292"/>
            <a:ext cx="363523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90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Overview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200" dirty="0"/>
              <a:t>Tasks</a:t>
            </a:r>
          </a:p>
          <a:p>
            <a:pPr lvl="2"/>
            <a:r>
              <a:rPr lang="en-US" sz="2800" dirty="0"/>
              <a:t>Creation / Deletion</a:t>
            </a:r>
          </a:p>
          <a:p>
            <a:pPr lvl="2"/>
            <a:r>
              <a:rPr lang="en-US" sz="2800" dirty="0"/>
              <a:t>Parameter passing</a:t>
            </a:r>
          </a:p>
          <a:p>
            <a:pPr lvl="1"/>
            <a:r>
              <a:rPr lang="en-US" sz="3200" dirty="0"/>
              <a:t>Multitasking problems</a:t>
            </a:r>
          </a:p>
          <a:p>
            <a:pPr lvl="2"/>
            <a:r>
              <a:rPr lang="en-US" sz="2800" dirty="0"/>
              <a:t>Situation / Problem</a:t>
            </a:r>
          </a:p>
          <a:p>
            <a:pPr lvl="2"/>
            <a:r>
              <a:rPr lang="en-US" sz="2800" dirty="0"/>
              <a:t>Solution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24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281031" cy="4464496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1600" dirty="0" err="1">
                <a:solidFill>
                  <a:srgbClr val="005032"/>
                </a:solidFill>
                <a:latin typeface="Courier New" panose="02070309020205020404" pitchFamily="49" charset="0"/>
              </a:rPr>
              <a:t>pthread_mutex_t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dinner_fork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[5];</a:t>
            </a:r>
            <a:b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nl-NL" sz="1600" b="1" dirty="0" err="1">
                <a:solidFill>
                  <a:srgbClr val="7F0055"/>
                </a:solidFill>
                <a:latin typeface="Courier New" panose="02070309020205020404" pitchFamily="49" charset="0"/>
              </a:rPr>
              <a:t>void</a:t>
            </a:r>
            <a:r>
              <a:rPr lang="nl-NL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nl-NL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philosopher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nl-NL" sz="1600" b="1" dirty="0" err="1">
                <a:solidFill>
                  <a:srgbClr val="7F0055"/>
                </a:solidFill>
                <a:latin typeface="Courier New" panose="02070309020205020404" pitchFamily="49" charset="0"/>
              </a:rPr>
              <a:t>void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*par) {</a:t>
            </a:r>
          </a:p>
          <a:p>
            <a:pPr algn="l"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nl-NL" sz="1600" b="1" dirty="0">
                <a:solidFill>
                  <a:srgbClr val="7F0055"/>
                </a:solidFill>
                <a:latin typeface="Courier New" panose="02070309020205020404" pitchFamily="49" charset="0"/>
              </a:rPr>
              <a:t>int</a:t>
            </a:r>
            <a:r>
              <a:rPr lang="nl-NL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i = *(</a:t>
            </a:r>
            <a:r>
              <a:rPr lang="nl-NL" sz="1600" b="1" dirty="0">
                <a:solidFill>
                  <a:srgbClr val="7F0055"/>
                </a:solidFill>
                <a:latin typeface="Courier New" panose="02070309020205020404" pitchFamily="49" charset="0"/>
              </a:rPr>
              <a:t>int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*)par;</a:t>
            </a:r>
          </a:p>
          <a:p>
            <a:pPr algn="l"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nl-NL" sz="1600" b="1" dirty="0" err="1">
                <a:solidFill>
                  <a:srgbClr val="7F0055"/>
                </a:solidFill>
                <a:latin typeface="Courier New" panose="02070309020205020404" pitchFamily="49" charset="0"/>
              </a:rPr>
              <a:t>while</a:t>
            </a:r>
            <a:r>
              <a:rPr lang="nl-NL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(1) {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is sleeping\n"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usleep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(100000 * (</a:t>
            </a:r>
            <a:r>
              <a:rPr lang="en-US" sz="1600" b="1" dirty="0">
                <a:solidFill>
                  <a:srgbClr val="642880"/>
                </a:solidFill>
                <a:latin typeface="Courier New" panose="02070309020205020404" pitchFamily="49" charset="0"/>
              </a:rPr>
              <a:t>rand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() % 5 + 1));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(tries to) picks up left fork\n"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pthread_mutex_lock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(&amp;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dinner_fork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[i]);</a:t>
            </a:r>
          </a:p>
          <a:p>
            <a:pPr algn="l">
              <a:spcBef>
                <a:spcPts val="0"/>
              </a:spcBef>
            </a:pPr>
            <a:r>
              <a:rPr lang="en-US" sz="1600" b="1" dirty="0">
                <a:solidFill>
                  <a:srgbClr val="64288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(tries to) picks up right fork\n"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pthread_mutex_lock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(&amp;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dinner_fork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[(i + 1) % 5]);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is eating\n"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usleep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(100000 * (</a:t>
            </a:r>
            <a:r>
              <a:rPr lang="en-US" sz="1600" b="1" dirty="0">
                <a:solidFill>
                  <a:srgbClr val="642880"/>
                </a:solidFill>
                <a:latin typeface="Courier New" panose="02070309020205020404" pitchFamily="49" charset="0"/>
              </a:rPr>
              <a:t>rand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() % 5 + 1));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pthread_mutex_unlock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(&amp;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dinner_fork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[i]);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lies down left fork\n"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pthread_mutex_unlock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(&amp;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dinner_fork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[(i + 1) % 5]);</a:t>
            </a:r>
          </a:p>
          <a:p>
            <a:pPr algn="l">
              <a:spcBef>
                <a:spcPts val="0"/>
              </a:spcBef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   </a:t>
            </a:r>
            <a:r>
              <a:rPr lang="en-US" sz="1600" b="1" dirty="0" err="1">
                <a:solidFill>
                  <a:srgbClr val="642880"/>
                </a:solidFill>
                <a:latin typeface="Courier New" panose="02070309020205020404" pitchFamily="49" charset="0"/>
              </a:rPr>
              <a:t>printf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2A00FF"/>
                </a:solidFill>
                <a:latin typeface="Courier New" panose="02070309020205020404" pitchFamily="49" charset="0"/>
              </a:rPr>
              <a:t>"philosopher %d lies down right fork\n"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 i);</a:t>
            </a:r>
          </a:p>
          <a:p>
            <a:pPr algn="l"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nl-NL" sz="1600" b="1" dirty="0">
                <a:solidFill>
                  <a:srgbClr val="7F0055"/>
                </a:solidFill>
                <a:latin typeface="Courier New" panose="02070309020205020404" pitchFamily="49" charset="0"/>
              </a:rPr>
              <a:t>return</a:t>
            </a: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0125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537059" cy="4464496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dirty="0"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t[5];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[5];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5; i++)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[i] = i;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(&amp;t[i],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&amp;philosopher,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tid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[i]);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21</a:t>
            </a:fld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683B9EC-446D-433B-A1B8-5163AEA6DD92}"/>
              </a:ext>
            </a:extLst>
          </p:cNvPr>
          <p:cNvSpPr txBox="1"/>
          <p:nvPr/>
        </p:nvSpPr>
        <p:spPr>
          <a:xfrm>
            <a:off x="2127672" y="3637076"/>
            <a:ext cx="7673960" cy="523220"/>
          </a:xfrm>
          <a:prstGeom prst="rect">
            <a:avLst/>
          </a:prstGeom>
          <a:solidFill>
            <a:srgbClr val="CA0032"/>
          </a:solidFill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  <a:t>This program can  come to a hold (deadlock)! How?</a:t>
            </a:r>
            <a:endParaRPr lang="nl-NL" sz="2800" b="0" dirty="0">
              <a:solidFill>
                <a:srgbClr val="FFFFFF"/>
              </a:solidFill>
              <a:latin typeface="Calibri"/>
              <a:ea typeface="+mn-ea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788AC73-D5D6-4261-B403-CA3FBD1B90DB}"/>
              </a:ext>
            </a:extLst>
          </p:cNvPr>
          <p:cNvSpPr txBox="1"/>
          <p:nvPr/>
        </p:nvSpPr>
        <p:spPr>
          <a:xfrm>
            <a:off x="2753728" y="4343852"/>
            <a:ext cx="7059240" cy="523220"/>
          </a:xfrm>
          <a:prstGeom prst="rect">
            <a:avLst/>
          </a:prstGeom>
          <a:solidFill>
            <a:srgbClr val="CA0032"/>
          </a:solidFill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  <a:t>Solution? See homework assignment hereafter.</a:t>
            </a:r>
            <a:endParaRPr lang="nl-NL" sz="2800" b="0" dirty="0">
              <a:solidFill>
                <a:srgbClr val="FFFFFF"/>
              </a:solidFill>
              <a:latin typeface="Calibri"/>
              <a:ea typeface="+mn-ea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AB1F9F0-14D8-458F-B58A-4BE8A288D4D6}"/>
              </a:ext>
            </a:extLst>
          </p:cNvPr>
          <p:cNvSpPr txBox="1"/>
          <p:nvPr/>
        </p:nvSpPr>
        <p:spPr>
          <a:xfrm>
            <a:off x="5185237" y="5132139"/>
            <a:ext cx="4148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b="0" dirty="0">
                <a:solidFill>
                  <a:prstClr val="black"/>
                </a:solidFill>
                <a:latin typeface="Calibri"/>
                <a:ea typeface="+mn-ea"/>
              </a:rPr>
              <a:t>Source: </a:t>
            </a:r>
            <a:r>
              <a:rPr lang="nl-NL" b="0" dirty="0">
                <a:solidFill>
                  <a:prstClr val="black"/>
                </a:solidFill>
                <a:latin typeface="Calibri"/>
                <a:ea typeface="+mn-ea"/>
                <a:hlinkClick r:id="rId2"/>
              </a:rPr>
              <a:t>pthread_philosophers.c</a:t>
            </a:r>
            <a:endParaRPr lang="nl-NL" b="0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4664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Semaphore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dirty="0"/>
              <a:t>Operations: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err="1">
                <a:solidFill>
                  <a:schemeClr val="hlink"/>
                </a:solidFill>
              </a:rPr>
              <a:t>Psem</a:t>
            </a:r>
            <a:r>
              <a:rPr lang="en-US" dirty="0"/>
              <a:t> (</a:t>
            </a:r>
            <a:r>
              <a:rPr lang="en-US" dirty="0" err="1"/>
              <a:t>prolaag</a:t>
            </a:r>
            <a:r>
              <a:rPr lang="en-US" dirty="0"/>
              <a:t> (</a:t>
            </a:r>
            <a:r>
              <a:rPr lang="en-US" dirty="0" err="1"/>
              <a:t>probeer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verlagen</a:t>
            </a:r>
            <a:r>
              <a:rPr lang="en-US" dirty="0"/>
              <a:t>), take, </a:t>
            </a:r>
            <a:r>
              <a:rPr lang="en-US" dirty="0">
                <a:solidFill>
                  <a:srgbClr val="C00000"/>
                </a:solidFill>
              </a:rPr>
              <a:t>wait</a:t>
            </a:r>
            <a:r>
              <a:rPr lang="en-US" dirty="0"/>
              <a:t>): </a:t>
            </a:r>
            <a:br>
              <a:rPr lang="en-US" dirty="0"/>
            </a:br>
            <a:r>
              <a:rPr lang="en-US" dirty="0"/>
              <a:t>wait (block, sleep) if </a:t>
            </a:r>
            <a:r>
              <a:rPr lang="en-US" dirty="0">
                <a:latin typeface="Consolas"/>
              </a:rPr>
              <a:t>count == 0</a:t>
            </a:r>
            <a:r>
              <a:rPr lang="en-US" dirty="0"/>
              <a:t> else decrement </a:t>
            </a:r>
            <a:r>
              <a:rPr lang="en-US" dirty="0">
                <a:latin typeface="Consolas"/>
              </a:rPr>
              <a:t>count</a:t>
            </a:r>
            <a:r>
              <a:rPr lang="en-US" dirty="0"/>
              <a:t>.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err="1">
                <a:solidFill>
                  <a:schemeClr val="hlink"/>
                </a:solidFill>
              </a:rPr>
              <a:t>Vsem</a:t>
            </a:r>
            <a:r>
              <a:rPr lang="en-US" dirty="0"/>
              <a:t> (</a:t>
            </a:r>
            <a:r>
              <a:rPr lang="en-US" dirty="0" err="1"/>
              <a:t>verhoog</a:t>
            </a:r>
            <a:r>
              <a:rPr lang="en-US" dirty="0"/>
              <a:t>, signal, give, </a:t>
            </a:r>
            <a:r>
              <a:rPr lang="en-US" dirty="0">
                <a:solidFill>
                  <a:srgbClr val="C00000"/>
                </a:solidFill>
              </a:rPr>
              <a:t>post</a:t>
            </a:r>
            <a:r>
              <a:rPr lang="en-US" dirty="0"/>
              <a:t>): </a:t>
            </a:r>
            <a:br>
              <a:rPr lang="en-US" dirty="0"/>
            </a:br>
            <a:r>
              <a:rPr lang="en-US" dirty="0"/>
              <a:t>unblock a waiting task if </a:t>
            </a:r>
            <a:r>
              <a:rPr lang="en-US" dirty="0">
                <a:latin typeface="Consolas"/>
              </a:rPr>
              <a:t>count == 0</a:t>
            </a:r>
            <a:r>
              <a:rPr lang="en-US" dirty="0"/>
              <a:t> else increment count. </a:t>
            </a:r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Order of unblocking (wake up):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general purpose OS</a:t>
            </a:r>
            <a:r>
              <a:rPr lang="en-US" dirty="0"/>
              <a:t>: </a:t>
            </a:r>
            <a:r>
              <a:rPr lang="en-US" dirty="0">
                <a:solidFill>
                  <a:schemeClr val="hlink"/>
                </a:solidFill>
              </a:rPr>
              <a:t>FIFO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real-time OS:</a:t>
            </a:r>
            <a:r>
              <a:rPr lang="en-US" dirty="0"/>
              <a:t> highest </a:t>
            </a:r>
            <a:r>
              <a:rPr lang="en-US" dirty="0">
                <a:solidFill>
                  <a:srgbClr val="C00000"/>
                </a:solidFill>
              </a:rPr>
              <a:t>priority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22</a:t>
            </a:fld>
            <a:endParaRPr lang="nl-NL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C150AB6D-882A-4406-8F8D-3427CF5286A6}"/>
              </a:ext>
            </a:extLst>
          </p:cNvPr>
          <p:cNvGrpSpPr/>
          <p:nvPr/>
        </p:nvGrpSpPr>
        <p:grpSpPr>
          <a:xfrm>
            <a:off x="6208067" y="3145532"/>
            <a:ext cx="3120405" cy="2139811"/>
            <a:chOff x="7176120" y="3573017"/>
            <a:chExt cx="3120405" cy="2139811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D2EDB295-4353-4E9B-8E26-AF73F02002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6120" y="3573017"/>
              <a:ext cx="1269380" cy="21398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4AFC1FD-A8A7-42AD-A37B-C65CC4D2D0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925" y="3597499"/>
              <a:ext cx="1752600" cy="1800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2" name="Text Box 8">
              <a:extLst>
                <a:ext uri="{FF2B5EF4-FFF2-40B4-BE49-F238E27FC236}">
                  <a16:creationId xmlns:a16="http://schemas.microsoft.com/office/drawing/2014/main" id="{41B90E7E-BD92-49DD-9FFD-4E91E9052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23313" y="5324699"/>
              <a:ext cx="1468970" cy="3407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folHlink"/>
                  </a:solidFill>
                  <a:latin typeface="Univers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nl-NL" sz="1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Edsger</a:t>
              </a:r>
              <a:r>
                <a:rPr kumimoji="1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Dijkstra</a:t>
              </a:r>
              <a:r>
                <a:rPr kumimoji="1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89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Solve the problem of the dining philosophers by using a </a:t>
            </a:r>
            <a:r>
              <a:rPr lang="en-US" dirty="0">
                <a:solidFill>
                  <a:srgbClr val="C00000"/>
                </a:solidFill>
              </a:rPr>
              <a:t>semaphore</a:t>
            </a:r>
            <a:r>
              <a:rPr lang="en-US" dirty="0"/>
              <a:t> to ensure that no more than 4  philosophers will be able to sit at the table at the same time.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23</a:t>
            </a:fld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3F8594-E811-44C7-A7F0-A863D942A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38" y="-111125"/>
            <a:ext cx="9280525" cy="952500"/>
          </a:xfrm>
        </p:spPr>
        <p:txBody>
          <a:bodyPr>
            <a:normAutofit/>
          </a:bodyPr>
          <a:lstStyle/>
          <a:p>
            <a:r>
              <a:rPr lang="en-US" dirty="0"/>
              <a:t>Homework</a:t>
            </a:r>
          </a:p>
        </p:txBody>
      </p:sp>
      <p:sp>
        <p:nvSpPr>
          <p:cNvPr id="10" name="Tekstvak 6">
            <a:extLst>
              <a:ext uri="{FF2B5EF4-FFF2-40B4-BE49-F238E27FC236}">
                <a16:creationId xmlns:a16="http://schemas.microsoft.com/office/drawing/2014/main" id="{62C674D0-1C40-4195-B2E8-F6E3FFAE5A56}"/>
              </a:ext>
            </a:extLst>
          </p:cNvPr>
          <p:cNvSpPr txBox="1"/>
          <p:nvPr/>
        </p:nvSpPr>
        <p:spPr>
          <a:xfrm>
            <a:off x="615504" y="2624633"/>
            <a:ext cx="9076069" cy="1384995"/>
          </a:xfrm>
          <a:prstGeom prst="rect">
            <a:avLst/>
          </a:prstGeom>
          <a:solidFill>
            <a:srgbClr val="CA0032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  <a:t>Solution: Create semaphore with initial count of 4 in main. </a:t>
            </a:r>
            <a:b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</a:br>
            <a: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  <a:t>Now each philosopher must take a semaphore after sleeping and must give the semaphore before sleeping again.</a:t>
            </a:r>
          </a:p>
        </p:txBody>
      </p:sp>
      <p:sp>
        <p:nvSpPr>
          <p:cNvPr id="11" name="Tekstvak 6">
            <a:extLst>
              <a:ext uri="{FF2B5EF4-FFF2-40B4-BE49-F238E27FC236}">
                <a16:creationId xmlns:a16="http://schemas.microsoft.com/office/drawing/2014/main" id="{D36A402E-24C5-4F2F-BB26-1916E2087414}"/>
              </a:ext>
            </a:extLst>
          </p:cNvPr>
          <p:cNvSpPr txBox="1"/>
          <p:nvPr/>
        </p:nvSpPr>
        <p:spPr>
          <a:xfrm>
            <a:off x="615504" y="4369668"/>
            <a:ext cx="9076069" cy="954107"/>
          </a:xfrm>
          <a:prstGeom prst="rect">
            <a:avLst/>
          </a:prstGeom>
          <a:solidFill>
            <a:srgbClr val="CA0032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rgbClr val="FFFFFF"/>
                </a:solidFill>
                <a:latin typeface="Calibri"/>
                <a:ea typeface="+mn-ea"/>
              </a:rPr>
              <a:t>The semaphore counts the number of available chairs at the table and a philosopher requires a chair to sit at the table. </a:t>
            </a:r>
          </a:p>
        </p:txBody>
      </p:sp>
    </p:spTree>
    <p:extLst>
      <p:ext uri="{BB962C8B-B14F-4D97-AF65-F5344CB8AC3E}">
        <p14:creationId xmlns:p14="http://schemas.microsoft.com/office/powerpoint/2010/main" val="10606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 versus Mutex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281031" cy="1728192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Mutex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can only be used for </a:t>
            </a:r>
            <a:r>
              <a:rPr lang="en-US" dirty="0">
                <a:solidFill>
                  <a:srgbClr val="0000FF"/>
                </a:solidFill>
              </a:rPr>
              <a:t>mutual exclusion </a:t>
            </a:r>
            <a:r>
              <a:rPr lang="en-US" dirty="0"/>
              <a:t>(task which takes the mutex should also give the mutex (back)).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Semaphore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can also be used for other </a:t>
            </a:r>
            <a:r>
              <a:rPr lang="en-US" dirty="0">
                <a:solidFill>
                  <a:srgbClr val="0000FF"/>
                </a:solidFill>
              </a:rPr>
              <a:t>synchronization</a:t>
            </a:r>
            <a:r>
              <a:rPr lang="en-US" dirty="0"/>
              <a:t> purposes.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D8A772A-82BF-471E-8F6C-D7F357F74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144" y="2448188"/>
            <a:ext cx="3154095" cy="314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AD3FDFB2-3030-4175-9113-5F26CF34984F}"/>
              </a:ext>
            </a:extLst>
          </p:cNvPr>
          <p:cNvSpPr txBox="1"/>
          <p:nvPr/>
        </p:nvSpPr>
        <p:spPr>
          <a:xfrm>
            <a:off x="8392368" y="3649588"/>
            <a:ext cx="745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wait</a:t>
            </a:r>
            <a:endParaRPr lang="en-US" b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6A1B464F-E10B-42D3-8674-8BA2DD28C300}"/>
              </a:ext>
            </a:extLst>
          </p:cNvPr>
          <p:cNvSpPr txBox="1"/>
          <p:nvPr/>
        </p:nvSpPr>
        <p:spPr>
          <a:xfrm>
            <a:off x="6880200" y="3649588"/>
            <a:ext cx="742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</a:t>
            </a:r>
            <a:endParaRPr lang="en-US" b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ijdelijke aanduiding voor inhoud 5">
            <a:extLst>
              <a:ext uri="{FF2B5EF4-FFF2-40B4-BE49-F238E27FC236}">
                <a16:creationId xmlns:a16="http://schemas.microsoft.com/office/drawing/2014/main" id="{2FD0DEA4-DD41-4EEC-9D70-9C572C18C80F}"/>
              </a:ext>
            </a:extLst>
          </p:cNvPr>
          <p:cNvSpPr txBox="1">
            <a:spLocks/>
          </p:cNvSpPr>
          <p:nvPr/>
        </p:nvSpPr>
        <p:spPr bwMode="auto">
          <a:xfrm>
            <a:off x="440529" y="3001516"/>
            <a:ext cx="6047389" cy="2448271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US" b="0" kern="0" dirty="0"/>
              <a:t>Homework: </a:t>
            </a:r>
          </a:p>
          <a:p>
            <a:pPr lvl="2">
              <a:lnSpc>
                <a:spcPct val="90000"/>
              </a:lnSpc>
            </a:pPr>
            <a:r>
              <a:rPr lang="en-US" sz="2000" b="0" kern="0" dirty="0"/>
              <a:t>Task a consists of two sequential parts a1 and a2. </a:t>
            </a:r>
          </a:p>
          <a:p>
            <a:pPr lvl="2">
              <a:lnSpc>
                <a:spcPct val="90000"/>
              </a:lnSpc>
            </a:pPr>
            <a:r>
              <a:rPr lang="en-US" sz="2000" b="0" kern="0" dirty="0"/>
              <a:t>Task b consists of two sequential parts b1 and b2. </a:t>
            </a:r>
          </a:p>
          <a:p>
            <a:pPr lvl="2">
              <a:lnSpc>
                <a:spcPct val="90000"/>
              </a:lnSpc>
            </a:pPr>
            <a:r>
              <a:rPr lang="en-US" sz="2000" b="0" kern="0" dirty="0"/>
              <a:t>Task c consists of two sequential parts c1 and c2.</a:t>
            </a:r>
          </a:p>
          <a:p>
            <a:pPr lvl="2">
              <a:lnSpc>
                <a:spcPct val="90000"/>
              </a:lnSpc>
            </a:pPr>
            <a:r>
              <a:rPr lang="en-US" sz="2000" b="0" kern="0" dirty="0"/>
              <a:t>Make sure (using a semaphore) that the parts b2 and c2 are always executed </a:t>
            </a:r>
            <a:r>
              <a:rPr lang="en-US" sz="2000" b="0" kern="0" dirty="0">
                <a:solidFill>
                  <a:srgbClr val="C00000"/>
                </a:solidFill>
              </a:rPr>
              <a:t>after</a:t>
            </a:r>
            <a:r>
              <a:rPr lang="en-US" sz="2000" b="0" kern="0" dirty="0"/>
              <a:t> part a1 has been executed.</a:t>
            </a:r>
          </a:p>
          <a:p>
            <a:pPr lvl="1">
              <a:lnSpc>
                <a:spcPct val="90000"/>
              </a:lnSpc>
            </a:pPr>
            <a:endParaRPr lang="en-US" sz="2400" b="0" kern="0" dirty="0"/>
          </a:p>
          <a:p>
            <a:pPr lvl="1" eaLnBrk="1" hangingPunct="1">
              <a:lnSpc>
                <a:spcPct val="90000"/>
              </a:lnSpc>
            </a:pPr>
            <a:endParaRPr lang="en-US" sz="2400" b="0" kern="0" dirty="0"/>
          </a:p>
          <a:p>
            <a:pPr lvl="1"/>
            <a:endParaRPr lang="nl-NL" b="0" kern="0" dirty="0"/>
          </a:p>
        </p:txBody>
      </p:sp>
    </p:spTree>
    <p:extLst>
      <p:ext uri="{BB962C8B-B14F-4D97-AF65-F5344CB8AC3E}">
        <p14:creationId xmlns:p14="http://schemas.microsoft.com/office/powerpoint/2010/main" val="220420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IPC </a:t>
            </a:r>
            <a:r>
              <a:rPr lang="en-US" sz="4000" dirty="0"/>
              <a:t>Inter Process (Task) Communication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000" dirty="0">
                <a:solidFill>
                  <a:srgbClr val="C00000"/>
                </a:solidFill>
              </a:rPr>
              <a:t>Shared variable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based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Dekker’s or Peterson’s algorithm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 Busy waiting (inefficient)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Spinlock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Busy waiting  (inefficient)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Mutex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Semaphore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Monitor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dirty="0"/>
              <a:t>Mutex combined with Conditional variables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Barrier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/>
              <a:t>Read Write Lock</a:t>
            </a:r>
          </a:p>
          <a:p>
            <a:pPr lvl="2" eaLnBrk="1" hangingPunct="1">
              <a:lnSpc>
                <a:spcPct val="90000"/>
              </a:lnSpc>
            </a:pPr>
            <a:r>
              <a:rPr lang="nl-NL" sz="1800" dirty="0"/>
              <a:t>Event </a:t>
            </a:r>
            <a:r>
              <a:rPr lang="nl-NL" sz="1800" dirty="0" err="1"/>
              <a:t>Groups</a:t>
            </a:r>
            <a:endParaRPr lang="en-US" sz="1800" dirty="0"/>
          </a:p>
          <a:p>
            <a:pPr lvl="1" eaLnBrk="1" hangingPunct="1">
              <a:lnSpc>
                <a:spcPct val="90000"/>
              </a:lnSpc>
            </a:pPr>
            <a:endParaRPr lang="en-US" sz="1000" dirty="0"/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C00000"/>
                </a:solidFill>
              </a:rPr>
              <a:t>Message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based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0000"/>
                </a:solidFill>
              </a:rPr>
              <a:t>Message Queue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100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between Threads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26</a:t>
            </a:fld>
            <a:endParaRPr lang="nl-NL"/>
          </a:p>
        </p:txBody>
      </p:sp>
      <p:grpSp>
        <p:nvGrpSpPr>
          <p:cNvPr id="39" name="Groep 38">
            <a:extLst>
              <a:ext uri="{FF2B5EF4-FFF2-40B4-BE49-F238E27FC236}">
                <a16:creationId xmlns:a16="http://schemas.microsoft.com/office/drawing/2014/main" id="{7FE30C62-5C45-47F8-B7EB-9FFB45EFFE4C}"/>
              </a:ext>
            </a:extLst>
          </p:cNvPr>
          <p:cNvGrpSpPr/>
          <p:nvPr/>
        </p:nvGrpSpPr>
        <p:grpSpPr>
          <a:xfrm>
            <a:off x="1055440" y="913284"/>
            <a:ext cx="7768976" cy="4675956"/>
            <a:chOff x="360363" y="1125538"/>
            <a:chExt cx="8783637" cy="5553075"/>
          </a:xfrm>
        </p:grpSpPr>
        <p:sp>
          <p:nvSpPr>
            <p:cNvPr id="40" name="Rectangle 3">
              <a:extLst>
                <a:ext uri="{FF2B5EF4-FFF2-40B4-BE49-F238E27FC236}">
                  <a16:creationId xmlns:a16="http://schemas.microsoft.com/office/drawing/2014/main" id="{1AE2ABA3-AB0D-4695-A165-766497322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275" y="2852738"/>
              <a:ext cx="3095625" cy="1944687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41" name="Oval 4">
              <a:extLst>
                <a:ext uri="{FF2B5EF4-FFF2-40B4-BE49-F238E27FC236}">
                  <a16:creationId xmlns:a16="http://schemas.microsoft.com/office/drawing/2014/main" id="{D6EF875A-7834-478A-939F-DA32D602E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2" name="Oval 5">
              <a:extLst>
                <a:ext uri="{FF2B5EF4-FFF2-40B4-BE49-F238E27FC236}">
                  <a16:creationId xmlns:a16="http://schemas.microsoft.com/office/drawing/2014/main" id="{0A6906F2-149E-4036-94EF-D5B7FD5A9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375" y="3925888"/>
              <a:ext cx="596900" cy="652462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3" name="Oval 6">
              <a:extLst>
                <a:ext uri="{FF2B5EF4-FFF2-40B4-BE49-F238E27FC236}">
                  <a16:creationId xmlns:a16="http://schemas.microsoft.com/office/drawing/2014/main" id="{A0C69F17-2D65-4310-8C80-8E174C9E1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5738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4" name="Rectangle 7">
              <a:extLst>
                <a:ext uri="{FF2B5EF4-FFF2-40B4-BE49-F238E27FC236}">
                  <a16:creationId xmlns:a16="http://schemas.microsoft.com/office/drawing/2014/main" id="{7B84186F-0E92-4E2B-AB24-75E2386F8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625" y="5095875"/>
              <a:ext cx="1000125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Switch</a:t>
              </a:r>
              <a:endPara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5" name="Rectangle 8">
              <a:extLst>
                <a:ext uri="{FF2B5EF4-FFF2-40B4-BE49-F238E27FC236}">
                  <a16:creationId xmlns:a16="http://schemas.microsoft.com/office/drawing/2014/main" id="{BAB691F5-A803-4F27-99CB-941266140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5240338"/>
              <a:ext cx="1027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Screen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6" name="Rectangle 9">
              <a:extLst>
                <a:ext uri="{FF2B5EF4-FFF2-40B4-BE49-F238E27FC236}">
                  <a16:creationId xmlns:a16="http://schemas.microsoft.com/office/drawing/2014/main" id="{379038C6-02B1-4A2F-9557-A319ACE7D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213" y="4376738"/>
              <a:ext cx="70485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DAC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7" name="Rectangle 10">
              <a:extLst>
                <a:ext uri="{FF2B5EF4-FFF2-40B4-BE49-F238E27FC236}">
                  <a16:creationId xmlns:a16="http://schemas.microsoft.com/office/drawing/2014/main" id="{3450164A-FEC5-43D1-9AEA-CC7A1074E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263" y="2360613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8" name="Rectangle 11">
              <a:extLst>
                <a:ext uri="{FF2B5EF4-FFF2-40B4-BE49-F238E27FC236}">
                  <a16:creationId xmlns:a16="http://schemas.microsoft.com/office/drawing/2014/main" id="{81B40ECA-996E-486E-9062-4E929051B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2071688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9" name="Rectangle 12">
              <a:extLst>
                <a:ext uri="{FF2B5EF4-FFF2-40B4-BE49-F238E27FC236}">
                  <a16:creationId xmlns:a16="http://schemas.microsoft.com/office/drawing/2014/main" id="{061FF22F-47CB-46B5-B393-BF5E4739B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200" y="1352550"/>
              <a:ext cx="1951038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thermocouple</a:t>
              </a:r>
              <a:endPara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50" name="Rectangle 13">
              <a:extLst>
                <a:ext uri="{FF2B5EF4-FFF2-40B4-BE49-F238E27FC236}">
                  <a16:creationId xmlns:a16="http://schemas.microsoft.com/office/drawing/2014/main" id="{2360C207-DC4A-4233-985C-7F03FBD92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9063" y="1423988"/>
              <a:ext cx="2678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pressure transducer</a:t>
              </a:r>
              <a:endPara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51" name="Rectangle 14">
              <a:extLst>
                <a:ext uri="{FF2B5EF4-FFF2-40B4-BE49-F238E27FC236}">
                  <a16:creationId xmlns:a16="http://schemas.microsoft.com/office/drawing/2014/main" id="{B5038C5C-9FA0-4BB8-8C4F-C291B85EF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63" y="6032500"/>
              <a:ext cx="10017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heater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52" name="Rectangle 15">
              <a:extLst>
                <a:ext uri="{FF2B5EF4-FFF2-40B4-BE49-F238E27FC236}">
                  <a16:creationId xmlns:a16="http://schemas.microsoft.com/office/drawing/2014/main" id="{064B8FB8-5022-4975-B338-F94955F62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7550" y="5384800"/>
              <a:ext cx="1674813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pump/valve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pic>
          <p:nvPicPr>
            <p:cNvPr id="53" name="Picture 16">
              <a:extLst>
                <a:ext uri="{FF2B5EF4-FFF2-40B4-BE49-F238E27FC236}">
                  <a16:creationId xmlns:a16="http://schemas.microsoft.com/office/drawing/2014/main" id="{EA1320FE-96EA-469E-B6C8-FB1DDE8037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775" y="1125538"/>
              <a:ext cx="1512888" cy="1439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4" name="Picture 17">
              <a:extLst>
                <a:ext uri="{FF2B5EF4-FFF2-40B4-BE49-F238E27FC236}">
                  <a16:creationId xmlns:a16="http://schemas.microsoft.com/office/drawing/2014/main" id="{4FBA58D9-B722-40BB-9856-15CEA53F32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188" y="1916113"/>
              <a:ext cx="1028700" cy="1104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cxnSp>
          <p:nvCxnSpPr>
            <p:cNvPr id="55" name="AutoShape 18">
              <a:extLst>
                <a:ext uri="{FF2B5EF4-FFF2-40B4-BE49-F238E27FC236}">
                  <a16:creationId xmlns:a16="http://schemas.microsoft.com/office/drawing/2014/main" id="{9525686F-49B8-4D63-A6CD-2CD877CBCEEF}"/>
                </a:ext>
              </a:extLst>
            </p:cNvPr>
            <p:cNvCxnSpPr>
              <a:cxnSpLocks noChangeShapeType="1"/>
              <a:stCxn id="43" idx="4"/>
              <a:endCxn id="46" idx="0"/>
            </p:cNvCxnSpPr>
            <p:nvPr/>
          </p:nvCxnSpPr>
          <p:spPr bwMode="auto">
            <a:xfrm rot="16200000" flipH="1">
              <a:off x="4746625" y="3260726"/>
              <a:ext cx="663575" cy="15684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6" name="AutoShape 19">
              <a:extLst>
                <a:ext uri="{FF2B5EF4-FFF2-40B4-BE49-F238E27FC236}">
                  <a16:creationId xmlns:a16="http://schemas.microsoft.com/office/drawing/2014/main" id="{1B74F4CE-F7E8-411C-B570-78AAB5EF0E10}"/>
                </a:ext>
              </a:extLst>
            </p:cNvPr>
            <p:cNvCxnSpPr>
              <a:cxnSpLocks noChangeShapeType="1"/>
              <a:stCxn id="49" idx="2"/>
              <a:endCxn id="48" idx="0"/>
            </p:cNvCxnSpPr>
            <p:nvPr/>
          </p:nvCxnSpPr>
          <p:spPr bwMode="auto">
            <a:xfrm rot="16200000" flipH="1">
              <a:off x="1811338" y="1692275"/>
              <a:ext cx="255588" cy="503237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7" name="AutoShape 20">
              <a:extLst>
                <a:ext uri="{FF2B5EF4-FFF2-40B4-BE49-F238E27FC236}">
                  <a16:creationId xmlns:a16="http://schemas.microsoft.com/office/drawing/2014/main" id="{350AFA22-6752-44BC-A68B-DE8E1EB2A1B6}"/>
                </a:ext>
              </a:extLst>
            </p:cNvPr>
            <p:cNvCxnSpPr>
              <a:cxnSpLocks noChangeShapeType="1"/>
              <a:stCxn id="48" idx="2"/>
              <a:endCxn id="41" idx="0"/>
            </p:cNvCxnSpPr>
            <p:nvPr/>
          </p:nvCxnSpPr>
          <p:spPr bwMode="auto">
            <a:xfrm rot="5400000">
              <a:off x="1899444" y="2769394"/>
              <a:ext cx="525462" cy="571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8" name="AutoShape 21">
              <a:extLst>
                <a:ext uri="{FF2B5EF4-FFF2-40B4-BE49-F238E27FC236}">
                  <a16:creationId xmlns:a16="http://schemas.microsoft.com/office/drawing/2014/main" id="{0DC952C5-CD2A-44C8-9474-6CD9D6FDE133}"/>
                </a:ext>
              </a:extLst>
            </p:cNvPr>
            <p:cNvCxnSpPr>
              <a:cxnSpLocks noChangeShapeType="1"/>
              <a:stCxn id="50" idx="2"/>
              <a:endCxn id="47" idx="0"/>
            </p:cNvCxnSpPr>
            <p:nvPr/>
          </p:nvCxnSpPr>
          <p:spPr bwMode="auto">
            <a:xfrm rot="5400000">
              <a:off x="5784850" y="1606551"/>
              <a:ext cx="473075" cy="10350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9" name="AutoShape 22">
              <a:extLst>
                <a:ext uri="{FF2B5EF4-FFF2-40B4-BE49-F238E27FC236}">
                  <a16:creationId xmlns:a16="http://schemas.microsoft.com/office/drawing/2014/main" id="{342E55A1-AF9E-4AFE-9E39-385335359D7A}"/>
                </a:ext>
              </a:extLst>
            </p:cNvPr>
            <p:cNvCxnSpPr>
              <a:cxnSpLocks noChangeShapeType="1"/>
              <a:stCxn id="47" idx="2"/>
              <a:endCxn id="43" idx="6"/>
            </p:cNvCxnSpPr>
            <p:nvPr/>
          </p:nvCxnSpPr>
          <p:spPr bwMode="auto">
            <a:xfrm rot="5400000">
              <a:off x="4766470" y="2650331"/>
              <a:ext cx="563562" cy="911225"/>
            </a:xfrm>
            <a:prstGeom prst="curvedConnector2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0" name="AutoShape 25">
              <a:extLst>
                <a:ext uri="{FF2B5EF4-FFF2-40B4-BE49-F238E27FC236}">
                  <a16:creationId xmlns:a16="http://schemas.microsoft.com/office/drawing/2014/main" id="{9ECF8244-9C2D-48D8-BD7B-A7CF1C647115}"/>
                </a:ext>
              </a:extLst>
            </p:cNvPr>
            <p:cNvCxnSpPr>
              <a:cxnSpLocks noChangeShapeType="1"/>
              <a:stCxn id="42" idx="4"/>
              <a:endCxn id="45" idx="0"/>
            </p:cNvCxnSpPr>
            <p:nvPr/>
          </p:nvCxnSpPr>
          <p:spPr bwMode="auto">
            <a:xfrm rot="16200000" flipH="1">
              <a:off x="3855244" y="4656931"/>
              <a:ext cx="661988" cy="50482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1" name="AutoShape 26">
              <a:extLst>
                <a:ext uri="{FF2B5EF4-FFF2-40B4-BE49-F238E27FC236}">
                  <a16:creationId xmlns:a16="http://schemas.microsoft.com/office/drawing/2014/main" id="{45F41EFD-42B0-45DE-8C2A-275AD27A8C2B}"/>
                </a:ext>
              </a:extLst>
            </p:cNvPr>
            <p:cNvCxnSpPr>
              <a:cxnSpLocks noChangeShapeType="1"/>
              <a:stCxn id="46" idx="2"/>
              <a:endCxn id="52" idx="0"/>
            </p:cNvCxnSpPr>
            <p:nvPr/>
          </p:nvCxnSpPr>
          <p:spPr bwMode="auto">
            <a:xfrm rot="16200000" flipH="1">
              <a:off x="6611938" y="4090988"/>
              <a:ext cx="544512" cy="20431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2" name="AutoShape 27">
              <a:extLst>
                <a:ext uri="{FF2B5EF4-FFF2-40B4-BE49-F238E27FC236}">
                  <a16:creationId xmlns:a16="http://schemas.microsoft.com/office/drawing/2014/main" id="{50B0CD3F-1608-4AA2-825C-C6BDAF497298}"/>
                </a:ext>
              </a:extLst>
            </p:cNvPr>
            <p:cNvCxnSpPr>
              <a:cxnSpLocks noChangeShapeType="1"/>
              <a:stCxn id="41" idx="4"/>
              <a:endCxn id="44" idx="0"/>
            </p:cNvCxnSpPr>
            <p:nvPr/>
          </p:nvCxnSpPr>
          <p:spPr bwMode="auto">
            <a:xfrm rot="5400000">
              <a:off x="1030288" y="3992563"/>
              <a:ext cx="1382712" cy="8239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3" name="AutoShape 28">
              <a:extLst>
                <a:ext uri="{FF2B5EF4-FFF2-40B4-BE49-F238E27FC236}">
                  <a16:creationId xmlns:a16="http://schemas.microsoft.com/office/drawing/2014/main" id="{F2DDFB34-884D-46B5-BF9E-E0C9D76A6FE9}"/>
                </a:ext>
              </a:extLst>
            </p:cNvPr>
            <p:cNvCxnSpPr>
              <a:cxnSpLocks noChangeShapeType="1"/>
              <a:stCxn id="44" idx="2"/>
              <a:endCxn id="51" idx="0"/>
            </p:cNvCxnSpPr>
            <p:nvPr/>
          </p:nvCxnSpPr>
          <p:spPr bwMode="auto">
            <a:xfrm rot="5400000">
              <a:off x="849313" y="5572125"/>
              <a:ext cx="473075" cy="44767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pic>
          <p:nvPicPr>
            <p:cNvPr id="64" name="Picture 29">
              <a:extLst>
                <a:ext uri="{FF2B5EF4-FFF2-40B4-BE49-F238E27FC236}">
                  <a16:creationId xmlns:a16="http://schemas.microsoft.com/office/drawing/2014/main" id="{832DE390-138D-403C-A97F-F60BBD3ECF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15" b="27791"/>
            <a:stretch>
              <a:fillRect/>
            </a:stretch>
          </p:blipFill>
          <p:spPr bwMode="auto">
            <a:xfrm>
              <a:off x="1258888" y="5445125"/>
              <a:ext cx="2447925" cy="1233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5" name="Picture 30">
              <a:extLst>
                <a:ext uri="{FF2B5EF4-FFF2-40B4-BE49-F238E27FC236}">
                  <a16:creationId xmlns:a16="http://schemas.microsoft.com/office/drawing/2014/main" id="{34F56966-CA5B-494B-A34F-E824596597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5157788"/>
              <a:ext cx="1871662" cy="151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6" name="Picture 31">
              <a:extLst>
                <a:ext uri="{FF2B5EF4-FFF2-40B4-BE49-F238E27FC236}">
                  <a16:creationId xmlns:a16="http://schemas.microsoft.com/office/drawing/2014/main" id="{100A23EB-A873-42D6-9DDE-EABE54473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6100" y="3357563"/>
              <a:ext cx="2247900" cy="2089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7" name="Picture 32">
              <a:extLst>
                <a:ext uri="{FF2B5EF4-FFF2-40B4-BE49-F238E27FC236}">
                  <a16:creationId xmlns:a16="http://schemas.microsoft.com/office/drawing/2014/main" id="{08192F66-FF55-4EF3-848B-A6F0DF0D2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313" y="3357563"/>
              <a:ext cx="804862" cy="151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B617FACB-8102-40E0-8DFA-B5C3D45AB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3689350"/>
              <a:ext cx="568325" cy="244475"/>
            </a:xfrm>
            <a:custGeom>
              <a:avLst/>
              <a:gdLst>
                <a:gd name="T0" fmla="*/ 0 w 358"/>
                <a:gd name="T1" fmla="*/ 0 h 154"/>
                <a:gd name="T2" fmla="*/ 672882513 w 358"/>
                <a:gd name="T3" fmla="*/ 158770638 h 154"/>
                <a:gd name="T4" fmla="*/ 902215938 w 358"/>
                <a:gd name="T5" fmla="*/ 388104063 h 1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58" h="154">
                  <a:moveTo>
                    <a:pt x="0" y="0"/>
                  </a:moveTo>
                  <a:cubicBezTo>
                    <a:pt x="43" y="10"/>
                    <a:pt x="207" y="37"/>
                    <a:pt x="267" y="63"/>
                  </a:cubicBezTo>
                  <a:cubicBezTo>
                    <a:pt x="327" y="89"/>
                    <a:pt x="339" y="120"/>
                    <a:pt x="358" y="154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2DBDE022-184F-46A1-836E-2F086BE7C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2973388"/>
              <a:ext cx="1416050" cy="742950"/>
            </a:xfrm>
            <a:custGeom>
              <a:avLst/>
              <a:gdLst>
                <a:gd name="T0" fmla="*/ 2147483647 w 892"/>
                <a:gd name="T1" fmla="*/ 420866888 h 468"/>
                <a:gd name="T2" fmla="*/ 420866888 w 892"/>
                <a:gd name="T3" fmla="*/ 27722513 h 468"/>
                <a:gd name="T4" fmla="*/ 10080625 w 892"/>
                <a:gd name="T5" fmla="*/ 589716563 h 468"/>
                <a:gd name="T6" fmla="*/ 357862188 w 892"/>
                <a:gd name="T7" fmla="*/ 1179433125 h 4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2" h="468">
                  <a:moveTo>
                    <a:pt x="892" y="167"/>
                  </a:moveTo>
                  <a:cubicBezTo>
                    <a:pt x="773" y="141"/>
                    <a:pt x="315" y="0"/>
                    <a:pt x="167" y="11"/>
                  </a:cubicBezTo>
                  <a:cubicBezTo>
                    <a:pt x="19" y="22"/>
                    <a:pt x="8" y="158"/>
                    <a:pt x="4" y="234"/>
                  </a:cubicBezTo>
                  <a:cubicBezTo>
                    <a:pt x="0" y="310"/>
                    <a:pt x="113" y="419"/>
                    <a:pt x="142" y="46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02B86D6F-4579-4D36-96CF-A0E2439FD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3644900"/>
              <a:ext cx="503238" cy="168275"/>
            </a:xfrm>
            <a:custGeom>
              <a:avLst/>
              <a:gdLst>
                <a:gd name="T0" fmla="*/ 0 w 317"/>
                <a:gd name="T1" fmla="*/ 0 h 106"/>
                <a:gd name="T2" fmla="*/ 342741591 w 317"/>
                <a:gd name="T3" fmla="*/ 229335013 h 106"/>
                <a:gd name="T4" fmla="*/ 798891119 w 317"/>
                <a:gd name="T5" fmla="*/ 229335013 h 10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7" h="106">
                  <a:moveTo>
                    <a:pt x="0" y="0"/>
                  </a:moveTo>
                  <a:cubicBezTo>
                    <a:pt x="41" y="38"/>
                    <a:pt x="83" y="76"/>
                    <a:pt x="136" y="91"/>
                  </a:cubicBezTo>
                  <a:cubicBezTo>
                    <a:pt x="189" y="106"/>
                    <a:pt x="253" y="98"/>
                    <a:pt x="317" y="9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1738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 Example (1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1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main_thread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arg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mqdes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struct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mq_attr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mqAttrs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mqAttrs.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mq_maxmsg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3;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mqAttrs.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mq_msgsize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sizeof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l-NL" sz="1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mqAttrs.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mq_flags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mqdes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mq_open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</a:rPr>
              <a:t>"/</a:t>
            </a:r>
            <a:r>
              <a:rPr lang="nl-NL" sz="1800" dirty="0" err="1">
                <a:solidFill>
                  <a:srgbClr val="2A00FF"/>
                </a:solidFill>
                <a:latin typeface="Consolas" panose="020B0609020204030204" pitchFamily="49" charset="0"/>
              </a:rPr>
              <a:t>ints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</a:rPr>
              <a:t>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 O_RDWR | O_CREAT, 0666, &amp;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mqAttrs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tp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tc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pthread_attr_t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attr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pthread_attr_init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attr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pthread_attr_setstacksize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attr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1024);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attr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&amp;producer,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mqdes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tc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attr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&amp;consumer,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mqdes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6521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 Example (2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producer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*p) 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*(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*)p;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mq_send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 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char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*)&amp;i,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sizeof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(i), 0);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consumer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*p) 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= *(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mqd_t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*)p;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mq_receive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mq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 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char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*)&amp;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sizeof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), NULL);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b="1" dirty="0" err="1">
                <a:solidFill>
                  <a:srgbClr val="642880"/>
                </a:solidFill>
                <a:latin typeface="Consolas" panose="020B0609020204030204" pitchFamily="49" charset="0"/>
              </a:rPr>
              <a:t>printf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</a:rPr>
              <a:t>"%d\n"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1535407-BC52-4D23-898F-A81E86CDA79C}"/>
              </a:ext>
            </a:extLst>
          </p:cNvPr>
          <p:cNvSpPr txBox="1"/>
          <p:nvPr/>
        </p:nvSpPr>
        <p:spPr>
          <a:xfrm>
            <a:off x="6968083" y="5114260"/>
            <a:ext cx="2432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b="0" dirty="0">
                <a:solidFill>
                  <a:prstClr val="black"/>
                </a:solidFill>
                <a:latin typeface="Calibri"/>
                <a:ea typeface="+mn-ea"/>
              </a:rPr>
              <a:t>Source: </a:t>
            </a:r>
            <a:r>
              <a:rPr lang="nl-NL" b="0" dirty="0">
                <a:solidFill>
                  <a:prstClr val="black"/>
                </a:solidFill>
                <a:latin typeface="Calibri"/>
                <a:ea typeface="+mn-ea"/>
                <a:hlinkClick r:id="rId2"/>
              </a:rPr>
              <a:t>mqueue.c</a:t>
            </a:r>
            <a:endParaRPr lang="nl-NL" b="0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0062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C785E-81BC-4AB9-BFE1-29C74176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Kennisclips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3B3402-828C-4E52-A6F2-389DD2681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Er zijn kennisclips over bovenstaande onderwerpen te vinden op: </a:t>
            </a:r>
            <a:r>
              <a:rPr lang="nl-NL" dirty="0">
                <a:hlinkClick r:id="rId2"/>
              </a:rPr>
              <a:t>https://hrelektrotechniek.bitbucket.io/pthread/</a:t>
            </a:r>
            <a:r>
              <a:rPr lang="nl-NL" dirty="0"/>
              <a:t> </a:t>
            </a:r>
          </a:p>
          <a:p>
            <a:pPr marL="914400" lvl="1"/>
            <a:r>
              <a:rPr lang="nl-NL" dirty="0"/>
              <a:t>Daarin wordt de CC3220S van TI gebruikt i.p.v. de STM32F411E-DISCO maar dat maakt niet zo veel uit.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2A50FF6-8ACD-48B4-97C8-D222A25CB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29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0AACF98-62C8-47C5-8F39-5D60DB6FD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E9E9"/>
              </a:clrFrom>
              <a:clrTo>
                <a:srgbClr val="E3E9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20" y="3392742"/>
            <a:ext cx="3096344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6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Multitasking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i="1" dirty="0">
                <a:solidFill>
                  <a:schemeClr val="bg1">
                    <a:lumMod val="50000"/>
                  </a:schemeClr>
                </a:solidFill>
              </a:rPr>
              <a:t>“An environment where program execution can be interrupted and continued at any time in any location”</a:t>
            </a:r>
          </a:p>
          <a:p>
            <a:pPr marL="0" indent="0">
              <a:buNone/>
            </a:pPr>
            <a:endParaRPr lang="en-US" sz="3200" i="1" dirty="0"/>
          </a:p>
          <a:p>
            <a:r>
              <a:rPr lang="en-US" sz="3200" dirty="0"/>
              <a:t>Questions</a:t>
            </a:r>
          </a:p>
          <a:p>
            <a:pPr lvl="1"/>
            <a:r>
              <a:rPr lang="en-US" sz="2800" dirty="0"/>
              <a:t>How to design such a system and promise timing?</a:t>
            </a:r>
          </a:p>
          <a:p>
            <a:pPr lvl="1"/>
            <a:r>
              <a:rPr lang="en-US" sz="2800" dirty="0"/>
              <a:t>How to prevent data corruption?</a:t>
            </a:r>
          </a:p>
          <a:p>
            <a:pPr lvl="1"/>
            <a:r>
              <a:rPr lang="en-US" sz="2800" dirty="0"/>
              <a:t>How to communicate between tasks?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5861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20FCE7-3CBD-4356-AA61-52D11BA8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</a:t>
            </a:r>
            <a:r>
              <a:rPr lang="nl-NL" dirty="0" err="1"/>
              <a:t>projects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DB0048-A1A0-450B-8236-2FEB29711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err="1"/>
              <a:t>All</a:t>
            </a:r>
            <a:r>
              <a:rPr lang="nl-NL" sz="2800" dirty="0"/>
              <a:t> </a:t>
            </a:r>
            <a:r>
              <a:rPr lang="nl-NL" sz="2800" dirty="0" err="1"/>
              <a:t>example</a:t>
            </a:r>
            <a:r>
              <a:rPr lang="nl-NL" sz="2800" dirty="0"/>
              <a:t> </a:t>
            </a:r>
            <a:r>
              <a:rPr lang="nl-NL" sz="2800" dirty="0" err="1"/>
              <a:t>projects</a:t>
            </a:r>
            <a:r>
              <a:rPr lang="nl-NL" sz="2800" dirty="0"/>
              <a:t> </a:t>
            </a:r>
            <a:r>
              <a:rPr lang="nl-NL" sz="2800" dirty="0" err="1"/>
              <a:t>can</a:t>
            </a:r>
            <a:r>
              <a:rPr lang="nl-NL" sz="2800" dirty="0"/>
              <a:t> </a:t>
            </a:r>
            <a:r>
              <a:rPr lang="nl-NL" sz="2800" dirty="0" err="1"/>
              <a:t>be</a:t>
            </a:r>
            <a:r>
              <a:rPr lang="nl-NL" sz="2800" dirty="0"/>
              <a:t> found at: </a:t>
            </a:r>
            <a:br>
              <a:rPr lang="nl-NL" sz="2800" dirty="0"/>
            </a:br>
            <a:r>
              <a:rPr lang="nl-NL" sz="2800" dirty="0">
                <a:hlinkClick r:id="rId2"/>
              </a:rPr>
              <a:t>https://github.com/HR-ELEKTRO/rts1/wiki/pthreads</a:t>
            </a:r>
            <a:r>
              <a:rPr lang="nl-NL" sz="2800" dirty="0"/>
              <a:t>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C20F76-FFA4-494D-B57A-79C7136D5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30</a:t>
            </a:fld>
            <a:endParaRPr lang="nl-NL"/>
          </a:p>
        </p:txBody>
      </p:sp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E5DE83CA-FB0D-42A6-98AA-1D0DA5E92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28" y="2058278"/>
            <a:ext cx="3096344" cy="352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25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Next week 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en-US" dirty="0" err="1"/>
              <a:t>Schedulability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response time analyses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Opdrachten_Week_5.pdf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32</a:t>
            </a:fld>
            <a:endParaRPr lang="nl-NL"/>
          </a:p>
        </p:txBody>
      </p:sp>
      <p:pic>
        <p:nvPicPr>
          <p:cNvPr id="8" name="Afbeelding 7" descr="Afbeelding met tekst, elektronica&#10;&#10;Automatisch gegenereerde beschrijving">
            <a:extLst>
              <a:ext uri="{FF2B5EF4-FFF2-40B4-BE49-F238E27FC236}">
                <a16:creationId xmlns:a16="http://schemas.microsoft.com/office/drawing/2014/main" id="{4C0AA9EB-0191-489E-ACCC-DD1434252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7125">
            <a:off x="4056001" y="1523639"/>
            <a:ext cx="5715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POSIX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</a:rPr>
              <a:t>POSIX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en-US" sz="2800" dirty="0"/>
              <a:t>Portable Operating System Interface (POSIX) is a standard </a:t>
            </a:r>
            <a:r>
              <a:rPr lang="en-US" sz="2800" dirty="0">
                <a:solidFill>
                  <a:srgbClr val="C00000"/>
                </a:solidFill>
              </a:rPr>
              <a:t>API</a:t>
            </a:r>
            <a:r>
              <a:rPr lang="en-US" sz="2800" dirty="0"/>
              <a:t> for Operating Systems.</a:t>
            </a:r>
          </a:p>
          <a:p>
            <a:pPr marL="1097280" lvl="1"/>
            <a:r>
              <a:rPr lang="en-US" sz="2400" dirty="0"/>
              <a:t>Many OS partially comply with this standard. For example: Linux, Android, OSX, VxWorks, QNX Neutrino, </a:t>
            </a:r>
            <a:r>
              <a:rPr lang="en-US" sz="2400" dirty="0">
                <a:solidFill>
                  <a:srgbClr val="C00000"/>
                </a:solidFill>
              </a:rPr>
              <a:t>free-RTOS</a:t>
            </a:r>
            <a:r>
              <a:rPr lang="en-US" sz="2400" dirty="0"/>
              <a:t> etc.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en-US" sz="2800" dirty="0"/>
              <a:t>Tasks (</a:t>
            </a:r>
            <a:r>
              <a:rPr lang="en-US" sz="2800" dirty="0">
                <a:solidFill>
                  <a:srgbClr val="C00000"/>
                </a:solidFill>
              </a:rPr>
              <a:t>threads</a:t>
            </a:r>
            <a:r>
              <a:rPr lang="en-US" sz="2800" dirty="0"/>
              <a:t>) are dynamically created by using API calls.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</a:rPr>
              <a:t>Semaphores</a:t>
            </a:r>
            <a:r>
              <a:rPr lang="en-US" sz="2800" dirty="0"/>
              <a:t> and </a:t>
            </a:r>
            <a:r>
              <a:rPr lang="en-US" sz="2800" dirty="0">
                <a:solidFill>
                  <a:srgbClr val="C00000"/>
                </a:solidFill>
              </a:rPr>
              <a:t>mutexes </a:t>
            </a:r>
            <a:r>
              <a:rPr lang="en-US" sz="2800" dirty="0"/>
              <a:t>can be used to synchronize tasks.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</a:rPr>
              <a:t>Message Queues </a:t>
            </a:r>
            <a:r>
              <a:rPr lang="en-US" sz="2800" dirty="0"/>
              <a:t>can be used to communicate between tasks.  </a:t>
            </a:r>
            <a:endParaRPr lang="en-US" sz="2400" dirty="0"/>
          </a:p>
          <a:p>
            <a:endParaRPr lang="nl-NL" sz="24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A8E0A4-B71B-40DA-AFA5-6F22BFBF9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747" y="908479"/>
            <a:ext cx="2828925" cy="571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DCBAC20-7DFA-4BD0-AFFF-135838E93F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7912" y="765604"/>
            <a:ext cx="22860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7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</a:t>
            </a:r>
            <a:r>
              <a:rPr lang="en-US" dirty="0"/>
              <a:t> Example (1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13" y="985292"/>
            <a:ext cx="9281031" cy="4464496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print1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*par)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i = 0; i &lt; 10; i++)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usleep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(100000);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b="1" dirty="0" err="1">
                <a:solidFill>
                  <a:srgbClr val="642880"/>
                </a:solidFill>
                <a:latin typeface="Consolas" panose="020B0609020204030204" pitchFamily="49" charset="0"/>
              </a:rPr>
              <a:t>printf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</a:rPr>
              <a:t>"print1\n"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print2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*par) {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usleep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(200000);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b="1" dirty="0" err="1">
                <a:solidFill>
                  <a:srgbClr val="642880"/>
                </a:solidFill>
                <a:latin typeface="Consolas" panose="020B0609020204030204" pitchFamily="49" charset="0"/>
              </a:rPr>
              <a:t>printf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</a:rPr>
              <a:t>"print2\n"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82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</a:t>
            </a:r>
            <a:r>
              <a:rPr lang="en-US" dirty="0"/>
              <a:t> Example (2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1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main_thread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arg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pthread_attr_t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pthread_attr_init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pthread_attr_setstacksize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1024);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t1, t2;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(&amp;t1,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&amp;print1,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(&amp;t2,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&amp;print2, NULL);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pthread_join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(t1,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pthread_join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(t2, NULL);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pthread_attr_destroy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E2ACDCD-4D8A-4998-8DCD-8392DF960516}"/>
              </a:ext>
            </a:extLst>
          </p:cNvPr>
          <p:cNvSpPr txBox="1"/>
          <p:nvPr/>
        </p:nvSpPr>
        <p:spPr>
          <a:xfrm>
            <a:off x="6880200" y="5114260"/>
            <a:ext cx="2427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pthread.c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9B57C03-34F8-498E-B4CA-3814D3B6272A}"/>
              </a:ext>
            </a:extLst>
          </p:cNvPr>
          <p:cNvSpPr txBox="1"/>
          <p:nvPr/>
        </p:nvSpPr>
        <p:spPr>
          <a:xfrm>
            <a:off x="8990120" y="776638"/>
            <a:ext cx="628634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615BBCB-4E59-4718-A4B8-E808559F2E5E}"/>
              </a:ext>
            </a:extLst>
          </p:cNvPr>
          <p:cNvSpPr txBox="1"/>
          <p:nvPr/>
        </p:nvSpPr>
        <p:spPr>
          <a:xfrm>
            <a:off x="7960320" y="769268"/>
            <a:ext cx="777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Uitvoer:</a:t>
            </a:r>
          </a:p>
        </p:txBody>
      </p:sp>
    </p:spTree>
    <p:extLst>
      <p:ext uri="{BB962C8B-B14F-4D97-AF65-F5344CB8AC3E}">
        <p14:creationId xmlns:p14="http://schemas.microsoft.com/office/powerpoint/2010/main" val="311320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</a:t>
            </a:r>
            <a:r>
              <a:rPr lang="en-US" dirty="0"/>
              <a:t> with Parameter Example (1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typedef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struct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char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useconds_t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us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par_t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print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*par) 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par_t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 p = par;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usleep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(p-&gt;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us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800" b="1" dirty="0" err="1">
                <a:solidFill>
                  <a:srgbClr val="642880"/>
                </a:solidFill>
                <a:latin typeface="Consolas" panose="020B0609020204030204" pitchFamily="49" charset="0"/>
              </a:rPr>
              <a:t>printf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(p-&gt;</a:t>
            </a:r>
            <a:r>
              <a:rPr lang="nl-NL" sz="1800" dirty="0" err="1">
                <a:solidFill>
                  <a:srgbClr val="0000C0"/>
                </a:solidFill>
                <a:latin typeface="Consolas" panose="020B0609020204030204" pitchFamily="49" charset="0"/>
              </a:rPr>
              <a:t>msg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370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</a:t>
            </a:r>
            <a:r>
              <a:rPr lang="en-US" dirty="0"/>
              <a:t> with Parameter Example (2 of 2)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1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main_thread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arg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pthread_attr_t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pthread_attr_init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pthread_attr_setstacksize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1024);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pthread_t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t1, t2;</a:t>
            </a:r>
          </a:p>
          <a:p>
            <a:pPr algn="l">
              <a:spcBef>
                <a:spcPts val="0"/>
              </a:spcBef>
            </a:pP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fr-FR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par_t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p1 = {</a:t>
            </a:r>
            <a:r>
              <a:rPr lang="fr-FR" sz="1800" dirty="0">
                <a:solidFill>
                  <a:srgbClr val="2A00FF"/>
                </a:solidFill>
                <a:latin typeface="Consolas" panose="020B0609020204030204" pitchFamily="49" charset="0"/>
              </a:rPr>
              <a:t>"print1\n"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, 100000};</a:t>
            </a:r>
          </a:p>
          <a:p>
            <a:pPr algn="l">
              <a:spcBef>
                <a:spcPts val="0"/>
              </a:spcBef>
            </a:pP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fr-FR" sz="1800" dirty="0" err="1">
                <a:solidFill>
                  <a:srgbClr val="005032"/>
                </a:solidFill>
                <a:latin typeface="Consolas" panose="020B0609020204030204" pitchFamily="49" charset="0"/>
              </a:rPr>
              <a:t>par_t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p2 = {</a:t>
            </a:r>
            <a:r>
              <a:rPr lang="fr-FR" sz="1800" dirty="0">
                <a:solidFill>
                  <a:srgbClr val="2A00FF"/>
                </a:solidFill>
                <a:latin typeface="Consolas" panose="020B0609020204030204" pitchFamily="49" charset="0"/>
              </a:rPr>
              <a:t>"print2\n"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, 200000};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(&amp;t1,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p1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(&amp;t2,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p2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pthread_join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(t1,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pthread_join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(t2,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pthread_attr_destroy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8C18A88-2AEA-4197-A136-DAF4D307CABB}"/>
              </a:ext>
            </a:extLst>
          </p:cNvPr>
          <p:cNvSpPr txBox="1"/>
          <p:nvPr/>
        </p:nvSpPr>
        <p:spPr>
          <a:xfrm>
            <a:off x="8990120" y="776638"/>
            <a:ext cx="628634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print1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print2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3292FC0-7E57-4230-977C-B797B7A9EF1D}"/>
              </a:ext>
            </a:extLst>
          </p:cNvPr>
          <p:cNvSpPr txBox="1"/>
          <p:nvPr/>
        </p:nvSpPr>
        <p:spPr>
          <a:xfrm>
            <a:off x="7960320" y="769268"/>
            <a:ext cx="777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>
                <a:latin typeface="Calibri" panose="020F0502020204030204" pitchFamily="34" charset="0"/>
                <a:cs typeface="Calibri" panose="020F0502020204030204" pitchFamily="34" charset="0"/>
              </a:rPr>
              <a:t>Uitvoer: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8F59239-A031-4E9B-9D85-68FFF75DCE18}"/>
              </a:ext>
            </a:extLst>
          </p:cNvPr>
          <p:cNvSpPr txBox="1"/>
          <p:nvPr/>
        </p:nvSpPr>
        <p:spPr>
          <a:xfrm>
            <a:off x="6335931" y="5111723"/>
            <a:ext cx="298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pthread_par.c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8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Shared Memory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843633-4882-4EF6-8860-4F86728A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volatile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aantal = 0;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teller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800" b="1" dirty="0" err="1">
                <a:solidFill>
                  <a:srgbClr val="7F0055"/>
                </a:solidFill>
                <a:latin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*par) {</a:t>
            </a:r>
          </a:p>
          <a:p>
            <a:pPr algn="l">
              <a:spcBef>
                <a:spcPts val="0"/>
              </a:spcBef>
            </a:pP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for</a:t>
            </a:r>
            <a:r>
              <a:rPr lang="nn-NO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n-NO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100000; i++)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aantal++;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800" b="1" dirty="0">
                <a:solidFill>
                  <a:srgbClr val="7F0055"/>
                </a:solidFill>
                <a:latin typeface="Consolas" panose="020B0609020204030204" pitchFamily="49" charset="0"/>
              </a:rPr>
              <a:t>return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 NULL;</a:t>
            </a:r>
          </a:p>
          <a:p>
            <a:pPr algn="l"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l"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1800" dirty="0">
                <a:latin typeface="Consolas" panose="020B0609020204030204" pitchFamily="49" charset="0"/>
                <a:cs typeface="Consolas" panose="020B0609020204030204" pitchFamily="49" charset="0"/>
              </a:rPr>
              <a:t>//…</a:t>
            </a:r>
          </a:p>
          <a:p>
            <a:pPr marL="0" indent="0">
              <a:spcBef>
                <a:spcPts val="0"/>
              </a:spcBef>
              <a:buNone/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(&amp;t1,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&amp;teller,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(&amp;t2,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&amp;teller, NULL);</a:t>
            </a:r>
          </a:p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pthread_create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(&amp;t3, &amp;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pta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, &amp;teller, NULL);</a:t>
            </a:r>
            <a:endParaRPr lang="nl-NL" sz="1800" dirty="0">
              <a:latin typeface="Consolas" panose="020B0609020204030204" pitchFamily="49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6199DED6-E130-4BF7-A09C-C07D21396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2839" y="2062947"/>
            <a:ext cx="2808163" cy="936104"/>
          </a:xfrm>
          <a:prstGeom prst="wedgeRoundRectCallout">
            <a:avLst>
              <a:gd name="adj1" fmla="val -43552"/>
              <a:gd name="adj2" fmla="val 236302"/>
              <a:gd name="adj3" fmla="val 16667"/>
            </a:avLst>
          </a:prstGeom>
          <a:solidFill>
            <a:srgbClr val="CA003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/>
            <a:r>
              <a:rPr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final value of</a:t>
            </a:r>
            <a:r>
              <a:rPr lang="nl-NL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aantal?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15B3DE3-D86C-4B1B-A171-67668FB5BCF5}"/>
              </a:ext>
            </a:extLst>
          </p:cNvPr>
          <p:cNvSpPr txBox="1"/>
          <p:nvPr/>
        </p:nvSpPr>
        <p:spPr>
          <a:xfrm>
            <a:off x="6639555" y="970483"/>
            <a:ext cx="3448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nl-NL" sz="2400" b="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pthread_shared.c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4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2086</TotalTime>
  <Words>2411</Words>
  <Application>Microsoft Office PowerPoint</Application>
  <PresentationFormat>Aangepast</PresentationFormat>
  <Paragraphs>401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32</vt:i4>
      </vt:variant>
    </vt:vector>
  </HeadingPairs>
  <TitlesOfParts>
    <vt:vector size="42" baseType="lpstr">
      <vt:lpstr>Arial</vt:lpstr>
      <vt:lpstr>Calibri</vt:lpstr>
      <vt:lpstr>Consolas</vt:lpstr>
      <vt:lpstr>Courier New</vt:lpstr>
      <vt:lpstr>Lucida Grande</vt:lpstr>
      <vt:lpstr>Open Sans</vt:lpstr>
      <vt:lpstr>Univers</vt:lpstr>
      <vt:lpstr>Verdana</vt:lpstr>
      <vt:lpstr>hoofdstuk pagina</vt:lpstr>
      <vt:lpstr>1_tekst pagina</vt:lpstr>
      <vt:lpstr>RTS1  Week 5</vt:lpstr>
      <vt:lpstr>Overview</vt:lpstr>
      <vt:lpstr>Multitasking</vt:lpstr>
      <vt:lpstr>POSIX</vt:lpstr>
      <vt:lpstr>Pthread Example (1 of 2)</vt:lpstr>
      <vt:lpstr>Pthread Example (2 of 2)</vt:lpstr>
      <vt:lpstr>Pthread with Parameter Example (1 of 2)</vt:lpstr>
      <vt:lpstr>Pthread with Parameter Example (2 of 2)</vt:lpstr>
      <vt:lpstr>Problem with Shared Memory</vt:lpstr>
      <vt:lpstr>Problem with Shared Memory</vt:lpstr>
      <vt:lpstr>Data Corruption</vt:lpstr>
      <vt:lpstr>Solution?</vt:lpstr>
      <vt:lpstr>IPC Inter Process (Task) Communication</vt:lpstr>
      <vt:lpstr>Mutex</vt:lpstr>
      <vt:lpstr>Task States</vt:lpstr>
      <vt:lpstr>Mutex</vt:lpstr>
      <vt:lpstr>Mutex with Shared Memory</vt:lpstr>
      <vt:lpstr>Data Corruption</vt:lpstr>
      <vt:lpstr>Deadlock (Example)</vt:lpstr>
      <vt:lpstr>Dining Philosophers</vt:lpstr>
      <vt:lpstr>Dining Philosophers</vt:lpstr>
      <vt:lpstr>Counting Semaphore</vt:lpstr>
      <vt:lpstr>Homework</vt:lpstr>
      <vt:lpstr>Semaphore versus Mutex</vt:lpstr>
      <vt:lpstr>IPC Inter Process (Task) Communication</vt:lpstr>
      <vt:lpstr>Communication between Threads</vt:lpstr>
      <vt:lpstr>Message Queue Example (1 of 2)</vt:lpstr>
      <vt:lpstr>Message Queue Example (2 of 2)</vt:lpstr>
      <vt:lpstr>Kennisclips</vt:lpstr>
      <vt:lpstr>Example projects</vt:lpstr>
      <vt:lpstr>Next week 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61</cp:revision>
  <cp:lastPrinted>2013-05-13T15:29:32Z</cp:lastPrinted>
  <dcterms:created xsi:type="dcterms:W3CDTF">2017-11-15T06:58:38Z</dcterms:created>
  <dcterms:modified xsi:type="dcterms:W3CDTF">2026-05-20T17:51:41Z</dcterms:modified>
</cp:coreProperties>
</file>