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41"/>
  </p:notesMasterIdLst>
  <p:handoutMasterIdLst>
    <p:handoutMasterId r:id="rId42"/>
  </p:handoutMasterIdLst>
  <p:sldIdLst>
    <p:sldId id="317" r:id="rId6"/>
    <p:sldId id="358" r:id="rId7"/>
    <p:sldId id="335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2" r:id="rId25"/>
    <p:sldId id="353" r:id="rId26"/>
    <p:sldId id="354" r:id="rId27"/>
    <p:sldId id="359" r:id="rId28"/>
    <p:sldId id="355" r:id="rId29"/>
    <p:sldId id="356" r:id="rId30"/>
    <p:sldId id="357" r:id="rId31"/>
    <p:sldId id="360" r:id="rId32"/>
    <p:sldId id="361" r:id="rId33"/>
    <p:sldId id="362" r:id="rId34"/>
    <p:sldId id="363" r:id="rId35"/>
    <p:sldId id="364" r:id="rId36"/>
    <p:sldId id="365" r:id="rId37"/>
    <p:sldId id="366" r:id="rId38"/>
    <p:sldId id="333" r:id="rId39"/>
    <p:sldId id="334" r:id="rId40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4434" autoAdjust="0"/>
  </p:normalViewPr>
  <p:slideViewPr>
    <p:cSldViewPr>
      <p:cViewPr varScale="1">
        <p:scale>
          <a:sx n="98" d="100"/>
          <a:sy n="98" d="100"/>
        </p:scale>
        <p:origin x="691" y="106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handoutMaster" Target="handoutMasters/handout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20-5-2026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 hasCustomPrompt="1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RTS10 Week X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70904" y="-1823020"/>
            <a:ext cx="10292337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115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>
                <a:solidFill>
                  <a:srgbClr val="C00000"/>
                </a:solidFill>
                <a:latin typeface="Calibri" panose="020F0502020204030204" pitchFamily="34" charset="0"/>
              </a:rPr>
              <a:t>REAL-TIME </a:t>
            </a:r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351" y="5089748"/>
            <a:ext cx="534924" cy="53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east_common_multiple" TargetMode="External"/><Relationship Id="rId2" Type="http://schemas.openxmlformats.org/officeDocument/2006/relationships/hyperlink" Target="https://en.wikipedia.org/wiki/Greatest_common_diviso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NP-hardnes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L'H%C3%B4pital's_rule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9.wmf"/><Relationship Id="rId7" Type="http://schemas.openxmlformats.org/officeDocument/2006/relationships/image" Target="../media/image11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3.wmf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2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15.bin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5" Type="http://schemas.openxmlformats.org/officeDocument/2006/relationships/image" Target="../media/image20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16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HR-ELEKTRO/rts1/wiki/Opdrachten/Opdrachten_Week_6.pdf" TargetMode="External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leeseshia.org/index.html" TargetMode="External"/><Relationship Id="rId2" Type="http://schemas.openxmlformats.org/officeDocument/2006/relationships/hyperlink" Target="https://www.it.uu.se/edu/course/homepage/datsyst2/p2ht06/Realtime_Compendium.pd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0.wmf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RTS1  Week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Cyclic executive (Super loop)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4081636"/>
            <a:ext cx="9281031" cy="1368152"/>
          </a:xfrm>
        </p:spPr>
        <p:txBody>
          <a:bodyPr/>
          <a:lstStyle/>
          <a:p>
            <a:pPr marL="457200" indent="-457200"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Minor cycle = </a:t>
            </a:r>
            <a:r>
              <a:rPr lang="en-US" sz="2400" dirty="0" err="1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gcd</a:t>
            </a:r>
            <a:r>
              <a:rPr lang="en-US" sz="2400" dirty="0"/>
              <a:t>(T</a:t>
            </a:r>
            <a:r>
              <a:rPr lang="en-US" sz="2400" baseline="-25000" dirty="0"/>
              <a:t>1</a:t>
            </a:r>
            <a:r>
              <a:rPr lang="en-US" sz="2400" dirty="0"/>
              <a:t>, T</a:t>
            </a:r>
            <a:r>
              <a:rPr lang="en-US" sz="2400" baseline="-25000" dirty="0"/>
              <a:t>2</a:t>
            </a:r>
            <a:r>
              <a:rPr lang="en-US" sz="2400" dirty="0"/>
              <a:t>, … T</a:t>
            </a:r>
            <a:r>
              <a:rPr lang="en-US" sz="2400" baseline="-25000" dirty="0"/>
              <a:t>n</a:t>
            </a:r>
            <a:r>
              <a:rPr lang="en-US" sz="2400" dirty="0"/>
              <a:t>). Major cycle = </a:t>
            </a:r>
            <a:r>
              <a:rPr lang="nl-NL" sz="2400" dirty="0" err="1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lcm</a:t>
            </a:r>
            <a:r>
              <a:rPr lang="nl-NL" sz="2400" dirty="0"/>
              <a:t>(</a:t>
            </a:r>
            <a:r>
              <a:rPr lang="en-US" sz="2400" dirty="0"/>
              <a:t>T</a:t>
            </a:r>
            <a:r>
              <a:rPr lang="en-US" sz="2400" baseline="-25000" dirty="0"/>
              <a:t>1</a:t>
            </a:r>
            <a:r>
              <a:rPr lang="en-US" sz="2400" dirty="0"/>
              <a:t>, T</a:t>
            </a:r>
            <a:r>
              <a:rPr lang="en-US" sz="2400" baseline="-25000" dirty="0"/>
              <a:t>2</a:t>
            </a:r>
            <a:r>
              <a:rPr lang="en-US" sz="2400" dirty="0"/>
              <a:t>, … T</a:t>
            </a:r>
            <a:r>
              <a:rPr lang="en-US" sz="2400" baseline="-25000" dirty="0"/>
              <a:t>n</a:t>
            </a:r>
            <a:r>
              <a:rPr lang="en-US" sz="2400" dirty="0"/>
              <a:t>).</a:t>
            </a:r>
          </a:p>
          <a:p>
            <a:pPr marL="457200" indent="-457200"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How to determine the </a:t>
            </a:r>
            <a:r>
              <a:rPr lang="en-US" sz="2400" dirty="0" err="1">
                <a:solidFill>
                  <a:srgbClr val="C00000"/>
                </a:solidFill>
              </a:rPr>
              <a:t>schedulability</a:t>
            </a:r>
            <a:r>
              <a:rPr lang="en-US" sz="2400" dirty="0"/>
              <a:t>? </a:t>
            </a:r>
          </a:p>
          <a:p>
            <a:pPr marL="457200" indent="-457200"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How to find a </a:t>
            </a:r>
            <a:r>
              <a:rPr lang="en-US" sz="2400" dirty="0">
                <a:solidFill>
                  <a:srgbClr val="C00000"/>
                </a:solidFill>
              </a:rPr>
              <a:t>schedule</a:t>
            </a:r>
            <a:r>
              <a:rPr lang="en-US" sz="2400" dirty="0"/>
              <a:t>?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5" name="Picture 49">
            <a:extLst>
              <a:ext uri="{FF2B5EF4-FFF2-40B4-BE49-F238E27FC236}">
                <a16:creationId xmlns:a16="http://schemas.microsoft.com/office/drawing/2014/main" id="{0E2A6022-6105-418F-B07E-0FE9EEE91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09" y="1345332"/>
            <a:ext cx="364409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1721405C-A3AA-4AF2-B8B0-4BB5B482AC29}"/>
              </a:ext>
            </a:extLst>
          </p:cNvPr>
          <p:cNvSpPr txBox="1"/>
          <p:nvPr/>
        </p:nvSpPr>
        <p:spPr>
          <a:xfrm>
            <a:off x="399480" y="841276"/>
            <a:ext cx="2001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signal = </a:t>
            </a:r>
            <a:r>
              <a:rPr lang="en-US" b="0" dirty="0" err="1">
                <a:solidFill>
                  <a:prstClr val="black"/>
                </a:solidFill>
                <a:latin typeface="Calibri"/>
                <a:ea typeface="+mn-ea"/>
              </a:rPr>
              <a:t>systick</a:t>
            </a:r>
            <a:endParaRPr lang="en-US" b="0" dirty="0">
              <a:solidFill>
                <a:prstClr val="black"/>
              </a:solidFill>
              <a:latin typeface="Calibri"/>
              <a:ea typeface="+mn-ea"/>
            </a:endParaRPr>
          </a:p>
        </p:txBody>
      </p:sp>
      <p:sp>
        <p:nvSpPr>
          <p:cNvPr id="7" name="Text Box 50">
            <a:extLst>
              <a:ext uri="{FF2B5EF4-FFF2-40B4-BE49-F238E27FC236}">
                <a16:creationId xmlns:a16="http://schemas.microsoft.com/office/drawing/2014/main" id="{348FCBC9-7FA1-45B9-8730-E8DE14922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7992" y="1057300"/>
            <a:ext cx="4536504" cy="2864503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Calibri"/>
                <a:ea typeface="+mn-ea"/>
              </a:rPr>
              <a:t>Utilization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i="1" dirty="0">
                <a:solidFill>
                  <a:schemeClr val="bg1"/>
                </a:solidFill>
                <a:latin typeface="Times New Roman" pitchFamily="18" charset="0"/>
                <a:ea typeface="+mn-ea"/>
              </a:rPr>
              <a:t>U</a:t>
            </a:r>
            <a:r>
              <a:rPr lang="en-US" sz="2000" b="0" dirty="0">
                <a:solidFill>
                  <a:schemeClr val="bg1"/>
                </a:solidFill>
                <a:latin typeface="Calibri"/>
                <a:ea typeface="+mn-ea"/>
              </a:rPr>
              <a:t> = 10/25+8/25+5/50+4/50+2/100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0" dirty="0">
                <a:solidFill>
                  <a:schemeClr val="bg1"/>
                </a:solidFill>
                <a:latin typeface="Calibri"/>
                <a:ea typeface="+mn-ea"/>
              </a:rPr>
              <a:t>    = </a:t>
            </a:r>
            <a:r>
              <a:rPr lang="en-US" sz="2000" dirty="0">
                <a:solidFill>
                  <a:schemeClr val="bg1"/>
                </a:solidFill>
                <a:latin typeface="Calibri"/>
                <a:ea typeface="+mn-ea"/>
              </a:rPr>
              <a:t>0,92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0" dirty="0">
              <a:solidFill>
                <a:schemeClr val="bg1"/>
              </a:solidFill>
              <a:latin typeface="Calibri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0" dirty="0">
                <a:solidFill>
                  <a:schemeClr val="bg1"/>
                </a:solidFill>
                <a:latin typeface="Calibri"/>
                <a:ea typeface="+mn-ea"/>
              </a:rPr>
              <a:t>What is the maximum utilization in the general case?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0" dirty="0">
              <a:solidFill>
                <a:schemeClr val="bg1"/>
              </a:solidFill>
              <a:latin typeface="Calibri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0" dirty="0">
                <a:solidFill>
                  <a:schemeClr val="bg1"/>
                </a:solidFill>
                <a:latin typeface="Calibri"/>
                <a:ea typeface="+mn-ea"/>
              </a:rPr>
              <a:t>If </a:t>
            </a:r>
            <a:r>
              <a:rPr lang="en-US" sz="2000" i="1" dirty="0">
                <a:solidFill>
                  <a:schemeClr val="bg1"/>
                </a:solidFill>
                <a:latin typeface="Times New Roman" pitchFamily="18" charset="0"/>
                <a:ea typeface="+mn-ea"/>
              </a:rPr>
              <a:t>C</a:t>
            </a:r>
            <a:r>
              <a:rPr lang="en-US" sz="2000" i="1" baseline="-25000" dirty="0">
                <a:solidFill>
                  <a:schemeClr val="bg1"/>
                </a:solidFill>
                <a:latin typeface="Times New Roman" pitchFamily="18" charset="0"/>
                <a:ea typeface="+mn-ea"/>
              </a:rPr>
              <a:t>e</a:t>
            </a:r>
            <a:r>
              <a:rPr lang="en-US" sz="2000" b="0" dirty="0">
                <a:solidFill>
                  <a:schemeClr val="bg1"/>
                </a:solidFill>
                <a:latin typeface="Calibri"/>
                <a:ea typeface="+mn-ea"/>
              </a:rPr>
              <a:t> = 4 then </a:t>
            </a:r>
            <a:r>
              <a:rPr lang="en-US" sz="2000" i="1" dirty="0">
                <a:solidFill>
                  <a:schemeClr val="bg1"/>
                </a:solidFill>
                <a:latin typeface="Times New Roman" pitchFamily="18" charset="0"/>
                <a:ea typeface="+mn-ea"/>
              </a:rPr>
              <a:t>U</a:t>
            </a:r>
            <a:r>
              <a:rPr lang="en-US" sz="2000" b="0" dirty="0">
                <a:solidFill>
                  <a:schemeClr val="bg1"/>
                </a:solidFill>
                <a:latin typeface="Calibri"/>
                <a:ea typeface="+mn-ea"/>
              </a:rPr>
              <a:t> = </a:t>
            </a:r>
            <a:r>
              <a:rPr lang="en-US" sz="2000" dirty="0">
                <a:solidFill>
                  <a:schemeClr val="bg1"/>
                </a:solidFill>
                <a:latin typeface="Calibri"/>
                <a:ea typeface="+mn-ea"/>
              </a:rPr>
              <a:t>0,94</a:t>
            </a:r>
            <a:r>
              <a:rPr lang="en-US" sz="2000" b="0" dirty="0">
                <a:solidFill>
                  <a:schemeClr val="bg1"/>
                </a:solidFill>
                <a:latin typeface="Calibri"/>
                <a:ea typeface="+mn-ea"/>
              </a:rPr>
              <a:t> and the task set is </a:t>
            </a:r>
            <a:r>
              <a:rPr lang="en-US" sz="2000" dirty="0">
                <a:solidFill>
                  <a:schemeClr val="bg1"/>
                </a:solidFill>
                <a:latin typeface="Calibri"/>
                <a:ea typeface="+mn-ea"/>
              </a:rPr>
              <a:t>not</a:t>
            </a:r>
            <a:r>
              <a:rPr lang="en-US" sz="2000" b="0" dirty="0">
                <a:solidFill>
                  <a:schemeClr val="bg1"/>
                </a:solidFill>
                <a:latin typeface="Calibri"/>
                <a:ea typeface="+mn-ea"/>
              </a:rPr>
              <a:t> schedulable!</a:t>
            </a:r>
          </a:p>
        </p:txBody>
      </p:sp>
    </p:spTree>
    <p:extLst>
      <p:ext uri="{BB962C8B-B14F-4D97-AF65-F5344CB8AC3E}">
        <p14:creationId xmlns:p14="http://schemas.microsoft.com/office/powerpoint/2010/main" val="271177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Cyclic executive (Super loop)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000" dirty="0">
                <a:solidFill>
                  <a:srgbClr val="C00000"/>
                </a:solidFill>
              </a:rPr>
              <a:t>Characteristics</a:t>
            </a:r>
            <a:r>
              <a:rPr lang="en-US" sz="2000" dirty="0"/>
              <a:t>:</a:t>
            </a:r>
          </a:p>
          <a:p>
            <a:pPr lvl="2"/>
            <a:r>
              <a:rPr lang="en-US" sz="1600" dirty="0"/>
              <a:t>There are no real tasks, only ordinary functions</a:t>
            </a:r>
          </a:p>
          <a:p>
            <a:pPr lvl="2" eaLnBrk="1" hangingPunct="1"/>
            <a:r>
              <a:rPr lang="en-US" sz="1600" dirty="0"/>
              <a:t>Shared memory can be used for communication without protection (mutex is </a:t>
            </a:r>
            <a:r>
              <a:rPr lang="en-US" sz="1600" dirty="0">
                <a:solidFill>
                  <a:schemeClr val="tx2"/>
                </a:solidFill>
              </a:rPr>
              <a:t>not</a:t>
            </a:r>
            <a:r>
              <a:rPr lang="en-US" sz="1600" dirty="0"/>
              <a:t> needed)</a:t>
            </a:r>
          </a:p>
          <a:p>
            <a:pPr lvl="2"/>
            <a:r>
              <a:rPr lang="en-US" sz="1600" dirty="0"/>
              <a:t>All </a:t>
            </a:r>
            <a:r>
              <a:rPr lang="en-US" sz="1600" b="1" i="1" dirty="0">
                <a:latin typeface="Times New Roman" pitchFamily="18" charset="0"/>
              </a:rPr>
              <a:t>T </a:t>
            </a:r>
            <a:r>
              <a:rPr lang="en-US" sz="1600" dirty="0"/>
              <a:t>’s should be a multiple of the minor cycle time</a:t>
            </a:r>
          </a:p>
          <a:p>
            <a:pPr lvl="2"/>
            <a:r>
              <a:rPr lang="en-US" sz="1600" dirty="0"/>
              <a:t>System is deterministic (predictable)</a:t>
            </a:r>
          </a:p>
          <a:p>
            <a:pPr lvl="1" eaLnBrk="1" hangingPunct="1"/>
            <a:r>
              <a:rPr lang="en-US" sz="2000" dirty="0">
                <a:solidFill>
                  <a:srgbClr val="C00000"/>
                </a:solidFill>
              </a:rPr>
              <a:t>Issues</a:t>
            </a:r>
            <a:r>
              <a:rPr lang="en-US" sz="2000" dirty="0"/>
              <a:t>:</a:t>
            </a:r>
          </a:p>
          <a:p>
            <a:pPr lvl="2" eaLnBrk="1" hangingPunct="1"/>
            <a:r>
              <a:rPr lang="en-US" sz="1600" dirty="0"/>
              <a:t>Tasks with large differences in </a:t>
            </a:r>
            <a:r>
              <a:rPr lang="en-US" sz="1600" b="1" i="1" dirty="0">
                <a:latin typeface="Times New Roman" pitchFamily="18" charset="0"/>
              </a:rPr>
              <a:t>T </a:t>
            </a:r>
            <a:r>
              <a:rPr lang="en-US" sz="1600" dirty="0"/>
              <a:t>’s result in a large major cycle</a:t>
            </a:r>
          </a:p>
          <a:p>
            <a:pPr lvl="2" eaLnBrk="1" hangingPunct="1"/>
            <a:r>
              <a:rPr lang="en-US" sz="1600" dirty="0"/>
              <a:t>Sporadic tasks (interrupts) can </a:t>
            </a:r>
            <a:r>
              <a:rPr lang="en-US" sz="1600" dirty="0">
                <a:solidFill>
                  <a:schemeClr val="tx2"/>
                </a:solidFill>
              </a:rPr>
              <a:t>not</a:t>
            </a:r>
            <a:r>
              <a:rPr lang="en-US" sz="1600" dirty="0"/>
              <a:t> be included!</a:t>
            </a:r>
          </a:p>
          <a:p>
            <a:pPr lvl="2"/>
            <a:r>
              <a:rPr lang="en-US" sz="1600" dirty="0"/>
              <a:t>Poorly maintainable, adaptable and expandable</a:t>
            </a:r>
          </a:p>
          <a:p>
            <a:pPr lvl="2"/>
            <a:r>
              <a:rPr lang="en-US" sz="1600" dirty="0"/>
              <a:t>Determining the schedule is </a:t>
            </a:r>
            <a:r>
              <a:rPr lang="en-US" sz="1600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NP-hard</a:t>
            </a:r>
            <a:r>
              <a:rPr lang="en-US" sz="1600" dirty="0"/>
              <a:t>! (read: very, very hard)</a:t>
            </a:r>
          </a:p>
          <a:p>
            <a:pPr lvl="1" eaLnBrk="1" hangingPunct="1"/>
            <a:r>
              <a:rPr lang="en-US" sz="2000" dirty="0">
                <a:solidFill>
                  <a:srgbClr val="C00000"/>
                </a:solidFill>
              </a:rPr>
              <a:t>Alternatives</a:t>
            </a:r>
            <a:r>
              <a:rPr lang="en-US" sz="2000" dirty="0"/>
              <a:t>:</a:t>
            </a:r>
          </a:p>
          <a:p>
            <a:pPr lvl="2" eaLnBrk="1" hangingPunct="1"/>
            <a:r>
              <a:rPr lang="en-US" sz="1600" b="1" dirty="0"/>
              <a:t>Fixed-Priority Scheduling</a:t>
            </a:r>
            <a:r>
              <a:rPr lang="en-US" sz="1600" dirty="0"/>
              <a:t> (FPS)</a:t>
            </a:r>
          </a:p>
          <a:p>
            <a:pPr lvl="2" eaLnBrk="1" hangingPunct="1"/>
            <a:r>
              <a:rPr lang="en-US" sz="1600" dirty="0"/>
              <a:t>Earliest Deadline First (EDF)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0179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FPS Fixed-priority Preemptive Scheduling</a:t>
            </a:r>
            <a:endParaRPr lang="nl-NL" sz="36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dirty="0"/>
              <a:t>Each task runs with a statically determined </a:t>
            </a:r>
            <a:r>
              <a:rPr lang="en-US" dirty="0">
                <a:solidFill>
                  <a:srgbClr val="C00000"/>
                </a:solidFill>
              </a:rPr>
              <a:t>fixed priority</a:t>
            </a:r>
          </a:p>
          <a:p>
            <a:pPr lvl="1" eaLnBrk="1" hangingPunct="1"/>
            <a:r>
              <a:rPr lang="en-US" dirty="0"/>
              <a:t>This priority is determined by the </a:t>
            </a:r>
            <a:r>
              <a:rPr lang="en-US" dirty="0">
                <a:solidFill>
                  <a:srgbClr val="C00000"/>
                </a:solidFill>
              </a:rPr>
              <a:t>timing requirements </a:t>
            </a:r>
            <a:r>
              <a:rPr lang="en-US" dirty="0"/>
              <a:t>of all tasks</a:t>
            </a:r>
          </a:p>
          <a:p>
            <a:pPr lvl="1" eaLnBrk="1" hangingPunct="1"/>
            <a:r>
              <a:rPr lang="en-US" dirty="0"/>
              <a:t>The scheduling is preemptive:</a:t>
            </a:r>
          </a:p>
          <a:p>
            <a:pPr lvl="2" eaLnBrk="1" hangingPunct="1"/>
            <a:r>
              <a:rPr lang="en-US" dirty="0"/>
              <a:t>When a task with a higher priority becomes ready, the running task will be preempted (interrupted)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7232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RMPA = Rate Monotonic Priority Assignment</a:t>
            </a:r>
            <a:endParaRPr lang="nl-NL" sz="36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dirty="0"/>
              <a:t>The </a:t>
            </a:r>
            <a:r>
              <a:rPr lang="en-US" dirty="0">
                <a:solidFill>
                  <a:srgbClr val="C00000"/>
                </a:solidFill>
              </a:rPr>
              <a:t>period time</a:t>
            </a:r>
            <a:r>
              <a:rPr lang="en-US" dirty="0"/>
              <a:t> of a task </a:t>
            </a:r>
            <a:r>
              <a:rPr lang="en-US" dirty="0">
                <a:solidFill>
                  <a:srgbClr val="C00000"/>
                </a:solidFill>
              </a:rPr>
              <a:t>determines</a:t>
            </a:r>
            <a:r>
              <a:rPr lang="en-US" dirty="0"/>
              <a:t> the </a:t>
            </a:r>
            <a:r>
              <a:rPr lang="en-US" dirty="0">
                <a:solidFill>
                  <a:srgbClr val="C00000"/>
                </a:solidFill>
              </a:rPr>
              <a:t>priority</a:t>
            </a:r>
            <a:r>
              <a:rPr lang="en-US" dirty="0"/>
              <a:t> of that task</a:t>
            </a:r>
          </a:p>
          <a:p>
            <a:pPr lvl="1" eaLnBrk="1" hangingPunct="1"/>
            <a:r>
              <a:rPr lang="en-US" dirty="0"/>
              <a:t>The shorter the period time the higher the priority</a:t>
            </a:r>
          </a:p>
          <a:p>
            <a:pPr lvl="1" eaLnBrk="1" hangingPunct="1"/>
            <a:endParaRPr lang="en-US" dirty="0"/>
          </a:p>
          <a:p>
            <a:pPr lvl="1" indent="0">
              <a:buNone/>
            </a:pPr>
            <a:endParaRPr lang="en-US" dirty="0"/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dirty="0"/>
              <a:t>This (simple) method is </a:t>
            </a:r>
            <a:r>
              <a:rPr lang="en-US" b="1" dirty="0">
                <a:solidFill>
                  <a:srgbClr val="006600"/>
                </a:solidFill>
              </a:rPr>
              <a:t>optimal</a:t>
            </a:r>
            <a:r>
              <a:rPr lang="en-US" dirty="0"/>
              <a:t>!</a:t>
            </a:r>
          </a:p>
          <a:p>
            <a:pPr lvl="2"/>
            <a:r>
              <a:rPr lang="en-US" dirty="0"/>
              <a:t>if some fixed-priority preemptive schedule exists, then, </a:t>
            </a:r>
            <a:br>
              <a:rPr lang="en-US" dirty="0"/>
            </a:br>
            <a:r>
              <a:rPr lang="en-US" dirty="0"/>
              <a:t>the rate monotonic fixed-priority preemptive schedule is also feasible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13</a:t>
            </a:fld>
            <a:endParaRPr lang="nl-NL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0F677B9-A4FF-486B-8CA8-9F2C9AB1F7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087620"/>
              </p:ext>
            </p:extLst>
          </p:nvPr>
        </p:nvGraphicFramePr>
        <p:xfrm>
          <a:off x="2847752" y="2871453"/>
          <a:ext cx="3959225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2377743" imgH="436728" progId="Equation.3">
                  <p:embed/>
                </p:oleObj>
              </mc:Choice>
              <mc:Fallback>
                <p:oleObj name="Vergelijking" r:id="rId2" imgW="2377743" imgH="436728" progId="Equation.3">
                  <p:embed/>
                  <p:pic>
                    <p:nvPicPr>
                      <p:cNvPr id="10752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7752" y="2871453"/>
                        <a:ext cx="3959225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9511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FPS-RMPA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Utilization based </a:t>
            </a:r>
            <a:r>
              <a:rPr lang="en-US" sz="3200" dirty="0" err="1">
                <a:solidFill>
                  <a:srgbClr val="C00000"/>
                </a:solidFill>
              </a:rPr>
              <a:t>schedulability</a:t>
            </a:r>
            <a:r>
              <a:rPr lang="en-US" sz="3200" dirty="0"/>
              <a:t> test: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14</a:t>
            </a:fld>
            <a:endParaRPr lang="nl-NL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BECD194-944C-47C1-90AD-C1D793F34A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1865305"/>
              </p:ext>
            </p:extLst>
          </p:nvPr>
        </p:nvGraphicFramePr>
        <p:xfrm>
          <a:off x="1067777" y="1857468"/>
          <a:ext cx="4464050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1497950" imgH="444307" progId="Equation.3">
                  <p:embed/>
                </p:oleObj>
              </mc:Choice>
              <mc:Fallback>
                <p:oleObj name="Vergelijking" r:id="rId2" imgW="1497950" imgH="444307" progId="Equation.3">
                  <p:embed/>
                  <p:pic>
                    <p:nvPicPr>
                      <p:cNvPr id="10854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7777" y="1857468"/>
                        <a:ext cx="4464050" cy="132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83C9CAB0-2152-46DB-A823-09EC2C7669A8}"/>
              </a:ext>
            </a:extLst>
          </p:cNvPr>
          <p:cNvSpPr txBox="1">
            <a:spLocks noChangeArrowheads="1"/>
          </p:cNvSpPr>
          <p:nvPr/>
        </p:nvSpPr>
        <p:spPr>
          <a:xfrm>
            <a:off x="439484" y="3357565"/>
            <a:ext cx="5720636" cy="1948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 this test is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true,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then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deadlines are missed!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If this test is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false,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then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maybe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some deadlines are missed!</a:t>
            </a:r>
          </a:p>
        </p:txBody>
      </p:sp>
      <p:graphicFrame>
        <p:nvGraphicFramePr>
          <p:cNvPr id="9" name="Group 96">
            <a:extLst>
              <a:ext uri="{FF2B5EF4-FFF2-40B4-BE49-F238E27FC236}">
                <a16:creationId xmlns:a16="http://schemas.microsoft.com/office/drawing/2014/main" id="{DDFAC598-9C4D-4F9D-9FBA-E0C484E5BB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122513"/>
              </p:ext>
            </p:extLst>
          </p:nvPr>
        </p:nvGraphicFramePr>
        <p:xfrm>
          <a:off x="6747123" y="1601291"/>
          <a:ext cx="2952328" cy="3232497"/>
        </p:xfrm>
        <a:graphic>
          <a:graphicData uri="http://schemas.openxmlformats.org/drawingml/2006/table">
            <a:tbl>
              <a:tblPr/>
              <a:tblGrid>
                <a:gridCol w="1304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5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7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Test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1.000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0.828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7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0.780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0.757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1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0.743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3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0.718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53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20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infinite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nivers" pitchFamily="34" charset="0"/>
                        </a:rPr>
                        <a:t> </a:t>
                      </a:r>
                      <a:r>
                        <a:rPr kumimoji="1" lang="nl-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≤ 0.693</a:t>
                      </a:r>
                    </a:p>
                  </a:txBody>
                  <a:tcPr marL="90000" marR="90000" marT="46802" marB="4680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848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FPS-RMPA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ct val="20000"/>
              </a:spcBef>
              <a:buSzPct val="90000"/>
              <a:buFont typeface="Arial" panose="020B0604020202020204" pitchFamily="34" charset="0"/>
              <a:buChar char="•"/>
              <a:defRPr/>
            </a:pPr>
            <a:r>
              <a:rPr lang="en-US" sz="3200" dirty="0"/>
              <a:t>Utilization based </a:t>
            </a:r>
            <a:r>
              <a:rPr lang="en-US" sz="3200" dirty="0" err="1">
                <a:solidFill>
                  <a:srgbClr val="C00000"/>
                </a:solidFill>
              </a:rPr>
              <a:t>schedulability</a:t>
            </a:r>
            <a:r>
              <a:rPr lang="en-US" sz="3200" dirty="0"/>
              <a:t> test for </a:t>
            </a:r>
            <a:r>
              <a:rPr lang="en-US" sz="3200" i="1" dirty="0"/>
              <a:t>N → ∞</a:t>
            </a:r>
            <a:r>
              <a:rPr lang="en-US" sz="3200" dirty="0"/>
              <a:t>: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15</a:t>
            </a:fld>
            <a:endParaRPr lang="nl-NL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F22FB74-892C-4253-9BB2-DD2166D3E0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7217100"/>
              </p:ext>
            </p:extLst>
          </p:nvPr>
        </p:nvGraphicFramePr>
        <p:xfrm>
          <a:off x="687512" y="1606850"/>
          <a:ext cx="9120188" cy="385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3060360" imgH="1295280" progId="Equation.3">
                  <p:embed/>
                </p:oleObj>
              </mc:Choice>
              <mc:Fallback>
                <p:oleObj name="Vergelijking" r:id="rId2" imgW="3060360" imgH="1295280" progId="Equation.3">
                  <p:embed/>
                  <p:pic>
                    <p:nvPicPr>
                      <p:cNvPr id="10854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512" y="1606850"/>
                        <a:ext cx="9120188" cy="3859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kstvak 5">
            <a:extLst>
              <a:ext uri="{FF2B5EF4-FFF2-40B4-BE49-F238E27FC236}">
                <a16:creationId xmlns:a16="http://schemas.microsoft.com/office/drawing/2014/main" id="{B27CA061-0D11-45E6-858C-CB67248EC67F}"/>
              </a:ext>
            </a:extLst>
          </p:cNvPr>
          <p:cNvSpPr txBox="1"/>
          <p:nvPr/>
        </p:nvSpPr>
        <p:spPr>
          <a:xfrm>
            <a:off x="6834421" y="4958846"/>
            <a:ext cx="23427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nl-NL" sz="2800" b="0" dirty="0" err="1">
                <a:solidFill>
                  <a:prstClr val="black"/>
                </a:solidFill>
                <a:latin typeface="Calibri"/>
                <a:ea typeface="+mn-ea"/>
                <a:hlinkClick r:id="rId4"/>
              </a:rPr>
              <a:t>L'Hôpital's</a:t>
            </a:r>
            <a:r>
              <a:rPr lang="nl-NL" sz="2800" b="0" dirty="0">
                <a:solidFill>
                  <a:prstClr val="black"/>
                </a:solidFill>
                <a:latin typeface="Calibri"/>
                <a:ea typeface="+mn-ea"/>
                <a:hlinkClick r:id="rId4"/>
              </a:rPr>
              <a:t> </a:t>
            </a:r>
            <a:r>
              <a:rPr lang="nl-NL" sz="2800" b="0" dirty="0" err="1">
                <a:solidFill>
                  <a:prstClr val="black"/>
                </a:solidFill>
                <a:latin typeface="Calibri"/>
                <a:ea typeface="+mn-ea"/>
                <a:hlinkClick r:id="rId4"/>
              </a:rPr>
              <a:t>rule</a:t>
            </a:r>
            <a:endParaRPr lang="nl-NL" sz="2800" b="0" dirty="0">
              <a:solidFill>
                <a:prstClr val="black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6076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FPS-RMPA </a:t>
            </a:r>
            <a:r>
              <a:rPr lang="en-US" sz="4000" dirty="0" err="1"/>
              <a:t>Schedulability</a:t>
            </a:r>
            <a:r>
              <a:rPr lang="en-US" sz="4000" dirty="0"/>
              <a:t> examples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dirty="0"/>
              <a:t>Possibilities:</a:t>
            </a:r>
          </a:p>
          <a:p>
            <a:pPr lvl="2" eaLnBrk="1" hangingPunct="1"/>
            <a:r>
              <a:rPr lang="en-US" dirty="0"/>
              <a:t>Does </a:t>
            </a:r>
            <a:r>
              <a:rPr lang="en-US" dirty="0">
                <a:solidFill>
                  <a:schemeClr val="tx2"/>
                </a:solidFill>
              </a:rPr>
              <a:t>not</a:t>
            </a:r>
            <a:r>
              <a:rPr lang="en-US" dirty="0"/>
              <a:t> meet the test 	and 	some deadlines are </a:t>
            </a:r>
            <a:r>
              <a:rPr lang="en-US" dirty="0">
                <a:solidFill>
                  <a:schemeClr val="tx2"/>
                </a:solidFill>
              </a:rPr>
              <a:t>not</a:t>
            </a:r>
            <a:r>
              <a:rPr lang="en-US" dirty="0"/>
              <a:t> met</a:t>
            </a:r>
          </a:p>
          <a:p>
            <a:pPr lvl="2" eaLnBrk="1" hangingPunct="1"/>
            <a:r>
              <a:rPr lang="en-US" dirty="0"/>
              <a:t>Does </a:t>
            </a:r>
            <a:r>
              <a:rPr lang="en-US" dirty="0">
                <a:solidFill>
                  <a:schemeClr val="tx2"/>
                </a:solidFill>
              </a:rPr>
              <a:t>not</a:t>
            </a:r>
            <a:r>
              <a:rPr lang="en-US" dirty="0"/>
              <a:t> meet the test 	but 	all deadlines are </a:t>
            </a:r>
            <a:r>
              <a:rPr lang="en-US" dirty="0">
                <a:solidFill>
                  <a:srgbClr val="006600"/>
                </a:solidFill>
              </a:rPr>
              <a:t>met</a:t>
            </a:r>
          </a:p>
          <a:p>
            <a:pPr lvl="2"/>
            <a:r>
              <a:rPr lang="en-US" dirty="0"/>
              <a:t>Does </a:t>
            </a:r>
            <a:r>
              <a:rPr lang="en-US" dirty="0">
                <a:solidFill>
                  <a:srgbClr val="006600"/>
                </a:solidFill>
              </a:rPr>
              <a:t>meet</a:t>
            </a:r>
            <a:r>
              <a:rPr lang="en-US" dirty="0"/>
              <a:t> the test 		and 	all deadlines are </a:t>
            </a:r>
            <a:r>
              <a:rPr lang="en-US" dirty="0">
                <a:solidFill>
                  <a:srgbClr val="006600"/>
                </a:solidFill>
              </a:rPr>
              <a:t>met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Meeting the test is </a:t>
            </a:r>
            <a:r>
              <a:rPr lang="en-US" dirty="0">
                <a:solidFill>
                  <a:srgbClr val="C00000"/>
                </a:solidFill>
              </a:rPr>
              <a:t>sufficient</a:t>
            </a:r>
            <a:r>
              <a:rPr lang="en-US" dirty="0"/>
              <a:t> evidence that all deadlines are met. But it is </a:t>
            </a:r>
            <a:r>
              <a:rPr lang="en-US" dirty="0">
                <a:solidFill>
                  <a:srgbClr val="C00000"/>
                </a:solidFill>
              </a:rPr>
              <a:t>not necessary </a:t>
            </a:r>
            <a:r>
              <a:rPr lang="en-US" dirty="0"/>
              <a:t>to satisfy the test in order to meet all deadlines.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1200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FPS-RMPA</a:t>
            </a:r>
            <a:r>
              <a:rPr lang="en-US" sz="5400" dirty="0"/>
              <a:t> </a:t>
            </a:r>
            <a:r>
              <a:rPr lang="en-US" dirty="0"/>
              <a:t>Response time analysis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9281031" cy="1440160"/>
          </a:xfrm>
        </p:spPr>
        <p:txBody>
          <a:bodyPr/>
          <a:lstStyle/>
          <a:p>
            <a:pPr lvl="1"/>
            <a:r>
              <a:rPr lang="en-US" dirty="0"/>
              <a:t>In contrast to the utilization test, this analysis determines the </a:t>
            </a:r>
            <a:r>
              <a:rPr lang="en-US" dirty="0">
                <a:solidFill>
                  <a:srgbClr val="C00000"/>
                </a:solidFill>
              </a:rPr>
              <a:t>exact</a:t>
            </a:r>
            <a:r>
              <a:rPr lang="en-US" dirty="0"/>
              <a:t> response times. So, we can say exactly whether all deadlines are met (and by what margin).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17</a:t>
            </a:fld>
            <a:endParaRPr lang="nl-NL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9449A62-35C3-4A2E-BAEC-5FA2499EB0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0727797"/>
              </p:ext>
            </p:extLst>
          </p:nvPr>
        </p:nvGraphicFramePr>
        <p:xfrm>
          <a:off x="975544" y="2598464"/>
          <a:ext cx="4471987" cy="162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1397000" imgH="508000" progId="Equation.3">
                  <p:embed/>
                </p:oleObj>
              </mc:Choice>
              <mc:Fallback>
                <p:oleObj name="Vergelijking" r:id="rId2" imgW="1397000" imgH="508000" progId="Equation.3">
                  <p:embed/>
                  <p:pic>
                    <p:nvPicPr>
                      <p:cNvPr id="11059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544" y="2598464"/>
                        <a:ext cx="4471987" cy="162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>
            <a:extLst>
              <a:ext uri="{FF2B5EF4-FFF2-40B4-BE49-F238E27FC236}">
                <a16:creationId xmlns:a16="http://schemas.microsoft.com/office/drawing/2014/main" id="{F23EF749-5DE2-40FA-951D-92CD63EF3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544" y="4493500"/>
            <a:ext cx="8352928" cy="95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0" i="1" dirty="0" err="1">
                <a:solidFill>
                  <a:prstClr val="black"/>
                </a:solidFill>
                <a:latin typeface="Times New Roman" pitchFamily="18" charset="0"/>
                <a:ea typeface="+mn-ea"/>
              </a:rPr>
              <a:t>R</a:t>
            </a:r>
            <a:r>
              <a:rPr lang="en-US" sz="2800" b="0" i="1" baseline="-25000" dirty="0" err="1">
                <a:solidFill>
                  <a:prstClr val="black"/>
                </a:solidFill>
                <a:latin typeface="Times New Roman" pitchFamily="18" charset="0"/>
                <a:ea typeface="+mn-ea"/>
              </a:rPr>
              <a:t>i</a:t>
            </a:r>
            <a:r>
              <a:rPr lang="en-US" sz="2800" b="0" dirty="0">
                <a:solidFill>
                  <a:prstClr val="black"/>
                </a:solidFill>
                <a:latin typeface="Calibri"/>
                <a:ea typeface="+mn-ea"/>
              </a:rPr>
              <a:t> is the response time of task </a:t>
            </a:r>
            <a:r>
              <a:rPr lang="en-US" sz="2800" b="0" i="1" dirty="0" err="1">
                <a:solidFill>
                  <a:prstClr val="black"/>
                </a:solidFill>
                <a:latin typeface="Times New Roman" pitchFamily="18" charset="0"/>
                <a:ea typeface="+mn-ea"/>
              </a:rPr>
              <a:t>i</a:t>
            </a:r>
            <a:endParaRPr lang="en-US" sz="2800" b="0" i="1" dirty="0">
              <a:solidFill>
                <a:prstClr val="black"/>
              </a:solidFill>
              <a:latin typeface="Times New Roman" pitchFamily="18" charset="0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0" i="1" dirty="0" err="1">
                <a:solidFill>
                  <a:prstClr val="black"/>
                </a:solidFill>
                <a:latin typeface="Times New Roman" pitchFamily="18" charset="0"/>
                <a:ea typeface="+mn-ea"/>
              </a:rPr>
              <a:t>hp</a:t>
            </a:r>
            <a:r>
              <a:rPr lang="en-US" sz="2800" b="0" i="1" dirty="0">
                <a:solidFill>
                  <a:prstClr val="black"/>
                </a:solidFill>
                <a:latin typeface="Times New Roman" pitchFamily="18" charset="0"/>
                <a:ea typeface="+mn-ea"/>
              </a:rPr>
              <a:t>(</a:t>
            </a:r>
            <a:r>
              <a:rPr lang="en-US" sz="2800" b="0" i="1" dirty="0" err="1">
                <a:solidFill>
                  <a:prstClr val="black"/>
                </a:solidFill>
                <a:latin typeface="Times New Roman" pitchFamily="18" charset="0"/>
                <a:ea typeface="+mn-ea"/>
              </a:rPr>
              <a:t>i</a:t>
            </a:r>
            <a:r>
              <a:rPr lang="en-US" sz="2800" b="0" i="1" dirty="0">
                <a:solidFill>
                  <a:prstClr val="black"/>
                </a:solidFill>
                <a:latin typeface="Times New Roman" pitchFamily="18" charset="0"/>
                <a:ea typeface="+mn-ea"/>
              </a:rPr>
              <a:t>)</a:t>
            </a:r>
            <a:r>
              <a:rPr lang="en-US" sz="2800" b="0" dirty="0">
                <a:solidFill>
                  <a:prstClr val="black"/>
                </a:solidFill>
                <a:latin typeface="Calibri"/>
                <a:ea typeface="+mn-ea"/>
              </a:rPr>
              <a:t> is the set of tasks with a higher priority than task </a:t>
            </a:r>
            <a:r>
              <a:rPr lang="en-US" sz="2800" b="0" i="1" dirty="0" err="1">
                <a:solidFill>
                  <a:prstClr val="black"/>
                </a:solidFill>
                <a:latin typeface="Times New Roman" pitchFamily="18" charset="0"/>
                <a:ea typeface="+mn-ea"/>
              </a:rPr>
              <a:t>i</a:t>
            </a:r>
            <a:endParaRPr lang="en-US" sz="2800" b="0" i="1" dirty="0">
              <a:solidFill>
                <a:prstClr val="black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5577E08F-F56D-408E-8634-0EE432E8E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080" y="2464096"/>
            <a:ext cx="4176464" cy="1941173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i="1" dirty="0" err="1">
                <a:solidFill>
                  <a:schemeClr val="bg1"/>
                </a:solidFill>
                <a:latin typeface="Times New Roman" pitchFamily="18" charset="0"/>
                <a:ea typeface="+mn-ea"/>
              </a:rPr>
              <a:t>R</a:t>
            </a:r>
            <a:r>
              <a:rPr lang="en-US" b="0" i="1" baseline="-25000" dirty="0" err="1">
                <a:solidFill>
                  <a:schemeClr val="bg1"/>
                </a:solidFill>
                <a:latin typeface="Times New Roman" pitchFamily="18" charset="0"/>
                <a:ea typeface="+mn-ea"/>
              </a:rPr>
              <a:t>i</a:t>
            </a:r>
            <a:r>
              <a:rPr lang="en-US" b="0" dirty="0">
                <a:solidFill>
                  <a:schemeClr val="bg1"/>
                </a:solidFill>
                <a:latin typeface="Calibri"/>
                <a:ea typeface="+mn-ea"/>
              </a:rPr>
              <a:t> appears on the </a:t>
            </a:r>
            <a:r>
              <a:rPr lang="en-US" dirty="0">
                <a:solidFill>
                  <a:schemeClr val="bg1"/>
                </a:solidFill>
                <a:latin typeface="Calibri"/>
                <a:ea typeface="+mn-ea"/>
              </a:rPr>
              <a:t>left</a:t>
            </a:r>
            <a:r>
              <a:rPr lang="en-US" b="0" dirty="0">
                <a:solidFill>
                  <a:schemeClr val="bg1"/>
                </a:solidFill>
                <a:latin typeface="Calibri"/>
                <a:ea typeface="+mn-ea"/>
              </a:rPr>
              <a:t> and the </a:t>
            </a:r>
            <a:r>
              <a:rPr lang="en-US" dirty="0">
                <a:solidFill>
                  <a:schemeClr val="bg1"/>
                </a:solidFill>
                <a:latin typeface="Calibri"/>
                <a:ea typeface="+mn-ea"/>
              </a:rPr>
              <a:t>right</a:t>
            </a:r>
            <a:r>
              <a:rPr lang="en-US" b="0" dirty="0">
                <a:solidFill>
                  <a:schemeClr val="bg1"/>
                </a:solidFill>
                <a:latin typeface="Calibri"/>
                <a:ea typeface="+mn-ea"/>
              </a:rPr>
              <a:t> side of the equation. This equation can not be simply solved (because the ceiling function is not invertible).</a:t>
            </a:r>
          </a:p>
        </p:txBody>
      </p:sp>
    </p:spTree>
    <p:extLst>
      <p:ext uri="{BB962C8B-B14F-4D97-AF65-F5344CB8AC3E}">
        <p14:creationId xmlns:p14="http://schemas.microsoft.com/office/powerpoint/2010/main" val="164345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FPS-RMPA</a:t>
            </a:r>
            <a:r>
              <a:rPr lang="en-US" sz="5400" dirty="0"/>
              <a:t> </a:t>
            </a:r>
            <a:r>
              <a:rPr lang="en-US" dirty="0"/>
              <a:t>Response time analysis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1993404"/>
            <a:ext cx="9281031" cy="3456384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en-US" sz="2400" dirty="0"/>
              <a:t>The response time of the highest priority task is: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All other tasks can be preempted. Their response time is: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Where </a:t>
            </a:r>
            <a:r>
              <a:rPr lang="en-US" i="1" dirty="0" err="1">
                <a:latin typeface="Times New Roman" pitchFamily="18" charset="0"/>
              </a:rPr>
              <a:t>I</a:t>
            </a:r>
            <a:r>
              <a:rPr lang="en-US" i="1" baseline="-25000" dirty="0" err="1">
                <a:latin typeface="Times New Roman" pitchFamily="18" charset="0"/>
              </a:rPr>
              <a:t>i</a:t>
            </a:r>
            <a:r>
              <a:rPr lang="en-US" sz="2400" dirty="0"/>
              <a:t> is the maximum “</a:t>
            </a:r>
            <a:r>
              <a:rPr lang="en-US" sz="2400" dirty="0">
                <a:solidFill>
                  <a:srgbClr val="C00000"/>
                </a:solidFill>
              </a:rPr>
              <a:t>interference</a:t>
            </a:r>
            <a:r>
              <a:rPr lang="en-US" sz="2400" dirty="0"/>
              <a:t>” time. This will occur when all tasks with a higher priority than </a:t>
            </a:r>
            <a:r>
              <a:rPr lang="en-US" sz="2400" b="1" i="1" dirty="0">
                <a:latin typeface="Times New Roman" pitchFamily="18" charset="0"/>
              </a:rPr>
              <a:t>i</a:t>
            </a:r>
            <a:r>
              <a:rPr lang="en-US" sz="2400" dirty="0"/>
              <a:t> start at the same time as task </a:t>
            </a:r>
            <a:r>
              <a:rPr lang="en-US" sz="2400" b="1" i="1" dirty="0">
                <a:latin typeface="Times New Roman" pitchFamily="18" charset="0"/>
              </a:rPr>
              <a:t>i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The number of times task </a:t>
            </a:r>
            <a:r>
              <a:rPr lang="en-US" sz="2400" b="1" i="1" dirty="0">
                <a:latin typeface="Times New Roman" pitchFamily="18" charset="0"/>
              </a:rPr>
              <a:t>j</a:t>
            </a:r>
            <a:r>
              <a:rPr lang="en-US" sz="2400" dirty="0"/>
              <a:t> with a higher priority than </a:t>
            </a:r>
            <a:r>
              <a:rPr lang="en-US" sz="2400" b="1" i="1" dirty="0">
                <a:latin typeface="Times New Roman" pitchFamily="18" charset="0"/>
              </a:rPr>
              <a:t>i </a:t>
            </a:r>
            <a:r>
              <a:rPr lang="en-US" sz="2400" dirty="0"/>
              <a:t>can preempt task </a:t>
            </a:r>
            <a:r>
              <a:rPr lang="en-US" sz="2400" b="1" i="1" dirty="0">
                <a:latin typeface="Times New Roman" pitchFamily="18" charset="0"/>
              </a:rPr>
              <a:t>i</a:t>
            </a:r>
            <a:r>
              <a:rPr lang="en-US" sz="2400" dirty="0"/>
              <a:t> is given by:</a:t>
            </a:r>
          </a:p>
          <a:p>
            <a:pPr lvl="1" eaLnBrk="1" hangingPunct="1">
              <a:lnSpc>
                <a:spcPct val="90000"/>
              </a:lnSpc>
            </a:pPr>
            <a:endParaRPr lang="en-US" sz="2400" dirty="0"/>
          </a:p>
          <a:p>
            <a:pPr lvl="1" eaLnBrk="1" hangingPunct="1">
              <a:lnSpc>
                <a:spcPct val="90000"/>
              </a:lnSpc>
            </a:pPr>
            <a:r>
              <a:rPr lang="en-US" sz="2400" dirty="0"/>
              <a:t>So,  </a:t>
            </a:r>
            <a:r>
              <a:rPr lang="en-US" i="1" dirty="0" err="1">
                <a:latin typeface="Times New Roman" pitchFamily="18" charset="0"/>
              </a:rPr>
              <a:t>I</a:t>
            </a:r>
            <a:r>
              <a:rPr lang="en-US" i="1" baseline="-25000" dirty="0" err="1">
                <a:latin typeface="Times New Roman" pitchFamily="18" charset="0"/>
              </a:rPr>
              <a:t>i,j</a:t>
            </a:r>
            <a:r>
              <a:rPr lang="en-US" sz="2400" dirty="0"/>
              <a:t> equals: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18</a:t>
            </a:fld>
            <a:endParaRPr lang="nl-NL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66FDA7A-C13E-4EFF-BF2E-618770211E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5838596"/>
              </p:ext>
            </p:extLst>
          </p:nvPr>
        </p:nvGraphicFramePr>
        <p:xfrm>
          <a:off x="439738" y="949325"/>
          <a:ext cx="2952750" cy="107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1397000" imgH="508000" progId="Equation.3">
                  <p:embed/>
                </p:oleObj>
              </mc:Choice>
              <mc:Fallback>
                <p:oleObj name="Vergelijking" r:id="rId2" imgW="1397000" imgH="508000" progId="Equation.3">
                  <p:embed/>
                  <p:pic>
                    <p:nvPicPr>
                      <p:cNvPr id="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738" y="949325"/>
                        <a:ext cx="2952750" cy="1073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7">
            <a:extLst>
              <a:ext uri="{FF2B5EF4-FFF2-40B4-BE49-F238E27FC236}">
                <a16:creationId xmlns:a16="http://schemas.microsoft.com/office/drawing/2014/main" id="{F72A2810-9F51-481E-B96B-6FAD948517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1981435"/>
              </p:ext>
            </p:extLst>
          </p:nvPr>
        </p:nvGraphicFramePr>
        <p:xfrm>
          <a:off x="8110538" y="2320925"/>
          <a:ext cx="1728787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4" imgW="711200" imgH="228600" progId="Equation.3">
                  <p:embed/>
                </p:oleObj>
              </mc:Choice>
              <mc:Fallback>
                <p:oleObj name="Vergelijking" r:id="rId4" imgW="711200" imgH="228600" progId="Equation.3">
                  <p:embed/>
                  <p:pic>
                    <p:nvPicPr>
                      <p:cNvPr id="11162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0538" y="2320925"/>
                        <a:ext cx="1728787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>
            <a:extLst>
              <a:ext uri="{FF2B5EF4-FFF2-40B4-BE49-F238E27FC236}">
                <a16:creationId xmlns:a16="http://schemas.microsoft.com/office/drawing/2014/main" id="{A16F0312-76F6-4F3F-8AD3-2D14648188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172344"/>
              </p:ext>
            </p:extLst>
          </p:nvPr>
        </p:nvGraphicFramePr>
        <p:xfrm>
          <a:off x="7050088" y="1922463"/>
          <a:ext cx="1071562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6" imgW="405872" imgH="177569" progId="Equation.3">
                  <p:embed/>
                </p:oleObj>
              </mc:Choice>
              <mc:Fallback>
                <p:oleObj name="Vergelijking" r:id="rId6" imgW="405872" imgH="177569" progId="Equation.3">
                  <p:embed/>
                  <p:pic>
                    <p:nvPicPr>
                      <p:cNvPr id="11162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0088" y="1922463"/>
                        <a:ext cx="1071562" cy="46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9">
            <a:extLst>
              <a:ext uri="{FF2B5EF4-FFF2-40B4-BE49-F238E27FC236}">
                <a16:creationId xmlns:a16="http://schemas.microsoft.com/office/drawing/2014/main" id="{4FB4A6CF-A370-4B44-8F22-879788F3CC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861947"/>
              </p:ext>
            </p:extLst>
          </p:nvPr>
        </p:nvGraphicFramePr>
        <p:xfrm>
          <a:off x="4503936" y="4020336"/>
          <a:ext cx="4289425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8" imgW="1727200" imgH="508000" progId="Equation.3">
                  <p:embed/>
                </p:oleObj>
              </mc:Choice>
              <mc:Fallback>
                <p:oleObj name="Vergelijking" r:id="rId8" imgW="1727200" imgH="508000" progId="Equation.3">
                  <p:embed/>
                  <p:pic>
                    <p:nvPicPr>
                      <p:cNvPr id="11162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3936" y="4020336"/>
                        <a:ext cx="4289425" cy="126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0">
            <a:extLst>
              <a:ext uri="{FF2B5EF4-FFF2-40B4-BE49-F238E27FC236}">
                <a16:creationId xmlns:a16="http://schemas.microsoft.com/office/drawing/2014/main" id="{55F4D430-D288-499E-B9D5-EF226D4E0F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8271965"/>
              </p:ext>
            </p:extLst>
          </p:nvPr>
        </p:nvGraphicFramePr>
        <p:xfrm>
          <a:off x="2847752" y="4369668"/>
          <a:ext cx="1276350" cy="1243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10" imgW="520700" imgH="508000" progId="Equation.3">
                  <p:embed/>
                </p:oleObj>
              </mc:Choice>
              <mc:Fallback>
                <p:oleObj name="Vergelijking" r:id="rId10" imgW="520700" imgH="508000" progId="Equation.3">
                  <p:embed/>
                  <p:pic>
                    <p:nvPicPr>
                      <p:cNvPr id="11162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7752" y="4369668"/>
                        <a:ext cx="1276350" cy="1243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583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FPS-RMPA Response time analysis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19</a:t>
            </a:fld>
            <a:endParaRPr lang="nl-NL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2713238-0444-4072-8CB4-2BFFB367CB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9738" y="985838"/>
            <a:ext cx="9280525" cy="4464050"/>
          </a:xfrm>
        </p:spPr>
        <p:txBody>
          <a:bodyPr/>
          <a:lstStyle/>
          <a:p>
            <a:pPr lvl="1" eaLnBrk="1" hangingPunct="1"/>
            <a:r>
              <a:rPr lang="en-US" sz="2000" dirty="0"/>
              <a:t>The total maximum interference time is the sum of the maximum interference time of every task with a higher priority:</a:t>
            </a:r>
          </a:p>
          <a:p>
            <a:pPr lvl="1" eaLnBrk="1" hangingPunct="1"/>
            <a:endParaRPr lang="en-US" sz="2000" dirty="0"/>
          </a:p>
          <a:p>
            <a:pPr lvl="1" eaLnBrk="1" hangingPunct="1"/>
            <a:endParaRPr lang="en-US" sz="2000" dirty="0"/>
          </a:p>
          <a:p>
            <a:pPr lvl="1" eaLnBrk="1" hangingPunct="1"/>
            <a:endParaRPr lang="en-US" sz="800" dirty="0"/>
          </a:p>
          <a:p>
            <a:pPr lvl="1" eaLnBrk="1" hangingPunct="1"/>
            <a:endParaRPr lang="en-US" sz="2000" dirty="0"/>
          </a:p>
          <a:p>
            <a:pPr lvl="1"/>
            <a:r>
              <a:rPr lang="en-US" sz="2000" dirty="0"/>
              <a:t>Which can be solved by using a </a:t>
            </a:r>
            <a:r>
              <a:rPr lang="en-US" sz="2000" dirty="0">
                <a:solidFill>
                  <a:srgbClr val="C00000"/>
                </a:solidFill>
              </a:rPr>
              <a:t>recurrence</a:t>
            </a:r>
            <a:r>
              <a:rPr lang="en-US" sz="2000" dirty="0"/>
              <a:t> relation:</a:t>
            </a:r>
          </a:p>
        </p:txBody>
      </p:sp>
      <p:graphicFrame>
        <p:nvGraphicFramePr>
          <p:cNvPr id="6" name="Object 8">
            <a:extLst>
              <a:ext uri="{FF2B5EF4-FFF2-40B4-BE49-F238E27FC236}">
                <a16:creationId xmlns:a16="http://schemas.microsoft.com/office/drawing/2014/main" id="{E6414C2B-6DD9-412E-B897-C8E9937E52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9958275"/>
              </p:ext>
            </p:extLst>
          </p:nvPr>
        </p:nvGraphicFramePr>
        <p:xfrm>
          <a:off x="2559720" y="1705372"/>
          <a:ext cx="3600450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1397000" imgH="508000" progId="Equation.3">
                  <p:embed/>
                </p:oleObj>
              </mc:Choice>
              <mc:Fallback>
                <p:oleObj name="Vergelijking" r:id="rId2" imgW="1397000" imgH="508000" progId="Equation.3">
                  <p:embed/>
                  <p:pic>
                    <p:nvPicPr>
                      <p:cNvPr id="11264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720" y="1705372"/>
                        <a:ext cx="3600450" cy="1308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>
            <a:extLst>
              <a:ext uri="{FF2B5EF4-FFF2-40B4-BE49-F238E27FC236}">
                <a16:creationId xmlns:a16="http://schemas.microsoft.com/office/drawing/2014/main" id="{8713F74D-7686-4179-96F5-5A066280D4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1641786"/>
              </p:ext>
            </p:extLst>
          </p:nvPr>
        </p:nvGraphicFramePr>
        <p:xfrm>
          <a:off x="2559720" y="3468216"/>
          <a:ext cx="4103688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4" imgW="1562100" imgH="508000" progId="Equation.3">
                  <p:embed/>
                </p:oleObj>
              </mc:Choice>
              <mc:Fallback>
                <p:oleObj name="Vergelijking" r:id="rId4" imgW="1562100" imgH="508000" progId="Equation.3">
                  <p:embed/>
                  <p:pic>
                    <p:nvPicPr>
                      <p:cNvPr id="11264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9720" y="3468216"/>
                        <a:ext cx="4103688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21">
            <a:extLst>
              <a:ext uri="{FF2B5EF4-FFF2-40B4-BE49-F238E27FC236}">
                <a16:creationId xmlns:a16="http://schemas.microsoft.com/office/drawing/2014/main" id="{FB070130-41D3-4EA1-A0BA-9C2D5C6932CC}"/>
              </a:ext>
            </a:extLst>
          </p:cNvPr>
          <p:cNvGrpSpPr>
            <a:grpSpLocks/>
          </p:cNvGrpSpPr>
          <p:nvPr/>
        </p:nvGrpSpPr>
        <p:grpSpPr bwMode="auto">
          <a:xfrm>
            <a:off x="534679" y="4976866"/>
            <a:ext cx="4241802" cy="576262"/>
            <a:chOff x="497" y="3294"/>
            <a:chExt cx="2672" cy="363"/>
          </a:xfrm>
        </p:grpSpPr>
        <p:sp>
          <p:nvSpPr>
            <p:cNvPr id="9" name="Text Box 10">
              <a:extLst>
                <a:ext uri="{FF2B5EF4-FFF2-40B4-BE49-F238E27FC236}">
                  <a16:creationId xmlns:a16="http://schemas.microsoft.com/office/drawing/2014/main" id="{EE48EAC4-B72D-4A55-A9BB-58EBC987CB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" y="3339"/>
              <a:ext cx="777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Start with</a:t>
              </a:r>
            </a:p>
          </p:txBody>
        </p:sp>
        <p:sp>
          <p:nvSpPr>
            <p:cNvPr id="10" name="Text Box 11">
              <a:extLst>
                <a:ext uri="{FF2B5EF4-FFF2-40B4-BE49-F238E27FC236}">
                  <a16:creationId xmlns:a16="http://schemas.microsoft.com/office/drawing/2014/main" id="{E9FF63C0-02C5-438F-9F02-1548325B15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40" y="3349"/>
              <a:ext cx="1629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= 0  and continue until:</a:t>
              </a:r>
            </a:p>
          </p:txBody>
        </p:sp>
        <p:graphicFrame>
          <p:nvGraphicFramePr>
            <p:cNvPr id="11" name="Object 12">
              <a:extLst>
                <a:ext uri="{FF2B5EF4-FFF2-40B4-BE49-F238E27FC236}">
                  <a16:creationId xmlns:a16="http://schemas.microsoft.com/office/drawing/2014/main" id="{DB515E88-C02D-43EB-88CB-80626B873BF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793284"/>
                </p:ext>
              </p:extLst>
            </p:nvPr>
          </p:nvGraphicFramePr>
          <p:xfrm>
            <a:off x="1274" y="3294"/>
            <a:ext cx="304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ergelijking" r:id="rId6" imgW="330057" imgH="393529" progId="Equation.3">
                    <p:embed/>
                  </p:oleObj>
                </mc:Choice>
                <mc:Fallback>
                  <p:oleObj name="Vergelijking" r:id="rId6" imgW="330057" imgH="393529" progId="Equation.3">
                    <p:embed/>
                    <p:pic>
                      <p:nvPicPr>
                        <p:cNvPr id="11265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74" y="3294"/>
                          <a:ext cx="304" cy="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id="{03E8282A-4273-4BC5-ADDE-F3A84B636BC5}"/>
              </a:ext>
            </a:extLst>
          </p:cNvPr>
          <p:cNvGrpSpPr>
            <a:grpSpLocks/>
          </p:cNvGrpSpPr>
          <p:nvPr/>
        </p:nvGrpSpPr>
        <p:grpSpPr bwMode="auto">
          <a:xfrm>
            <a:off x="4712787" y="4956227"/>
            <a:ext cx="4541838" cy="585788"/>
            <a:chOff x="567" y="3748"/>
            <a:chExt cx="2861" cy="369"/>
          </a:xfrm>
        </p:grpSpPr>
        <p:graphicFrame>
          <p:nvGraphicFramePr>
            <p:cNvPr id="13" name="Object 15">
              <a:extLst>
                <a:ext uri="{FF2B5EF4-FFF2-40B4-BE49-F238E27FC236}">
                  <a16:creationId xmlns:a16="http://schemas.microsoft.com/office/drawing/2014/main" id="{7D4FCD15-7221-4FEA-A3F1-E5128AC6B5B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67" y="3748"/>
            <a:ext cx="1043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ergelijking" r:id="rId8" imgW="1129810" imgH="393529" progId="Equation.3">
                    <p:embed/>
                  </p:oleObj>
                </mc:Choice>
                <mc:Fallback>
                  <p:oleObj name="Vergelijking" r:id="rId8" imgW="1129810" imgH="393529" progId="Equation.3">
                    <p:embed/>
                    <p:pic>
                      <p:nvPicPr>
                        <p:cNvPr id="112649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7" y="3748"/>
                          <a:ext cx="1043" cy="3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Object 16">
              <a:extLst>
                <a:ext uri="{FF2B5EF4-FFF2-40B4-BE49-F238E27FC236}">
                  <a16:creationId xmlns:a16="http://schemas.microsoft.com/office/drawing/2014/main" id="{87518CEB-60A0-4A87-A273-6219010540E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87160867"/>
                </p:ext>
              </p:extLst>
            </p:nvPr>
          </p:nvGraphicFramePr>
          <p:xfrm>
            <a:off x="1615" y="3838"/>
            <a:ext cx="181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Tekening" r:id="rId10" imgW="360218" imgH="360218" progId="WPDraw30.Drawing">
                    <p:embed/>
                  </p:oleObj>
                </mc:Choice>
                <mc:Fallback>
                  <p:oleObj name="Tekening" r:id="rId10" imgW="360218" imgH="360218" progId="WPDraw30.Drawing">
                    <p:embed/>
                    <p:pic>
                      <p:nvPicPr>
                        <p:cNvPr id="11265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15" y="3838"/>
                          <a:ext cx="181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18">
              <a:extLst>
                <a:ext uri="{FF2B5EF4-FFF2-40B4-BE49-F238E27FC236}">
                  <a16:creationId xmlns:a16="http://schemas.microsoft.com/office/drawing/2014/main" id="{630E66B9-8EA6-44FA-8654-852A4DDECE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26" y="3793"/>
              <a:ext cx="256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or</a:t>
              </a:r>
            </a:p>
          </p:txBody>
        </p:sp>
        <p:graphicFrame>
          <p:nvGraphicFramePr>
            <p:cNvPr id="16" name="Object 19">
              <a:extLst>
                <a:ext uri="{FF2B5EF4-FFF2-40B4-BE49-F238E27FC236}">
                  <a16:creationId xmlns:a16="http://schemas.microsoft.com/office/drawing/2014/main" id="{1F42D665-4B8B-49C7-84DD-344EFD161AF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19623207"/>
                </p:ext>
              </p:extLst>
            </p:nvPr>
          </p:nvGraphicFramePr>
          <p:xfrm>
            <a:off x="2204" y="3748"/>
            <a:ext cx="952" cy="3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ergelijking" r:id="rId12" imgW="1016000" imgH="393700" progId="Equation.3">
                    <p:embed/>
                  </p:oleObj>
                </mc:Choice>
                <mc:Fallback>
                  <p:oleObj name="Vergelijking" r:id="rId12" imgW="1016000" imgH="393700" progId="Equation.3">
                    <p:embed/>
                    <p:pic>
                      <p:nvPicPr>
                        <p:cNvPr id="112652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4" y="3748"/>
                          <a:ext cx="952" cy="3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" name="Object 20">
              <a:extLst>
                <a:ext uri="{FF2B5EF4-FFF2-40B4-BE49-F238E27FC236}">
                  <a16:creationId xmlns:a16="http://schemas.microsoft.com/office/drawing/2014/main" id="{EEA8AD1E-251A-4F7D-8005-61D2E1FDC29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0783720"/>
                </p:ext>
              </p:extLst>
            </p:nvPr>
          </p:nvGraphicFramePr>
          <p:xfrm>
            <a:off x="3202" y="3823"/>
            <a:ext cx="226" cy="2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Tekening" r:id="rId14" imgW="419878" imgH="419878" progId="WPDraw30.Drawing">
                    <p:embed/>
                  </p:oleObj>
                </mc:Choice>
                <mc:Fallback>
                  <p:oleObj name="Tekening" r:id="rId14" imgW="419878" imgH="419878" progId="WPDraw30.Drawing">
                    <p:embed/>
                    <p:pic>
                      <p:nvPicPr>
                        <p:cNvPr id="112653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02" y="3823"/>
                          <a:ext cx="226" cy="2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282884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360535-BD38-48E4-8CF6-A1485B355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0B037E-41C3-4CC5-80A3-0FE57563C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9393043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Week </a:t>
            </a:r>
            <a:r>
              <a:rPr lang="en-US" sz="2800" dirty="0">
                <a:solidFill>
                  <a:srgbClr val="C00000"/>
                </a:solidFill>
              </a:rPr>
              <a:t>1</a:t>
            </a:r>
            <a:r>
              <a:rPr lang="en-US" sz="2800" dirty="0"/>
              <a:t>: Introduction microcontroller architecture and STM32F411E-DISCO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Week </a:t>
            </a:r>
            <a:r>
              <a:rPr lang="en-US" sz="2800" dirty="0">
                <a:solidFill>
                  <a:srgbClr val="C00000"/>
                </a:solidFill>
              </a:rPr>
              <a:t>2</a:t>
            </a:r>
            <a:r>
              <a:rPr lang="en-US" sz="2800" dirty="0"/>
              <a:t>: Microcontroller architecture and programming in 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Week </a:t>
            </a:r>
            <a:r>
              <a:rPr lang="en-US" sz="2800" dirty="0">
                <a:solidFill>
                  <a:srgbClr val="C00000"/>
                </a:solidFill>
              </a:rPr>
              <a:t>3</a:t>
            </a:r>
            <a:r>
              <a:rPr lang="en-US" sz="2800" dirty="0"/>
              <a:t>: Cyclic executive and cooperative scheduler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Week </a:t>
            </a:r>
            <a:r>
              <a:rPr lang="en-US" sz="2800" dirty="0">
                <a:solidFill>
                  <a:srgbClr val="C00000"/>
                </a:solidFill>
              </a:rPr>
              <a:t>4</a:t>
            </a:r>
            <a:r>
              <a:rPr lang="en-US" sz="2800" dirty="0"/>
              <a:t>: Pre-emptive scheduler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Week </a:t>
            </a:r>
            <a:r>
              <a:rPr lang="en-US" sz="2800" dirty="0">
                <a:solidFill>
                  <a:srgbClr val="C00000"/>
                </a:solidFill>
              </a:rPr>
              <a:t>5</a:t>
            </a:r>
            <a:r>
              <a:rPr lang="en-US" sz="2800" dirty="0"/>
              <a:t>: </a:t>
            </a:r>
            <a:r>
              <a:rPr lang="en-US" sz="2800" dirty="0" err="1"/>
              <a:t>FreeRTOS</a:t>
            </a:r>
            <a:r>
              <a:rPr lang="en-US" sz="2800" dirty="0"/>
              <a:t> and </a:t>
            </a:r>
            <a:r>
              <a:rPr lang="en-US" sz="2800" dirty="0" err="1"/>
              <a:t>pthreads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/>
              <a:t>Week </a:t>
            </a:r>
            <a:r>
              <a:rPr lang="en-US" sz="2800" b="1" dirty="0">
                <a:solidFill>
                  <a:srgbClr val="C00000"/>
                </a:solidFill>
              </a:rPr>
              <a:t>6</a:t>
            </a:r>
            <a:r>
              <a:rPr lang="en-US" sz="2800" b="1" dirty="0"/>
              <a:t>: </a:t>
            </a:r>
            <a:r>
              <a:rPr lang="en-US" sz="2800" b="1" dirty="0" err="1"/>
              <a:t>Schedulability</a:t>
            </a:r>
            <a:r>
              <a:rPr lang="en-US" sz="2800" b="1" dirty="0"/>
              <a:t> and response time analyses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Week </a:t>
            </a:r>
            <a:r>
              <a:rPr lang="en-US" sz="2800" dirty="0">
                <a:solidFill>
                  <a:srgbClr val="C00000"/>
                </a:solidFill>
              </a:rPr>
              <a:t>7</a:t>
            </a:r>
            <a:r>
              <a:rPr lang="en-US" sz="2800" dirty="0"/>
              <a:t>: Introduction Rust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Week </a:t>
            </a:r>
            <a:r>
              <a:rPr lang="en-US" sz="2800" dirty="0">
                <a:solidFill>
                  <a:srgbClr val="C00000"/>
                </a:solidFill>
              </a:rPr>
              <a:t>8</a:t>
            </a:r>
            <a:r>
              <a:rPr lang="en-US" sz="2800" dirty="0"/>
              <a:t>: Embedded Rust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F833456-5854-4A9D-8F9D-EDF6215BDE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6D60047-1244-4A1F-8780-494A55767BC9}" type="slidenum">
              <a:rPr kumimoji="0" lang="nl-NL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26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FPS-RMPA Response time analysis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Further </a:t>
            </a:r>
            <a:r>
              <a:rPr lang="en-US" dirty="0">
                <a:solidFill>
                  <a:srgbClr val="C00000"/>
                </a:solidFill>
              </a:rPr>
              <a:t>extension</a:t>
            </a:r>
            <a:r>
              <a:rPr lang="en-US" dirty="0"/>
              <a:t> of the analysis method is necessary to include: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>
                <a:solidFill>
                  <a:srgbClr val="C00000"/>
                </a:solidFill>
              </a:rPr>
              <a:t>Sporadic tasks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>
                <a:solidFill>
                  <a:srgbClr val="C00000"/>
                </a:solidFill>
              </a:rPr>
              <a:t>Tasks with 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D </a:t>
            </a:r>
            <a:r>
              <a:rPr lang="en-US" sz="2800" dirty="0">
                <a:solidFill>
                  <a:srgbClr val="C00000"/>
                </a:solidFill>
              </a:rPr>
              <a:t>&lt; 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T</a:t>
            </a:r>
            <a:endParaRPr lang="en-US" sz="2800" dirty="0">
              <a:solidFill>
                <a:srgbClr val="C000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800" dirty="0">
                <a:solidFill>
                  <a:srgbClr val="C00000"/>
                </a:solidFill>
              </a:rPr>
              <a:t>Interaction between tasks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/>
              <a:t>Release jitter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dirty="0"/>
              <a:t>Tasks with </a:t>
            </a:r>
            <a:r>
              <a:rPr lang="en-US" sz="2800" b="1" i="1" dirty="0">
                <a:latin typeface="Times New Roman" pitchFamily="18" charset="0"/>
              </a:rPr>
              <a:t>D</a:t>
            </a:r>
            <a:r>
              <a:rPr lang="en-US" sz="2800" dirty="0"/>
              <a:t> &gt; </a:t>
            </a:r>
            <a:r>
              <a:rPr lang="en-US" sz="2800" b="1" i="1" dirty="0">
                <a:latin typeface="Times New Roman" pitchFamily="18" charset="0"/>
              </a:rPr>
              <a:t>T</a:t>
            </a:r>
            <a:endParaRPr lang="en-US" sz="2800" dirty="0"/>
          </a:p>
          <a:p>
            <a:pPr lvl="1" eaLnBrk="1" hangingPunct="1">
              <a:lnSpc>
                <a:spcPct val="90000"/>
              </a:lnSpc>
            </a:pPr>
            <a:r>
              <a:rPr lang="en-US" sz="2800" dirty="0"/>
              <a:t>Release offsets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4002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FPS-RMPA </a:t>
            </a:r>
            <a:r>
              <a:rPr lang="en-US" sz="4000" i="1" dirty="0">
                <a:latin typeface="Times New Roman" pitchFamily="18" charset="0"/>
              </a:rPr>
              <a:t>D </a:t>
            </a:r>
            <a:r>
              <a:rPr lang="en-US" sz="4000" dirty="0"/>
              <a:t>&lt; </a:t>
            </a:r>
            <a:r>
              <a:rPr lang="en-US" sz="4000" i="1" dirty="0">
                <a:latin typeface="Times New Roman" pitchFamily="18" charset="0"/>
              </a:rPr>
              <a:t>T</a:t>
            </a:r>
            <a:r>
              <a:rPr lang="en-US" sz="4000" dirty="0"/>
              <a:t> and Sporadic tasks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b="1" i="1" dirty="0">
                <a:solidFill>
                  <a:srgbClr val="C00000"/>
                </a:solidFill>
                <a:latin typeface="Times New Roman" pitchFamily="18" charset="0"/>
              </a:rPr>
              <a:t>D</a:t>
            </a:r>
            <a:r>
              <a:rPr lang="en-US" dirty="0">
                <a:solidFill>
                  <a:srgbClr val="C00000"/>
                </a:solidFill>
              </a:rPr>
              <a:t> &lt; </a:t>
            </a:r>
            <a:r>
              <a:rPr lang="en-US" b="1" i="1" dirty="0">
                <a:solidFill>
                  <a:srgbClr val="C00000"/>
                </a:solidFill>
                <a:latin typeface="Times New Roman" pitchFamily="18" charset="0"/>
              </a:rPr>
              <a:t>T</a:t>
            </a:r>
            <a:r>
              <a:rPr lang="en-US" dirty="0"/>
              <a:t>:</a:t>
            </a:r>
          </a:p>
          <a:p>
            <a:pPr lvl="2" eaLnBrk="1" hangingPunct="1"/>
            <a:r>
              <a:rPr lang="en-US" dirty="0"/>
              <a:t>Use </a:t>
            </a:r>
            <a:r>
              <a:rPr lang="en-US" dirty="0">
                <a:solidFill>
                  <a:srgbClr val="C00000"/>
                </a:solidFill>
              </a:rPr>
              <a:t>DMPA</a:t>
            </a:r>
            <a:r>
              <a:rPr lang="en-US" dirty="0"/>
              <a:t> instead of RMPA:</a:t>
            </a:r>
          </a:p>
          <a:p>
            <a:pPr lvl="1" eaLnBrk="1" hangingPunct="1"/>
            <a:endParaRPr lang="en-US" dirty="0"/>
          </a:p>
          <a:p>
            <a:pPr lvl="2" eaLnBrk="1" hangingPunct="1"/>
            <a:r>
              <a:rPr lang="en-US" dirty="0"/>
              <a:t>Use the following stop condition in the response time analysis:</a:t>
            </a:r>
          </a:p>
          <a:p>
            <a:pPr lvl="1" eaLnBrk="1" hangingPunct="1"/>
            <a:endParaRPr lang="en-US" dirty="0"/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dirty="0">
                <a:solidFill>
                  <a:srgbClr val="C00000"/>
                </a:solidFill>
              </a:rPr>
              <a:t>Sporadic</a:t>
            </a:r>
            <a:r>
              <a:rPr lang="en-US" dirty="0"/>
              <a:t> tasks (</a:t>
            </a:r>
            <a:r>
              <a:rPr lang="en-US" dirty="0">
                <a:solidFill>
                  <a:srgbClr val="C00000"/>
                </a:solidFill>
              </a:rPr>
              <a:t>interrupts</a:t>
            </a:r>
            <a:r>
              <a:rPr lang="en-US" dirty="0"/>
              <a:t>):</a:t>
            </a:r>
          </a:p>
          <a:p>
            <a:pPr lvl="2" eaLnBrk="1" hangingPunct="1"/>
            <a:r>
              <a:rPr lang="en-US" dirty="0"/>
              <a:t>Use the minimum time between two “starts” of this task as the period time </a:t>
            </a:r>
            <a:r>
              <a:rPr lang="en-US" b="1" i="1" dirty="0">
                <a:latin typeface="Times New Roman" pitchFamily="18" charset="0"/>
              </a:rPr>
              <a:t>T</a:t>
            </a:r>
            <a:r>
              <a:rPr lang="en-US" dirty="0"/>
              <a:t> = </a:t>
            </a:r>
            <a:r>
              <a:rPr lang="en-US" dirty="0">
                <a:solidFill>
                  <a:srgbClr val="C00000"/>
                </a:solidFill>
              </a:rPr>
              <a:t>minimum inter-arrival interval</a:t>
            </a:r>
          </a:p>
          <a:p>
            <a:pPr lvl="2" eaLnBrk="1" hangingPunct="1"/>
            <a:r>
              <a:rPr lang="en-US" dirty="0"/>
              <a:t>For most sporadic tasks </a:t>
            </a:r>
            <a:r>
              <a:rPr lang="en-US" b="1" i="1" dirty="0">
                <a:latin typeface="Times New Roman" pitchFamily="18" charset="0"/>
              </a:rPr>
              <a:t>D</a:t>
            </a:r>
            <a:r>
              <a:rPr lang="en-US" dirty="0"/>
              <a:t> &lt; </a:t>
            </a:r>
            <a:r>
              <a:rPr lang="en-US" b="1" i="1" dirty="0">
                <a:latin typeface="Times New Roman" pitchFamily="18" charset="0"/>
              </a:rPr>
              <a:t>T</a:t>
            </a:r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21</a:t>
            </a:fld>
            <a:endParaRPr lang="nl-NL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B70F6DE-F919-46C2-9DD6-CAD9F1887C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106427"/>
              </p:ext>
            </p:extLst>
          </p:nvPr>
        </p:nvGraphicFramePr>
        <p:xfrm>
          <a:off x="2487712" y="1993404"/>
          <a:ext cx="273685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2183452" imgH="406224" progId="Equation.3">
                  <p:embed/>
                </p:oleObj>
              </mc:Choice>
              <mc:Fallback>
                <p:oleObj name="Vergelijking" r:id="rId2" imgW="2183452" imgH="406224" progId="Equation.3">
                  <p:embed/>
                  <p:pic>
                    <p:nvPicPr>
                      <p:cNvPr id="11469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7712" y="1993404"/>
                        <a:ext cx="2736850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1490F16-0EA3-43CA-B5BD-BDDBAE4AA7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3737371"/>
              </p:ext>
            </p:extLst>
          </p:nvPr>
        </p:nvGraphicFramePr>
        <p:xfrm>
          <a:off x="2484087" y="2945310"/>
          <a:ext cx="15843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4" imgW="1167893" imgH="393529" progId="Equation.3">
                  <p:embed/>
                </p:oleObj>
              </mc:Choice>
              <mc:Fallback>
                <p:oleObj name="Vergelijking" r:id="rId4" imgW="1167893" imgH="393529" progId="Equation.3">
                  <p:embed/>
                  <p:pic>
                    <p:nvPicPr>
                      <p:cNvPr id="11469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087" y="2945310"/>
                        <a:ext cx="15843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938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22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7C43729-C035-4C32-885D-1AD5DA546A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72724" y="984936"/>
            <a:ext cx="5214552" cy="472085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DE68863C-BDB9-4E1B-9F8B-6A3F65C034DA}"/>
              </a:ext>
            </a:extLst>
          </p:cNvPr>
          <p:cNvSpPr txBox="1"/>
          <p:nvPr/>
        </p:nvSpPr>
        <p:spPr>
          <a:xfrm>
            <a:off x="6592168" y="3217540"/>
            <a:ext cx="3309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3"/>
              </a:rPr>
              <a:t>Assignment_Week_6.pdf</a:t>
            </a:r>
            <a:endParaRPr lang="nl-NL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960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D3273C-123D-4A74-891D-323687219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States</a:t>
            </a:r>
            <a:endParaRPr lang="nl-NL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8CDDFAD-9CCA-47DA-8CF6-22848A8D6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23</a:t>
            </a:fld>
            <a:endParaRPr lang="nl-NL"/>
          </a:p>
        </p:txBody>
      </p:sp>
      <p:sp>
        <p:nvSpPr>
          <p:cNvPr id="7" name="Vrije vorm 8">
            <a:extLst>
              <a:ext uri="{FF2B5EF4-FFF2-40B4-BE49-F238E27FC236}">
                <a16:creationId xmlns:a16="http://schemas.microsoft.com/office/drawing/2014/main" id="{4335D6BC-2A00-499B-AA3E-4E9E5B0CF428}"/>
              </a:ext>
            </a:extLst>
          </p:cNvPr>
          <p:cNvSpPr/>
          <p:nvPr/>
        </p:nvSpPr>
        <p:spPr bwMode="auto">
          <a:xfrm>
            <a:off x="6078487" y="1579108"/>
            <a:ext cx="1349453" cy="1297312"/>
          </a:xfrm>
          <a:custGeom>
            <a:avLst/>
            <a:gdLst>
              <a:gd name="connsiteX0" fmla="*/ 373974 w 1529110"/>
              <a:gd name="connsiteY0" fmla="*/ 1295436 h 1295436"/>
              <a:gd name="connsiteX1" fmla="*/ 3860 w 1529110"/>
              <a:gd name="connsiteY1" fmla="*/ 479008 h 1295436"/>
              <a:gd name="connsiteX2" fmla="*/ 580803 w 1529110"/>
              <a:gd name="connsiteY2" fmla="*/ 36 h 1295436"/>
              <a:gd name="connsiteX3" fmla="*/ 1506088 w 1529110"/>
              <a:gd name="connsiteY3" fmla="*/ 500779 h 1295436"/>
              <a:gd name="connsiteX4" fmla="*/ 1157745 w 1529110"/>
              <a:gd name="connsiteY4" fmla="*/ 1284550 h 1295436"/>
              <a:gd name="connsiteX0" fmla="*/ 373974 w 1370834"/>
              <a:gd name="connsiteY0" fmla="*/ 1297036 h 1297036"/>
              <a:gd name="connsiteX1" fmla="*/ 3860 w 1370834"/>
              <a:gd name="connsiteY1" fmla="*/ 480608 h 1297036"/>
              <a:gd name="connsiteX2" fmla="*/ 580803 w 1370834"/>
              <a:gd name="connsiteY2" fmla="*/ 1636 h 1297036"/>
              <a:gd name="connsiteX3" fmla="*/ 1321031 w 1370834"/>
              <a:gd name="connsiteY3" fmla="*/ 360864 h 1297036"/>
              <a:gd name="connsiteX4" fmla="*/ 1157745 w 1370834"/>
              <a:gd name="connsiteY4" fmla="*/ 1286150 h 1297036"/>
              <a:gd name="connsiteX0" fmla="*/ 352593 w 1349453"/>
              <a:gd name="connsiteY0" fmla="*/ 1297312 h 1297312"/>
              <a:gd name="connsiteX1" fmla="*/ 4251 w 1349453"/>
              <a:gd name="connsiteY1" fmla="*/ 491770 h 1297312"/>
              <a:gd name="connsiteX2" fmla="*/ 559422 w 1349453"/>
              <a:gd name="connsiteY2" fmla="*/ 1912 h 1297312"/>
              <a:gd name="connsiteX3" fmla="*/ 1299650 w 1349453"/>
              <a:gd name="connsiteY3" fmla="*/ 361140 h 1297312"/>
              <a:gd name="connsiteX4" fmla="*/ 1136364 w 1349453"/>
              <a:gd name="connsiteY4" fmla="*/ 1286426 h 129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453" h="1297312">
                <a:moveTo>
                  <a:pt x="352593" y="1297312"/>
                </a:moveTo>
                <a:cubicBezTo>
                  <a:pt x="150300" y="997048"/>
                  <a:pt x="-30221" y="707670"/>
                  <a:pt x="4251" y="491770"/>
                </a:cubicBezTo>
                <a:cubicBezTo>
                  <a:pt x="38722" y="275870"/>
                  <a:pt x="343522" y="23684"/>
                  <a:pt x="559422" y="1912"/>
                </a:cubicBezTo>
                <a:cubicBezTo>
                  <a:pt x="775322" y="-19860"/>
                  <a:pt x="1203493" y="147054"/>
                  <a:pt x="1299650" y="361140"/>
                </a:cubicBezTo>
                <a:cubicBezTo>
                  <a:pt x="1395807" y="575226"/>
                  <a:pt x="1358614" y="1001583"/>
                  <a:pt x="1136364" y="1286426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nl-NL" b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al 7">
            <a:extLst>
              <a:ext uri="{FF2B5EF4-FFF2-40B4-BE49-F238E27FC236}">
                <a16:creationId xmlns:a16="http://schemas.microsoft.com/office/drawing/2014/main" id="{67D5421D-1889-488F-A9EA-F1BDAFBFB6C3}"/>
              </a:ext>
            </a:extLst>
          </p:cNvPr>
          <p:cNvSpPr/>
          <p:nvPr/>
        </p:nvSpPr>
        <p:spPr bwMode="auto">
          <a:xfrm>
            <a:off x="5431960" y="2831180"/>
            <a:ext cx="2736304" cy="652255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running</a:t>
            </a:r>
            <a:endParaRPr kumimoji="1" lang="nl-NL" sz="24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F79D7524-EEF4-4B0A-8BED-3BE2ADEA4F03}"/>
              </a:ext>
            </a:extLst>
          </p:cNvPr>
          <p:cNvSpPr/>
          <p:nvPr/>
        </p:nvSpPr>
        <p:spPr bwMode="auto">
          <a:xfrm>
            <a:off x="1111480" y="2831179"/>
            <a:ext cx="2736304" cy="652255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ready</a:t>
            </a:r>
            <a:endParaRPr kumimoji="1" lang="nl-NL" sz="24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vaal 9">
            <a:extLst>
              <a:ext uri="{FF2B5EF4-FFF2-40B4-BE49-F238E27FC236}">
                <a16:creationId xmlns:a16="http://schemas.microsoft.com/office/drawing/2014/main" id="{6021956F-D42C-47E5-88C6-2B0065CDA752}"/>
              </a:ext>
            </a:extLst>
          </p:cNvPr>
          <p:cNvSpPr/>
          <p:nvPr/>
        </p:nvSpPr>
        <p:spPr bwMode="auto">
          <a:xfrm>
            <a:off x="3415736" y="4487364"/>
            <a:ext cx="2736304" cy="652255"/>
          </a:xfrm>
          <a:prstGeom prst="ellipse">
            <a:avLst/>
          </a:prstGeom>
          <a:solidFill>
            <a:srgbClr val="C000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Blocked on </a:t>
            </a:r>
            <a:r>
              <a:rPr kumimoji="1" lang="en-US" sz="2400" b="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kumimoji="1" lang="nl-NL" sz="2400" b="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Gekromde verbindingslijn 11">
            <a:extLst>
              <a:ext uri="{FF2B5EF4-FFF2-40B4-BE49-F238E27FC236}">
                <a16:creationId xmlns:a16="http://schemas.microsoft.com/office/drawing/2014/main" id="{90FF8AAB-6ABC-4080-A6CC-A1455E2ECB35}"/>
              </a:ext>
            </a:extLst>
          </p:cNvPr>
          <p:cNvCxnSpPr>
            <a:stCxn id="9" idx="7"/>
            <a:endCxn id="8" idx="1"/>
          </p:cNvCxnSpPr>
          <p:nvPr/>
        </p:nvCxnSpPr>
        <p:spPr bwMode="auto">
          <a:xfrm rot="16200000" flipH="1">
            <a:off x="4639871" y="1733890"/>
            <a:ext cx="1" cy="2385620"/>
          </a:xfrm>
          <a:prstGeom prst="curvedConnector3">
            <a:avLst>
              <a:gd name="adj1" fmla="val -32412100000"/>
            </a:avLst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2" name="Gekromde verbindingslijn 19">
            <a:extLst>
              <a:ext uri="{FF2B5EF4-FFF2-40B4-BE49-F238E27FC236}">
                <a16:creationId xmlns:a16="http://schemas.microsoft.com/office/drawing/2014/main" id="{B46CF99E-D56F-41E4-9C18-5D15E5B1ED06}"/>
              </a:ext>
            </a:extLst>
          </p:cNvPr>
          <p:cNvCxnSpPr>
            <a:stCxn id="9" idx="5"/>
          </p:cNvCxnSpPr>
          <p:nvPr/>
        </p:nvCxnSpPr>
        <p:spPr bwMode="auto">
          <a:xfrm rot="16200000" flipH="1">
            <a:off x="4649256" y="2185719"/>
            <a:ext cx="895635" cy="3300022"/>
          </a:xfrm>
          <a:prstGeom prst="curvedConnector2">
            <a:avLst/>
          </a:prstGeom>
          <a:solidFill>
            <a:srgbClr val="FFFF00"/>
          </a:solidFill>
          <a:ln>
            <a:noFill/>
            <a:tailEnd type="arrow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3" name="Gekromde verbindingslijn 22">
            <a:extLst>
              <a:ext uri="{FF2B5EF4-FFF2-40B4-BE49-F238E27FC236}">
                <a16:creationId xmlns:a16="http://schemas.microsoft.com/office/drawing/2014/main" id="{36B9E355-82D1-432E-867F-0547C2E502E0}"/>
              </a:ext>
            </a:extLst>
          </p:cNvPr>
          <p:cNvCxnSpPr/>
          <p:nvPr/>
        </p:nvCxnSpPr>
        <p:spPr bwMode="auto">
          <a:xfrm rot="16200000" flipV="1">
            <a:off x="4664554" y="2195101"/>
            <a:ext cx="1" cy="2385620"/>
          </a:xfrm>
          <a:prstGeom prst="curvedConnector3">
            <a:avLst>
              <a:gd name="adj1" fmla="val -32412100000"/>
            </a:avLst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4" name="Gekromde verbindingslijn 24">
            <a:extLst>
              <a:ext uri="{FF2B5EF4-FFF2-40B4-BE49-F238E27FC236}">
                <a16:creationId xmlns:a16="http://schemas.microsoft.com/office/drawing/2014/main" id="{81348306-686E-4167-8399-6F683D41CEEE}"/>
              </a:ext>
            </a:extLst>
          </p:cNvPr>
          <p:cNvCxnSpPr>
            <a:stCxn id="8" idx="4"/>
            <a:endCxn id="10" idx="6"/>
          </p:cNvCxnSpPr>
          <p:nvPr/>
        </p:nvCxnSpPr>
        <p:spPr bwMode="auto">
          <a:xfrm rot="5400000">
            <a:off x="5811048" y="3824427"/>
            <a:ext cx="1330057" cy="648072"/>
          </a:xfrm>
          <a:prstGeom prst="curvedConnector2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5" name="Gekromde verbindingslijn 27">
            <a:extLst>
              <a:ext uri="{FF2B5EF4-FFF2-40B4-BE49-F238E27FC236}">
                <a16:creationId xmlns:a16="http://schemas.microsoft.com/office/drawing/2014/main" id="{8A2F1D51-FBAD-4236-92DF-91B3D62B999E}"/>
              </a:ext>
            </a:extLst>
          </p:cNvPr>
          <p:cNvCxnSpPr>
            <a:stCxn id="9" idx="4"/>
            <a:endCxn id="10" idx="2"/>
          </p:cNvCxnSpPr>
          <p:nvPr/>
        </p:nvCxnSpPr>
        <p:spPr bwMode="auto">
          <a:xfrm rot="16200000" flipH="1">
            <a:off x="2282655" y="3680411"/>
            <a:ext cx="1330058" cy="936104"/>
          </a:xfrm>
          <a:prstGeom prst="curvedConnector2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AE029CEF-6389-4820-BAD0-87D043E128F9}"/>
              </a:ext>
            </a:extLst>
          </p:cNvPr>
          <p:cNvSpPr txBox="1"/>
          <p:nvPr/>
        </p:nvSpPr>
        <p:spPr>
          <a:xfrm>
            <a:off x="7080066" y="3737832"/>
            <a:ext cx="2752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Lock </a:t>
            </a:r>
            <a:r>
              <a:rPr lang="en-US" sz="2400" b="0" dirty="0" err="1">
                <a:latin typeface="Calibri" panose="020F0502020204030204" pitchFamily="34" charset="0"/>
                <a:cs typeface="Calibri" panose="020F0502020204030204" pitchFamily="34" charset="0"/>
              </a:rPr>
              <a:t>mutex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which is already locked</a:t>
            </a:r>
            <a:endParaRPr lang="nl-NL" sz="2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2FD59A8-9350-4118-83CC-23553861D057}"/>
              </a:ext>
            </a:extLst>
          </p:cNvPr>
          <p:cNvSpPr txBox="1"/>
          <p:nvPr/>
        </p:nvSpPr>
        <p:spPr>
          <a:xfrm>
            <a:off x="141975" y="4107164"/>
            <a:ext cx="2517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Unlock </a:t>
            </a:r>
            <a:r>
              <a:rPr lang="en-US" sz="2400" b="0" dirty="0" err="1">
                <a:latin typeface="Calibri" panose="020F0502020204030204" pitchFamily="34" charset="0"/>
                <a:cs typeface="Calibri" panose="020F0502020204030204" pitchFamily="34" charset="0"/>
              </a:rPr>
              <a:t>mutex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endParaRPr lang="nl-NL" sz="2400" b="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18FBB409-2FF4-4A6A-BFC6-4FC08615176A}"/>
              </a:ext>
            </a:extLst>
          </p:cNvPr>
          <p:cNvSpPr txBox="1"/>
          <p:nvPr/>
        </p:nvSpPr>
        <p:spPr>
          <a:xfrm>
            <a:off x="7288990" y="105730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Lock </a:t>
            </a:r>
            <a:r>
              <a:rPr lang="en-US" sz="2400" b="0" dirty="0" err="1">
                <a:latin typeface="Calibri" panose="020F0502020204030204" pitchFamily="34" charset="0"/>
                <a:cs typeface="Calibri" panose="020F0502020204030204" pitchFamily="34" charset="0"/>
              </a:rPr>
              <a:t>mutex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400" b="0" dirty="0">
                <a:latin typeface="Calibri" panose="020F0502020204030204" pitchFamily="34" charset="0"/>
                <a:cs typeface="Calibri" panose="020F0502020204030204" pitchFamily="34" charset="0"/>
              </a:rPr>
              <a:t> which is unlocked</a:t>
            </a:r>
            <a:endParaRPr lang="nl-NL" sz="2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649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FPS-DMPO </a:t>
            </a:r>
            <a:r>
              <a:rPr lang="nl-NL" dirty="0" err="1"/>
              <a:t>Blocking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90000"/>
              </a:lnSpc>
            </a:pPr>
            <a:r>
              <a:rPr lang="en-US" dirty="0"/>
              <a:t>When a task with a lower priority has to wait on a task with a higher priority, the task is </a:t>
            </a:r>
            <a:r>
              <a:rPr lang="en-US" dirty="0">
                <a:solidFill>
                  <a:srgbClr val="C00000"/>
                </a:solidFill>
              </a:rPr>
              <a:t>preempted</a:t>
            </a:r>
            <a:r>
              <a:rPr lang="en-US" dirty="0"/>
              <a:t>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 preempted task is added to the ready queue </a:t>
            </a:r>
            <a:r>
              <a:rPr lang="en-US" dirty="0">
                <a:solidFill>
                  <a:srgbClr val="C00000"/>
                </a:solidFill>
              </a:rPr>
              <a:t>before</a:t>
            </a:r>
            <a:r>
              <a:rPr lang="en-US" dirty="0"/>
              <a:t> tasks with the same priority.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When a task with a high priority has to wait on a task with a lower priority, the task is </a:t>
            </a:r>
            <a:r>
              <a:rPr lang="en-US" dirty="0">
                <a:solidFill>
                  <a:srgbClr val="C00000"/>
                </a:solidFill>
              </a:rPr>
              <a:t>blocked</a:t>
            </a:r>
            <a:r>
              <a:rPr lang="en-US" dirty="0"/>
              <a:t> (</a:t>
            </a:r>
            <a:r>
              <a:rPr lang="en-US" dirty="0">
                <a:solidFill>
                  <a:schemeClr val="tx2"/>
                </a:solidFill>
              </a:rPr>
              <a:t>priority inversion</a:t>
            </a:r>
            <a:r>
              <a:rPr lang="en-US" dirty="0"/>
              <a:t>).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When a task is unblocked, it is added to the ready queue </a:t>
            </a:r>
            <a:r>
              <a:rPr lang="en-US" dirty="0">
                <a:solidFill>
                  <a:srgbClr val="C00000"/>
                </a:solidFill>
              </a:rPr>
              <a:t>after</a:t>
            </a:r>
            <a:r>
              <a:rPr lang="en-US" dirty="0"/>
              <a:t> tasks with the same priority.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To predict the real-time behavior of a task, the maximum time a task can be blocked must be </a:t>
            </a:r>
            <a:r>
              <a:rPr lang="en-US" dirty="0">
                <a:solidFill>
                  <a:srgbClr val="C00000"/>
                </a:solidFill>
              </a:rPr>
              <a:t>predictable</a:t>
            </a:r>
            <a:r>
              <a:rPr lang="en-US" dirty="0"/>
              <a:t> (</a:t>
            </a:r>
            <a:r>
              <a:rPr lang="en-US" b="1" dirty="0">
                <a:solidFill>
                  <a:srgbClr val="006600"/>
                </a:solidFill>
              </a:rPr>
              <a:t>bound blocking</a:t>
            </a:r>
            <a:r>
              <a:rPr lang="en-US" dirty="0"/>
              <a:t>).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205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inversion 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dirty="0"/>
              <a:t>Four tasks (a, b, c, and d) </a:t>
            </a:r>
            <a:r>
              <a:rPr lang="en-US" dirty="0">
                <a:solidFill>
                  <a:srgbClr val="C00000"/>
                </a:solidFill>
              </a:rPr>
              <a:t>share</a:t>
            </a:r>
            <a:r>
              <a:rPr lang="en-US" dirty="0"/>
              <a:t> two </a:t>
            </a:r>
            <a:r>
              <a:rPr lang="en-US" dirty="0">
                <a:solidFill>
                  <a:srgbClr val="C00000"/>
                </a:solidFill>
              </a:rPr>
              <a:t>resources</a:t>
            </a:r>
            <a:r>
              <a:rPr lang="en-US" dirty="0"/>
              <a:t> (Q and V). </a:t>
            </a:r>
          </a:p>
          <a:p>
            <a:pPr lvl="1" eaLnBrk="1" hangingPunct="1"/>
            <a:r>
              <a:rPr lang="en-US" dirty="0"/>
              <a:t>Each resource can only be used mutually exclusive (so each resource is </a:t>
            </a:r>
            <a:r>
              <a:rPr lang="en-US" dirty="0">
                <a:solidFill>
                  <a:srgbClr val="C00000"/>
                </a:solidFill>
              </a:rPr>
              <a:t>protected</a:t>
            </a:r>
            <a:r>
              <a:rPr lang="en-US" dirty="0"/>
              <a:t> with a </a:t>
            </a:r>
            <a:r>
              <a:rPr lang="en-US" dirty="0">
                <a:solidFill>
                  <a:srgbClr val="C00000"/>
                </a:solidFill>
              </a:rPr>
              <a:t>mutex</a:t>
            </a:r>
            <a:r>
              <a:rPr lang="en-US" dirty="0"/>
              <a:t>).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25</a:t>
            </a:fld>
            <a:endParaRPr lang="nl-NL"/>
          </a:p>
        </p:txBody>
      </p:sp>
      <p:graphicFrame>
        <p:nvGraphicFramePr>
          <p:cNvPr id="5" name="Group 98">
            <a:extLst>
              <a:ext uri="{FF2B5EF4-FFF2-40B4-BE49-F238E27FC236}">
                <a16:creationId xmlns:a16="http://schemas.microsoft.com/office/drawing/2014/main" id="{24EB467B-F769-4CC8-9A05-E1AD7FD65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143837"/>
              </p:ext>
            </p:extLst>
          </p:nvPr>
        </p:nvGraphicFramePr>
        <p:xfrm>
          <a:off x="975544" y="2641476"/>
          <a:ext cx="4608512" cy="27126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35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1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task</a:t>
                      </a:r>
                      <a:endParaRPr kumimoji="1" lang="nl-NL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</a:t>
                      </a:r>
                      <a:endParaRPr kumimoji="1" lang="nl-NL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execution</a:t>
                      </a:r>
                      <a:endParaRPr kumimoji="1" lang="nl-NL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release time</a:t>
                      </a:r>
                      <a:endParaRPr kumimoji="1" lang="nl-NL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  <a:endParaRPr kumimoji="1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kumimoji="1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EEQVE</a:t>
                      </a:r>
                      <a:endParaRPr kumimoji="1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kumimoji="1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kumimoji="1" lang="nl-NL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kumimoji="1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EVVE</a:t>
                      </a:r>
                      <a:endParaRPr kumimoji="1" lang="nl-NL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kumimoji="1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endParaRPr kumimoji="1" lang="nl-NL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kumimoji="1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EE</a:t>
                      </a:r>
                      <a:endParaRPr kumimoji="1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kumimoji="1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endParaRPr kumimoji="1" lang="nl-NL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kumimoji="1" lang="nl-NL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EQQQQE</a:t>
                      </a:r>
                      <a:endParaRPr kumimoji="1" lang="nl-NL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kumimoji="1" lang="nl-N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 Box 99">
            <a:extLst>
              <a:ext uri="{FF2B5EF4-FFF2-40B4-BE49-F238E27FC236}">
                <a16:creationId xmlns:a16="http://schemas.microsoft.com/office/drawing/2014/main" id="{BB226B4A-9ABF-41D1-9D74-46AB9060C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1765" y="2842552"/>
            <a:ext cx="3701037" cy="2310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E =  task only needs the</a:t>
            </a:r>
            <a:b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</a:b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       processor to run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Q = task needs processor</a:t>
            </a:r>
            <a:b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</a:b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       and resource Q to run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V = task needs processor</a:t>
            </a:r>
            <a:b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</a:b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       and resource V to run</a:t>
            </a:r>
          </a:p>
        </p:txBody>
      </p:sp>
    </p:spTree>
    <p:extLst>
      <p:ext uri="{BB962C8B-B14F-4D97-AF65-F5344CB8AC3E}">
        <p14:creationId xmlns:p14="http://schemas.microsoft.com/office/powerpoint/2010/main" val="31219222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inversion example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26</a:t>
            </a:fld>
            <a:endParaRPr lang="nl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EAAFE2-52E6-447F-9494-2F6F98337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992" y="1114824"/>
            <a:ext cx="5025281" cy="2387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6A2F51-1CBD-4D27-839B-5D9C534C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99" y="3865612"/>
            <a:ext cx="2741177" cy="1505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" name="Group 223">
            <a:extLst>
              <a:ext uri="{FF2B5EF4-FFF2-40B4-BE49-F238E27FC236}">
                <a16:creationId xmlns:a16="http://schemas.microsoft.com/office/drawing/2014/main" id="{2CE561B1-DEB1-4B14-82D0-BFC6D8DFC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942917"/>
              </p:ext>
            </p:extLst>
          </p:nvPr>
        </p:nvGraphicFramePr>
        <p:xfrm>
          <a:off x="4360217" y="3730882"/>
          <a:ext cx="4032250" cy="1839910"/>
        </p:xfrm>
        <a:graphic>
          <a:graphicData uri="http://schemas.openxmlformats.org/drawingml/2006/table">
            <a:tbl>
              <a:tblPr/>
              <a:tblGrid>
                <a:gridCol w="638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5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5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98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task</a:t>
                      </a:r>
                      <a:endParaRPr kumimoji="1" lang="nl-N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prio</a:t>
                      </a:r>
                      <a:endParaRPr kumimoji="1" lang="nl-N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b="1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execution</a:t>
                      </a:r>
                      <a:endParaRPr kumimoji="1" lang="nl-NL" sz="18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release time</a:t>
                      </a:r>
                      <a:endParaRPr kumimoji="1" lang="nl-N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8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d</a:t>
                      </a:r>
                      <a:endParaRPr kumimoji="1" lang="nl-N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EEQVE</a:t>
                      </a:r>
                      <a:endParaRPr kumimoji="1" lang="nl-N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8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1" lang="nl-N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1" lang="nl-N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EVVE</a:t>
                      </a:r>
                      <a:endParaRPr kumimoji="1" lang="nl-N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8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1" lang="nl-N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EE</a:t>
                      </a:r>
                      <a:endParaRPr kumimoji="1" lang="nl-N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8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1" lang="nl-N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1" lang="nl-N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EQQQQE</a:t>
                      </a:r>
                      <a:endParaRPr kumimoji="1" lang="nl-N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1" lang="nl-N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6">
            <a:extLst>
              <a:ext uri="{FF2B5EF4-FFF2-40B4-BE49-F238E27FC236}">
                <a16:creationId xmlns:a16="http://schemas.microsoft.com/office/drawing/2014/main" id="{0217FC73-5A4D-4407-BB8E-A40D0A91DBBB}"/>
              </a:ext>
            </a:extLst>
          </p:cNvPr>
          <p:cNvSpPr/>
          <p:nvPr/>
        </p:nvSpPr>
        <p:spPr>
          <a:xfrm>
            <a:off x="3351809" y="1132328"/>
            <a:ext cx="3742424" cy="20224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= 5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D7D36DBB-A71D-4DAD-8D4C-13A6BE7192E6}"/>
              </a:ext>
            </a:extLst>
          </p:cNvPr>
          <p:cNvSpPr/>
          <p:nvPr/>
        </p:nvSpPr>
        <p:spPr>
          <a:xfrm>
            <a:off x="3063776" y="1132328"/>
            <a:ext cx="3947630" cy="20224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= 4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71519DD5-DDF1-417E-994B-87DCF8D986A1}"/>
              </a:ext>
            </a:extLst>
          </p:cNvPr>
          <p:cNvSpPr/>
          <p:nvPr/>
        </p:nvSpPr>
        <p:spPr>
          <a:xfrm>
            <a:off x="2830824" y="1132328"/>
            <a:ext cx="4173930" cy="20224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= 3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D14F4F3F-DDAC-4B7B-B3C0-483D885D6F3E}"/>
              </a:ext>
            </a:extLst>
          </p:cNvPr>
          <p:cNvSpPr/>
          <p:nvPr/>
        </p:nvSpPr>
        <p:spPr>
          <a:xfrm>
            <a:off x="2537284" y="1132328"/>
            <a:ext cx="4385022" cy="20224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= 2</a:t>
            </a: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3F4D40EC-CCAB-430F-BF0C-27660F2A5584}"/>
              </a:ext>
            </a:extLst>
          </p:cNvPr>
          <p:cNvSpPr/>
          <p:nvPr/>
        </p:nvSpPr>
        <p:spPr>
          <a:xfrm>
            <a:off x="2271688" y="1132328"/>
            <a:ext cx="4533638" cy="20224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= 1</a:t>
            </a: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0DE36325-5473-4FCE-A90D-3D544987653A}"/>
              </a:ext>
            </a:extLst>
          </p:cNvPr>
          <p:cNvSpPr/>
          <p:nvPr/>
        </p:nvSpPr>
        <p:spPr>
          <a:xfrm>
            <a:off x="1955460" y="1132328"/>
            <a:ext cx="4727327" cy="202249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26C60B40-6971-43AB-9C65-4C41170E05E3}"/>
              </a:ext>
            </a:extLst>
          </p:cNvPr>
          <p:cNvSpPr txBox="1"/>
          <p:nvPr/>
        </p:nvSpPr>
        <p:spPr>
          <a:xfrm>
            <a:off x="7039647" y="940286"/>
            <a:ext cx="29128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0" dirty="0">
                <a:solidFill>
                  <a:prstClr val="black"/>
                </a:solidFill>
                <a:latin typeface="Calibri"/>
                <a:ea typeface="+mn-ea"/>
              </a:rPr>
              <a:t>Finish this </a:t>
            </a:r>
            <a:r>
              <a:rPr lang="en-US" sz="2800" dirty="0">
                <a:solidFill>
                  <a:srgbClr val="C00000"/>
                </a:solidFill>
                <a:latin typeface="Calibri"/>
                <a:ea typeface="+mn-ea"/>
              </a:rPr>
              <a:t>Gantt chart</a:t>
            </a:r>
            <a:r>
              <a:rPr lang="en-US" sz="2800" b="0" dirty="0">
                <a:solidFill>
                  <a:srgbClr val="C00000"/>
                </a:solidFill>
                <a:latin typeface="Calibri"/>
                <a:ea typeface="+mn-ea"/>
              </a:rPr>
              <a:t> </a:t>
            </a:r>
            <a:r>
              <a:rPr lang="en-US" sz="2800" b="0" dirty="0">
                <a:solidFill>
                  <a:prstClr val="black"/>
                </a:solidFill>
                <a:latin typeface="Calibri"/>
                <a:ea typeface="+mn-ea"/>
              </a:rPr>
              <a:t>yourself!</a:t>
            </a:r>
          </a:p>
        </p:txBody>
      </p:sp>
    </p:spTree>
    <p:extLst>
      <p:ext uri="{BB962C8B-B14F-4D97-AF65-F5344CB8AC3E}">
        <p14:creationId xmlns:p14="http://schemas.microsoft.com/office/powerpoint/2010/main" val="29816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4" grpId="0"/>
      <p:bldP spid="1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B6316-3E8C-483F-907E-F1F518CA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FPS-DMPO Priority inversion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73FA21-0E32-4315-8A91-594CD88A1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dirty="0"/>
              <a:t>Task d is being blocked by task a, b, and c (all tasks with a lower priority)!</a:t>
            </a:r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dirty="0"/>
              <a:t>Blocking (priority inversion) </a:t>
            </a:r>
            <a:r>
              <a:rPr lang="en-US" b="1" dirty="0">
                <a:solidFill>
                  <a:srgbClr val="C00000"/>
                </a:solidFill>
              </a:rPr>
              <a:t>can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not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be </a:t>
            </a:r>
            <a:r>
              <a:rPr lang="en-US" b="1" dirty="0"/>
              <a:t>avoided</a:t>
            </a:r>
            <a:r>
              <a:rPr lang="en-US" dirty="0"/>
              <a:t> if we use mutual exclusive recourses.</a:t>
            </a:r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dirty="0"/>
              <a:t>Blocking </a:t>
            </a:r>
            <a:r>
              <a:rPr lang="en-US" b="1" dirty="0">
                <a:solidFill>
                  <a:srgbClr val="006600"/>
                </a:solidFill>
              </a:rPr>
              <a:t>can</a:t>
            </a:r>
            <a:r>
              <a:rPr lang="en-US" dirty="0"/>
              <a:t> be </a:t>
            </a:r>
            <a:r>
              <a:rPr lang="en-US" b="1" dirty="0"/>
              <a:t>bounded</a:t>
            </a:r>
            <a:r>
              <a:rPr lang="en-US" dirty="0"/>
              <a:t> by using </a:t>
            </a:r>
            <a:r>
              <a:rPr lang="en-US" dirty="0">
                <a:solidFill>
                  <a:srgbClr val="C00000"/>
                </a:solidFill>
              </a:rPr>
              <a:t>priority inheritance</a:t>
            </a:r>
            <a:r>
              <a:rPr lang="en-US" dirty="0"/>
              <a:t>:</a:t>
            </a:r>
          </a:p>
          <a:p>
            <a:pPr lvl="2" eaLnBrk="1" hangingPunct="1"/>
            <a:r>
              <a:rPr lang="en-US" dirty="0"/>
              <a:t>When a task is blocked on a resource, then the task that owns the recourse gets (inherits) the priority of the blocked task.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C82EEB-9DC8-4DEA-8392-C6ABF26DC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4999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B6316-3E8C-483F-907E-F1F518CA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inheritance example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C82EEB-9DC8-4DEA-8392-C6ABF26DC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28</a:t>
            </a:fld>
            <a:endParaRPr lang="nl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76BC71-D9EC-43EC-A18A-82CFA256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23" y="3877543"/>
            <a:ext cx="2728411" cy="1493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66A3E0-6472-44A6-B61D-48BDF02EB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536" y="1111657"/>
            <a:ext cx="4937961" cy="236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" name="Group 7">
            <a:extLst>
              <a:ext uri="{FF2B5EF4-FFF2-40B4-BE49-F238E27FC236}">
                <a16:creationId xmlns:a16="http://schemas.microsoft.com/office/drawing/2014/main" id="{A36D6763-2CC2-4663-8AFD-EEAF2E387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463844"/>
              </p:ext>
            </p:extLst>
          </p:nvPr>
        </p:nvGraphicFramePr>
        <p:xfrm>
          <a:off x="3927872" y="3704549"/>
          <a:ext cx="4032250" cy="1839910"/>
        </p:xfrm>
        <a:graphic>
          <a:graphicData uri="http://schemas.openxmlformats.org/drawingml/2006/table">
            <a:tbl>
              <a:tblPr/>
              <a:tblGrid>
                <a:gridCol w="638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5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5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98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b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task</a:t>
                      </a:r>
                      <a:endParaRPr kumimoji="1" lang="en-US" sz="1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b="1" u="none" strike="noStrike" cap="none" normalizeH="0" baseline="0" noProof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prio</a:t>
                      </a:r>
                      <a:endParaRPr kumimoji="1" lang="en-US" sz="1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b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execution</a:t>
                      </a:r>
                      <a:endParaRPr kumimoji="1" lang="en-US" sz="1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b="1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release time</a:t>
                      </a:r>
                      <a:endParaRPr kumimoji="1" lang="en-US" sz="1800" b="1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8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d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EEQVE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8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EVVE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8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EE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8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EQQQQE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1" lang="en-US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13">
            <a:extLst>
              <a:ext uri="{FF2B5EF4-FFF2-40B4-BE49-F238E27FC236}">
                <a16:creationId xmlns:a16="http://schemas.microsoft.com/office/drawing/2014/main" id="{821D7BB2-079B-4ED2-878B-DF2A3BD79B80}"/>
              </a:ext>
            </a:extLst>
          </p:cNvPr>
          <p:cNvSpPr/>
          <p:nvPr/>
        </p:nvSpPr>
        <p:spPr>
          <a:xfrm>
            <a:off x="3346521" y="985292"/>
            <a:ext cx="3173639" cy="216024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= 5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5126D4B9-C260-41DE-B844-B3EF99FC86B1}"/>
              </a:ext>
            </a:extLst>
          </p:cNvPr>
          <p:cNvSpPr txBox="1"/>
          <p:nvPr/>
        </p:nvSpPr>
        <p:spPr>
          <a:xfrm>
            <a:off x="6323871" y="888293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b="0" dirty="0">
                <a:solidFill>
                  <a:prstClr val="black"/>
                </a:solidFill>
                <a:latin typeface="Calibri"/>
                <a:ea typeface="+mn-ea"/>
              </a:rPr>
              <a:t>Finish this </a:t>
            </a:r>
            <a:r>
              <a:rPr lang="en-US" sz="2800" dirty="0">
                <a:solidFill>
                  <a:srgbClr val="C00000"/>
                </a:solidFill>
                <a:latin typeface="Calibri"/>
                <a:ea typeface="+mn-ea"/>
              </a:rPr>
              <a:t>Gantt chart</a:t>
            </a:r>
            <a:r>
              <a:rPr lang="en-US" sz="2800" b="0" dirty="0">
                <a:solidFill>
                  <a:srgbClr val="C00000"/>
                </a:solidFill>
                <a:latin typeface="Calibri"/>
                <a:ea typeface="+mn-ea"/>
              </a:rPr>
              <a:t> </a:t>
            </a:r>
            <a:r>
              <a:rPr lang="en-US" sz="2800" b="0" dirty="0">
                <a:solidFill>
                  <a:prstClr val="black"/>
                </a:solidFill>
                <a:latin typeface="Calibri"/>
                <a:ea typeface="+mn-ea"/>
              </a:rPr>
              <a:t>yourself!</a:t>
            </a:r>
          </a:p>
        </p:txBody>
      </p:sp>
    </p:spTree>
    <p:extLst>
      <p:ext uri="{BB962C8B-B14F-4D97-AF65-F5344CB8AC3E}">
        <p14:creationId xmlns:p14="http://schemas.microsoft.com/office/powerpoint/2010/main" val="88898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B6316-3E8C-483F-907E-F1F518CA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Blocking Priority inheritance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73FA21-0E32-4315-8A91-594CD88A1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dirty="0"/>
              <a:t>The blocked time of each task is now </a:t>
            </a:r>
            <a:r>
              <a:rPr lang="en-US" dirty="0">
                <a:solidFill>
                  <a:srgbClr val="C00000"/>
                </a:solidFill>
              </a:rPr>
              <a:t>bounded</a:t>
            </a:r>
            <a:r>
              <a:rPr lang="en-US" dirty="0"/>
              <a:t>.</a:t>
            </a:r>
          </a:p>
          <a:p>
            <a:pPr lvl="1" eaLnBrk="1" hangingPunct="1"/>
            <a:endParaRPr lang="en-US" dirty="0"/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i="1" dirty="0">
                <a:latin typeface="Times New Roman" pitchFamily="18" charset="0"/>
              </a:rPr>
              <a:t>B</a:t>
            </a:r>
            <a:r>
              <a:rPr lang="en-US" i="1" baseline="-25000" dirty="0">
                <a:latin typeface="Times New Roman" pitchFamily="18" charset="0"/>
              </a:rPr>
              <a:t>i</a:t>
            </a:r>
            <a:r>
              <a:rPr lang="en-US" dirty="0"/>
              <a:t> = maximum blocking time for task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 lvl="1" eaLnBrk="1" hangingPunct="1"/>
            <a:r>
              <a:rPr lang="en-US" i="1" dirty="0">
                <a:latin typeface="Times New Roman" pitchFamily="18" charset="0"/>
              </a:rPr>
              <a:t>K</a:t>
            </a:r>
            <a:r>
              <a:rPr lang="en-US" dirty="0"/>
              <a:t> = total number of resources</a:t>
            </a:r>
          </a:p>
          <a:p>
            <a:pPr lvl="1" eaLnBrk="1" hangingPunct="1"/>
            <a:r>
              <a:rPr lang="en-US" i="1" dirty="0">
                <a:latin typeface="Times New Roman" pitchFamily="18" charset="0"/>
              </a:rPr>
              <a:t>usage(k, i)</a:t>
            </a:r>
            <a:r>
              <a:rPr lang="en-US" dirty="0"/>
              <a:t> = Boolean function</a:t>
            </a:r>
          </a:p>
          <a:p>
            <a:pPr lvl="2" eaLnBrk="1" hangingPunct="1"/>
            <a:r>
              <a:rPr lang="en-US" sz="2000" dirty="0"/>
              <a:t>1 if there is a task with a priority </a:t>
            </a:r>
            <a:r>
              <a:rPr lang="en-US" sz="2000" dirty="0">
                <a:solidFill>
                  <a:srgbClr val="C00000"/>
                </a:solidFill>
              </a:rPr>
              <a:t>lower than </a:t>
            </a:r>
            <a:r>
              <a:rPr lang="en-US" sz="2000" i="1" dirty="0">
                <a:latin typeface="Times New Roman" pitchFamily="18" charset="0"/>
              </a:rPr>
              <a:t>P</a:t>
            </a:r>
            <a:r>
              <a:rPr lang="en-US" sz="2000" i="1" baseline="-25000" dirty="0">
                <a:latin typeface="Times New Roman" pitchFamily="18" charset="0"/>
              </a:rPr>
              <a:t>i</a:t>
            </a:r>
            <a:r>
              <a:rPr lang="en-US" sz="2000" dirty="0"/>
              <a:t> and a task with a priority </a:t>
            </a:r>
            <a:r>
              <a:rPr lang="en-US" sz="2000" dirty="0">
                <a:solidFill>
                  <a:srgbClr val="C00000"/>
                </a:solidFill>
              </a:rPr>
              <a:t>higher than or equal to </a:t>
            </a:r>
            <a:r>
              <a:rPr lang="en-US" sz="2000" i="1" dirty="0">
                <a:latin typeface="Times New Roman" pitchFamily="18" charset="0"/>
              </a:rPr>
              <a:t>P</a:t>
            </a:r>
            <a:r>
              <a:rPr lang="en-US" sz="2000" i="1" baseline="-25000" dirty="0">
                <a:latin typeface="Times New Roman" pitchFamily="18" charset="0"/>
              </a:rPr>
              <a:t>i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C00000"/>
                </a:solidFill>
              </a:rPr>
              <a:t>(this can be task </a:t>
            </a:r>
            <a:r>
              <a:rPr lang="en-US" sz="2000" i="1" dirty="0">
                <a:solidFill>
                  <a:srgbClr val="C00000"/>
                </a:solidFill>
                <a:latin typeface="Times New Roman" pitchFamily="18" charset="0"/>
              </a:rPr>
              <a:t>i</a:t>
            </a:r>
            <a:r>
              <a:rPr lang="en-US" sz="2000" dirty="0">
                <a:solidFill>
                  <a:srgbClr val="C00000"/>
                </a:solidFill>
              </a:rPr>
              <a:t> itself)</a:t>
            </a:r>
            <a:r>
              <a:rPr lang="en-US" sz="2000" dirty="0"/>
              <a:t> which share resource </a:t>
            </a:r>
            <a:r>
              <a:rPr lang="en-US" sz="2000" b="1" i="1" dirty="0">
                <a:latin typeface="Times New Roman" pitchFamily="18" charset="0"/>
              </a:rPr>
              <a:t>k</a:t>
            </a:r>
            <a:r>
              <a:rPr lang="en-US" sz="2000" dirty="0"/>
              <a:t>.</a:t>
            </a:r>
          </a:p>
          <a:p>
            <a:pPr lvl="2" eaLnBrk="1" hangingPunct="1"/>
            <a:r>
              <a:rPr lang="en-US" sz="2000" dirty="0"/>
              <a:t>0 otherwise.</a:t>
            </a:r>
          </a:p>
          <a:p>
            <a:pPr lvl="1" eaLnBrk="1" hangingPunct="1"/>
            <a:r>
              <a:rPr lang="en-US" i="1" dirty="0">
                <a:latin typeface="Times New Roman" pitchFamily="18" charset="0"/>
              </a:rPr>
              <a:t>C</a:t>
            </a:r>
            <a:r>
              <a:rPr lang="en-US" i="1" baseline="-25000" dirty="0">
                <a:latin typeface="Times New Roman" pitchFamily="18" charset="0"/>
              </a:rPr>
              <a:t>k</a:t>
            </a:r>
            <a:r>
              <a:rPr lang="en-US" dirty="0"/>
              <a:t> = maximum time for which resource </a:t>
            </a:r>
            <a:r>
              <a:rPr lang="en-US" i="1" dirty="0">
                <a:latin typeface="Times New Roman" pitchFamily="18" charset="0"/>
              </a:rPr>
              <a:t>k</a:t>
            </a:r>
            <a:r>
              <a:rPr lang="en-US" dirty="0"/>
              <a:t> is locked.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C82EEB-9DC8-4DEA-8392-C6ABF26DC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29</a:t>
            </a:fld>
            <a:endParaRPr lang="nl-NL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4BD65056-970C-4A03-9ADE-05FCAA4AE6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4597862"/>
              </p:ext>
            </p:extLst>
          </p:nvPr>
        </p:nvGraphicFramePr>
        <p:xfrm>
          <a:off x="2487712" y="1417340"/>
          <a:ext cx="3664474" cy="1196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1320480" imgH="431640" progId="Equation.3">
                  <p:embed/>
                </p:oleObj>
              </mc:Choice>
              <mc:Fallback>
                <p:oleObj name="Vergelijking" r:id="rId2" imgW="1320480" imgH="431640" progId="Equation.3">
                  <p:embed/>
                  <p:pic>
                    <p:nvPicPr>
                      <p:cNvPr id="12083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7712" y="1417340"/>
                        <a:ext cx="3664474" cy="1196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3607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study material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NL" sz="2400" dirty="0" err="1"/>
              <a:t>Chapters</a:t>
            </a:r>
            <a:r>
              <a:rPr lang="nl-NL" sz="2400" dirty="0"/>
              <a:t> 3 </a:t>
            </a:r>
            <a:r>
              <a:rPr lang="nl-NL" sz="2400" dirty="0" err="1"/>
              <a:t>and</a:t>
            </a:r>
            <a:r>
              <a:rPr lang="nl-NL" sz="2400" dirty="0"/>
              <a:t> 4 of: Ken </a:t>
            </a:r>
            <a:r>
              <a:rPr lang="nl-NL" sz="2400" dirty="0" err="1"/>
              <a:t>Tindell</a:t>
            </a:r>
            <a:r>
              <a:rPr lang="nl-NL" sz="2400" dirty="0"/>
              <a:t> </a:t>
            </a:r>
            <a:r>
              <a:rPr lang="nl-NL" sz="2400" dirty="0" err="1"/>
              <a:t>and</a:t>
            </a:r>
            <a:r>
              <a:rPr lang="nl-NL" sz="2400" dirty="0"/>
              <a:t> Hans </a:t>
            </a:r>
            <a:r>
              <a:rPr lang="nl-NL" sz="2400" dirty="0" err="1"/>
              <a:t>Hansson</a:t>
            </a:r>
            <a:r>
              <a:rPr lang="nl-NL" sz="2400" dirty="0"/>
              <a:t>, </a:t>
            </a:r>
            <a:r>
              <a:rPr lang="en-US" sz="2400" dirty="0">
                <a:hlinkClick r:id="rId2"/>
              </a:rPr>
              <a:t>Real Time Systems by Fixed Priority Scheduling</a:t>
            </a:r>
            <a:r>
              <a:rPr lang="en-US" sz="2400" dirty="0"/>
              <a:t>, Uppsala University, 1997.</a:t>
            </a:r>
          </a:p>
          <a:p>
            <a:pPr lvl="1"/>
            <a:r>
              <a:rPr lang="en-US" sz="2400" dirty="0"/>
              <a:t>Chapter 12 of: Edward A. Lee and </a:t>
            </a:r>
            <a:r>
              <a:rPr lang="en-US" sz="2400" dirty="0" err="1"/>
              <a:t>Sanjit</a:t>
            </a:r>
            <a:r>
              <a:rPr lang="en-US" sz="2400" dirty="0"/>
              <a:t> A. </a:t>
            </a:r>
            <a:r>
              <a:rPr lang="en-US" sz="2400" dirty="0" err="1"/>
              <a:t>Seshia</a:t>
            </a:r>
            <a:r>
              <a:rPr lang="en-US" sz="2400" dirty="0"/>
              <a:t>, </a:t>
            </a:r>
            <a:r>
              <a:rPr lang="en-US" sz="2400" dirty="0">
                <a:hlinkClick r:id="rId3"/>
              </a:rPr>
              <a:t>Introduction to Embedded Systems, A Cyber-Physical Systems Approach</a:t>
            </a:r>
            <a:r>
              <a:rPr lang="en-US" sz="2400" dirty="0"/>
              <a:t>, Second Edition, MIT Press, ISBN 978-0-262-53381-2, 2017.</a:t>
            </a:r>
          </a:p>
          <a:p>
            <a:pPr lvl="1"/>
            <a:endParaRPr lang="nl-NL" sz="2400" dirty="0"/>
          </a:p>
          <a:p>
            <a:pPr lvl="1"/>
            <a:r>
              <a:rPr lang="nl-NL" sz="2400" dirty="0"/>
              <a:t>Original papers:</a:t>
            </a:r>
          </a:p>
          <a:p>
            <a:pPr lvl="2"/>
            <a:r>
              <a:rPr lang="en-US" sz="2000" dirty="0"/>
              <a:t>C. L. Liu and J. W. </a:t>
            </a:r>
            <a:r>
              <a:rPr lang="en-US" sz="2000" dirty="0" err="1"/>
              <a:t>Layland</a:t>
            </a:r>
            <a:r>
              <a:rPr lang="en-US" sz="2000" dirty="0"/>
              <a:t>, Scheduling Algorithms for Multiprogramming in a Hard Real-Time Environment, JACM, Volume 20, Number1, pages 46 to 61, 1973</a:t>
            </a:r>
          </a:p>
          <a:p>
            <a:pPr lvl="2"/>
            <a:r>
              <a:rPr lang="en-US" sz="2000" dirty="0"/>
              <a:t>M. Joseph and P. Pandya, Finding Response Times in a Real-Time System, The Computer Journal, Volume 29, Number 5, pages 390-395, 1986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68461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B6316-3E8C-483F-907E-F1F518CA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Blocking Response time analyze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C82EEB-9DC8-4DEA-8392-C6ABF26DC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30</a:t>
            </a:fld>
            <a:endParaRPr lang="nl-NL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2AE7B70C-0E84-4C48-B80C-2554935B78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01487"/>
              </p:ext>
            </p:extLst>
          </p:nvPr>
        </p:nvGraphicFramePr>
        <p:xfrm>
          <a:off x="1919289" y="1201316"/>
          <a:ext cx="3095625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977900" imgH="228600" progId="Equation.3">
                  <p:embed/>
                </p:oleObj>
              </mc:Choice>
              <mc:Fallback>
                <p:oleObj name="Vergelijking" r:id="rId2" imgW="977900" imgH="228600" progId="Equation.3">
                  <p:embed/>
                  <p:pic>
                    <p:nvPicPr>
                      <p:cNvPr id="1218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9" y="1201316"/>
                        <a:ext cx="3095625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DCE2281-DC2A-4B34-AE03-BF39F5EDF4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078726"/>
              </p:ext>
            </p:extLst>
          </p:nvPr>
        </p:nvGraphicFramePr>
        <p:xfrm>
          <a:off x="1919289" y="2064915"/>
          <a:ext cx="5157787" cy="156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4" imgW="1676400" imgH="508000" progId="Equation.3">
                  <p:embed/>
                </p:oleObj>
              </mc:Choice>
              <mc:Fallback>
                <p:oleObj name="Vergelijking" r:id="rId4" imgW="1676400" imgH="508000" progId="Equation.3">
                  <p:embed/>
                  <p:pic>
                    <p:nvPicPr>
                      <p:cNvPr id="1218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9" y="2064915"/>
                        <a:ext cx="5157787" cy="156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66D7C28-E047-4166-891B-6C2B250BB7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3905554"/>
              </p:ext>
            </p:extLst>
          </p:nvPr>
        </p:nvGraphicFramePr>
        <p:xfrm>
          <a:off x="1992313" y="3938165"/>
          <a:ext cx="5689600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6" imgW="1828800" imgH="508000" progId="Equation.3">
                  <p:embed/>
                </p:oleObj>
              </mc:Choice>
              <mc:Fallback>
                <p:oleObj name="Vergelijking" r:id="rId6" imgW="1828800" imgH="508000" progId="Equation.3">
                  <p:embed/>
                  <p:pic>
                    <p:nvPicPr>
                      <p:cNvPr id="1218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3" y="3938165"/>
                        <a:ext cx="5689600" cy="158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907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3B6316-3E8C-483F-907E-F1F518CA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inheritance example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73FA21-0E32-4315-8A91-594CD88A1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Calculate the maximum blocking time (</a:t>
            </a:r>
            <a:r>
              <a:rPr lang="en-US" i="1" dirty="0">
                <a:latin typeface="Times New Roman" pitchFamily="18" charset="0"/>
              </a:rPr>
              <a:t>B</a:t>
            </a:r>
            <a:r>
              <a:rPr lang="en-US" i="1" baseline="-25000" dirty="0">
                <a:latin typeface="Times New Roman" pitchFamily="18" charset="0"/>
              </a:rPr>
              <a:t>i</a:t>
            </a:r>
            <a:r>
              <a:rPr lang="en-US" dirty="0"/>
              <a:t>) for all tasks in the previous example  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C82EEB-9DC8-4DEA-8392-C6ABF26DC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31</a:t>
            </a:fld>
            <a:endParaRPr lang="nl-NL"/>
          </a:p>
        </p:txBody>
      </p:sp>
      <p:graphicFrame>
        <p:nvGraphicFramePr>
          <p:cNvPr id="5" name="Group 98">
            <a:extLst>
              <a:ext uri="{FF2B5EF4-FFF2-40B4-BE49-F238E27FC236}">
                <a16:creationId xmlns:a16="http://schemas.microsoft.com/office/drawing/2014/main" id="{C76B05FD-6292-4776-A0F2-1436FB7E4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562682"/>
              </p:ext>
            </p:extLst>
          </p:nvPr>
        </p:nvGraphicFramePr>
        <p:xfrm>
          <a:off x="543496" y="2217760"/>
          <a:ext cx="4464496" cy="2065088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1488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task</a:t>
                      </a:r>
                      <a:endParaRPr kumimoji="1" lang="nl-NL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prio</a:t>
                      </a:r>
                      <a:endParaRPr kumimoji="1" lang="nl-NL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execution</a:t>
                      </a:r>
                      <a:endParaRPr kumimoji="1" lang="nl-NL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release time</a:t>
                      </a:r>
                      <a:endParaRPr kumimoji="1" lang="nl-NL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130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EEQVE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76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1" lang="nl-N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EVVE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1" lang="nl-N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EE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528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1" lang="nl-N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1" lang="nl-N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EQQQQE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07E794FC-F56A-4F0E-9BAC-B83605D3E2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557798"/>
              </p:ext>
            </p:extLst>
          </p:nvPr>
        </p:nvGraphicFramePr>
        <p:xfrm>
          <a:off x="6062632" y="2065412"/>
          <a:ext cx="3127054" cy="1024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1320480" imgH="431640" progId="Equation.3">
                  <p:embed/>
                </p:oleObj>
              </mc:Choice>
              <mc:Fallback>
                <p:oleObj name="Vergelijking" r:id="rId2" imgW="1320480" imgH="431640" progId="Equation.3">
                  <p:embed/>
                  <p:pic>
                    <p:nvPicPr>
                      <p:cNvPr id="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2632" y="2065412"/>
                        <a:ext cx="3127054" cy="1024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EEE2E393-0CF1-4B8E-87A9-D6D291B5FFA8}"/>
              </a:ext>
            </a:extLst>
          </p:cNvPr>
          <p:cNvSpPr/>
          <p:nvPr/>
        </p:nvSpPr>
        <p:spPr>
          <a:xfrm>
            <a:off x="439484" y="4490540"/>
            <a:ext cx="87502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0" i="1" dirty="0">
                <a:solidFill>
                  <a:prstClr val="black"/>
                </a:solidFill>
                <a:latin typeface="Times New Roman" pitchFamily="18" charset="0"/>
                <a:ea typeface="+mn-ea"/>
              </a:rPr>
              <a:t>usage(k, </a:t>
            </a:r>
            <a:r>
              <a:rPr lang="en-US" b="0" i="1" dirty="0" err="1">
                <a:solidFill>
                  <a:prstClr val="black"/>
                </a:solidFill>
                <a:latin typeface="Times New Roman" pitchFamily="18" charset="0"/>
                <a:ea typeface="+mn-ea"/>
              </a:rPr>
              <a:t>i</a:t>
            </a:r>
            <a:r>
              <a:rPr lang="en-US" b="0" i="1" dirty="0">
                <a:solidFill>
                  <a:prstClr val="black"/>
                </a:solidFill>
                <a:latin typeface="Times New Roman" pitchFamily="18" charset="0"/>
                <a:ea typeface="+mn-ea"/>
              </a:rPr>
              <a:t>)</a:t>
            </a: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 = 1 if there is a task with a priority </a:t>
            </a:r>
            <a:r>
              <a:rPr lang="en-US" b="0" dirty="0">
                <a:solidFill>
                  <a:srgbClr val="C00000"/>
                </a:solidFill>
                <a:latin typeface="Calibri"/>
                <a:ea typeface="+mn-ea"/>
              </a:rPr>
              <a:t>lower than </a:t>
            </a:r>
            <a:r>
              <a:rPr lang="en-US" b="0" i="1" dirty="0">
                <a:solidFill>
                  <a:prstClr val="black"/>
                </a:solidFill>
                <a:latin typeface="Times New Roman" pitchFamily="18" charset="0"/>
                <a:ea typeface="+mn-ea"/>
              </a:rPr>
              <a:t>P</a:t>
            </a:r>
            <a:r>
              <a:rPr lang="en-US" b="0" i="1" baseline="-25000" dirty="0">
                <a:solidFill>
                  <a:prstClr val="black"/>
                </a:solidFill>
                <a:latin typeface="Times New Roman" pitchFamily="18" charset="0"/>
                <a:ea typeface="+mn-ea"/>
              </a:rPr>
              <a:t>i</a:t>
            </a: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 and a task with a priority </a:t>
            </a:r>
            <a:r>
              <a:rPr lang="en-US" b="0" dirty="0">
                <a:solidFill>
                  <a:srgbClr val="C00000"/>
                </a:solidFill>
                <a:latin typeface="Calibri"/>
                <a:ea typeface="+mn-ea"/>
              </a:rPr>
              <a:t>higher than or equal to </a:t>
            </a:r>
            <a:r>
              <a:rPr lang="en-US" b="0" i="1" dirty="0">
                <a:solidFill>
                  <a:prstClr val="black"/>
                </a:solidFill>
                <a:latin typeface="Times New Roman" pitchFamily="18" charset="0"/>
                <a:ea typeface="+mn-ea"/>
              </a:rPr>
              <a:t>P</a:t>
            </a:r>
            <a:r>
              <a:rPr lang="en-US" b="0" i="1" baseline="-25000" dirty="0">
                <a:solidFill>
                  <a:prstClr val="black"/>
                </a:solidFill>
                <a:latin typeface="Times New Roman" pitchFamily="18" charset="0"/>
                <a:ea typeface="+mn-ea"/>
              </a:rPr>
              <a:t>i</a:t>
            </a: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 </a:t>
            </a:r>
            <a:r>
              <a:rPr lang="en-US" b="0" dirty="0">
                <a:solidFill>
                  <a:srgbClr val="C00000"/>
                </a:solidFill>
                <a:latin typeface="Calibri"/>
                <a:ea typeface="+mn-ea"/>
              </a:rPr>
              <a:t>(this can be task </a:t>
            </a:r>
            <a:r>
              <a:rPr lang="en-US" b="0" i="1" dirty="0" err="1">
                <a:solidFill>
                  <a:srgbClr val="C00000"/>
                </a:solidFill>
                <a:latin typeface="Times New Roman" pitchFamily="18" charset="0"/>
                <a:ea typeface="+mn-ea"/>
              </a:rPr>
              <a:t>i</a:t>
            </a:r>
            <a:r>
              <a:rPr lang="en-US" b="0" dirty="0">
                <a:solidFill>
                  <a:srgbClr val="C00000"/>
                </a:solidFill>
                <a:latin typeface="Calibri"/>
                <a:ea typeface="+mn-ea"/>
              </a:rPr>
              <a:t> itself)</a:t>
            </a: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 which share resource </a:t>
            </a:r>
            <a:r>
              <a:rPr lang="en-US" b="0" i="1" dirty="0">
                <a:solidFill>
                  <a:prstClr val="black"/>
                </a:solidFill>
                <a:latin typeface="Times New Roman" pitchFamily="18" charset="0"/>
                <a:ea typeface="+mn-ea"/>
              </a:rPr>
              <a:t>k</a:t>
            </a: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.</a:t>
            </a:r>
          </a:p>
        </p:txBody>
      </p:sp>
      <p:sp>
        <p:nvSpPr>
          <p:cNvPr id="9" name="Text Box 99">
            <a:extLst>
              <a:ext uri="{FF2B5EF4-FFF2-40B4-BE49-F238E27FC236}">
                <a16:creationId xmlns:a16="http://schemas.microsoft.com/office/drawing/2014/main" id="{0443A592-CBE2-4FD8-A3B2-884442B77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239" y="3421013"/>
            <a:ext cx="4680520" cy="92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prstClr val="black"/>
                </a:solidFill>
                <a:latin typeface="Calibri"/>
                <a:ea typeface="+mn-ea"/>
              </a:rPr>
              <a:t>E =  task only needs the processor to run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prstClr val="black"/>
                </a:solidFill>
                <a:latin typeface="Calibri"/>
                <a:ea typeface="+mn-ea"/>
              </a:rPr>
              <a:t>Q = task needs processor and resource Q to run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prstClr val="black"/>
                </a:solidFill>
                <a:latin typeface="Calibri"/>
                <a:ea typeface="+mn-ea"/>
              </a:rPr>
              <a:t>V = task needs processor and resource V to run</a:t>
            </a:r>
          </a:p>
        </p:txBody>
      </p:sp>
    </p:spTree>
    <p:extLst>
      <p:ext uri="{BB962C8B-B14F-4D97-AF65-F5344CB8AC3E}">
        <p14:creationId xmlns:p14="http://schemas.microsoft.com/office/powerpoint/2010/main" val="1242249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441BD260-3C60-42B7-9628-58ABB03D3A58}"/>
              </a:ext>
            </a:extLst>
          </p:cNvPr>
          <p:cNvSpPr txBox="1">
            <a:spLocks/>
          </p:cNvSpPr>
          <p:nvPr/>
        </p:nvSpPr>
        <p:spPr bwMode="auto">
          <a:xfrm>
            <a:off x="543497" y="4081636"/>
            <a:ext cx="2880320" cy="7200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algn="ctr"/>
            <a:r>
              <a:rPr lang="en-US" b="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0" i="1" kern="0" baseline="-25000" dirty="0">
                <a:cs typeface="Times New Roman" panose="02020603050405020304" pitchFamily="18" charset="0"/>
              </a:rPr>
              <a:t>V</a:t>
            </a:r>
            <a:r>
              <a:rPr lang="en-US" b="0" kern="0" dirty="0"/>
              <a:t> = 2, </a:t>
            </a:r>
            <a:r>
              <a:rPr lang="en-US" b="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0" i="1" kern="0" baseline="-25000" dirty="0">
                <a:cs typeface="Times New Roman" panose="02020603050405020304" pitchFamily="18" charset="0"/>
              </a:rPr>
              <a:t>Q</a:t>
            </a:r>
            <a:r>
              <a:rPr lang="en-US" b="0" kern="0" dirty="0"/>
              <a:t> = 4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73B6316-3E8C-483F-907E-F1F518CA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Solution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E73FA21-0E32-4315-8A91-594CD88A1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3977" y="2159820"/>
            <a:ext cx="4824536" cy="539313"/>
          </a:xfrm>
        </p:spPr>
        <p:txBody>
          <a:bodyPr/>
          <a:lstStyle/>
          <a:p>
            <a:pPr algn="ctr"/>
            <a:r>
              <a:rPr lang="en-US" dirty="0"/>
              <a:t>Table for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usage(k, i) </a:t>
            </a:r>
            <a:r>
              <a:rPr lang="en-US" dirty="0">
                <a:cs typeface="Times New Roman" panose="02020603050405020304" pitchFamily="18" charset="0"/>
              </a:rPr>
              <a:t>and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0C82EEB-9DC8-4DEA-8392-C6ABF26DC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32</a:t>
            </a:fld>
            <a:endParaRPr lang="nl-NL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0D1658BD-825F-49C4-9194-0A37620FD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008863"/>
              </p:ext>
            </p:extLst>
          </p:nvPr>
        </p:nvGraphicFramePr>
        <p:xfrm>
          <a:off x="4863976" y="2857500"/>
          <a:ext cx="4824536" cy="259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4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80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 err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2800" b="0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28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= V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2800" b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= Q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i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800" b="0" i="1" baseline="-250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62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52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hthoek 5">
            <a:extLst>
              <a:ext uri="{FF2B5EF4-FFF2-40B4-BE49-F238E27FC236}">
                <a16:creationId xmlns:a16="http://schemas.microsoft.com/office/drawing/2014/main" id="{95900999-D30E-4675-9DF5-586157B570D6}"/>
              </a:ext>
            </a:extLst>
          </p:cNvPr>
          <p:cNvSpPr/>
          <p:nvPr/>
        </p:nvSpPr>
        <p:spPr bwMode="auto">
          <a:xfrm>
            <a:off x="1623616" y="4153644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5C6E0D8-799D-4CAB-B0EE-DC8A1C909D1D}"/>
              </a:ext>
            </a:extLst>
          </p:cNvPr>
          <p:cNvSpPr/>
          <p:nvPr/>
        </p:nvSpPr>
        <p:spPr bwMode="auto">
          <a:xfrm>
            <a:off x="2847752" y="4153644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2BB0A52-D39E-4A0D-81FF-16A6459022D9}"/>
              </a:ext>
            </a:extLst>
          </p:cNvPr>
          <p:cNvSpPr/>
          <p:nvPr/>
        </p:nvSpPr>
        <p:spPr bwMode="auto">
          <a:xfrm>
            <a:off x="6268132" y="3433564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F50F3C4A-8553-4F6F-98C4-D2A0F3F25186}"/>
              </a:ext>
            </a:extLst>
          </p:cNvPr>
          <p:cNvSpPr/>
          <p:nvPr/>
        </p:nvSpPr>
        <p:spPr bwMode="auto">
          <a:xfrm>
            <a:off x="7708292" y="3433564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D4EB869F-0FF9-4DF4-8159-A74F03FB25DC}"/>
              </a:ext>
            </a:extLst>
          </p:cNvPr>
          <p:cNvSpPr/>
          <p:nvPr/>
        </p:nvSpPr>
        <p:spPr bwMode="auto">
          <a:xfrm>
            <a:off x="9004436" y="3433564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341B5A53-3D8B-490F-8F41-E25AE88644D4}"/>
              </a:ext>
            </a:extLst>
          </p:cNvPr>
          <p:cNvSpPr/>
          <p:nvPr/>
        </p:nvSpPr>
        <p:spPr bwMode="auto">
          <a:xfrm>
            <a:off x="6340140" y="3937620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CF1EF65C-FFCE-43A3-897B-D8E554B81824}"/>
              </a:ext>
            </a:extLst>
          </p:cNvPr>
          <p:cNvSpPr/>
          <p:nvPr/>
        </p:nvSpPr>
        <p:spPr bwMode="auto">
          <a:xfrm>
            <a:off x="7708292" y="3937620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1005C94B-277D-4BE9-A9AE-11DD32473C1B}"/>
              </a:ext>
            </a:extLst>
          </p:cNvPr>
          <p:cNvSpPr/>
          <p:nvPr/>
        </p:nvSpPr>
        <p:spPr bwMode="auto">
          <a:xfrm>
            <a:off x="9004436" y="3937620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38AAD549-8AC1-46F6-BDBF-0E0E6802CFFF}"/>
              </a:ext>
            </a:extLst>
          </p:cNvPr>
          <p:cNvSpPr/>
          <p:nvPr/>
        </p:nvSpPr>
        <p:spPr bwMode="auto">
          <a:xfrm>
            <a:off x="6268132" y="4441676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9361F0FD-1351-48B5-A023-13783B12C541}"/>
              </a:ext>
            </a:extLst>
          </p:cNvPr>
          <p:cNvSpPr/>
          <p:nvPr/>
        </p:nvSpPr>
        <p:spPr bwMode="auto">
          <a:xfrm>
            <a:off x="7708292" y="4441676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45EA34DC-7939-47E9-8E07-A082BB961E9A}"/>
              </a:ext>
            </a:extLst>
          </p:cNvPr>
          <p:cNvSpPr/>
          <p:nvPr/>
        </p:nvSpPr>
        <p:spPr bwMode="auto">
          <a:xfrm>
            <a:off x="9004436" y="4441676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78750008-3FA4-49EB-97A1-35F4FD3BDC75}"/>
              </a:ext>
            </a:extLst>
          </p:cNvPr>
          <p:cNvSpPr/>
          <p:nvPr/>
        </p:nvSpPr>
        <p:spPr bwMode="auto">
          <a:xfrm>
            <a:off x="6268132" y="4945732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6BD9EAF8-7BEB-4550-8666-A7CAF12E36D7}"/>
              </a:ext>
            </a:extLst>
          </p:cNvPr>
          <p:cNvSpPr/>
          <p:nvPr/>
        </p:nvSpPr>
        <p:spPr bwMode="auto">
          <a:xfrm>
            <a:off x="7708292" y="4945732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CDF5A08F-3CFF-4811-8419-237669519A95}"/>
              </a:ext>
            </a:extLst>
          </p:cNvPr>
          <p:cNvSpPr/>
          <p:nvPr/>
        </p:nvSpPr>
        <p:spPr bwMode="auto">
          <a:xfrm>
            <a:off x="9004436" y="4945732"/>
            <a:ext cx="288032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1" i="0" u="none" strike="noStrike" cap="none" normalizeH="0" baseline="0">
              <a:ln>
                <a:solidFill>
                  <a:schemeClr val="tx1"/>
                </a:solidFill>
              </a:ln>
              <a:effectLst/>
              <a:latin typeface="Arial" charset="0"/>
              <a:ea typeface="ＭＳ Ｐゴシック" pitchFamily="-48" charset="-128"/>
            </a:endParaRPr>
          </a:p>
        </p:txBody>
      </p:sp>
      <p:graphicFrame>
        <p:nvGraphicFramePr>
          <p:cNvPr id="20" name="Group 98">
            <a:extLst>
              <a:ext uri="{FF2B5EF4-FFF2-40B4-BE49-F238E27FC236}">
                <a16:creationId xmlns:a16="http://schemas.microsoft.com/office/drawing/2014/main" id="{3ECB7070-4BBE-4B34-8008-76B2CE30B1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265428"/>
              </p:ext>
            </p:extLst>
          </p:nvPr>
        </p:nvGraphicFramePr>
        <p:xfrm>
          <a:off x="543496" y="1489348"/>
          <a:ext cx="2880320" cy="2065088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488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task</a:t>
                      </a:r>
                      <a:endParaRPr kumimoji="1" lang="nl-NL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prio</a:t>
                      </a:r>
                      <a:endParaRPr kumimoji="1" lang="nl-NL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execution</a:t>
                      </a:r>
                      <a:endParaRPr kumimoji="1" lang="nl-NL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130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d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EEQVE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6762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1" lang="nl-N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EVVE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1" lang="nl-N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EE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528"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1" lang="nl-N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1" lang="nl-N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38097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761940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14290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52387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190484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285818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2666787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047756" algn="l" defTabSz="761940" rtl="0" eaLnBrk="1" latinLnBrk="0" hangingPunct="1">
                        <a:defRPr sz="15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EQQQQE</a:t>
                      </a:r>
                      <a:endParaRPr kumimoji="1" lang="nl-NL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1" name="Object 4">
            <a:extLst>
              <a:ext uri="{FF2B5EF4-FFF2-40B4-BE49-F238E27FC236}">
                <a16:creationId xmlns:a16="http://schemas.microsoft.com/office/drawing/2014/main" id="{EAC10CD3-FFAB-415B-8353-A539BD928F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2751931"/>
              </p:ext>
            </p:extLst>
          </p:nvPr>
        </p:nvGraphicFramePr>
        <p:xfrm>
          <a:off x="5944096" y="1063035"/>
          <a:ext cx="3127054" cy="1024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ergelijking" r:id="rId2" imgW="1320480" imgH="431640" progId="Equation.3">
                  <p:embed/>
                </p:oleObj>
              </mc:Choice>
              <mc:Fallback>
                <p:oleObj name="Vergelijking" r:id="rId2" imgW="1320480" imgH="431640" progId="Equation.3">
                  <p:embed/>
                  <p:pic>
                    <p:nvPicPr>
                      <p:cNvPr id="6" name="Object 4">
                        <a:extLst>
                          <a:ext uri="{FF2B5EF4-FFF2-40B4-BE49-F238E27FC236}">
                            <a16:creationId xmlns:a16="http://schemas.microsoft.com/office/drawing/2014/main" id="{07E794FC-F56A-4F0E-9BAC-B83605D3E2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4096" y="1063035"/>
                        <a:ext cx="3127054" cy="1024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492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018AE8-FDC6-4B8C-845F-FB4D07FE3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Blocking Priority inheritance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C2E08BC-5C4B-4895-BEDB-6010FBF64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13284"/>
            <a:ext cx="9281031" cy="4464496"/>
          </a:xfrm>
        </p:spPr>
        <p:txBody>
          <a:bodyPr/>
          <a:lstStyle/>
          <a:p>
            <a:pPr lvl="1" eaLnBrk="1" hangingPunct="1"/>
            <a:r>
              <a:rPr lang="en-US" sz="2400" dirty="0"/>
              <a:t>Priority inheritance can </a:t>
            </a:r>
            <a:r>
              <a:rPr lang="en-US" sz="2400" dirty="0">
                <a:solidFill>
                  <a:schemeClr val="tx2"/>
                </a:solidFill>
              </a:rPr>
              <a:t>not</a:t>
            </a:r>
            <a:r>
              <a:rPr lang="en-US" sz="2400" dirty="0"/>
              <a:t> be implemented for semaphores and message queues!</a:t>
            </a:r>
          </a:p>
          <a:p>
            <a:pPr lvl="2" eaLnBrk="1" hangingPunct="1"/>
            <a:r>
              <a:rPr lang="en-US" sz="1600" dirty="0"/>
              <a:t>When using a semaphore, it is often </a:t>
            </a:r>
            <a:r>
              <a:rPr lang="en-US" sz="1600" dirty="0">
                <a:solidFill>
                  <a:schemeClr val="tx2"/>
                </a:solidFill>
              </a:rPr>
              <a:t>not</a:t>
            </a:r>
            <a:r>
              <a:rPr lang="en-US" sz="1600" dirty="0"/>
              <a:t> possible to determine </a:t>
            </a:r>
            <a:r>
              <a:rPr lang="en-US" sz="1600" dirty="0">
                <a:solidFill>
                  <a:srgbClr val="C00000"/>
                </a:solidFill>
              </a:rPr>
              <a:t>which</a:t>
            </a:r>
            <a:r>
              <a:rPr lang="en-US" sz="1600" dirty="0"/>
              <a:t> task is causing the blocking (which task will call the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post()</a:t>
            </a:r>
            <a:r>
              <a:rPr lang="en-US" sz="1600" dirty="0"/>
              <a:t> for which a task blocked on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wait()</a:t>
            </a:r>
            <a:r>
              <a:rPr lang="en-US" sz="1600" dirty="0"/>
              <a:t> is waiting for)!</a:t>
            </a:r>
          </a:p>
          <a:p>
            <a:pPr lvl="2" eaLnBrk="1" hangingPunct="1"/>
            <a:r>
              <a:rPr lang="en-US" sz="1600" dirty="0"/>
              <a:t>Example: using a semaphore with an initial count value of zero for synchronization purposes.</a:t>
            </a:r>
          </a:p>
          <a:p>
            <a:pPr lvl="1" eaLnBrk="1" hangingPunct="1"/>
            <a:endParaRPr lang="en-US" sz="1600" dirty="0"/>
          </a:p>
          <a:p>
            <a:pPr lvl="1" eaLnBrk="1" hangingPunct="1">
              <a:buNone/>
            </a:pPr>
            <a:endParaRPr lang="en-US" dirty="0"/>
          </a:p>
          <a:p>
            <a:pPr lvl="1" eaLnBrk="1" hangingPunct="1"/>
            <a:endParaRPr lang="en-US" dirty="0"/>
          </a:p>
          <a:p>
            <a:pPr lvl="2" indent="0" eaLnBrk="1" hangingPunct="1">
              <a:buNone/>
            </a:pPr>
            <a:endParaRPr lang="en-US" dirty="0"/>
          </a:p>
          <a:p>
            <a:pPr lvl="2" indent="0" eaLnBrk="1" hangingPunct="1">
              <a:buNone/>
            </a:pPr>
            <a:endParaRPr lang="en-US" sz="1600" dirty="0"/>
          </a:p>
          <a:p>
            <a:pPr lvl="2"/>
            <a:r>
              <a:rPr lang="en-US" sz="1600" dirty="0"/>
              <a:t>When using message passing it is often </a:t>
            </a:r>
            <a:r>
              <a:rPr lang="en-US" sz="1600" dirty="0">
                <a:solidFill>
                  <a:schemeClr val="tx2"/>
                </a:solidFill>
              </a:rPr>
              <a:t>not</a:t>
            </a:r>
            <a:r>
              <a:rPr lang="en-US" sz="1600" dirty="0"/>
              <a:t> possible to determine  </a:t>
            </a:r>
            <a:r>
              <a:rPr lang="en-US" sz="1600" dirty="0">
                <a:solidFill>
                  <a:srgbClr val="C00000"/>
                </a:solidFill>
              </a:rPr>
              <a:t>which</a:t>
            </a:r>
            <a:r>
              <a:rPr lang="en-US" sz="1600" dirty="0"/>
              <a:t> task is causing the blocking (which task will perform the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send()</a:t>
            </a:r>
            <a:r>
              <a:rPr lang="en-US" sz="1600" dirty="0"/>
              <a:t> for which a task blocked on </a:t>
            </a:r>
            <a:r>
              <a:rPr lang="en-US" sz="1600" dirty="0">
                <a:latin typeface="Consolas" panose="020B0609020204030204" pitchFamily="49" charset="0"/>
                <a:cs typeface="Consolas" panose="020B0609020204030204" pitchFamily="49" charset="0"/>
              </a:rPr>
              <a:t>receive()</a:t>
            </a:r>
            <a:r>
              <a:rPr lang="en-US" sz="1600" dirty="0"/>
              <a:t> is waiting for)!</a:t>
            </a:r>
          </a:p>
          <a:p>
            <a:pPr lvl="1"/>
            <a:r>
              <a:rPr lang="en-US" sz="2400" dirty="0"/>
              <a:t>Solution: e.g., Priority Ceiling Protocol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40A416C-4BB6-47F9-B55B-F91DA2AF5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33</a:t>
            </a:fld>
            <a:endParaRPr lang="nl-NL"/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B233FAD3-E951-4908-A11D-4AA389C8F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9560" y="3609087"/>
            <a:ext cx="94158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wait()</a:t>
            </a:r>
          </a:p>
        </p:txBody>
      </p:sp>
      <p:grpSp>
        <p:nvGrpSpPr>
          <p:cNvPr id="22" name="Groep 21">
            <a:extLst>
              <a:ext uri="{FF2B5EF4-FFF2-40B4-BE49-F238E27FC236}">
                <a16:creationId xmlns:a16="http://schemas.microsoft.com/office/drawing/2014/main" id="{ADAB499A-3999-47C8-A71C-31A2422D66C1}"/>
              </a:ext>
            </a:extLst>
          </p:cNvPr>
          <p:cNvGrpSpPr/>
          <p:nvPr/>
        </p:nvGrpSpPr>
        <p:grpSpPr>
          <a:xfrm>
            <a:off x="1168074" y="2713484"/>
            <a:ext cx="7208390" cy="1223963"/>
            <a:chOff x="1168074" y="2713484"/>
            <a:chExt cx="7208390" cy="1223963"/>
          </a:xfrm>
        </p:grpSpPr>
        <p:sp>
          <p:nvSpPr>
            <p:cNvPr id="5" name="Text Box 4">
              <a:extLst>
                <a:ext uri="{FF2B5EF4-FFF2-40B4-BE49-F238E27FC236}">
                  <a16:creationId xmlns:a16="http://schemas.microsoft.com/office/drawing/2014/main" id="{43AA115F-38C1-4FAD-B164-33F6CB8BB5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68074" y="2948434"/>
              <a:ext cx="750440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prstClr val="black"/>
                  </a:solidFill>
                  <a:latin typeface="Calibri"/>
                  <a:ea typeface="+mn-ea"/>
                </a:rPr>
                <a:t>Task 1</a:t>
              </a:r>
            </a:p>
          </p:txBody>
        </p:sp>
        <p:sp>
          <p:nvSpPr>
            <p:cNvPr id="6" name="Text Box 5">
              <a:extLst>
                <a:ext uri="{FF2B5EF4-FFF2-40B4-BE49-F238E27FC236}">
                  <a16:creationId xmlns:a16="http://schemas.microsoft.com/office/drawing/2014/main" id="{152CC451-24A1-4C4E-AAB9-0DDFD14528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20974" y="2929384"/>
              <a:ext cx="771278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prstClr val="black"/>
                  </a:solidFill>
                  <a:latin typeface="Calibri"/>
                  <a:ea typeface="+mn-ea"/>
                </a:rPr>
                <a:t>Task 2</a:t>
              </a:r>
            </a:p>
          </p:txBody>
        </p:sp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14EAC89A-DDD5-4204-8DB0-9D0B20B87A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73499" y="2929384"/>
              <a:ext cx="750440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prstClr val="black"/>
                  </a:solidFill>
                  <a:latin typeface="Calibri"/>
                  <a:ea typeface="+mn-ea"/>
                </a:rPr>
                <a:t>Task 3</a:t>
              </a:r>
            </a:p>
          </p:txBody>
        </p:sp>
        <p:sp>
          <p:nvSpPr>
            <p:cNvPr id="8" name="Text Box 7">
              <a:extLst>
                <a:ext uri="{FF2B5EF4-FFF2-40B4-BE49-F238E27FC236}">
                  <a16:creationId xmlns:a16="http://schemas.microsoft.com/office/drawing/2014/main" id="{3592C01E-D3E5-4AA4-8F5B-C445340EFE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6024" y="2929384"/>
              <a:ext cx="750440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b="0" dirty="0">
                  <a:solidFill>
                    <a:prstClr val="black"/>
                  </a:solidFill>
                  <a:latin typeface="Calibri"/>
                  <a:ea typeface="+mn-ea"/>
                </a:rPr>
                <a:t>Task 4</a:t>
              </a:r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80E27EFB-6984-49FE-A040-6677B0ADA9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062" y="3361183"/>
              <a:ext cx="0" cy="287338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C169DDC2-85E8-4B23-A364-FCEB7AFA01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24212" y="3361184"/>
              <a:ext cx="0" cy="576263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573A5589-5E59-473B-9116-A8D1DF3784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05299" y="3361184"/>
              <a:ext cx="0" cy="576263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0A4A9100-073E-4E1D-8451-CB07C281B7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56237" y="3361184"/>
              <a:ext cx="0" cy="576263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4" name="AutoShape 13">
              <a:extLst>
                <a:ext uri="{FF2B5EF4-FFF2-40B4-BE49-F238E27FC236}">
                  <a16:creationId xmlns:a16="http://schemas.microsoft.com/office/drawing/2014/main" id="{57278C25-1062-4CF4-8B13-2B7305C429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6831" y="2713484"/>
              <a:ext cx="3119640" cy="935037"/>
            </a:xfrm>
            <a:prstGeom prst="cloudCallout">
              <a:avLst>
                <a:gd name="adj1" fmla="val -52329"/>
                <a:gd name="adj2" fmla="val 62167"/>
              </a:avLst>
            </a:prstGeom>
            <a:solidFill>
              <a:srgbClr val="C00000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  <a:effectLst/>
          </p:spPr>
          <p:txBody>
            <a:bodyPr lIns="90000" tIns="46800" rIns="90000" bIns="4680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</a:rPr>
                <a:t>Which task will call 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Consolas" panose="020B0609020204030204" pitchFamily="49" charset="0"/>
                </a:rPr>
                <a:t>post()</a:t>
              </a: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</a:rPr>
                <a:t>?</a:t>
              </a:r>
            </a:p>
          </p:txBody>
        </p:sp>
      </p:grpSp>
      <p:grpSp>
        <p:nvGrpSpPr>
          <p:cNvPr id="15" name="Group 21">
            <a:extLst>
              <a:ext uri="{FF2B5EF4-FFF2-40B4-BE49-F238E27FC236}">
                <a16:creationId xmlns:a16="http://schemas.microsoft.com/office/drawing/2014/main" id="{165D2C32-190C-4F68-912B-2078E29E7E91}"/>
              </a:ext>
            </a:extLst>
          </p:cNvPr>
          <p:cNvGrpSpPr>
            <a:grpSpLocks/>
          </p:cNvGrpSpPr>
          <p:nvPr/>
        </p:nvGrpSpPr>
        <p:grpSpPr bwMode="auto">
          <a:xfrm>
            <a:off x="1576063" y="3937447"/>
            <a:ext cx="7304088" cy="647700"/>
            <a:chOff x="1111" y="2523"/>
            <a:chExt cx="4601" cy="408"/>
          </a:xfrm>
        </p:grpSpPr>
        <p:sp>
          <p:nvSpPr>
            <p:cNvPr id="16" name="Line 14">
              <a:extLst>
                <a:ext uri="{FF2B5EF4-FFF2-40B4-BE49-F238E27FC236}">
                  <a16:creationId xmlns:a16="http://schemas.microsoft.com/office/drawing/2014/main" id="{35FF5B5B-5F16-4D01-BBAF-3B1D2E90B9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1" y="2568"/>
              <a:ext cx="0" cy="363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7" name="Line 15">
              <a:extLst>
                <a:ext uri="{FF2B5EF4-FFF2-40B4-BE49-F238E27FC236}">
                  <a16:creationId xmlns:a16="http://schemas.microsoft.com/office/drawing/2014/main" id="{6495F061-CCE0-46DB-8F94-25016BA64E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94" y="2523"/>
              <a:ext cx="0" cy="181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id="{3055AC90-C25D-4D03-890B-F681F256CC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" y="2670"/>
              <a:ext cx="998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+mn-ea"/>
                  <a:cs typeface="Consolas" panose="020B0609020204030204" pitchFamily="49" charset="0"/>
                </a:rPr>
                <a:t>post()</a:t>
              </a:r>
            </a:p>
          </p:txBody>
        </p:sp>
        <p:sp>
          <p:nvSpPr>
            <p:cNvPr id="19" name="Line 17">
              <a:extLst>
                <a:ext uri="{FF2B5EF4-FFF2-40B4-BE49-F238E27FC236}">
                  <a16:creationId xmlns:a16="http://schemas.microsoft.com/office/drawing/2014/main" id="{662BF33B-2058-4868-9E79-0043D36757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8" y="2523"/>
              <a:ext cx="0" cy="363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20" name="Line 18">
              <a:extLst>
                <a:ext uri="{FF2B5EF4-FFF2-40B4-BE49-F238E27FC236}">
                  <a16:creationId xmlns:a16="http://schemas.microsoft.com/office/drawing/2014/main" id="{46613D80-3300-465A-BFEE-A66C7B41D5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7" y="2523"/>
              <a:ext cx="0" cy="363"/>
            </a:xfrm>
            <a:prstGeom prst="line">
              <a:avLst/>
            </a:prstGeom>
            <a:noFill/>
            <a:ln w="38100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</a:endParaRPr>
            </a:p>
          </p:txBody>
        </p:sp>
        <p:sp>
          <p:nvSpPr>
            <p:cNvPr id="21" name="Text Box 19">
              <a:extLst>
                <a:ext uri="{FF2B5EF4-FFF2-40B4-BE49-F238E27FC236}">
                  <a16:creationId xmlns:a16="http://schemas.microsoft.com/office/drawing/2014/main" id="{492B39EB-E97D-4A88-A0A4-493D1325AF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2" y="2568"/>
              <a:ext cx="2540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OS 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+mn-ea"/>
                </a:rPr>
                <a:t>can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 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  <a:ea typeface="+mn-ea"/>
                </a:rPr>
                <a:t>not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 see into the future. Who 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6600"/>
                  </a:solidFill>
                  <a:effectLst/>
                  <a:uLnTx/>
                  <a:uFillTx/>
                  <a:latin typeface="Calibri"/>
                  <a:ea typeface="+mn-ea"/>
                </a:rPr>
                <a:t>can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050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Next weeks… Rust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439485" y="985292"/>
            <a:ext cx="6296699" cy="4464496"/>
          </a:xfrm>
        </p:spPr>
        <p:txBody>
          <a:bodyPr/>
          <a:lstStyle/>
          <a:p>
            <a:r>
              <a:rPr lang="nl-NL" dirty="0" err="1"/>
              <a:t>Why</a:t>
            </a:r>
            <a:r>
              <a:rPr lang="nl-NL" dirty="0"/>
              <a:t> Rust?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Performance</a:t>
            </a:r>
          </a:p>
          <a:p>
            <a:pPr marL="914400" lvl="1"/>
            <a:r>
              <a:rPr lang="en-US" sz="2000" dirty="0"/>
              <a:t>Rust is blazingly fast and memory-efficient: it can power performance-critical services and run on </a:t>
            </a:r>
            <a:r>
              <a:rPr lang="en-US" sz="2000" dirty="0">
                <a:solidFill>
                  <a:srgbClr val="C00000"/>
                </a:solidFill>
              </a:rPr>
              <a:t>embedded</a:t>
            </a:r>
            <a:r>
              <a:rPr lang="en-US" sz="2000" dirty="0"/>
              <a:t> devices.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Reliability</a:t>
            </a:r>
          </a:p>
          <a:p>
            <a:pPr marL="914400" lvl="1"/>
            <a:r>
              <a:rPr lang="en-US" sz="2000" dirty="0"/>
              <a:t>Rust’s rich type system and ownership model guarantee </a:t>
            </a:r>
            <a:r>
              <a:rPr lang="en-US" sz="2000" dirty="0">
                <a:solidFill>
                  <a:srgbClr val="C00000"/>
                </a:solidFill>
              </a:rPr>
              <a:t>memory-safety</a:t>
            </a:r>
            <a:r>
              <a:rPr lang="en-US" sz="2000" dirty="0"/>
              <a:t> and </a:t>
            </a:r>
            <a:r>
              <a:rPr lang="en-US" sz="2000" dirty="0">
                <a:solidFill>
                  <a:srgbClr val="C00000"/>
                </a:solidFill>
              </a:rPr>
              <a:t>thread-safety</a:t>
            </a:r>
            <a:r>
              <a:rPr lang="en-US" sz="2000" dirty="0"/>
              <a:t> — enabling you to eliminate many classes of bugs at compile-time.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Productivity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34</a:t>
            </a:fld>
            <a:endParaRPr lang="nl-NL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DC2C871-14F6-4C30-8D5B-B1ECFDFF1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2128" y="1417340"/>
            <a:ext cx="3888432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B8BD61-31FF-4F96-8364-6A50E4E0A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effectLst/>
                <a:latin typeface="Arial" panose="020B0604020202020204" pitchFamily="34" charset="0"/>
              </a:rPr>
              <a:t>Report Week 3 – 6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9653CE-00EE-48CC-ABC7-ADEAD3686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report should include two parts: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relevant source codes of the </a:t>
            </a:r>
            <a:r>
              <a:rPr lang="en-US" sz="2800" dirty="0">
                <a:solidFill>
                  <a:srgbClr val="C00000"/>
                </a:solidFill>
              </a:rPr>
              <a:t>weekly assignments for week 3 to 5</a:t>
            </a:r>
            <a:r>
              <a:rPr lang="en-US" sz="2800" dirty="0"/>
              <a:t> and a short explanation per assignment, this explanation should also include difficulties and decisions made to finish the assignment;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elaboration of the calculation task (Dutch: </a:t>
            </a:r>
            <a:r>
              <a:rPr lang="en-US" sz="2800" dirty="0" err="1">
                <a:solidFill>
                  <a:srgbClr val="C00000"/>
                </a:solidFill>
              </a:rPr>
              <a:t>rekenopdracht</a:t>
            </a:r>
            <a:r>
              <a:rPr lang="en-US" sz="2800" dirty="0"/>
              <a:t>) you will receive in week 6.</a:t>
            </a:r>
            <a:endParaRPr lang="nl-NL" sz="2800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D197F51-423D-442C-8E81-0064378334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4256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 scheduling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dirty="0"/>
              <a:t>In how many ways can you schedule 10 tasks (without preemption)?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Choose one to start with (10 possibilities)</a:t>
            </a:r>
          </a:p>
          <a:p>
            <a:pPr lvl="1"/>
            <a:r>
              <a:rPr lang="en-US" dirty="0"/>
              <a:t>Choose another to go second (9 possibilities)</a:t>
            </a:r>
          </a:p>
          <a:p>
            <a:pPr lvl="1"/>
            <a:r>
              <a:rPr lang="en-US" dirty="0"/>
              <a:t>…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Total of 10x9x8x7x6x5x4x3x2x1 = 10! = 3628800 possible schedules</a:t>
            </a:r>
          </a:p>
          <a:p>
            <a:pPr lvl="1"/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94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Scheduling tasks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i="1" dirty="0"/>
              <a:t>N</a:t>
            </a:r>
            <a:r>
              <a:rPr lang="en-US" dirty="0"/>
              <a:t> tasks can be scheduled in </a:t>
            </a:r>
            <a:r>
              <a:rPr lang="en-US" i="1" dirty="0"/>
              <a:t>N</a:t>
            </a:r>
            <a:r>
              <a:rPr lang="en-US" dirty="0"/>
              <a:t>! different ways </a:t>
            </a:r>
          </a:p>
          <a:p>
            <a:pPr lvl="2" eaLnBrk="1" hangingPunct="1"/>
            <a:r>
              <a:rPr lang="en-US" dirty="0"/>
              <a:t>For example, 10 tasks: 3628800 possible schedules</a:t>
            </a:r>
          </a:p>
          <a:p>
            <a:pPr lvl="2" eaLnBrk="1" hangingPunct="1"/>
            <a:r>
              <a:rPr lang="en-US" dirty="0"/>
              <a:t>With preemption there are many more possibilities</a:t>
            </a:r>
          </a:p>
          <a:p>
            <a:pPr lvl="1" eaLnBrk="1" hangingPunct="1"/>
            <a:r>
              <a:rPr lang="en-US" dirty="0"/>
              <a:t>The chosen schedule must meet all timing requirements</a:t>
            </a:r>
          </a:p>
          <a:p>
            <a:pPr lvl="1" eaLnBrk="1" hangingPunct="1"/>
            <a:r>
              <a:rPr lang="en-US" dirty="0"/>
              <a:t>A scheduling </a:t>
            </a:r>
            <a:r>
              <a:rPr lang="en-US" dirty="0">
                <a:solidFill>
                  <a:srgbClr val="C00000"/>
                </a:solidFill>
              </a:rPr>
              <a:t>scheme</a:t>
            </a:r>
            <a:r>
              <a:rPr lang="en-US" dirty="0"/>
              <a:t> (=plan) consists of:</a:t>
            </a:r>
          </a:p>
          <a:p>
            <a:pPr lvl="2" eaLnBrk="1" hangingPunct="1"/>
            <a:r>
              <a:rPr lang="en-US" dirty="0"/>
              <a:t>An </a:t>
            </a:r>
            <a:r>
              <a:rPr lang="en-US" dirty="0">
                <a:solidFill>
                  <a:srgbClr val="C00000"/>
                </a:solidFill>
              </a:rPr>
              <a:t>algorithm</a:t>
            </a:r>
            <a:r>
              <a:rPr lang="en-US" dirty="0"/>
              <a:t> to find the “</a:t>
            </a:r>
            <a:r>
              <a:rPr lang="en-US" dirty="0">
                <a:solidFill>
                  <a:srgbClr val="C00000"/>
                </a:solidFill>
              </a:rPr>
              <a:t>best</a:t>
            </a:r>
            <a:r>
              <a:rPr lang="en-US" dirty="0"/>
              <a:t>” schedule</a:t>
            </a:r>
          </a:p>
          <a:p>
            <a:pPr lvl="2" eaLnBrk="1" hangingPunct="1"/>
            <a:r>
              <a:rPr lang="en-US" dirty="0"/>
              <a:t>A </a:t>
            </a:r>
            <a:r>
              <a:rPr lang="en-US" dirty="0">
                <a:solidFill>
                  <a:srgbClr val="C00000"/>
                </a:solidFill>
              </a:rPr>
              <a:t>method</a:t>
            </a:r>
            <a:r>
              <a:rPr lang="en-US" dirty="0"/>
              <a:t> to predict the “</a:t>
            </a:r>
            <a:r>
              <a:rPr lang="en-US" dirty="0">
                <a:solidFill>
                  <a:schemeClr val="tx2"/>
                </a:solidFill>
              </a:rPr>
              <a:t>worst-case</a:t>
            </a:r>
            <a:r>
              <a:rPr lang="en-US" dirty="0"/>
              <a:t>” behavior of this schedule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615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tasks… When do we do it?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sz="2400" dirty="0">
                <a:solidFill>
                  <a:srgbClr val="C00000"/>
                </a:solidFill>
              </a:rPr>
              <a:t>Static</a:t>
            </a:r>
            <a:r>
              <a:rPr lang="en-US" sz="2400" dirty="0"/>
              <a:t>: the schedule is determined before the tasks are started</a:t>
            </a:r>
          </a:p>
          <a:p>
            <a:pPr lvl="2" eaLnBrk="1" hangingPunct="1"/>
            <a:r>
              <a:rPr lang="en-US" sz="2200" dirty="0"/>
              <a:t>All task, their worst-case execution times and deadlines should be known beforehand</a:t>
            </a:r>
          </a:p>
          <a:p>
            <a:pPr lvl="2" eaLnBrk="1" hangingPunct="1"/>
            <a:r>
              <a:rPr lang="en-US" sz="2200" dirty="0"/>
              <a:t>Using response time analysis, it is possible to prove that all deadlines are met.</a:t>
            </a:r>
          </a:p>
          <a:p>
            <a:pPr lvl="2" eaLnBrk="1" hangingPunct="1"/>
            <a:r>
              <a:rPr lang="en-US" sz="2200" dirty="0"/>
              <a:t>All response times are predictable!</a:t>
            </a:r>
          </a:p>
          <a:p>
            <a:pPr lvl="2" eaLnBrk="1" hangingPunct="1"/>
            <a:r>
              <a:rPr lang="en-US" sz="2200" dirty="0"/>
              <a:t>Not able to react on “unforeseen” situations</a:t>
            </a:r>
          </a:p>
          <a:p>
            <a:pPr lvl="1" eaLnBrk="1" hangingPunct="1"/>
            <a:r>
              <a:rPr lang="en-US" sz="2400" dirty="0">
                <a:solidFill>
                  <a:srgbClr val="C00000"/>
                </a:solidFill>
              </a:rPr>
              <a:t>Dynamic</a:t>
            </a:r>
            <a:r>
              <a:rPr lang="en-US" sz="2400" dirty="0"/>
              <a:t>: the schedule is determined when the tasks are running.</a:t>
            </a:r>
          </a:p>
          <a:p>
            <a:pPr lvl="2" eaLnBrk="1" hangingPunct="1"/>
            <a:r>
              <a:rPr lang="en-US" sz="2200" dirty="0"/>
              <a:t>Behavior is less predictable</a:t>
            </a:r>
          </a:p>
          <a:p>
            <a:pPr lvl="2"/>
            <a:r>
              <a:rPr lang="en-US" sz="2200" dirty="0"/>
              <a:t>Can respond dynamically to unforeseen circumstances (e.g., a calculation that takes longer than expected)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446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Real-Time systems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dirty="0"/>
              <a:t>Almost always a static scheduling method is used</a:t>
            </a:r>
          </a:p>
          <a:p>
            <a:pPr lvl="1" eaLnBrk="1" hangingPunct="1"/>
            <a:endParaRPr lang="en-US" dirty="0"/>
          </a:p>
          <a:p>
            <a:pPr lvl="1"/>
            <a:r>
              <a:rPr lang="en-US" dirty="0"/>
              <a:t>Most commonly used : </a:t>
            </a:r>
            <a:r>
              <a:rPr lang="en-US" dirty="0">
                <a:solidFill>
                  <a:srgbClr val="C00000"/>
                </a:solidFill>
              </a:rPr>
              <a:t>Preemptive Priority Based scheduling</a:t>
            </a:r>
          </a:p>
          <a:p>
            <a:pPr lvl="2" eaLnBrk="1" hangingPunct="1"/>
            <a:r>
              <a:rPr lang="en-US" dirty="0"/>
              <a:t>On each moment in time the ready task with the highest priority is running</a:t>
            </a:r>
          </a:p>
          <a:p>
            <a:pPr lvl="2" eaLnBrk="1" hangingPunct="1"/>
            <a:r>
              <a:rPr lang="en-US" dirty="0"/>
              <a:t>Scheduling scheme:</a:t>
            </a:r>
          </a:p>
          <a:p>
            <a:pPr lvl="3" eaLnBrk="1" hangingPunct="1"/>
            <a:r>
              <a:rPr lang="en-US" dirty="0"/>
              <a:t>An algorithm to assign a priority to each task</a:t>
            </a:r>
          </a:p>
          <a:p>
            <a:pPr lvl="3"/>
            <a:r>
              <a:rPr lang="en-US" dirty="0"/>
              <a:t>A method to predict the “worst-case” behavior of this schedule given the assigned priorities and to prove that all timing requirements are met</a:t>
            </a:r>
          </a:p>
          <a:p>
            <a:pPr lvl="1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680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- Simple model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dirty="0"/>
              <a:t>The number of task is known: </a:t>
            </a:r>
            <a:r>
              <a:rPr lang="en-US" b="1" i="1" dirty="0">
                <a:solidFill>
                  <a:srgbClr val="C00000"/>
                </a:solidFill>
                <a:latin typeface="Times New Roman" pitchFamily="18" charset="0"/>
              </a:rPr>
              <a:t>N</a:t>
            </a:r>
          </a:p>
          <a:p>
            <a:pPr lvl="1" eaLnBrk="1" hangingPunct="1"/>
            <a:r>
              <a:rPr lang="en-US" dirty="0"/>
              <a:t>All tasks are periodical, and all period times are known: </a:t>
            </a:r>
            <a:r>
              <a:rPr lang="en-US" b="1" i="1" dirty="0" err="1">
                <a:solidFill>
                  <a:srgbClr val="C00000"/>
                </a:solidFill>
                <a:latin typeface="Times New Roman" pitchFamily="18" charset="0"/>
              </a:rPr>
              <a:t>T</a:t>
            </a:r>
            <a:r>
              <a:rPr lang="en-US" b="1" i="1" baseline="-25000" dirty="0" err="1">
                <a:solidFill>
                  <a:srgbClr val="C00000"/>
                </a:solidFill>
                <a:latin typeface="Times New Roman" pitchFamily="18" charset="0"/>
              </a:rPr>
              <a:t>i</a:t>
            </a:r>
            <a:endParaRPr lang="en-US" b="1" i="1" baseline="-25000" dirty="0">
              <a:solidFill>
                <a:srgbClr val="C00000"/>
              </a:solidFill>
              <a:latin typeface="Times New Roman" pitchFamily="18" charset="0"/>
            </a:endParaRPr>
          </a:p>
          <a:p>
            <a:pPr lvl="1"/>
            <a:r>
              <a:rPr lang="en-US" dirty="0"/>
              <a:t>The tasks are </a:t>
            </a:r>
            <a:r>
              <a:rPr lang="en-US" dirty="0">
                <a:solidFill>
                  <a:srgbClr val="C00000"/>
                </a:solidFill>
              </a:rPr>
              <a:t>independent</a:t>
            </a:r>
            <a:r>
              <a:rPr lang="en-US" dirty="0"/>
              <a:t> from each other (no synchronization nor communication)</a:t>
            </a:r>
          </a:p>
          <a:p>
            <a:pPr lvl="1"/>
            <a:r>
              <a:rPr lang="en-US" dirty="0"/>
              <a:t>System overhead is neglected</a:t>
            </a:r>
          </a:p>
          <a:p>
            <a:pPr lvl="1"/>
            <a:r>
              <a:rPr lang="en-US" dirty="0"/>
              <a:t>The deadline of each task is equal to its period time: </a:t>
            </a:r>
            <a:r>
              <a:rPr lang="en-US" b="1" i="1" dirty="0">
                <a:solidFill>
                  <a:srgbClr val="C00000"/>
                </a:solidFill>
                <a:latin typeface="Times New Roman" pitchFamily="18" charset="0"/>
              </a:rPr>
              <a:t>D</a:t>
            </a:r>
            <a:r>
              <a:rPr lang="en-US" b="1" i="1" baseline="-25000" dirty="0">
                <a:solidFill>
                  <a:srgbClr val="C00000"/>
                </a:solidFill>
                <a:latin typeface="Times New Roman" pitchFamily="18" charset="0"/>
              </a:rPr>
              <a:t>i</a:t>
            </a:r>
            <a:r>
              <a:rPr lang="en-US" i="1" baseline="-25000" dirty="0"/>
              <a:t> </a:t>
            </a:r>
            <a:r>
              <a:rPr lang="en-US" dirty="0"/>
              <a:t>= </a:t>
            </a:r>
            <a:r>
              <a:rPr lang="en-US" b="1" i="1" dirty="0" err="1">
                <a:solidFill>
                  <a:srgbClr val="C00000"/>
                </a:solidFill>
                <a:latin typeface="Times New Roman" pitchFamily="18" charset="0"/>
              </a:rPr>
              <a:t>T</a:t>
            </a:r>
            <a:r>
              <a:rPr lang="en-US" b="1" i="1" baseline="-25000" dirty="0" err="1">
                <a:solidFill>
                  <a:srgbClr val="C00000"/>
                </a:solidFill>
                <a:latin typeface="Times New Roman" pitchFamily="18" charset="0"/>
              </a:rPr>
              <a:t>i</a:t>
            </a:r>
            <a:endParaRPr lang="en-US" b="1" i="1" baseline="-25000" dirty="0">
              <a:solidFill>
                <a:srgbClr val="C00000"/>
              </a:solidFill>
              <a:latin typeface="Times New Roman" pitchFamily="18" charset="0"/>
            </a:endParaRPr>
          </a:p>
          <a:p>
            <a:pPr lvl="1" eaLnBrk="1" hangingPunct="1"/>
            <a:r>
              <a:rPr lang="en-US" dirty="0"/>
              <a:t>The worst-case execution time of each task is known: </a:t>
            </a:r>
            <a:r>
              <a:rPr lang="en-US" b="1" i="1" dirty="0">
                <a:solidFill>
                  <a:srgbClr val="C00000"/>
                </a:solidFill>
                <a:latin typeface="Times New Roman" pitchFamily="18" charset="0"/>
              </a:rPr>
              <a:t>C</a:t>
            </a:r>
            <a:r>
              <a:rPr lang="en-US" b="1" i="1" baseline="-25000" dirty="0">
                <a:solidFill>
                  <a:srgbClr val="C00000"/>
                </a:solidFill>
                <a:latin typeface="Times New Roman" pitchFamily="18" charset="0"/>
              </a:rPr>
              <a:t>i</a:t>
            </a:r>
            <a:endParaRPr lang="nl-NL" dirty="0">
              <a:solidFill>
                <a:srgbClr val="C00000"/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B303C081-BD46-44B9-A710-436773031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474" y="4616610"/>
            <a:ext cx="6121052" cy="833178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0" dirty="0">
                <a:solidFill>
                  <a:schemeClr val="bg1"/>
                </a:solidFill>
                <a:latin typeface="Calibri"/>
                <a:ea typeface="+mn-ea"/>
              </a:rPr>
              <a:t>This model is </a:t>
            </a:r>
            <a:r>
              <a:rPr lang="en-US" dirty="0">
                <a:solidFill>
                  <a:schemeClr val="bg1"/>
                </a:solidFill>
                <a:latin typeface="Calibri"/>
                <a:ea typeface="+mn-ea"/>
              </a:rPr>
              <a:t>too</a:t>
            </a:r>
            <a:r>
              <a:rPr lang="en-US" b="0" dirty="0">
                <a:solidFill>
                  <a:schemeClr val="bg1"/>
                </a:solidFill>
                <a:latin typeface="Calibri"/>
                <a:ea typeface="+mn-ea"/>
              </a:rPr>
              <a:t> simple (but difficult enough). Later we will look at realistic models.</a:t>
            </a:r>
          </a:p>
        </p:txBody>
      </p:sp>
    </p:spTree>
    <p:extLst>
      <p:ext uri="{BB962C8B-B14F-4D97-AF65-F5344CB8AC3E}">
        <p14:creationId xmlns:p14="http://schemas.microsoft.com/office/powerpoint/2010/main" val="68640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87F52A-264F-4D3E-949B-D6787F0EF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Cyclic executive (Super loop)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9A15D7-69C5-4311-BF47-BDBBDA26B2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dirty="0"/>
              <a:t>The schedule is determined upfront and is </a:t>
            </a:r>
            <a:r>
              <a:rPr lang="en-US" dirty="0">
                <a:solidFill>
                  <a:srgbClr val="C00000"/>
                </a:solidFill>
              </a:rPr>
              <a:t>explicitly</a:t>
            </a:r>
            <a:r>
              <a:rPr lang="en-US" dirty="0"/>
              <a:t> programmed.</a:t>
            </a:r>
          </a:p>
          <a:p>
            <a:pPr lvl="1" eaLnBrk="1" hangingPunct="1"/>
            <a:r>
              <a:rPr lang="en-US" dirty="0"/>
              <a:t>Example:</a:t>
            </a:r>
          </a:p>
          <a:p>
            <a:pPr lvl="1" eaLnBrk="1" hangingPunct="1"/>
            <a:endParaRPr lang="en-US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7EB17A-3AA4-46EF-9CE6-154D6F43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D6C4D810-2B90-459F-8AE6-C00B2150E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5864" y="2048130"/>
            <a:ext cx="6007070" cy="2033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srgbClr val="006600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// Set timer to wake-up CPU every 25 </a:t>
            </a:r>
            <a:r>
              <a:rPr lang="en-US" sz="1800" b="0" dirty="0" err="1">
                <a:solidFill>
                  <a:srgbClr val="006600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ms</a:t>
            </a:r>
            <a:endParaRPr lang="en-US" sz="1800" b="0" dirty="0">
              <a:solidFill>
                <a:srgbClr val="006600"/>
              </a:solidFill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while (1) {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</a:t>
            </a:r>
            <a:r>
              <a:rPr lang="en-US" sz="1800" b="0" dirty="0" err="1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sleep_until_wake_up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a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b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c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</a:t>
            </a:r>
            <a:r>
              <a:rPr lang="en-US" sz="1800" b="0" dirty="0" err="1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sleep_until_wake_up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a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b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d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e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</a:t>
            </a:r>
            <a:r>
              <a:rPr lang="en-US" sz="1800" b="0" dirty="0" err="1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sleep_until_wake_up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a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b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c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</a:t>
            </a:r>
            <a:r>
              <a:rPr lang="en-US" sz="1800" b="0" dirty="0" err="1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sleep_until_wake_up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a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b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 </a:t>
            </a:r>
            <a:r>
              <a:rPr lang="en-US" sz="1800" b="0" dirty="0">
                <a:solidFill>
                  <a:srgbClr val="0000FF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d</a:t>
            </a: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();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dirty="0">
                <a:solidFill>
                  <a:prstClr val="black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9" name="Rectangle 260">
            <a:extLst>
              <a:ext uri="{FF2B5EF4-FFF2-40B4-BE49-F238E27FC236}">
                <a16:creationId xmlns:a16="http://schemas.microsoft.com/office/drawing/2014/main" id="{3AA8EF8B-BB39-4709-B30E-B07BE15CB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7872" y="4369669"/>
            <a:ext cx="549015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How to determine the </a:t>
            </a:r>
            <a:r>
              <a:rPr lang="en-US" b="0" dirty="0" err="1">
                <a:solidFill>
                  <a:srgbClr val="C00000"/>
                </a:solidFill>
                <a:latin typeface="Calibri"/>
                <a:ea typeface="+mn-ea"/>
              </a:rPr>
              <a:t>schedulability</a:t>
            </a: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? 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Pct val="90000"/>
              <a:buFont typeface="Arial" panose="020B0604020202020204" pitchFamily="34" charset="0"/>
              <a:buChar char="•"/>
              <a:defRPr/>
            </a:pP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How to find a </a:t>
            </a:r>
            <a:r>
              <a:rPr lang="en-US" b="0" dirty="0">
                <a:solidFill>
                  <a:srgbClr val="C00000"/>
                </a:solidFill>
                <a:latin typeface="Calibri"/>
                <a:ea typeface="+mn-ea"/>
              </a:rPr>
              <a:t>schedule</a:t>
            </a:r>
            <a:r>
              <a:rPr lang="en-US" b="0" dirty="0">
                <a:solidFill>
                  <a:prstClr val="black"/>
                </a:solidFill>
                <a:latin typeface="Calibri"/>
                <a:ea typeface="+mn-ea"/>
              </a:rPr>
              <a:t>?</a:t>
            </a:r>
          </a:p>
        </p:txBody>
      </p:sp>
      <p:graphicFrame>
        <p:nvGraphicFramePr>
          <p:cNvPr id="10" name="Group 259">
            <a:extLst>
              <a:ext uri="{FF2B5EF4-FFF2-40B4-BE49-F238E27FC236}">
                <a16:creationId xmlns:a16="http://schemas.microsoft.com/office/drawing/2014/main" id="{0622B700-6051-46D4-9272-50E661176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976044"/>
              </p:ext>
            </p:extLst>
          </p:nvPr>
        </p:nvGraphicFramePr>
        <p:xfrm>
          <a:off x="850476" y="2597922"/>
          <a:ext cx="2594398" cy="2827446"/>
        </p:xfrm>
        <a:graphic>
          <a:graphicData uri="http://schemas.openxmlformats.org/drawingml/2006/table">
            <a:tbl>
              <a:tblPr/>
              <a:tblGrid>
                <a:gridCol w="939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2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2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Taak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7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nsolas" panose="020B0609020204030204" pitchFamily="49" charset="0"/>
                        </a:rPr>
                        <a:t>a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25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nsolas" panose="020B0609020204030204" pitchFamily="49" charset="0"/>
                        </a:rPr>
                        <a:t>b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25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8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73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nsolas" panose="020B0609020204030204" pitchFamily="49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nsolas" panose="020B0609020204030204" pitchFamily="49" charset="0"/>
                        </a:rPr>
                        <a:t>d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Consolas" panose="020B0609020204030204" pitchFamily="49" charset="0"/>
                        </a:rPr>
                        <a:t>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100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475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uiExpand="1" build="p"/>
    </p:bldLst>
  </p:timing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3368582-F340-48C1-9CD3-16BF51AC381B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1192</TotalTime>
  <Words>2367</Words>
  <Application>Microsoft Office PowerPoint</Application>
  <PresentationFormat>Aangepast</PresentationFormat>
  <Paragraphs>434</Paragraphs>
  <Slides>35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2</vt:i4>
      </vt:variant>
      <vt:variant>
        <vt:lpstr>Diatitels</vt:lpstr>
      </vt:variant>
      <vt:variant>
        <vt:i4>35</vt:i4>
      </vt:variant>
    </vt:vector>
  </HeadingPairs>
  <TitlesOfParts>
    <vt:vector size="48" baseType="lpstr">
      <vt:lpstr>Arial</vt:lpstr>
      <vt:lpstr>Calibri</vt:lpstr>
      <vt:lpstr>Consolas</vt:lpstr>
      <vt:lpstr>Lucida Grande</vt:lpstr>
      <vt:lpstr>Open Sans</vt:lpstr>
      <vt:lpstr>Times New Roman</vt:lpstr>
      <vt:lpstr>Univers</vt:lpstr>
      <vt:lpstr>Verdana</vt:lpstr>
      <vt:lpstr>Wingdings</vt:lpstr>
      <vt:lpstr>hoofdstuk pagina</vt:lpstr>
      <vt:lpstr>1_tekst pagina</vt:lpstr>
      <vt:lpstr>Vergelijking</vt:lpstr>
      <vt:lpstr>Tekening</vt:lpstr>
      <vt:lpstr>RTS1  Week 6</vt:lpstr>
      <vt:lpstr>Planning</vt:lpstr>
      <vt:lpstr>Free study material</vt:lpstr>
      <vt:lpstr>Task scheduling</vt:lpstr>
      <vt:lpstr>Scheduling tasks </vt:lpstr>
      <vt:lpstr>Scheduling tasks… When do we do it? </vt:lpstr>
      <vt:lpstr>Scheduling Real-Time systems </vt:lpstr>
      <vt:lpstr>Scheduling - Simple model </vt:lpstr>
      <vt:lpstr>Cyclic executive (Super loop)</vt:lpstr>
      <vt:lpstr>Cyclic executive (Super loop)</vt:lpstr>
      <vt:lpstr>Cyclic executive (Super loop)</vt:lpstr>
      <vt:lpstr>FPS Fixed-priority Preemptive Scheduling</vt:lpstr>
      <vt:lpstr>RMPA = Rate Monotonic Priority Assignment</vt:lpstr>
      <vt:lpstr>FPS-RMPA</vt:lpstr>
      <vt:lpstr>FPS-RMPA</vt:lpstr>
      <vt:lpstr>FPS-RMPA Schedulability examples</vt:lpstr>
      <vt:lpstr>FPS-RMPA Response time analysis</vt:lpstr>
      <vt:lpstr>FPS-RMPA Response time analysis</vt:lpstr>
      <vt:lpstr>FPS-RMPA Response time analysis</vt:lpstr>
      <vt:lpstr>FPS-RMPA Response time analysis</vt:lpstr>
      <vt:lpstr>FPS-RMPA D &lt; T and Sporadic tasks</vt:lpstr>
      <vt:lpstr>Assignment</vt:lpstr>
      <vt:lpstr>Task States</vt:lpstr>
      <vt:lpstr>FPS-DMPO Blocking</vt:lpstr>
      <vt:lpstr>Priority inversion example</vt:lpstr>
      <vt:lpstr>Priority inversion example</vt:lpstr>
      <vt:lpstr>FPS-DMPO Priority inversion</vt:lpstr>
      <vt:lpstr>Priority inheritance example</vt:lpstr>
      <vt:lpstr>Blocking Priority inheritance</vt:lpstr>
      <vt:lpstr>Blocking Response time analyze</vt:lpstr>
      <vt:lpstr>Priority inheritance example</vt:lpstr>
      <vt:lpstr>Solution</vt:lpstr>
      <vt:lpstr>Blocking Priority inheritance</vt:lpstr>
      <vt:lpstr>Next weeks… Rust</vt:lpstr>
      <vt:lpstr>Report Week 3 – 6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60</cp:revision>
  <cp:lastPrinted>2013-05-13T15:29:32Z</cp:lastPrinted>
  <dcterms:created xsi:type="dcterms:W3CDTF">2017-11-15T06:58:38Z</dcterms:created>
  <dcterms:modified xsi:type="dcterms:W3CDTF">2026-05-20T17:16:21Z</dcterms:modified>
</cp:coreProperties>
</file>