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34"/>
  </p:notesMasterIdLst>
  <p:handoutMasterIdLst>
    <p:handoutMasterId r:id="rId35"/>
  </p:handoutMasterIdLst>
  <p:sldIdLst>
    <p:sldId id="317" r:id="rId6"/>
    <p:sldId id="323" r:id="rId7"/>
    <p:sldId id="334" r:id="rId8"/>
    <p:sldId id="368" r:id="rId9"/>
    <p:sldId id="372" r:id="rId10"/>
    <p:sldId id="391" r:id="rId11"/>
    <p:sldId id="375" r:id="rId12"/>
    <p:sldId id="374" r:id="rId13"/>
    <p:sldId id="376" r:id="rId14"/>
    <p:sldId id="377" r:id="rId15"/>
    <p:sldId id="378" r:id="rId16"/>
    <p:sldId id="369" r:id="rId17"/>
    <p:sldId id="379" r:id="rId18"/>
    <p:sldId id="380" r:id="rId19"/>
    <p:sldId id="381" r:id="rId20"/>
    <p:sldId id="370" r:id="rId21"/>
    <p:sldId id="384" r:id="rId22"/>
    <p:sldId id="386" r:id="rId23"/>
    <p:sldId id="385" r:id="rId24"/>
    <p:sldId id="383" r:id="rId25"/>
    <p:sldId id="382" r:id="rId26"/>
    <p:sldId id="389" r:id="rId27"/>
    <p:sldId id="390" r:id="rId28"/>
    <p:sldId id="371" r:id="rId29"/>
    <p:sldId id="387" r:id="rId30"/>
    <p:sldId id="388" r:id="rId31"/>
    <p:sldId id="333" r:id="rId32"/>
    <p:sldId id="331" r:id="rId33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06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4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>
                <a:solidFill>
                  <a:srgbClr val="C00000"/>
                </a:solidFill>
                <a:latin typeface="Calibri" panose="020F0502020204030204" pitchFamily="34" charset="0"/>
              </a:rPr>
              <a:t>REAL-TIME </a:t>
            </a:r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48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github.com/HR-ELEKTRO/rts1/wiki/Opdrachten/Opdrachten_Week_7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RTS1  Week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is memory safe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let klinker =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(None);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compile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error: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expected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`&amp;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str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`, found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enum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`Option`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heap_word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"hallo"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drop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heap_word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heap_word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is nu niet meer beschikbaar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compile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error op volgende regel: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value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borrowed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here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after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move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heap_word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Some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=&gt;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"De eerste klinker in {} is {}"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None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=&gt;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"Er is geen klinker in {}"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2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1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is memory safe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Er kan maar één eigenaar (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owner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) zijn van een waarde op de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heap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- Niet mogelijk om free te vergeten (automatisch als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owner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out of scope gaat)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- Geen double-free error mogelijk!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Een pointer/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reference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(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borrow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) kan niet langer bestaan dan de eigenaar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- Geen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dangling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pointer/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reference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(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use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after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free) error mogelijk!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b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fn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main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let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vec</a:t>
            </a:r>
            <a:r>
              <a:rPr lang="nl-NL" sz="1600" dirty="0">
                <a:solidFill>
                  <a:srgbClr val="795E26"/>
                </a:solidFill>
                <a:latin typeface="Consolas" panose="020B0609020204030204" pitchFamily="49" charset="0"/>
              </a:rPr>
              <a:t>!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11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12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13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    // let p = &amp;x[3]; 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   // '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main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'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panicked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at 'index out of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bounds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: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the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len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is 3 but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the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index is 3'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push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14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let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 &amp;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3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nl-NL" sz="1600" dirty="0">
                <a:solidFill>
                  <a:srgbClr val="795E26"/>
                </a:solidFill>
                <a:latin typeface="Consolas" panose="020B0609020204030204" pitchFamily="49" charset="0"/>
              </a:rPr>
              <a:t>!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"*p = {}"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p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let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 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move i.p.v. copy: y is nu de eigenaar, x bestaat niet meer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    //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println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!("{}", *p); // error^: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cannot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move out of `x`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because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it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is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borrowed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    //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x.push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(15); // error: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use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of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moved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value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: `x`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nl-NL" sz="16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push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15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nl-NL" sz="1600" dirty="0">
                <a:solidFill>
                  <a:srgbClr val="795E26"/>
                </a:solidFill>
                <a:latin typeface="Consolas" panose="020B0609020204030204" pitchFamily="49" charset="0"/>
              </a:rPr>
              <a:t>!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"{:?}"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7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Snel</a:t>
            </a:r>
          </a:p>
          <a:p>
            <a:pPr marL="914400" lvl="1"/>
            <a:r>
              <a:rPr lang="nl-NL" sz="2400" dirty="0"/>
              <a:t>Variabelen zijn default </a:t>
            </a:r>
            <a:r>
              <a:rPr lang="nl-NL" sz="2400" dirty="0" err="1"/>
              <a:t>read</a:t>
            </a:r>
            <a:r>
              <a:rPr lang="nl-NL" sz="2400" dirty="0"/>
              <a:t> </a:t>
            </a:r>
            <a:r>
              <a:rPr lang="nl-NL" sz="2400" dirty="0" err="1"/>
              <a:t>write</a:t>
            </a:r>
            <a:endParaRPr lang="nl-NL" sz="2400" dirty="0"/>
          </a:p>
          <a:p>
            <a:pPr marL="914400" lvl="1"/>
            <a:r>
              <a:rPr lang="nl-NL" sz="2400" b="0" kern="0" dirty="0" err="1"/>
              <a:t>Keyword</a:t>
            </a:r>
            <a:r>
              <a:rPr lang="nl-NL" sz="2400" b="0" kern="0" dirty="0"/>
              <a:t> </a:t>
            </a:r>
            <a:r>
              <a:rPr lang="nl-NL" sz="2400" b="0" kern="0" dirty="0" err="1">
                <a:solidFill>
                  <a:srgbClr val="C00000"/>
                </a:solidFill>
                <a:latin typeface="Consolas" panose="020B0609020204030204" pitchFamily="49" charset="0"/>
              </a:rPr>
              <a:t>const</a:t>
            </a:r>
            <a:r>
              <a:rPr lang="nl-NL" sz="2400" b="0" kern="0" dirty="0"/>
              <a:t> als je </a:t>
            </a:r>
            <a:r>
              <a:rPr lang="nl-NL" sz="2400" b="0" kern="0" dirty="0" err="1"/>
              <a:t>read</a:t>
            </a:r>
            <a:r>
              <a:rPr lang="nl-NL" sz="2400" b="0" kern="0" dirty="0"/>
              <a:t> </a:t>
            </a:r>
            <a:r>
              <a:rPr lang="nl-NL" sz="2400" b="0" kern="0" dirty="0" err="1"/>
              <a:t>only</a:t>
            </a:r>
            <a:r>
              <a:rPr lang="nl-NL" sz="2400" b="0" kern="0" dirty="0"/>
              <a:t> wilt</a:t>
            </a:r>
            <a:endParaRPr lang="nl-NL" sz="24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641523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kern="0" dirty="0"/>
              <a:t>Minstens zo snel</a:t>
            </a:r>
          </a:p>
          <a:p>
            <a:pPr marL="914400" lvl="1"/>
            <a:r>
              <a:rPr lang="nl-NL" sz="2400" b="0" kern="0" dirty="0"/>
              <a:t>Variabelen zijn default </a:t>
            </a:r>
            <a:r>
              <a:rPr lang="nl-NL" sz="2400" b="0" kern="0" dirty="0" err="1"/>
              <a:t>read</a:t>
            </a:r>
            <a:r>
              <a:rPr lang="nl-NL" sz="2400" b="0" kern="0" dirty="0"/>
              <a:t> </a:t>
            </a:r>
            <a:r>
              <a:rPr lang="nl-NL" sz="2400" b="0" kern="0" dirty="0" err="1"/>
              <a:t>only</a:t>
            </a:r>
            <a:endParaRPr lang="nl-NL" sz="2400" b="0" kern="0" dirty="0"/>
          </a:p>
          <a:p>
            <a:pPr marL="914400" lvl="1"/>
            <a:r>
              <a:rPr lang="nl-NL" sz="2400" b="0" kern="0" dirty="0" err="1"/>
              <a:t>Keyword</a:t>
            </a:r>
            <a:r>
              <a:rPr lang="nl-NL" sz="2400" b="0" kern="0" dirty="0"/>
              <a:t> </a:t>
            </a:r>
            <a:r>
              <a:rPr lang="nl-NL" sz="2400" b="0" kern="0" dirty="0" err="1">
                <a:solidFill>
                  <a:srgbClr val="C00000"/>
                </a:solidFill>
                <a:latin typeface="Consolas" panose="020B0609020204030204" pitchFamily="49" charset="0"/>
              </a:rPr>
              <a:t>mut</a:t>
            </a:r>
            <a:r>
              <a:rPr lang="nl-NL" sz="2400" b="0" kern="0" dirty="0"/>
              <a:t> voor als je </a:t>
            </a:r>
            <a:r>
              <a:rPr lang="nl-NL" sz="2400" b="0" kern="0" dirty="0" err="1"/>
              <a:t>read</a:t>
            </a:r>
            <a:r>
              <a:rPr lang="nl-NL" sz="2400" b="0" kern="0" dirty="0"/>
              <a:t> </a:t>
            </a:r>
            <a:r>
              <a:rPr lang="nl-NL" sz="2400" b="0" kern="0" dirty="0" err="1"/>
              <a:t>write</a:t>
            </a:r>
            <a:r>
              <a:rPr lang="nl-NL" sz="2400" b="0" kern="0" dirty="0"/>
              <a:t> wilt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5D55BD9-2645-45A9-A011-8976D29517C3}"/>
              </a:ext>
            </a:extLst>
          </p:cNvPr>
          <p:cNvSpPr txBox="1"/>
          <p:nvPr/>
        </p:nvSpPr>
        <p:spPr>
          <a:xfrm>
            <a:off x="1462051" y="4096152"/>
            <a:ext cx="67142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0" dirty="0">
                <a:latin typeface="Calibri" panose="020F0502020204030204" pitchFamily="34" charset="0"/>
              </a:rPr>
              <a:t>Als je weet dat een variabele </a:t>
            </a:r>
            <a:r>
              <a:rPr lang="nl-NL" b="0" dirty="0" err="1">
                <a:latin typeface="Calibri" panose="020F0502020204030204" pitchFamily="34" charset="0"/>
              </a:rPr>
              <a:t>read</a:t>
            </a:r>
            <a:r>
              <a:rPr lang="nl-NL" b="0" dirty="0">
                <a:latin typeface="Calibri" panose="020F0502020204030204" pitchFamily="34" charset="0"/>
              </a:rPr>
              <a:t> </a:t>
            </a:r>
            <a:r>
              <a:rPr lang="nl-NL" b="0" dirty="0" err="1">
                <a:latin typeface="Calibri" panose="020F0502020204030204" pitchFamily="34" charset="0"/>
              </a:rPr>
              <a:t>only</a:t>
            </a:r>
            <a:r>
              <a:rPr lang="nl-NL" b="0" dirty="0">
                <a:latin typeface="Calibri" panose="020F0502020204030204" pitchFamily="34" charset="0"/>
              </a:rPr>
              <a:t> is kan de compiler agressiever optimaliseren, dus het is een gemiste kans als de programmeur dat 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vergeet</a:t>
            </a:r>
            <a:r>
              <a:rPr lang="nl-NL" b="0" dirty="0">
                <a:latin typeface="Calibri" panose="020F0502020204030204" pitchFamily="34" charset="0"/>
              </a:rPr>
              <a:t> te vermelden.</a:t>
            </a:r>
          </a:p>
        </p:txBody>
      </p:sp>
    </p:spTree>
    <p:extLst>
      <p:ext uri="{BB962C8B-B14F-4D97-AF65-F5344CB8AC3E}">
        <p14:creationId xmlns:p14="http://schemas.microsoft.com/office/powerpoint/2010/main" val="363400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Snel</a:t>
            </a:r>
          </a:p>
          <a:p>
            <a:pPr marL="914400" lvl="1"/>
            <a:r>
              <a:rPr lang="nl-NL" sz="2400" dirty="0"/>
              <a:t>Pointer parameters kunnen </a:t>
            </a:r>
            <a:r>
              <a:rPr lang="nl-NL" sz="2400" dirty="0" err="1">
                <a:solidFill>
                  <a:srgbClr val="C00000"/>
                </a:solidFill>
                <a:latin typeface="Consolas" panose="020B0609020204030204" pitchFamily="49" charset="0"/>
              </a:rPr>
              <a:t>restrict</a:t>
            </a:r>
            <a:r>
              <a:rPr lang="nl-NL" sz="2400" dirty="0"/>
              <a:t> (</a:t>
            </a:r>
            <a:r>
              <a:rPr lang="nl-NL" sz="2400" dirty="0" err="1"/>
              <a:t>keyword</a:t>
            </a:r>
            <a:r>
              <a:rPr lang="nl-NL" sz="2400" dirty="0"/>
              <a:t>, sinds C99) gemaakt worden (er kan geen andere pointer naar dezelfde data wijzen).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641523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kern="0" dirty="0"/>
              <a:t>Minstens zo snel</a:t>
            </a:r>
          </a:p>
          <a:p>
            <a:pPr marL="914400" lvl="1"/>
            <a:r>
              <a:rPr lang="nl-NL" sz="2400" b="0" kern="0" dirty="0" err="1"/>
              <a:t>Mutable</a:t>
            </a:r>
            <a:r>
              <a:rPr lang="nl-NL" sz="2400" b="0" kern="0" dirty="0"/>
              <a:t> pointers zijn altijd </a:t>
            </a:r>
            <a:r>
              <a:rPr lang="nl-NL" sz="2400" b="0" kern="0" dirty="0" err="1"/>
              <a:t>restricted</a:t>
            </a:r>
            <a:r>
              <a:rPr lang="nl-NL" sz="2400" b="0" kern="0" dirty="0"/>
              <a:t>.</a:t>
            </a:r>
          </a:p>
          <a:p>
            <a:pPr marL="914400" lvl="1"/>
            <a:r>
              <a:rPr lang="nl-NL" sz="2400" b="0" kern="0" dirty="0"/>
              <a:t>Voorkomt data races (synchronisatieproblemen in </a:t>
            </a:r>
            <a:r>
              <a:rPr lang="nl-NL" sz="2400" b="0" kern="0" dirty="0" err="1"/>
              <a:t>multithreaded</a:t>
            </a:r>
            <a:r>
              <a:rPr lang="nl-NL" sz="2400" b="0" kern="0" dirty="0"/>
              <a:t> code).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5D55BD9-2645-45A9-A011-8976D29517C3}"/>
              </a:ext>
            </a:extLst>
          </p:cNvPr>
          <p:cNvSpPr txBox="1"/>
          <p:nvPr/>
        </p:nvSpPr>
        <p:spPr>
          <a:xfrm>
            <a:off x="1462051" y="4096152"/>
            <a:ext cx="67142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0" dirty="0">
                <a:latin typeface="Calibri" panose="020F0502020204030204" pitchFamily="34" charset="0"/>
              </a:rPr>
              <a:t>Als je weet dat pointers </a:t>
            </a:r>
            <a:r>
              <a:rPr lang="nl-NL" b="0" dirty="0" err="1">
                <a:latin typeface="Calibri" panose="020F0502020204030204" pitchFamily="34" charset="0"/>
              </a:rPr>
              <a:t>restricted</a:t>
            </a:r>
            <a:r>
              <a:rPr lang="nl-NL" b="0" dirty="0">
                <a:latin typeface="Calibri" panose="020F0502020204030204" pitchFamily="34" charset="0"/>
              </a:rPr>
              <a:t> zijn kan de compiler agressiever optimaliseren, dus het is een gemiste kans als de programmeur dat 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vergeet</a:t>
            </a:r>
            <a:r>
              <a:rPr lang="nl-NL" b="0" dirty="0">
                <a:latin typeface="Calibri" panose="020F0502020204030204" pitchFamily="34" charset="0"/>
              </a:rPr>
              <a:t> te vermelden.</a:t>
            </a:r>
          </a:p>
        </p:txBody>
      </p:sp>
    </p:spTree>
    <p:extLst>
      <p:ext uri="{BB962C8B-B14F-4D97-AF65-F5344CB8AC3E}">
        <p14:creationId xmlns:p14="http://schemas.microsoft.com/office/powerpoint/2010/main" val="124299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26AC6-F45D-4B2D-825A-73D173DB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</a:t>
            </a:r>
            <a:r>
              <a:rPr lang="nl-NL" dirty="0" err="1"/>
              <a:t>restrict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BC10AD-287F-485A-957D-E01DB555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inc_first_add_to_second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restrict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restrict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y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*</a:t>
            </a:r>
            <a:r>
              <a:rPr lang="en-US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+= 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*</a:t>
            </a:r>
            <a:r>
              <a:rPr lang="en-US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y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+= *</a:t>
            </a:r>
            <a:r>
              <a:rPr lang="en-US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x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en-US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j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inc_first_add_to_second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j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"i: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%d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, j: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%d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j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inc_first_add_to_second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"i: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%d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, j: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%d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j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$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gcc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-O0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restrict.c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&amp;&amp; ./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a.out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i: 1, j: 1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i: 4, j: 1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$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gcc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-Os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restrict.c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&amp;&amp; ./a.exe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 i: 1, j: 1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 i: 2, j: 1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C25CC3-CAB1-4F01-BB5F-544C3CFE8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975CAA1-D3B1-427E-A461-2F3A73F88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4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</a:t>
            </a:r>
            <a:r>
              <a:rPr lang="nl-NL" dirty="0" err="1"/>
              <a:t>borrow</a:t>
            </a:r>
            <a:r>
              <a:rPr lang="nl-NL" dirty="0"/>
              <a:t> checker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fn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inc_first_add_to_second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: &amp;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267F99"/>
                </a:solidFill>
                <a:latin typeface="Consolas" panose="020B0609020204030204" pitchFamily="49" charset="0"/>
              </a:rPr>
              <a:t>i32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: &amp;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267F99"/>
                </a:solidFill>
                <a:latin typeface="Consolas" panose="020B0609020204030204" pitchFamily="49" charset="0"/>
              </a:rPr>
              <a:t>i32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1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y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+=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x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fn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main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let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i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let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j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nl-NL" sz="1600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inc_first_add_to_second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(&amp;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i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&amp;</a:t>
            </a:r>
            <a:r>
              <a:rPr lang="nl-NL" sz="1600" dirty="0" err="1">
                <a:solidFill>
                  <a:srgbClr val="0000FF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j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nl-NL" sz="1600" dirty="0">
                <a:solidFill>
                  <a:srgbClr val="795E26"/>
                </a:solidFill>
                <a:latin typeface="Consolas" panose="020B0609020204030204" pitchFamily="49" charset="0"/>
              </a:rPr>
              <a:t>!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"i: {}, j: {}</a:t>
            </a:r>
            <a:r>
              <a:rPr lang="nl-NL" sz="1600" dirty="0">
                <a:solidFill>
                  <a:srgbClr val="EE0000"/>
                </a:solidFill>
                <a:latin typeface="Consolas" panose="020B0609020204030204" pitchFamily="49" charset="0"/>
              </a:rPr>
              <a:t>\n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i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j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    //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inc_first_add_to_second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(&amp;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i, &amp;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mut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i);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    // error: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cannot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borrow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`i` as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mutable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more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than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once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 at a time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46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Error waarde die functie teruggeeft wordt default genegeerd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16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641523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b="0" kern="0" dirty="0"/>
              <a:t>Error waarde die functie teruggeeft moet afgehandeld (mogelijk genegeerd) worden.</a:t>
            </a:r>
          </a:p>
        </p:txBody>
      </p:sp>
    </p:spTree>
    <p:extLst>
      <p:ext uri="{BB962C8B-B14F-4D97-AF65-F5344CB8AC3E}">
        <p14:creationId xmlns:p14="http://schemas.microsoft.com/office/powerpoint/2010/main" val="2122714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26AC6-F45D-4B2D-825A-73D173DB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error </a:t>
            </a:r>
            <a:r>
              <a:rPr lang="nl-NL" dirty="0" err="1"/>
              <a:t>afhandling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BC10AD-287F-485A-957D-E01DB555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 {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usleep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100000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"print1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 {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usleep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200000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"print2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1600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pthread_t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pthread_create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pthread_create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EXIT_SUCCESS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C25CC3-CAB1-4F01-BB5F-544C3CFE8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975CAA1-D3B1-427E-A461-2F3A73F88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  <p:pic>
        <p:nvPicPr>
          <p:cNvPr id="7" name="Afbeelding 6" descr="Afbeelding met tekst, teken, stoppen, buiten&#10;&#10;Automatisch gegenereerde beschrijving">
            <a:extLst>
              <a:ext uri="{FF2B5EF4-FFF2-40B4-BE49-F238E27FC236}">
                <a16:creationId xmlns:a16="http://schemas.microsoft.com/office/drawing/2014/main" id="{8060EADE-B10F-4EE5-94BA-9E76321DD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645" y="3155399"/>
            <a:ext cx="2438405" cy="2438405"/>
          </a:xfrm>
          <a:prstGeom prst="rect">
            <a:avLst/>
          </a:prstGeom>
        </p:spPr>
      </p:pic>
      <p:sp>
        <p:nvSpPr>
          <p:cNvPr id="5" name="Pijl: links 4">
            <a:extLst>
              <a:ext uri="{FF2B5EF4-FFF2-40B4-BE49-F238E27FC236}">
                <a16:creationId xmlns:a16="http://schemas.microsoft.com/office/drawing/2014/main" id="{F757E9F6-91AF-4C89-ABDC-EF6CDB9369A5}"/>
              </a:ext>
            </a:extLst>
          </p:cNvPr>
          <p:cNvSpPr/>
          <p:nvPr/>
        </p:nvSpPr>
        <p:spPr bwMode="auto">
          <a:xfrm>
            <a:off x="3639840" y="4579208"/>
            <a:ext cx="1224136" cy="504056"/>
          </a:xfrm>
          <a:prstGeom prst="lef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506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26AC6-F45D-4B2D-825A-73D173DB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Betere C error </a:t>
            </a:r>
            <a:r>
              <a:rPr lang="nl-NL" dirty="0" err="1"/>
              <a:t>afhandling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BC10AD-287F-485A-957D-E01DB555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"Error: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%s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strerror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EXIT_FAILURE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1600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...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pthread_t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pthread_create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pthread_create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EXIT_SUCCESS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C25CC3-CAB1-4F01-BB5F-544C3CFE8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18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975CAA1-D3B1-427E-A461-2F3A73F88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26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error afhandeling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/* ... */ 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/* ... */ 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thread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spawn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print1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thread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spawn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print2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t1.join();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warning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`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Result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`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may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an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`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` variant,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which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should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handled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Ok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_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=&gt;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"t1 </a:t>
            </a:r>
            <a:r>
              <a:rPr lang="nl-NL" sz="1600" b="0" dirty="0" err="1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finished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=&gt;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"t1 </a:t>
            </a:r>
            <a:r>
              <a:rPr lang="nl-NL" sz="1600" b="0" dirty="0" err="1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: {:?}"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t1.join().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();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panics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on failure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t1.join().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expect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("t1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");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panics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on failure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message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t1.join().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();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error: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use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of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moved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value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: `t1`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2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19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9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7 </a:t>
            </a:r>
            <a:r>
              <a:rPr lang="en-US" dirty="0" err="1"/>
              <a:t>en</a:t>
            </a:r>
            <a:r>
              <a:rPr lang="en-US" dirty="0"/>
              <a:t> 8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7 en 8.</a:t>
            </a:r>
            <a:r>
              <a:rPr lang="nl-NL" dirty="0">
                <a:cs typeface="Arial" panose="020B0604020202020204" pitchFamily="34" charset="0"/>
              </a:rPr>
              <a:t> Je leert:</a:t>
            </a:r>
            <a:endParaRPr lang="nl-NL" sz="28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cs typeface="Arial" panose="020B0604020202020204" pitchFamily="34" charset="0"/>
              </a:rPr>
              <a:t>Hoe je Rust kunt gebruiken als alternatief voor C/C++ als systems </a:t>
            </a:r>
            <a:r>
              <a:rPr lang="nl-NL" sz="2800" dirty="0" err="1">
                <a:cs typeface="Arial" panose="020B0604020202020204" pitchFamily="34" charset="0"/>
              </a:rPr>
              <a:t>programming</a:t>
            </a:r>
            <a:r>
              <a:rPr lang="nl-NL" sz="2800" dirty="0">
                <a:cs typeface="Arial" panose="020B0604020202020204" pitchFamily="34" charset="0"/>
              </a:rPr>
              <a:t> </a:t>
            </a:r>
            <a:r>
              <a:rPr lang="nl-NL" sz="2800" dirty="0" err="1">
                <a:cs typeface="Arial" panose="020B0604020202020204" pitchFamily="34" charset="0"/>
              </a:rPr>
              <a:t>language</a:t>
            </a:r>
            <a:r>
              <a:rPr lang="nl-NL" sz="28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cs typeface="Arial" panose="020B0604020202020204" pitchFamily="34" charset="0"/>
              </a:rPr>
              <a:t>De belangrijkste conceptuele verschillen tussen Rust en C/C++.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cs typeface="Arial" panose="020B0604020202020204" pitchFamily="34" charset="0"/>
              </a:rPr>
              <a:t>Rust kunt gebruiken om een microcontroller te programmeren.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6" name="Afbeelding 5" descr="Afbeelding met tekst, transport, wiel, uitrusting&#10;&#10;Automatisch gegenereerde beschrijving">
            <a:extLst>
              <a:ext uri="{FF2B5EF4-FFF2-40B4-BE49-F238E27FC236}">
                <a16:creationId xmlns:a16="http://schemas.microsoft.com/office/drawing/2014/main" id="{3D671A60-8AF7-4E46-B957-D6D858D483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265" y="3934342"/>
            <a:ext cx="3469494" cy="173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Losse</a:t>
            </a:r>
            <a:r>
              <a:rPr lang="en-US" dirty="0"/>
              <a:t> tools: </a:t>
            </a:r>
          </a:p>
          <a:p>
            <a:pPr marL="914400" lvl="1"/>
            <a:r>
              <a:rPr lang="en-US" dirty="0"/>
              <a:t>build (make), </a:t>
            </a:r>
          </a:p>
          <a:p>
            <a:pPr marL="914400" lvl="1"/>
            <a:r>
              <a:rPr lang="en-US" dirty="0"/>
              <a:t>test framework (</a:t>
            </a:r>
            <a:r>
              <a:rPr lang="en-US" dirty="0" err="1"/>
              <a:t>Cunit</a:t>
            </a:r>
            <a:r>
              <a:rPr lang="en-US" dirty="0"/>
              <a:t>, </a:t>
            </a:r>
            <a:r>
              <a:rPr lang="en-US" dirty="0" err="1"/>
              <a:t>GoogleTest</a:t>
            </a:r>
            <a:r>
              <a:rPr lang="en-US" dirty="0"/>
              <a:t>), </a:t>
            </a:r>
          </a:p>
          <a:p>
            <a:pPr marL="914400" lvl="1"/>
            <a:r>
              <a:rPr lang="en-US" dirty="0"/>
              <a:t>static analyzer (</a:t>
            </a:r>
            <a:r>
              <a:rPr lang="en-US" dirty="0" err="1"/>
              <a:t>Cppcheck</a:t>
            </a:r>
            <a:r>
              <a:rPr lang="en-US" dirty="0"/>
              <a:t>),</a:t>
            </a:r>
          </a:p>
          <a:p>
            <a:pPr marL="914400" lvl="1"/>
            <a:r>
              <a:rPr lang="en-US" dirty="0"/>
              <a:t>documentation (</a:t>
            </a:r>
            <a:r>
              <a:rPr lang="en-US" dirty="0" err="1"/>
              <a:t>doxygen</a:t>
            </a:r>
            <a:r>
              <a:rPr lang="en-US" dirty="0"/>
              <a:t>), …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20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641523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kern="0" dirty="0" err="1"/>
              <a:t>Alles</a:t>
            </a:r>
            <a:r>
              <a:rPr lang="en-US" b="0" kern="0" dirty="0"/>
              <a:t> </a:t>
            </a:r>
            <a:r>
              <a:rPr lang="en-US" b="0" kern="0" dirty="0" err="1"/>
              <a:t>inclusief</a:t>
            </a:r>
            <a:r>
              <a:rPr lang="en-US" b="0" kern="0" dirty="0"/>
              <a:t>: </a:t>
            </a:r>
          </a:p>
          <a:p>
            <a:pPr marL="914400" lvl="1"/>
            <a:r>
              <a:rPr lang="en-US" b="0" kern="0" dirty="0"/>
              <a:t>cargo new, </a:t>
            </a:r>
          </a:p>
          <a:p>
            <a:pPr marL="914400" lvl="1"/>
            <a:r>
              <a:rPr lang="en-US" b="0" kern="0" dirty="0"/>
              <a:t>cargo build, </a:t>
            </a:r>
          </a:p>
          <a:p>
            <a:pPr marL="914400" lvl="1"/>
            <a:r>
              <a:rPr lang="en-US" b="0" kern="0" dirty="0"/>
              <a:t>cargo test, </a:t>
            </a:r>
          </a:p>
          <a:p>
            <a:pPr marL="914400" lvl="1"/>
            <a:r>
              <a:rPr lang="en-US" b="0" kern="0" dirty="0"/>
              <a:t>cargo check, </a:t>
            </a:r>
          </a:p>
          <a:p>
            <a:pPr marL="914400" lvl="1"/>
            <a:r>
              <a:rPr lang="en-US" b="0" kern="0" dirty="0"/>
              <a:t>cargo fix, </a:t>
            </a:r>
          </a:p>
          <a:p>
            <a:pPr marL="914400" lvl="1"/>
            <a:r>
              <a:rPr lang="en-US" b="0" kern="0" dirty="0"/>
              <a:t>cargo doc, </a:t>
            </a:r>
          </a:p>
          <a:p>
            <a:pPr marL="914400" lvl="1"/>
            <a:r>
              <a:rPr lang="en-US" b="0" kern="0" dirty="0"/>
              <a:t>…</a:t>
            </a:r>
            <a:endParaRPr lang="nl-NL" b="0" kern="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EAE133F-E12F-4B9D-8938-B91A276B59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5849" y="3348583"/>
            <a:ext cx="2135209" cy="87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Eenvoudig</a:t>
            </a:r>
          </a:p>
          <a:p>
            <a:pPr marL="914400" lvl="1"/>
            <a:r>
              <a:rPr lang="nl-NL" dirty="0"/>
              <a:t>Foutgevoelig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21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641523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b="0" kern="0" dirty="0"/>
              <a:t>Uitgebreid</a:t>
            </a:r>
          </a:p>
          <a:p>
            <a:pPr marL="914400" lvl="1"/>
            <a:r>
              <a:rPr lang="nl-NL" b="0" kern="0" dirty="0"/>
              <a:t>Compiler voorkomt fouten</a:t>
            </a:r>
          </a:p>
        </p:txBody>
      </p:sp>
    </p:spTree>
    <p:extLst>
      <p:ext uri="{BB962C8B-B14F-4D97-AF65-F5344CB8AC3E}">
        <p14:creationId xmlns:p14="http://schemas.microsoft.com/office/powerpoint/2010/main" val="31220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26AC6-F45D-4B2D-825A-73D173DB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print array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BC10AD-287F-485A-957D-E01DB5556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5072564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print_array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array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size_t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size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size_t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size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%d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 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[]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{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print_array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C25CC3-CAB1-4F01-BB5F-544C3CFE8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22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975CAA1-D3B1-427E-A461-2F3A73F88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  <p:pic>
        <p:nvPicPr>
          <p:cNvPr id="7" name="Afbeelding 6" descr="Afbeelding met tekst, teken, stoppen, buiten&#10;&#10;Automatisch gegenereerde beschrijving">
            <a:extLst>
              <a:ext uri="{FF2B5EF4-FFF2-40B4-BE49-F238E27FC236}">
                <a16:creationId xmlns:a16="http://schemas.microsoft.com/office/drawing/2014/main" id="{015ED1EB-5E6D-4E90-A993-06358B9C63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49" y="3865612"/>
            <a:ext cx="1512168" cy="1512168"/>
          </a:xfrm>
          <a:prstGeom prst="rect">
            <a:avLst/>
          </a:prstGeom>
        </p:spPr>
      </p:pic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38D4CADD-2FC0-498F-8113-A70DC2151C6B}"/>
              </a:ext>
            </a:extLst>
          </p:cNvPr>
          <p:cNvSpPr txBox="1">
            <a:spLocks/>
          </p:cNvSpPr>
          <p:nvPr/>
        </p:nvSpPr>
        <p:spPr bwMode="auto">
          <a:xfrm>
            <a:off x="6035101" y="1489348"/>
            <a:ext cx="3816424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>
              <a:spcBef>
                <a:spcPts val="0"/>
              </a:spcBef>
            </a:pPr>
            <a:r>
              <a:rPr lang="nl-NL" sz="2400" b="0" kern="0" dirty="0"/>
              <a:t>Wat kan er fout gaan: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400" b="0" kern="0" dirty="0"/>
              <a:t>array is </a:t>
            </a:r>
            <a:r>
              <a:rPr lang="nl-NL" sz="2000" b="0" kern="0" dirty="0">
                <a:latin typeface="Consolas" panose="020B0609020204030204" pitchFamily="49" charset="0"/>
              </a:rPr>
              <a:t>NULL</a:t>
            </a:r>
            <a:r>
              <a:rPr lang="nl-NL" sz="2400" b="0" kern="0" dirty="0"/>
              <a:t> of </a:t>
            </a:r>
            <a:r>
              <a:rPr lang="nl-NL" sz="2400" b="0" kern="0" dirty="0" err="1"/>
              <a:t>invalid</a:t>
            </a:r>
            <a:r>
              <a:rPr lang="nl-NL" sz="2400" b="0" kern="0" dirty="0"/>
              <a:t> (</a:t>
            </a:r>
            <a:r>
              <a:rPr lang="nl-NL" sz="2400" b="0" kern="0" dirty="0" err="1"/>
              <a:t>use</a:t>
            </a:r>
            <a:r>
              <a:rPr lang="nl-NL" sz="2400" b="0" kern="0" dirty="0"/>
              <a:t> </a:t>
            </a:r>
            <a:r>
              <a:rPr lang="nl-NL" sz="2400" b="0" kern="0" dirty="0" err="1"/>
              <a:t>after</a:t>
            </a:r>
            <a:r>
              <a:rPr lang="nl-NL" sz="2400" b="0" kern="0" dirty="0"/>
              <a:t> free)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000" b="0" kern="0" dirty="0" err="1">
                <a:latin typeface="Consolas" panose="020B0609020204030204" pitchFamily="49" charset="0"/>
              </a:rPr>
              <a:t>size</a:t>
            </a:r>
            <a:r>
              <a:rPr lang="nl-NL" sz="2400" b="0" kern="0" dirty="0"/>
              <a:t> is groter dan de grootte van de array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2400" b="0" kern="0" dirty="0"/>
              <a:t>logische fouten in </a:t>
            </a:r>
            <a:r>
              <a:rPr lang="nl-NL" sz="2000" b="0" kern="0" dirty="0" err="1">
                <a:latin typeface="Consolas" panose="020B0609020204030204" pitchFamily="49" charset="0"/>
              </a:rPr>
              <a:t>for</a:t>
            </a:r>
            <a:r>
              <a:rPr lang="nl-NL" sz="2400" b="0" kern="0" dirty="0"/>
              <a:t> -loop:</a:t>
            </a:r>
          </a:p>
          <a:p>
            <a:pPr marL="914400" lvl="1">
              <a:spcBef>
                <a:spcPts val="0"/>
              </a:spcBef>
            </a:pPr>
            <a:r>
              <a:rPr lang="nl-NL" sz="2000" b="0" kern="0" dirty="0">
                <a:latin typeface="Consolas" panose="020B0609020204030204" pitchFamily="49" charset="0"/>
              </a:rPr>
              <a:t>1</a:t>
            </a:r>
            <a:r>
              <a:rPr lang="nl-NL" sz="2000" b="0" kern="0" dirty="0"/>
              <a:t> i.p.v. </a:t>
            </a:r>
            <a:r>
              <a:rPr lang="nl-NL" sz="2000" b="0" kern="0" dirty="0">
                <a:latin typeface="Consolas" panose="020B0609020204030204" pitchFamily="49" charset="0"/>
              </a:rPr>
              <a:t>0</a:t>
            </a:r>
          </a:p>
          <a:p>
            <a:pPr marL="914400" lvl="1">
              <a:spcBef>
                <a:spcPts val="0"/>
              </a:spcBef>
            </a:pPr>
            <a:r>
              <a:rPr lang="nl-NL" sz="2000" b="0" kern="0" dirty="0">
                <a:latin typeface="Consolas" panose="020B0609020204030204" pitchFamily="49" charset="0"/>
              </a:rPr>
              <a:t>&lt;=</a:t>
            </a:r>
            <a:r>
              <a:rPr lang="nl-NL" sz="2000" b="0" kern="0" dirty="0"/>
              <a:t> i.p.v. </a:t>
            </a:r>
            <a:r>
              <a:rPr lang="nl-NL" sz="2000" b="0" kern="0" dirty="0">
                <a:latin typeface="Consolas" panose="020B0609020204030204" pitchFamily="49" charset="0"/>
              </a:rPr>
              <a:t>&lt;</a:t>
            </a:r>
          </a:p>
          <a:p>
            <a:pPr marL="914400" lvl="1">
              <a:spcBef>
                <a:spcPts val="0"/>
              </a:spcBef>
            </a:pPr>
            <a:r>
              <a:rPr lang="nl-NL" sz="2000" b="0" kern="0" dirty="0">
                <a:latin typeface="Consolas" panose="020B0609020204030204" pitchFamily="49" charset="0"/>
              </a:rPr>
              <a:t>i</a:t>
            </a:r>
            <a:r>
              <a:rPr lang="nl-NL" sz="2000" b="0" kern="0" dirty="0"/>
              <a:t> aanpassen in loop</a:t>
            </a:r>
          </a:p>
        </p:txBody>
      </p:sp>
    </p:spTree>
    <p:extLst>
      <p:ext uri="{BB962C8B-B14F-4D97-AF65-F5344CB8AC3E}">
        <p14:creationId xmlns:p14="http://schemas.microsoft.com/office/powerpoint/2010/main" val="14640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print array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[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print_array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print_array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 &amp;[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i32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"{} 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print_array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array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 &amp;[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i32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array</a:t>
            </a:r>
            <a:r>
              <a:rPr lang="nl-NL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iter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for_each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(|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|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"{} 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endParaRPr lang="nl-NL" sz="2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23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3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Concurency</a:t>
            </a:r>
            <a:r>
              <a:rPr lang="nl-NL" dirty="0"/>
              <a:t> is moeilijk</a:t>
            </a:r>
          </a:p>
          <a:p>
            <a:pPr marL="914400" lvl="1"/>
            <a:r>
              <a:rPr lang="nl-NL" dirty="0"/>
              <a:t>Kans op problemen bij </a:t>
            </a:r>
            <a:r>
              <a:rPr lang="nl-NL" dirty="0" err="1"/>
              <a:t>threads</a:t>
            </a:r>
            <a:r>
              <a:rPr lang="nl-NL" dirty="0"/>
              <a:t> met gemeenschappelijk geheugen / </a:t>
            </a:r>
            <a:r>
              <a:rPr lang="nl-NL" dirty="0" err="1"/>
              <a:t>peripheral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24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641523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b="0" kern="0" dirty="0" err="1"/>
              <a:t>Fearless</a:t>
            </a:r>
            <a:r>
              <a:rPr lang="nl-NL" b="0" kern="0" dirty="0"/>
              <a:t> </a:t>
            </a:r>
            <a:r>
              <a:rPr lang="nl-NL" b="0" kern="0" dirty="0" err="1"/>
              <a:t>concurency</a:t>
            </a:r>
            <a:endParaRPr lang="nl-NL" b="0" kern="0" dirty="0"/>
          </a:p>
          <a:p>
            <a:pPr marL="914400" lvl="1"/>
            <a:r>
              <a:rPr lang="nl-NL" b="0" kern="0" dirty="0"/>
              <a:t>Geen problemen tijdens run-time</a:t>
            </a:r>
          </a:p>
        </p:txBody>
      </p:sp>
    </p:spTree>
    <p:extLst>
      <p:ext uri="{BB962C8B-B14F-4D97-AF65-F5344CB8AC3E}">
        <p14:creationId xmlns:p14="http://schemas.microsoft.com/office/powerpoint/2010/main" val="168258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26AC6-F45D-4B2D-825A-73D173DB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</a:t>
            </a:r>
            <a:r>
              <a:rPr lang="nl-NL" dirty="0" err="1"/>
              <a:t>pthread</a:t>
            </a:r>
            <a:r>
              <a:rPr lang="nl-NL" dirty="0"/>
              <a:t> </a:t>
            </a:r>
            <a:r>
              <a:rPr lang="nl-NL" dirty="0" err="1"/>
              <a:t>mutex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BC10AD-287F-485A-957D-E01DB555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pthread_mutex_t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teller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100000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pthread_mutex_lock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pthread_mutex_unlock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pthread_t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pthread_create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teller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pthread_create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(&amp;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&amp;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teller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check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pthread_join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"aantal =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%d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C25CC3-CAB1-4F01-BB5F-544C3CFE8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25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975CAA1-D3B1-427E-A461-2F3A73F88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  <p:pic>
        <p:nvPicPr>
          <p:cNvPr id="8" name="Afbeelding 7" descr="Afbeelding met tekst, teken, stoppen, buiten&#10;&#10;Automatisch gegenereerde beschrijving">
            <a:extLst>
              <a:ext uri="{FF2B5EF4-FFF2-40B4-BE49-F238E27FC236}">
                <a16:creationId xmlns:a16="http://schemas.microsoft.com/office/drawing/2014/main" id="{EF55B31C-0CB9-4460-9498-2377BC79E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645" y="3155399"/>
            <a:ext cx="2438405" cy="2438405"/>
          </a:xfrm>
          <a:prstGeom prst="rect">
            <a:avLst/>
          </a:prstGeom>
        </p:spPr>
      </p:pic>
      <p:sp>
        <p:nvSpPr>
          <p:cNvPr id="9" name="Pijl: links 8">
            <a:extLst>
              <a:ext uri="{FF2B5EF4-FFF2-40B4-BE49-F238E27FC236}">
                <a16:creationId xmlns:a16="http://schemas.microsoft.com/office/drawing/2014/main" id="{DF744CEA-2FE7-46B7-87D9-242F6706AB9E}"/>
              </a:ext>
            </a:extLst>
          </p:cNvPr>
          <p:cNvSpPr/>
          <p:nvPr/>
        </p:nvSpPr>
        <p:spPr bwMode="auto">
          <a:xfrm>
            <a:off x="2072481" y="4107075"/>
            <a:ext cx="1224136" cy="504056"/>
          </a:xfrm>
          <a:prstGeom prst="lef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327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</a:t>
            </a:r>
            <a:r>
              <a:rPr lang="nl-NL" dirty="0" err="1"/>
              <a:t>mutex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use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std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sync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::{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Mutex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Arc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teller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Arc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Mutex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u32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&gt;&gt;)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_i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..=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100000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mut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lock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+=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Arc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Mutex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clone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 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thread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spawn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(||{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teller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)});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clone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thread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spawn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(||{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teller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m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)});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 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t2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join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</a:t>
            </a:r>
            <a:r>
              <a:rPr lang="nl-NL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lock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unwrap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"aantal = {}"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aantal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endParaRPr lang="nl-NL" sz="2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26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72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Volgende week…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5" y="985292"/>
            <a:ext cx="5288587" cy="4464496"/>
          </a:xfrm>
        </p:spPr>
        <p:txBody>
          <a:bodyPr/>
          <a:lstStyle/>
          <a:p>
            <a:endParaRPr lang="nl-NL" dirty="0"/>
          </a:p>
          <a:p>
            <a:r>
              <a:rPr lang="nl-NL" dirty="0">
                <a:solidFill>
                  <a:srgbClr val="C00000"/>
                </a:solidFill>
              </a:rPr>
              <a:t>Embedded</a:t>
            </a:r>
            <a:r>
              <a:rPr lang="nl-NL" dirty="0"/>
              <a:t> Rust.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In week 8 geen les op school maar alleen de </a:t>
            </a:r>
            <a:r>
              <a:rPr lang="nl-NL" dirty="0">
                <a:solidFill>
                  <a:srgbClr val="C00000"/>
                </a:solidFill>
              </a:rPr>
              <a:t>online </a:t>
            </a:r>
            <a:r>
              <a:rPr lang="nl-NL" dirty="0"/>
              <a:t>les.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Korte </a:t>
            </a:r>
            <a:r>
              <a:rPr lang="nl-NL" dirty="0">
                <a:solidFill>
                  <a:srgbClr val="C00000"/>
                </a:solidFill>
              </a:rPr>
              <a:t>introductie</a:t>
            </a:r>
            <a:r>
              <a:rPr lang="nl-NL" dirty="0"/>
              <a:t> bij de start van deze online les.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27</a:t>
            </a:fld>
            <a:endParaRPr lang="nl-NL"/>
          </a:p>
        </p:txBody>
      </p:sp>
      <p:pic>
        <p:nvPicPr>
          <p:cNvPr id="6" name="Afbeelding 5" descr="Afbeelding met tekst, buiten&#10;&#10;Automatisch gegenereerde beschrijving">
            <a:extLst>
              <a:ext uri="{FF2B5EF4-FFF2-40B4-BE49-F238E27FC236}">
                <a16:creationId xmlns:a16="http://schemas.microsoft.com/office/drawing/2014/main" id="{BBE80C28-8844-45EE-9D3E-B5D9491F2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96" y="1401610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Opdrachten_Week_7.pdf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28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335E96B-B05B-44A6-ADAB-51FFBE6F1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72" y="1707763"/>
            <a:ext cx="3721596" cy="372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C2C4C-FB6A-4C36-AA13-0FF2004DD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Disclaimer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D6330-AAAB-47EF-81FA-6416219D9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Dit is </a:t>
            </a:r>
            <a:r>
              <a:rPr lang="nl-NL" b="1" dirty="0"/>
              <a:t>geen</a:t>
            </a:r>
            <a:r>
              <a:rPr lang="nl-NL" dirty="0"/>
              <a:t> Rust programmeercursus.</a:t>
            </a:r>
          </a:p>
          <a:p>
            <a:pPr marL="914400" lvl="1"/>
            <a:r>
              <a:rPr lang="nl-NL" dirty="0"/>
              <a:t>Rust is een uitgebreide taal, met een uitgebreide standaard </a:t>
            </a:r>
            <a:r>
              <a:rPr lang="nl-NL" dirty="0" err="1"/>
              <a:t>library</a:t>
            </a:r>
            <a:r>
              <a:rPr lang="nl-NL" dirty="0"/>
              <a:t> (vergelijkbaar met C++).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Docenten zijn enthousiast maar zeker nog </a:t>
            </a:r>
            <a:r>
              <a:rPr lang="nl-NL" b="1" dirty="0"/>
              <a:t>geen</a:t>
            </a:r>
            <a:r>
              <a:rPr lang="nl-NL" dirty="0"/>
              <a:t> experts.</a:t>
            </a:r>
          </a:p>
          <a:p>
            <a:pPr marL="914400" lvl="1"/>
            <a:r>
              <a:rPr lang="nl-NL" dirty="0"/>
              <a:t>Rust heeft een vrij steile leercurve (zeker als je C gewend bent), ook voor docenten.</a:t>
            </a:r>
          </a:p>
          <a:p>
            <a:pPr marL="914400" lvl="1"/>
            <a:r>
              <a:rPr lang="nl-NL" dirty="0"/>
              <a:t>Tips en trucs zijn welkom!</a:t>
            </a:r>
          </a:p>
          <a:p>
            <a:pPr marL="914400" lvl="1"/>
            <a:endParaRPr lang="nl-NL" dirty="0"/>
          </a:p>
          <a:p>
            <a:pPr marL="914400"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9F59B3-0415-4ECF-8193-4B0671045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58EF450-4FA5-4AEE-BAF3-D09DB298DD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192" y="4009628"/>
            <a:ext cx="1219209" cy="121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67C1-ACFE-4AE5-BCC0-549357A8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versus Rust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681DDD3-0218-4930-96AF-4EF88F64F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6" y="985292"/>
            <a:ext cx="433103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Je kan het goed doen</a:t>
            </a:r>
          </a:p>
          <a:p>
            <a:pPr marL="914400" lvl="1"/>
            <a:r>
              <a:rPr lang="en-US" sz="2400" dirty="0"/>
              <a:t>Zo </a:t>
            </a:r>
            <a:r>
              <a:rPr lang="en-US" sz="2400" dirty="0" err="1"/>
              <a:t>niet</a:t>
            </a:r>
            <a:r>
              <a:rPr lang="en-US" sz="2400" dirty="0"/>
              <a:t>: </a:t>
            </a:r>
            <a:r>
              <a:rPr lang="en-US" sz="2400" dirty="0">
                <a:solidFill>
                  <a:srgbClr val="C00000"/>
                </a:solidFill>
              </a:rPr>
              <a:t>run time error</a:t>
            </a:r>
            <a:r>
              <a:rPr lang="en-US" sz="2400" dirty="0"/>
              <a:t>, segmentation fault, core dumped</a:t>
            </a:r>
          </a:p>
          <a:p>
            <a:pPr marL="914400" lvl="1"/>
            <a:r>
              <a:rPr lang="en-US" sz="2400" dirty="0" err="1"/>
              <a:t>Debuggen</a:t>
            </a:r>
            <a:r>
              <a:rPr lang="en-US" sz="2400" dirty="0"/>
              <a:t> heel </a:t>
            </a:r>
            <a:r>
              <a:rPr lang="en-US" sz="2400" dirty="0" err="1"/>
              <a:t>lastig</a:t>
            </a:r>
            <a:endParaRPr lang="nl-NL" sz="24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8397AA-4498-4D65-AB1D-69DD67BA3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9F0341-9925-43B0-AE26-955BDBD5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4" y="4297660"/>
            <a:ext cx="1152292" cy="12733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3056BF-E8F1-4A86-8EFA-AE4D9F22A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56" y="4297660"/>
            <a:ext cx="1273324" cy="1273324"/>
          </a:xfrm>
          <a:prstGeom prst="rect">
            <a:avLst/>
          </a:prstGeom>
        </p:spPr>
      </p:pic>
      <p:sp>
        <p:nvSpPr>
          <p:cNvPr id="9" name="Tijdelijke aanduiding voor inhoud 7">
            <a:extLst>
              <a:ext uri="{FF2B5EF4-FFF2-40B4-BE49-F238E27FC236}">
                <a16:creationId xmlns:a16="http://schemas.microsoft.com/office/drawing/2014/main" id="{1E7511E0-3C5B-4FE4-BB65-FD4FB44AFA1A}"/>
              </a:ext>
            </a:extLst>
          </p:cNvPr>
          <p:cNvSpPr txBox="1">
            <a:spLocks/>
          </p:cNvSpPr>
          <p:nvPr/>
        </p:nvSpPr>
        <p:spPr bwMode="auto">
          <a:xfrm>
            <a:off x="5080000" y="985292"/>
            <a:ext cx="4951002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kern="0" dirty="0"/>
              <a:t>Je kan het niet verkeerd doen</a:t>
            </a:r>
          </a:p>
          <a:p>
            <a:pPr marL="914400" lvl="1"/>
            <a:r>
              <a:rPr lang="nl-NL" sz="2400" b="0" kern="0" dirty="0"/>
              <a:t>Probeer je het toch: </a:t>
            </a:r>
            <a:r>
              <a:rPr lang="nl-NL" sz="2400" b="0" kern="0" dirty="0" err="1">
                <a:solidFill>
                  <a:srgbClr val="C00000"/>
                </a:solidFill>
              </a:rPr>
              <a:t>compile</a:t>
            </a:r>
            <a:r>
              <a:rPr lang="nl-NL" sz="2400" b="0" kern="0" dirty="0">
                <a:solidFill>
                  <a:srgbClr val="C00000"/>
                </a:solidFill>
              </a:rPr>
              <a:t> time error</a:t>
            </a:r>
          </a:p>
          <a:p>
            <a:pPr marL="914400" lvl="1"/>
            <a:r>
              <a:rPr lang="nl-NL" sz="2400" b="0" kern="0" dirty="0"/>
              <a:t>Compiler geeft suggesties en kan deze op verzoek doorvoeren.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3917F23C-2D02-420B-BCA0-946E6D8EB38B}"/>
              </a:ext>
            </a:extLst>
          </p:cNvPr>
          <p:cNvSpPr txBox="1"/>
          <p:nvPr/>
        </p:nvSpPr>
        <p:spPr>
          <a:xfrm>
            <a:off x="1462051" y="3697084"/>
            <a:ext cx="67142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0" dirty="0">
                <a:latin typeface="Calibri" panose="020F0502020204030204" pitchFamily="34" charset="0"/>
              </a:rPr>
              <a:t>Bijvoorbeeld: NULL pointer, memory </a:t>
            </a:r>
            <a:r>
              <a:rPr lang="en-US" b="0" dirty="0">
                <a:latin typeface="Calibri" panose="020F0502020204030204" pitchFamily="34" charset="0"/>
              </a:rPr>
              <a:t>leak</a:t>
            </a:r>
            <a:r>
              <a:rPr lang="nl-NL" b="0" dirty="0">
                <a:latin typeface="Calibri" panose="020F0502020204030204" pitchFamily="34" charset="0"/>
              </a:rPr>
              <a:t> (free vergeten), memory </a:t>
            </a:r>
            <a:r>
              <a:rPr lang="en-US" b="0" dirty="0">
                <a:latin typeface="Calibri" panose="020F0502020204030204" pitchFamily="34" charset="0"/>
              </a:rPr>
              <a:t>corruption</a:t>
            </a:r>
            <a:r>
              <a:rPr lang="nl-NL" b="0" dirty="0">
                <a:latin typeface="Calibri" panose="020F0502020204030204" pitchFamily="34" charset="0"/>
              </a:rPr>
              <a:t> (free teveel), </a:t>
            </a:r>
            <a:r>
              <a:rPr lang="en-US" b="0" dirty="0">
                <a:latin typeface="Calibri" panose="020F0502020204030204" pitchFamily="34" charset="0"/>
              </a:rPr>
              <a:t>dangling reference</a:t>
            </a:r>
            <a:r>
              <a:rPr lang="nl-NL" b="0" dirty="0">
                <a:latin typeface="Calibri" panose="020F0502020204030204" pitchFamily="34" charset="0"/>
              </a:rPr>
              <a:t> (pointer naar geheugen dat al vrijgegeven is), race condities bij </a:t>
            </a:r>
            <a:r>
              <a:rPr lang="en-US" b="0" dirty="0">
                <a:latin typeface="Calibri" panose="020F0502020204030204" pitchFamily="34" charset="0"/>
              </a:rPr>
              <a:t>multithreaded</a:t>
            </a:r>
            <a:r>
              <a:rPr lang="nl-NL" b="0" dirty="0">
                <a:latin typeface="Calibri" panose="020F0502020204030204" pitchFamily="34" charset="0"/>
              </a:rPr>
              <a:t> code (gedeelde resource niet beveiligd, </a:t>
            </a:r>
            <a:r>
              <a:rPr lang="en-US" b="0" dirty="0">
                <a:latin typeface="Calibri" panose="020F0502020204030204" pitchFamily="34" charset="0"/>
              </a:rPr>
              <a:t>unlock</a:t>
            </a:r>
            <a:r>
              <a:rPr lang="nl-NL" b="0" dirty="0">
                <a:latin typeface="Calibri" panose="020F0502020204030204" pitchFamily="34" charset="0"/>
              </a:rPr>
              <a:t> vergeten).</a:t>
            </a:r>
          </a:p>
        </p:txBody>
      </p:sp>
    </p:spTree>
    <p:extLst>
      <p:ext uri="{BB962C8B-B14F-4D97-AF65-F5344CB8AC3E}">
        <p14:creationId xmlns:p14="http://schemas.microsoft.com/office/powerpoint/2010/main" val="22145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E5AD288-7D14-423D-84C6-49A01C04E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is niet memory safe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17D03B4E-CE4C-48C8-A0FD-EBB363C30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while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\0'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'a'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'e'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'i'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'o'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'u'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4596AD2-D8C3-4469-B4AE-77D021490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F1E29AB-F59B-48F7-8323-E88CE581A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  <p:pic>
        <p:nvPicPr>
          <p:cNvPr id="2" name="Afbeelding 1" descr="Afbeelding met tekst, teken, stoppen, buiten&#10;&#10;Automatisch gegenereerde beschrijving">
            <a:extLst>
              <a:ext uri="{FF2B5EF4-FFF2-40B4-BE49-F238E27FC236}">
                <a16:creationId xmlns:a16="http://schemas.microsoft.com/office/drawing/2014/main" id="{0F5C2420-4568-411B-7BD6-B40909578C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15" y="2320239"/>
            <a:ext cx="2438405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0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CD8A6-6630-B60B-55BE-512E0B429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F866A42-0E9C-8D76-E25D-123379E6A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is niet memory safe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790DD477-1273-2666-CA8F-854F156FD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if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(s !=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while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\0'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    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'a'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'e'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'i'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'o'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'u'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    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   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   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"testwoord"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"De eerste klinker in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%s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 is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%c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02BBD6-21EC-3122-8898-AB6C169684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7" name="Afbeelding 6" descr="Afbeelding met tekst, teken, stoppen, buiten&#10;&#10;Automatisch gegenereerde beschrijving">
            <a:extLst>
              <a:ext uri="{FF2B5EF4-FFF2-40B4-BE49-F238E27FC236}">
                <a16:creationId xmlns:a16="http://schemas.microsoft.com/office/drawing/2014/main" id="{098DB1EF-B965-7723-06CE-6695626484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15" y="2320239"/>
            <a:ext cx="2438405" cy="243840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0D9B78-0ABC-B4A6-7E91-1C7FD25F61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2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E5AD288-7D14-423D-84C6-49A01C04E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is niet memory safe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17D03B4E-CE4C-48C8-A0FD-EBB363C30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if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(s !=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while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(*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!=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</a:t>
            </a:r>
            <a:r>
              <a:rPr lang="nl-NL" sz="1600" dirty="0">
                <a:solidFill>
                  <a:srgbClr val="EE0000"/>
                </a:solidFill>
                <a:latin typeface="Consolas" panose="020B0609020204030204" pitchFamily="49" charset="0"/>
              </a:rPr>
              <a:t>\0'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       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if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(*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'a'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'e'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'i'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'o'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'u'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        </a:t>
            </a:r>
            <a:r>
              <a:rPr lang="nl-NL" sz="1600" dirty="0">
                <a:solidFill>
                  <a:srgbClr val="AF00DB"/>
                </a:solidFill>
                <a:latin typeface="Consolas" panose="020B0609020204030204" pitchFamily="49" charset="0"/>
              </a:rPr>
              <a:t>return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   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AF00DB"/>
                </a:solidFill>
                <a:latin typeface="Consolas" panose="020B0609020204030204" pitchFamily="49" charset="0"/>
              </a:rPr>
              <a:t>return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b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 err="1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tstwrd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!=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NULL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"De eerste klinker in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%s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 is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%c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*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"Er is geen klinker in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%s</a:t>
            </a:r>
            <a:r>
              <a:rPr lang="nl-NL" sz="1600" b="0" dirty="0">
                <a:solidFill>
                  <a:srgbClr val="EE0000"/>
                </a:solidFill>
                <a:effectLst/>
                <a:latin typeface="Consolas" panose="020B0609020204030204" pitchFamily="49" charset="0"/>
              </a:rPr>
              <a:t>\n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4596AD2-D8C3-4469-B4AE-77D021490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BEC3665-9165-4106-9433-1C3ACE533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  <p:pic>
        <p:nvPicPr>
          <p:cNvPr id="2" name="Afbeelding 1" descr="Afbeelding met tekst, teken, stoppen, buiten&#10;&#10;Automatisch gegenereerde beschrijving">
            <a:extLst>
              <a:ext uri="{FF2B5EF4-FFF2-40B4-BE49-F238E27FC236}">
                <a16:creationId xmlns:a16="http://schemas.microsoft.com/office/drawing/2014/main" id="{E2429AAC-9034-3CD9-90E3-E937B697C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15" y="2320239"/>
            <a:ext cx="2438405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8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26AC6-F45D-4B2D-825A-73D173DB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 is niet memory safe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BC10AD-287F-485A-957D-E01DB555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if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(s !=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while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(*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!=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</a:t>
            </a:r>
            <a:r>
              <a:rPr lang="nl-NL" sz="1600" dirty="0">
                <a:solidFill>
                  <a:srgbClr val="EE0000"/>
                </a:solidFill>
                <a:latin typeface="Consolas" panose="020B0609020204030204" pitchFamily="49" charset="0"/>
              </a:rPr>
              <a:t>\0'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        </a:t>
            </a:r>
            <a:r>
              <a:rPr lang="nl-NL" sz="1600" dirty="0" err="1">
                <a:solidFill>
                  <a:srgbClr val="AF00DB"/>
                </a:solidFill>
                <a:latin typeface="Consolas" panose="020B0609020204030204" pitchFamily="49" charset="0"/>
              </a:rPr>
              <a:t>if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(*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'a'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'e'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'i'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'o'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|| *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== </a:t>
            </a:r>
            <a:r>
              <a:rPr lang="nl-NL" sz="1600" dirty="0">
                <a:solidFill>
                  <a:srgbClr val="A31515"/>
                </a:solidFill>
                <a:latin typeface="Consolas" panose="020B0609020204030204" pitchFamily="49" charset="0"/>
              </a:rPr>
              <a:t>'u'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        </a:t>
            </a:r>
            <a:r>
              <a:rPr lang="nl-NL" sz="1600" dirty="0">
                <a:solidFill>
                  <a:srgbClr val="AF00DB"/>
                </a:solidFill>
                <a:latin typeface="Consolas" panose="020B0609020204030204" pitchFamily="49" charset="0"/>
              </a:rPr>
              <a:t>return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        </a:t>
            </a:r>
            <a:r>
              <a:rPr lang="nl-NL" sz="16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AF00DB"/>
                </a:solidFill>
                <a:latin typeface="Consolas" panose="020B0609020204030204" pitchFamily="49" charset="0"/>
              </a:rPr>
              <a:t>return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l-NL" sz="1600" dirty="0">
                <a:solidFill>
                  <a:srgbClr val="0000FF"/>
                </a:solidFill>
                <a:latin typeface="Consolas" panose="020B0609020204030204" pitchFamily="49" charset="0"/>
              </a:rPr>
              <a:t>NULL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"testwoord"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heap_woord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malloc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((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strlen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+ </a:t>
            </a:r>
            <a:r>
              <a:rPr lang="nl-NL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* 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sizeof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strcpy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heap_woord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...;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dirty="0">
                <a:solidFill>
                  <a:srgbClr val="795E26"/>
                </a:solidFill>
                <a:latin typeface="Consolas" panose="020B0609020204030204" pitchFamily="49" charset="0"/>
              </a:rPr>
              <a:t>free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nl-NL" sz="1600" dirty="0" err="1">
                <a:solidFill>
                  <a:srgbClr val="001080"/>
                </a:solidFill>
                <a:latin typeface="Consolas" panose="020B0609020204030204" pitchFamily="49" charset="0"/>
              </a:rPr>
              <a:t>heap_woord</a:t>
            </a: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// ...;</a:t>
            </a: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heap_woord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3C25CC3-CAB1-4F01-BB5F-544C3CFE8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975CAA1-D3B1-427E-A461-2F3A73F88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18" y="72008"/>
            <a:ext cx="1152292" cy="12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0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04A9D-601C-45AF-98D3-004F66B1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 is memory safe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9F3A8C-BA04-4DAD-B2B0-E8400D4B5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5" y="985292"/>
            <a:ext cx="9604877" cy="44644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 &amp;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str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-&gt;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Option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char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&gt;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</a:t>
            </a:r>
            <a:r>
              <a:rPr lang="nl-NL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chars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'a'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'e'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'i'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'o'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||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'u'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Some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c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None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pPr>
              <a:spcBef>
                <a:spcPts val="0"/>
              </a:spcBef>
            </a:pPr>
            <a:endParaRPr lang="nl-NL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main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"hallo"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kl_opt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eerste_klinker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!("De eerste klinker in {} is {}", woord, </a:t>
            </a:r>
            <a:r>
              <a:rPr lang="nl-NL" sz="1600" dirty="0" err="1">
                <a:solidFill>
                  <a:srgbClr val="008000"/>
                </a:solidFill>
                <a:latin typeface="Consolas" panose="020B0609020204030204" pitchFamily="49" charset="0"/>
              </a:rPr>
              <a:t>kl_opt</a:t>
            </a:r>
            <a:r>
              <a:rPr lang="nl-NL" sz="1600" dirty="0">
                <a:solidFill>
                  <a:srgbClr val="008000"/>
                </a:solidFill>
                <a:latin typeface="Consolas" panose="020B0609020204030204" pitchFamily="49" charset="0"/>
              </a:rPr>
              <a:t>); 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//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compile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error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nl-NL" sz="16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dirty="0" err="1">
                <a:solidFill>
                  <a:srgbClr val="001080"/>
                </a:solidFill>
                <a:latin typeface="Consolas" panose="020B0609020204030204" pitchFamily="49" charset="0"/>
              </a:rPr>
              <a:t>kl_opt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Some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dirty="0" err="1">
                <a:solidFill>
                  <a:srgbClr val="001080"/>
                </a:solidFill>
                <a:latin typeface="Consolas" panose="020B0609020204030204" pitchFamily="49" charset="0"/>
              </a:rPr>
              <a:t>kl_opt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=&gt;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"De eerste klinker in {} is {}"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dirty="0" err="1">
                <a:solidFill>
                  <a:srgbClr val="001080"/>
                </a:solidFill>
                <a:latin typeface="Consolas" panose="020B0609020204030204" pitchFamily="49" charset="0"/>
              </a:rPr>
              <a:t>kl_opt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nl-NL" sz="16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None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=&gt; </a:t>
            </a:r>
            <a:r>
              <a:rPr lang="nl-NL" sz="16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nl-NL" sz="16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!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nl-NL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"Er is geen klinker in {}"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nl-NL" sz="16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woord</a:t>
            </a: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>
              <a:spcBef>
                <a:spcPts val="0"/>
              </a:spcBef>
            </a:pP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    // None vergeten: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compile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error: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pattern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`None`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not</a:t>
            </a:r>
            <a:r>
              <a:rPr lang="nl-NL" sz="1600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nl-NL" sz="1600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covered</a:t>
            </a: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0"/>
              </a:spcBef>
            </a:pPr>
            <a:endParaRPr lang="nl-NL" sz="16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8B01C1-18BC-4E9C-B67F-C04A2E728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7B8D7C5-00FF-44CC-8579-1E1EA78814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400" y="78507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8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1827</TotalTime>
  <Words>2839</Words>
  <Application>Microsoft Office PowerPoint</Application>
  <PresentationFormat>Aangepast</PresentationFormat>
  <Paragraphs>375</Paragraphs>
  <Slides>28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28</vt:i4>
      </vt:variant>
    </vt:vector>
  </HeadingPairs>
  <TitlesOfParts>
    <vt:vector size="36" baseType="lpstr">
      <vt:lpstr>Arial</vt:lpstr>
      <vt:lpstr>Calibri</vt:lpstr>
      <vt:lpstr>Consolas</vt:lpstr>
      <vt:lpstr>Lucida Grande</vt:lpstr>
      <vt:lpstr>Open Sans</vt:lpstr>
      <vt:lpstr>Verdana</vt:lpstr>
      <vt:lpstr>hoofdstuk pagina</vt:lpstr>
      <vt:lpstr>1_tekst pagina</vt:lpstr>
      <vt:lpstr>RTS1  Week 7</vt:lpstr>
      <vt:lpstr>Leerdoelen  Week 7 en 8</vt:lpstr>
      <vt:lpstr>Disclaimer</vt:lpstr>
      <vt:lpstr>C versus Rust</vt:lpstr>
      <vt:lpstr>C is niet memory safe</vt:lpstr>
      <vt:lpstr>C is niet memory safe</vt:lpstr>
      <vt:lpstr>C is niet memory safe</vt:lpstr>
      <vt:lpstr>C is niet memory safe</vt:lpstr>
      <vt:lpstr>Rust is memory safe</vt:lpstr>
      <vt:lpstr>Rust is memory safe</vt:lpstr>
      <vt:lpstr>Rust is memory safe</vt:lpstr>
      <vt:lpstr>C versus Rust</vt:lpstr>
      <vt:lpstr>C versus Rust</vt:lpstr>
      <vt:lpstr>C restrict</vt:lpstr>
      <vt:lpstr>Rust borrow checker</vt:lpstr>
      <vt:lpstr>C versus Rust</vt:lpstr>
      <vt:lpstr>C error afhandling</vt:lpstr>
      <vt:lpstr>Betere C error afhandling</vt:lpstr>
      <vt:lpstr>Rust error afhandeling</vt:lpstr>
      <vt:lpstr>C versus Rust</vt:lpstr>
      <vt:lpstr>C versus Rust</vt:lpstr>
      <vt:lpstr>C print array</vt:lpstr>
      <vt:lpstr>Rust print array</vt:lpstr>
      <vt:lpstr>C versus Rust</vt:lpstr>
      <vt:lpstr>C pthread mutex</vt:lpstr>
      <vt:lpstr>Rust mutex</vt:lpstr>
      <vt:lpstr>Volgende week…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66</cp:revision>
  <cp:lastPrinted>2013-05-13T15:29:32Z</cp:lastPrinted>
  <dcterms:created xsi:type="dcterms:W3CDTF">2017-11-15T06:58:38Z</dcterms:created>
  <dcterms:modified xsi:type="dcterms:W3CDTF">2026-05-20T16:49:52Z</dcterms:modified>
</cp:coreProperties>
</file>