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7"/>
  </p:notesMasterIdLst>
  <p:handoutMasterIdLst>
    <p:handoutMasterId r:id="rId18"/>
  </p:handoutMasterIdLst>
  <p:sldIdLst>
    <p:sldId id="317" r:id="rId6"/>
    <p:sldId id="323" r:id="rId7"/>
    <p:sldId id="338" r:id="rId8"/>
    <p:sldId id="335" r:id="rId9"/>
    <p:sldId id="339" r:id="rId10"/>
    <p:sldId id="336" r:id="rId11"/>
    <p:sldId id="337" r:id="rId12"/>
    <p:sldId id="334" r:id="rId13"/>
    <p:sldId id="340" r:id="rId14"/>
    <p:sldId id="341" r:id="rId15"/>
    <p:sldId id="331" r:id="rId16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D554E5-88E9-4AFB-B380-708F10F0B125}" v="65" dt="2022-10-17T08:52:35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434" autoAdjust="0"/>
  </p:normalViewPr>
  <p:slideViewPr>
    <p:cSldViewPr>
      <p:cViewPr varScale="1">
        <p:scale>
          <a:sx n="98" d="100"/>
          <a:sy n="98" d="100"/>
        </p:scale>
        <p:origin x="691" y="106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sluis, D. (Daniel)" userId="9b2231f4-e42d-436d-bd3a-144d579f427c" providerId="ADAL" clId="{CDD554E5-88E9-4AFB-B380-708F10F0B125}"/>
    <pc:docChg chg="undo custSel addSld delSld modSld">
      <pc:chgData name="Versluis, D. (Daniel)" userId="9b2231f4-e42d-436d-bd3a-144d579f427c" providerId="ADAL" clId="{CDD554E5-88E9-4AFB-B380-708F10F0B125}" dt="2022-10-17T09:00:30.518" v="311" actId="47"/>
      <pc:docMkLst>
        <pc:docMk/>
      </pc:docMkLst>
      <pc:sldChg chg="modSp modAnim">
        <pc:chgData name="Versluis, D. (Daniel)" userId="9b2231f4-e42d-436d-bd3a-144d579f427c" providerId="ADAL" clId="{CDD554E5-88E9-4AFB-B380-708F10F0B125}" dt="2022-10-17T08:50:39.189" v="269" actId="20577"/>
        <pc:sldMkLst>
          <pc:docMk/>
          <pc:sldMk cId="3338009184" sldId="323"/>
        </pc:sldMkLst>
        <pc:spChg chg="mod">
          <ac:chgData name="Versluis, D. (Daniel)" userId="9b2231f4-e42d-436d-bd3a-144d579f427c" providerId="ADAL" clId="{CDD554E5-88E9-4AFB-B380-708F10F0B125}" dt="2022-10-17T08:50:39.189" v="269" actId="20577"/>
          <ac:spMkLst>
            <pc:docMk/>
            <pc:sldMk cId="3338009184" sldId="323"/>
            <ac:spMk id="4" creationId="{00000000-0000-0000-0000-000000000000}"/>
          </ac:spMkLst>
        </pc:spChg>
      </pc:sldChg>
      <pc:sldChg chg="del">
        <pc:chgData name="Versluis, D. (Daniel)" userId="9b2231f4-e42d-436d-bd3a-144d579f427c" providerId="ADAL" clId="{CDD554E5-88E9-4AFB-B380-708F10F0B125}" dt="2022-10-17T09:00:30.518" v="311" actId="47"/>
        <pc:sldMkLst>
          <pc:docMk/>
          <pc:sldMk cId="427614835" sldId="333"/>
        </pc:sldMkLst>
      </pc:sldChg>
      <pc:sldChg chg="modSp mod">
        <pc:chgData name="Versluis, D. (Daniel)" userId="9b2231f4-e42d-436d-bd3a-144d579f427c" providerId="ADAL" clId="{CDD554E5-88E9-4AFB-B380-708F10F0B125}" dt="2022-10-17T09:00:21.768" v="310" actId="403"/>
        <pc:sldMkLst>
          <pc:docMk/>
          <pc:sldMk cId="3974979449" sldId="334"/>
        </pc:sldMkLst>
        <pc:spChg chg="mod">
          <ac:chgData name="Versluis, D. (Daniel)" userId="9b2231f4-e42d-436d-bd3a-144d579f427c" providerId="ADAL" clId="{CDD554E5-88E9-4AFB-B380-708F10F0B125}" dt="2022-10-17T09:00:21.768" v="310" actId="403"/>
          <ac:spMkLst>
            <pc:docMk/>
            <pc:sldMk cId="3974979449" sldId="334"/>
            <ac:spMk id="5" creationId="{2D8EAF5F-24D1-430B-9DA9-09B1002F9BAC}"/>
          </ac:spMkLst>
        </pc:spChg>
      </pc:sldChg>
      <pc:sldChg chg="modSp mod">
        <pc:chgData name="Versluis, D. (Daniel)" userId="9b2231f4-e42d-436d-bd3a-144d579f427c" providerId="ADAL" clId="{CDD554E5-88E9-4AFB-B380-708F10F0B125}" dt="2022-10-17T08:48:11.757" v="249" actId="20577"/>
        <pc:sldMkLst>
          <pc:docMk/>
          <pc:sldMk cId="274154468" sldId="335"/>
        </pc:sldMkLst>
        <pc:spChg chg="mod">
          <ac:chgData name="Versluis, D. (Daniel)" userId="9b2231f4-e42d-436d-bd3a-144d579f427c" providerId="ADAL" clId="{CDD554E5-88E9-4AFB-B380-708F10F0B125}" dt="2022-10-17T08:48:11.757" v="249" actId="20577"/>
          <ac:spMkLst>
            <pc:docMk/>
            <pc:sldMk cId="274154468" sldId="335"/>
            <ac:spMk id="4" creationId="{387E6A7B-BEB9-4EEC-9F46-0C4BE769FB70}"/>
          </ac:spMkLst>
        </pc:spChg>
      </pc:sldChg>
      <pc:sldChg chg="addSp delSp modSp mod">
        <pc:chgData name="Versluis, D. (Daniel)" userId="9b2231f4-e42d-436d-bd3a-144d579f427c" providerId="ADAL" clId="{CDD554E5-88E9-4AFB-B380-708F10F0B125}" dt="2022-10-17T08:42:09.097" v="32" actId="1076"/>
        <pc:sldMkLst>
          <pc:docMk/>
          <pc:sldMk cId="2112946014" sldId="336"/>
        </pc:sldMkLst>
        <pc:spChg chg="mod">
          <ac:chgData name="Versluis, D. (Daniel)" userId="9b2231f4-e42d-436d-bd3a-144d579f427c" providerId="ADAL" clId="{CDD554E5-88E9-4AFB-B380-708F10F0B125}" dt="2022-10-17T08:38:57.184" v="16" actId="20577"/>
          <ac:spMkLst>
            <pc:docMk/>
            <pc:sldMk cId="2112946014" sldId="336"/>
            <ac:spMk id="2" creationId="{A073E300-2630-4364-B792-23494ADB6F95}"/>
          </ac:spMkLst>
        </pc:spChg>
        <pc:spChg chg="del mod">
          <ac:chgData name="Versluis, D. (Daniel)" userId="9b2231f4-e42d-436d-bd3a-144d579f427c" providerId="ADAL" clId="{CDD554E5-88E9-4AFB-B380-708F10F0B125}" dt="2022-10-17T08:42:02.704" v="29" actId="478"/>
          <ac:spMkLst>
            <pc:docMk/>
            <pc:sldMk cId="2112946014" sldId="336"/>
            <ac:spMk id="4" creationId="{4C114CC1-2ACD-4CCF-A9C6-822083EFD87D}"/>
          </ac:spMkLst>
        </pc:spChg>
        <pc:picChg chg="add mod">
          <ac:chgData name="Versluis, D. (Daniel)" userId="9b2231f4-e42d-436d-bd3a-144d579f427c" providerId="ADAL" clId="{CDD554E5-88E9-4AFB-B380-708F10F0B125}" dt="2022-10-17T08:42:09.097" v="32" actId="1076"/>
          <ac:picMkLst>
            <pc:docMk/>
            <pc:sldMk cId="2112946014" sldId="336"/>
            <ac:picMk id="6" creationId="{A59D4F2B-9987-39AF-EA29-665C5730A3C1}"/>
          </ac:picMkLst>
        </pc:picChg>
      </pc:sldChg>
      <pc:sldChg chg="addSp delSp modSp add mod modAnim chgLayout">
        <pc:chgData name="Versluis, D. (Daniel)" userId="9b2231f4-e42d-436d-bd3a-144d579f427c" providerId="ADAL" clId="{CDD554E5-88E9-4AFB-B380-708F10F0B125}" dt="2022-10-17T08:52:35.797" v="271"/>
        <pc:sldMkLst>
          <pc:docMk/>
          <pc:sldMk cId="2651803050" sldId="337"/>
        </pc:sldMkLst>
        <pc:spChg chg="mod ord">
          <ac:chgData name="Versluis, D. (Daniel)" userId="9b2231f4-e42d-436d-bd3a-144d579f427c" providerId="ADAL" clId="{CDD554E5-88E9-4AFB-B380-708F10F0B125}" dt="2022-10-17T08:45:28.042" v="44" actId="700"/>
          <ac:spMkLst>
            <pc:docMk/>
            <pc:sldMk cId="2651803050" sldId="337"/>
            <ac:spMk id="2" creationId="{A073E300-2630-4364-B792-23494ADB6F95}"/>
          </ac:spMkLst>
        </pc:spChg>
        <pc:spChg chg="mod ord">
          <ac:chgData name="Versluis, D. (Daniel)" userId="9b2231f4-e42d-436d-bd3a-144d579f427c" providerId="ADAL" clId="{CDD554E5-88E9-4AFB-B380-708F10F0B125}" dt="2022-10-17T08:45:28.042" v="44" actId="700"/>
          <ac:spMkLst>
            <pc:docMk/>
            <pc:sldMk cId="2651803050" sldId="337"/>
            <ac:spMk id="3" creationId="{71828612-2A0B-45AB-9B74-514025D3A835}"/>
          </ac:spMkLst>
        </pc:spChg>
        <pc:spChg chg="add mod ord">
          <ac:chgData name="Versluis, D. (Daniel)" userId="9b2231f4-e42d-436d-bd3a-144d579f427c" providerId="ADAL" clId="{CDD554E5-88E9-4AFB-B380-708F10F0B125}" dt="2022-10-17T08:46:46.237" v="161" actId="207"/>
          <ac:spMkLst>
            <pc:docMk/>
            <pc:sldMk cId="2651803050" sldId="337"/>
            <ac:spMk id="4" creationId="{CF93AE6D-C1E0-0BAD-F67C-D94482AB39A3}"/>
          </ac:spMkLst>
        </pc:spChg>
        <pc:picChg chg="del">
          <ac:chgData name="Versluis, D. (Daniel)" userId="9b2231f4-e42d-436d-bd3a-144d579f427c" providerId="ADAL" clId="{CDD554E5-88E9-4AFB-B380-708F10F0B125}" dt="2022-10-17T08:45:25.288" v="43" actId="478"/>
          <ac:picMkLst>
            <pc:docMk/>
            <pc:sldMk cId="2651803050" sldId="337"/>
            <ac:picMk id="6" creationId="{A59D4F2B-9987-39AF-EA29-665C5730A3C1}"/>
          </ac:picMkLst>
        </pc:picChg>
      </pc:sldChg>
      <pc:sldChg chg="addSp modSp new mod">
        <pc:chgData name="Versluis, D. (Daniel)" userId="9b2231f4-e42d-436d-bd3a-144d579f427c" providerId="ADAL" clId="{CDD554E5-88E9-4AFB-B380-708F10F0B125}" dt="2022-10-17T08:58:20.245" v="303" actId="20577"/>
        <pc:sldMkLst>
          <pc:docMk/>
          <pc:sldMk cId="2627979952" sldId="338"/>
        </pc:sldMkLst>
        <pc:spChg chg="mod">
          <ac:chgData name="Versluis, D. (Daniel)" userId="9b2231f4-e42d-436d-bd3a-144d579f427c" providerId="ADAL" clId="{CDD554E5-88E9-4AFB-B380-708F10F0B125}" dt="2022-10-17T08:58:20.245" v="303" actId="20577"/>
          <ac:spMkLst>
            <pc:docMk/>
            <pc:sldMk cId="2627979952" sldId="338"/>
            <ac:spMk id="2" creationId="{CB8C67DF-5EC2-178E-E2E6-98B5761300A9}"/>
          </ac:spMkLst>
        </pc:spChg>
        <pc:picChg chg="add mod modCrop">
          <ac:chgData name="Versluis, D. (Daniel)" userId="9b2231f4-e42d-436d-bd3a-144d579f427c" providerId="ADAL" clId="{CDD554E5-88E9-4AFB-B380-708F10F0B125}" dt="2022-10-17T08:58:13.481" v="291" actId="1035"/>
          <ac:picMkLst>
            <pc:docMk/>
            <pc:sldMk cId="2627979952" sldId="338"/>
            <ac:picMk id="5" creationId="{3F497393-B5EF-A1C9-DCAA-F6D0D7F60571}"/>
          </ac:picMkLst>
        </pc:picChg>
        <pc:picChg chg="add mod">
          <ac:chgData name="Versluis, D. (Daniel)" userId="9b2231f4-e42d-436d-bd3a-144d579f427c" providerId="ADAL" clId="{CDD554E5-88E9-4AFB-B380-708F10F0B125}" dt="2022-10-17T08:58:16.108" v="295" actId="1035"/>
          <ac:picMkLst>
            <pc:docMk/>
            <pc:sldMk cId="2627979952" sldId="338"/>
            <ac:picMk id="7" creationId="{9E36F79D-74ED-64B2-F2D3-17D98DAE549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20-5-2026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 hasCustomPrompt="1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RTS10 Week X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70904" y="-1823020"/>
            <a:ext cx="10292337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115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>
                <a:solidFill>
                  <a:srgbClr val="C00000"/>
                </a:solidFill>
                <a:latin typeface="Calibri" panose="020F0502020204030204" pitchFamily="34" charset="0"/>
              </a:rPr>
              <a:t>REAL-TIME </a:t>
            </a:r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351" y="5089748"/>
            <a:ext cx="534924" cy="53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.rust-lang.org/book/ch17-03-oo-design-patterns.html#trade-offs-of-the-state-pattern" TargetMode="External"/><Relationship Id="rId2" Type="http://schemas.openxmlformats.org/officeDocument/2006/relationships/hyperlink" Target="https://doc.rust-lang.org/book/ch17-03-oo-design-patterns.html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github.com/HR-ELEKTRO/rts1/wiki/Opdrachten/Opdrachten_Week_8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ates.io/crates/cortex-m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ates.io/crates/stm32f4xx-hal" TargetMode="External"/><Relationship Id="rId5" Type="http://schemas.openxmlformats.org/officeDocument/2006/relationships/hyperlink" Target="https://docs.rs/svd2rust/latest/svd2rust/" TargetMode="External"/><Relationship Id="rId4" Type="http://schemas.openxmlformats.org/officeDocument/2006/relationships/hyperlink" Target="https://crates.io/crates/stm32f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embassy-rs/embassy" TargetMode="External"/><Relationship Id="rId2" Type="http://schemas.openxmlformats.org/officeDocument/2006/relationships/hyperlink" Target="https://crates.io/crates/cortex-m-rti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esp-rs.org/book/overview/using-the-standard-library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rust-embedded/awesome-embedded-rus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.rust-lang.org/book/ch17-03-oo-design-patterns.html#trade-offs-of-the-state-pattern" TargetMode="External"/><Relationship Id="rId2" Type="http://schemas.openxmlformats.org/officeDocument/2006/relationships/hyperlink" Target="https://doc.rust-lang.org/book/ch17-03-oo-design-pattern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RTS1  Week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D5E38-861E-0C90-BA95-F97D58286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 boek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FD5CCB-CAF6-D4CE-C5AD-B0B531C46E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5A8F18-A6DB-AA14-9F19-CDAA6DCE666E}"/>
              </a:ext>
            </a:extLst>
          </p:cNvPr>
          <p:cNvSpPr/>
          <p:nvPr/>
        </p:nvSpPr>
        <p:spPr bwMode="auto">
          <a:xfrm>
            <a:off x="1230033" y="1484141"/>
            <a:ext cx="1420857" cy="142085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48" charset="-128"/>
              </a:rPr>
              <a:t>draft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0FBBE52-3499-1758-0617-185DC77C1EFD}"/>
              </a:ext>
            </a:extLst>
          </p:cNvPr>
          <p:cNvSpPr/>
          <p:nvPr/>
        </p:nvSpPr>
        <p:spPr bwMode="auto">
          <a:xfrm>
            <a:off x="4045465" y="2713484"/>
            <a:ext cx="1296144" cy="129614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48" charset="-128"/>
              </a:rPr>
              <a:t>Pending</a:t>
            </a:r>
            <a:endParaRPr lang="nl-NL" sz="1400" dirty="0">
              <a:latin typeface="Arial" charset="0"/>
              <a:ea typeface="ＭＳ Ｐゴシック" pitchFamily="-48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48" charset="-128"/>
              </a:rPr>
              <a:t>review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B7BFE6-94F0-2589-3670-FAC395D34B5B}"/>
              </a:ext>
            </a:extLst>
          </p:cNvPr>
          <p:cNvSpPr/>
          <p:nvPr/>
        </p:nvSpPr>
        <p:spPr bwMode="auto">
          <a:xfrm>
            <a:off x="6736184" y="1484141"/>
            <a:ext cx="1512168" cy="1512168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48" charset="-128"/>
              </a:rPr>
              <a:t>Approved</a:t>
            </a:r>
            <a:endParaRPr kumimoji="0" lang="nl-NL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48" charset="-128"/>
            </a:endParaRPr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62D44978-9E30-46F7-F262-22AB6B1944E7}"/>
              </a:ext>
            </a:extLst>
          </p:cNvPr>
          <p:cNvCxnSpPr>
            <a:stCxn id="4" idx="5"/>
            <a:endCxn id="5" idx="2"/>
          </p:cNvCxnSpPr>
          <p:nvPr/>
        </p:nvCxnSpPr>
        <p:spPr bwMode="auto">
          <a:xfrm rot="16200000" flipH="1">
            <a:off x="2911818" y="2227909"/>
            <a:ext cx="664638" cy="1602655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8B24884A-CD87-E53C-8CED-C7155CBBC2A7}"/>
              </a:ext>
            </a:extLst>
          </p:cNvPr>
          <p:cNvCxnSpPr>
            <a:stCxn id="5" idx="6"/>
            <a:endCxn id="6" idx="2"/>
          </p:cNvCxnSpPr>
          <p:nvPr/>
        </p:nvCxnSpPr>
        <p:spPr bwMode="auto">
          <a:xfrm flipV="1">
            <a:off x="5341609" y="2240225"/>
            <a:ext cx="1394575" cy="1121331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3B390741-DF9B-5A3A-D5E1-432814E99B0E}"/>
              </a:ext>
            </a:extLst>
          </p:cNvPr>
          <p:cNvCxnSpPr>
            <a:stCxn id="4" idx="2"/>
            <a:endCxn id="4" idx="4"/>
          </p:cNvCxnSpPr>
          <p:nvPr/>
        </p:nvCxnSpPr>
        <p:spPr bwMode="auto">
          <a:xfrm rot="10800000" flipH="1" flipV="1">
            <a:off x="1230032" y="2194570"/>
            <a:ext cx="710429" cy="710428"/>
          </a:xfrm>
          <a:prstGeom prst="curvedConnector4">
            <a:avLst>
              <a:gd name="adj1" fmla="val -118607"/>
              <a:gd name="adj2" fmla="val 20679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CACE2258-97AF-5EF8-4156-D47719FCC526}"/>
              </a:ext>
            </a:extLst>
          </p:cNvPr>
          <p:cNvCxnSpPr>
            <a:cxnSpLocks/>
            <a:stCxn id="5" idx="3"/>
            <a:endCxn id="5" idx="5"/>
          </p:cNvCxnSpPr>
          <p:nvPr/>
        </p:nvCxnSpPr>
        <p:spPr bwMode="auto">
          <a:xfrm rot="16200000" flipH="1">
            <a:off x="4693537" y="3361556"/>
            <a:ext cx="12700" cy="916512"/>
          </a:xfrm>
          <a:prstGeom prst="curvedConnector3">
            <a:avLst>
              <a:gd name="adj1" fmla="val 329461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A3ADF589-3564-4EA9-7F43-4B3D868E728F}"/>
              </a:ext>
            </a:extLst>
          </p:cNvPr>
          <p:cNvCxnSpPr>
            <a:cxnSpLocks/>
            <a:stCxn id="6" idx="6"/>
            <a:endCxn id="6" idx="4"/>
          </p:cNvCxnSpPr>
          <p:nvPr/>
        </p:nvCxnSpPr>
        <p:spPr bwMode="auto">
          <a:xfrm flipH="1">
            <a:off x="7492268" y="2240225"/>
            <a:ext cx="756084" cy="756084"/>
          </a:xfrm>
          <a:prstGeom prst="curvedConnector4">
            <a:avLst>
              <a:gd name="adj1" fmla="val -102681"/>
              <a:gd name="adj2" fmla="val 19450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2EE9BA81-BE48-388A-50D9-94B61B36D97D}"/>
              </a:ext>
            </a:extLst>
          </p:cNvPr>
          <p:cNvSpPr txBox="1"/>
          <p:nvPr/>
        </p:nvSpPr>
        <p:spPr>
          <a:xfrm>
            <a:off x="2855408" y="2996309"/>
            <a:ext cx="777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Request</a:t>
            </a:r>
            <a:endParaRPr lang="nl-NL" sz="1400" b="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r>
              <a:rPr lang="nl-NL" sz="1400" b="0" dirty="0">
                <a:solidFill>
                  <a:srgbClr val="C00000"/>
                </a:solidFill>
                <a:latin typeface="Calibri" panose="020F0502020204030204" pitchFamily="34" charset="0"/>
              </a:rPr>
              <a:t>review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64C287-D298-BBFE-13E9-3588A94C5F01}"/>
              </a:ext>
            </a:extLst>
          </p:cNvPr>
          <p:cNvSpPr txBox="1"/>
          <p:nvPr/>
        </p:nvSpPr>
        <p:spPr>
          <a:xfrm>
            <a:off x="5650167" y="2687013"/>
            <a:ext cx="783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approve</a:t>
            </a:r>
            <a:endParaRPr lang="nl-NL" sz="140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EC509B7-7BF9-6A82-EE6F-D6F4772A72D5}"/>
              </a:ext>
            </a:extLst>
          </p:cNvPr>
          <p:cNvSpPr txBox="1"/>
          <p:nvPr/>
        </p:nvSpPr>
        <p:spPr>
          <a:xfrm>
            <a:off x="615504" y="3579134"/>
            <a:ext cx="783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approve</a:t>
            </a:r>
            <a:endParaRPr lang="nl-NL" sz="140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366A445-CE05-FFDE-3C3A-45DE7597EA2A}"/>
              </a:ext>
            </a:extLst>
          </p:cNvPr>
          <p:cNvSpPr txBox="1"/>
          <p:nvPr/>
        </p:nvSpPr>
        <p:spPr>
          <a:xfrm>
            <a:off x="4388101" y="4221277"/>
            <a:ext cx="777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Request</a:t>
            </a:r>
            <a:endParaRPr lang="nl-NL" sz="1400" b="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r>
              <a:rPr lang="nl-NL" sz="1400" b="0" dirty="0">
                <a:solidFill>
                  <a:srgbClr val="C00000"/>
                </a:solidFill>
                <a:latin typeface="Calibri" panose="020F0502020204030204" pitchFamily="34" charset="0"/>
              </a:rPr>
              <a:t>review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1A972D5-7E3C-A977-377F-02CF8195956C}"/>
              </a:ext>
            </a:extLst>
          </p:cNvPr>
          <p:cNvSpPr txBox="1"/>
          <p:nvPr/>
        </p:nvSpPr>
        <p:spPr>
          <a:xfrm>
            <a:off x="7744296" y="3659572"/>
            <a:ext cx="783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approve</a:t>
            </a:r>
            <a:endParaRPr lang="nl-NL" sz="140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1AB718A-EBA4-171B-0CFC-C408E58856F9}"/>
              </a:ext>
            </a:extLst>
          </p:cNvPr>
          <p:cNvSpPr txBox="1"/>
          <p:nvPr/>
        </p:nvSpPr>
        <p:spPr>
          <a:xfrm>
            <a:off x="8938284" y="3266587"/>
            <a:ext cx="777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Request</a:t>
            </a:r>
            <a:endParaRPr lang="nl-NL" sz="1400" b="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r>
              <a:rPr lang="nl-NL" sz="1400" b="0" dirty="0">
                <a:solidFill>
                  <a:srgbClr val="C00000"/>
                </a:solidFill>
                <a:latin typeface="Calibri" panose="020F0502020204030204" pitchFamily="34" charset="0"/>
              </a:rPr>
              <a:t>review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6415DD8-D9C8-2BC3-EDD1-4CE2A58FBA6E}"/>
              </a:ext>
            </a:extLst>
          </p:cNvPr>
          <p:cNvSpPr txBox="1"/>
          <p:nvPr/>
        </p:nvSpPr>
        <p:spPr>
          <a:xfrm>
            <a:off x="2055664" y="4850431"/>
            <a:ext cx="516834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indent="0">
              <a:buNone/>
            </a:pPr>
            <a:r>
              <a:rPr lang="en-US" sz="1100" dirty="0" err="1">
                <a:ea typeface="Calibri" panose="020F0502020204030204" pitchFamily="34" charset="0"/>
                <a:cs typeface="Calibri" panose="020F0502020204030204" pitchFamily="34" charset="0"/>
              </a:rPr>
              <a:t>Wordt</a:t>
            </a:r>
            <a:r>
              <a:rPr lang="en-US" sz="11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ea typeface="Calibri" panose="020F0502020204030204" pitchFamily="34" charset="0"/>
                <a:cs typeface="Calibri" panose="020F0502020204030204" pitchFamily="34" charset="0"/>
              </a:rPr>
              <a:t>uitgelegd</a:t>
            </a:r>
            <a:r>
              <a:rPr lang="en-US" sz="1100" dirty="0">
                <a:ea typeface="Calibri" panose="020F0502020204030204" pitchFamily="34" charset="0"/>
                <a:cs typeface="Calibri" panose="020F0502020204030204" pitchFamily="34" charset="0"/>
              </a:rPr>
              <a:t> in het </a:t>
            </a:r>
            <a:r>
              <a:rPr lang="en-US" sz="1100" dirty="0" err="1">
                <a:ea typeface="Calibri" panose="020F0502020204030204" pitchFamily="34" charset="0"/>
                <a:cs typeface="Calibri" panose="020F0502020204030204" pitchFamily="34" charset="0"/>
              </a:rPr>
              <a:t>hoofdstuk</a:t>
            </a:r>
            <a:r>
              <a:rPr lang="en-US" sz="11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Implementing an Object-Oriented Design Pattern</a:t>
            </a:r>
            <a:r>
              <a:rPr lang="en-US" sz="1100" dirty="0">
                <a:ea typeface="Calibri" panose="020F0502020204030204" pitchFamily="34" charset="0"/>
                <a:cs typeface="Calibri" panose="020F0502020204030204" pitchFamily="34" charset="0"/>
              </a:rPr>
              <a:t> tot </a:t>
            </a:r>
            <a:r>
              <a:rPr lang="en-US" sz="1100" dirty="0" err="1">
                <a:ea typeface="Calibri" panose="020F0502020204030204" pitchFamily="34" charset="0"/>
                <a:cs typeface="Calibri" panose="020F0502020204030204" pitchFamily="34" charset="0"/>
              </a:rPr>
              <a:t>paragraaf</a:t>
            </a:r>
            <a:r>
              <a:rPr lang="en-US" sz="1100" dirty="0">
                <a:ea typeface="Calibri" panose="020F0502020204030204" pitchFamily="34" charset="0"/>
                <a:cs typeface="Calibri" panose="020F0502020204030204" pitchFamily="34" charset="0"/>
              </a:rPr>
              <a:t> (maar </a:t>
            </a:r>
            <a:r>
              <a:rPr lang="en-US" sz="1100" dirty="0" err="1">
                <a:ea typeface="Calibri" panose="020F0502020204030204" pitchFamily="34" charset="0"/>
                <a:cs typeface="Calibri" panose="020F0502020204030204" pitchFamily="34" charset="0"/>
              </a:rPr>
              <a:t>niet</a:t>
            </a:r>
            <a:r>
              <a:rPr lang="en-US" sz="1100" dirty="0">
                <a:ea typeface="Calibri" panose="020F0502020204030204" pitchFamily="34" charset="0"/>
                <a:cs typeface="Calibri" panose="020F0502020204030204" pitchFamily="34" charset="0"/>
              </a:rPr>
              <a:t> met) </a:t>
            </a:r>
            <a:r>
              <a:rPr lang="en-US" sz="1100" i="0" u="none" strike="noStrike" dirty="0">
                <a:solidFill>
                  <a:srgbClr val="BCBDD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trade-offs of the State Pattern</a:t>
            </a:r>
            <a:endParaRPr lang="en-US" sz="1100" i="0" dirty="0">
              <a:solidFill>
                <a:srgbClr val="BCBDD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200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Opdrachten_Week_8.pdf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  <p:pic>
        <p:nvPicPr>
          <p:cNvPr id="8" name="Afbeelding 7" descr="Afbeelding met tekst, elektronica&#10;&#10;Automatisch gegenereerde beschrijving">
            <a:extLst>
              <a:ext uri="{FF2B5EF4-FFF2-40B4-BE49-F238E27FC236}">
                <a16:creationId xmlns:a16="http://schemas.microsoft.com/office/drawing/2014/main" id="{4C0AA9EB-0191-489E-ACCC-DD1434252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7125">
            <a:off x="4056001" y="1523639"/>
            <a:ext cx="5715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8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8.</a:t>
            </a:r>
            <a:r>
              <a:rPr lang="nl-NL" dirty="0">
                <a:cs typeface="Arial" panose="020B0604020202020204" pitchFamily="34" charset="0"/>
              </a:rPr>
              <a:t> </a:t>
            </a:r>
            <a:br>
              <a:rPr lang="nl-NL" dirty="0">
                <a:cs typeface="Arial" panose="020B0604020202020204" pitchFamily="34" charset="0"/>
              </a:rPr>
            </a:br>
            <a:r>
              <a:rPr lang="nl-NL" dirty="0">
                <a:cs typeface="Arial" panose="020B0604020202020204" pitchFamily="34" charset="0"/>
              </a:rPr>
              <a:t>Je leert: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cs typeface="Arial" panose="020B0604020202020204" pitchFamily="34" charset="0"/>
              </a:rPr>
              <a:t>Hoe </a:t>
            </a:r>
            <a:r>
              <a:rPr lang="nl-NL" sz="2800" dirty="0" err="1">
                <a:cs typeface="Arial" panose="020B0604020202020204" pitchFamily="34" charset="0"/>
              </a:rPr>
              <a:t>embedded</a:t>
            </a:r>
            <a:r>
              <a:rPr lang="nl-NL" sz="2800" dirty="0">
                <a:cs typeface="Arial" panose="020B0604020202020204" pitchFamily="34" charset="0"/>
              </a:rPr>
              <a:t> Rust is opgezet voor de STM32.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cs typeface="Arial" panose="020B0604020202020204" pitchFamily="34" charset="0"/>
              </a:rPr>
              <a:t>Wat er nog mist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C67DF-5EC2-178E-E2E6-98B576130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Toetsing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C1A5F8-D8C4-C11A-342D-70CCF0FB7C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497393-B5EF-A1C9-DCAA-F6D0D7F605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7"/>
          <a:stretch/>
        </p:blipFill>
        <p:spPr>
          <a:xfrm>
            <a:off x="111448" y="1201316"/>
            <a:ext cx="9899494" cy="13681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36F79D-74ED-64B2-F2D3-17D98DAE5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98" y="2857500"/>
            <a:ext cx="9881944" cy="212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979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 Crate &#10;High level of abstraction &#10;HAL Crate &#10;Micro-arch itecture &#10;Crate &#10;Peripheral Access &#10;crate (PAC) &#10;Low level of abstraction &#10;Microcontroller &#10;(STM32F3) &#10;Microprocessor &#10;(ARM cortex) &#10;ADC &#10;Memory &#10;usa ">
            <a:extLst>
              <a:ext uri="{FF2B5EF4-FFF2-40B4-BE49-F238E27FC236}">
                <a16:creationId xmlns:a16="http://schemas.microsoft.com/office/drawing/2014/main" id="{F5CFC2BE-8CDF-4D9A-B627-E74001A44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008" y="985293"/>
            <a:ext cx="4843614" cy="252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459A92-97A3-47BC-8F92-46E944D36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Overzicht </a:t>
            </a:r>
            <a:r>
              <a:rPr lang="nl-NL" dirty="0" err="1"/>
              <a:t>embedded</a:t>
            </a:r>
            <a:r>
              <a:rPr lang="nl-NL" dirty="0"/>
              <a:t> Rust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87E6A7B-BEB9-4EEC-9F46-0C4BE769FB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9485" y="985292"/>
                <a:ext cx="5505451" cy="4464496"/>
              </a:xfrm>
            </p:spPr>
            <p:txBody>
              <a:bodyPr/>
              <a:lstStyle/>
              <a:p>
                <a:r>
                  <a:rPr lang="nl-NL" sz="2400" dirty="0"/>
                  <a:t>Embedded Rust voor de STM32</a:t>
                </a:r>
              </a:p>
              <a:p>
                <a:pPr marL="457200" indent="-457200">
                  <a:buFontTx/>
                  <a:buChar char="-"/>
                </a:pPr>
                <a:r>
                  <a:rPr lang="nl-NL" sz="2400" dirty="0">
                    <a:hlinkClick r:id="rId3"/>
                  </a:rPr>
                  <a:t>Cortex-m</a:t>
                </a:r>
                <a:r>
                  <a:rPr lang="nl-NL" sz="2400" dirty="0"/>
                  <a:t> </a:t>
                </a:r>
                <a:r>
                  <a:rPr lang="nl-NL" sz="2400" dirty="0" err="1"/>
                  <a:t>crate</a:t>
                </a:r>
                <a:r>
                  <a:rPr lang="nl-NL" sz="2400" dirty="0"/>
                  <a:t> </a:t>
                </a:r>
              </a:p>
              <a:p>
                <a:pPr marL="914400" lvl="1">
                  <a:buFontTx/>
                  <a:buChar char="-"/>
                </a:pPr>
                <a:r>
                  <a:rPr lang="nl-NL" sz="2000" dirty="0"/>
                  <a:t>In ontwikkeling sinds Sept 2016</a:t>
                </a:r>
              </a:p>
              <a:p>
                <a:pPr marL="914400" lvl="1">
                  <a:buFontTx/>
                  <a:buChar char="-"/>
                </a:pPr>
                <a:r>
                  <a:rPr lang="nl-NL" sz="2000" dirty="0"/>
                  <a:t>Voor het benaderen van de </a:t>
                </a:r>
                <a:r>
                  <a:rPr lang="nl-NL" sz="2000" dirty="0" err="1"/>
                  <a:t>cpu</a:t>
                </a:r>
                <a:r>
                  <a:rPr lang="nl-NL" sz="2000" dirty="0"/>
                  <a:t> registers</a:t>
                </a:r>
              </a:p>
              <a:p>
                <a:pPr marL="457200" indent="-457200">
                  <a:buFontTx/>
                  <a:buChar char="-"/>
                </a:pPr>
                <a:r>
                  <a:rPr lang="nl-NL" sz="2400" dirty="0">
                    <a:hlinkClick r:id="rId4"/>
                  </a:rPr>
                  <a:t>Stm32f4</a:t>
                </a:r>
                <a:r>
                  <a:rPr lang="nl-NL" sz="2400" dirty="0"/>
                  <a:t> </a:t>
                </a:r>
                <a:r>
                  <a:rPr lang="nl-NL" sz="2400" dirty="0" err="1"/>
                  <a:t>crate</a:t>
                </a:r>
                <a:endParaRPr lang="nl-NL" sz="2400" dirty="0"/>
              </a:p>
              <a:p>
                <a:pPr marL="914400" lvl="1">
                  <a:buFontTx/>
                  <a:buChar char="-"/>
                </a:pPr>
                <a:r>
                  <a:rPr lang="nl-NL" sz="2000" dirty="0">
                    <a:hlinkClick r:id="rId5"/>
                  </a:rPr>
                  <a:t>Svd2rust</a:t>
                </a:r>
                <a:endParaRPr lang="nl-NL" sz="2000" dirty="0"/>
              </a:p>
              <a:p>
                <a:pPr marL="914400" lvl="1">
                  <a:buFontTx/>
                  <a:buChar char="-"/>
                </a:pPr>
                <a:r>
                  <a:rPr lang="nl-NL" sz="2000" dirty="0"/>
                  <a:t>In ontwikkeling sinds April 2018</a:t>
                </a:r>
              </a:p>
              <a:p>
                <a:pPr marL="914400" lvl="1">
                  <a:buFontTx/>
                  <a:buChar char="-"/>
                </a:pPr>
                <a:r>
                  <a:rPr lang="nl-NL" sz="2000" dirty="0"/>
                  <a:t>Voor het benaderen van de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nl-NL" sz="2000" dirty="0"/>
                  <a:t> registers</a:t>
                </a:r>
              </a:p>
              <a:p>
                <a:pPr marL="457200" indent="-457200">
                  <a:buFontTx/>
                  <a:buChar char="-"/>
                </a:pPr>
                <a:r>
                  <a:rPr lang="nl-NL" sz="2400" dirty="0">
                    <a:hlinkClick r:id="rId6"/>
                  </a:rPr>
                  <a:t>Stm32f4xx-hal</a:t>
                </a:r>
                <a:r>
                  <a:rPr lang="nl-NL" sz="2400" dirty="0"/>
                  <a:t> </a:t>
                </a:r>
                <a:r>
                  <a:rPr lang="nl-NL" sz="2400" dirty="0" err="1"/>
                  <a:t>crate</a:t>
                </a:r>
                <a:endParaRPr lang="nl-NL" sz="2400" dirty="0"/>
              </a:p>
              <a:p>
                <a:pPr marL="914400" lvl="1">
                  <a:buFontTx/>
                  <a:buChar char="-"/>
                </a:pPr>
                <a:r>
                  <a:rPr lang="nl-NL" sz="2000" dirty="0"/>
                  <a:t>In </a:t>
                </a:r>
                <a:r>
                  <a:rPr lang="nl-NL" sz="2000" dirty="0" err="1"/>
                  <a:t>ontwikkelings</a:t>
                </a:r>
                <a:r>
                  <a:rPr lang="nl-NL" sz="2000" dirty="0"/>
                  <a:t> sinds Okt. 2018</a:t>
                </a:r>
              </a:p>
              <a:p>
                <a:pPr marL="914400" lvl="1">
                  <a:buFontTx/>
                  <a:buChar char="-"/>
                </a:pPr>
                <a:r>
                  <a:rPr lang="nl-NL" sz="2000" dirty="0"/>
                  <a:t>Algemene </a:t>
                </a:r>
                <a:r>
                  <a:rPr lang="nl-NL" sz="2000" dirty="0" err="1"/>
                  <a:t>peripheral</a:t>
                </a:r>
                <a:r>
                  <a:rPr lang="nl-NL" sz="2000" dirty="0"/>
                  <a:t> drivers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87E6A7B-BEB9-4EEC-9F46-0C4BE769FB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9485" y="985292"/>
                <a:ext cx="5505451" cy="4464496"/>
              </a:xfrm>
              <a:blipFill>
                <a:blip r:embed="rId7"/>
                <a:stretch>
                  <a:fillRect l="-1772" t="-1093" b="-31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FA74FE-4322-460D-B938-D9BD84BC9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154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59A92-97A3-47BC-8F92-46E944D36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Overzicht </a:t>
            </a:r>
            <a:r>
              <a:rPr lang="nl-NL" dirty="0" err="1"/>
              <a:t>embedded</a:t>
            </a:r>
            <a:r>
              <a:rPr lang="nl-NL" dirty="0"/>
              <a:t> Rust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7E6A7B-BEB9-4EEC-9F46-0C4BE769F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5505451" cy="4464496"/>
          </a:xfrm>
        </p:spPr>
        <p:txBody>
          <a:bodyPr/>
          <a:lstStyle/>
          <a:p>
            <a:r>
              <a:rPr lang="nl-NL" sz="2400" dirty="0" err="1"/>
              <a:t>Preemptive</a:t>
            </a:r>
            <a:r>
              <a:rPr lang="nl-NL" sz="2400" dirty="0"/>
              <a:t> rust</a:t>
            </a:r>
          </a:p>
          <a:p>
            <a:pPr marL="457200" indent="-457200">
              <a:buFontTx/>
              <a:buChar char="-"/>
            </a:pPr>
            <a:r>
              <a:rPr lang="en-US" sz="1600" dirty="0">
                <a:hlinkClick r:id="rId2"/>
              </a:rPr>
              <a:t>cortex-m-</a:t>
            </a:r>
            <a:r>
              <a:rPr lang="en-US" sz="1600" dirty="0" err="1">
                <a:hlinkClick r:id="rId2"/>
              </a:rPr>
              <a:t>rtic</a:t>
            </a:r>
            <a:r>
              <a:rPr lang="nl-NL" sz="1600" dirty="0"/>
              <a:t> </a:t>
            </a:r>
            <a:r>
              <a:rPr lang="nl-NL" sz="1600" dirty="0" err="1"/>
              <a:t>crate</a:t>
            </a:r>
            <a:endParaRPr lang="nl-NL" sz="1600" dirty="0"/>
          </a:p>
          <a:p>
            <a:pPr marL="914400" lvl="1">
              <a:buFontTx/>
              <a:buChar char="-"/>
            </a:pPr>
            <a:r>
              <a:rPr lang="nl-NL" sz="1600" dirty="0" err="1"/>
              <a:t>Preemptive</a:t>
            </a:r>
            <a:r>
              <a:rPr lang="nl-NL" sz="1600" dirty="0"/>
              <a:t> taken, op hardware (NVIC) gebaseerd, niet echt een OS</a:t>
            </a:r>
          </a:p>
          <a:p>
            <a:pPr lvl="1">
              <a:buFontTx/>
              <a:buChar char="-"/>
            </a:pPr>
            <a:r>
              <a:rPr lang="nl-NL" sz="1600" dirty="0"/>
              <a:t>Verschillende </a:t>
            </a:r>
            <a:r>
              <a:rPr lang="nl-NL" sz="1600" dirty="0" err="1"/>
              <a:t>RTOS’en</a:t>
            </a:r>
            <a:r>
              <a:rPr lang="nl-NL" sz="1600" dirty="0"/>
              <a:t> zoals </a:t>
            </a:r>
            <a:r>
              <a:rPr lang="nl-NL" sz="1600" dirty="0" err="1"/>
              <a:t>FreeRTOS</a:t>
            </a:r>
            <a:endParaRPr lang="nl-NL" sz="2000" dirty="0"/>
          </a:p>
          <a:p>
            <a:pPr marL="914400" lvl="1">
              <a:buFontTx/>
              <a:buChar char="-"/>
            </a:pPr>
            <a:endParaRPr lang="nl-NL" sz="1600" dirty="0"/>
          </a:p>
          <a:p>
            <a:pPr marL="0" lvl="1" indent="0">
              <a:buNone/>
            </a:pPr>
            <a:r>
              <a:rPr lang="nl-NL" sz="2400" dirty="0" err="1"/>
              <a:t>Cooperatieve</a:t>
            </a:r>
            <a:r>
              <a:rPr lang="nl-NL" sz="2400" dirty="0"/>
              <a:t> </a:t>
            </a:r>
            <a:r>
              <a:rPr lang="nl-NL" sz="2400" dirty="0" err="1"/>
              <a:t>scheduler</a:t>
            </a:r>
            <a:r>
              <a:rPr lang="nl-NL" sz="2400" dirty="0"/>
              <a:t> met rust</a:t>
            </a:r>
          </a:p>
          <a:p>
            <a:pPr lvl="1">
              <a:buFontTx/>
              <a:buChar char="-"/>
            </a:pPr>
            <a:r>
              <a:rPr lang="nl-NL" sz="1600" dirty="0" err="1"/>
              <a:t>async</a:t>
            </a:r>
            <a:r>
              <a:rPr lang="nl-NL" sz="1600" dirty="0"/>
              <a:t>/</a:t>
            </a:r>
            <a:r>
              <a:rPr lang="nl-NL" sz="1600" dirty="0" err="1"/>
              <a:t>await</a:t>
            </a:r>
            <a:endParaRPr lang="nl-NL" sz="1600" dirty="0"/>
          </a:p>
          <a:p>
            <a:pPr lvl="1">
              <a:buFontTx/>
              <a:buChar char="-"/>
            </a:pPr>
            <a:r>
              <a:rPr lang="en-US" sz="1100" dirty="0">
                <a:hlinkClick r:id="rId3"/>
              </a:rPr>
              <a:t>embassy-</a:t>
            </a:r>
            <a:r>
              <a:rPr lang="en-US" sz="1100" dirty="0" err="1">
                <a:hlinkClick r:id="rId3"/>
              </a:rPr>
              <a:t>rs</a:t>
            </a:r>
            <a:r>
              <a:rPr lang="en-US" sz="1100" dirty="0">
                <a:hlinkClick r:id="rId3"/>
              </a:rPr>
              <a:t>/embassy: Modern embedded framework, using Rust and async. (github.com)</a:t>
            </a:r>
            <a:endParaRPr lang="nl-NL" sz="1600" dirty="0"/>
          </a:p>
          <a:p>
            <a:pPr lvl="2">
              <a:buFontTx/>
              <a:buChar char="-"/>
            </a:pPr>
            <a:r>
              <a:rPr lang="nl-NL" sz="1200" dirty="0"/>
              <a:t>Soort van universele HAL / </a:t>
            </a:r>
            <a:r>
              <a:rPr lang="nl-NL" sz="1200" dirty="0" err="1"/>
              <a:t>scheduler</a:t>
            </a:r>
            <a:r>
              <a:rPr lang="nl-NL" sz="1200" dirty="0"/>
              <a:t> voor verschillende fabrikanten. Heeft </a:t>
            </a:r>
            <a:r>
              <a:rPr lang="nl-NL" sz="1200" dirty="0" err="1"/>
              <a:t>Async</a:t>
            </a:r>
            <a:r>
              <a:rPr lang="nl-NL" sz="1200" dirty="0"/>
              <a:t> rust ook in een laag gezet.</a:t>
            </a:r>
          </a:p>
          <a:p>
            <a:pPr lvl="1">
              <a:buFontTx/>
              <a:buChar char="-"/>
            </a:pP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FA74FE-4322-460D-B938-D9BD84BC9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EC8D8F-0B96-0E84-193D-000821288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330" y="833019"/>
            <a:ext cx="3792404" cy="418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34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3E300-2630-4364-B792-23494ADB6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mist er nog voor de STM32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828612-2A0B-45AB-9B74-514025D3A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9D4F2B-9987-39AF-EA29-665C5730A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36" y="1057300"/>
            <a:ext cx="7773485" cy="43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46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3E300-2630-4364-B792-23494ADB6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mist er nog - </a:t>
            </a:r>
            <a:r>
              <a:rPr lang="nl-NL" dirty="0" err="1"/>
              <a:t>libstd</a:t>
            </a:r>
            <a:endParaRPr lang="nl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93AE6D-C1E0-0BAD-F67C-D94482AB3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Zonder (</a:t>
            </a:r>
            <a:r>
              <a:rPr lang="nl-NL" dirty="0" err="1"/>
              <a:t>libstd</a:t>
            </a:r>
            <a:r>
              <a:rPr lang="nl-NL" dirty="0"/>
              <a:t>)OS Geen:</a:t>
            </a:r>
          </a:p>
          <a:p>
            <a:pPr marL="457200" indent="-457200">
              <a:buFontTx/>
              <a:buChar char="-"/>
            </a:pPr>
            <a:r>
              <a:rPr lang="nl-NL" dirty="0" err="1"/>
              <a:t>Std</a:t>
            </a:r>
            <a:r>
              <a:rPr lang="nl-NL" dirty="0"/>
              <a:t> </a:t>
            </a:r>
            <a:r>
              <a:rPr lang="nl-NL" dirty="0" err="1"/>
              <a:t>Threads</a:t>
            </a:r>
            <a:endParaRPr lang="nl-NL" dirty="0"/>
          </a:p>
          <a:p>
            <a:pPr marL="457200" indent="-457200">
              <a:buFontTx/>
              <a:buChar char="-"/>
            </a:pPr>
            <a:r>
              <a:rPr lang="nl-NL" dirty="0" err="1"/>
              <a:t>Std</a:t>
            </a:r>
            <a:r>
              <a:rPr lang="nl-NL" dirty="0"/>
              <a:t> Message passing</a:t>
            </a:r>
          </a:p>
          <a:p>
            <a:pPr marL="457200" indent="-457200">
              <a:buFontTx/>
              <a:buChar char="-"/>
            </a:pPr>
            <a:r>
              <a:rPr lang="nl-NL" dirty="0" err="1"/>
              <a:t>Std</a:t>
            </a:r>
            <a:r>
              <a:rPr lang="nl-NL" dirty="0"/>
              <a:t> </a:t>
            </a:r>
            <a:r>
              <a:rPr lang="nl-NL" dirty="0" err="1"/>
              <a:t>mutex</a:t>
            </a:r>
            <a:endParaRPr lang="nl-NL" dirty="0"/>
          </a:p>
          <a:p>
            <a:pPr marL="457200" indent="-457200">
              <a:buFontTx/>
              <a:buChar char="-"/>
            </a:pPr>
            <a:r>
              <a:rPr lang="nl-NL" dirty="0" err="1">
                <a:solidFill>
                  <a:srgbClr val="FF0000"/>
                </a:solidFill>
              </a:rPr>
              <a:t>Fearless</a:t>
            </a:r>
            <a:r>
              <a:rPr lang="nl-NL" dirty="0">
                <a:solidFill>
                  <a:srgbClr val="FF0000"/>
                </a:solidFill>
              </a:rPr>
              <a:t> </a:t>
            </a:r>
            <a:r>
              <a:rPr lang="nl-NL" dirty="0" err="1">
                <a:solidFill>
                  <a:srgbClr val="FF0000"/>
                </a:solidFill>
              </a:rPr>
              <a:t>concurrency</a:t>
            </a:r>
            <a:endParaRPr lang="nl-NL" dirty="0">
              <a:solidFill>
                <a:srgbClr val="FF0000"/>
              </a:solidFill>
            </a:endParaRPr>
          </a:p>
          <a:p>
            <a:endParaRPr lang="nl-NL" dirty="0">
              <a:solidFill>
                <a:srgbClr val="FF0000"/>
              </a:solidFill>
            </a:endParaRPr>
          </a:p>
          <a:p>
            <a:r>
              <a:rPr lang="nl-NL" sz="2000" dirty="0"/>
              <a:t>Maar… lijkt voor de esp32 wel geïmplementeerd te zijn (boven op esp-</a:t>
            </a:r>
            <a:r>
              <a:rPr lang="nl-NL" sz="2000" dirty="0" err="1"/>
              <a:t>idf</a:t>
            </a:r>
            <a:r>
              <a:rPr lang="nl-NL" sz="2000" dirty="0"/>
              <a:t>) </a:t>
            </a:r>
            <a:br>
              <a:rPr lang="nl-NL" sz="2000" dirty="0"/>
            </a:br>
            <a:r>
              <a:rPr lang="en-US" sz="2000" dirty="0">
                <a:hlinkClick r:id="rId2"/>
              </a:rPr>
              <a:t>Using the Standard Library (std) - The Rust on ESP Book (esp-rs.org)</a:t>
            </a:r>
            <a:endParaRPr lang="nl-NL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828612-2A0B-45AB-9B74-514025D3A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180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98A17-2368-4229-A2C9-D2866498F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Embedded Rust Bronnen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8EAF5F-24D1-430B-9DA9-09B1002F9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456" y="1057300"/>
            <a:ext cx="9281031" cy="4464496"/>
          </a:xfrm>
        </p:spPr>
        <p:txBody>
          <a:bodyPr/>
          <a:lstStyle/>
          <a:p>
            <a:r>
              <a:rPr lang="en-US" sz="1800" dirty="0">
                <a:hlinkClick r:id="rId2"/>
              </a:rPr>
              <a:t>GitHub - rust-embedded/awesome-embedded-rust: Curated list of resources for Embedded and Low-level development in the Rust programming language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Op </a:t>
            </a:r>
            <a:r>
              <a:rPr lang="en-US" sz="1800" dirty="0" err="1"/>
              <a:t>deze</a:t>
            </a:r>
            <a:r>
              <a:rPr lang="en-US" sz="1800" dirty="0"/>
              <a:t> repo </a:t>
            </a:r>
            <a:r>
              <a:rPr lang="en-US" sz="1800" dirty="0" err="1"/>
              <a:t>staan</a:t>
            </a:r>
            <a:r>
              <a:rPr lang="en-US" sz="1800" dirty="0"/>
              <a:t> links </a:t>
            </a:r>
            <a:r>
              <a:rPr lang="en-US" sz="1800" dirty="0" err="1"/>
              <a:t>naar</a:t>
            </a:r>
            <a:r>
              <a:rPr lang="en-US" sz="1800" dirty="0"/>
              <a:t> </a:t>
            </a:r>
            <a:r>
              <a:rPr lang="en-US" sz="1800" dirty="0" err="1"/>
              <a:t>vrijwel</a:t>
            </a:r>
            <a:r>
              <a:rPr lang="en-US" sz="1800" dirty="0"/>
              <a:t> alle embedded rust </a:t>
            </a:r>
            <a:r>
              <a:rPr lang="en-US" sz="1800" dirty="0" err="1"/>
              <a:t>gerelateerde</a:t>
            </a:r>
            <a:r>
              <a:rPr lang="en-US" sz="1800" dirty="0"/>
              <a:t> </a:t>
            </a:r>
            <a:r>
              <a:rPr lang="en-US" sz="1800" dirty="0" err="1"/>
              <a:t>dingen</a:t>
            </a:r>
            <a:r>
              <a:rPr lang="en-US" sz="1800" dirty="0"/>
              <a:t>.</a:t>
            </a:r>
            <a:endParaRPr lang="nl-NL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F2CB3F-868D-45FA-A759-517C300340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4979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335B4-3130-14CD-0CCE-E34636F83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Opdracht</a:t>
            </a:r>
            <a:r>
              <a:rPr lang="en-US" dirty="0"/>
              <a:t> week 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85AFA4-A8B6-A5EB-3AC0-84D898F1F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US" dirty="0" err="1"/>
              <a:t>Implementeer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statemachine</a:t>
            </a:r>
            <a:r>
              <a:rPr lang="en-US" dirty="0"/>
              <a:t> op basis van het “state pattern” </a:t>
            </a:r>
            <a:r>
              <a:rPr lang="en-US" dirty="0" err="1"/>
              <a:t>ontwerppatroon</a:t>
            </a:r>
            <a:endParaRPr lang="en-US" dirty="0"/>
          </a:p>
          <a:p>
            <a:pPr marL="914400" lvl="1">
              <a:buFontTx/>
              <a:buChar char="-"/>
            </a:pPr>
            <a:r>
              <a:rPr lang="en-US" dirty="0"/>
              <a:t>Op de stm32</a:t>
            </a:r>
          </a:p>
          <a:p>
            <a:pPr marL="914400" lvl="1">
              <a:buFontTx/>
              <a:buChar char="-"/>
            </a:pPr>
            <a:r>
              <a:rPr lang="en-US" dirty="0"/>
              <a:t>Door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stoplicht</a:t>
            </a:r>
            <a:r>
              <a:rPr lang="en-US" dirty="0"/>
              <a:t>/</a:t>
            </a:r>
            <a:r>
              <a:rPr lang="en-US" dirty="0" err="1"/>
              <a:t>brug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simuleren</a:t>
            </a:r>
            <a:endParaRPr lang="en-US" dirty="0"/>
          </a:p>
          <a:p>
            <a:pPr marL="914400" lvl="1">
              <a:buFontTx/>
              <a:buChar char="-"/>
            </a:pPr>
            <a:r>
              <a:rPr lang="en-US" dirty="0"/>
              <a:t>Hiermee </a:t>
            </a:r>
            <a:r>
              <a:rPr lang="en-US" dirty="0" err="1"/>
              <a:t>laat</a:t>
            </a:r>
            <a:r>
              <a:rPr lang="en-US" dirty="0"/>
              <a:t> je het </a:t>
            </a:r>
            <a:r>
              <a:rPr lang="en-US" dirty="0" err="1"/>
              <a:t>gebruik</a:t>
            </a:r>
            <a:r>
              <a:rPr lang="en-US" dirty="0"/>
              <a:t> van traits, structs , results </a:t>
            </a:r>
            <a:r>
              <a:rPr lang="en-US" dirty="0" err="1"/>
              <a:t>e.d.</a:t>
            </a:r>
            <a:r>
              <a:rPr lang="en-US" dirty="0"/>
              <a:t> </a:t>
            </a:r>
            <a:r>
              <a:rPr lang="en-US" dirty="0" err="1"/>
              <a:t>zien</a:t>
            </a:r>
            <a:r>
              <a:rPr lang="en-US" dirty="0"/>
              <a:t> en </a:t>
            </a:r>
            <a:r>
              <a:rPr lang="en-US" dirty="0" err="1"/>
              <a:t>stuur</a:t>
            </a:r>
            <a:r>
              <a:rPr lang="en-US" dirty="0"/>
              <a:t> je wat </a:t>
            </a:r>
            <a:r>
              <a:rPr lang="en-US" dirty="0" err="1"/>
              <a:t>pinnen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.</a:t>
            </a:r>
          </a:p>
          <a:p>
            <a:pPr marL="914400" lvl="1">
              <a:buFontTx/>
              <a:buChar char="-"/>
            </a:pPr>
            <a:endParaRPr lang="en-US" dirty="0"/>
          </a:p>
          <a:p>
            <a:pPr lvl="1" indent="0">
              <a:buNone/>
            </a:pPr>
            <a:r>
              <a:rPr lang="en-US" sz="1600" dirty="0" err="1">
                <a:ea typeface="Calibri" panose="020F0502020204030204" pitchFamily="34" charset="0"/>
                <a:cs typeface="Calibri" panose="020F0502020204030204" pitchFamily="34" charset="0"/>
              </a:rPr>
              <a:t>Wordt</a:t>
            </a:r>
            <a:r>
              <a:rPr lang="en-US" sz="16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a typeface="Calibri" panose="020F0502020204030204" pitchFamily="34" charset="0"/>
                <a:cs typeface="Calibri" panose="020F0502020204030204" pitchFamily="34" charset="0"/>
              </a:rPr>
              <a:t>uitgelegd</a:t>
            </a:r>
            <a:r>
              <a:rPr lang="en-US" sz="1600" dirty="0">
                <a:ea typeface="Calibri" panose="020F0502020204030204" pitchFamily="34" charset="0"/>
                <a:cs typeface="Calibri" panose="020F0502020204030204" pitchFamily="34" charset="0"/>
              </a:rPr>
              <a:t> in het </a:t>
            </a:r>
            <a:r>
              <a:rPr lang="en-US" sz="1600" dirty="0" err="1">
                <a:ea typeface="Calibri" panose="020F0502020204030204" pitchFamily="34" charset="0"/>
                <a:cs typeface="Calibri" panose="020F0502020204030204" pitchFamily="34" charset="0"/>
              </a:rPr>
              <a:t>hoofdstuk</a:t>
            </a:r>
            <a:r>
              <a:rPr lang="en-US" sz="16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Implementing an Object-Oriented Design Pattern</a:t>
            </a:r>
            <a:r>
              <a:rPr lang="en-US" sz="1600" dirty="0">
                <a:ea typeface="Calibri" panose="020F0502020204030204" pitchFamily="34" charset="0"/>
                <a:cs typeface="Calibri" panose="020F0502020204030204" pitchFamily="34" charset="0"/>
              </a:rPr>
              <a:t> tot </a:t>
            </a:r>
            <a:r>
              <a:rPr lang="en-US" sz="1600" dirty="0" err="1">
                <a:ea typeface="Calibri" panose="020F0502020204030204" pitchFamily="34" charset="0"/>
                <a:cs typeface="Calibri" panose="020F0502020204030204" pitchFamily="34" charset="0"/>
              </a:rPr>
              <a:t>paragraaf</a:t>
            </a:r>
            <a:r>
              <a:rPr lang="en-US" sz="1600" dirty="0">
                <a:ea typeface="Calibri" panose="020F0502020204030204" pitchFamily="34" charset="0"/>
                <a:cs typeface="Calibri" panose="020F0502020204030204" pitchFamily="34" charset="0"/>
              </a:rPr>
              <a:t> (maar </a:t>
            </a:r>
            <a:r>
              <a:rPr lang="en-US" sz="1600" dirty="0" err="1">
                <a:ea typeface="Calibri" panose="020F0502020204030204" pitchFamily="34" charset="0"/>
                <a:cs typeface="Calibri" panose="020F0502020204030204" pitchFamily="34" charset="0"/>
              </a:rPr>
              <a:t>niet</a:t>
            </a:r>
            <a:r>
              <a:rPr lang="en-US" sz="1600" dirty="0">
                <a:ea typeface="Calibri" panose="020F0502020204030204" pitchFamily="34" charset="0"/>
                <a:cs typeface="Calibri" panose="020F0502020204030204" pitchFamily="34" charset="0"/>
              </a:rPr>
              <a:t> met) </a:t>
            </a:r>
            <a:r>
              <a:rPr lang="en-US" sz="1600" i="0" u="none" strike="noStrike" dirty="0">
                <a:solidFill>
                  <a:srgbClr val="BCBDD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trade-offs of the State Pattern</a:t>
            </a:r>
            <a:endParaRPr lang="en-US" sz="1600" i="0" dirty="0">
              <a:solidFill>
                <a:srgbClr val="BCBDD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AAE062-095C-6085-1CC9-4B4522AA1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2797317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8FD5C743A0344EB95433B9E16D1E6C" ma:contentTypeVersion="14" ma:contentTypeDescription="Create a new document." ma:contentTypeScope="" ma:versionID="ec3ad9d6bc357f9bd5722d9df3b6e040">
  <xsd:schema xmlns:xsd="http://www.w3.org/2001/XMLSchema" xmlns:xs="http://www.w3.org/2001/XMLSchema" xmlns:p="http://schemas.microsoft.com/office/2006/metadata/properties" xmlns:ns3="a61f2be0-187c-43bb-b985-5129287bda28" xmlns:ns4="b059e221-faa1-4480-9c1d-fafa3dce0949" targetNamespace="http://schemas.microsoft.com/office/2006/metadata/properties" ma:root="true" ma:fieldsID="b255aa83a787142310f57106f4bea993" ns3:_="" ns4:_="">
    <xsd:import namespace="a61f2be0-187c-43bb-b985-5129287bda28"/>
    <xsd:import namespace="b059e221-faa1-4480-9c1d-fafa3dce09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1f2be0-187c-43bb-b985-5129287bd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59e221-faa1-4480-9c1d-fafa3dce094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368582-F340-48C1-9CD3-16BF51AC381B}">
  <ds:schemaRefs>
    <ds:schemaRef ds:uri="http://schemas.microsoft.com/office/2006/documentManagement/types"/>
    <ds:schemaRef ds:uri="b059e221-faa1-4480-9c1d-fafa3dce0949"/>
    <ds:schemaRef ds:uri="http://purl.org/dc/elements/1.1/"/>
    <ds:schemaRef ds:uri="a61f2be0-187c-43bb-b985-5129287bda28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994F16-739E-4B79-9762-358D6A6769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1f2be0-187c-43bb-b985-5129287bda28"/>
    <ds:schemaRef ds:uri="b059e221-faa1-4480-9c1d-fafa3dce09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730</TotalTime>
  <Words>376</Words>
  <Application>Microsoft Office PowerPoint</Application>
  <PresentationFormat>Aangepast</PresentationFormat>
  <Paragraphs>75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 Math</vt:lpstr>
      <vt:lpstr>Lucida Grande</vt:lpstr>
      <vt:lpstr>Open Sans</vt:lpstr>
      <vt:lpstr>Verdana</vt:lpstr>
      <vt:lpstr>hoofdstuk pagina</vt:lpstr>
      <vt:lpstr>1_tekst pagina</vt:lpstr>
      <vt:lpstr>RTS1  Week 8</vt:lpstr>
      <vt:lpstr>Leerdoelen  Week 8</vt:lpstr>
      <vt:lpstr>Toetsing</vt:lpstr>
      <vt:lpstr>Overzicht embedded Rust</vt:lpstr>
      <vt:lpstr>Overzicht embedded Rust</vt:lpstr>
      <vt:lpstr>Wat mist er nog voor de STM32</vt:lpstr>
      <vt:lpstr>Wat mist er nog - libstd</vt:lpstr>
      <vt:lpstr>Embedded Rust Bronnen</vt:lpstr>
      <vt:lpstr>Opdracht week 8</vt:lpstr>
      <vt:lpstr>Voorbeeld boek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59</cp:revision>
  <cp:lastPrinted>2013-05-13T15:29:32Z</cp:lastPrinted>
  <dcterms:created xsi:type="dcterms:W3CDTF">2017-11-15T06:58:38Z</dcterms:created>
  <dcterms:modified xsi:type="dcterms:W3CDTF">2026-05-20T16:51:09Z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0x010100078FD5C743A0344EB95433B9E16D1E6C</vt:lpwstr>
  </property>
</Properties>
</file>