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4" r:id="rId7"/>
    <p:sldId id="265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C146"/>
    <a:srgbClr val="10C648"/>
    <a:srgbClr val="01E51C"/>
    <a:srgbClr val="00CC3A"/>
    <a:srgbClr val="01CB19"/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2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1D45-5AA9-424C-94FA-3CBF6B499BA4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F53-CE45-4732-A3B3-6D3200CE5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95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1D45-5AA9-424C-94FA-3CBF6B499BA4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F53-CE45-4732-A3B3-6D3200CE5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83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1D45-5AA9-424C-94FA-3CBF6B499BA4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F53-CE45-4732-A3B3-6D3200CE5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1D45-5AA9-424C-94FA-3CBF6B499BA4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F53-CE45-4732-A3B3-6D3200CE5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64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1D45-5AA9-424C-94FA-3CBF6B499BA4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F53-CE45-4732-A3B3-6D3200CE5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7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1D45-5AA9-424C-94FA-3CBF6B499BA4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F53-CE45-4732-A3B3-6D3200CE5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91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1D45-5AA9-424C-94FA-3CBF6B499BA4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F53-CE45-4732-A3B3-6D3200CE5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1D45-5AA9-424C-94FA-3CBF6B499BA4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F53-CE45-4732-A3B3-6D3200CE5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6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1D45-5AA9-424C-94FA-3CBF6B499BA4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F53-CE45-4732-A3B3-6D3200CE5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1D45-5AA9-424C-94FA-3CBF6B499BA4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F53-CE45-4732-A3B3-6D3200CE5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70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1D45-5AA9-424C-94FA-3CBF6B499BA4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F53-CE45-4732-A3B3-6D3200CE5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43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31D45-5AA9-424C-94FA-3CBF6B499BA4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9F53-CE45-4732-A3B3-6D3200CE5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6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869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C:\Users\jjang\Desktop\a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845" y="5240610"/>
            <a:ext cx="15906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9816" y="1268760"/>
            <a:ext cx="8384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원자재 운송 관리 시스템</a:t>
            </a:r>
            <a:endParaRPr lang="en-US" altLang="ko-KR" sz="48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3600" dirty="0" smtClean="0">
                <a:solidFill>
                  <a:schemeClr val="bg1"/>
                </a:solidFill>
              </a:rPr>
              <a:t>T</a:t>
            </a:r>
            <a:r>
              <a:rPr lang="en-US" altLang="ko-KR" sz="2400" dirty="0" smtClean="0">
                <a:solidFill>
                  <a:schemeClr val="bg1"/>
                </a:solidFill>
              </a:rPr>
              <a:t>RANSPORTAION </a:t>
            </a:r>
            <a:r>
              <a:rPr lang="en-US" altLang="ko-KR" sz="3200" dirty="0">
                <a:solidFill>
                  <a:schemeClr val="bg1"/>
                </a:solidFill>
              </a:rPr>
              <a:t>M</a:t>
            </a:r>
            <a:r>
              <a:rPr lang="en-US" altLang="ko-KR" sz="2400" dirty="0">
                <a:solidFill>
                  <a:schemeClr val="bg1"/>
                </a:solidFill>
              </a:rPr>
              <a:t>ANAGEMENT </a:t>
            </a:r>
            <a:r>
              <a:rPr lang="en-US" altLang="ko-KR" sz="3200" dirty="0" smtClean="0">
                <a:solidFill>
                  <a:schemeClr val="bg1"/>
                </a:solidFill>
              </a:rPr>
              <a:t>S</a:t>
            </a:r>
            <a:r>
              <a:rPr lang="en-US" altLang="ko-KR" sz="2400" dirty="0" smtClean="0">
                <a:solidFill>
                  <a:schemeClr val="bg1"/>
                </a:solidFill>
              </a:rPr>
              <a:t>YSTEM &amp; </a:t>
            </a:r>
          </a:p>
          <a:p>
            <a:r>
              <a:rPr lang="en-US" altLang="ko-KR" sz="3600" dirty="0" smtClean="0">
                <a:solidFill>
                  <a:schemeClr val="bg1"/>
                </a:solidFill>
              </a:rPr>
              <a:t>O</a:t>
            </a:r>
            <a:r>
              <a:rPr lang="en-US" altLang="ko-KR" sz="2400" dirty="0" smtClean="0">
                <a:solidFill>
                  <a:schemeClr val="bg1"/>
                </a:solidFill>
              </a:rPr>
              <a:t>rder </a:t>
            </a:r>
            <a:r>
              <a:rPr lang="en-US" altLang="ko-KR" sz="3200" dirty="0" smtClean="0">
                <a:solidFill>
                  <a:schemeClr val="bg1"/>
                </a:solidFill>
              </a:rPr>
              <a:t>M</a:t>
            </a:r>
            <a:r>
              <a:rPr lang="en-US" altLang="ko-KR" sz="2400" dirty="0" smtClean="0">
                <a:solidFill>
                  <a:schemeClr val="bg1"/>
                </a:solidFill>
              </a:rPr>
              <a:t>ANAGEMENT </a:t>
            </a:r>
            <a:r>
              <a:rPr lang="en-US" altLang="ko-KR" sz="3200" dirty="0" smtClean="0">
                <a:solidFill>
                  <a:schemeClr val="bg1"/>
                </a:solidFill>
              </a:rPr>
              <a:t>S</a:t>
            </a:r>
            <a:r>
              <a:rPr lang="en-US" altLang="ko-KR" sz="2400" dirty="0" smtClean="0">
                <a:solidFill>
                  <a:schemeClr val="bg1"/>
                </a:solidFill>
              </a:rPr>
              <a:t>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6712" y="5989678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1597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입력 7"/>
          <p:cNvSpPr/>
          <p:nvPr/>
        </p:nvSpPr>
        <p:spPr>
          <a:xfrm>
            <a:off x="6732240" y="-8916"/>
            <a:ext cx="2411760" cy="686691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910 w 10000"/>
              <a:gd name="connsiteY0" fmla="*/ 1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910 w 10000"/>
              <a:gd name="connsiteY4" fmla="*/ 14 h 10000"/>
              <a:gd name="connsiteX0" fmla="*/ 4943 w 10000"/>
              <a:gd name="connsiteY0" fmla="*/ 0 h 10013"/>
              <a:gd name="connsiteX1" fmla="*/ 10000 w 10000"/>
              <a:gd name="connsiteY1" fmla="*/ 13 h 10013"/>
              <a:gd name="connsiteX2" fmla="*/ 10000 w 10000"/>
              <a:gd name="connsiteY2" fmla="*/ 10013 h 10013"/>
              <a:gd name="connsiteX3" fmla="*/ 0 w 10000"/>
              <a:gd name="connsiteY3" fmla="*/ 10013 h 10013"/>
              <a:gd name="connsiteX4" fmla="*/ 4943 w 10000"/>
              <a:gd name="connsiteY4" fmla="*/ 0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13">
                <a:moveTo>
                  <a:pt x="4943" y="0"/>
                </a:moveTo>
                <a:lnTo>
                  <a:pt x="10000" y="13"/>
                </a:lnTo>
                <a:lnTo>
                  <a:pt x="10000" y="10013"/>
                </a:lnTo>
                <a:lnTo>
                  <a:pt x="0" y="10013"/>
                </a:lnTo>
                <a:lnTo>
                  <a:pt x="49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54015" y="908720"/>
            <a:ext cx="21098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INDEX</a:t>
            </a:r>
            <a:endParaRPr lang="en-US" altLang="ko-KR" sz="44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3568" y="2276872"/>
            <a:ext cx="2236279" cy="881260"/>
            <a:chOff x="4685010" y="3105631"/>
            <a:chExt cx="2236279" cy="881260"/>
          </a:xfrm>
        </p:grpSpPr>
        <p:sp>
          <p:nvSpPr>
            <p:cNvPr id="12" name="TextBox 11"/>
            <p:cNvSpPr txBox="1"/>
            <p:nvPr/>
          </p:nvSpPr>
          <p:spPr>
            <a:xfrm>
              <a:off x="4685010" y="3105631"/>
              <a:ext cx="112662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01</a:t>
              </a:r>
              <a:endParaRPr lang="ko-KR" altLang="en-US" sz="5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615137" y="3172115"/>
              <a:ext cx="1306152" cy="814776"/>
              <a:chOff x="1757258" y="2650781"/>
              <a:chExt cx="1306152" cy="81477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757258" y="2650781"/>
                <a:ext cx="72327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100" dirty="0" smtClean="0">
                    <a:solidFill>
                      <a:schemeClr val="bg1"/>
                    </a:solidFill>
                    <a:latin typeface="+mn-ea"/>
                  </a:rPr>
                  <a:t>분석</a:t>
                </a:r>
                <a:endParaRPr lang="ko-KR" altLang="en-US" sz="210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766260" y="2973114"/>
                <a:ext cx="129715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 smtClean="0">
                    <a:solidFill>
                      <a:schemeClr val="bg1"/>
                    </a:solidFill>
                    <a:latin typeface="+mn-ea"/>
                  </a:rPr>
                  <a:t>요구사항 </a:t>
                </a:r>
                <a:r>
                  <a:rPr lang="ko-KR" altLang="en-US" sz="1300" dirty="0" smtClean="0">
                    <a:solidFill>
                      <a:schemeClr val="bg1"/>
                    </a:solidFill>
                    <a:latin typeface="+mn-ea"/>
                  </a:rPr>
                  <a:t>분석 </a:t>
                </a:r>
                <a:endParaRPr lang="en-US" altLang="ko-KR" sz="13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1300" dirty="0" smtClean="0">
                    <a:solidFill>
                      <a:schemeClr val="bg1"/>
                    </a:solidFill>
                    <a:latin typeface="+mn-ea"/>
                  </a:rPr>
                  <a:t>벤치마</a:t>
                </a:r>
                <a:r>
                  <a:rPr lang="ko-KR" altLang="en-US" sz="1300" dirty="0">
                    <a:solidFill>
                      <a:schemeClr val="bg1"/>
                    </a:solidFill>
                    <a:latin typeface="+mn-ea"/>
                  </a:rPr>
                  <a:t>킹</a:t>
                </a:r>
                <a:endParaRPr lang="en-US" altLang="ko-KR" sz="130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683568" y="3501008"/>
            <a:ext cx="2402991" cy="890838"/>
            <a:chOff x="4685010" y="4329767"/>
            <a:chExt cx="2402991" cy="890838"/>
          </a:xfrm>
        </p:grpSpPr>
        <p:sp>
          <p:nvSpPr>
            <p:cNvPr id="17" name="TextBox 16"/>
            <p:cNvSpPr txBox="1"/>
            <p:nvPr/>
          </p:nvSpPr>
          <p:spPr>
            <a:xfrm>
              <a:off x="4685010" y="4329767"/>
              <a:ext cx="112662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02</a:t>
              </a:r>
              <a:endParaRPr lang="ko-KR" altLang="en-US" sz="5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615137" y="4405829"/>
              <a:ext cx="1472864" cy="814776"/>
              <a:chOff x="1757258" y="2650781"/>
              <a:chExt cx="1472864" cy="81477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757258" y="2650781"/>
                <a:ext cx="72327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100" dirty="0" smtClean="0">
                    <a:solidFill>
                      <a:schemeClr val="bg1"/>
                    </a:solidFill>
                    <a:latin typeface="+mn-ea"/>
                  </a:rPr>
                  <a:t>설계</a:t>
                </a:r>
                <a:endParaRPr lang="ko-KR" altLang="en-US" sz="210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766260" y="2973114"/>
                <a:ext cx="146386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 smtClean="0">
                    <a:solidFill>
                      <a:schemeClr val="bg1"/>
                    </a:solidFill>
                    <a:latin typeface="+mn-ea"/>
                  </a:rPr>
                  <a:t>입출력 화면 설계</a:t>
                </a:r>
                <a:endParaRPr lang="en-US" altLang="ko-KR" sz="13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en-US" altLang="ko-KR" sz="1300" dirty="0" smtClean="0">
                    <a:solidFill>
                      <a:schemeClr val="bg1"/>
                    </a:solidFill>
                    <a:latin typeface="+mn-ea"/>
                  </a:rPr>
                  <a:t>DB</a:t>
                </a:r>
                <a:r>
                  <a:rPr lang="ko-KR" altLang="en-US" sz="1300" dirty="0" smtClean="0">
                    <a:solidFill>
                      <a:schemeClr val="bg1"/>
                    </a:solidFill>
                    <a:latin typeface="+mn-ea"/>
                  </a:rPr>
                  <a:t>설계</a:t>
                </a:r>
                <a:endParaRPr lang="en-US" altLang="ko-KR" sz="130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683568" y="4725144"/>
            <a:ext cx="1653402" cy="861774"/>
            <a:chOff x="4685010" y="5553903"/>
            <a:chExt cx="1653402" cy="861774"/>
          </a:xfrm>
        </p:grpSpPr>
        <p:sp>
          <p:nvSpPr>
            <p:cNvPr id="22" name="TextBox 21"/>
            <p:cNvSpPr txBox="1"/>
            <p:nvPr/>
          </p:nvSpPr>
          <p:spPr>
            <a:xfrm>
              <a:off x="4685010" y="5553903"/>
              <a:ext cx="112662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03</a:t>
              </a:r>
              <a:endParaRPr lang="ko-KR" altLang="en-US" sz="5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15137" y="5858485"/>
              <a:ext cx="72327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dirty="0" smtClean="0">
                  <a:solidFill>
                    <a:schemeClr val="bg1"/>
                  </a:solidFill>
                  <a:latin typeface="+mn-ea"/>
                </a:rPr>
                <a:t>구현</a:t>
              </a:r>
              <a:endParaRPr lang="ko-KR" altLang="en-US" sz="210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6" name="Picture 4" descr="C:\Users\jjang\Desktop\a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845" y="5240610"/>
            <a:ext cx="15906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956712" y="5989678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6765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2411760" y="1424061"/>
            <a:ext cx="3392308" cy="2876586"/>
            <a:chOff x="2411760" y="1340768"/>
            <a:chExt cx="3392308" cy="2876586"/>
          </a:xfrm>
        </p:grpSpPr>
        <p:sp>
          <p:nvSpPr>
            <p:cNvPr id="25" name="직사각형 24"/>
            <p:cNvSpPr/>
            <p:nvPr/>
          </p:nvSpPr>
          <p:spPr>
            <a:xfrm>
              <a:off x="2411760" y="3201691"/>
              <a:ext cx="300595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7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sz="6000" dirty="0" smtClean="0">
                  <a:solidFill>
                    <a:schemeClr val="bg1">
                      <a:lumMod val="7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    </a:t>
              </a:r>
              <a:r>
                <a:rPr lang="ko-KR" altLang="en-US" sz="6000" dirty="0" smtClean="0">
                  <a:solidFill>
                    <a:schemeClr val="bg1">
                      <a:lumMod val="7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분석</a:t>
              </a:r>
              <a:endPara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07258" y="1340768"/>
              <a:ext cx="2396810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800" dirty="0" smtClean="0">
                  <a:solidFill>
                    <a:schemeClr val="accent1">
                      <a:lumMod val="50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01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8205780" y="0"/>
            <a:ext cx="936104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236296" y="0"/>
            <a:ext cx="936104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205780" y="980728"/>
            <a:ext cx="936104" cy="9361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1600" y="5921896"/>
            <a:ext cx="936104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4941168"/>
            <a:ext cx="936104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0" y="5921896"/>
            <a:ext cx="936104" cy="9361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4" descr="C:\Users\jjang\Desktop\a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845" y="5240610"/>
            <a:ext cx="15906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956712" y="5989678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257508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747" y="476672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002060"/>
                </a:solidFill>
                <a:latin typeface="+mn-ea"/>
              </a:rPr>
              <a:t>요구사항 분석</a:t>
            </a:r>
            <a:r>
              <a:rPr lang="en-US" altLang="ko-KR" sz="3600" dirty="0" smtClean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3600" dirty="0" smtClean="0">
                <a:solidFill>
                  <a:srgbClr val="002060"/>
                </a:solidFill>
                <a:latin typeface="+mn-ea"/>
              </a:rPr>
              <a:t>기능분석</a:t>
            </a:r>
            <a:r>
              <a:rPr lang="en-US" altLang="ko-KR" sz="3600" dirty="0" smtClean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3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556792"/>
            <a:ext cx="8424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rgbClr val="002060"/>
                </a:solidFill>
              </a:rPr>
              <a:t>원자재 운송 오더 접수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err="1" smtClean="0">
                <a:solidFill>
                  <a:srgbClr val="002060"/>
                </a:solidFill>
              </a:rPr>
              <a:t>지입차량</a:t>
            </a:r>
            <a:r>
              <a:rPr lang="ko-KR" altLang="en-US" sz="2000" dirty="0" smtClean="0">
                <a:solidFill>
                  <a:srgbClr val="002060"/>
                </a:solidFill>
              </a:rPr>
              <a:t> 기사 모집 및 차량 배차 시스템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rgbClr val="002060"/>
                </a:solidFill>
              </a:rPr>
              <a:t>실시간 운행정보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및 화물 추적 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rgbClr val="002060"/>
                </a:solidFill>
              </a:rPr>
              <a:t>운행결과 통계분석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pic>
        <p:nvPicPr>
          <p:cNvPr id="2052" name="Picture 4" descr="C:\Users\jjang\Desktop\img_sub05_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80231"/>
            <a:ext cx="6840760" cy="384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jjang\Desktop\a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845" y="5240610"/>
            <a:ext cx="15906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956712" y="5989678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logistics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524328" y="0"/>
            <a:ext cx="1619672" cy="16912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21785" y="980728"/>
            <a:ext cx="1080120" cy="1080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2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747" y="4766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002060"/>
                </a:solidFill>
                <a:latin typeface="+mn-ea"/>
              </a:rPr>
              <a:t>벤치마킹</a:t>
            </a:r>
            <a:endParaRPr lang="ko-KR" altLang="en-US" sz="36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5122" name="Picture 2" descr="C:\Users\jjang\Desktop\NeoSyste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577" y="1772816"/>
            <a:ext cx="5508759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51520" y="1372706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solidFill>
                  <a:srgbClr val="002060"/>
                </a:solidFill>
              </a:rPr>
              <a:t>NeoSystems</a:t>
            </a:r>
            <a:r>
              <a:rPr lang="en-US" altLang="ko-KR" sz="2000" dirty="0" smtClean="0">
                <a:solidFill>
                  <a:srgbClr val="002060"/>
                </a:solidFill>
              </a:rPr>
              <a:t> – Flow Chart </a:t>
            </a:r>
            <a:r>
              <a:rPr lang="ko-KR" altLang="en-US" sz="2000" dirty="0" smtClean="0">
                <a:solidFill>
                  <a:srgbClr val="002060"/>
                </a:solidFill>
              </a:rPr>
              <a:t>참고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pic>
        <p:nvPicPr>
          <p:cNvPr id="8" name="Picture 4" descr="C:\Users\jjang\Desktop\a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845" y="5240610"/>
            <a:ext cx="15906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956712" y="5989678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logistics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524328" y="0"/>
            <a:ext cx="1619672" cy="16912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21785" y="980728"/>
            <a:ext cx="1080120" cy="1080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C:\Users\jjang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740670"/>
            <a:ext cx="5423375" cy="489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jjang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740670"/>
            <a:ext cx="5423375" cy="489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:\Users\jjang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40669"/>
            <a:ext cx="5423376" cy="486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 descr="C:\Users\jjang\Desktop\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40670"/>
            <a:ext cx="5423376" cy="486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02835" y="1772816"/>
            <a:ext cx="5495384" cy="5000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2747" y="4766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002060"/>
                </a:solidFill>
                <a:latin typeface="+mn-ea"/>
              </a:rPr>
              <a:t>벤치마킹</a:t>
            </a:r>
            <a:endParaRPr lang="ko-KR" altLang="en-US" sz="3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372706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solidFill>
                  <a:srgbClr val="002060"/>
                </a:solidFill>
              </a:rPr>
              <a:t>UNILogis</a:t>
            </a:r>
            <a:r>
              <a:rPr lang="en-US" altLang="ko-KR" sz="2000" dirty="0" smtClean="0">
                <a:solidFill>
                  <a:srgbClr val="002060"/>
                </a:solidFill>
              </a:rPr>
              <a:t> – </a:t>
            </a:r>
            <a:r>
              <a:rPr lang="ko-KR" altLang="en-US" sz="2000" dirty="0" smtClean="0">
                <a:solidFill>
                  <a:srgbClr val="002060"/>
                </a:solidFill>
              </a:rPr>
              <a:t>화면 레이아웃 참고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pic>
        <p:nvPicPr>
          <p:cNvPr id="8" name="Picture 4" descr="C:\Users\jjang\Desktop\aa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845" y="5240610"/>
            <a:ext cx="15906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956712" y="5989678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logistics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524328" y="0"/>
            <a:ext cx="1619672" cy="16912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21785" y="980728"/>
            <a:ext cx="1080120" cy="1080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48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747" y="4766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002060"/>
                </a:solidFill>
                <a:latin typeface="+mn-ea"/>
              </a:rPr>
              <a:t>벤치마킹</a:t>
            </a:r>
            <a:endParaRPr lang="ko-KR" altLang="en-US" sz="3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372706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 smtClean="0">
                <a:solidFill>
                  <a:srgbClr val="002060"/>
                </a:solidFill>
              </a:rPr>
              <a:t>네이버</a:t>
            </a:r>
            <a:r>
              <a:rPr lang="ko-KR" altLang="en-US" sz="2000" dirty="0" smtClean="0">
                <a:solidFill>
                  <a:srgbClr val="002060"/>
                </a:solidFill>
              </a:rPr>
              <a:t> 금융</a:t>
            </a:r>
            <a:r>
              <a:rPr lang="en-US" altLang="ko-KR" sz="2000" dirty="0" smtClean="0">
                <a:solidFill>
                  <a:srgbClr val="002060"/>
                </a:solidFill>
              </a:rPr>
              <a:t> – </a:t>
            </a:r>
            <a:r>
              <a:rPr lang="ko-KR" altLang="en-US" sz="2000" dirty="0" smtClean="0">
                <a:solidFill>
                  <a:srgbClr val="002060"/>
                </a:solidFill>
              </a:rPr>
              <a:t>원자재 시장지표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24328" y="0"/>
            <a:ext cx="1619672" cy="16912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 descr="C:\Users\jjang\Desktop\원자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7878377" cy="445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7121785" y="980728"/>
            <a:ext cx="1080120" cy="1080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 descr="C:\Users\jjang\Desktop\a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845" y="5240610"/>
            <a:ext cx="15906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956712" y="5989678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16210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3671" y="0"/>
            <a:ext cx="6521370" cy="3939540"/>
            <a:chOff x="2411760" y="1340768"/>
            <a:chExt cx="6521370" cy="3939540"/>
          </a:xfrm>
        </p:grpSpPr>
        <p:sp>
          <p:nvSpPr>
            <p:cNvPr id="25" name="직사각형 24"/>
            <p:cNvSpPr/>
            <p:nvPr/>
          </p:nvSpPr>
          <p:spPr>
            <a:xfrm>
              <a:off x="2411760" y="3201691"/>
              <a:ext cx="18473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07258" y="1340768"/>
              <a:ext cx="5525872" cy="3939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5000" dirty="0" smtClean="0">
                  <a:solidFill>
                    <a:schemeClr val="accent1">
                      <a:lumMod val="50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끗</a:t>
              </a:r>
              <a:r>
                <a:rPr lang="en-US" altLang="ko-KR" sz="25000" dirty="0" smtClean="0">
                  <a:solidFill>
                    <a:schemeClr val="accent1">
                      <a:lumMod val="50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~</a:t>
              </a:r>
              <a:endParaRPr lang="en-US" altLang="ko-KR" sz="250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8205780" y="0"/>
            <a:ext cx="936104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236296" y="0"/>
            <a:ext cx="936104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205780" y="980728"/>
            <a:ext cx="936104" cy="9361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1600" y="5921896"/>
            <a:ext cx="936104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4941168"/>
            <a:ext cx="936104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0" y="5921896"/>
            <a:ext cx="936104" cy="9361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4" descr="C:\Users\jjang\Desktop\a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845" y="5240610"/>
            <a:ext cx="15906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956712" y="5989678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  <a:latin typeface="HY얕은샘물M" pitchFamily="18" charset="-127"/>
                <a:ea typeface="HY얕은샘물M" pitchFamily="18" charset="-127"/>
              </a:rPr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172700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80</Words>
  <Application>Microsoft Office PowerPoint</Application>
  <PresentationFormat>화면 슬라이드 쇼(4:3)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박준민</dc:creator>
  <cp:lastModifiedBy>박준민</cp:lastModifiedBy>
  <cp:revision>21</cp:revision>
  <dcterms:created xsi:type="dcterms:W3CDTF">2016-07-11T09:14:59Z</dcterms:created>
  <dcterms:modified xsi:type="dcterms:W3CDTF">2016-07-12T05:51:56Z</dcterms:modified>
</cp:coreProperties>
</file>