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Amatic SC"/>
      <p:regular r:id="rId15"/>
      <p:bold r:id="rId16"/>
    </p:embeddedFont>
    <p:embeddedFont>
      <p:font typeface="Source Code Pr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CodePr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AmaticSC-regular.fntdata"/><Relationship Id="rId14" Type="http://schemas.openxmlformats.org/officeDocument/2006/relationships/slide" Target="slides/slide9.xml"/><Relationship Id="rId17" Type="http://schemas.openxmlformats.org/officeDocument/2006/relationships/font" Target="fonts/SourceCodePro-regular.fntdata"/><Relationship Id="rId16" Type="http://schemas.openxmlformats.org/officeDocument/2006/relationships/font" Target="fonts/AmaticSC-bold.fntdata"/><Relationship Id="rId5" Type="http://schemas.openxmlformats.org/officeDocument/2006/relationships/notesMaster" Target="notesMasters/notesMaster1.xml"/><Relationship Id="rId19" Type="http://schemas.openxmlformats.org/officeDocument/2006/relationships/font" Target="fonts/SourceCodePro-italic.fntdata"/><Relationship Id="rId6" Type="http://schemas.openxmlformats.org/officeDocument/2006/relationships/slide" Target="slides/slide1.xml"/><Relationship Id="rId18" Type="http://schemas.openxmlformats.org/officeDocument/2006/relationships/font" Target="fonts/SourceCodePr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a17ed7c662_0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a17ed7c662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a17ed7c662_0_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a17ed7c662_0_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a17ed7c662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a17ed7c662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a17ed7c662_0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a17ed7c662_0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a17ed7c662_0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a17ed7c662_0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a17ed7c662_0_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a17ed7c662_0_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a17ed7c662_0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a17ed7c662_0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a17ed7c662_0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a17ed7c662_0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6.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72622"/>
        </a:solidFill>
      </p:bgPr>
    </p:bg>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a:effectLst>
            <a:outerShdw blurRad="57150" rotWithShape="0" algn="bl" dist="38100">
              <a:srgbClr val="000000">
                <a:alpha val="77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D72622"/>
                </a:solidFill>
                <a:latin typeface="Source Code Pro"/>
                <a:ea typeface="Source Code Pro"/>
                <a:cs typeface="Source Code Pro"/>
                <a:sym typeface="Source Code Pro"/>
              </a:rPr>
              <a:t>Besser</a:t>
            </a:r>
            <a:endParaRPr>
              <a:solidFill>
                <a:srgbClr val="D72622"/>
              </a:solidFill>
              <a:latin typeface="Source Code Pro"/>
              <a:ea typeface="Source Code Pro"/>
              <a:cs typeface="Source Code Pro"/>
              <a:sym typeface="Source Code Pro"/>
            </a:endParaRPr>
          </a:p>
        </p:txBody>
      </p:sp>
      <p:sp>
        <p:nvSpPr>
          <p:cNvPr id="57" name="Google Shape;57;p13"/>
          <p:cNvSpPr txBox="1"/>
          <p:nvPr>
            <p:ph idx="1" type="subTitle"/>
          </p:nvPr>
        </p:nvSpPr>
        <p:spPr>
          <a:xfrm>
            <a:off x="85725" y="3890400"/>
            <a:ext cx="89904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Christian Childress	|	Jason Logerquist	|	Kristade Swain</a:t>
            </a:r>
            <a:endParaRPr sz="1800"/>
          </a:p>
        </p:txBody>
      </p:sp>
      <p:pic>
        <p:nvPicPr>
          <p:cNvPr id="58" name="Google Shape;58;p13"/>
          <p:cNvPicPr preferRelativeResize="0"/>
          <p:nvPr/>
        </p:nvPicPr>
        <p:blipFill>
          <a:blip r:embed="rId3">
            <a:alphaModFix/>
          </a:blip>
          <a:stretch>
            <a:fillRect/>
          </a:stretch>
        </p:blipFill>
        <p:spPr>
          <a:xfrm>
            <a:off x="7810500" y="4676775"/>
            <a:ext cx="1333500" cy="466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292850"/>
            <a:ext cx="8520600" cy="801000"/>
          </a:xfrm>
          <a:prstGeom prst="rect">
            <a:avLst/>
          </a:prstGeom>
          <a:effectLst>
            <a:outerShdw blurRad="57150" rotWithShape="0" algn="bl" dist="19050">
              <a:srgbClr val="000000">
                <a:alpha val="69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D72622"/>
                </a:solidFill>
                <a:latin typeface="Source Code Pro"/>
                <a:ea typeface="Source Code Pro"/>
                <a:cs typeface="Source Code Pro"/>
                <a:sym typeface="Source Code Pro"/>
              </a:rPr>
              <a:t>Focus</a:t>
            </a:r>
            <a:endParaRPr>
              <a:solidFill>
                <a:srgbClr val="D72622"/>
              </a:solidFill>
              <a:latin typeface="Source Code Pro"/>
              <a:ea typeface="Source Code Pro"/>
              <a:cs typeface="Source Code Pro"/>
              <a:sym typeface="Source Code Pro"/>
            </a:endParaRPr>
          </a:p>
        </p:txBody>
      </p:sp>
      <p:sp>
        <p:nvSpPr>
          <p:cNvPr id="64" name="Google Shape;64;p14"/>
          <p:cNvSpPr txBox="1"/>
          <p:nvPr>
            <p:ph idx="1" type="body"/>
          </p:nvPr>
        </p:nvSpPr>
        <p:spPr>
          <a:xfrm>
            <a:off x="311700" y="1228675"/>
            <a:ext cx="5403300" cy="3340200"/>
          </a:xfrm>
          <a:prstGeom prst="rect">
            <a:avLst/>
          </a:prstGeom>
          <a:solidFill>
            <a:srgbClr val="D72622"/>
          </a:solidFill>
        </p:spPr>
        <p:txBody>
          <a:bodyPr anchorCtr="0" anchor="t" bIns="91425" lIns="91425" spcFirstLastPara="1" rIns="91425" wrap="square" tIns="91425">
            <a:noAutofit/>
          </a:bodyPr>
          <a:lstStyle/>
          <a:p>
            <a:pPr indent="-336550" lvl="0" marL="457200" rtl="0" algn="l">
              <a:spcBef>
                <a:spcPts val="0"/>
              </a:spcBef>
              <a:spcAft>
                <a:spcPts val="0"/>
              </a:spcAft>
              <a:buClr>
                <a:srgbClr val="000000"/>
              </a:buClr>
              <a:buSzPts val="1700"/>
              <a:buChar char="●"/>
            </a:pPr>
            <a:r>
              <a:rPr b="1" lang="en" sz="1700">
                <a:solidFill>
                  <a:srgbClr val="000000"/>
                </a:solidFill>
              </a:rPr>
              <a:t>Create new employee suggestion system for Zublin</a:t>
            </a:r>
            <a:endParaRPr b="1" sz="1700">
              <a:solidFill>
                <a:srgbClr val="000000"/>
              </a:solidFill>
            </a:endParaRPr>
          </a:p>
          <a:p>
            <a:pPr indent="-336550" lvl="0" marL="457200" rtl="0" algn="l">
              <a:spcBef>
                <a:spcPts val="0"/>
              </a:spcBef>
              <a:spcAft>
                <a:spcPts val="0"/>
              </a:spcAft>
              <a:buClr>
                <a:srgbClr val="000000"/>
              </a:buClr>
              <a:buSzPts val="1700"/>
              <a:buChar char="●"/>
            </a:pPr>
            <a:r>
              <a:rPr b="1" lang="en" sz="1700">
                <a:solidFill>
                  <a:srgbClr val="000000"/>
                </a:solidFill>
              </a:rPr>
              <a:t>Employees can quickly and easily notify administration about potential new ideas</a:t>
            </a:r>
            <a:endParaRPr b="1" sz="1700">
              <a:solidFill>
                <a:srgbClr val="000000"/>
              </a:solidFill>
            </a:endParaRPr>
          </a:p>
          <a:p>
            <a:pPr indent="-336550" lvl="0" marL="457200" rtl="0" algn="l">
              <a:spcBef>
                <a:spcPts val="0"/>
              </a:spcBef>
              <a:spcAft>
                <a:spcPts val="0"/>
              </a:spcAft>
              <a:buClr>
                <a:srgbClr val="000000"/>
              </a:buClr>
              <a:buSzPts val="1700"/>
              <a:buChar char="●"/>
            </a:pPr>
            <a:r>
              <a:rPr b="1" lang="en" sz="1700">
                <a:solidFill>
                  <a:srgbClr val="000000"/>
                </a:solidFill>
              </a:rPr>
              <a:t>Any employee (whether blue or white collar) could suggest an idea </a:t>
            </a:r>
            <a:endParaRPr b="1" sz="1700">
              <a:solidFill>
                <a:srgbClr val="000000"/>
              </a:solidFill>
            </a:endParaRPr>
          </a:p>
          <a:p>
            <a:pPr indent="-336550" lvl="0" marL="457200" rtl="0" algn="l">
              <a:spcBef>
                <a:spcPts val="0"/>
              </a:spcBef>
              <a:spcAft>
                <a:spcPts val="0"/>
              </a:spcAft>
              <a:buClr>
                <a:srgbClr val="000000"/>
              </a:buClr>
              <a:buSzPts val="1700"/>
              <a:buChar char="●"/>
            </a:pPr>
            <a:r>
              <a:rPr b="1" lang="en" sz="1700">
                <a:solidFill>
                  <a:srgbClr val="000000"/>
                </a:solidFill>
              </a:rPr>
              <a:t>Potential Ideas are rated and ranked</a:t>
            </a:r>
            <a:endParaRPr b="1" sz="1700">
              <a:solidFill>
                <a:srgbClr val="000000"/>
              </a:solidFill>
            </a:endParaRPr>
          </a:p>
          <a:p>
            <a:pPr indent="-336550" lvl="0" marL="457200" rtl="0" algn="l">
              <a:spcBef>
                <a:spcPts val="0"/>
              </a:spcBef>
              <a:spcAft>
                <a:spcPts val="0"/>
              </a:spcAft>
              <a:buClr>
                <a:srgbClr val="000000"/>
              </a:buClr>
              <a:buSzPts val="1700"/>
              <a:buChar char="●"/>
            </a:pPr>
            <a:r>
              <a:rPr b="1" lang="en" sz="1700">
                <a:solidFill>
                  <a:srgbClr val="000000"/>
                </a:solidFill>
              </a:rPr>
              <a:t>Reviewers decide whether or not ideas should continue or end </a:t>
            </a:r>
            <a:endParaRPr b="1" sz="1700">
              <a:solidFill>
                <a:srgbClr val="000000"/>
              </a:solidFill>
            </a:endParaRPr>
          </a:p>
          <a:p>
            <a:pPr indent="0" lvl="0" marL="0" rtl="0" algn="l">
              <a:spcBef>
                <a:spcPts val="1600"/>
              </a:spcBef>
              <a:spcAft>
                <a:spcPts val="1600"/>
              </a:spcAft>
              <a:buNone/>
            </a:pPr>
            <a:r>
              <a:t/>
            </a:r>
            <a:endParaRPr/>
          </a:p>
        </p:txBody>
      </p:sp>
      <p:pic>
        <p:nvPicPr>
          <p:cNvPr descr="Ein Bild, das Person, Uniform, draußen, Mann enthält.&#10;&#10;Automatisch generierte Beschreibung" id="65" name="Google Shape;65;p14"/>
          <p:cNvPicPr preferRelativeResize="0"/>
          <p:nvPr/>
        </p:nvPicPr>
        <p:blipFill rotWithShape="1">
          <a:blip r:embed="rId3">
            <a:alphaModFix/>
          </a:blip>
          <a:srcRect b="0" l="0" r="0" t="0"/>
          <a:stretch/>
        </p:blipFill>
        <p:spPr>
          <a:xfrm>
            <a:off x="5715000" y="1228675"/>
            <a:ext cx="3179100" cy="3340200"/>
          </a:xfrm>
          <a:prstGeom prst="rect">
            <a:avLst/>
          </a:prstGeom>
          <a:noFill/>
          <a:ln>
            <a:noFill/>
          </a:ln>
        </p:spPr>
      </p:pic>
      <p:pic>
        <p:nvPicPr>
          <p:cNvPr id="66" name="Google Shape;66;p14"/>
          <p:cNvPicPr preferRelativeResize="0"/>
          <p:nvPr/>
        </p:nvPicPr>
        <p:blipFill>
          <a:blip r:embed="rId4">
            <a:alphaModFix/>
          </a:blip>
          <a:stretch>
            <a:fillRect/>
          </a:stretch>
        </p:blipFill>
        <p:spPr>
          <a:xfrm>
            <a:off x="7560600" y="4102150"/>
            <a:ext cx="1333500" cy="466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292850"/>
            <a:ext cx="8520600" cy="801000"/>
          </a:xfrm>
          <a:prstGeom prst="rect">
            <a:avLst/>
          </a:prstGeom>
          <a:effectLst>
            <a:outerShdw blurRad="57150" rotWithShape="0" algn="bl" dist="19050">
              <a:srgbClr val="000000">
                <a:alpha val="69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D72622"/>
                </a:solidFill>
                <a:latin typeface="Source Code Pro"/>
                <a:ea typeface="Source Code Pro"/>
                <a:cs typeface="Source Code Pro"/>
                <a:sym typeface="Source Code Pro"/>
              </a:rPr>
              <a:t>Sprint 1 - Goal</a:t>
            </a:r>
            <a:endParaRPr>
              <a:solidFill>
                <a:srgbClr val="D72622"/>
              </a:solidFill>
              <a:latin typeface="Source Code Pro"/>
              <a:ea typeface="Source Code Pro"/>
              <a:cs typeface="Source Code Pro"/>
              <a:sym typeface="Source Code Pro"/>
            </a:endParaRPr>
          </a:p>
        </p:txBody>
      </p:sp>
      <p:sp>
        <p:nvSpPr>
          <p:cNvPr id="72" name="Google Shape;72;p15"/>
          <p:cNvSpPr txBox="1"/>
          <p:nvPr>
            <p:ph idx="1" type="body"/>
          </p:nvPr>
        </p:nvSpPr>
        <p:spPr>
          <a:xfrm>
            <a:off x="311700" y="1228675"/>
            <a:ext cx="8520600" cy="3340200"/>
          </a:xfrm>
          <a:prstGeom prst="rect">
            <a:avLst/>
          </a:prstGeom>
          <a:solidFill>
            <a:srgbClr val="D72622"/>
          </a:solidFill>
        </p:spPr>
        <p:txBody>
          <a:bodyPr anchorCtr="0" anchor="t" bIns="91425" lIns="91425" spcFirstLastPara="1" rIns="91425" wrap="square" tIns="91425">
            <a:noAutofit/>
          </a:bodyPr>
          <a:lstStyle/>
          <a:p>
            <a:pPr indent="457200" lvl="0" marL="0" rtl="0" algn="l">
              <a:spcBef>
                <a:spcPts val="0"/>
              </a:spcBef>
              <a:spcAft>
                <a:spcPts val="0"/>
              </a:spcAft>
              <a:buNone/>
            </a:pPr>
            <a:r>
              <a:rPr b="1" lang="en" sz="2000">
                <a:solidFill>
                  <a:srgbClr val="000000"/>
                </a:solidFill>
              </a:rPr>
              <a:t>Our goal for sprint 1 is to get the framework done for the user interface of the app. We plan to get a login working, views for each of the users to complete their workflow, and to display info pulled from the database. We will attempt to get some of the simple functionality for each of the views as well done.</a:t>
            </a:r>
            <a:endParaRPr b="1" sz="2900">
              <a:solidFill>
                <a:srgbClr val="000000"/>
              </a:solidFill>
            </a:endParaRPr>
          </a:p>
          <a:p>
            <a:pPr indent="0" lvl="0" marL="0" rtl="0" algn="l">
              <a:spcBef>
                <a:spcPts val="0"/>
              </a:spcBef>
              <a:spcAft>
                <a:spcPts val="1600"/>
              </a:spcAft>
              <a:buNone/>
            </a:pPr>
            <a:r>
              <a:t/>
            </a:r>
            <a:endParaRPr/>
          </a:p>
        </p:txBody>
      </p:sp>
      <p:pic>
        <p:nvPicPr>
          <p:cNvPr id="73" name="Google Shape;73;p15"/>
          <p:cNvPicPr preferRelativeResize="0"/>
          <p:nvPr/>
        </p:nvPicPr>
        <p:blipFill>
          <a:blip r:embed="rId3">
            <a:alphaModFix/>
          </a:blip>
          <a:stretch>
            <a:fillRect/>
          </a:stretch>
        </p:blipFill>
        <p:spPr>
          <a:xfrm>
            <a:off x="7498800" y="4102150"/>
            <a:ext cx="1333500" cy="466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292850"/>
            <a:ext cx="8520600" cy="801000"/>
          </a:xfrm>
          <a:prstGeom prst="rect">
            <a:avLst/>
          </a:prstGeom>
          <a:effectLst>
            <a:outerShdw blurRad="57150" rotWithShape="0" algn="bl" dist="19050">
              <a:srgbClr val="000000">
                <a:alpha val="69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D72622"/>
                </a:solidFill>
                <a:latin typeface="Source Code Pro"/>
                <a:ea typeface="Source Code Pro"/>
                <a:cs typeface="Source Code Pro"/>
                <a:sym typeface="Source Code Pro"/>
              </a:rPr>
              <a:t>Sprint 1 - Achievements</a:t>
            </a:r>
            <a:endParaRPr>
              <a:solidFill>
                <a:srgbClr val="D72622"/>
              </a:solidFill>
              <a:latin typeface="Source Code Pro"/>
              <a:ea typeface="Source Code Pro"/>
              <a:cs typeface="Source Code Pro"/>
              <a:sym typeface="Source Code Pro"/>
            </a:endParaRPr>
          </a:p>
        </p:txBody>
      </p:sp>
      <p:sp>
        <p:nvSpPr>
          <p:cNvPr id="79" name="Google Shape;79;p16"/>
          <p:cNvSpPr txBox="1"/>
          <p:nvPr>
            <p:ph idx="1" type="body"/>
          </p:nvPr>
        </p:nvSpPr>
        <p:spPr>
          <a:xfrm>
            <a:off x="311700" y="1228675"/>
            <a:ext cx="8520600" cy="3340200"/>
          </a:xfrm>
          <a:prstGeom prst="rect">
            <a:avLst/>
          </a:prstGeom>
          <a:solidFill>
            <a:srgbClr val="D72622"/>
          </a:solidFill>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Char char="●"/>
            </a:pPr>
            <a:r>
              <a:rPr b="1" lang="en" sz="1600">
                <a:solidFill>
                  <a:srgbClr val="000000"/>
                </a:solidFill>
              </a:rPr>
              <a:t>We </a:t>
            </a:r>
            <a:r>
              <a:rPr b="1" lang="en" sz="1600">
                <a:solidFill>
                  <a:srgbClr val="000000"/>
                </a:solidFill>
              </a:rPr>
              <a:t>successfully</a:t>
            </a:r>
            <a:r>
              <a:rPr b="1" lang="en" sz="1600">
                <a:solidFill>
                  <a:srgbClr val="000000"/>
                </a:solidFill>
              </a:rPr>
              <a:t> created a login page for the application.</a:t>
            </a:r>
            <a:endParaRPr b="1" sz="1600">
              <a:solidFill>
                <a:srgbClr val="000000"/>
              </a:solidFill>
            </a:endParaRPr>
          </a:p>
          <a:p>
            <a:pPr indent="-330200" lvl="0" marL="457200" rtl="0" algn="l">
              <a:spcBef>
                <a:spcPts val="0"/>
              </a:spcBef>
              <a:spcAft>
                <a:spcPts val="0"/>
              </a:spcAft>
              <a:buClr>
                <a:srgbClr val="000000"/>
              </a:buClr>
              <a:buSzPts val="1600"/>
              <a:buChar char="●"/>
            </a:pPr>
            <a:r>
              <a:rPr b="1" lang="en" sz="1600">
                <a:solidFill>
                  <a:srgbClr val="000000"/>
                </a:solidFill>
              </a:rPr>
              <a:t>We successfully created a registration page for application.</a:t>
            </a:r>
            <a:endParaRPr b="1" sz="1600">
              <a:solidFill>
                <a:srgbClr val="000000"/>
              </a:solidFill>
            </a:endParaRPr>
          </a:p>
          <a:p>
            <a:pPr indent="-330200" lvl="0" marL="457200" rtl="0" algn="l">
              <a:spcBef>
                <a:spcPts val="0"/>
              </a:spcBef>
              <a:spcAft>
                <a:spcPts val="0"/>
              </a:spcAft>
              <a:buClr>
                <a:srgbClr val="000000"/>
              </a:buClr>
              <a:buSzPts val="1600"/>
              <a:buChar char="●"/>
            </a:pPr>
            <a:r>
              <a:rPr b="1" lang="en" sz="1600">
                <a:solidFill>
                  <a:srgbClr val="000000"/>
                </a:solidFill>
              </a:rPr>
              <a:t>We successfully created backend implementations for these pages.</a:t>
            </a:r>
            <a:endParaRPr b="1" sz="1600">
              <a:solidFill>
                <a:srgbClr val="000000"/>
              </a:solidFill>
            </a:endParaRPr>
          </a:p>
          <a:p>
            <a:pPr indent="-330200" lvl="0" marL="457200" rtl="0" algn="l">
              <a:spcBef>
                <a:spcPts val="0"/>
              </a:spcBef>
              <a:spcAft>
                <a:spcPts val="0"/>
              </a:spcAft>
              <a:buClr>
                <a:srgbClr val="000000"/>
              </a:buClr>
              <a:buSzPts val="1600"/>
              <a:buChar char="●"/>
            </a:pPr>
            <a:r>
              <a:rPr b="1" lang="en" sz="1600">
                <a:solidFill>
                  <a:srgbClr val="000000"/>
                </a:solidFill>
              </a:rPr>
              <a:t>We successfully created employee and reviewer views with proper implementation and backend.</a:t>
            </a:r>
            <a:endParaRPr b="1" sz="1600">
              <a:solidFill>
                <a:srgbClr val="000000"/>
              </a:solidFill>
            </a:endParaRPr>
          </a:p>
          <a:p>
            <a:pPr indent="-330200" lvl="0" marL="457200" rtl="0" algn="l">
              <a:spcBef>
                <a:spcPts val="0"/>
              </a:spcBef>
              <a:spcAft>
                <a:spcPts val="0"/>
              </a:spcAft>
              <a:buClr>
                <a:srgbClr val="000000"/>
              </a:buClr>
              <a:buSzPts val="1600"/>
              <a:buChar char="●"/>
            </a:pPr>
            <a:r>
              <a:rPr b="1" lang="en" sz="1600">
                <a:solidFill>
                  <a:srgbClr val="000000"/>
                </a:solidFill>
              </a:rPr>
              <a:t>We successfully created idea view for the application.</a:t>
            </a:r>
            <a:endParaRPr b="1" sz="1600">
              <a:solidFill>
                <a:srgbClr val="000000"/>
              </a:solidFill>
            </a:endParaRPr>
          </a:p>
          <a:p>
            <a:pPr indent="-330200" lvl="0" marL="457200" rtl="0" algn="l">
              <a:spcBef>
                <a:spcPts val="0"/>
              </a:spcBef>
              <a:spcAft>
                <a:spcPts val="0"/>
              </a:spcAft>
              <a:buClr>
                <a:srgbClr val="000000"/>
              </a:buClr>
              <a:buSzPts val="1600"/>
              <a:buChar char="●"/>
            </a:pPr>
            <a:r>
              <a:rPr b="1" lang="en" sz="1600">
                <a:solidFill>
                  <a:srgbClr val="000000"/>
                </a:solidFill>
              </a:rPr>
              <a:t>We </a:t>
            </a:r>
            <a:r>
              <a:rPr b="1" lang="en" sz="1600">
                <a:solidFill>
                  <a:srgbClr val="000000"/>
                </a:solidFill>
              </a:rPr>
              <a:t>successfully</a:t>
            </a:r>
            <a:r>
              <a:rPr b="1" lang="en" sz="1600">
                <a:solidFill>
                  <a:srgbClr val="000000"/>
                </a:solidFill>
              </a:rPr>
              <a:t> created a list of created ideas on the backend.</a:t>
            </a:r>
            <a:endParaRPr b="1" sz="1600">
              <a:solidFill>
                <a:srgbClr val="000000"/>
              </a:solidFill>
            </a:endParaRPr>
          </a:p>
          <a:p>
            <a:pPr indent="-330200" lvl="0" marL="457200" rtl="0" algn="l">
              <a:spcBef>
                <a:spcPts val="0"/>
              </a:spcBef>
              <a:spcAft>
                <a:spcPts val="0"/>
              </a:spcAft>
              <a:buClr>
                <a:srgbClr val="000000"/>
              </a:buClr>
              <a:buSzPts val="1600"/>
              <a:buChar char="●"/>
            </a:pPr>
            <a:r>
              <a:rPr b="1" lang="en" sz="1600">
                <a:solidFill>
                  <a:srgbClr val="000000"/>
                </a:solidFill>
              </a:rPr>
              <a:t>We created a dynamic view based on how many list items were grabbed from the database .</a:t>
            </a:r>
            <a:endParaRPr b="1" sz="1600">
              <a:solidFill>
                <a:srgbClr val="000000"/>
              </a:solidFill>
            </a:endParaRPr>
          </a:p>
          <a:p>
            <a:pPr indent="-330200" lvl="0" marL="457200" rtl="0" algn="l">
              <a:spcBef>
                <a:spcPts val="0"/>
              </a:spcBef>
              <a:spcAft>
                <a:spcPts val="0"/>
              </a:spcAft>
              <a:buClr>
                <a:srgbClr val="000000"/>
              </a:buClr>
              <a:buSzPts val="1600"/>
              <a:buChar char="●"/>
            </a:pPr>
            <a:r>
              <a:rPr b="1" lang="en" sz="1600">
                <a:solidFill>
                  <a:srgbClr val="000000"/>
                </a:solidFill>
              </a:rPr>
              <a:t>We created an overall similar view of the mockup that they wanted us to use for viewing activities.</a:t>
            </a:r>
            <a:endParaRPr b="1" sz="1600">
              <a:solidFill>
                <a:srgbClr val="000000"/>
              </a:solidFill>
            </a:endParaRPr>
          </a:p>
          <a:p>
            <a:pPr indent="0" lvl="0" marL="0" rtl="0" algn="l">
              <a:spcBef>
                <a:spcPts val="1600"/>
              </a:spcBef>
              <a:spcAft>
                <a:spcPts val="1600"/>
              </a:spcAft>
              <a:buNone/>
            </a:pPr>
            <a:r>
              <a:t/>
            </a:r>
            <a:endParaRPr sz="1600"/>
          </a:p>
        </p:txBody>
      </p:sp>
      <p:pic>
        <p:nvPicPr>
          <p:cNvPr id="80" name="Google Shape;80;p16"/>
          <p:cNvPicPr preferRelativeResize="0"/>
          <p:nvPr/>
        </p:nvPicPr>
        <p:blipFill>
          <a:blip r:embed="rId3">
            <a:alphaModFix/>
          </a:blip>
          <a:stretch>
            <a:fillRect/>
          </a:stretch>
        </p:blipFill>
        <p:spPr>
          <a:xfrm>
            <a:off x="7498800" y="4102150"/>
            <a:ext cx="1333500" cy="466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292850"/>
            <a:ext cx="8520600" cy="801000"/>
          </a:xfrm>
          <a:prstGeom prst="rect">
            <a:avLst/>
          </a:prstGeom>
          <a:effectLst>
            <a:outerShdw blurRad="57150" rotWithShape="0" algn="bl" dist="19050">
              <a:srgbClr val="000000">
                <a:alpha val="69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D72622"/>
                </a:solidFill>
                <a:latin typeface="Source Code Pro"/>
                <a:ea typeface="Source Code Pro"/>
                <a:cs typeface="Source Code Pro"/>
                <a:sym typeface="Source Code Pro"/>
              </a:rPr>
              <a:t>Sprint 1</a:t>
            </a:r>
            <a:r>
              <a:rPr lang="en">
                <a:solidFill>
                  <a:srgbClr val="D72622"/>
                </a:solidFill>
                <a:latin typeface="Source Code Pro"/>
                <a:ea typeface="Source Code Pro"/>
                <a:cs typeface="Source Code Pro"/>
                <a:sym typeface="Source Code Pro"/>
              </a:rPr>
              <a:t> - Backlog</a:t>
            </a:r>
            <a:endParaRPr>
              <a:solidFill>
                <a:srgbClr val="D72622"/>
              </a:solidFill>
              <a:latin typeface="Source Code Pro"/>
              <a:ea typeface="Source Code Pro"/>
              <a:cs typeface="Source Code Pro"/>
              <a:sym typeface="Source Code Pro"/>
            </a:endParaRPr>
          </a:p>
        </p:txBody>
      </p:sp>
      <p:sp>
        <p:nvSpPr>
          <p:cNvPr id="86" name="Google Shape;86;p17"/>
          <p:cNvSpPr txBox="1"/>
          <p:nvPr>
            <p:ph idx="1" type="body"/>
          </p:nvPr>
        </p:nvSpPr>
        <p:spPr>
          <a:xfrm>
            <a:off x="311700" y="1228675"/>
            <a:ext cx="8520600" cy="3340200"/>
          </a:xfrm>
          <a:prstGeom prst="rect">
            <a:avLst/>
          </a:prstGeom>
          <a:solidFill>
            <a:srgbClr val="D72622"/>
          </a:solidFill>
        </p:spPr>
        <p:txBody>
          <a:bodyPr anchorCtr="0" anchor="t" bIns="91425" lIns="91425" spcFirstLastPara="1" rIns="91425" wrap="square" tIns="91425">
            <a:noAutofit/>
          </a:bodyPr>
          <a:lstStyle/>
          <a:p>
            <a:pPr indent="0" lvl="0" marL="0" rtl="0" algn="l">
              <a:spcBef>
                <a:spcPts val="0"/>
              </a:spcBef>
              <a:spcAft>
                <a:spcPts val="0"/>
              </a:spcAft>
              <a:buNone/>
            </a:pPr>
            <a:r>
              <a:t/>
            </a:r>
            <a:endParaRPr b="1" sz="2000">
              <a:solidFill>
                <a:srgbClr val="000000"/>
              </a:solidFill>
            </a:endParaRPr>
          </a:p>
          <a:p>
            <a:pPr indent="0" lvl="0" marL="0" rtl="0" algn="l">
              <a:spcBef>
                <a:spcPts val="1600"/>
              </a:spcBef>
              <a:spcAft>
                <a:spcPts val="1600"/>
              </a:spcAft>
              <a:buNone/>
            </a:pPr>
            <a:r>
              <a:t/>
            </a:r>
            <a:endParaRPr/>
          </a:p>
        </p:txBody>
      </p:sp>
      <p:pic>
        <p:nvPicPr>
          <p:cNvPr id="87" name="Google Shape;87;p17"/>
          <p:cNvPicPr preferRelativeResize="0"/>
          <p:nvPr/>
        </p:nvPicPr>
        <p:blipFill>
          <a:blip r:embed="rId3">
            <a:alphaModFix/>
          </a:blip>
          <a:stretch>
            <a:fillRect/>
          </a:stretch>
        </p:blipFill>
        <p:spPr>
          <a:xfrm>
            <a:off x="7498800" y="4102150"/>
            <a:ext cx="1333500" cy="466725"/>
          </a:xfrm>
          <a:prstGeom prst="rect">
            <a:avLst/>
          </a:prstGeom>
          <a:noFill/>
          <a:ln>
            <a:noFill/>
          </a:ln>
        </p:spPr>
      </p:pic>
      <p:pic>
        <p:nvPicPr>
          <p:cNvPr id="88" name="Google Shape;88;p17"/>
          <p:cNvPicPr preferRelativeResize="0"/>
          <p:nvPr/>
        </p:nvPicPr>
        <p:blipFill>
          <a:blip r:embed="rId4">
            <a:alphaModFix/>
          </a:blip>
          <a:stretch>
            <a:fillRect/>
          </a:stretch>
        </p:blipFill>
        <p:spPr>
          <a:xfrm>
            <a:off x="861176" y="1691563"/>
            <a:ext cx="7421650" cy="2414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292850"/>
            <a:ext cx="8520600" cy="801000"/>
          </a:xfrm>
          <a:prstGeom prst="rect">
            <a:avLst/>
          </a:prstGeom>
          <a:effectLst>
            <a:outerShdw blurRad="57150" rotWithShape="0" algn="bl" dist="19050">
              <a:srgbClr val="000000">
                <a:alpha val="69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D72622"/>
                </a:solidFill>
                <a:latin typeface="Source Code Pro"/>
                <a:ea typeface="Source Code Pro"/>
                <a:cs typeface="Source Code Pro"/>
                <a:sym typeface="Source Code Pro"/>
              </a:rPr>
              <a:t>Project - Backlog</a:t>
            </a:r>
            <a:endParaRPr>
              <a:solidFill>
                <a:srgbClr val="D72622"/>
              </a:solidFill>
              <a:latin typeface="Source Code Pro"/>
              <a:ea typeface="Source Code Pro"/>
              <a:cs typeface="Source Code Pro"/>
              <a:sym typeface="Source Code Pro"/>
            </a:endParaRPr>
          </a:p>
        </p:txBody>
      </p:sp>
      <p:sp>
        <p:nvSpPr>
          <p:cNvPr id="94" name="Google Shape;94;p18"/>
          <p:cNvSpPr txBox="1"/>
          <p:nvPr>
            <p:ph idx="1" type="body"/>
          </p:nvPr>
        </p:nvSpPr>
        <p:spPr>
          <a:xfrm>
            <a:off x="311700" y="1228675"/>
            <a:ext cx="8520600" cy="3340200"/>
          </a:xfrm>
          <a:prstGeom prst="rect">
            <a:avLst/>
          </a:prstGeom>
          <a:solidFill>
            <a:srgbClr val="D72622"/>
          </a:solidFill>
        </p:spPr>
        <p:txBody>
          <a:bodyPr anchorCtr="0" anchor="t" bIns="91425" lIns="91425" spcFirstLastPara="1" rIns="91425" wrap="square" tIns="91425">
            <a:noAutofit/>
          </a:bodyPr>
          <a:lstStyle/>
          <a:p>
            <a:pPr indent="0" lvl="0" marL="0" rtl="0" algn="l">
              <a:spcBef>
                <a:spcPts val="0"/>
              </a:spcBef>
              <a:spcAft>
                <a:spcPts val="0"/>
              </a:spcAft>
              <a:buNone/>
            </a:pPr>
            <a:r>
              <a:t/>
            </a:r>
            <a:endParaRPr b="1" sz="2000">
              <a:solidFill>
                <a:srgbClr val="000000"/>
              </a:solidFill>
            </a:endParaRPr>
          </a:p>
          <a:p>
            <a:pPr indent="0" lvl="0" marL="0" rtl="0" algn="l">
              <a:spcBef>
                <a:spcPts val="1600"/>
              </a:spcBef>
              <a:spcAft>
                <a:spcPts val="1600"/>
              </a:spcAft>
              <a:buNone/>
            </a:pPr>
            <a:r>
              <a:t/>
            </a:r>
            <a:endParaRPr/>
          </a:p>
        </p:txBody>
      </p:sp>
      <p:pic>
        <p:nvPicPr>
          <p:cNvPr id="95" name="Google Shape;95;p18"/>
          <p:cNvPicPr preferRelativeResize="0"/>
          <p:nvPr/>
        </p:nvPicPr>
        <p:blipFill>
          <a:blip r:embed="rId3">
            <a:alphaModFix/>
          </a:blip>
          <a:stretch>
            <a:fillRect/>
          </a:stretch>
        </p:blipFill>
        <p:spPr>
          <a:xfrm>
            <a:off x="916200" y="1406025"/>
            <a:ext cx="7311625" cy="2985499"/>
          </a:xfrm>
          <a:prstGeom prst="rect">
            <a:avLst/>
          </a:prstGeom>
          <a:noFill/>
          <a:ln>
            <a:noFill/>
          </a:ln>
        </p:spPr>
      </p:pic>
      <p:pic>
        <p:nvPicPr>
          <p:cNvPr id="96" name="Google Shape;96;p18"/>
          <p:cNvPicPr preferRelativeResize="0"/>
          <p:nvPr/>
        </p:nvPicPr>
        <p:blipFill>
          <a:blip r:embed="rId4">
            <a:alphaModFix/>
          </a:blip>
          <a:stretch>
            <a:fillRect/>
          </a:stretch>
        </p:blipFill>
        <p:spPr>
          <a:xfrm>
            <a:off x="7498800" y="4102150"/>
            <a:ext cx="1333500" cy="466725"/>
          </a:xfrm>
          <a:prstGeom prst="rect">
            <a:avLst/>
          </a:prstGeom>
          <a:noFill/>
          <a:ln>
            <a:noFill/>
          </a:ln>
        </p:spPr>
      </p:pic>
      <p:pic>
        <p:nvPicPr>
          <p:cNvPr id="97" name="Google Shape;97;p18"/>
          <p:cNvPicPr preferRelativeResize="0"/>
          <p:nvPr/>
        </p:nvPicPr>
        <p:blipFill>
          <a:blip r:embed="rId5">
            <a:alphaModFix/>
          </a:blip>
          <a:stretch>
            <a:fillRect/>
          </a:stretch>
        </p:blipFill>
        <p:spPr>
          <a:xfrm>
            <a:off x="6129950" y="1639825"/>
            <a:ext cx="544068" cy="107100"/>
          </a:xfrm>
          <a:prstGeom prst="rect">
            <a:avLst/>
          </a:prstGeom>
          <a:noFill/>
          <a:ln>
            <a:noFill/>
          </a:ln>
        </p:spPr>
      </p:pic>
      <p:pic>
        <p:nvPicPr>
          <p:cNvPr id="98" name="Google Shape;98;p18"/>
          <p:cNvPicPr preferRelativeResize="0"/>
          <p:nvPr/>
        </p:nvPicPr>
        <p:blipFill>
          <a:blip r:embed="rId5">
            <a:alphaModFix/>
          </a:blip>
          <a:stretch>
            <a:fillRect/>
          </a:stretch>
        </p:blipFill>
        <p:spPr>
          <a:xfrm>
            <a:off x="6129950" y="1532725"/>
            <a:ext cx="544068" cy="107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292850"/>
            <a:ext cx="8520600" cy="801000"/>
          </a:xfrm>
          <a:prstGeom prst="rect">
            <a:avLst/>
          </a:prstGeom>
          <a:effectLst>
            <a:outerShdw blurRad="57150" rotWithShape="0" algn="bl" dist="19050">
              <a:srgbClr val="000000">
                <a:alpha val="69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D72622"/>
                </a:solidFill>
                <a:latin typeface="Source Code Pro"/>
                <a:ea typeface="Source Code Pro"/>
                <a:cs typeface="Source Code Pro"/>
                <a:sym typeface="Source Code Pro"/>
              </a:rPr>
              <a:t>Still Pending...</a:t>
            </a:r>
            <a:endParaRPr>
              <a:solidFill>
                <a:srgbClr val="D72622"/>
              </a:solidFill>
              <a:latin typeface="Source Code Pro"/>
              <a:ea typeface="Source Code Pro"/>
              <a:cs typeface="Source Code Pro"/>
              <a:sym typeface="Source Code Pro"/>
            </a:endParaRPr>
          </a:p>
        </p:txBody>
      </p:sp>
      <p:sp>
        <p:nvSpPr>
          <p:cNvPr id="104" name="Google Shape;104;p19"/>
          <p:cNvSpPr txBox="1"/>
          <p:nvPr>
            <p:ph idx="1" type="body"/>
          </p:nvPr>
        </p:nvSpPr>
        <p:spPr>
          <a:xfrm>
            <a:off x="311700" y="1228675"/>
            <a:ext cx="4710300" cy="3340200"/>
          </a:xfrm>
          <a:prstGeom prst="rect">
            <a:avLst/>
          </a:prstGeom>
          <a:solidFill>
            <a:srgbClr val="D72622"/>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000000"/>
                </a:solidFill>
              </a:rPr>
              <a:t>We did not get to complete some of the features we had hoped for in Sprint 1.</a:t>
            </a:r>
            <a:endParaRPr b="1" sz="1500">
              <a:solidFill>
                <a:srgbClr val="000000"/>
              </a:solidFill>
            </a:endParaRPr>
          </a:p>
          <a:p>
            <a:pPr indent="0" lvl="0" marL="0" rtl="0" algn="l">
              <a:spcBef>
                <a:spcPts val="1600"/>
              </a:spcBef>
              <a:spcAft>
                <a:spcPts val="0"/>
              </a:spcAft>
              <a:buNone/>
            </a:pPr>
            <a:r>
              <a:rPr b="1" lang="en" sz="1500" u="sng">
                <a:solidFill>
                  <a:srgbClr val="000000"/>
                </a:solidFill>
              </a:rPr>
              <a:t>Review Recommendations</a:t>
            </a:r>
            <a:endParaRPr b="1" sz="1500">
              <a:solidFill>
                <a:srgbClr val="000000"/>
              </a:solidFill>
            </a:endParaRPr>
          </a:p>
          <a:p>
            <a:pPr indent="-323850" lvl="0" marL="457200" rtl="0" algn="l">
              <a:spcBef>
                <a:spcPts val="1600"/>
              </a:spcBef>
              <a:spcAft>
                <a:spcPts val="0"/>
              </a:spcAft>
              <a:buClr>
                <a:srgbClr val="000000"/>
              </a:buClr>
              <a:buSzPts val="1500"/>
              <a:buChar char="●"/>
            </a:pPr>
            <a:r>
              <a:rPr b="1" lang="en" sz="1500">
                <a:solidFill>
                  <a:srgbClr val="000000"/>
                </a:solidFill>
              </a:rPr>
              <a:t>Activity for reviewers to review each recommendations.</a:t>
            </a:r>
            <a:endParaRPr b="1" sz="1500">
              <a:solidFill>
                <a:srgbClr val="000000"/>
              </a:solidFill>
            </a:endParaRPr>
          </a:p>
          <a:p>
            <a:pPr indent="0" lvl="0" marL="0" rtl="0" algn="l">
              <a:spcBef>
                <a:spcPts val="1600"/>
              </a:spcBef>
              <a:spcAft>
                <a:spcPts val="0"/>
              </a:spcAft>
              <a:buNone/>
            </a:pPr>
            <a:r>
              <a:rPr b="1" lang="en" sz="1500" u="sng">
                <a:solidFill>
                  <a:srgbClr val="000000"/>
                </a:solidFill>
              </a:rPr>
              <a:t>Add Comments</a:t>
            </a:r>
            <a:endParaRPr b="1" sz="1500" u="sng">
              <a:solidFill>
                <a:srgbClr val="000000"/>
              </a:solidFill>
            </a:endParaRPr>
          </a:p>
          <a:p>
            <a:pPr indent="-323850" lvl="0" marL="457200" rtl="0" algn="l">
              <a:spcBef>
                <a:spcPts val="1600"/>
              </a:spcBef>
              <a:spcAft>
                <a:spcPts val="0"/>
              </a:spcAft>
              <a:buClr>
                <a:srgbClr val="000000"/>
              </a:buClr>
              <a:buSzPts val="1500"/>
              <a:buChar char="●"/>
            </a:pPr>
            <a:r>
              <a:rPr b="1" lang="en" sz="1500">
                <a:solidFill>
                  <a:srgbClr val="000000"/>
                </a:solidFill>
              </a:rPr>
              <a:t>Activity for reviewers to add comments to recommendations.</a:t>
            </a:r>
            <a:endParaRPr b="1" sz="1500">
              <a:solidFill>
                <a:srgbClr val="000000"/>
              </a:solidFill>
            </a:endParaRPr>
          </a:p>
        </p:txBody>
      </p:sp>
      <p:pic>
        <p:nvPicPr>
          <p:cNvPr id="105" name="Google Shape;105;p19"/>
          <p:cNvPicPr preferRelativeResize="0"/>
          <p:nvPr/>
        </p:nvPicPr>
        <p:blipFill>
          <a:blip r:embed="rId3">
            <a:alphaModFix/>
          </a:blip>
          <a:stretch>
            <a:fillRect/>
          </a:stretch>
        </p:blipFill>
        <p:spPr>
          <a:xfrm>
            <a:off x="5022050" y="1237463"/>
            <a:ext cx="3741870" cy="3322625"/>
          </a:xfrm>
          <a:prstGeom prst="rect">
            <a:avLst/>
          </a:prstGeom>
          <a:noFill/>
          <a:ln>
            <a:noFill/>
          </a:ln>
        </p:spPr>
      </p:pic>
      <p:pic>
        <p:nvPicPr>
          <p:cNvPr id="106" name="Google Shape;106;p19"/>
          <p:cNvPicPr preferRelativeResize="0"/>
          <p:nvPr/>
        </p:nvPicPr>
        <p:blipFill>
          <a:blip r:embed="rId4">
            <a:alphaModFix/>
          </a:blip>
          <a:stretch>
            <a:fillRect/>
          </a:stretch>
        </p:blipFill>
        <p:spPr>
          <a:xfrm>
            <a:off x="7498800" y="4102150"/>
            <a:ext cx="1333500" cy="466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292850"/>
            <a:ext cx="8520600" cy="801000"/>
          </a:xfrm>
          <a:prstGeom prst="rect">
            <a:avLst/>
          </a:prstGeom>
          <a:effectLst>
            <a:outerShdw blurRad="57150" rotWithShape="0" algn="bl" dist="19050">
              <a:srgbClr val="000000">
                <a:alpha val="69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D72622"/>
                </a:solidFill>
                <a:latin typeface="Source Code Pro"/>
                <a:ea typeface="Source Code Pro"/>
                <a:cs typeface="Source Code Pro"/>
                <a:sym typeface="Source Code Pro"/>
              </a:rPr>
              <a:t>A Few Bumps in the Road</a:t>
            </a:r>
            <a:endParaRPr>
              <a:solidFill>
                <a:srgbClr val="D72622"/>
              </a:solidFill>
              <a:latin typeface="Source Code Pro"/>
              <a:ea typeface="Source Code Pro"/>
              <a:cs typeface="Source Code Pro"/>
              <a:sym typeface="Source Code Pro"/>
            </a:endParaRPr>
          </a:p>
        </p:txBody>
      </p:sp>
      <p:sp>
        <p:nvSpPr>
          <p:cNvPr id="112" name="Google Shape;112;p20"/>
          <p:cNvSpPr txBox="1"/>
          <p:nvPr>
            <p:ph idx="1" type="body"/>
          </p:nvPr>
        </p:nvSpPr>
        <p:spPr>
          <a:xfrm>
            <a:off x="311700" y="1228675"/>
            <a:ext cx="8520600" cy="3340200"/>
          </a:xfrm>
          <a:prstGeom prst="rect">
            <a:avLst/>
          </a:prstGeom>
          <a:solidFill>
            <a:srgbClr val="D72622"/>
          </a:solidFill>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b="1" lang="en">
                <a:solidFill>
                  <a:srgbClr val="000000"/>
                </a:solidFill>
              </a:rPr>
              <a:t>Learning the Android app development workflow.</a:t>
            </a:r>
            <a:endParaRPr b="1">
              <a:solidFill>
                <a:srgbClr val="000000"/>
              </a:solidFill>
            </a:endParaRPr>
          </a:p>
          <a:p>
            <a:pPr indent="-342900" lvl="0" marL="457200" rtl="0" algn="l">
              <a:spcBef>
                <a:spcPts val="0"/>
              </a:spcBef>
              <a:spcAft>
                <a:spcPts val="0"/>
              </a:spcAft>
              <a:buClr>
                <a:srgbClr val="000000"/>
              </a:buClr>
              <a:buSzPts val="1800"/>
              <a:buChar char="●"/>
            </a:pPr>
            <a:r>
              <a:rPr b="1" lang="en">
                <a:solidFill>
                  <a:srgbClr val="000000"/>
                </a:solidFill>
              </a:rPr>
              <a:t>Finding documentation/tutorials for certain features on Android apps, i.e. custom </a:t>
            </a:r>
            <a:r>
              <a:rPr b="1" lang="en">
                <a:solidFill>
                  <a:srgbClr val="000000"/>
                </a:solidFill>
              </a:rPr>
              <a:t>app bar</a:t>
            </a:r>
            <a:r>
              <a:rPr b="1" lang="en">
                <a:solidFill>
                  <a:srgbClr val="000000"/>
                </a:solidFill>
              </a:rPr>
              <a:t>/toolbar.</a:t>
            </a:r>
            <a:endParaRPr b="1">
              <a:solidFill>
                <a:srgbClr val="000000"/>
              </a:solidFill>
            </a:endParaRPr>
          </a:p>
          <a:p>
            <a:pPr indent="-342900" lvl="0" marL="457200" rtl="0" algn="l">
              <a:spcBef>
                <a:spcPts val="0"/>
              </a:spcBef>
              <a:spcAft>
                <a:spcPts val="0"/>
              </a:spcAft>
              <a:buClr>
                <a:srgbClr val="000000"/>
              </a:buClr>
              <a:buSzPts val="1800"/>
              <a:buChar char="●"/>
            </a:pPr>
            <a:r>
              <a:rPr b="1" lang="en">
                <a:solidFill>
                  <a:srgbClr val="000000"/>
                </a:solidFill>
              </a:rPr>
              <a:t>Implementing a provided mocked up in the Android framework.</a:t>
            </a:r>
            <a:endParaRPr b="1">
              <a:solidFill>
                <a:srgbClr val="000000"/>
              </a:solidFill>
            </a:endParaRPr>
          </a:p>
          <a:p>
            <a:pPr indent="-342900" lvl="0" marL="457200" rtl="0" algn="l">
              <a:spcBef>
                <a:spcPts val="0"/>
              </a:spcBef>
              <a:spcAft>
                <a:spcPts val="0"/>
              </a:spcAft>
              <a:buClr>
                <a:srgbClr val="000000"/>
              </a:buClr>
              <a:buSzPts val="1800"/>
              <a:buChar char="●"/>
            </a:pPr>
            <a:r>
              <a:rPr b="1" lang="en">
                <a:solidFill>
                  <a:srgbClr val="000000"/>
                </a:solidFill>
              </a:rPr>
              <a:t>Making sure everyone was pushing and pulling their information </a:t>
            </a:r>
            <a:r>
              <a:rPr b="1" lang="en">
                <a:solidFill>
                  <a:srgbClr val="000000"/>
                </a:solidFill>
              </a:rPr>
              <a:t>every time</a:t>
            </a:r>
            <a:r>
              <a:rPr b="1" lang="en">
                <a:solidFill>
                  <a:srgbClr val="000000"/>
                </a:solidFill>
              </a:rPr>
              <a:t> they had questions or had new implementations for a problem.</a:t>
            </a:r>
            <a:endParaRPr b="1">
              <a:solidFill>
                <a:srgbClr val="000000"/>
              </a:solidFill>
            </a:endParaRPr>
          </a:p>
          <a:p>
            <a:pPr indent="-342900" lvl="0" marL="457200" rtl="0" algn="l">
              <a:spcBef>
                <a:spcPts val="0"/>
              </a:spcBef>
              <a:spcAft>
                <a:spcPts val="0"/>
              </a:spcAft>
              <a:buClr>
                <a:srgbClr val="000000"/>
              </a:buClr>
              <a:buSzPts val="1800"/>
              <a:buChar char="●"/>
            </a:pPr>
            <a:r>
              <a:rPr b="1" lang="en">
                <a:solidFill>
                  <a:srgbClr val="000000"/>
                </a:solidFill>
              </a:rPr>
              <a:t>Learning the certain quirks that are associated with the Java implementation in Android Studio.</a:t>
            </a:r>
            <a:endParaRPr b="1">
              <a:solidFill>
                <a:srgbClr val="000000"/>
              </a:solidFill>
            </a:endParaRPr>
          </a:p>
          <a:p>
            <a:pPr indent="0" lvl="0" marL="0" rtl="0" algn="l">
              <a:spcBef>
                <a:spcPts val="1600"/>
              </a:spcBef>
              <a:spcAft>
                <a:spcPts val="1600"/>
              </a:spcAft>
              <a:buNone/>
            </a:pPr>
            <a:r>
              <a:t/>
            </a:r>
            <a:endParaRPr sz="1600"/>
          </a:p>
        </p:txBody>
      </p:sp>
      <p:pic>
        <p:nvPicPr>
          <p:cNvPr id="113" name="Google Shape;113;p20"/>
          <p:cNvPicPr preferRelativeResize="0"/>
          <p:nvPr/>
        </p:nvPicPr>
        <p:blipFill>
          <a:blip r:embed="rId3">
            <a:alphaModFix/>
          </a:blip>
          <a:stretch>
            <a:fillRect/>
          </a:stretch>
        </p:blipFill>
        <p:spPr>
          <a:xfrm>
            <a:off x="7498800" y="4102150"/>
            <a:ext cx="1333500" cy="466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292850"/>
            <a:ext cx="8520600" cy="801000"/>
          </a:xfrm>
          <a:prstGeom prst="rect">
            <a:avLst/>
          </a:prstGeom>
          <a:effectLst>
            <a:outerShdw blurRad="57150" rotWithShape="0" algn="bl" dist="19050">
              <a:srgbClr val="000000">
                <a:alpha val="69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D72622"/>
                </a:solidFill>
                <a:latin typeface="Source Code Pro"/>
                <a:ea typeface="Source Code Pro"/>
                <a:cs typeface="Source Code Pro"/>
                <a:sym typeface="Source Code Pro"/>
              </a:rPr>
              <a:t>Live Demo</a:t>
            </a:r>
            <a:endParaRPr>
              <a:solidFill>
                <a:srgbClr val="D72622"/>
              </a:solidFill>
              <a:latin typeface="Source Code Pro"/>
              <a:ea typeface="Source Code Pro"/>
              <a:cs typeface="Source Code Pro"/>
              <a:sym typeface="Source Code Pro"/>
            </a:endParaRPr>
          </a:p>
        </p:txBody>
      </p:sp>
      <p:sp>
        <p:nvSpPr>
          <p:cNvPr id="119" name="Google Shape;119;p21"/>
          <p:cNvSpPr txBox="1"/>
          <p:nvPr>
            <p:ph idx="1" type="body"/>
          </p:nvPr>
        </p:nvSpPr>
        <p:spPr>
          <a:xfrm>
            <a:off x="311700" y="1228675"/>
            <a:ext cx="8520600" cy="3340200"/>
          </a:xfrm>
          <a:prstGeom prst="rect">
            <a:avLst/>
          </a:prstGeom>
          <a:solidFill>
            <a:srgbClr val="D72622"/>
          </a:solidFill>
        </p:spPr>
        <p:txBody>
          <a:bodyPr anchorCtr="0" anchor="t" bIns="91425" lIns="91425" spcFirstLastPara="1" rIns="91425" wrap="square" tIns="91425">
            <a:noAutofit/>
          </a:bodyPr>
          <a:lstStyle/>
          <a:p>
            <a:pPr indent="0" lvl="0" marL="0" rtl="0" algn="l">
              <a:spcBef>
                <a:spcPts val="0"/>
              </a:spcBef>
              <a:spcAft>
                <a:spcPts val="0"/>
              </a:spcAft>
              <a:buNone/>
            </a:pPr>
            <a:r>
              <a:t/>
            </a:r>
            <a:endParaRPr b="1" sz="2000">
              <a:solidFill>
                <a:srgbClr val="000000"/>
              </a:solidFill>
            </a:endParaRPr>
          </a:p>
          <a:p>
            <a:pPr indent="0" lvl="0" marL="0" rtl="0" algn="l">
              <a:spcBef>
                <a:spcPts val="1600"/>
              </a:spcBef>
              <a:spcAft>
                <a:spcPts val="1600"/>
              </a:spcAft>
              <a:buNone/>
            </a:pPr>
            <a:r>
              <a:t/>
            </a:r>
            <a:endParaRPr/>
          </a:p>
        </p:txBody>
      </p:sp>
      <p:pic>
        <p:nvPicPr>
          <p:cNvPr id="120" name="Google Shape;120;p21"/>
          <p:cNvPicPr preferRelativeResize="0"/>
          <p:nvPr/>
        </p:nvPicPr>
        <p:blipFill>
          <a:blip r:embed="rId3">
            <a:alphaModFix/>
          </a:blip>
          <a:stretch>
            <a:fillRect/>
          </a:stretch>
        </p:blipFill>
        <p:spPr>
          <a:xfrm>
            <a:off x="7498800" y="4102150"/>
            <a:ext cx="1333500" cy="466725"/>
          </a:xfrm>
          <a:prstGeom prst="rect">
            <a:avLst/>
          </a:prstGeom>
          <a:noFill/>
          <a:ln>
            <a:noFill/>
          </a:ln>
        </p:spPr>
      </p:pic>
      <p:pic>
        <p:nvPicPr>
          <p:cNvPr id="121" name="Google Shape;121;p21"/>
          <p:cNvPicPr preferRelativeResize="0"/>
          <p:nvPr/>
        </p:nvPicPr>
        <p:blipFill>
          <a:blip r:embed="rId4">
            <a:alphaModFix/>
          </a:blip>
          <a:stretch>
            <a:fillRect/>
          </a:stretch>
        </p:blipFill>
        <p:spPr>
          <a:xfrm>
            <a:off x="2440188" y="1526425"/>
            <a:ext cx="4263625" cy="2744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