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matic SC"/>
      <p:regular r:id="rId18"/>
      <p:bold r:id="rId19"/>
    </p:embeddedFont>
    <p:embeddedFont>
      <p:font typeface="Source Code Pr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regular.fntdata"/><Relationship Id="rId11" Type="http://schemas.openxmlformats.org/officeDocument/2006/relationships/slide" Target="slides/slide6.xml"/><Relationship Id="rId22" Type="http://schemas.openxmlformats.org/officeDocument/2006/relationships/font" Target="fonts/SourceCodePro-italic.fntdata"/><Relationship Id="rId10" Type="http://schemas.openxmlformats.org/officeDocument/2006/relationships/slide" Target="slides/slide5.xml"/><Relationship Id="rId21" Type="http://schemas.openxmlformats.org/officeDocument/2006/relationships/font" Target="fonts/SourceCodePr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SourceCodePr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maticSC-bold.fntdata"/><Relationship Id="rId6" Type="http://schemas.openxmlformats.org/officeDocument/2006/relationships/slide" Target="slides/slide1.xml"/><Relationship Id="rId18" Type="http://schemas.openxmlformats.org/officeDocument/2006/relationships/font" Target="fonts/AmaticSC-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97f6ff0a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97f6ff0a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97f6ff0a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97f6ff0a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17ed7c662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17ed7c662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17ed7c662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a17ed7c662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17ed7c662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17ed7c662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17ed7c662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17ed7c662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17ed7c662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17ed7c662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17ed7c662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17ed7c662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17ed7c662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17ed7c662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17ed7c662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17ed7c662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97f6ff0a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97f6ff0a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9.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72622"/>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a:effectLst>
            <a:outerShdw blurRad="57150" rotWithShape="0" algn="bl" dist="38100">
              <a:srgbClr val="000000">
                <a:alpha val="77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Source Code Pro"/>
                <a:ea typeface="Source Code Pro"/>
                <a:cs typeface="Source Code Pro"/>
                <a:sym typeface="Source Code Pro"/>
              </a:rPr>
              <a:t>Besser</a:t>
            </a:r>
            <a:endParaRPr>
              <a:solidFill>
                <a:srgbClr val="000000"/>
              </a:solidFill>
              <a:latin typeface="Source Code Pro"/>
              <a:ea typeface="Source Code Pro"/>
              <a:cs typeface="Source Code Pro"/>
              <a:sym typeface="Source Code Pro"/>
            </a:endParaRPr>
          </a:p>
        </p:txBody>
      </p:sp>
      <p:sp>
        <p:nvSpPr>
          <p:cNvPr id="57" name="Google Shape;57;p13"/>
          <p:cNvSpPr txBox="1"/>
          <p:nvPr>
            <p:ph idx="1" type="subTitle"/>
          </p:nvPr>
        </p:nvSpPr>
        <p:spPr>
          <a:xfrm>
            <a:off x="85725" y="3890400"/>
            <a:ext cx="89904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Christian Childress	|	Jason Logerquist	|	Kristade Swain</a:t>
            </a:r>
            <a:endParaRPr sz="1800"/>
          </a:p>
        </p:txBody>
      </p:sp>
      <p:pic>
        <p:nvPicPr>
          <p:cNvPr id="58" name="Google Shape;58;p13"/>
          <p:cNvPicPr preferRelativeResize="0"/>
          <p:nvPr/>
        </p:nvPicPr>
        <p:blipFill>
          <a:blip r:embed="rId3">
            <a:alphaModFix/>
          </a:blip>
          <a:stretch>
            <a:fillRect/>
          </a:stretch>
        </p:blipFill>
        <p:spPr>
          <a:xfrm>
            <a:off x="7810500" y="4676775"/>
            <a:ext cx="1333500" cy="466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292850"/>
            <a:ext cx="8520600" cy="801000"/>
          </a:xfrm>
          <a:prstGeom prst="rect">
            <a:avLst/>
          </a:prstGeom>
          <a:effectLst>
            <a:outerShdw blurRad="57150" rotWithShape="0" algn="bl" dist="19050">
              <a:srgbClr val="000000">
                <a:alpha val="69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Source Code Pro"/>
                <a:ea typeface="Source Code Pro"/>
                <a:cs typeface="Source Code Pro"/>
                <a:sym typeface="Source Code Pro"/>
              </a:rPr>
              <a:t>Test Cases - User Info </a:t>
            </a:r>
            <a:endParaRPr>
              <a:solidFill>
                <a:srgbClr val="000000"/>
              </a:solidFill>
              <a:latin typeface="Source Code Pro"/>
              <a:ea typeface="Source Code Pro"/>
              <a:cs typeface="Source Code Pro"/>
              <a:sym typeface="Source Code Pro"/>
            </a:endParaRPr>
          </a:p>
        </p:txBody>
      </p:sp>
      <p:sp>
        <p:nvSpPr>
          <p:cNvPr id="128" name="Google Shape;128;p22"/>
          <p:cNvSpPr txBox="1"/>
          <p:nvPr>
            <p:ph idx="1" type="body"/>
          </p:nvPr>
        </p:nvSpPr>
        <p:spPr>
          <a:xfrm>
            <a:off x="311700" y="1228675"/>
            <a:ext cx="8520600" cy="3340200"/>
          </a:xfrm>
          <a:prstGeom prst="rect">
            <a:avLst/>
          </a:prstGeom>
          <a:solidFill>
            <a:srgbClr val="D72622"/>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000000"/>
              </a:solidFill>
            </a:endParaRPr>
          </a:p>
          <a:p>
            <a:pPr indent="0" lvl="0" marL="0" rtl="0" algn="l">
              <a:spcBef>
                <a:spcPts val="1600"/>
              </a:spcBef>
              <a:spcAft>
                <a:spcPts val="1600"/>
              </a:spcAft>
              <a:buNone/>
            </a:pPr>
            <a:r>
              <a:t/>
            </a:r>
            <a:endParaRPr sz="1600"/>
          </a:p>
        </p:txBody>
      </p:sp>
      <p:pic>
        <p:nvPicPr>
          <p:cNvPr id="129" name="Google Shape;129;p22"/>
          <p:cNvPicPr preferRelativeResize="0"/>
          <p:nvPr/>
        </p:nvPicPr>
        <p:blipFill>
          <a:blip r:embed="rId3">
            <a:alphaModFix/>
          </a:blip>
          <a:stretch>
            <a:fillRect/>
          </a:stretch>
        </p:blipFill>
        <p:spPr>
          <a:xfrm>
            <a:off x="7498800" y="4102150"/>
            <a:ext cx="1333500" cy="466725"/>
          </a:xfrm>
          <a:prstGeom prst="rect">
            <a:avLst/>
          </a:prstGeom>
          <a:noFill/>
          <a:ln>
            <a:noFill/>
          </a:ln>
        </p:spPr>
      </p:pic>
      <p:pic>
        <p:nvPicPr>
          <p:cNvPr id="130" name="Google Shape;130;p22"/>
          <p:cNvPicPr preferRelativeResize="0"/>
          <p:nvPr/>
        </p:nvPicPr>
        <p:blipFill>
          <a:blip r:embed="rId4">
            <a:alphaModFix/>
          </a:blip>
          <a:stretch>
            <a:fillRect/>
          </a:stretch>
        </p:blipFill>
        <p:spPr>
          <a:xfrm>
            <a:off x="1041204" y="1289000"/>
            <a:ext cx="3224146" cy="3219549"/>
          </a:xfrm>
          <a:prstGeom prst="rect">
            <a:avLst/>
          </a:prstGeom>
          <a:noFill/>
          <a:ln>
            <a:noFill/>
          </a:ln>
        </p:spPr>
      </p:pic>
      <p:sp>
        <p:nvSpPr>
          <p:cNvPr id="131" name="Google Shape;131;p22"/>
          <p:cNvSpPr txBox="1"/>
          <p:nvPr/>
        </p:nvSpPr>
        <p:spPr>
          <a:xfrm>
            <a:off x="4647625" y="1541250"/>
            <a:ext cx="3517800" cy="2113500"/>
          </a:xfrm>
          <a:prstGeom prst="rect">
            <a:avLst/>
          </a:prstGeom>
          <a:solidFill>
            <a:srgbClr val="D726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ource Code Pro"/>
                <a:ea typeface="Source Code Pro"/>
                <a:cs typeface="Source Code Pro"/>
                <a:sym typeface="Source Code Pro"/>
              </a:rPr>
              <a:t>Theses test cases mock out the Intent putExtra and getStringExtra methods to test out our UserInfo class that handling getting and passing strings between activities.</a:t>
            </a:r>
            <a:endParaRPr b="1">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292850"/>
            <a:ext cx="8520600" cy="801000"/>
          </a:xfrm>
          <a:prstGeom prst="rect">
            <a:avLst/>
          </a:prstGeom>
          <a:effectLst>
            <a:outerShdw blurRad="57150" rotWithShape="0" algn="bl" dist="19050">
              <a:srgbClr val="000000">
                <a:alpha val="69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Source Code Pro"/>
                <a:ea typeface="Source Code Pro"/>
                <a:cs typeface="Source Code Pro"/>
                <a:sym typeface="Source Code Pro"/>
              </a:rPr>
              <a:t>Test Cases - Validity </a:t>
            </a:r>
            <a:endParaRPr>
              <a:solidFill>
                <a:srgbClr val="000000"/>
              </a:solidFill>
              <a:latin typeface="Source Code Pro"/>
              <a:ea typeface="Source Code Pro"/>
              <a:cs typeface="Source Code Pro"/>
              <a:sym typeface="Source Code Pro"/>
            </a:endParaRPr>
          </a:p>
        </p:txBody>
      </p:sp>
      <p:sp>
        <p:nvSpPr>
          <p:cNvPr id="137" name="Google Shape;137;p23"/>
          <p:cNvSpPr txBox="1"/>
          <p:nvPr>
            <p:ph idx="1" type="body"/>
          </p:nvPr>
        </p:nvSpPr>
        <p:spPr>
          <a:xfrm>
            <a:off x="311700" y="1228675"/>
            <a:ext cx="8520600" cy="3340200"/>
          </a:xfrm>
          <a:prstGeom prst="rect">
            <a:avLst/>
          </a:prstGeom>
          <a:solidFill>
            <a:srgbClr val="D72622"/>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000000"/>
              </a:solidFill>
            </a:endParaRPr>
          </a:p>
          <a:p>
            <a:pPr indent="0" lvl="0" marL="0" rtl="0" algn="l">
              <a:spcBef>
                <a:spcPts val="1600"/>
              </a:spcBef>
              <a:spcAft>
                <a:spcPts val="1600"/>
              </a:spcAft>
              <a:buNone/>
            </a:pPr>
            <a:r>
              <a:t/>
            </a:r>
            <a:endParaRPr sz="1600"/>
          </a:p>
        </p:txBody>
      </p:sp>
      <p:pic>
        <p:nvPicPr>
          <p:cNvPr id="138" name="Google Shape;138;p23"/>
          <p:cNvPicPr preferRelativeResize="0"/>
          <p:nvPr/>
        </p:nvPicPr>
        <p:blipFill>
          <a:blip r:embed="rId3">
            <a:alphaModFix/>
          </a:blip>
          <a:stretch>
            <a:fillRect/>
          </a:stretch>
        </p:blipFill>
        <p:spPr>
          <a:xfrm>
            <a:off x="7498800" y="4102150"/>
            <a:ext cx="1333500" cy="466725"/>
          </a:xfrm>
          <a:prstGeom prst="rect">
            <a:avLst/>
          </a:prstGeom>
          <a:noFill/>
          <a:ln>
            <a:noFill/>
          </a:ln>
        </p:spPr>
      </p:pic>
      <p:pic>
        <p:nvPicPr>
          <p:cNvPr id="139" name="Google Shape;139;p23"/>
          <p:cNvPicPr preferRelativeResize="0"/>
          <p:nvPr/>
        </p:nvPicPr>
        <p:blipFill>
          <a:blip r:embed="rId4">
            <a:alphaModFix/>
          </a:blip>
          <a:stretch>
            <a:fillRect/>
          </a:stretch>
        </p:blipFill>
        <p:spPr>
          <a:xfrm>
            <a:off x="1001129" y="1328887"/>
            <a:ext cx="3416401" cy="3139774"/>
          </a:xfrm>
          <a:prstGeom prst="rect">
            <a:avLst/>
          </a:prstGeom>
          <a:noFill/>
          <a:ln>
            <a:noFill/>
          </a:ln>
        </p:spPr>
      </p:pic>
      <p:pic>
        <p:nvPicPr>
          <p:cNvPr id="140" name="Google Shape;140;p23"/>
          <p:cNvPicPr preferRelativeResize="0"/>
          <p:nvPr/>
        </p:nvPicPr>
        <p:blipFill>
          <a:blip r:embed="rId5">
            <a:alphaModFix/>
          </a:blip>
          <a:stretch>
            <a:fillRect/>
          </a:stretch>
        </p:blipFill>
        <p:spPr>
          <a:xfrm>
            <a:off x="4751600" y="1328875"/>
            <a:ext cx="3416400" cy="215159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292850"/>
            <a:ext cx="8520600" cy="801000"/>
          </a:xfrm>
          <a:prstGeom prst="rect">
            <a:avLst/>
          </a:prstGeom>
          <a:effectLst>
            <a:outerShdw blurRad="57150" rotWithShape="0" algn="bl" dist="19050">
              <a:srgbClr val="000000">
                <a:alpha val="69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72622"/>
                </a:solidFill>
                <a:latin typeface="Source Code Pro"/>
                <a:ea typeface="Source Code Pro"/>
                <a:cs typeface="Source Code Pro"/>
                <a:sym typeface="Source Code Pro"/>
              </a:rPr>
              <a:t>Live Demo</a:t>
            </a:r>
            <a:endParaRPr>
              <a:solidFill>
                <a:srgbClr val="D72622"/>
              </a:solidFill>
              <a:latin typeface="Source Code Pro"/>
              <a:ea typeface="Source Code Pro"/>
              <a:cs typeface="Source Code Pro"/>
              <a:sym typeface="Source Code Pro"/>
            </a:endParaRPr>
          </a:p>
        </p:txBody>
      </p:sp>
      <p:sp>
        <p:nvSpPr>
          <p:cNvPr id="146" name="Google Shape;146;p24"/>
          <p:cNvSpPr txBox="1"/>
          <p:nvPr>
            <p:ph idx="1" type="body"/>
          </p:nvPr>
        </p:nvSpPr>
        <p:spPr>
          <a:xfrm>
            <a:off x="311700" y="1228675"/>
            <a:ext cx="8520600" cy="3340200"/>
          </a:xfrm>
          <a:prstGeom prst="rect">
            <a:avLst/>
          </a:prstGeom>
          <a:solidFill>
            <a:srgbClr val="D72622"/>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solidFill>
                <a:srgbClr val="000000"/>
              </a:solidFill>
            </a:endParaRPr>
          </a:p>
          <a:p>
            <a:pPr indent="0" lvl="0" marL="0" rtl="0" algn="l">
              <a:spcBef>
                <a:spcPts val="1600"/>
              </a:spcBef>
              <a:spcAft>
                <a:spcPts val="1600"/>
              </a:spcAft>
              <a:buNone/>
            </a:pPr>
            <a:r>
              <a:t/>
            </a:r>
            <a:endParaRPr/>
          </a:p>
        </p:txBody>
      </p:sp>
      <p:pic>
        <p:nvPicPr>
          <p:cNvPr id="147" name="Google Shape;147;p24"/>
          <p:cNvPicPr preferRelativeResize="0"/>
          <p:nvPr/>
        </p:nvPicPr>
        <p:blipFill>
          <a:blip r:embed="rId3">
            <a:alphaModFix/>
          </a:blip>
          <a:stretch>
            <a:fillRect/>
          </a:stretch>
        </p:blipFill>
        <p:spPr>
          <a:xfrm>
            <a:off x="7498800" y="4102150"/>
            <a:ext cx="1333500" cy="466725"/>
          </a:xfrm>
          <a:prstGeom prst="rect">
            <a:avLst/>
          </a:prstGeom>
          <a:noFill/>
          <a:ln>
            <a:noFill/>
          </a:ln>
        </p:spPr>
      </p:pic>
      <p:pic>
        <p:nvPicPr>
          <p:cNvPr id="148" name="Google Shape;148;p24"/>
          <p:cNvPicPr preferRelativeResize="0"/>
          <p:nvPr/>
        </p:nvPicPr>
        <p:blipFill>
          <a:blip r:embed="rId4">
            <a:alphaModFix/>
          </a:blip>
          <a:stretch>
            <a:fillRect/>
          </a:stretch>
        </p:blipFill>
        <p:spPr>
          <a:xfrm>
            <a:off x="2190750" y="1612900"/>
            <a:ext cx="4762500" cy="2571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292850"/>
            <a:ext cx="8520600" cy="801000"/>
          </a:xfrm>
          <a:prstGeom prst="rect">
            <a:avLst/>
          </a:prstGeom>
          <a:effectLst>
            <a:outerShdw blurRad="57150" rotWithShape="0" algn="bl" dist="19050">
              <a:srgbClr val="000000">
                <a:alpha val="69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Source Code Pro"/>
                <a:ea typeface="Source Code Pro"/>
                <a:cs typeface="Source Code Pro"/>
                <a:sym typeface="Source Code Pro"/>
              </a:rPr>
              <a:t>Focus</a:t>
            </a:r>
            <a:endParaRPr>
              <a:solidFill>
                <a:srgbClr val="000000"/>
              </a:solidFill>
              <a:latin typeface="Source Code Pro"/>
              <a:ea typeface="Source Code Pro"/>
              <a:cs typeface="Source Code Pro"/>
              <a:sym typeface="Source Code Pro"/>
            </a:endParaRPr>
          </a:p>
        </p:txBody>
      </p:sp>
      <p:sp>
        <p:nvSpPr>
          <p:cNvPr id="64" name="Google Shape;64;p14"/>
          <p:cNvSpPr txBox="1"/>
          <p:nvPr>
            <p:ph idx="1" type="body"/>
          </p:nvPr>
        </p:nvSpPr>
        <p:spPr>
          <a:xfrm>
            <a:off x="311700" y="1228675"/>
            <a:ext cx="5403300" cy="3340200"/>
          </a:xfrm>
          <a:prstGeom prst="rect">
            <a:avLst/>
          </a:prstGeom>
          <a:solidFill>
            <a:srgbClr val="D72622"/>
          </a:solidFill>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Char char="●"/>
            </a:pPr>
            <a:r>
              <a:rPr b="1" lang="en" sz="1700">
                <a:solidFill>
                  <a:srgbClr val="000000"/>
                </a:solidFill>
              </a:rPr>
              <a:t>Create new employee suggestion system for Zublin</a:t>
            </a:r>
            <a:endParaRPr b="1" sz="1700">
              <a:solidFill>
                <a:srgbClr val="000000"/>
              </a:solidFill>
            </a:endParaRPr>
          </a:p>
          <a:p>
            <a:pPr indent="-336550" lvl="0" marL="457200" rtl="0" algn="l">
              <a:spcBef>
                <a:spcPts val="0"/>
              </a:spcBef>
              <a:spcAft>
                <a:spcPts val="0"/>
              </a:spcAft>
              <a:buClr>
                <a:srgbClr val="000000"/>
              </a:buClr>
              <a:buSzPts val="1700"/>
              <a:buChar char="●"/>
            </a:pPr>
            <a:r>
              <a:rPr b="1" lang="en" sz="1700">
                <a:solidFill>
                  <a:srgbClr val="000000"/>
                </a:solidFill>
              </a:rPr>
              <a:t>Employees can quickly and easily notify administration about potential new ideas</a:t>
            </a:r>
            <a:endParaRPr b="1" sz="1700">
              <a:solidFill>
                <a:srgbClr val="000000"/>
              </a:solidFill>
            </a:endParaRPr>
          </a:p>
          <a:p>
            <a:pPr indent="-336550" lvl="0" marL="457200" rtl="0" algn="l">
              <a:spcBef>
                <a:spcPts val="0"/>
              </a:spcBef>
              <a:spcAft>
                <a:spcPts val="0"/>
              </a:spcAft>
              <a:buClr>
                <a:srgbClr val="000000"/>
              </a:buClr>
              <a:buSzPts val="1700"/>
              <a:buChar char="●"/>
            </a:pPr>
            <a:r>
              <a:rPr b="1" lang="en" sz="1700">
                <a:solidFill>
                  <a:srgbClr val="000000"/>
                </a:solidFill>
              </a:rPr>
              <a:t>Any employee (whether blue or white collar) could suggest an idea </a:t>
            </a:r>
            <a:endParaRPr b="1" sz="1700">
              <a:solidFill>
                <a:srgbClr val="000000"/>
              </a:solidFill>
            </a:endParaRPr>
          </a:p>
          <a:p>
            <a:pPr indent="-336550" lvl="0" marL="457200" rtl="0" algn="l">
              <a:spcBef>
                <a:spcPts val="0"/>
              </a:spcBef>
              <a:spcAft>
                <a:spcPts val="0"/>
              </a:spcAft>
              <a:buClr>
                <a:srgbClr val="000000"/>
              </a:buClr>
              <a:buSzPts val="1700"/>
              <a:buChar char="●"/>
            </a:pPr>
            <a:r>
              <a:rPr b="1" lang="en" sz="1700">
                <a:solidFill>
                  <a:srgbClr val="000000"/>
                </a:solidFill>
              </a:rPr>
              <a:t>Potential Ideas are rated and ranked</a:t>
            </a:r>
            <a:endParaRPr b="1" sz="1700">
              <a:solidFill>
                <a:srgbClr val="000000"/>
              </a:solidFill>
            </a:endParaRPr>
          </a:p>
          <a:p>
            <a:pPr indent="-336550" lvl="0" marL="457200" rtl="0" algn="l">
              <a:spcBef>
                <a:spcPts val="0"/>
              </a:spcBef>
              <a:spcAft>
                <a:spcPts val="0"/>
              </a:spcAft>
              <a:buClr>
                <a:srgbClr val="000000"/>
              </a:buClr>
              <a:buSzPts val="1700"/>
              <a:buChar char="●"/>
            </a:pPr>
            <a:r>
              <a:rPr b="1" lang="en" sz="1700">
                <a:solidFill>
                  <a:srgbClr val="000000"/>
                </a:solidFill>
              </a:rPr>
              <a:t>Reviewers decide whether or not ideas should continue or end </a:t>
            </a:r>
            <a:endParaRPr b="1" sz="1700">
              <a:solidFill>
                <a:srgbClr val="000000"/>
              </a:solidFill>
            </a:endParaRPr>
          </a:p>
          <a:p>
            <a:pPr indent="0" lvl="0" marL="0" rtl="0" algn="l">
              <a:spcBef>
                <a:spcPts val="1600"/>
              </a:spcBef>
              <a:spcAft>
                <a:spcPts val="1600"/>
              </a:spcAft>
              <a:buNone/>
            </a:pPr>
            <a:r>
              <a:t/>
            </a:r>
            <a:endParaRPr/>
          </a:p>
        </p:txBody>
      </p:sp>
      <p:pic>
        <p:nvPicPr>
          <p:cNvPr descr="Ein Bild, das Person, Uniform, draußen, Mann enthält.&#10;&#10;Automatisch generierte Beschreibung" id="65" name="Google Shape;65;p14"/>
          <p:cNvPicPr preferRelativeResize="0"/>
          <p:nvPr/>
        </p:nvPicPr>
        <p:blipFill rotWithShape="1">
          <a:blip r:embed="rId3">
            <a:alphaModFix/>
          </a:blip>
          <a:srcRect b="0" l="0" r="0" t="0"/>
          <a:stretch/>
        </p:blipFill>
        <p:spPr>
          <a:xfrm>
            <a:off x="5715000" y="1228675"/>
            <a:ext cx="3179100" cy="3340200"/>
          </a:xfrm>
          <a:prstGeom prst="rect">
            <a:avLst/>
          </a:prstGeom>
          <a:noFill/>
          <a:ln>
            <a:noFill/>
          </a:ln>
        </p:spPr>
      </p:pic>
      <p:pic>
        <p:nvPicPr>
          <p:cNvPr id="66" name="Google Shape;66;p14"/>
          <p:cNvPicPr preferRelativeResize="0"/>
          <p:nvPr/>
        </p:nvPicPr>
        <p:blipFill>
          <a:blip r:embed="rId4">
            <a:alphaModFix/>
          </a:blip>
          <a:stretch>
            <a:fillRect/>
          </a:stretch>
        </p:blipFill>
        <p:spPr>
          <a:xfrm>
            <a:off x="7560600" y="4102150"/>
            <a:ext cx="1333500" cy="466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292850"/>
            <a:ext cx="8520600" cy="801000"/>
          </a:xfrm>
          <a:prstGeom prst="rect">
            <a:avLst/>
          </a:prstGeom>
          <a:effectLst>
            <a:outerShdw blurRad="57150" rotWithShape="0" algn="bl" dist="19050">
              <a:srgbClr val="000000">
                <a:alpha val="69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Source Code Pro"/>
                <a:ea typeface="Source Code Pro"/>
                <a:cs typeface="Source Code Pro"/>
                <a:sym typeface="Source Code Pro"/>
              </a:rPr>
              <a:t>Sprint 2 - Goal</a:t>
            </a:r>
            <a:endParaRPr>
              <a:solidFill>
                <a:srgbClr val="000000"/>
              </a:solidFill>
              <a:latin typeface="Source Code Pro"/>
              <a:ea typeface="Source Code Pro"/>
              <a:cs typeface="Source Code Pro"/>
              <a:sym typeface="Source Code Pro"/>
            </a:endParaRPr>
          </a:p>
        </p:txBody>
      </p:sp>
      <p:sp>
        <p:nvSpPr>
          <p:cNvPr id="72" name="Google Shape;72;p15"/>
          <p:cNvSpPr txBox="1"/>
          <p:nvPr>
            <p:ph idx="1" type="body"/>
          </p:nvPr>
        </p:nvSpPr>
        <p:spPr>
          <a:xfrm>
            <a:off x="311700" y="1228675"/>
            <a:ext cx="8520600" cy="3340200"/>
          </a:xfrm>
          <a:prstGeom prst="rect">
            <a:avLst/>
          </a:prstGeom>
          <a:solidFill>
            <a:srgbClr val="D72622"/>
          </a:solidFill>
        </p:spPr>
        <p:txBody>
          <a:bodyPr anchorCtr="0" anchor="t" bIns="91425" lIns="91425" spcFirstLastPara="1" rIns="91425" wrap="square" tIns="91425">
            <a:noAutofit/>
          </a:bodyPr>
          <a:lstStyle/>
          <a:p>
            <a:pPr indent="457200" lvl="0" marL="0" rtl="0" algn="l">
              <a:spcBef>
                <a:spcPts val="0"/>
              </a:spcBef>
              <a:spcAft>
                <a:spcPts val="0"/>
              </a:spcAft>
              <a:buNone/>
            </a:pPr>
            <a:r>
              <a:rPr b="1" lang="en" sz="1900">
                <a:solidFill>
                  <a:srgbClr val="000000"/>
                </a:solidFill>
              </a:rPr>
              <a:t>Our goal for sprint 2 was to create a more advanced framework and structure for the application and provide usable CRUD operations on the database that both interact with the GUI and the application backend. We also wanted to have a hierarchy of users and have this hierarchy of users be able to perform different tasks and have different permissions. We also wanted to start having actual functionality available for users and have a proper tree of interaction with GUI.</a:t>
            </a:r>
            <a:endParaRPr b="1" sz="2800">
              <a:solidFill>
                <a:srgbClr val="000000"/>
              </a:solidFill>
            </a:endParaRPr>
          </a:p>
          <a:p>
            <a:pPr indent="0" lvl="0" marL="0" rtl="0" algn="l">
              <a:spcBef>
                <a:spcPts val="0"/>
              </a:spcBef>
              <a:spcAft>
                <a:spcPts val="1600"/>
              </a:spcAft>
              <a:buNone/>
            </a:pPr>
            <a:r>
              <a:t/>
            </a:r>
            <a:endParaRPr/>
          </a:p>
        </p:txBody>
      </p:sp>
      <p:pic>
        <p:nvPicPr>
          <p:cNvPr id="73" name="Google Shape;73;p15"/>
          <p:cNvPicPr preferRelativeResize="0"/>
          <p:nvPr/>
        </p:nvPicPr>
        <p:blipFill>
          <a:blip r:embed="rId3">
            <a:alphaModFix/>
          </a:blip>
          <a:stretch>
            <a:fillRect/>
          </a:stretch>
        </p:blipFill>
        <p:spPr>
          <a:xfrm>
            <a:off x="7498800" y="4102150"/>
            <a:ext cx="1333500" cy="466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292850"/>
            <a:ext cx="8520600" cy="801000"/>
          </a:xfrm>
          <a:prstGeom prst="rect">
            <a:avLst/>
          </a:prstGeom>
          <a:effectLst>
            <a:outerShdw blurRad="57150" rotWithShape="0" algn="bl" dist="19050">
              <a:srgbClr val="000000">
                <a:alpha val="69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Source Code Pro"/>
                <a:ea typeface="Source Code Pro"/>
                <a:cs typeface="Source Code Pro"/>
                <a:sym typeface="Source Code Pro"/>
              </a:rPr>
              <a:t>Sprint 2 - Accomplishments</a:t>
            </a:r>
            <a:endParaRPr>
              <a:solidFill>
                <a:srgbClr val="000000"/>
              </a:solidFill>
              <a:latin typeface="Source Code Pro"/>
              <a:ea typeface="Source Code Pro"/>
              <a:cs typeface="Source Code Pro"/>
              <a:sym typeface="Source Code Pro"/>
            </a:endParaRPr>
          </a:p>
        </p:txBody>
      </p:sp>
      <p:sp>
        <p:nvSpPr>
          <p:cNvPr id="79" name="Google Shape;79;p16"/>
          <p:cNvSpPr txBox="1"/>
          <p:nvPr>
            <p:ph idx="1" type="body"/>
          </p:nvPr>
        </p:nvSpPr>
        <p:spPr>
          <a:xfrm>
            <a:off x="311700" y="1228675"/>
            <a:ext cx="8520600" cy="3340200"/>
          </a:xfrm>
          <a:prstGeom prst="rect">
            <a:avLst/>
          </a:prstGeom>
          <a:solidFill>
            <a:srgbClr val="D72622"/>
          </a:solidFill>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b="1" lang="en" sz="1500">
                <a:solidFill>
                  <a:srgbClr val="000000"/>
                </a:solidFill>
              </a:rPr>
              <a:t>We created an Administration feature for application.</a:t>
            </a:r>
            <a:endParaRPr b="1" sz="1500">
              <a:solidFill>
                <a:srgbClr val="000000"/>
              </a:solidFill>
            </a:endParaRPr>
          </a:p>
          <a:p>
            <a:pPr indent="-323850" lvl="1" marL="914400" rtl="0" algn="l">
              <a:spcBef>
                <a:spcPts val="0"/>
              </a:spcBef>
              <a:spcAft>
                <a:spcPts val="0"/>
              </a:spcAft>
              <a:buClr>
                <a:srgbClr val="000000"/>
              </a:buClr>
              <a:buSzPts val="1500"/>
              <a:buChar char="○"/>
            </a:pPr>
            <a:r>
              <a:rPr b="1" lang="en" sz="1500">
                <a:solidFill>
                  <a:srgbClr val="000000"/>
                </a:solidFill>
              </a:rPr>
              <a:t>It allows an administrator to create and/or delete user accounts.</a:t>
            </a:r>
            <a:endParaRPr b="1" sz="1500">
              <a:solidFill>
                <a:srgbClr val="000000"/>
              </a:solidFill>
            </a:endParaRPr>
          </a:p>
          <a:p>
            <a:pPr indent="-323850" lvl="0" marL="457200" rtl="0" algn="l">
              <a:spcBef>
                <a:spcPts val="0"/>
              </a:spcBef>
              <a:spcAft>
                <a:spcPts val="0"/>
              </a:spcAft>
              <a:buClr>
                <a:srgbClr val="000000"/>
              </a:buClr>
              <a:buSzPts val="1500"/>
              <a:buChar char="●"/>
            </a:pPr>
            <a:r>
              <a:rPr b="1" lang="en" sz="1500">
                <a:solidFill>
                  <a:srgbClr val="000000"/>
                </a:solidFill>
              </a:rPr>
              <a:t>We created a solution for users to have the ability to make changes to one of their earlier idea entries.</a:t>
            </a:r>
            <a:endParaRPr b="1" sz="1500">
              <a:solidFill>
                <a:srgbClr val="000000"/>
              </a:solidFill>
            </a:endParaRPr>
          </a:p>
          <a:p>
            <a:pPr indent="-323850" lvl="0" marL="457200" rtl="0" algn="l">
              <a:spcBef>
                <a:spcPts val="0"/>
              </a:spcBef>
              <a:spcAft>
                <a:spcPts val="0"/>
              </a:spcAft>
              <a:buClr>
                <a:srgbClr val="000000"/>
              </a:buClr>
              <a:buSzPts val="1500"/>
              <a:buChar char="●"/>
            </a:pPr>
            <a:r>
              <a:rPr b="1" lang="en" sz="1500">
                <a:solidFill>
                  <a:srgbClr val="000000"/>
                </a:solidFill>
              </a:rPr>
              <a:t>We </a:t>
            </a:r>
            <a:r>
              <a:rPr b="1" lang="en" sz="1500">
                <a:solidFill>
                  <a:srgbClr val="000000"/>
                </a:solidFill>
              </a:rPr>
              <a:t>successfully created a read-only view for idea entries for reviewer to scroll through.</a:t>
            </a:r>
            <a:endParaRPr b="1" sz="1500">
              <a:solidFill>
                <a:srgbClr val="000000"/>
              </a:solidFill>
            </a:endParaRPr>
          </a:p>
          <a:p>
            <a:pPr indent="-323850" lvl="0" marL="457200" rtl="0" algn="l">
              <a:spcBef>
                <a:spcPts val="0"/>
              </a:spcBef>
              <a:spcAft>
                <a:spcPts val="0"/>
              </a:spcAft>
              <a:buClr>
                <a:srgbClr val="000000"/>
              </a:buClr>
              <a:buSzPts val="1500"/>
              <a:buChar char="●"/>
            </a:pPr>
            <a:r>
              <a:rPr b="1" lang="en" sz="1500">
                <a:solidFill>
                  <a:srgbClr val="000000"/>
                </a:solidFill>
              </a:rPr>
              <a:t>We created a comment section for the Pending Ideas view, so reviewers are able to see what the other viewers think about an idea before they approve it.</a:t>
            </a:r>
            <a:endParaRPr b="1" sz="1500">
              <a:solidFill>
                <a:srgbClr val="000000"/>
              </a:solidFill>
            </a:endParaRPr>
          </a:p>
          <a:p>
            <a:pPr indent="-323850" lvl="0" marL="457200" rtl="0" algn="l">
              <a:spcBef>
                <a:spcPts val="0"/>
              </a:spcBef>
              <a:spcAft>
                <a:spcPts val="0"/>
              </a:spcAft>
              <a:buClr>
                <a:srgbClr val="000000"/>
              </a:buClr>
              <a:buSzPts val="1500"/>
              <a:buChar char="●"/>
            </a:pPr>
            <a:r>
              <a:rPr b="1" lang="en" sz="1500">
                <a:solidFill>
                  <a:srgbClr val="000000"/>
                </a:solidFill>
              </a:rPr>
              <a:t>We created a view for anonymous users to also have the 			ability to submit an idea anonymously.</a:t>
            </a:r>
            <a:endParaRPr b="1" sz="1500">
              <a:solidFill>
                <a:srgbClr val="000000"/>
              </a:solidFill>
            </a:endParaRPr>
          </a:p>
          <a:p>
            <a:pPr indent="0" lvl="0" marL="0" rtl="0" algn="l">
              <a:spcBef>
                <a:spcPts val="1600"/>
              </a:spcBef>
              <a:spcAft>
                <a:spcPts val="1600"/>
              </a:spcAft>
              <a:buNone/>
            </a:pPr>
            <a:r>
              <a:t/>
            </a:r>
            <a:endParaRPr sz="1600"/>
          </a:p>
        </p:txBody>
      </p:sp>
      <p:pic>
        <p:nvPicPr>
          <p:cNvPr id="80" name="Google Shape;80;p16"/>
          <p:cNvPicPr preferRelativeResize="0"/>
          <p:nvPr/>
        </p:nvPicPr>
        <p:blipFill>
          <a:blip r:embed="rId3">
            <a:alphaModFix/>
          </a:blip>
          <a:stretch>
            <a:fillRect/>
          </a:stretch>
        </p:blipFill>
        <p:spPr>
          <a:xfrm>
            <a:off x="7498800" y="4102150"/>
            <a:ext cx="1333500" cy="466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292850"/>
            <a:ext cx="8520600" cy="801000"/>
          </a:xfrm>
          <a:prstGeom prst="rect">
            <a:avLst/>
          </a:prstGeom>
          <a:effectLst>
            <a:outerShdw blurRad="57150" rotWithShape="0" algn="bl" dist="19050">
              <a:srgbClr val="000000">
                <a:alpha val="69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Source Code Pro"/>
                <a:ea typeface="Source Code Pro"/>
                <a:cs typeface="Source Code Pro"/>
                <a:sym typeface="Source Code Pro"/>
              </a:rPr>
              <a:t>Sprint 2</a:t>
            </a:r>
            <a:r>
              <a:rPr lang="en">
                <a:solidFill>
                  <a:srgbClr val="000000"/>
                </a:solidFill>
                <a:latin typeface="Source Code Pro"/>
                <a:ea typeface="Source Code Pro"/>
                <a:cs typeface="Source Code Pro"/>
                <a:sym typeface="Source Code Pro"/>
              </a:rPr>
              <a:t> - Backlog</a:t>
            </a:r>
            <a:endParaRPr>
              <a:solidFill>
                <a:srgbClr val="000000"/>
              </a:solidFill>
              <a:latin typeface="Source Code Pro"/>
              <a:ea typeface="Source Code Pro"/>
              <a:cs typeface="Source Code Pro"/>
              <a:sym typeface="Source Code Pro"/>
            </a:endParaRPr>
          </a:p>
        </p:txBody>
      </p:sp>
      <p:sp>
        <p:nvSpPr>
          <p:cNvPr id="86" name="Google Shape;86;p17"/>
          <p:cNvSpPr txBox="1"/>
          <p:nvPr>
            <p:ph idx="1" type="body"/>
          </p:nvPr>
        </p:nvSpPr>
        <p:spPr>
          <a:xfrm>
            <a:off x="311700" y="1228675"/>
            <a:ext cx="8520600" cy="3340200"/>
          </a:xfrm>
          <a:prstGeom prst="rect">
            <a:avLst/>
          </a:prstGeom>
          <a:solidFill>
            <a:srgbClr val="D72622"/>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solidFill>
                <a:srgbClr val="000000"/>
              </a:solidFill>
            </a:endParaRPr>
          </a:p>
          <a:p>
            <a:pPr indent="0" lvl="0" marL="0" rtl="0" algn="l">
              <a:spcBef>
                <a:spcPts val="1600"/>
              </a:spcBef>
              <a:spcAft>
                <a:spcPts val="1600"/>
              </a:spcAft>
              <a:buNone/>
            </a:pPr>
            <a:r>
              <a:t/>
            </a:r>
            <a:endParaRPr/>
          </a:p>
        </p:txBody>
      </p:sp>
      <p:pic>
        <p:nvPicPr>
          <p:cNvPr id="87" name="Google Shape;87;p17"/>
          <p:cNvPicPr preferRelativeResize="0"/>
          <p:nvPr/>
        </p:nvPicPr>
        <p:blipFill>
          <a:blip r:embed="rId3">
            <a:alphaModFix/>
          </a:blip>
          <a:stretch>
            <a:fillRect/>
          </a:stretch>
        </p:blipFill>
        <p:spPr>
          <a:xfrm>
            <a:off x="7498800" y="4102150"/>
            <a:ext cx="1333500" cy="466725"/>
          </a:xfrm>
          <a:prstGeom prst="rect">
            <a:avLst/>
          </a:prstGeom>
          <a:noFill/>
          <a:ln>
            <a:noFill/>
          </a:ln>
        </p:spPr>
      </p:pic>
      <p:pic>
        <p:nvPicPr>
          <p:cNvPr id="88" name="Google Shape;88;p17"/>
          <p:cNvPicPr preferRelativeResize="0"/>
          <p:nvPr/>
        </p:nvPicPr>
        <p:blipFill>
          <a:blip r:embed="rId4">
            <a:alphaModFix/>
          </a:blip>
          <a:stretch>
            <a:fillRect/>
          </a:stretch>
        </p:blipFill>
        <p:spPr>
          <a:xfrm>
            <a:off x="1778050" y="1228675"/>
            <a:ext cx="5587895" cy="3340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292850"/>
            <a:ext cx="8520600" cy="801000"/>
          </a:xfrm>
          <a:prstGeom prst="rect">
            <a:avLst/>
          </a:prstGeom>
          <a:effectLst>
            <a:outerShdw blurRad="57150" rotWithShape="0" algn="bl" dist="19050">
              <a:srgbClr val="000000">
                <a:alpha val="69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Source Code Pro"/>
                <a:ea typeface="Source Code Pro"/>
                <a:cs typeface="Source Code Pro"/>
                <a:sym typeface="Source Code Pro"/>
              </a:rPr>
              <a:t>Project - Backlog</a:t>
            </a:r>
            <a:endParaRPr>
              <a:solidFill>
                <a:srgbClr val="000000"/>
              </a:solidFill>
              <a:latin typeface="Source Code Pro"/>
              <a:ea typeface="Source Code Pro"/>
              <a:cs typeface="Source Code Pro"/>
              <a:sym typeface="Source Code Pro"/>
            </a:endParaRPr>
          </a:p>
        </p:txBody>
      </p:sp>
      <p:sp>
        <p:nvSpPr>
          <p:cNvPr id="94" name="Google Shape;94;p18"/>
          <p:cNvSpPr txBox="1"/>
          <p:nvPr>
            <p:ph idx="1" type="body"/>
          </p:nvPr>
        </p:nvSpPr>
        <p:spPr>
          <a:xfrm>
            <a:off x="311700" y="1082850"/>
            <a:ext cx="8520600" cy="3486000"/>
          </a:xfrm>
          <a:prstGeom prst="rect">
            <a:avLst/>
          </a:prstGeom>
          <a:solidFill>
            <a:srgbClr val="D72622"/>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solidFill>
                <a:srgbClr val="000000"/>
              </a:solidFill>
            </a:endParaRPr>
          </a:p>
          <a:p>
            <a:pPr indent="0" lvl="0" marL="0" rtl="0" algn="l">
              <a:spcBef>
                <a:spcPts val="1600"/>
              </a:spcBef>
              <a:spcAft>
                <a:spcPts val="1600"/>
              </a:spcAft>
              <a:buNone/>
            </a:pPr>
            <a:r>
              <a:t/>
            </a:r>
            <a:endParaRPr/>
          </a:p>
        </p:txBody>
      </p:sp>
      <p:pic>
        <p:nvPicPr>
          <p:cNvPr id="95" name="Google Shape;95;p18"/>
          <p:cNvPicPr preferRelativeResize="0"/>
          <p:nvPr/>
        </p:nvPicPr>
        <p:blipFill>
          <a:blip r:embed="rId3">
            <a:alphaModFix/>
          </a:blip>
          <a:stretch>
            <a:fillRect/>
          </a:stretch>
        </p:blipFill>
        <p:spPr>
          <a:xfrm>
            <a:off x="7498800" y="4102150"/>
            <a:ext cx="1333500" cy="466725"/>
          </a:xfrm>
          <a:prstGeom prst="rect">
            <a:avLst/>
          </a:prstGeom>
          <a:noFill/>
          <a:ln>
            <a:noFill/>
          </a:ln>
        </p:spPr>
      </p:pic>
      <p:pic>
        <p:nvPicPr>
          <p:cNvPr id="96" name="Google Shape;96;p18"/>
          <p:cNvPicPr preferRelativeResize="0"/>
          <p:nvPr/>
        </p:nvPicPr>
        <p:blipFill>
          <a:blip r:embed="rId4">
            <a:alphaModFix/>
          </a:blip>
          <a:stretch>
            <a:fillRect/>
          </a:stretch>
        </p:blipFill>
        <p:spPr>
          <a:xfrm>
            <a:off x="1253725" y="1110113"/>
            <a:ext cx="6202201" cy="3431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292850"/>
            <a:ext cx="8520600" cy="801000"/>
          </a:xfrm>
          <a:prstGeom prst="rect">
            <a:avLst/>
          </a:prstGeom>
          <a:effectLst>
            <a:outerShdw blurRad="57150" rotWithShape="0" algn="bl" dist="19050">
              <a:srgbClr val="000000">
                <a:alpha val="69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Source Code Pro"/>
                <a:ea typeface="Source Code Pro"/>
                <a:cs typeface="Source Code Pro"/>
                <a:sym typeface="Source Code Pro"/>
              </a:rPr>
              <a:t>Still Pending...</a:t>
            </a:r>
            <a:endParaRPr>
              <a:solidFill>
                <a:srgbClr val="000000"/>
              </a:solidFill>
              <a:latin typeface="Source Code Pro"/>
              <a:ea typeface="Source Code Pro"/>
              <a:cs typeface="Source Code Pro"/>
              <a:sym typeface="Source Code Pro"/>
            </a:endParaRPr>
          </a:p>
        </p:txBody>
      </p:sp>
      <p:sp>
        <p:nvSpPr>
          <p:cNvPr id="102" name="Google Shape;102;p19"/>
          <p:cNvSpPr txBox="1"/>
          <p:nvPr>
            <p:ph idx="1" type="body"/>
          </p:nvPr>
        </p:nvSpPr>
        <p:spPr>
          <a:xfrm>
            <a:off x="311700" y="1228675"/>
            <a:ext cx="4710300" cy="3593400"/>
          </a:xfrm>
          <a:prstGeom prst="rect">
            <a:avLst/>
          </a:prstGeom>
          <a:solidFill>
            <a:srgbClr val="D72622"/>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000000"/>
                </a:solidFill>
              </a:rPr>
              <a:t>On Sprint 2, we completed most of the features that we wanted to get accomplished. We have one on our To-Do list and one on our In-Progress list.</a:t>
            </a:r>
            <a:endParaRPr b="1" sz="1500">
              <a:solidFill>
                <a:srgbClr val="000000"/>
              </a:solidFill>
            </a:endParaRPr>
          </a:p>
          <a:p>
            <a:pPr indent="0" lvl="0" marL="0" rtl="0" algn="l">
              <a:spcBef>
                <a:spcPts val="1600"/>
              </a:spcBef>
              <a:spcAft>
                <a:spcPts val="0"/>
              </a:spcAft>
              <a:buNone/>
            </a:pPr>
            <a:r>
              <a:rPr b="1" lang="en" sz="1500" u="sng">
                <a:solidFill>
                  <a:srgbClr val="000000"/>
                </a:solidFill>
              </a:rPr>
              <a:t>Notification of an New Idea:</a:t>
            </a:r>
            <a:endParaRPr b="1" sz="1500">
              <a:solidFill>
                <a:srgbClr val="000000"/>
              </a:solidFill>
            </a:endParaRPr>
          </a:p>
          <a:p>
            <a:pPr indent="-323850" lvl="0" marL="457200" rtl="0" algn="l">
              <a:spcBef>
                <a:spcPts val="1600"/>
              </a:spcBef>
              <a:spcAft>
                <a:spcPts val="0"/>
              </a:spcAft>
              <a:buClr>
                <a:srgbClr val="000000"/>
              </a:buClr>
              <a:buSzPts val="1500"/>
              <a:buChar char="●"/>
            </a:pPr>
            <a:r>
              <a:rPr b="1" lang="en" sz="1500">
                <a:solidFill>
                  <a:srgbClr val="000000"/>
                </a:solidFill>
              </a:rPr>
              <a:t>Will notify reviewers of new ideas.</a:t>
            </a:r>
            <a:endParaRPr b="1" sz="1500">
              <a:solidFill>
                <a:srgbClr val="000000"/>
              </a:solidFill>
            </a:endParaRPr>
          </a:p>
          <a:p>
            <a:pPr indent="0" lvl="0" marL="0" rtl="0" algn="l">
              <a:spcBef>
                <a:spcPts val="1600"/>
              </a:spcBef>
              <a:spcAft>
                <a:spcPts val="0"/>
              </a:spcAft>
              <a:buNone/>
            </a:pPr>
            <a:r>
              <a:rPr b="1" lang="en" sz="1500" u="sng">
                <a:solidFill>
                  <a:srgbClr val="000000"/>
                </a:solidFill>
              </a:rPr>
              <a:t>Add Option to Present a Problem:</a:t>
            </a:r>
            <a:endParaRPr b="1" sz="1500" u="sng">
              <a:solidFill>
                <a:srgbClr val="000000"/>
              </a:solidFill>
            </a:endParaRPr>
          </a:p>
          <a:p>
            <a:pPr indent="-323850" lvl="0" marL="457200" rtl="0" algn="l">
              <a:spcBef>
                <a:spcPts val="1600"/>
              </a:spcBef>
              <a:spcAft>
                <a:spcPts val="0"/>
              </a:spcAft>
              <a:buClr>
                <a:srgbClr val="000000"/>
              </a:buClr>
              <a:buSzPts val="1500"/>
              <a:buChar char="●"/>
            </a:pPr>
            <a:r>
              <a:rPr b="1" lang="en" sz="1500">
                <a:solidFill>
                  <a:srgbClr val="000000"/>
                </a:solidFill>
              </a:rPr>
              <a:t>Users can present problems they personally do not have a solution for.</a:t>
            </a:r>
            <a:endParaRPr b="1" sz="1500">
              <a:solidFill>
                <a:srgbClr val="000000"/>
              </a:solidFill>
            </a:endParaRPr>
          </a:p>
        </p:txBody>
      </p:sp>
      <p:pic>
        <p:nvPicPr>
          <p:cNvPr id="103" name="Google Shape;103;p19"/>
          <p:cNvPicPr preferRelativeResize="0"/>
          <p:nvPr/>
        </p:nvPicPr>
        <p:blipFill>
          <a:blip r:embed="rId3">
            <a:alphaModFix/>
          </a:blip>
          <a:stretch>
            <a:fillRect/>
          </a:stretch>
        </p:blipFill>
        <p:spPr>
          <a:xfrm>
            <a:off x="7498800" y="4102150"/>
            <a:ext cx="1333500" cy="466725"/>
          </a:xfrm>
          <a:prstGeom prst="rect">
            <a:avLst/>
          </a:prstGeom>
          <a:noFill/>
          <a:ln>
            <a:noFill/>
          </a:ln>
        </p:spPr>
      </p:pic>
      <p:pic>
        <p:nvPicPr>
          <p:cNvPr id="104" name="Google Shape;104;p19"/>
          <p:cNvPicPr preferRelativeResize="0"/>
          <p:nvPr/>
        </p:nvPicPr>
        <p:blipFill>
          <a:blip r:embed="rId4">
            <a:alphaModFix/>
          </a:blip>
          <a:stretch>
            <a:fillRect/>
          </a:stretch>
        </p:blipFill>
        <p:spPr>
          <a:xfrm>
            <a:off x="5174400" y="1093850"/>
            <a:ext cx="3817201" cy="1565412"/>
          </a:xfrm>
          <a:prstGeom prst="rect">
            <a:avLst/>
          </a:prstGeom>
          <a:noFill/>
          <a:ln>
            <a:noFill/>
          </a:ln>
        </p:spPr>
      </p:pic>
      <p:pic>
        <p:nvPicPr>
          <p:cNvPr id="105" name="Google Shape;105;p19"/>
          <p:cNvPicPr preferRelativeResize="0"/>
          <p:nvPr/>
        </p:nvPicPr>
        <p:blipFill>
          <a:blip r:embed="rId5">
            <a:alphaModFix/>
          </a:blip>
          <a:stretch>
            <a:fillRect/>
          </a:stretch>
        </p:blipFill>
        <p:spPr>
          <a:xfrm>
            <a:off x="5174400" y="2794575"/>
            <a:ext cx="3817200" cy="2160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292850"/>
            <a:ext cx="8520600" cy="801000"/>
          </a:xfrm>
          <a:prstGeom prst="rect">
            <a:avLst/>
          </a:prstGeom>
          <a:effectLst>
            <a:outerShdw blurRad="57150" rotWithShape="0" algn="bl" dist="19050">
              <a:srgbClr val="000000">
                <a:alpha val="69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Source Code Pro"/>
                <a:ea typeface="Source Code Pro"/>
                <a:cs typeface="Source Code Pro"/>
                <a:sym typeface="Source Code Pro"/>
              </a:rPr>
              <a:t>A Few Bumps in the Road</a:t>
            </a:r>
            <a:endParaRPr>
              <a:solidFill>
                <a:srgbClr val="000000"/>
              </a:solidFill>
              <a:latin typeface="Source Code Pro"/>
              <a:ea typeface="Source Code Pro"/>
              <a:cs typeface="Source Code Pro"/>
              <a:sym typeface="Source Code Pro"/>
            </a:endParaRPr>
          </a:p>
        </p:txBody>
      </p:sp>
      <p:sp>
        <p:nvSpPr>
          <p:cNvPr id="111" name="Google Shape;111;p20"/>
          <p:cNvSpPr txBox="1"/>
          <p:nvPr>
            <p:ph idx="1" type="body"/>
          </p:nvPr>
        </p:nvSpPr>
        <p:spPr>
          <a:xfrm>
            <a:off x="311700" y="1228675"/>
            <a:ext cx="8520600" cy="3340200"/>
          </a:xfrm>
          <a:prstGeom prst="rect">
            <a:avLst/>
          </a:prstGeom>
          <a:solidFill>
            <a:srgbClr val="D72622"/>
          </a:solidFill>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Char char="●"/>
            </a:pPr>
            <a:r>
              <a:rPr b="1" lang="en" sz="1700">
                <a:solidFill>
                  <a:srgbClr val="000000"/>
                </a:solidFill>
              </a:rPr>
              <a:t>Implementing the scroll view.</a:t>
            </a:r>
            <a:endParaRPr b="1" sz="1700">
              <a:solidFill>
                <a:srgbClr val="000000"/>
              </a:solidFill>
            </a:endParaRPr>
          </a:p>
          <a:p>
            <a:pPr indent="-336550" lvl="0" marL="457200" rtl="0" algn="l">
              <a:spcBef>
                <a:spcPts val="0"/>
              </a:spcBef>
              <a:spcAft>
                <a:spcPts val="0"/>
              </a:spcAft>
              <a:buClr>
                <a:srgbClr val="000000"/>
              </a:buClr>
              <a:buSzPts val="1700"/>
              <a:buChar char="●"/>
            </a:pPr>
            <a:r>
              <a:rPr b="1" lang="en" sz="1700">
                <a:solidFill>
                  <a:srgbClr val="000000"/>
                </a:solidFill>
              </a:rPr>
              <a:t>Struggled with debugging.</a:t>
            </a:r>
            <a:endParaRPr b="1" sz="1700">
              <a:solidFill>
                <a:srgbClr val="000000"/>
              </a:solidFill>
            </a:endParaRPr>
          </a:p>
          <a:p>
            <a:pPr indent="-336550" lvl="1" marL="914400" rtl="0" algn="l">
              <a:spcBef>
                <a:spcPts val="0"/>
              </a:spcBef>
              <a:spcAft>
                <a:spcPts val="0"/>
              </a:spcAft>
              <a:buClr>
                <a:srgbClr val="000000"/>
              </a:buClr>
              <a:buSzPts val="1700"/>
              <a:buChar char="○"/>
            </a:pPr>
            <a:r>
              <a:rPr b="1" lang="en" sz="1700">
                <a:solidFill>
                  <a:srgbClr val="000000"/>
                </a:solidFill>
              </a:rPr>
              <a:t>Hard to trace through the error code.</a:t>
            </a:r>
            <a:endParaRPr b="1" sz="1700">
              <a:solidFill>
                <a:srgbClr val="000000"/>
              </a:solidFill>
            </a:endParaRPr>
          </a:p>
          <a:p>
            <a:pPr indent="-336550" lvl="0" marL="457200" rtl="0" algn="l">
              <a:spcBef>
                <a:spcPts val="0"/>
              </a:spcBef>
              <a:spcAft>
                <a:spcPts val="0"/>
              </a:spcAft>
              <a:buClr>
                <a:srgbClr val="000000"/>
              </a:buClr>
              <a:buSzPts val="1700"/>
              <a:buChar char="●"/>
            </a:pPr>
            <a:r>
              <a:rPr b="1" lang="en" sz="1700">
                <a:solidFill>
                  <a:srgbClr val="000000"/>
                </a:solidFill>
              </a:rPr>
              <a:t>Implementation of the Comment View.</a:t>
            </a:r>
            <a:endParaRPr b="1" sz="1700">
              <a:solidFill>
                <a:srgbClr val="000000"/>
              </a:solidFill>
            </a:endParaRPr>
          </a:p>
          <a:p>
            <a:pPr indent="-336550" lvl="1" marL="914400" rtl="0" algn="l">
              <a:spcBef>
                <a:spcPts val="0"/>
              </a:spcBef>
              <a:spcAft>
                <a:spcPts val="0"/>
              </a:spcAft>
              <a:buClr>
                <a:srgbClr val="000000"/>
              </a:buClr>
              <a:buSzPts val="1700"/>
              <a:buChar char="○"/>
            </a:pPr>
            <a:r>
              <a:rPr b="1" lang="en" sz="1700">
                <a:solidFill>
                  <a:srgbClr val="000000"/>
                </a:solidFill>
              </a:rPr>
              <a:t>One member bagan the view with the wrong layout and constraints.</a:t>
            </a:r>
            <a:endParaRPr b="1" sz="1700">
              <a:solidFill>
                <a:srgbClr val="000000"/>
              </a:solidFill>
            </a:endParaRPr>
          </a:p>
          <a:p>
            <a:pPr indent="-336550" lvl="1" marL="914400" rtl="0" algn="l">
              <a:spcBef>
                <a:spcPts val="0"/>
              </a:spcBef>
              <a:spcAft>
                <a:spcPts val="0"/>
              </a:spcAft>
              <a:buClr>
                <a:srgbClr val="000000"/>
              </a:buClr>
              <a:buSzPts val="1700"/>
              <a:buChar char="○"/>
            </a:pPr>
            <a:r>
              <a:rPr b="1" lang="en" sz="1700">
                <a:solidFill>
                  <a:srgbClr val="000000"/>
                </a:solidFill>
              </a:rPr>
              <a:t>Another member had to go in and reconstruct the entire Comment View to help the other member.</a:t>
            </a:r>
            <a:endParaRPr b="1" sz="1700">
              <a:solidFill>
                <a:srgbClr val="000000"/>
              </a:solidFill>
            </a:endParaRPr>
          </a:p>
          <a:p>
            <a:pPr indent="-336550" lvl="0" marL="457200" rtl="0" algn="l">
              <a:spcBef>
                <a:spcPts val="0"/>
              </a:spcBef>
              <a:spcAft>
                <a:spcPts val="0"/>
              </a:spcAft>
              <a:buClr>
                <a:srgbClr val="000000"/>
              </a:buClr>
              <a:buSzPts val="1700"/>
              <a:buChar char="●"/>
            </a:pPr>
            <a:r>
              <a:rPr b="1" lang="en" sz="1700">
                <a:solidFill>
                  <a:srgbClr val="000000"/>
                </a:solidFill>
              </a:rPr>
              <a:t>Reconstructed backend to implement functions, so we could properly create test cases.</a:t>
            </a:r>
            <a:endParaRPr b="1" sz="1700">
              <a:solidFill>
                <a:srgbClr val="000000"/>
              </a:solidFill>
            </a:endParaRPr>
          </a:p>
          <a:p>
            <a:pPr indent="0" lvl="0" marL="0" rtl="0" algn="l">
              <a:spcBef>
                <a:spcPts val="1600"/>
              </a:spcBef>
              <a:spcAft>
                <a:spcPts val="1600"/>
              </a:spcAft>
              <a:buNone/>
            </a:pPr>
            <a:r>
              <a:t/>
            </a:r>
            <a:endParaRPr sz="1600"/>
          </a:p>
        </p:txBody>
      </p:sp>
      <p:pic>
        <p:nvPicPr>
          <p:cNvPr id="112" name="Google Shape;112;p20"/>
          <p:cNvPicPr preferRelativeResize="0"/>
          <p:nvPr/>
        </p:nvPicPr>
        <p:blipFill>
          <a:blip r:embed="rId3">
            <a:alphaModFix/>
          </a:blip>
          <a:stretch>
            <a:fillRect/>
          </a:stretch>
        </p:blipFill>
        <p:spPr>
          <a:xfrm>
            <a:off x="7498800" y="4102150"/>
            <a:ext cx="1333500" cy="466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292850"/>
            <a:ext cx="8520600" cy="801000"/>
          </a:xfrm>
          <a:prstGeom prst="rect">
            <a:avLst/>
          </a:prstGeom>
          <a:effectLst>
            <a:outerShdw blurRad="57150" rotWithShape="0" algn="bl" dist="19050">
              <a:srgbClr val="000000">
                <a:alpha val="69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Source Code Pro"/>
                <a:ea typeface="Source Code Pro"/>
                <a:cs typeface="Source Code Pro"/>
                <a:sym typeface="Source Code Pro"/>
              </a:rPr>
              <a:t>Test Cases - Passing</a:t>
            </a:r>
            <a:endParaRPr>
              <a:solidFill>
                <a:srgbClr val="000000"/>
              </a:solidFill>
              <a:latin typeface="Source Code Pro"/>
              <a:ea typeface="Source Code Pro"/>
              <a:cs typeface="Source Code Pro"/>
              <a:sym typeface="Source Code Pro"/>
            </a:endParaRPr>
          </a:p>
        </p:txBody>
      </p:sp>
      <p:sp>
        <p:nvSpPr>
          <p:cNvPr id="118" name="Google Shape;118;p21"/>
          <p:cNvSpPr txBox="1"/>
          <p:nvPr>
            <p:ph idx="1" type="body"/>
          </p:nvPr>
        </p:nvSpPr>
        <p:spPr>
          <a:xfrm>
            <a:off x="311700" y="1228675"/>
            <a:ext cx="8520600" cy="3340200"/>
          </a:xfrm>
          <a:prstGeom prst="rect">
            <a:avLst/>
          </a:prstGeom>
          <a:solidFill>
            <a:srgbClr val="D72622"/>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000000"/>
              </a:solidFill>
            </a:endParaRPr>
          </a:p>
          <a:p>
            <a:pPr indent="0" lvl="0" marL="0" rtl="0" algn="l">
              <a:spcBef>
                <a:spcPts val="1600"/>
              </a:spcBef>
              <a:spcAft>
                <a:spcPts val="1600"/>
              </a:spcAft>
              <a:buNone/>
            </a:pPr>
            <a:r>
              <a:t/>
            </a:r>
            <a:endParaRPr sz="1600"/>
          </a:p>
        </p:txBody>
      </p:sp>
      <p:pic>
        <p:nvPicPr>
          <p:cNvPr id="119" name="Google Shape;119;p21"/>
          <p:cNvPicPr preferRelativeResize="0"/>
          <p:nvPr/>
        </p:nvPicPr>
        <p:blipFill>
          <a:blip r:embed="rId3">
            <a:alphaModFix/>
          </a:blip>
          <a:stretch>
            <a:fillRect/>
          </a:stretch>
        </p:blipFill>
        <p:spPr>
          <a:xfrm>
            <a:off x="7498800" y="4102150"/>
            <a:ext cx="1333500" cy="466725"/>
          </a:xfrm>
          <a:prstGeom prst="rect">
            <a:avLst/>
          </a:prstGeom>
          <a:noFill/>
          <a:ln>
            <a:noFill/>
          </a:ln>
        </p:spPr>
      </p:pic>
      <p:pic>
        <p:nvPicPr>
          <p:cNvPr id="120" name="Google Shape;120;p21"/>
          <p:cNvPicPr preferRelativeResize="0"/>
          <p:nvPr/>
        </p:nvPicPr>
        <p:blipFill rotWithShape="1">
          <a:blip r:embed="rId4">
            <a:alphaModFix/>
          </a:blip>
          <a:srcRect b="38552" l="0" r="0" t="0"/>
          <a:stretch/>
        </p:blipFill>
        <p:spPr>
          <a:xfrm>
            <a:off x="953700" y="1260362"/>
            <a:ext cx="3152875" cy="3276826"/>
          </a:xfrm>
          <a:prstGeom prst="rect">
            <a:avLst/>
          </a:prstGeom>
          <a:noFill/>
          <a:ln>
            <a:noFill/>
          </a:ln>
        </p:spPr>
      </p:pic>
      <p:pic>
        <p:nvPicPr>
          <p:cNvPr id="121" name="Google Shape;121;p21"/>
          <p:cNvPicPr preferRelativeResize="0"/>
          <p:nvPr/>
        </p:nvPicPr>
        <p:blipFill rotWithShape="1">
          <a:blip r:embed="rId4">
            <a:alphaModFix/>
          </a:blip>
          <a:srcRect b="0" l="0" r="0" t="61300"/>
          <a:stretch/>
        </p:blipFill>
        <p:spPr>
          <a:xfrm>
            <a:off x="4647025" y="1260350"/>
            <a:ext cx="3152875" cy="2063692"/>
          </a:xfrm>
          <a:prstGeom prst="rect">
            <a:avLst/>
          </a:prstGeom>
          <a:noFill/>
          <a:ln>
            <a:noFill/>
          </a:ln>
        </p:spPr>
      </p:pic>
      <p:sp>
        <p:nvSpPr>
          <p:cNvPr id="122" name="Google Shape;122;p21"/>
          <p:cNvSpPr txBox="1"/>
          <p:nvPr/>
        </p:nvSpPr>
        <p:spPr>
          <a:xfrm>
            <a:off x="4940925" y="3513150"/>
            <a:ext cx="2720400" cy="399900"/>
          </a:xfrm>
          <a:prstGeom prst="rect">
            <a:avLst/>
          </a:prstGeom>
          <a:solidFill>
            <a:srgbClr val="D726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ource Code Pro"/>
                <a:ea typeface="Source Code Pro"/>
                <a:cs typeface="Source Code Pro"/>
                <a:sym typeface="Source Code Pro"/>
              </a:rPr>
              <a:t>37/37 tests are passing</a:t>
            </a:r>
            <a:endParaRPr b="1">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