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4"/>
  </p:notesMasterIdLst>
  <p:handoutMasterIdLst>
    <p:handoutMasterId r:id="rId22"/>
  </p:handoutMasterIdLst>
  <p:sldIdLst>
    <p:sldId id="280" r:id="rId3"/>
    <p:sldId id="347" r:id="rId5"/>
    <p:sldId id="356" r:id="rId6"/>
    <p:sldId id="348" r:id="rId7"/>
    <p:sldId id="357" r:id="rId8"/>
    <p:sldId id="349" r:id="rId9"/>
    <p:sldId id="350" r:id="rId10"/>
    <p:sldId id="355" r:id="rId11"/>
    <p:sldId id="354" r:id="rId12"/>
    <p:sldId id="364" r:id="rId13"/>
    <p:sldId id="352" r:id="rId14"/>
    <p:sldId id="345" r:id="rId15"/>
    <p:sldId id="367" r:id="rId16"/>
    <p:sldId id="365" r:id="rId17"/>
    <p:sldId id="353" r:id="rId18"/>
    <p:sldId id="344" r:id="rId19"/>
    <p:sldId id="366" r:id="rId20"/>
    <p:sldId id="346" r:id="rId21"/>
  </p:sldIdLst>
  <p:sldSz cx="9144000" cy="6858000" type="screen4x3"/>
  <p:notesSz cx="6858000" cy="9144000"/>
  <p:defaultTextStyle>
    <a:defPPr>
      <a:defRPr lang="en-US"/>
    </a:defPPr>
    <a:lvl1pPr algn="l" rtl="0" eaLnBrk="0" fontAlgn="base" hangingPunct="0">
      <a:spcBef>
        <a:spcPct val="0"/>
      </a:spcBef>
      <a:spcAft>
        <a:spcPct val="0"/>
      </a:spcAft>
      <a:defRPr sz="1600" kern="1200">
        <a:solidFill>
          <a:schemeClr val="tx1"/>
        </a:solidFill>
        <a:latin typeface="Helvetica" pitchFamily="-8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itchFamily="-8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itchFamily="-8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itchFamily="-8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itchFamily="-8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itchFamily="-8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itchFamily="-8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itchFamily="-8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itchFamily="-84"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27" autoAdjust="0"/>
    <p:restoredTop sz="89643" autoAdjust="0"/>
  </p:normalViewPr>
  <p:slideViewPr>
    <p:cSldViewPr snapToGrid="0">
      <p:cViewPr>
        <p:scale>
          <a:sx n="85" d="100"/>
          <a:sy n="85" d="100"/>
        </p:scale>
        <p:origin x="-1459" y="-58"/>
      </p:cViewPr>
      <p:guideLst>
        <p:guide orient="horz" pos="679"/>
        <p:guide pos="5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8" d="100"/>
          <a:sy n="88" d="100"/>
        </p:scale>
        <p:origin x="-3858"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lstStyle>
            <a:lvl1pPr>
              <a:defRPr sz="1200"/>
            </a:lvl1pPr>
          </a:lstStyle>
          <a:p>
            <a:pPr>
              <a:defRPr/>
            </a:pPr>
            <a:endParaRPr lang="en-US" altLang="en-US"/>
          </a:p>
        </p:txBody>
      </p:sp>
      <p:sp>
        <p:nvSpPr>
          <p:cNvPr id="5837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lstStyle>
            <a:lvl1pPr algn="r">
              <a:defRPr sz="1200"/>
            </a:lvl1pPr>
          </a:lstStyle>
          <a:p>
            <a:pPr>
              <a:defRPr/>
            </a:pPr>
            <a:endParaRPr lang="en-US" altLang="en-US"/>
          </a:p>
        </p:txBody>
      </p:sp>
      <p:sp>
        <p:nvSpPr>
          <p:cNvPr id="5837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lstStyle>
            <a:lvl1pPr>
              <a:defRPr sz="1200"/>
            </a:lvl1pPr>
          </a:lstStyle>
          <a:p>
            <a:pPr>
              <a:defRPr/>
            </a:pPr>
            <a:endParaRPr lang="en-US" altLang="en-US"/>
          </a:p>
        </p:txBody>
      </p:sp>
      <p:sp>
        <p:nvSpPr>
          <p:cNvPr id="5837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lstStyle>
            <a:lvl1pPr algn="r">
              <a:defRPr sz="1200"/>
            </a:lvl1pPr>
          </a:lstStyle>
          <a:p>
            <a:pPr>
              <a:defRPr/>
            </a:pPr>
            <a:fld id="{5812CD9A-CAE6-4EF4-85F6-46F784DB247E}" type="slidenum">
              <a:rPr lang="en-US" altLang="en-US"/>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lstStyle>
            <a:lvl1pPr>
              <a:defRPr sz="1200"/>
            </a:lvl1pPr>
          </a:lstStyle>
          <a:p>
            <a:pPr>
              <a:defRPr/>
            </a:pPr>
            <a:endParaRPr lang="en-US" altLang="en-US"/>
          </a:p>
        </p:txBody>
      </p:sp>
      <p:sp>
        <p:nvSpPr>
          <p:cNvPr id="522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lstStyle>
            <a:lvl1pPr algn="r">
              <a:defRPr sz="1200"/>
            </a:lvl1pPr>
          </a:lstStyle>
          <a:p>
            <a:pPr>
              <a:defRPr/>
            </a:pPr>
            <a:endParaRPr lang="en-US" alt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522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lstStyle>
            <a:lvl1pPr>
              <a:defRPr sz="1200"/>
            </a:lvl1pPr>
          </a:lstStyle>
          <a:p>
            <a:pPr>
              <a:defRPr/>
            </a:pPr>
            <a:endParaRPr lang="en-US" altLang="en-US"/>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lstStyle>
            <a:lvl1pPr algn="r">
              <a:defRPr sz="1200"/>
            </a:lvl1pPr>
          </a:lstStyle>
          <a:p>
            <a:pPr>
              <a:defRPr/>
            </a:pPr>
            <a:fld id="{6CC7DBAB-A86E-4A39-9D52-4E3FDB004B16}"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Helvetica" pitchFamily="-84" charset="0"/>
                <a:ea typeface="MS PGothic" panose="020B0600070205080204" pitchFamily="34" charset="-128"/>
              </a:defRPr>
            </a:lvl1pPr>
            <a:lvl2pPr marL="742950" indent="-285750">
              <a:defRPr sz="1600">
                <a:solidFill>
                  <a:schemeClr val="tx1"/>
                </a:solidFill>
                <a:latin typeface="Helvetica" pitchFamily="-84" charset="0"/>
                <a:ea typeface="MS PGothic" panose="020B0600070205080204" pitchFamily="34" charset="-128"/>
              </a:defRPr>
            </a:lvl2pPr>
            <a:lvl3pPr marL="1143000" indent="-228600">
              <a:defRPr sz="1600">
                <a:solidFill>
                  <a:schemeClr val="tx1"/>
                </a:solidFill>
                <a:latin typeface="Helvetica" pitchFamily="-84" charset="0"/>
                <a:ea typeface="MS PGothic" panose="020B0600070205080204" pitchFamily="34" charset="-128"/>
              </a:defRPr>
            </a:lvl3pPr>
            <a:lvl4pPr marL="1600200" indent="-228600">
              <a:defRPr sz="1600">
                <a:solidFill>
                  <a:schemeClr val="tx1"/>
                </a:solidFill>
                <a:latin typeface="Helvetica" pitchFamily="-84" charset="0"/>
                <a:ea typeface="MS PGothic" panose="020B0600070205080204" pitchFamily="34" charset="-128"/>
              </a:defRPr>
            </a:lvl4pPr>
            <a:lvl5pPr marL="2057400" indent="-228600">
              <a:defRPr sz="1600">
                <a:solidFill>
                  <a:schemeClr val="tx1"/>
                </a:solidFill>
                <a:latin typeface="Helvetica" pitchFamily="-8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anose="020B0600070205080204" pitchFamily="34" charset="-128"/>
              </a:defRPr>
            </a:lvl9pPr>
          </a:lstStyle>
          <a:p>
            <a:pPr>
              <a:defRPr/>
            </a:pPr>
            <a:fld id="{DAEEFD6D-92D8-4D55-A0DB-C496F2E48842}" type="slidenum">
              <a:rPr lang="en-US" altLang="en-US" sz="1200" smtClean="0"/>
            </a:fld>
            <a:endParaRPr lang="en-US" altLang="en-US" sz="1200"/>
          </a:p>
        </p:txBody>
      </p:sp>
      <p:sp>
        <p:nvSpPr>
          <p:cNvPr id="23555" name="Rectangle 2"/>
          <p:cNvSpPr>
            <a:spLocks noGrp="1" noRot="1" noChangeAspect="1" noChangeArrowheads="1" noTextEdit="1"/>
          </p:cNvSpPr>
          <p:nvPr>
            <p:ph type="sldImg"/>
          </p:nvPr>
        </p:nvSpPr>
        <p:spPr/>
      </p:sp>
      <p:sp>
        <p:nvSpPr>
          <p:cNvPr id="2355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GB"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3426" name="Rectangle 2"/>
          <p:cNvSpPr>
            <a:spLocks noGrp="1" noChangeArrowheads="1"/>
          </p:cNvSpPr>
          <p:nvPr>
            <p:ph type="ctrTitle"/>
          </p:nvPr>
        </p:nvSpPr>
        <p:spPr>
          <a:xfrm>
            <a:off x="685800" y="2286000"/>
            <a:ext cx="7772400" cy="1143000"/>
          </a:xfrm>
        </p:spPr>
        <p:txBody>
          <a:bodyPr/>
          <a:lstStyle>
            <a:lvl1pPr>
              <a:defRPr/>
            </a:lvl1pPr>
          </a:lstStyle>
          <a:p>
            <a:pPr lvl="0"/>
            <a:r>
              <a:rPr lang="en-US" noProof="0"/>
              <a:t>Click to edit Master title style</a:t>
            </a:r>
            <a:endParaRPr lang="en-US" noProof="0"/>
          </a:p>
        </p:txBody>
      </p:sp>
      <p:sp>
        <p:nvSpPr>
          <p:cNvPr id="103427" name="Rectangle 3"/>
          <p:cNvSpPr>
            <a:spLocks noGrp="1" noChangeArrowheads="1"/>
          </p:cNvSpPr>
          <p:nvPr>
            <p:ph type="subTitle" idx="1"/>
          </p:nvPr>
        </p:nvSpPr>
        <p:spPr>
          <a:xfrm>
            <a:off x="1371600" y="3886200"/>
            <a:ext cx="6400800" cy="1752600"/>
          </a:xfrm>
        </p:spPr>
        <p:txBody>
          <a:bodyPr/>
          <a:lstStyle>
            <a:lvl1pPr marL="0" indent="0" algn="ctr">
              <a:buFont typeface="Monotype Sorts" pitchFamily="-84" charset="2"/>
              <a:buNone/>
              <a:defRPr/>
            </a:lvl1pPr>
          </a:lstStyle>
          <a:p>
            <a:pPr lvl="0"/>
            <a:r>
              <a:rPr lang="en-US" noProof="0"/>
              <a:t>Click to edit Master subtitle style</a:t>
            </a:r>
            <a:endParaRPr lang="en-US" noProof="0"/>
          </a:p>
        </p:txBody>
      </p:sp>
      <p:sp>
        <p:nvSpPr>
          <p:cNvPr id="4" name="Footer Placeholder 3"/>
          <p:cNvSpPr>
            <a:spLocks noGrp="1" noChangeArrowheads="1"/>
          </p:cNvSpPr>
          <p:nvPr>
            <p:ph type="ftr" sz="quarter" idx="10"/>
          </p:nvPr>
        </p:nvSpPr>
        <p:spPr bwMode="auto">
          <a:xfrm>
            <a:off x="2862263" y="5780088"/>
            <a:ext cx="344805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ctr">
              <a:spcBef>
                <a:spcPct val="50000"/>
              </a:spcBef>
              <a:defRPr>
                <a:solidFill>
                  <a:srgbClr val="578963"/>
                </a:solidFill>
                <a:latin typeface="Times New Roman" panose="02020603050405020304" pitchFamily="18" charset="0"/>
              </a:defRPr>
            </a:lvl1pPr>
          </a:lstStyle>
          <a:p>
            <a:pPr>
              <a:defRPr/>
            </a:pPr>
            <a:endParaRPr lang="en-US" altLang="en-US"/>
          </a:p>
        </p:txBody>
      </p:sp>
      <p:sp>
        <p:nvSpPr>
          <p:cNvPr id="5" name="Rectangle 4"/>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4C7F9099-B368-4317-B530-E6B55E909960}" type="slidenum">
              <a:rPr lang="en-US"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Rectangle 3"/>
          <p:cNvSpPr>
            <a:spLocks noGrp="1" noChangeArrowheads="1"/>
          </p:cNvSpPr>
          <p:nvPr>
            <p:ph type="sldNum" sz="quarter" idx="10"/>
          </p:nvPr>
        </p:nvSpPr>
        <p:spPr/>
        <p:txBody>
          <a:bodyPr/>
          <a:lstStyle>
            <a:lvl1pPr>
              <a:defRPr/>
            </a:lvl1pPr>
          </a:lstStyle>
          <a:p>
            <a:pPr>
              <a:defRPr/>
            </a:pPr>
            <a:fld id="{666279F6-51C2-48C1-83F7-C4D1B21E0DA7}"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Rectangle 3"/>
          <p:cNvSpPr>
            <a:spLocks noGrp="1" noChangeArrowheads="1"/>
          </p:cNvSpPr>
          <p:nvPr>
            <p:ph type="sldNum" sz="quarter" idx="10"/>
          </p:nvPr>
        </p:nvSpPr>
        <p:spPr/>
        <p:txBody>
          <a:bodyPr/>
          <a:lstStyle>
            <a:lvl1pPr>
              <a:defRPr/>
            </a:lvl1pPr>
          </a:lstStyle>
          <a:p>
            <a:pPr>
              <a:defRPr/>
            </a:pPr>
            <a:fld id="{2B4C3320-5712-4056-8286-705507536C00}"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Rectangle 3"/>
          <p:cNvSpPr>
            <a:spLocks noGrp="1" noChangeArrowheads="1"/>
          </p:cNvSpPr>
          <p:nvPr>
            <p:ph type="sldNum" sz="quarter" idx="10"/>
          </p:nvPr>
        </p:nvSpPr>
        <p:spPr/>
        <p:txBody>
          <a:bodyPr/>
          <a:lstStyle>
            <a:lvl1pPr>
              <a:defRPr/>
            </a:lvl1pPr>
          </a:lstStyle>
          <a:p>
            <a:pPr>
              <a:defRPr/>
            </a:pPr>
            <a:fld id="{DD9FD2C6-B380-4130-9859-DF4952A1EC07}" type="slidenum">
              <a:rPr lang="en-US" altLang="en-US"/>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77BC6992-FEAF-46A2-BD64-DB147CCD7834}"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Content Placeholder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Rectangle 3"/>
          <p:cNvSpPr>
            <a:spLocks noGrp="1" noChangeArrowheads="1"/>
          </p:cNvSpPr>
          <p:nvPr>
            <p:ph type="sldNum" sz="quarter" idx="10"/>
          </p:nvPr>
        </p:nvSpPr>
        <p:spPr/>
        <p:txBody>
          <a:bodyPr/>
          <a:lstStyle>
            <a:lvl1pPr>
              <a:defRPr/>
            </a:lvl1pPr>
          </a:lstStyle>
          <a:p>
            <a:pPr>
              <a:defRPr/>
            </a:pPr>
            <a:fld id="{D714F225-7EDC-4EA0-9807-84044F9318B6}"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7" name="Rectangle 3"/>
          <p:cNvSpPr>
            <a:spLocks noGrp="1" noChangeArrowheads="1"/>
          </p:cNvSpPr>
          <p:nvPr>
            <p:ph type="sldNum" sz="quarter" idx="10"/>
          </p:nvPr>
        </p:nvSpPr>
        <p:spPr/>
        <p:txBody>
          <a:bodyPr/>
          <a:lstStyle>
            <a:lvl1pPr>
              <a:defRPr/>
            </a:lvl1pPr>
          </a:lstStyle>
          <a:p>
            <a:pPr>
              <a:defRPr/>
            </a:pPr>
            <a:fld id="{B62CB666-43CF-4A89-974B-441BD46A78DF}"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3"/>
          <p:cNvSpPr>
            <a:spLocks noGrp="1" noChangeArrowheads="1"/>
          </p:cNvSpPr>
          <p:nvPr>
            <p:ph type="sldNum" sz="quarter" idx="10"/>
          </p:nvPr>
        </p:nvSpPr>
        <p:spPr/>
        <p:txBody>
          <a:bodyPr/>
          <a:lstStyle>
            <a:lvl1pPr>
              <a:defRPr/>
            </a:lvl1pPr>
          </a:lstStyle>
          <a:p>
            <a:pPr>
              <a:defRPr/>
            </a:pPr>
            <a:fld id="{BB7B37B9-8B1E-416B-92A6-713AA93EA48B}"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p:txBody>
          <a:bodyPr/>
          <a:lstStyle>
            <a:lvl1pPr>
              <a:defRPr/>
            </a:lvl1pPr>
          </a:lstStyle>
          <a:p>
            <a:pPr>
              <a:defRPr/>
            </a:pPr>
            <a:fld id="{4164475C-8A3E-47A2-96AC-033ECEB888FE}"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3"/>
          <p:cNvSpPr>
            <a:spLocks noGrp="1" noChangeArrowheads="1"/>
          </p:cNvSpPr>
          <p:nvPr>
            <p:ph type="sldNum" sz="quarter" idx="10"/>
          </p:nvPr>
        </p:nvSpPr>
        <p:spPr/>
        <p:txBody>
          <a:bodyPr/>
          <a:lstStyle>
            <a:lvl1pPr>
              <a:defRPr/>
            </a:lvl1pPr>
          </a:lstStyle>
          <a:p>
            <a:pPr>
              <a:defRPr/>
            </a:pPr>
            <a:fld id="{679CCE42-C545-458F-ACBA-65A8CE879B91}"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3"/>
          <p:cNvSpPr>
            <a:spLocks noGrp="1" noChangeArrowheads="1"/>
          </p:cNvSpPr>
          <p:nvPr>
            <p:ph type="sldNum" sz="quarter" idx="10"/>
          </p:nvPr>
        </p:nvSpPr>
        <p:spPr/>
        <p:txBody>
          <a:bodyPr/>
          <a:lstStyle>
            <a:lvl1pPr>
              <a:defRPr/>
            </a:lvl1pPr>
          </a:lstStyle>
          <a:p>
            <a:pPr>
              <a:defRPr/>
            </a:pPr>
            <a:fld id="{BAFAA0BE-DCF3-4079-9B22-18181A8239A8}"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DDDDD"/>
            </a:gs>
            <a:gs pos="100000">
              <a:srgbClr val="F8F8F8"/>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2403" name="Rectangle 3"/>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a:spcBef>
                <a:spcPct val="50000"/>
              </a:spcBef>
              <a:defRPr sz="1400">
                <a:solidFill>
                  <a:schemeClr val="bg2"/>
                </a:solidFill>
                <a:latin typeface="Times New Roman" panose="02020603050405020304" pitchFamily="18" charset="0"/>
              </a:defRPr>
            </a:lvl1pPr>
          </a:lstStyle>
          <a:p>
            <a:pPr>
              <a:defRPr/>
            </a:pPr>
            <a:fld id="{FB0B6082-B299-4854-BDC7-E7B051AE8140}" type="slidenum">
              <a:rPr lang="en-US" altLang="en-US"/>
            </a:fld>
            <a:endParaRPr lang="en-US" altLang="en-US"/>
          </a:p>
        </p:txBody>
      </p:sp>
      <p:sp>
        <p:nvSpPr>
          <p:cNvPr id="1028" name="Text Box 5"/>
          <p:cNvSpPr txBox="1">
            <a:spLocks noChangeArrowheads="1"/>
          </p:cNvSpPr>
          <p:nvPr/>
        </p:nvSpPr>
        <p:spPr bwMode="auto">
          <a:xfrm>
            <a:off x="4444718" y="6613525"/>
            <a:ext cx="51809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Helvetica" pitchFamily="-84" charset="0"/>
                <a:ea typeface="MS PGothic" panose="020B0600070205080204" pitchFamily="34" charset="-128"/>
              </a:defRPr>
            </a:lvl1pPr>
            <a:lvl2pPr marL="742950" indent="-285750">
              <a:defRPr sz="1600">
                <a:solidFill>
                  <a:schemeClr val="tx1"/>
                </a:solidFill>
                <a:latin typeface="Helvetica" pitchFamily="-84" charset="0"/>
                <a:ea typeface="MS PGothic" panose="020B0600070205080204" pitchFamily="34" charset="-128"/>
              </a:defRPr>
            </a:lvl2pPr>
            <a:lvl3pPr marL="1143000" indent="-228600">
              <a:defRPr sz="1600">
                <a:solidFill>
                  <a:schemeClr val="tx1"/>
                </a:solidFill>
                <a:latin typeface="Helvetica" pitchFamily="-84" charset="0"/>
                <a:ea typeface="MS PGothic" panose="020B0600070205080204" pitchFamily="34" charset="-128"/>
              </a:defRPr>
            </a:lvl3pPr>
            <a:lvl4pPr marL="1600200" indent="-228600">
              <a:defRPr sz="1600">
                <a:solidFill>
                  <a:schemeClr val="tx1"/>
                </a:solidFill>
                <a:latin typeface="Helvetica" pitchFamily="-84" charset="0"/>
                <a:ea typeface="MS PGothic" panose="020B0600070205080204" pitchFamily="34" charset="-128"/>
              </a:defRPr>
            </a:lvl4pPr>
            <a:lvl5pPr marL="2057400" indent="-228600">
              <a:defRPr sz="1600">
                <a:solidFill>
                  <a:schemeClr val="tx1"/>
                </a:solidFill>
                <a:latin typeface="Helvetica" pitchFamily="-8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itchFamily="-8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itchFamily="-8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itchFamily="-8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itchFamily="-84" charset="0"/>
                <a:ea typeface="MS PGothic" panose="020B0600070205080204" pitchFamily="34" charset="-128"/>
              </a:defRPr>
            </a:lvl9pPr>
          </a:lstStyle>
          <a:p>
            <a:pPr algn="ctr">
              <a:spcBef>
                <a:spcPct val="50000"/>
              </a:spcBef>
              <a:defRPr/>
            </a:pPr>
            <a:r>
              <a:rPr lang="en-US" altLang="en-US" sz="1000" b="1" dirty="0">
                <a:solidFill>
                  <a:schemeClr val="tx2"/>
                </a:solidFill>
              </a:rPr>
              <a:t>12.</a:t>
            </a:r>
            <a:fld id="{BD9117B5-5703-4056-ADA3-292B96B59E1B}" type="slidenum">
              <a:rPr lang="en-US" altLang="en-US" sz="1000" b="1" dirty="0" smtClean="0">
                <a:solidFill>
                  <a:schemeClr val="tx2"/>
                </a:solidFill>
              </a:rPr>
            </a:fld>
            <a:endParaRPr lang="en-US" altLang="en-US" sz="1000" b="1" dirty="0">
              <a:solidFill>
                <a:schemeClr val="tx2"/>
              </a:solidFill>
            </a:endParaRPr>
          </a:p>
        </p:txBody>
      </p:sp>
      <p:sp>
        <p:nvSpPr>
          <p:cNvPr id="102406" name="Rectangle 6"/>
          <p:cNvSpPr>
            <a:spLocks noGrp="1" noChangeArrowheads="1"/>
          </p:cNvSpPr>
          <p:nvPr>
            <p:ph type="title"/>
          </p:nvPr>
        </p:nvSpPr>
        <p:spPr bwMode="auto">
          <a:xfrm>
            <a:off x="768350" y="117475"/>
            <a:ext cx="80772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p>
            <a:pPr lvl="0"/>
            <a:r>
              <a:rPr lang="en-US"/>
              <a:t>Click to edit Master title style</a:t>
            </a:r>
            <a:endParaRPr lang="en-US"/>
          </a:p>
        </p:txBody>
      </p:sp>
      <p:sp>
        <p:nvSpPr>
          <p:cNvPr id="1030" name="Freeform 8"/>
          <p:cNvSpPr/>
          <p:nvPr/>
        </p:nvSpPr>
        <p:spPr bwMode="auto">
          <a:xfrm>
            <a:off x="8916988" y="5445125"/>
            <a:ext cx="227012" cy="47625"/>
          </a:xfrm>
          <a:custGeom>
            <a:avLst/>
            <a:gdLst>
              <a:gd name="T0" fmla="*/ 0 w 285"/>
              <a:gd name="T1" fmla="*/ 2147483647 h 61"/>
              <a:gd name="T2" fmla="*/ 2147483647 w 285"/>
              <a:gd name="T3" fmla="*/ 2147483647 h 61"/>
              <a:gd name="T4" fmla="*/ 2147483647 w 285"/>
              <a:gd name="T5" fmla="*/ 2147483647 h 61"/>
              <a:gd name="T6" fmla="*/ 2147483647 w 285"/>
              <a:gd name="T7" fmla="*/ 2147483647 h 61"/>
              <a:gd name="T8" fmla="*/ 2147483647 w 285"/>
              <a:gd name="T9" fmla="*/ 2147483647 h 61"/>
              <a:gd name="T10" fmla="*/ 2147483647 w 285"/>
              <a:gd name="T11" fmla="*/ 2147483647 h 61"/>
              <a:gd name="T12" fmla="*/ 2147483647 w 285"/>
              <a:gd name="T13" fmla="*/ 2147483647 h 61"/>
              <a:gd name="T14" fmla="*/ 2147483647 w 285"/>
              <a:gd name="T15" fmla="*/ 2147483647 h 61"/>
              <a:gd name="T16" fmla="*/ 2147483647 w 285"/>
              <a:gd name="T17" fmla="*/ 0 h 61"/>
              <a:gd name="T18" fmla="*/ 2147483647 w 285"/>
              <a:gd name="T19" fmla="*/ 0 h 61"/>
              <a:gd name="T20" fmla="*/ 2147483647 w 285"/>
              <a:gd name="T21" fmla="*/ 0 h 61"/>
              <a:gd name="T22" fmla="*/ 2147483647 w 285"/>
              <a:gd name="T23" fmla="*/ 0 h 61"/>
              <a:gd name="T24" fmla="*/ 2147483647 w 285"/>
              <a:gd name="T25" fmla="*/ 2147483647 h 61"/>
              <a:gd name="T26" fmla="*/ 2147483647 w 285"/>
              <a:gd name="T27" fmla="*/ 2147483647 h 61"/>
              <a:gd name="T28" fmla="*/ 2147483647 w 285"/>
              <a:gd name="T29" fmla="*/ 2147483647 h 61"/>
              <a:gd name="T30" fmla="*/ 2147483647 w 285"/>
              <a:gd name="T31" fmla="*/ 2147483647 h 61"/>
              <a:gd name="T32" fmla="*/ 2147483647 w 285"/>
              <a:gd name="T33" fmla="*/ 2147483647 h 61"/>
              <a:gd name="T34" fmla="*/ 2147483647 w 285"/>
              <a:gd name="T35" fmla="*/ 2147483647 h 61"/>
              <a:gd name="T36" fmla="*/ 2147483647 w 285"/>
              <a:gd name="T37" fmla="*/ 2147483647 h 61"/>
              <a:gd name="T38" fmla="*/ 2147483647 w 285"/>
              <a:gd name="T39" fmla="*/ 2147483647 h 61"/>
              <a:gd name="T40" fmla="*/ 2147483647 w 285"/>
              <a:gd name="T41" fmla="*/ 2147483647 h 61"/>
              <a:gd name="T42" fmla="*/ 2147483647 w 285"/>
              <a:gd name="T43" fmla="*/ 2147483647 h 61"/>
              <a:gd name="T44" fmla="*/ 2147483647 w 285"/>
              <a:gd name="T45" fmla="*/ 2147483647 h 61"/>
              <a:gd name="T46" fmla="*/ 2147483647 w 285"/>
              <a:gd name="T47" fmla="*/ 2147483647 h 61"/>
              <a:gd name="T48" fmla="*/ 2147483647 w 285"/>
              <a:gd name="T49" fmla="*/ 2147483647 h 61"/>
              <a:gd name="T50" fmla="*/ 2147483647 w 285"/>
              <a:gd name="T51" fmla="*/ 2147483647 h 61"/>
              <a:gd name="T52" fmla="*/ 2147483647 w 285"/>
              <a:gd name="T53" fmla="*/ 2147483647 h 61"/>
              <a:gd name="T54" fmla="*/ 2147483647 w 285"/>
              <a:gd name="T55" fmla="*/ 2147483647 h 61"/>
              <a:gd name="T56" fmla="*/ 2147483647 w 285"/>
              <a:gd name="T57" fmla="*/ 2147483647 h 61"/>
              <a:gd name="T58" fmla="*/ 2147483647 w 285"/>
              <a:gd name="T59" fmla="*/ 2147483647 h 61"/>
              <a:gd name="T60" fmla="*/ 2147483647 w 285"/>
              <a:gd name="T61" fmla="*/ 2147483647 h 61"/>
              <a:gd name="T62" fmla="*/ 2147483647 w 285"/>
              <a:gd name="T63" fmla="*/ 2147483647 h 61"/>
              <a:gd name="T64" fmla="*/ 2147483647 w 285"/>
              <a:gd name="T65" fmla="*/ 2147483647 h 61"/>
              <a:gd name="T66" fmla="*/ 2147483647 w 285"/>
              <a:gd name="T67" fmla="*/ 2147483647 h 61"/>
              <a:gd name="T68" fmla="*/ 2147483647 w 285"/>
              <a:gd name="T69" fmla="*/ 2147483647 h 61"/>
              <a:gd name="T70" fmla="*/ 2147483647 w 285"/>
              <a:gd name="T71" fmla="*/ 2147483647 h 61"/>
              <a:gd name="T72" fmla="*/ 2147483647 w 285"/>
              <a:gd name="T73" fmla="*/ 2147483647 h 61"/>
              <a:gd name="T74" fmla="*/ 2147483647 w 285"/>
              <a:gd name="T75" fmla="*/ 2147483647 h 61"/>
              <a:gd name="T76" fmla="*/ 2147483647 w 285"/>
              <a:gd name="T77" fmla="*/ 2147483647 h 61"/>
              <a:gd name="T78" fmla="*/ 2147483647 w 285"/>
              <a:gd name="T79" fmla="*/ 2147483647 h 61"/>
              <a:gd name="T80" fmla="*/ 2147483647 w 285"/>
              <a:gd name="T81" fmla="*/ 2147483647 h 61"/>
              <a:gd name="T82" fmla="*/ 2147483647 w 285"/>
              <a:gd name="T83" fmla="*/ 2147483647 h 61"/>
              <a:gd name="T84" fmla="*/ 2147483647 w 285"/>
              <a:gd name="T85" fmla="*/ 2147483647 h 61"/>
              <a:gd name="T86" fmla="*/ 2147483647 w 285"/>
              <a:gd name="T87" fmla="*/ 2147483647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8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8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8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84" charset="0"/>
          <a:ea typeface="MS PGothic" panose="020B0600070205080204" pitchFamily="34" charset="-128"/>
          <a:cs typeface="MS PGothic" panose="020B0600070205080204" pitchFamily="34" charset="-12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8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8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8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84"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84" charset="2"/>
        <a:buChar char="n"/>
        <a:defRPr kumimoji="1">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35000"/>
        </a:spcBef>
        <a:spcAft>
          <a:spcPct val="0"/>
        </a:spcAft>
        <a:buClr>
          <a:schemeClr val="hlink"/>
        </a:buClr>
        <a:buSzPct val="80000"/>
        <a:buFont typeface="Monotype Sorts" pitchFamily="-84" charset="2"/>
        <a:buChar char="l"/>
        <a:defRPr kumimoji="1">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Char char="–"/>
        <a:defRPr kumimoji="1">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ctrTitle"/>
          </p:nvPr>
        </p:nvSpPr>
        <p:spPr>
          <a:xfrm>
            <a:off x="685800" y="2159000"/>
            <a:ext cx="7772400" cy="4424363"/>
          </a:xfrm>
        </p:spPr>
        <p:txBody>
          <a:bodyPr/>
          <a:lstStyle/>
          <a:p>
            <a:pPr>
              <a:defRPr/>
            </a:pPr>
            <a:r>
              <a:rPr lang="en-US" altLang="en-US" dirty="0"/>
              <a:t>COMP9313: Big Data Management</a:t>
            </a: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r>
              <a:rPr lang="en-US" altLang="en-US" dirty="0"/>
              <a:t>Lecturer: Xin Cao</a:t>
            </a:r>
            <a:br>
              <a:rPr lang="en-US" altLang="en-US" dirty="0"/>
            </a:br>
            <a:r>
              <a:rPr lang="en-US" altLang="en-US" sz="2000" dirty="0"/>
              <a:t>Course web site: </a:t>
            </a:r>
            <a:r>
              <a:rPr lang="en-AU" sz="2000" dirty="0">
                <a:effectLst/>
              </a:rPr>
              <a:t>http://www.cse.unsw.edu.au/~cs9313/</a:t>
            </a:r>
            <a:br>
              <a:rPr lang="en-US" altLang="en-US" dirty="0"/>
            </a:br>
            <a:endParaRPr lang="en-US" altLang="en-US" dirty="0"/>
          </a:p>
        </p:txBody>
      </p:sp>
      <p:pic>
        <p:nvPicPr>
          <p:cNvPr id="3075" name="Picture 4" descr="C:\Users\xcao\Downloads\spark-hadoop.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24188" y="1608138"/>
            <a:ext cx="3100387" cy="354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Solution</a:t>
            </a:r>
            <a:endParaRPr lang="en-AU" dirty="0"/>
          </a:p>
        </p:txBody>
      </p:sp>
      <p:graphicFrame>
        <p:nvGraphicFramePr>
          <p:cNvPr id="5" name="表格 3"/>
          <p:cNvGraphicFramePr>
            <a:graphicFrameLocks noGrp="1"/>
          </p:cNvGraphicFramePr>
          <p:nvPr/>
        </p:nvGraphicFramePr>
        <p:xfrm>
          <a:off x="1368954" y="1112047"/>
          <a:ext cx="6690964" cy="4921107"/>
        </p:xfrm>
        <a:graphic>
          <a:graphicData uri="http://schemas.openxmlformats.org/drawingml/2006/table">
            <a:tbl>
              <a:tblPr firstRow="1" firstCol="1" bandRow="1">
                <a:tableStyleId>{5C22544A-7EE6-4342-B048-85BDC9FD1C3A}</a:tableStyleId>
              </a:tblPr>
              <a:tblGrid>
                <a:gridCol w="6690964"/>
              </a:tblGrid>
              <a:tr h="4921107">
                <a:tc>
                  <a:txBody>
                    <a:bodyPr/>
                    <a:lstStyle/>
                    <a:p>
                      <a:r>
                        <a:rPr lang="en-AU" sz="1100" dirty="0">
                          <a:solidFill>
                            <a:srgbClr val="00B0F0"/>
                          </a:solidFill>
                        </a:rPr>
                        <a:t>def </a:t>
                      </a:r>
                      <a:r>
                        <a:rPr lang="en-AU" sz="1100" dirty="0" err="1">
                          <a:solidFill>
                            <a:srgbClr val="00B0F0"/>
                          </a:solidFill>
                        </a:rPr>
                        <a:t>pairGen</a:t>
                      </a:r>
                      <a:r>
                        <a:rPr lang="en-AU" sz="1100" dirty="0">
                          <a:solidFill>
                            <a:srgbClr val="00B0F0"/>
                          </a:solidFill>
                        </a:rPr>
                        <a:t>(</a:t>
                      </a:r>
                      <a:r>
                        <a:rPr lang="en-AU" sz="1100" dirty="0" err="1">
                          <a:solidFill>
                            <a:srgbClr val="00B0F0"/>
                          </a:solidFill>
                        </a:rPr>
                        <a:t>wordArray</a:t>
                      </a:r>
                      <a:r>
                        <a:rPr lang="en-AU" sz="1100" dirty="0">
                          <a:solidFill>
                            <a:srgbClr val="00B0F0"/>
                          </a:solidFill>
                        </a:rPr>
                        <a:t>: Array[String]) : </a:t>
                      </a:r>
                      <a:r>
                        <a:rPr lang="en-AU" sz="1100" dirty="0" err="1">
                          <a:solidFill>
                            <a:srgbClr val="00B0F0"/>
                          </a:solidFill>
                        </a:rPr>
                        <a:t>ArrayBuffer</a:t>
                      </a:r>
                      <a:r>
                        <a:rPr lang="en-AU" sz="1100" dirty="0">
                          <a:solidFill>
                            <a:srgbClr val="00B0F0"/>
                          </a:solidFill>
                        </a:rPr>
                        <a:t>[(String, Int)] = {</a:t>
                      </a:r>
                      <a:endParaRPr lang="en-AU" sz="1100" dirty="0">
                        <a:solidFill>
                          <a:srgbClr val="00B0F0"/>
                        </a:solidFill>
                      </a:endParaRPr>
                    </a:p>
                    <a:p>
                      <a:r>
                        <a:rPr lang="en-AU" sz="1100" dirty="0">
                          <a:solidFill>
                            <a:srgbClr val="00B0F0"/>
                          </a:solidFill>
                        </a:rPr>
                        <a:t>    </a:t>
                      </a:r>
                      <a:r>
                        <a:rPr lang="en-AU" sz="1100" dirty="0" err="1">
                          <a:solidFill>
                            <a:srgbClr val="00B0F0"/>
                          </a:solidFill>
                        </a:rPr>
                        <a:t>val</a:t>
                      </a:r>
                      <a:r>
                        <a:rPr lang="en-AU" sz="1100" dirty="0">
                          <a:solidFill>
                            <a:srgbClr val="00B0F0"/>
                          </a:solidFill>
                        </a:rPr>
                        <a:t> </a:t>
                      </a:r>
                      <a:r>
                        <a:rPr lang="en-AU" sz="1100" dirty="0" err="1">
                          <a:solidFill>
                            <a:srgbClr val="00B0F0"/>
                          </a:solidFill>
                        </a:rPr>
                        <a:t>abuf</a:t>
                      </a:r>
                      <a:r>
                        <a:rPr lang="en-AU" sz="1100" dirty="0">
                          <a:solidFill>
                            <a:srgbClr val="00B0F0"/>
                          </a:solidFill>
                        </a:rPr>
                        <a:t> = new </a:t>
                      </a:r>
                      <a:r>
                        <a:rPr lang="en-AU" sz="1100" dirty="0" err="1">
                          <a:solidFill>
                            <a:srgbClr val="00B0F0"/>
                          </a:solidFill>
                        </a:rPr>
                        <a:t>ArrayBuffer</a:t>
                      </a:r>
                      <a:r>
                        <a:rPr lang="en-AU" sz="1100" dirty="0">
                          <a:solidFill>
                            <a:srgbClr val="00B0F0"/>
                          </a:solidFill>
                        </a:rPr>
                        <a:t>[(String, Int)]</a:t>
                      </a:r>
                      <a:endParaRPr lang="en-AU" sz="1100" dirty="0">
                        <a:solidFill>
                          <a:srgbClr val="00B0F0"/>
                        </a:solidFill>
                      </a:endParaRPr>
                    </a:p>
                    <a:p>
                      <a:r>
                        <a:rPr lang="en-AU" sz="1100" dirty="0">
                          <a:solidFill>
                            <a:srgbClr val="00B0F0"/>
                          </a:solidFill>
                        </a:rPr>
                        <a:t>    </a:t>
                      </a:r>
                      <a:endParaRPr lang="en-AU" sz="1100" dirty="0">
                        <a:solidFill>
                          <a:srgbClr val="00B0F0"/>
                        </a:solidFill>
                      </a:endParaRPr>
                    </a:p>
                    <a:p>
                      <a:r>
                        <a:rPr lang="en-AU" sz="1100" dirty="0">
                          <a:solidFill>
                            <a:srgbClr val="00B0F0"/>
                          </a:solidFill>
                        </a:rPr>
                        <a:t>    for(</a:t>
                      </a:r>
                      <a:r>
                        <a:rPr lang="en-AU" sz="1100" dirty="0" err="1">
                          <a:solidFill>
                            <a:srgbClr val="00B0F0"/>
                          </a:solidFill>
                        </a:rPr>
                        <a:t>i</a:t>
                      </a:r>
                      <a:r>
                        <a:rPr lang="en-AU" sz="1100" dirty="0">
                          <a:solidFill>
                            <a:srgbClr val="00B0F0"/>
                          </a:solidFill>
                        </a:rPr>
                        <a:t> &lt;- 0 to </a:t>
                      </a:r>
                      <a:r>
                        <a:rPr lang="en-AU" sz="1100" dirty="0" err="1">
                          <a:solidFill>
                            <a:srgbClr val="00B0F0"/>
                          </a:solidFill>
                        </a:rPr>
                        <a:t>wordArray.length</a:t>
                      </a:r>
                      <a:r>
                        <a:rPr lang="en-AU" sz="1100" dirty="0">
                          <a:solidFill>
                            <a:srgbClr val="00B0F0"/>
                          </a:solidFill>
                        </a:rPr>
                        <a:t> -1){</a:t>
                      </a:r>
                      <a:endParaRPr lang="en-AU" sz="1100" dirty="0">
                        <a:solidFill>
                          <a:srgbClr val="00B0F0"/>
                        </a:solidFill>
                      </a:endParaRPr>
                    </a:p>
                    <a:p>
                      <a:r>
                        <a:rPr lang="en-AU" sz="1100" dirty="0">
                          <a:solidFill>
                            <a:srgbClr val="00B0F0"/>
                          </a:solidFill>
                        </a:rPr>
                        <a:t>      </a:t>
                      </a:r>
                      <a:r>
                        <a:rPr lang="en-AU" sz="1100" dirty="0" err="1">
                          <a:solidFill>
                            <a:srgbClr val="00B0F0"/>
                          </a:solidFill>
                        </a:rPr>
                        <a:t>val</a:t>
                      </a:r>
                      <a:r>
                        <a:rPr lang="en-AU" sz="1100" dirty="0">
                          <a:solidFill>
                            <a:srgbClr val="00B0F0"/>
                          </a:solidFill>
                        </a:rPr>
                        <a:t> term1 = </a:t>
                      </a:r>
                      <a:r>
                        <a:rPr lang="en-AU" sz="1100" dirty="0" err="1">
                          <a:solidFill>
                            <a:srgbClr val="00B0F0"/>
                          </a:solidFill>
                        </a:rPr>
                        <a:t>wordArray</a:t>
                      </a:r>
                      <a:r>
                        <a:rPr lang="en-AU" sz="1100" dirty="0">
                          <a:solidFill>
                            <a:srgbClr val="00B0F0"/>
                          </a:solidFill>
                        </a:rPr>
                        <a:t>(</a:t>
                      </a:r>
                      <a:r>
                        <a:rPr lang="en-AU" sz="1100" dirty="0" err="1">
                          <a:solidFill>
                            <a:srgbClr val="00B0F0"/>
                          </a:solidFill>
                        </a:rPr>
                        <a:t>i</a:t>
                      </a:r>
                      <a:r>
                        <a:rPr lang="en-AU" sz="1100" dirty="0">
                          <a:solidFill>
                            <a:srgbClr val="00B0F0"/>
                          </a:solidFill>
                        </a:rPr>
                        <a:t>)</a:t>
                      </a:r>
                      <a:endParaRPr lang="en-AU" sz="1100" dirty="0">
                        <a:solidFill>
                          <a:srgbClr val="00B0F0"/>
                        </a:solidFill>
                      </a:endParaRPr>
                    </a:p>
                    <a:p>
                      <a:r>
                        <a:rPr lang="en-AU" sz="1100" dirty="0">
                          <a:solidFill>
                            <a:srgbClr val="00B0F0"/>
                          </a:solidFill>
                        </a:rPr>
                        <a:t>      if(term1.length()&gt;0){</a:t>
                      </a:r>
                      <a:endParaRPr lang="en-AU" sz="1100" dirty="0">
                        <a:solidFill>
                          <a:srgbClr val="00B0F0"/>
                        </a:solidFill>
                      </a:endParaRPr>
                    </a:p>
                    <a:p>
                      <a:r>
                        <a:rPr lang="en-AU" sz="1100" dirty="0">
                          <a:solidFill>
                            <a:srgbClr val="00B0F0"/>
                          </a:solidFill>
                        </a:rPr>
                        <a:t>        for(j &lt;- i+1 to </a:t>
                      </a:r>
                      <a:r>
                        <a:rPr lang="en-AU" sz="1100" dirty="0" err="1">
                          <a:solidFill>
                            <a:srgbClr val="00B0F0"/>
                          </a:solidFill>
                        </a:rPr>
                        <a:t>wordArray.length</a:t>
                      </a:r>
                      <a:r>
                        <a:rPr lang="en-AU" sz="1100" dirty="0">
                          <a:solidFill>
                            <a:srgbClr val="00B0F0"/>
                          </a:solidFill>
                        </a:rPr>
                        <a:t> - 1){</a:t>
                      </a:r>
                      <a:endParaRPr lang="en-AU" sz="1100" dirty="0">
                        <a:solidFill>
                          <a:srgbClr val="00B0F0"/>
                        </a:solidFill>
                      </a:endParaRPr>
                    </a:p>
                    <a:p>
                      <a:r>
                        <a:rPr lang="en-AU" sz="1100" dirty="0">
                          <a:solidFill>
                            <a:srgbClr val="00B0F0"/>
                          </a:solidFill>
                        </a:rPr>
                        <a:t>          </a:t>
                      </a:r>
                      <a:r>
                        <a:rPr lang="en-AU" sz="1100" dirty="0" err="1">
                          <a:solidFill>
                            <a:srgbClr val="00B0F0"/>
                          </a:solidFill>
                        </a:rPr>
                        <a:t>val</a:t>
                      </a:r>
                      <a:r>
                        <a:rPr lang="en-AU" sz="1100" dirty="0">
                          <a:solidFill>
                            <a:srgbClr val="00B0F0"/>
                          </a:solidFill>
                        </a:rPr>
                        <a:t> term2 = </a:t>
                      </a:r>
                      <a:r>
                        <a:rPr lang="en-AU" sz="1100" dirty="0" err="1">
                          <a:solidFill>
                            <a:srgbClr val="00B0F0"/>
                          </a:solidFill>
                        </a:rPr>
                        <a:t>wordArray</a:t>
                      </a:r>
                      <a:r>
                        <a:rPr lang="en-AU" sz="1100" dirty="0">
                          <a:solidFill>
                            <a:srgbClr val="00B0F0"/>
                          </a:solidFill>
                        </a:rPr>
                        <a:t>(j)</a:t>
                      </a:r>
                      <a:endParaRPr lang="en-AU" sz="1100" dirty="0">
                        <a:solidFill>
                          <a:srgbClr val="00B0F0"/>
                        </a:solidFill>
                      </a:endParaRPr>
                    </a:p>
                    <a:p>
                      <a:r>
                        <a:rPr lang="en-AU" sz="1100" dirty="0">
                          <a:solidFill>
                            <a:srgbClr val="00B0F0"/>
                          </a:solidFill>
                        </a:rPr>
                        <a:t>          if(term2.length()&gt;0){          </a:t>
                      </a:r>
                      <a:endParaRPr lang="en-AU" sz="1100" dirty="0">
                        <a:solidFill>
                          <a:srgbClr val="00B0F0"/>
                        </a:solidFill>
                      </a:endParaRPr>
                    </a:p>
                    <a:p>
                      <a:r>
                        <a:rPr lang="en-AU" sz="1100" dirty="0">
                          <a:solidFill>
                            <a:srgbClr val="00B0F0"/>
                          </a:solidFill>
                        </a:rPr>
                        <a:t>            if(term1 &lt; term2){</a:t>
                      </a:r>
                      <a:r>
                        <a:rPr lang="en-AU" sz="1100" dirty="0" err="1">
                          <a:solidFill>
                            <a:srgbClr val="00B0F0"/>
                          </a:solidFill>
                        </a:rPr>
                        <a:t>abuf</a:t>
                      </a:r>
                      <a:r>
                        <a:rPr lang="en-AU" sz="1100" dirty="0">
                          <a:solidFill>
                            <a:srgbClr val="00B0F0"/>
                          </a:solidFill>
                        </a:rPr>
                        <a:t>.+=:(term1 + "," + term2, 1)}</a:t>
                      </a:r>
                      <a:endParaRPr lang="en-AU" sz="1100" dirty="0">
                        <a:solidFill>
                          <a:srgbClr val="00B0F0"/>
                        </a:solidFill>
                      </a:endParaRPr>
                    </a:p>
                    <a:p>
                      <a:r>
                        <a:rPr lang="en-AU" sz="1100" dirty="0">
                          <a:solidFill>
                            <a:srgbClr val="00B0F0"/>
                          </a:solidFill>
                        </a:rPr>
                        <a:t>            else {</a:t>
                      </a:r>
                      <a:r>
                        <a:rPr lang="en-AU" sz="1100" dirty="0" err="1">
                          <a:solidFill>
                            <a:srgbClr val="00B0F0"/>
                          </a:solidFill>
                        </a:rPr>
                        <a:t>abuf</a:t>
                      </a:r>
                      <a:r>
                        <a:rPr lang="en-AU" sz="1100" dirty="0">
                          <a:solidFill>
                            <a:srgbClr val="00B0F0"/>
                          </a:solidFill>
                        </a:rPr>
                        <a:t>.+=:(term2 + "," + term1, 1)}</a:t>
                      </a:r>
                      <a:endParaRPr lang="en-AU" sz="1100" dirty="0">
                        <a:solidFill>
                          <a:srgbClr val="00B0F0"/>
                        </a:solidFill>
                      </a:endParaRPr>
                    </a:p>
                    <a:p>
                      <a:r>
                        <a:rPr lang="en-AU" sz="1100" dirty="0">
                          <a:solidFill>
                            <a:srgbClr val="00B0F0"/>
                          </a:solidFill>
                        </a:rPr>
                        <a:t>          }</a:t>
                      </a:r>
                      <a:endParaRPr lang="en-AU" sz="1100" dirty="0">
                        <a:solidFill>
                          <a:srgbClr val="00B0F0"/>
                        </a:solidFill>
                      </a:endParaRPr>
                    </a:p>
                    <a:p>
                      <a:r>
                        <a:rPr lang="en-AU" sz="1100" dirty="0">
                          <a:solidFill>
                            <a:srgbClr val="00B0F0"/>
                          </a:solidFill>
                        </a:rPr>
                        <a:t>        }</a:t>
                      </a:r>
                      <a:endParaRPr lang="en-AU" sz="1100" dirty="0">
                        <a:solidFill>
                          <a:srgbClr val="00B0F0"/>
                        </a:solidFill>
                      </a:endParaRPr>
                    </a:p>
                    <a:p>
                      <a:r>
                        <a:rPr lang="en-AU" sz="1100" dirty="0">
                          <a:solidFill>
                            <a:srgbClr val="00B0F0"/>
                          </a:solidFill>
                        </a:rPr>
                        <a:t>      }</a:t>
                      </a:r>
                      <a:endParaRPr lang="en-AU" sz="1100" dirty="0">
                        <a:solidFill>
                          <a:srgbClr val="00B0F0"/>
                        </a:solidFill>
                      </a:endParaRPr>
                    </a:p>
                    <a:p>
                      <a:r>
                        <a:rPr lang="en-AU" sz="1100" dirty="0">
                          <a:solidFill>
                            <a:srgbClr val="00B0F0"/>
                          </a:solidFill>
                        </a:rPr>
                        <a:t>    }    </a:t>
                      </a:r>
                      <a:endParaRPr lang="en-AU" sz="1100" dirty="0">
                        <a:solidFill>
                          <a:srgbClr val="00B0F0"/>
                        </a:solidFill>
                      </a:endParaRPr>
                    </a:p>
                    <a:p>
                      <a:r>
                        <a:rPr lang="en-AU" sz="1100" dirty="0">
                          <a:solidFill>
                            <a:srgbClr val="00B0F0"/>
                          </a:solidFill>
                        </a:rPr>
                        <a:t>    return </a:t>
                      </a:r>
                      <a:r>
                        <a:rPr lang="en-AU" sz="1100" dirty="0" err="1">
                          <a:solidFill>
                            <a:srgbClr val="00B0F0"/>
                          </a:solidFill>
                        </a:rPr>
                        <a:t>abuf</a:t>
                      </a:r>
                      <a:endParaRPr lang="en-AU" sz="1100" dirty="0">
                        <a:solidFill>
                          <a:srgbClr val="00B0F0"/>
                        </a:solidFill>
                      </a:endParaRPr>
                    </a:p>
                    <a:p>
                      <a:r>
                        <a:rPr lang="en-AU" sz="1100" dirty="0">
                          <a:solidFill>
                            <a:srgbClr val="00B0F0"/>
                          </a:solidFill>
                        </a:rPr>
                        <a:t>  }</a:t>
                      </a:r>
                      <a:endParaRPr lang="en-AU" sz="1100" dirty="0">
                        <a:solidFill>
                          <a:srgbClr val="00B0F0"/>
                        </a:solidFill>
                      </a:endParaRPr>
                    </a:p>
                    <a:p>
                      <a:endParaRPr lang="en-AU" sz="1100" dirty="0">
                        <a:solidFill>
                          <a:srgbClr val="00B0F0"/>
                        </a:solidFill>
                      </a:endParaRPr>
                    </a:p>
                    <a:p>
                      <a:endParaRPr lang="en-AU" sz="1100" dirty="0">
                        <a:solidFill>
                          <a:srgbClr val="00B0F0"/>
                        </a:solidFill>
                      </a:endParaRPr>
                    </a:p>
                    <a:p>
                      <a:r>
                        <a:rPr lang="en-AU" sz="1100" dirty="0">
                          <a:solidFill>
                            <a:srgbClr val="00B0F0"/>
                          </a:solidFill>
                        </a:rPr>
                        <a:t>  </a:t>
                      </a:r>
                      <a:r>
                        <a:rPr lang="en-AU" sz="1100" b="1" kern="1200" dirty="0" err="1">
                          <a:solidFill>
                            <a:srgbClr val="7030A0"/>
                          </a:solidFill>
                          <a:effectLst/>
                          <a:latin typeface="+mn-lt"/>
                          <a:ea typeface="+mn-ea"/>
                          <a:cs typeface="+mn-cs"/>
                        </a:rPr>
                        <a:t>val</a:t>
                      </a:r>
                      <a:r>
                        <a:rPr lang="en-AU" sz="1100" b="1" kern="1200" dirty="0">
                          <a:solidFill>
                            <a:srgbClr val="7030A0"/>
                          </a:solidFill>
                          <a:effectLst/>
                          <a:latin typeface="+mn-lt"/>
                          <a:ea typeface="+mn-ea"/>
                          <a:cs typeface="+mn-cs"/>
                        </a:rPr>
                        <a:t> </a:t>
                      </a:r>
                      <a:r>
                        <a:rPr lang="en-AU" sz="1100" b="1" kern="1200" dirty="0" err="1">
                          <a:solidFill>
                            <a:srgbClr val="7030A0"/>
                          </a:solidFill>
                          <a:effectLst/>
                          <a:latin typeface="+mn-lt"/>
                          <a:ea typeface="+mn-ea"/>
                          <a:cs typeface="+mn-cs"/>
                        </a:rPr>
                        <a:t>textFile</a:t>
                      </a:r>
                      <a:r>
                        <a:rPr lang="en-AU" sz="1100" b="1" kern="1200" dirty="0">
                          <a:solidFill>
                            <a:srgbClr val="7030A0"/>
                          </a:solidFill>
                          <a:effectLst/>
                          <a:latin typeface="+mn-lt"/>
                          <a:ea typeface="+mn-ea"/>
                          <a:cs typeface="+mn-cs"/>
                        </a:rPr>
                        <a:t> = </a:t>
                      </a:r>
                      <a:r>
                        <a:rPr lang="en-AU" sz="1100" b="1" kern="1200" dirty="0" err="1">
                          <a:solidFill>
                            <a:srgbClr val="7030A0"/>
                          </a:solidFill>
                          <a:effectLst/>
                          <a:latin typeface="+mn-lt"/>
                          <a:ea typeface="+mn-ea"/>
                          <a:cs typeface="+mn-cs"/>
                        </a:rPr>
                        <a:t>sc.textFile</a:t>
                      </a:r>
                      <a:r>
                        <a:rPr lang="en-AU" sz="1100" b="1" kern="1200" dirty="0">
                          <a:solidFill>
                            <a:srgbClr val="7030A0"/>
                          </a:solidFill>
                          <a:effectLst/>
                          <a:latin typeface="+mn-lt"/>
                          <a:ea typeface="+mn-ea"/>
                          <a:cs typeface="+mn-cs"/>
                        </a:rPr>
                        <a:t>(</a:t>
                      </a:r>
                      <a:r>
                        <a:rPr lang="en-AU" sz="1100" b="1" kern="1200" dirty="0" err="1">
                          <a:solidFill>
                            <a:srgbClr val="7030A0"/>
                          </a:solidFill>
                          <a:effectLst/>
                          <a:latin typeface="+mn-lt"/>
                          <a:ea typeface="+mn-ea"/>
                          <a:cs typeface="+mn-cs"/>
                        </a:rPr>
                        <a:t>inputFile</a:t>
                      </a:r>
                      <a:r>
                        <a:rPr lang="en-AU" sz="1100" b="1" kern="1200" dirty="0">
                          <a:solidFill>
                            <a:srgbClr val="7030A0"/>
                          </a:solidFill>
                          <a:effectLst/>
                          <a:latin typeface="+mn-lt"/>
                          <a:ea typeface="+mn-ea"/>
                          <a:cs typeface="+mn-cs"/>
                        </a:rPr>
                        <a:t>)    </a:t>
                      </a:r>
                      <a:endParaRPr lang="en-AU" sz="1100" b="1" kern="1200" dirty="0">
                        <a:solidFill>
                          <a:srgbClr val="7030A0"/>
                        </a:solidFill>
                        <a:effectLst/>
                        <a:latin typeface="+mn-lt"/>
                        <a:ea typeface="+mn-ea"/>
                        <a:cs typeface="+mn-cs"/>
                      </a:endParaRPr>
                    </a:p>
                    <a:p>
                      <a:r>
                        <a:rPr lang="en-AU" sz="1100" b="1" kern="1200" dirty="0">
                          <a:solidFill>
                            <a:srgbClr val="7030A0"/>
                          </a:solidFill>
                          <a:effectLst/>
                          <a:latin typeface="+mn-lt"/>
                          <a:ea typeface="+mn-ea"/>
                          <a:cs typeface="+mn-cs"/>
                        </a:rPr>
                        <a:t>  </a:t>
                      </a:r>
                      <a:r>
                        <a:rPr lang="en-AU" sz="1100" b="1" kern="1200" dirty="0" err="1">
                          <a:solidFill>
                            <a:srgbClr val="7030A0"/>
                          </a:solidFill>
                          <a:effectLst/>
                          <a:latin typeface="+mn-lt"/>
                          <a:ea typeface="+mn-ea"/>
                          <a:cs typeface="+mn-cs"/>
                        </a:rPr>
                        <a:t>val</a:t>
                      </a:r>
                      <a:r>
                        <a:rPr lang="en-AU" sz="1100" b="1" kern="1200" dirty="0">
                          <a:solidFill>
                            <a:srgbClr val="7030A0"/>
                          </a:solidFill>
                          <a:effectLst/>
                          <a:latin typeface="+mn-lt"/>
                          <a:ea typeface="+mn-ea"/>
                          <a:cs typeface="+mn-cs"/>
                        </a:rPr>
                        <a:t> words = </a:t>
                      </a:r>
                      <a:r>
                        <a:rPr lang="en-AU" sz="1100" b="1" kern="1200" dirty="0" err="1">
                          <a:solidFill>
                            <a:srgbClr val="7030A0"/>
                          </a:solidFill>
                          <a:effectLst/>
                          <a:latin typeface="+mn-lt"/>
                          <a:ea typeface="+mn-ea"/>
                          <a:cs typeface="+mn-cs"/>
                        </a:rPr>
                        <a:t>textFile.map</a:t>
                      </a:r>
                      <a:r>
                        <a:rPr lang="en-AU" sz="1100" b="1" kern="1200" dirty="0">
                          <a:solidFill>
                            <a:srgbClr val="7030A0"/>
                          </a:solidFill>
                          <a:effectLst/>
                          <a:latin typeface="+mn-lt"/>
                          <a:ea typeface="+mn-ea"/>
                          <a:cs typeface="+mn-cs"/>
                        </a:rPr>
                        <a:t>(_.split(“ “).</a:t>
                      </a:r>
                      <a:r>
                        <a:rPr lang="en-AU" sz="1100" b="1" kern="1200" dirty="0" err="1">
                          <a:solidFill>
                            <a:srgbClr val="7030A0"/>
                          </a:solidFill>
                          <a:effectLst/>
                          <a:latin typeface="+mn-lt"/>
                          <a:ea typeface="+mn-ea"/>
                          <a:cs typeface="+mn-cs"/>
                        </a:rPr>
                        <a:t>toLowerCase</a:t>
                      </a:r>
                      <a:r>
                        <a:rPr lang="en-AU" sz="1100" b="1" kern="1200" dirty="0">
                          <a:solidFill>
                            <a:srgbClr val="7030A0"/>
                          </a:solidFill>
                          <a:effectLst/>
                          <a:latin typeface="+mn-lt"/>
                          <a:ea typeface="+mn-ea"/>
                          <a:cs typeface="+mn-cs"/>
                        </a:rPr>
                        <a:t>)</a:t>
                      </a:r>
                      <a:endParaRPr lang="en-AU" sz="1100" b="1" kern="1200" dirty="0">
                        <a:solidFill>
                          <a:srgbClr val="7030A0"/>
                        </a:solidFill>
                        <a:effectLst/>
                        <a:latin typeface="+mn-lt"/>
                        <a:ea typeface="+mn-ea"/>
                        <a:cs typeface="+mn-cs"/>
                      </a:endParaRPr>
                    </a:p>
                    <a:p>
                      <a:endParaRPr lang="en-AU" sz="1100" dirty="0">
                        <a:solidFill>
                          <a:srgbClr val="00B0F0"/>
                        </a:solidFill>
                      </a:endParaRPr>
                    </a:p>
                    <a:p>
                      <a:r>
                        <a:rPr lang="en-AU" sz="1100" dirty="0">
                          <a:solidFill>
                            <a:srgbClr val="00B0F0"/>
                          </a:solidFill>
                        </a:rPr>
                        <a:t>  </a:t>
                      </a:r>
                      <a:r>
                        <a:rPr lang="en-AU" sz="1100" dirty="0" err="1">
                          <a:solidFill>
                            <a:srgbClr val="00B0F0"/>
                          </a:solidFill>
                        </a:rPr>
                        <a:t>val</a:t>
                      </a:r>
                      <a:r>
                        <a:rPr lang="en-AU" sz="1100" dirty="0">
                          <a:solidFill>
                            <a:srgbClr val="00B0F0"/>
                          </a:solidFill>
                        </a:rPr>
                        <a:t> pairs = </a:t>
                      </a:r>
                      <a:r>
                        <a:rPr lang="en-AU" sz="1100" dirty="0" err="1">
                          <a:solidFill>
                            <a:srgbClr val="00B0F0"/>
                          </a:solidFill>
                        </a:rPr>
                        <a:t>words.flatMap</a:t>
                      </a:r>
                      <a:r>
                        <a:rPr lang="en-AU" sz="1100" dirty="0">
                          <a:solidFill>
                            <a:srgbClr val="00B0F0"/>
                          </a:solidFill>
                        </a:rPr>
                        <a:t>(x =&gt; </a:t>
                      </a:r>
                      <a:r>
                        <a:rPr lang="en-AU" sz="1100" dirty="0" err="1">
                          <a:solidFill>
                            <a:srgbClr val="00B0F0"/>
                          </a:solidFill>
                        </a:rPr>
                        <a:t>pairGen</a:t>
                      </a:r>
                      <a:r>
                        <a:rPr lang="en-AU" sz="1100" dirty="0">
                          <a:solidFill>
                            <a:srgbClr val="00B0F0"/>
                          </a:solidFill>
                        </a:rPr>
                        <a:t>(x)).</a:t>
                      </a:r>
                      <a:r>
                        <a:rPr lang="en-AU" sz="1100" dirty="0" err="1">
                          <a:solidFill>
                            <a:srgbClr val="00B0F0"/>
                          </a:solidFill>
                        </a:rPr>
                        <a:t>reduceByKey</a:t>
                      </a:r>
                      <a:r>
                        <a:rPr lang="en-AU" sz="1100" dirty="0" smtClean="0">
                          <a:solidFill>
                            <a:srgbClr val="00B0F0"/>
                          </a:solidFill>
                        </a:rPr>
                        <a:t>(_+_)</a:t>
                      </a:r>
                      <a:endParaRPr lang="en-AU" sz="1100" dirty="0">
                        <a:solidFill>
                          <a:srgbClr val="00B0F0"/>
                        </a:solidFill>
                      </a:endParaRPr>
                    </a:p>
                    <a:p>
                      <a:r>
                        <a:rPr lang="en-AU" sz="1100" dirty="0">
                          <a:solidFill>
                            <a:srgbClr val="00B0F0"/>
                          </a:solidFill>
                        </a:rPr>
                        <a:t>  </a:t>
                      </a:r>
                      <a:r>
                        <a:rPr lang="en-AU" sz="1100" dirty="0" err="1">
                          <a:solidFill>
                            <a:srgbClr val="00B0F0"/>
                          </a:solidFill>
                        </a:rPr>
                        <a:t>val</a:t>
                      </a:r>
                      <a:r>
                        <a:rPr lang="en-AU" sz="1100" dirty="0">
                          <a:solidFill>
                            <a:srgbClr val="00B0F0"/>
                          </a:solidFill>
                        </a:rPr>
                        <a:t> </a:t>
                      </a:r>
                      <a:r>
                        <a:rPr lang="en-AU" sz="1100" dirty="0" err="1">
                          <a:solidFill>
                            <a:srgbClr val="00B0F0"/>
                          </a:solidFill>
                        </a:rPr>
                        <a:t>topk</a:t>
                      </a:r>
                      <a:r>
                        <a:rPr lang="en-AU" sz="1100" dirty="0">
                          <a:solidFill>
                            <a:srgbClr val="00B0F0"/>
                          </a:solidFill>
                        </a:rPr>
                        <a:t> </a:t>
                      </a:r>
                      <a:r>
                        <a:rPr lang="en-AU" sz="1100" dirty="0" smtClean="0">
                          <a:solidFill>
                            <a:srgbClr val="00B0F0"/>
                          </a:solidFill>
                        </a:rPr>
                        <a:t>= </a:t>
                      </a:r>
                      <a:r>
                        <a:rPr lang="en-AU" sz="1100" dirty="0" err="1" smtClean="0">
                          <a:solidFill>
                            <a:srgbClr val="00B0F0"/>
                          </a:solidFill>
                        </a:rPr>
                        <a:t>pairs.map</a:t>
                      </a:r>
                      <a:r>
                        <a:rPr lang="en-AU" sz="1100" dirty="0" smtClean="0">
                          <a:solidFill>
                            <a:srgbClr val="00B0F0"/>
                          </a:solidFill>
                        </a:rPr>
                        <a:t>(_.swap).</a:t>
                      </a:r>
                      <a:r>
                        <a:rPr lang="en-AU" sz="1100" dirty="0" err="1" smtClean="0">
                          <a:solidFill>
                            <a:srgbClr val="00B0F0"/>
                          </a:solidFill>
                        </a:rPr>
                        <a:t>sortByKey</a:t>
                      </a:r>
                      <a:r>
                        <a:rPr lang="en-AU" sz="1100" dirty="0" smtClean="0">
                          <a:solidFill>
                            <a:srgbClr val="00B0F0"/>
                          </a:solidFill>
                        </a:rPr>
                        <a:t>(false).take(20).map(_.swap)</a:t>
                      </a:r>
                      <a:endParaRPr lang="en-AU" sz="1100" dirty="0">
                        <a:solidFill>
                          <a:srgbClr val="00B0F0"/>
                        </a:solidFill>
                      </a:endParaRPr>
                    </a:p>
                    <a:p>
                      <a:endParaRPr lang="en-AU" sz="1100" dirty="0">
                        <a:solidFill>
                          <a:srgbClr val="00B0F0"/>
                        </a:solidFill>
                      </a:endParaRPr>
                    </a:p>
                    <a:p>
                      <a:pPr marL="0" algn="l" defTabSz="914400" rtl="0" eaLnBrk="1" latinLnBrk="0" hangingPunct="1"/>
                      <a:r>
                        <a:rPr lang="en-AU" sz="1100" dirty="0">
                          <a:solidFill>
                            <a:srgbClr val="00B0F0"/>
                          </a:solidFill>
                        </a:rPr>
                        <a:t>  </a:t>
                      </a:r>
                      <a:r>
                        <a:rPr lang="en-AU" sz="1100" b="1" kern="1200" dirty="0" err="1">
                          <a:solidFill>
                            <a:srgbClr val="7030A0"/>
                          </a:solidFill>
                          <a:effectLst/>
                          <a:latin typeface="+mn-lt"/>
                          <a:ea typeface="+mn-ea"/>
                          <a:cs typeface="+mn-cs"/>
                        </a:rPr>
                        <a:t>topk.foreach</a:t>
                      </a:r>
                      <a:r>
                        <a:rPr lang="en-AU" sz="1100" b="1" kern="1200" dirty="0">
                          <a:solidFill>
                            <a:srgbClr val="7030A0"/>
                          </a:solidFill>
                          <a:effectLst/>
                          <a:latin typeface="+mn-lt"/>
                          <a:ea typeface="+mn-ea"/>
                          <a:cs typeface="+mn-cs"/>
                        </a:rPr>
                        <a:t>(x =&gt; </a:t>
                      </a:r>
                      <a:r>
                        <a:rPr lang="en-AU" sz="1100" b="1" kern="1200" dirty="0" err="1">
                          <a:solidFill>
                            <a:srgbClr val="7030A0"/>
                          </a:solidFill>
                          <a:effectLst/>
                          <a:latin typeface="+mn-lt"/>
                          <a:ea typeface="+mn-ea"/>
                          <a:cs typeface="+mn-cs"/>
                        </a:rPr>
                        <a:t>println</a:t>
                      </a:r>
                      <a:r>
                        <a:rPr lang="en-AU" sz="1100" b="1" kern="1200" dirty="0">
                          <a:solidFill>
                            <a:srgbClr val="7030A0"/>
                          </a:solidFill>
                          <a:effectLst/>
                          <a:latin typeface="+mn-lt"/>
                          <a:ea typeface="+mn-ea"/>
                          <a:cs typeface="+mn-cs"/>
                        </a:rPr>
                        <a:t>(x._1, x._2))</a:t>
                      </a:r>
                      <a:endParaRPr lang="en-AU" sz="1100" b="1" kern="1200" dirty="0">
                        <a:solidFill>
                          <a:srgbClr val="7030A0"/>
                        </a:solidFill>
                        <a:effectLst/>
                        <a:latin typeface="+mn-lt"/>
                        <a:ea typeface="+mn-ea"/>
                        <a:cs typeface="+mn-cs"/>
                      </a:endParaRPr>
                    </a:p>
                    <a:p>
                      <a:endParaRPr lang="en-AU" sz="1100" dirty="0">
                        <a:solidFill>
                          <a:srgbClr val="00B0F0"/>
                        </a:solidFill>
                      </a:endParaRPr>
                    </a:p>
                  </a:txBody>
                  <a:tcPr marL="68580" marR="68580" marT="0" marB="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Question 3 Finding Similar Items </a:t>
            </a:r>
            <a:endParaRPr lang="en-GB" dirty="0"/>
          </a:p>
        </p:txBody>
      </p:sp>
      <p:sp>
        <p:nvSpPr>
          <p:cNvPr id="3" name="内容占位符 2"/>
          <p:cNvSpPr>
            <a:spLocks noGrp="1"/>
          </p:cNvSpPr>
          <p:nvPr>
            <p:ph idx="1"/>
          </p:nvPr>
        </p:nvSpPr>
        <p:spPr/>
        <p:txBody>
          <a:bodyPr/>
          <a:lstStyle/>
          <a:p>
            <a:r>
              <a:rPr lang="en-AU" dirty="0"/>
              <a:t>k-Shingles:</a:t>
            </a:r>
            <a:endParaRPr lang="en-AU" dirty="0"/>
          </a:p>
          <a:p>
            <a:pPr marL="0" indent="0">
              <a:buNone/>
            </a:pPr>
            <a:r>
              <a:rPr lang="en-AU" dirty="0"/>
              <a:t>Consider two documents A and B. Each document's number of token is O(n). What is the runtime complexity of computing A and B's k-shingle resemblance (using </a:t>
            </a:r>
            <a:r>
              <a:rPr lang="en-AU" dirty="0" err="1"/>
              <a:t>Jaccard</a:t>
            </a:r>
            <a:r>
              <a:rPr lang="en-AU" dirty="0"/>
              <a:t> similarity)? Assume that comparison of two k-shingles to assess their equivalence is O(k). Express your answer in terms of n and k.</a:t>
            </a:r>
            <a:endParaRPr lang="en-AU" dirty="0"/>
          </a:p>
          <a:p>
            <a:pPr marL="0" indent="0">
              <a:buNone/>
            </a:pPr>
            <a:endParaRPr lang="en-AU" dirty="0"/>
          </a:p>
          <a:p>
            <a:pPr marL="0" indent="0">
              <a:buNone/>
            </a:pPr>
            <a:r>
              <a:rPr lang="en-AU" dirty="0">
                <a:solidFill>
                  <a:srgbClr val="FF0000"/>
                </a:solidFill>
              </a:rPr>
              <a:t>Answer: </a:t>
            </a:r>
            <a:endParaRPr lang="en-AU" dirty="0">
              <a:solidFill>
                <a:srgbClr val="FF0000"/>
              </a:solidFill>
            </a:endParaRPr>
          </a:p>
          <a:p>
            <a:pPr marL="0" indent="0">
              <a:buNone/>
            </a:pPr>
            <a:r>
              <a:rPr lang="en-AU" dirty="0">
                <a:solidFill>
                  <a:srgbClr val="FF0000"/>
                </a:solidFill>
              </a:rPr>
              <a:t>Assuming n &gt;&gt; k,</a:t>
            </a:r>
            <a:endParaRPr lang="en-AU" dirty="0">
              <a:solidFill>
                <a:srgbClr val="FF0000"/>
              </a:solidFill>
            </a:endParaRPr>
          </a:p>
          <a:p>
            <a:pPr marL="0" indent="0">
              <a:buNone/>
            </a:pPr>
            <a:r>
              <a:rPr lang="en-AU" dirty="0">
                <a:solidFill>
                  <a:srgbClr val="FF0000"/>
                </a:solidFill>
              </a:rPr>
              <a:t>Time to create shingles = O(n)</a:t>
            </a:r>
            <a:endParaRPr lang="en-AU" dirty="0">
              <a:solidFill>
                <a:srgbClr val="FF0000"/>
              </a:solidFill>
            </a:endParaRPr>
          </a:p>
          <a:p>
            <a:pPr marL="0" indent="0">
              <a:buNone/>
            </a:pPr>
            <a:r>
              <a:rPr lang="en-AU" dirty="0">
                <a:solidFill>
                  <a:srgbClr val="FF0000"/>
                </a:solidFill>
              </a:rPr>
              <a:t>Time to find intersection (using brute force algorithm) = O(kn</a:t>
            </a:r>
            <a:r>
              <a:rPr lang="en-AU" baseline="30000" dirty="0">
                <a:solidFill>
                  <a:srgbClr val="FF0000"/>
                </a:solidFill>
              </a:rPr>
              <a:t>2</a:t>
            </a:r>
            <a:r>
              <a:rPr lang="en-AU" dirty="0">
                <a:solidFill>
                  <a:srgbClr val="FF0000"/>
                </a:solidFill>
              </a:rPr>
              <a:t>)</a:t>
            </a:r>
            <a:endParaRPr lang="en-AU" dirty="0">
              <a:solidFill>
                <a:srgbClr val="FF0000"/>
              </a:solidFill>
            </a:endParaRPr>
          </a:p>
          <a:p>
            <a:pPr marL="0" indent="0">
              <a:buNone/>
            </a:pPr>
            <a:r>
              <a:rPr lang="en-AU" dirty="0">
                <a:solidFill>
                  <a:srgbClr val="FF0000"/>
                </a:solidFill>
              </a:rPr>
              <a:t>Time to find union = O(n)</a:t>
            </a:r>
            <a:endParaRPr lang="en-AU" dirty="0">
              <a:solidFill>
                <a:srgbClr val="FF0000"/>
              </a:solidFill>
            </a:endParaRPr>
          </a:p>
          <a:p>
            <a:pPr marL="0" indent="0">
              <a:buNone/>
            </a:pPr>
            <a:r>
              <a:rPr lang="en-AU" dirty="0">
                <a:solidFill>
                  <a:srgbClr val="FF0000"/>
                </a:solidFill>
              </a:rPr>
              <a:t>Total time = (kn</a:t>
            </a:r>
            <a:r>
              <a:rPr lang="en-AU" baseline="30000" dirty="0">
                <a:solidFill>
                  <a:srgbClr val="FF0000"/>
                </a:solidFill>
              </a:rPr>
              <a:t>2</a:t>
            </a:r>
            <a:r>
              <a:rPr lang="en-AU" dirty="0">
                <a:solidFill>
                  <a:srgbClr val="FF0000"/>
                </a:solidFill>
              </a:rPr>
              <a:t>)</a:t>
            </a:r>
            <a:endParaRPr lang="en-AU" dirty="0">
              <a:solidFill>
                <a:srgbClr val="FF0000"/>
              </a:solidFill>
            </a:endParaRPr>
          </a:p>
          <a:p>
            <a:pPr marL="0" indent="0">
              <a:buNone/>
            </a:pPr>
            <a:endParaRPr lang="en-GB"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3 Finding Similar Items </a:t>
            </a:r>
            <a:endParaRPr lang="en-AU" dirty="0"/>
          </a:p>
        </p:txBody>
      </p:sp>
      <p:sp>
        <p:nvSpPr>
          <p:cNvPr id="3" name="Content Placeholder 2"/>
          <p:cNvSpPr>
            <a:spLocks noGrp="1"/>
          </p:cNvSpPr>
          <p:nvPr>
            <p:ph idx="1"/>
          </p:nvPr>
        </p:nvSpPr>
        <p:spPr/>
        <p:txBody>
          <a:bodyPr/>
          <a:lstStyle/>
          <a:p>
            <a:r>
              <a:rPr lang="en-US" dirty="0" err="1"/>
              <a:t>MinHash</a:t>
            </a:r>
            <a:r>
              <a:rPr lang="en-US" dirty="0"/>
              <a:t>: </a:t>
            </a:r>
            <a:endParaRPr lang="en-US" dirty="0"/>
          </a:p>
          <a:p>
            <a:pPr marL="0" indent="0">
              <a:buNone/>
            </a:pPr>
            <a:r>
              <a:rPr lang="en-AU" dirty="0"/>
              <a:t>We want to compute min-hash signature for two columns, C</a:t>
            </a:r>
            <a:r>
              <a:rPr lang="en-AU" baseline="-25000" dirty="0"/>
              <a:t>1</a:t>
            </a:r>
            <a:r>
              <a:rPr lang="en-AU" dirty="0"/>
              <a:t> and C</a:t>
            </a:r>
            <a:r>
              <a:rPr lang="en-AU" baseline="-25000" dirty="0"/>
              <a:t>2</a:t>
            </a:r>
            <a:r>
              <a:rPr lang="en-AU" dirty="0"/>
              <a:t> using two pseudo-random permutations of columns using the following function: </a:t>
            </a:r>
            <a:endParaRPr lang="en-AU" dirty="0"/>
          </a:p>
          <a:p>
            <a:pPr marL="0" indent="0">
              <a:buNone/>
            </a:pPr>
            <a:endParaRPr lang="en-GB" dirty="0"/>
          </a:p>
          <a:p>
            <a:pPr marL="0" indent="0">
              <a:buNone/>
            </a:pPr>
            <a:endParaRPr lang="en-GB" dirty="0"/>
          </a:p>
          <a:p>
            <a:pPr marL="0" indent="0">
              <a:buNone/>
            </a:pPr>
            <a:r>
              <a:rPr lang="en-AU" dirty="0"/>
              <a:t>	h</a:t>
            </a:r>
            <a:r>
              <a:rPr lang="en-AU" baseline="-25000" dirty="0"/>
              <a:t>1</a:t>
            </a:r>
            <a:r>
              <a:rPr lang="en-AU" dirty="0"/>
              <a:t>(n) = 3n + 2 mod 7</a:t>
            </a:r>
            <a:endParaRPr lang="en-GB" dirty="0"/>
          </a:p>
          <a:p>
            <a:pPr marL="0" indent="0">
              <a:buNone/>
            </a:pPr>
            <a:r>
              <a:rPr lang="en-AU" dirty="0"/>
              <a:t>	h</a:t>
            </a:r>
            <a:r>
              <a:rPr lang="en-AU" baseline="-25000" dirty="0"/>
              <a:t>2</a:t>
            </a:r>
            <a:r>
              <a:rPr lang="en-AU" dirty="0"/>
              <a:t>(n) = 2n - 1 mod 7</a:t>
            </a:r>
            <a:endParaRPr lang="en-AU" dirty="0"/>
          </a:p>
          <a:p>
            <a:pPr marL="0" indent="0">
              <a:buNone/>
            </a:pPr>
            <a:endParaRPr lang="en-GB" dirty="0"/>
          </a:p>
          <a:p>
            <a:pPr marL="0" indent="0">
              <a:buNone/>
            </a:pPr>
            <a:r>
              <a:rPr lang="en-AU" dirty="0"/>
              <a:t>Here, n is the row number in original ordering. Instead of explicitly reordering the columns for each hash function, we use the implementation discussed in class, in which we read each data in a column once in a sequential order, and update the min hash signatures as we pass through them. </a:t>
            </a:r>
            <a:endParaRPr lang="en-GB" dirty="0"/>
          </a:p>
          <a:p>
            <a:pPr marL="0" indent="0">
              <a:buNone/>
            </a:pPr>
            <a:r>
              <a:rPr lang="en-AU" dirty="0"/>
              <a:t>Complete the steps of the algorithm and give the resulting signatures for C</a:t>
            </a:r>
            <a:r>
              <a:rPr lang="en-AU" baseline="-25000" dirty="0"/>
              <a:t>1</a:t>
            </a:r>
            <a:r>
              <a:rPr lang="en-AU" dirty="0"/>
              <a:t> and C</a:t>
            </a:r>
            <a:r>
              <a:rPr lang="en-AU" baseline="-25000" dirty="0"/>
              <a:t>2</a:t>
            </a:r>
            <a:r>
              <a:rPr lang="en-AU" dirty="0"/>
              <a:t>.</a:t>
            </a:r>
            <a:endParaRPr lang="en-GB" dirty="0"/>
          </a:p>
          <a:p>
            <a:endParaRPr lang="en-AU" dirty="0"/>
          </a:p>
        </p:txBody>
      </p:sp>
      <p:pic>
        <p:nvPicPr>
          <p:cNvPr id="4" name="Picture 4"/>
          <p:cNvPicPr/>
          <p:nvPr/>
        </p:nvPicPr>
        <p:blipFill>
          <a:blip r:embed="rId1"/>
          <a:stretch>
            <a:fillRect/>
          </a:stretch>
        </p:blipFill>
        <p:spPr>
          <a:xfrm>
            <a:off x="5068812" y="2050407"/>
            <a:ext cx="1721094" cy="21811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Solution</a:t>
            </a:r>
            <a:endParaRPr lang="en-GB" dirty="0"/>
          </a:p>
        </p:txBody>
      </p:sp>
      <p:sp>
        <p:nvSpPr>
          <p:cNvPr id="4" name="Text Box 6"/>
          <p:cNvSpPr txBox="1">
            <a:spLocks noChangeArrowheads="1"/>
          </p:cNvSpPr>
          <p:nvPr/>
        </p:nvSpPr>
        <p:spPr bwMode="auto">
          <a:xfrm>
            <a:off x="3684465" y="2049463"/>
            <a:ext cx="217719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dirty="0" smtClean="0"/>
              <a:t>h1</a:t>
            </a:r>
            <a:r>
              <a:rPr lang="en-US" dirty="0" smtClean="0"/>
              <a:t>(0) </a:t>
            </a:r>
            <a:r>
              <a:rPr lang="en-US" dirty="0"/>
              <a:t>= 1	</a:t>
            </a:r>
            <a:r>
              <a:rPr lang="en-US" dirty="0" smtClean="0"/>
              <a:t>∞ </a:t>
            </a:r>
            <a:r>
              <a:rPr lang="en-US" dirty="0"/>
              <a:t>	</a:t>
            </a:r>
            <a:r>
              <a:rPr lang="en-US" dirty="0" smtClean="0"/>
              <a:t>2</a:t>
            </a:r>
            <a:endParaRPr lang="en-US" dirty="0"/>
          </a:p>
          <a:p>
            <a:r>
              <a:rPr lang="en-US" i="1" dirty="0" smtClean="0"/>
              <a:t>h2</a:t>
            </a:r>
            <a:r>
              <a:rPr lang="en-US" dirty="0" smtClean="0"/>
              <a:t>(0) </a:t>
            </a:r>
            <a:r>
              <a:rPr lang="en-US" dirty="0"/>
              <a:t>= 3	</a:t>
            </a:r>
            <a:r>
              <a:rPr lang="en-US" dirty="0" smtClean="0"/>
              <a:t>∞ </a:t>
            </a:r>
            <a:r>
              <a:rPr lang="en-US" dirty="0"/>
              <a:t>	</a:t>
            </a:r>
            <a:r>
              <a:rPr lang="en-US" dirty="0" smtClean="0"/>
              <a:t>6</a:t>
            </a:r>
            <a:endParaRPr lang="en-US" dirty="0"/>
          </a:p>
        </p:txBody>
      </p:sp>
      <p:sp>
        <p:nvSpPr>
          <p:cNvPr id="5" name="Text Box 7"/>
          <p:cNvSpPr txBox="1">
            <a:spLocks noChangeArrowheads="1"/>
          </p:cNvSpPr>
          <p:nvPr/>
        </p:nvSpPr>
        <p:spPr bwMode="auto">
          <a:xfrm>
            <a:off x="3684465" y="2887663"/>
            <a:ext cx="214513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dirty="0" smtClean="0"/>
              <a:t>h1</a:t>
            </a:r>
            <a:r>
              <a:rPr lang="en-US" dirty="0" smtClean="0"/>
              <a:t>(1) </a:t>
            </a:r>
            <a:r>
              <a:rPr lang="en-US" dirty="0"/>
              <a:t>= </a:t>
            </a:r>
            <a:r>
              <a:rPr lang="en-US" dirty="0" smtClean="0"/>
              <a:t>5</a:t>
            </a:r>
            <a:r>
              <a:rPr lang="en-US" dirty="0"/>
              <a:t>	</a:t>
            </a:r>
            <a:r>
              <a:rPr lang="en-US" dirty="0" smtClean="0"/>
              <a:t>5</a:t>
            </a:r>
            <a:r>
              <a:rPr lang="en-US" dirty="0"/>
              <a:t>	2</a:t>
            </a:r>
            <a:endParaRPr lang="en-US" dirty="0"/>
          </a:p>
          <a:p>
            <a:r>
              <a:rPr lang="en-US" i="1" dirty="0"/>
              <a:t>h2</a:t>
            </a:r>
            <a:r>
              <a:rPr lang="en-US" dirty="0"/>
              <a:t>(1) = 1	</a:t>
            </a:r>
            <a:r>
              <a:rPr lang="en-US" dirty="0" smtClean="0"/>
              <a:t>1</a:t>
            </a:r>
            <a:r>
              <a:rPr lang="en-US" dirty="0"/>
              <a:t>	6</a:t>
            </a:r>
            <a:endParaRPr lang="en-US" dirty="0"/>
          </a:p>
        </p:txBody>
      </p:sp>
      <p:sp>
        <p:nvSpPr>
          <p:cNvPr id="6" name="Text Box 8"/>
          <p:cNvSpPr txBox="1">
            <a:spLocks noChangeArrowheads="1"/>
          </p:cNvSpPr>
          <p:nvPr/>
        </p:nvSpPr>
        <p:spPr bwMode="auto">
          <a:xfrm>
            <a:off x="3684465" y="3878263"/>
            <a:ext cx="214513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dirty="0" smtClean="0"/>
              <a:t>h1</a:t>
            </a:r>
            <a:r>
              <a:rPr lang="en-US" dirty="0" smtClean="0"/>
              <a:t>(2) </a:t>
            </a:r>
            <a:r>
              <a:rPr lang="en-US" dirty="0"/>
              <a:t>= </a:t>
            </a:r>
            <a:r>
              <a:rPr lang="en-US" dirty="0" smtClean="0"/>
              <a:t>1</a:t>
            </a:r>
            <a:r>
              <a:rPr lang="en-US" dirty="0"/>
              <a:t>	</a:t>
            </a:r>
            <a:r>
              <a:rPr lang="en-US" dirty="0" smtClean="0"/>
              <a:t>5</a:t>
            </a:r>
            <a:r>
              <a:rPr lang="en-US" dirty="0"/>
              <a:t>	</a:t>
            </a:r>
            <a:r>
              <a:rPr lang="en-US" dirty="0" smtClean="0"/>
              <a:t>1</a:t>
            </a:r>
            <a:endParaRPr lang="en-US" dirty="0"/>
          </a:p>
          <a:p>
            <a:r>
              <a:rPr lang="en-US" i="1" dirty="0" smtClean="0"/>
              <a:t>h2</a:t>
            </a:r>
            <a:r>
              <a:rPr lang="en-US" dirty="0" smtClean="0"/>
              <a:t>(2) </a:t>
            </a:r>
            <a:r>
              <a:rPr lang="en-US" dirty="0"/>
              <a:t>= </a:t>
            </a:r>
            <a:r>
              <a:rPr lang="en-US" dirty="0" smtClean="0"/>
              <a:t>3</a:t>
            </a:r>
            <a:r>
              <a:rPr lang="en-US" dirty="0"/>
              <a:t>	</a:t>
            </a:r>
            <a:r>
              <a:rPr lang="en-US" dirty="0" smtClean="0"/>
              <a:t>1</a:t>
            </a:r>
            <a:r>
              <a:rPr lang="en-US" dirty="0"/>
              <a:t>	</a:t>
            </a:r>
            <a:r>
              <a:rPr lang="en-US" dirty="0" smtClean="0"/>
              <a:t>3</a:t>
            </a:r>
            <a:endParaRPr lang="en-US" dirty="0"/>
          </a:p>
        </p:txBody>
      </p:sp>
      <p:sp>
        <p:nvSpPr>
          <p:cNvPr id="7" name="Text Box 9"/>
          <p:cNvSpPr txBox="1">
            <a:spLocks noChangeArrowheads="1"/>
          </p:cNvSpPr>
          <p:nvPr/>
        </p:nvSpPr>
        <p:spPr bwMode="auto">
          <a:xfrm>
            <a:off x="3684465" y="4792663"/>
            <a:ext cx="214513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dirty="0" smtClean="0"/>
              <a:t>h1</a:t>
            </a:r>
            <a:r>
              <a:rPr lang="en-US" dirty="0" smtClean="0"/>
              <a:t>(4</a:t>
            </a:r>
            <a:r>
              <a:rPr lang="en-US" dirty="0"/>
              <a:t>) = </a:t>
            </a:r>
            <a:r>
              <a:rPr lang="en-US" dirty="0" smtClean="0"/>
              <a:t>0</a:t>
            </a:r>
            <a:r>
              <a:rPr lang="en-US" dirty="0"/>
              <a:t>	</a:t>
            </a:r>
            <a:r>
              <a:rPr lang="en-US" dirty="0" smtClean="0"/>
              <a:t>0</a:t>
            </a:r>
            <a:r>
              <a:rPr lang="en-US" dirty="0"/>
              <a:t>	</a:t>
            </a:r>
            <a:r>
              <a:rPr lang="en-US" dirty="0" smtClean="0"/>
              <a:t>0</a:t>
            </a:r>
            <a:endParaRPr lang="en-US" dirty="0"/>
          </a:p>
          <a:p>
            <a:r>
              <a:rPr lang="en-US" i="1" dirty="0" smtClean="0"/>
              <a:t>h2</a:t>
            </a:r>
            <a:r>
              <a:rPr lang="en-US" dirty="0" smtClean="0"/>
              <a:t>(4</a:t>
            </a:r>
            <a:r>
              <a:rPr lang="en-US" dirty="0"/>
              <a:t>) = </a:t>
            </a:r>
            <a:r>
              <a:rPr lang="en-US" dirty="0" smtClean="0"/>
              <a:t>0</a:t>
            </a:r>
            <a:r>
              <a:rPr lang="en-US" dirty="0"/>
              <a:t>	</a:t>
            </a:r>
            <a:r>
              <a:rPr lang="en-US" dirty="0" smtClean="0"/>
              <a:t>0</a:t>
            </a:r>
            <a:r>
              <a:rPr lang="en-US" dirty="0"/>
              <a:t>	0</a:t>
            </a:r>
            <a:endParaRPr lang="en-US" dirty="0"/>
          </a:p>
        </p:txBody>
      </p:sp>
      <p:sp>
        <p:nvSpPr>
          <p:cNvPr id="8" name="Text Box 11"/>
          <p:cNvSpPr txBox="1">
            <a:spLocks noChangeArrowheads="1"/>
          </p:cNvSpPr>
          <p:nvPr/>
        </p:nvSpPr>
        <p:spPr bwMode="auto">
          <a:xfrm>
            <a:off x="4397360" y="1058863"/>
            <a:ext cx="1673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FF9900"/>
                </a:solidFill>
              </a:rPr>
              <a:t>Sig1	Sig2</a:t>
            </a:r>
            <a:endParaRPr lang="en-US" dirty="0">
              <a:solidFill>
                <a:srgbClr val="FF9900"/>
              </a:solidFill>
            </a:endParaRPr>
          </a:p>
        </p:txBody>
      </p:sp>
      <p:sp>
        <p:nvSpPr>
          <p:cNvPr id="9" name="Text Box 6"/>
          <p:cNvSpPr txBox="1">
            <a:spLocks noChangeArrowheads="1"/>
          </p:cNvSpPr>
          <p:nvPr/>
        </p:nvSpPr>
        <p:spPr bwMode="auto">
          <a:xfrm>
            <a:off x="3679607" y="1357095"/>
            <a:ext cx="217719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dirty="0" smtClean="0"/>
              <a:t>h1</a:t>
            </a:r>
            <a:r>
              <a:rPr lang="en-US" dirty="0" smtClean="0"/>
              <a:t>(1</a:t>
            </a:r>
            <a:r>
              <a:rPr lang="en-US" dirty="0"/>
              <a:t>) = 1	∞ 	∞</a:t>
            </a:r>
            <a:endParaRPr lang="en-US" dirty="0"/>
          </a:p>
          <a:p>
            <a:r>
              <a:rPr lang="en-US" i="1" dirty="0" smtClean="0"/>
              <a:t>h2</a:t>
            </a:r>
            <a:r>
              <a:rPr lang="en-US" dirty="0" smtClean="0"/>
              <a:t>(1</a:t>
            </a:r>
            <a:r>
              <a:rPr lang="en-US" dirty="0"/>
              <a:t>) = 3	∞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utoUpdateAnimBg="0"/>
      <p:bldP spid="6" grpId="0" autoUpdateAnimBg="0"/>
      <p:bldP spid="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3 Finding Similar Items </a:t>
            </a:r>
            <a:endParaRPr lang="en-AU" dirty="0"/>
          </a:p>
        </p:txBody>
      </p:sp>
      <p:sp>
        <p:nvSpPr>
          <p:cNvPr id="3" name="Content Placeholder 2"/>
          <p:cNvSpPr>
            <a:spLocks noGrp="1"/>
          </p:cNvSpPr>
          <p:nvPr>
            <p:ph idx="1"/>
          </p:nvPr>
        </p:nvSpPr>
        <p:spPr/>
        <p:txBody>
          <a:bodyPr/>
          <a:lstStyle/>
          <a:p>
            <a:r>
              <a:rPr lang="en-AU" dirty="0"/>
              <a:t>LSH:</a:t>
            </a:r>
            <a:endParaRPr lang="en-AU" dirty="0"/>
          </a:p>
          <a:p>
            <a:pPr marL="0" indent="0">
              <a:buNone/>
            </a:pPr>
            <a:r>
              <a:rPr lang="en-AU" dirty="0"/>
              <a:t>Suppose we wish to find similar sets, and we do so by </a:t>
            </a:r>
            <a:r>
              <a:rPr lang="en-AU" dirty="0" err="1"/>
              <a:t>minhashing</a:t>
            </a:r>
            <a:r>
              <a:rPr lang="en-AU" dirty="0"/>
              <a:t> the sets 10 times and then applying locality-sensitive hashing using 5 bands of 2 rows (</a:t>
            </a:r>
            <a:r>
              <a:rPr lang="en-AU" dirty="0" err="1"/>
              <a:t>minhash</a:t>
            </a:r>
            <a:r>
              <a:rPr lang="en-AU" dirty="0"/>
              <a:t> values) each. If two sets had Jaccard similarity 0.6, what is the probability that they will be identified in the locality-sensitive hashing as candidates (i.e. they hash at least once to the same bucket)? You may assume that there are no coincidences, where two unequal values hash to the same bucket. A correct expression is sufficient: you need not give the actual number.</a:t>
            </a:r>
            <a:endParaRPr lang="en-AU" dirty="0"/>
          </a:p>
          <a:p>
            <a:pPr marL="0" indent="0">
              <a:buNone/>
            </a:pPr>
            <a:endParaRPr lang="en-AU" dirty="0"/>
          </a:p>
          <a:p>
            <a:pPr marL="0" indent="0">
              <a:buNone/>
            </a:pPr>
            <a:r>
              <a:rPr lang="en-AU" dirty="0">
                <a:solidFill>
                  <a:srgbClr val="FF0000"/>
                </a:solidFill>
              </a:rPr>
              <a:t>Answer: 1-(1-0.6</a:t>
            </a:r>
            <a:r>
              <a:rPr lang="en-AU" baseline="30000" dirty="0">
                <a:solidFill>
                  <a:srgbClr val="FF0000"/>
                </a:solidFill>
              </a:rPr>
              <a:t>2</a:t>
            </a:r>
            <a:r>
              <a:rPr lang="en-AU" dirty="0">
                <a:solidFill>
                  <a:srgbClr val="FF0000"/>
                </a:solidFill>
              </a:rPr>
              <a:t>)</a:t>
            </a:r>
            <a:r>
              <a:rPr lang="en-AU" baseline="30000" dirty="0">
                <a:solidFill>
                  <a:srgbClr val="FF0000"/>
                </a:solidFill>
              </a:rPr>
              <a:t>5</a:t>
            </a:r>
            <a:r>
              <a:rPr lang="en-AU" dirty="0">
                <a:solidFill>
                  <a:srgbClr val="FF0000"/>
                </a:solidFill>
              </a:rPr>
              <a:t>=0.893</a:t>
            </a:r>
            <a:endParaRPr lang="en-AU" dirty="0">
              <a:solidFill>
                <a:srgbClr val="FF0000"/>
              </a:solidFill>
            </a:endParaRPr>
          </a:p>
          <a:p>
            <a:pPr marL="0" indent="0">
              <a:buNone/>
            </a:pPr>
            <a:endParaRPr lang="en-AU"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Question 4 Mining Data Streams </a:t>
            </a:r>
            <a:endParaRPr lang="en-GB" dirty="0"/>
          </a:p>
        </p:txBody>
      </p:sp>
      <p:sp>
        <p:nvSpPr>
          <p:cNvPr id="3" name="内容占位符 2"/>
          <p:cNvSpPr>
            <a:spLocks noGrp="1"/>
          </p:cNvSpPr>
          <p:nvPr>
            <p:ph idx="1"/>
          </p:nvPr>
        </p:nvSpPr>
        <p:spPr/>
        <p:txBody>
          <a:bodyPr/>
          <a:lstStyle/>
          <a:p>
            <a:r>
              <a:rPr lang="en-GB" dirty="0"/>
              <a:t>DGIM</a:t>
            </a:r>
            <a:endParaRPr lang="en-GB" dirty="0"/>
          </a:p>
          <a:p>
            <a:pPr marL="0" indent="0">
              <a:buNone/>
            </a:pPr>
            <a:r>
              <a:rPr lang="en-AU" dirty="0"/>
              <a:t>Explain the space complexity of maintaining one bucket in the DGIM algorithm in terms of the window size N. How many buckets you need to store at most? </a:t>
            </a:r>
            <a:endParaRPr lang="en-AU" dirty="0"/>
          </a:p>
          <a:p>
            <a:pPr marL="0" indent="0">
              <a:buNone/>
            </a:pPr>
            <a:endParaRPr lang="en-AU" dirty="0"/>
          </a:p>
          <a:p>
            <a:pPr marL="0" indent="0">
              <a:buNone/>
            </a:pPr>
            <a:r>
              <a:rPr lang="en-AU" dirty="0">
                <a:solidFill>
                  <a:srgbClr val="FF0000"/>
                </a:solidFill>
              </a:rPr>
              <a:t>Answer: </a:t>
            </a:r>
            <a:endParaRPr lang="en-AU" dirty="0">
              <a:solidFill>
                <a:srgbClr val="FF0000"/>
              </a:solidFill>
            </a:endParaRPr>
          </a:p>
          <a:p>
            <a:pPr marL="0" indent="0">
              <a:buNone/>
            </a:pPr>
            <a:r>
              <a:rPr lang="en-AU" dirty="0">
                <a:solidFill>
                  <a:srgbClr val="FF0000"/>
                </a:solidFill>
              </a:rPr>
              <a:t>a). The timestamp of its end [𝑶(log𝑵) bits]</a:t>
            </a:r>
            <a:endParaRPr lang="en-AU" dirty="0">
              <a:solidFill>
                <a:srgbClr val="FF0000"/>
              </a:solidFill>
            </a:endParaRPr>
          </a:p>
          <a:p>
            <a:pPr marL="0" indent="0">
              <a:buNone/>
            </a:pPr>
            <a:r>
              <a:rPr lang="en-AU" dirty="0">
                <a:solidFill>
                  <a:srgbClr val="FF0000"/>
                </a:solidFill>
              </a:rPr>
              <a:t>b). The number of 1s between its beginning and end [(loglog𝑵) bits]</a:t>
            </a:r>
            <a:endParaRPr lang="en-AU" dirty="0">
              <a:solidFill>
                <a:srgbClr val="FF0000"/>
              </a:solidFill>
            </a:endParaRPr>
          </a:p>
          <a:p>
            <a:pPr marL="0" indent="0">
              <a:buNone/>
            </a:pPr>
            <a:r>
              <a:rPr lang="en-AU" dirty="0">
                <a:solidFill>
                  <a:srgbClr val="FF0000"/>
                </a:solidFill>
              </a:rPr>
              <a:t>Reason of (loglog𝑵): (log𝑵) </a:t>
            </a:r>
            <a:r>
              <a:rPr lang="en-US" altLang="en-AU" dirty="0">
                <a:solidFill>
                  <a:srgbClr val="FF0000"/>
                </a:solidFill>
              </a:rPr>
              <a:t>i</a:t>
            </a:r>
            <a:r>
              <a:rPr lang="en-AU" dirty="0">
                <a:solidFill>
                  <a:srgbClr val="FF0000"/>
                </a:solidFill>
              </a:rPr>
              <a:t>s the number of bits that are required to store the number of 1s in a bucket</a:t>
            </a:r>
            <a:r>
              <a:rPr lang="en-US" altLang="en-AU" dirty="0">
                <a:solidFill>
                  <a:srgbClr val="FF0000"/>
                </a:solidFill>
              </a:rPr>
              <a:t>.</a:t>
            </a:r>
            <a:r>
              <a:rPr lang="en-AU" dirty="0">
                <a:solidFill>
                  <a:srgbClr val="FF0000"/>
                </a:solidFill>
              </a:rPr>
              <a:t> the number of 1s are orders of 2, and thus can only store the orders rather than the original number, and hence (loglog𝑵). </a:t>
            </a:r>
            <a:endParaRPr lang="en-AU" dirty="0">
              <a:solidFill>
                <a:srgbClr val="FF0000"/>
              </a:solidFill>
            </a:endParaRPr>
          </a:p>
          <a:p>
            <a:pPr marL="0" indent="0">
              <a:buNone/>
            </a:pPr>
            <a:r>
              <a:rPr lang="en-AU" dirty="0">
                <a:solidFill>
                  <a:srgbClr val="FF0000"/>
                </a:solidFill>
              </a:rPr>
              <a:t>c). At most log𝑵 buckets</a:t>
            </a:r>
            <a:endParaRPr lang="en-AU" dirty="0">
              <a:solidFill>
                <a:srgbClr val="FF0000"/>
              </a:solidFill>
            </a:endParaRPr>
          </a:p>
          <a:p>
            <a:pPr marL="0" indent="0">
              <a:buNone/>
            </a:pPr>
            <a:endParaRPr lang="en-GB" dirty="0">
              <a:solidFill>
                <a:srgbClr val="FF0000"/>
              </a:solidFill>
            </a:endParaRPr>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4 Mining Data Streams </a:t>
            </a:r>
            <a:endParaRPr lang="en-AU" dirty="0"/>
          </a:p>
        </p:txBody>
      </p:sp>
      <p:sp>
        <p:nvSpPr>
          <p:cNvPr id="3" name="Content Placeholder 2"/>
          <p:cNvSpPr>
            <a:spLocks noGrp="1"/>
          </p:cNvSpPr>
          <p:nvPr>
            <p:ph idx="1"/>
          </p:nvPr>
        </p:nvSpPr>
        <p:spPr/>
        <p:txBody>
          <a:bodyPr/>
          <a:lstStyle/>
          <a:p>
            <a:r>
              <a:rPr lang="en-US" dirty="0"/>
              <a:t>DGIM</a:t>
            </a:r>
            <a:endParaRPr lang="en-US" dirty="0"/>
          </a:p>
          <a:p>
            <a:pPr marL="0" indent="0">
              <a:buNone/>
            </a:pPr>
            <a:r>
              <a:rPr lang="en-AU" dirty="0"/>
              <a:t>Suppose we are maintaining a count of 1s using the DGIM method. We represent a bucket by (i, t), where i is the number of 1s in the bucket and t is the bucket timestamp (time of the most recent 1). </a:t>
            </a:r>
            <a:endParaRPr lang="en-AU" dirty="0"/>
          </a:p>
          <a:p>
            <a:pPr marL="0" indent="0">
              <a:buNone/>
            </a:pPr>
            <a:r>
              <a:rPr lang="en-AU" dirty="0"/>
              <a:t>Consider that the current time is 200, window size is 60, and the current list of buckets is: (16, 148) (8, 162) (8, 177) (4, 183) (2, 192) (1, 197) (1, 200). At the next ten clocks, 201 through 210, the stream has 0101010101. What will the sequence of buckets be at the end of these ten inputs?</a:t>
            </a:r>
            <a:endParaRPr lang="en-GB" dirty="0"/>
          </a:p>
          <a:p>
            <a:pPr lvl="1"/>
            <a:endParaRPr lang="en-AU"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Solution</a:t>
            </a:r>
            <a:endParaRPr lang="en-AU" dirty="0"/>
          </a:p>
        </p:txBody>
      </p:sp>
      <p:sp>
        <p:nvSpPr>
          <p:cNvPr id="3" name="Content Placeholder 2"/>
          <p:cNvSpPr>
            <a:spLocks noGrp="1"/>
          </p:cNvSpPr>
          <p:nvPr>
            <p:ph idx="1"/>
          </p:nvPr>
        </p:nvSpPr>
        <p:spPr/>
        <p:txBody>
          <a:bodyPr/>
          <a:lstStyle/>
          <a:p>
            <a:pPr marL="0" indent="0">
              <a:buNone/>
            </a:pPr>
            <a:r>
              <a:rPr lang="en-AU" dirty="0">
                <a:solidFill>
                  <a:srgbClr val="FF0000"/>
                </a:solidFill>
              </a:rPr>
              <a:t>There are 5 1s in the stream. Each one will update to windows to be: [each step 2 marks]</a:t>
            </a:r>
            <a:endParaRPr lang="en-AU" dirty="0">
              <a:solidFill>
                <a:srgbClr val="FF0000"/>
              </a:solidFill>
            </a:endParaRPr>
          </a:p>
          <a:p>
            <a:r>
              <a:rPr lang="en-AU" dirty="0">
                <a:solidFill>
                  <a:srgbClr val="FF0000"/>
                </a:solidFill>
              </a:rPr>
              <a:t>(1) (16, 148)(8, 162)(8, 177)(4, 183)(2, 192)(1, 197)(1, 200), (1, 202)</a:t>
            </a:r>
            <a:endParaRPr lang="en-AU" dirty="0">
              <a:solidFill>
                <a:srgbClr val="FF0000"/>
              </a:solidFill>
            </a:endParaRPr>
          </a:p>
          <a:p>
            <a:pPr marL="0" indent="0">
              <a:buNone/>
            </a:pPr>
            <a:r>
              <a:rPr lang="en-AU" dirty="0">
                <a:solidFill>
                  <a:srgbClr val="FF0000"/>
                </a:solidFill>
              </a:rPr>
              <a:t>=&gt; (16, 148)(8, 162)(8, 177)(4, 183)(2, 192)(2, 200), (1, 202)</a:t>
            </a:r>
            <a:endParaRPr lang="en-AU" dirty="0">
              <a:solidFill>
                <a:srgbClr val="FF0000"/>
              </a:solidFill>
            </a:endParaRPr>
          </a:p>
          <a:p>
            <a:r>
              <a:rPr lang="en-AU" dirty="0">
                <a:solidFill>
                  <a:srgbClr val="FF0000"/>
                </a:solidFill>
              </a:rPr>
              <a:t>(2) (16, 148)(8, 162)(8, 177)(4, 183)(2, 192)(2, 200), (1, 202), (1, 204)</a:t>
            </a:r>
            <a:endParaRPr lang="en-AU" dirty="0">
              <a:solidFill>
                <a:srgbClr val="FF0000"/>
              </a:solidFill>
            </a:endParaRPr>
          </a:p>
          <a:p>
            <a:r>
              <a:rPr lang="en-AU" dirty="0">
                <a:solidFill>
                  <a:srgbClr val="FF0000"/>
                </a:solidFill>
              </a:rPr>
              <a:t>(3) (16, 148)(8, 162)(8, 177)(4, 183)(2, 192)(2, 200), (1, 202), (1, 204), (1; 206)</a:t>
            </a:r>
            <a:endParaRPr lang="en-AU" dirty="0">
              <a:solidFill>
                <a:srgbClr val="FF0000"/>
              </a:solidFill>
            </a:endParaRPr>
          </a:p>
          <a:p>
            <a:pPr marL="0" indent="0">
              <a:buNone/>
            </a:pPr>
            <a:r>
              <a:rPr lang="en-AU" dirty="0">
                <a:solidFill>
                  <a:srgbClr val="FF0000"/>
                </a:solidFill>
              </a:rPr>
              <a:t>=&gt; (16, 148)(8, 162)(8, 177)(4, 183)(2, 192)(2, 200), (2, 204), (1, 206)</a:t>
            </a:r>
            <a:endParaRPr lang="en-AU" dirty="0">
              <a:solidFill>
                <a:srgbClr val="FF0000"/>
              </a:solidFill>
            </a:endParaRPr>
          </a:p>
          <a:p>
            <a:pPr marL="0" indent="0">
              <a:buNone/>
            </a:pPr>
            <a:r>
              <a:rPr lang="en-AU" dirty="0">
                <a:solidFill>
                  <a:srgbClr val="FF0000"/>
                </a:solidFill>
              </a:rPr>
              <a:t>=&gt; (16, 148)(8, 162)(8, 177)(4, 183)(4, 200), (2, 204), (1, 206)</a:t>
            </a:r>
            <a:endParaRPr lang="en-AU" dirty="0">
              <a:solidFill>
                <a:srgbClr val="FF0000"/>
              </a:solidFill>
            </a:endParaRPr>
          </a:p>
          <a:p>
            <a:r>
              <a:rPr lang="en-AU" dirty="0">
                <a:solidFill>
                  <a:srgbClr val="FF0000"/>
                </a:solidFill>
              </a:rPr>
              <a:t>(4) Windows Size is 60, so (16,148) should be dropped.</a:t>
            </a:r>
            <a:endParaRPr lang="en-AU" dirty="0">
              <a:solidFill>
                <a:srgbClr val="FF0000"/>
              </a:solidFill>
            </a:endParaRPr>
          </a:p>
          <a:p>
            <a:pPr marL="0" indent="0">
              <a:buNone/>
            </a:pPr>
            <a:r>
              <a:rPr lang="en-AU" dirty="0">
                <a:solidFill>
                  <a:srgbClr val="FF0000"/>
                </a:solidFill>
              </a:rPr>
              <a:t>(16, 148)(8, 162)(8, 177)(4, 183)(4, 200), (2, 204), (1, 206), (1, 208) =&gt; (8, 162)(8, 177)(4, 183)(4, 200), (2, 204), (1, 206), (1, 208)</a:t>
            </a:r>
            <a:endParaRPr lang="en-AU" dirty="0">
              <a:solidFill>
                <a:srgbClr val="FF0000"/>
              </a:solidFill>
            </a:endParaRPr>
          </a:p>
          <a:p>
            <a:r>
              <a:rPr lang="en-AU" dirty="0">
                <a:solidFill>
                  <a:srgbClr val="FF0000"/>
                </a:solidFill>
              </a:rPr>
              <a:t>(5) (8, 162)(8, 177)(4, 183)(4, 200), (2, 204), (1, 206), (1, 208), (1, 210)</a:t>
            </a:r>
            <a:endParaRPr lang="en-AU" dirty="0">
              <a:solidFill>
                <a:srgbClr val="FF0000"/>
              </a:solidFill>
            </a:endParaRPr>
          </a:p>
          <a:p>
            <a:pPr marL="0" indent="0">
              <a:buNone/>
            </a:pPr>
            <a:r>
              <a:rPr lang="en-AU" dirty="0">
                <a:solidFill>
                  <a:srgbClr val="FF0000"/>
                </a:solidFill>
              </a:rPr>
              <a:t>=&gt; (8, 162)(8, 177)(4, 183)(4, 200), (2, 204), (2, 208), (1, 210)</a:t>
            </a:r>
            <a:endParaRPr lang="en-AU" dirty="0">
              <a:solidFill>
                <a:srgbClr val="FF0000"/>
              </a:solidFill>
            </a:endParaRPr>
          </a:p>
          <a:p>
            <a:endParaRPr lang="en-AU"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5 Recommender Systems</a:t>
            </a:r>
            <a:endParaRPr lang="en-AU" dirty="0"/>
          </a:p>
        </p:txBody>
      </p:sp>
      <p:sp>
        <p:nvSpPr>
          <p:cNvPr id="3" name="Content Placeholder 2"/>
          <p:cNvSpPr>
            <a:spLocks noGrp="1"/>
          </p:cNvSpPr>
          <p:nvPr>
            <p:ph idx="1"/>
          </p:nvPr>
        </p:nvSpPr>
        <p:spPr/>
        <p:txBody>
          <a:bodyPr/>
          <a:lstStyle/>
          <a:p>
            <a:r>
              <a:rPr lang="en-AU" dirty="0"/>
              <a:t>Consider three users u</a:t>
            </a:r>
            <a:r>
              <a:rPr lang="en-AU" baseline="-25000" dirty="0"/>
              <a:t>1</a:t>
            </a:r>
            <a:r>
              <a:rPr lang="en-AU" dirty="0"/>
              <a:t>, u</a:t>
            </a:r>
            <a:r>
              <a:rPr lang="en-AU" baseline="-25000" dirty="0"/>
              <a:t>2</a:t>
            </a:r>
            <a:r>
              <a:rPr lang="en-AU" dirty="0"/>
              <a:t>, and u</a:t>
            </a:r>
            <a:r>
              <a:rPr lang="en-AU" baseline="-25000" dirty="0"/>
              <a:t>3</a:t>
            </a:r>
            <a:r>
              <a:rPr lang="en-AU" dirty="0"/>
              <a:t>, and four movies m</a:t>
            </a:r>
            <a:r>
              <a:rPr lang="en-AU" baseline="-25000" dirty="0"/>
              <a:t>1</a:t>
            </a:r>
            <a:r>
              <a:rPr lang="en-AU" dirty="0"/>
              <a:t>, m</a:t>
            </a:r>
            <a:r>
              <a:rPr lang="en-AU" baseline="-25000" dirty="0"/>
              <a:t>2</a:t>
            </a:r>
            <a:r>
              <a:rPr lang="en-AU" dirty="0"/>
              <a:t>, m</a:t>
            </a:r>
            <a:r>
              <a:rPr lang="en-AU" baseline="-25000" dirty="0"/>
              <a:t>3</a:t>
            </a:r>
            <a:r>
              <a:rPr lang="en-AU" dirty="0"/>
              <a:t>, and m</a:t>
            </a:r>
            <a:r>
              <a:rPr lang="en-AU" baseline="-25000" dirty="0"/>
              <a:t>4</a:t>
            </a:r>
            <a:r>
              <a:rPr lang="en-AU" dirty="0"/>
              <a:t>. The users rated the movies using a 4-point scale: -1: bad, 1: fair, 2: good, and 3: great. A rating of 0 means that the user did not rate the movie. The three users’ ratings for the four movies are: u</a:t>
            </a:r>
            <a:r>
              <a:rPr lang="en-AU" baseline="-25000" dirty="0"/>
              <a:t>1</a:t>
            </a:r>
            <a:r>
              <a:rPr lang="en-AU" dirty="0"/>
              <a:t> = (3, 0, 0, -1), u</a:t>
            </a:r>
            <a:r>
              <a:rPr lang="en-AU" baseline="-25000" dirty="0"/>
              <a:t>2</a:t>
            </a:r>
            <a:r>
              <a:rPr lang="en-AU" dirty="0"/>
              <a:t> = (2, -1, 0, 3), u</a:t>
            </a:r>
            <a:r>
              <a:rPr lang="en-AU" baseline="-25000" dirty="0"/>
              <a:t>3</a:t>
            </a:r>
            <a:r>
              <a:rPr lang="en-AU" dirty="0"/>
              <a:t> = (3, 0, 3, 1)</a:t>
            </a:r>
            <a:endParaRPr lang="en-AU" dirty="0"/>
          </a:p>
          <a:p>
            <a:pPr lvl="1"/>
            <a:r>
              <a:rPr lang="en-AU" dirty="0"/>
              <a:t>Which user has more similar taste to u</a:t>
            </a:r>
            <a:r>
              <a:rPr lang="en-AU" baseline="-25000" dirty="0"/>
              <a:t>1</a:t>
            </a:r>
            <a:r>
              <a:rPr lang="en-AU" dirty="0"/>
              <a:t> based on cosine similarity, u</a:t>
            </a:r>
            <a:r>
              <a:rPr lang="en-AU" baseline="-25000" dirty="0"/>
              <a:t>2</a:t>
            </a:r>
            <a:r>
              <a:rPr lang="en-AU" dirty="0"/>
              <a:t> or u</a:t>
            </a:r>
            <a:r>
              <a:rPr lang="en-AU" baseline="-25000" dirty="0"/>
              <a:t>3</a:t>
            </a:r>
            <a:r>
              <a:rPr lang="en-AU" dirty="0"/>
              <a:t>? Show detailed calculation process.</a:t>
            </a:r>
            <a:endParaRPr lang="en-AU" dirty="0"/>
          </a:p>
          <a:p>
            <a:pPr lvl="1"/>
            <a:r>
              <a:rPr lang="en-AU" dirty="0">
                <a:solidFill>
                  <a:srgbClr val="FF0000"/>
                </a:solidFill>
              </a:rPr>
              <a:t>Answer: sim(u1, u2) = (3*2 -1*3)/(sqrt(10)*sqrt(14)) ≈ 0.2535, sim(u1, u3) = (3*3-1*1)/(sqrt(10)*sqrt(19)) ≈ 0.5804. Thus u3 is more similar to u1.</a:t>
            </a:r>
            <a:endParaRPr lang="en-AU" dirty="0"/>
          </a:p>
          <a:p>
            <a:pPr lvl="1"/>
            <a:r>
              <a:rPr lang="en-AU" dirty="0"/>
              <a:t>User u</a:t>
            </a:r>
            <a:r>
              <a:rPr lang="en-AU" baseline="-25000" dirty="0"/>
              <a:t>1</a:t>
            </a:r>
            <a:r>
              <a:rPr lang="en-AU" dirty="0"/>
              <a:t> has not yet watched movies m</a:t>
            </a:r>
            <a:r>
              <a:rPr lang="en-AU" baseline="-25000" dirty="0"/>
              <a:t>2</a:t>
            </a:r>
            <a:r>
              <a:rPr lang="en-AU" dirty="0"/>
              <a:t> and m</a:t>
            </a:r>
            <a:r>
              <a:rPr lang="en-AU" baseline="-25000" dirty="0"/>
              <a:t>3</a:t>
            </a:r>
            <a:r>
              <a:rPr lang="en-AU" dirty="0"/>
              <a:t>. Which movie(s) are you going to recommend to user u</a:t>
            </a:r>
            <a:r>
              <a:rPr lang="en-AU" baseline="-25000" dirty="0"/>
              <a:t>1</a:t>
            </a:r>
            <a:r>
              <a:rPr lang="en-AU" dirty="0"/>
              <a:t>, based on the user-based collaborative filtering approach? Justify your answer.</a:t>
            </a:r>
            <a:endParaRPr lang="en-AU" dirty="0"/>
          </a:p>
          <a:p>
            <a:pPr lvl="1"/>
            <a:r>
              <a:rPr lang="en-AU" dirty="0">
                <a:solidFill>
                  <a:srgbClr val="FF0000"/>
                </a:solidFill>
              </a:rPr>
              <a:t>Answer: </a:t>
            </a:r>
            <a:r>
              <a:rPr lang="en-US" altLang="en-AU" dirty="0">
                <a:solidFill>
                  <a:srgbClr val="FF0000"/>
                </a:solidFill>
              </a:rPr>
              <a:t>r(u1,m2)=(0.2535*(-1)+0)/(0.2535+0.5804)  r(u1,m3)=(0+0.5804*3)/(0.2535+0.5804) thus r(u1,m3) is the larger rate, m3 is recommended to u1. (</a:t>
            </a:r>
            <a:r>
              <a:rPr lang="en-AU" dirty="0">
                <a:solidFill>
                  <a:srgbClr val="FF0000"/>
                </a:solidFill>
              </a:rPr>
              <a:t>You can use either cosine similarity or Pearson correlation coefficient to compute the similarities between users. However, the conclusion should be that only m3 is recommended to u1.</a:t>
            </a:r>
            <a:r>
              <a:rPr lang="en-US" altLang="en-AU" dirty="0">
                <a:solidFill>
                  <a:srgbClr val="FF0000"/>
                </a:solidFill>
              </a:rPr>
              <a:t>)</a:t>
            </a:r>
            <a:endParaRPr lang="en-AU" dirty="0">
              <a:solidFill>
                <a:srgbClr val="FF0000"/>
              </a:solidFill>
            </a:endParaRPr>
          </a:p>
          <a:p>
            <a:pPr marL="457200" lvl="1" indent="0">
              <a:buNone/>
            </a:pPr>
            <a:endParaRPr lang="en-AU" dirty="0">
              <a:solidFill>
                <a:srgbClr val="FF0000"/>
              </a:solidFill>
            </a:endParaRPr>
          </a:p>
          <a:p>
            <a:pPr lvl="1"/>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Question 1 </a:t>
            </a:r>
            <a:r>
              <a:rPr lang="en-GB" dirty="0" err="1"/>
              <a:t>MapReduce</a:t>
            </a:r>
            <a:endParaRPr lang="en-GB" dirty="0"/>
          </a:p>
        </p:txBody>
      </p:sp>
      <p:sp>
        <p:nvSpPr>
          <p:cNvPr id="3" name="内容占位符 2"/>
          <p:cNvSpPr>
            <a:spLocks noGrp="1"/>
          </p:cNvSpPr>
          <p:nvPr>
            <p:ph idx="1"/>
          </p:nvPr>
        </p:nvSpPr>
        <p:spPr/>
        <p:txBody>
          <a:bodyPr/>
          <a:lstStyle/>
          <a:p>
            <a:pPr marL="342900" lvl="1" indent="-342900">
              <a:buClr>
                <a:schemeClr val="tx2"/>
              </a:buClr>
              <a:buSzPct val="90000"/>
              <a:buFont typeface="Monotype Sorts" pitchFamily="-84" charset="2"/>
              <a:buChar char="n"/>
            </a:pPr>
            <a:r>
              <a:rPr lang="en-AU" dirty="0"/>
              <a:t>Assume that you are given a data set crawled from a location-based social network, in which each line of the data is in format of (</a:t>
            </a:r>
            <a:r>
              <a:rPr lang="en-AU" dirty="0" err="1"/>
              <a:t>userID</a:t>
            </a:r>
            <a:r>
              <a:rPr lang="en-AU" dirty="0"/>
              <a:t>, a list of locations the user has visited &lt;loc1, loc2, …&gt;). Your task is to compute for each location the set of users who have visited it, and the users are sorted in ascending order according to their IDs. </a:t>
            </a:r>
            <a:endParaRPr lang="en-AU" dirty="0"/>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095" y="117475"/>
            <a:ext cx="8077200" cy="609600"/>
          </a:xfrm>
        </p:spPr>
        <p:txBody>
          <a:bodyPr/>
          <a:lstStyle/>
          <a:p>
            <a:r>
              <a:rPr lang="en-AU" dirty="0"/>
              <a:t>Solution</a:t>
            </a:r>
            <a:endParaRPr lang="en-AU" dirty="0"/>
          </a:p>
        </p:txBody>
      </p:sp>
      <p:graphicFrame>
        <p:nvGraphicFramePr>
          <p:cNvPr id="4" name="Table 3"/>
          <p:cNvGraphicFramePr>
            <a:graphicFrameLocks noGrp="1"/>
          </p:cNvGraphicFramePr>
          <p:nvPr/>
        </p:nvGraphicFramePr>
        <p:xfrm>
          <a:off x="768350" y="1305087"/>
          <a:ext cx="7819469" cy="4614482"/>
        </p:xfrm>
        <a:graphic>
          <a:graphicData uri="http://schemas.openxmlformats.org/drawingml/2006/table">
            <a:tbl>
              <a:tblPr firstRow="1" firstCol="1" bandRow="1">
                <a:tableStyleId>{5C22544A-7EE6-4342-B048-85BDC9FD1C3A}</a:tableStyleId>
              </a:tblPr>
              <a:tblGrid>
                <a:gridCol w="7819469"/>
              </a:tblGrid>
              <a:tr h="0">
                <a:tc>
                  <a:txBody>
                    <a:bodyPr/>
                    <a:lstStyle/>
                    <a:p>
                      <a:pPr>
                        <a:lnSpc>
                          <a:spcPct val="115000"/>
                        </a:lnSpc>
                        <a:spcAft>
                          <a:spcPts val="0"/>
                        </a:spcAft>
                      </a:pPr>
                      <a:r>
                        <a:rPr lang="en-AU" sz="1100" dirty="0">
                          <a:solidFill>
                            <a:schemeClr val="accent3">
                              <a:lumMod val="50000"/>
                            </a:schemeClr>
                          </a:solidFill>
                          <a:effectLst/>
                        </a:rPr>
                        <a:t>class Pair	</a:t>
                      </a:r>
                      <a:endParaRPr lang="en-AU" sz="1100" dirty="0">
                        <a:solidFill>
                          <a:schemeClr val="accent3">
                            <a:lumMod val="50000"/>
                          </a:schemeClr>
                        </a:solidFill>
                        <a:effectLst/>
                      </a:endParaRPr>
                    </a:p>
                    <a:p>
                      <a:pPr>
                        <a:lnSpc>
                          <a:spcPct val="115000"/>
                        </a:lnSpc>
                        <a:spcAft>
                          <a:spcPts val="0"/>
                        </a:spcAft>
                      </a:pPr>
                      <a:r>
                        <a:rPr lang="en-AU" sz="1100" dirty="0">
                          <a:solidFill>
                            <a:schemeClr val="accent3">
                              <a:lumMod val="50000"/>
                            </a:schemeClr>
                          </a:solidFill>
                          <a:effectLst/>
                        </a:rPr>
                        <a:t>            </a:t>
                      </a:r>
                      <a:r>
                        <a:rPr lang="en-AU" sz="1100" dirty="0" err="1">
                          <a:solidFill>
                            <a:schemeClr val="accent3">
                              <a:lumMod val="50000"/>
                            </a:schemeClr>
                          </a:solidFill>
                          <a:effectLst/>
                        </a:rPr>
                        <a:t>userID</a:t>
                      </a:r>
                      <a:r>
                        <a:rPr lang="en-AU" sz="1100" dirty="0">
                          <a:solidFill>
                            <a:schemeClr val="accent3">
                              <a:lumMod val="50000"/>
                            </a:schemeClr>
                          </a:solidFill>
                          <a:effectLst/>
                        </a:rPr>
                        <a:t>, </a:t>
                      </a:r>
                      <a:r>
                        <a:rPr lang="en-AU" sz="1100" dirty="0" err="1">
                          <a:solidFill>
                            <a:schemeClr val="accent3">
                              <a:lumMod val="50000"/>
                            </a:schemeClr>
                          </a:solidFill>
                          <a:effectLst/>
                        </a:rPr>
                        <a:t>locID</a:t>
                      </a:r>
                      <a:endParaRPr lang="en-AU" sz="1100" dirty="0">
                        <a:solidFill>
                          <a:schemeClr val="accent3">
                            <a:lumMod val="50000"/>
                          </a:schemeClr>
                        </a:solidFill>
                        <a:effectLst/>
                      </a:endParaRPr>
                    </a:p>
                    <a:p>
                      <a:pPr>
                        <a:lnSpc>
                          <a:spcPct val="115000"/>
                        </a:lnSpc>
                        <a:spcAft>
                          <a:spcPts val="0"/>
                        </a:spcAft>
                      </a:pPr>
                      <a:r>
                        <a:rPr lang="en-AU" sz="1100" dirty="0">
                          <a:solidFill>
                            <a:schemeClr val="accent3">
                              <a:lumMod val="50000"/>
                            </a:schemeClr>
                          </a:solidFill>
                          <a:effectLst/>
                        </a:rPr>
                        <a:t>            int </a:t>
                      </a:r>
                      <a:r>
                        <a:rPr lang="en-AU" sz="1100" dirty="0" err="1">
                          <a:solidFill>
                            <a:schemeClr val="accent3">
                              <a:lumMod val="50000"/>
                            </a:schemeClr>
                          </a:solidFill>
                          <a:effectLst/>
                        </a:rPr>
                        <a:t>compareTo</a:t>
                      </a:r>
                      <a:r>
                        <a:rPr lang="en-AU" sz="1100" dirty="0">
                          <a:solidFill>
                            <a:schemeClr val="accent3">
                              <a:lumMod val="50000"/>
                            </a:schemeClr>
                          </a:solidFill>
                          <a:effectLst/>
                        </a:rPr>
                        <a:t>(Pair p)</a:t>
                      </a:r>
                      <a:endParaRPr lang="en-AU" sz="1100" dirty="0">
                        <a:solidFill>
                          <a:schemeClr val="accent3">
                            <a:lumMod val="50000"/>
                          </a:schemeClr>
                        </a:solidFill>
                        <a:effectLst/>
                      </a:endParaRPr>
                    </a:p>
                    <a:p>
                      <a:pPr>
                        <a:lnSpc>
                          <a:spcPct val="115000"/>
                        </a:lnSpc>
                        <a:spcAft>
                          <a:spcPts val="0"/>
                        </a:spcAft>
                      </a:pPr>
                      <a:r>
                        <a:rPr lang="en-AU" sz="1100" dirty="0">
                          <a:solidFill>
                            <a:schemeClr val="accent3">
                              <a:lumMod val="50000"/>
                            </a:schemeClr>
                          </a:solidFill>
                          <a:effectLst/>
                        </a:rPr>
                        <a:t>                        int ret = </a:t>
                      </a:r>
                      <a:r>
                        <a:rPr lang="en-AU" sz="1100" dirty="0" err="1">
                          <a:solidFill>
                            <a:schemeClr val="accent3">
                              <a:lumMod val="50000"/>
                            </a:schemeClr>
                          </a:solidFill>
                          <a:effectLst/>
                        </a:rPr>
                        <a:t>this.locID.compareTo</a:t>
                      </a:r>
                      <a:r>
                        <a:rPr lang="en-AU" sz="1100" dirty="0">
                          <a:solidFill>
                            <a:schemeClr val="accent3">
                              <a:lumMod val="50000"/>
                            </a:schemeClr>
                          </a:solidFill>
                          <a:effectLst/>
                        </a:rPr>
                        <a:t>(</a:t>
                      </a:r>
                      <a:r>
                        <a:rPr lang="en-AU" sz="1100" dirty="0" err="1">
                          <a:solidFill>
                            <a:schemeClr val="accent3">
                              <a:lumMod val="50000"/>
                            </a:schemeClr>
                          </a:solidFill>
                          <a:effectLst/>
                        </a:rPr>
                        <a:t>p.getLoc</a:t>
                      </a:r>
                      <a:r>
                        <a:rPr lang="en-AU" sz="1100" dirty="0">
                          <a:solidFill>
                            <a:schemeClr val="accent3">
                              <a:lumMod val="50000"/>
                            </a:schemeClr>
                          </a:solidFill>
                          <a:effectLst/>
                        </a:rPr>
                        <a:t>)</a:t>
                      </a:r>
                      <a:endParaRPr lang="en-AU" sz="1100" dirty="0">
                        <a:solidFill>
                          <a:schemeClr val="accent3">
                            <a:lumMod val="50000"/>
                          </a:schemeClr>
                        </a:solidFill>
                        <a:effectLst/>
                      </a:endParaRPr>
                    </a:p>
                    <a:p>
                      <a:pPr>
                        <a:lnSpc>
                          <a:spcPct val="115000"/>
                        </a:lnSpc>
                        <a:spcAft>
                          <a:spcPts val="0"/>
                        </a:spcAft>
                      </a:pPr>
                      <a:r>
                        <a:rPr lang="en-AU" sz="1100" dirty="0">
                          <a:solidFill>
                            <a:schemeClr val="accent3">
                              <a:lumMod val="50000"/>
                            </a:schemeClr>
                          </a:solidFill>
                          <a:effectLst/>
                        </a:rPr>
                        <a:t>                        if(ret == 0) ret = </a:t>
                      </a:r>
                      <a:r>
                        <a:rPr lang="en-AU" sz="1100" dirty="0" err="1">
                          <a:solidFill>
                            <a:schemeClr val="accent3">
                              <a:lumMod val="50000"/>
                            </a:schemeClr>
                          </a:solidFill>
                          <a:effectLst/>
                        </a:rPr>
                        <a:t>this.userID.compareTo</a:t>
                      </a:r>
                      <a:r>
                        <a:rPr lang="en-AU" sz="1100" dirty="0">
                          <a:solidFill>
                            <a:schemeClr val="accent3">
                              <a:lumMod val="50000"/>
                            </a:schemeClr>
                          </a:solidFill>
                          <a:effectLst/>
                        </a:rPr>
                        <a:t>(</a:t>
                      </a:r>
                      <a:r>
                        <a:rPr lang="en-AU" sz="1100" dirty="0" err="1">
                          <a:solidFill>
                            <a:schemeClr val="accent3">
                              <a:lumMod val="50000"/>
                            </a:schemeClr>
                          </a:solidFill>
                          <a:effectLst/>
                        </a:rPr>
                        <a:t>p.getUser</a:t>
                      </a:r>
                      <a:r>
                        <a:rPr lang="en-AU" sz="1100" dirty="0">
                          <a:solidFill>
                            <a:schemeClr val="accent3">
                              <a:lumMod val="50000"/>
                            </a:schemeClr>
                          </a:solidFill>
                          <a:effectLst/>
                        </a:rPr>
                        <a:t>)</a:t>
                      </a:r>
                      <a:endParaRPr lang="en-AU" sz="1100" dirty="0">
                        <a:solidFill>
                          <a:schemeClr val="accent3">
                            <a:lumMod val="50000"/>
                          </a:schemeClr>
                        </a:solidFill>
                        <a:effectLst/>
                      </a:endParaRPr>
                    </a:p>
                    <a:p>
                      <a:pPr>
                        <a:lnSpc>
                          <a:spcPct val="115000"/>
                        </a:lnSpc>
                        <a:spcAft>
                          <a:spcPts val="0"/>
                        </a:spcAft>
                      </a:pPr>
                      <a:r>
                        <a:rPr lang="en-AU" sz="1100" dirty="0">
                          <a:solidFill>
                            <a:schemeClr val="accent3">
                              <a:lumMod val="50000"/>
                            </a:schemeClr>
                          </a:solidFill>
                          <a:effectLst/>
                        </a:rPr>
                        <a:t>                        return ret</a:t>
                      </a:r>
                      <a:endParaRPr lang="en-AU" sz="1100" dirty="0">
                        <a:solidFill>
                          <a:schemeClr val="accent3">
                            <a:lumMod val="50000"/>
                          </a:schemeClr>
                        </a:solidFill>
                        <a:effectLst/>
                      </a:endParaRPr>
                    </a:p>
                    <a:p>
                      <a:pPr>
                        <a:lnSpc>
                          <a:spcPct val="115000"/>
                        </a:lnSpc>
                        <a:spcAft>
                          <a:spcPts val="0"/>
                        </a:spcAft>
                      </a:pPr>
                      <a:r>
                        <a:rPr lang="en-AU" sz="1100" dirty="0">
                          <a:solidFill>
                            <a:schemeClr val="accent3">
                              <a:lumMod val="50000"/>
                            </a:schemeClr>
                          </a:solidFill>
                          <a:effectLst/>
                        </a:rPr>
                        <a:t>   </a:t>
                      </a:r>
                      <a:endParaRPr lang="en-AU" sz="1100" dirty="0">
                        <a:solidFill>
                          <a:schemeClr val="accent3">
                            <a:lumMod val="50000"/>
                          </a:schemeClr>
                        </a:solidFill>
                        <a:effectLst/>
                      </a:endParaRPr>
                    </a:p>
                    <a:p>
                      <a:pPr>
                        <a:lnSpc>
                          <a:spcPct val="115000"/>
                        </a:lnSpc>
                        <a:spcAft>
                          <a:spcPts val="0"/>
                        </a:spcAft>
                      </a:pPr>
                      <a:r>
                        <a:rPr lang="en-AU" sz="1100" dirty="0">
                          <a:solidFill>
                            <a:schemeClr val="accent3">
                              <a:lumMod val="50000"/>
                            </a:schemeClr>
                          </a:solidFill>
                          <a:effectLst/>
                        </a:rPr>
                        <a:t>class Mapper</a:t>
                      </a:r>
                      <a:endParaRPr lang="en-AU" sz="1100" dirty="0">
                        <a:solidFill>
                          <a:schemeClr val="accent3">
                            <a:lumMod val="50000"/>
                          </a:schemeClr>
                        </a:solidFill>
                        <a:effectLst/>
                      </a:endParaRPr>
                    </a:p>
                    <a:p>
                      <a:pPr indent="457200">
                        <a:lnSpc>
                          <a:spcPct val="115000"/>
                        </a:lnSpc>
                        <a:spcAft>
                          <a:spcPts val="0"/>
                        </a:spcAft>
                      </a:pPr>
                      <a:r>
                        <a:rPr lang="en-AU" sz="1100" dirty="0">
                          <a:solidFill>
                            <a:schemeClr val="accent3">
                              <a:lumMod val="50000"/>
                            </a:schemeClr>
                          </a:solidFill>
                          <a:effectLst/>
                        </a:rPr>
                        <a:t>method Map(</a:t>
                      </a:r>
                      <a:r>
                        <a:rPr lang="en-AU" sz="1100" dirty="0" err="1">
                          <a:solidFill>
                            <a:schemeClr val="accent3">
                              <a:lumMod val="50000"/>
                            </a:schemeClr>
                          </a:solidFill>
                          <a:effectLst/>
                        </a:rPr>
                        <a:t>userID</a:t>
                      </a:r>
                      <a:r>
                        <a:rPr lang="en-AU" sz="1100" dirty="0">
                          <a:solidFill>
                            <a:schemeClr val="accent3">
                              <a:lumMod val="50000"/>
                            </a:schemeClr>
                          </a:solidFill>
                          <a:effectLst/>
                        </a:rPr>
                        <a:t>, list of locations)</a:t>
                      </a:r>
                      <a:endParaRPr lang="en-AU" sz="1100" dirty="0">
                        <a:solidFill>
                          <a:schemeClr val="accent3">
                            <a:lumMod val="50000"/>
                          </a:schemeClr>
                        </a:solidFill>
                        <a:effectLst/>
                      </a:endParaRPr>
                    </a:p>
                    <a:p>
                      <a:pPr marL="457200" indent="457200">
                        <a:lnSpc>
                          <a:spcPct val="115000"/>
                        </a:lnSpc>
                        <a:spcAft>
                          <a:spcPts val="0"/>
                        </a:spcAft>
                      </a:pPr>
                      <a:r>
                        <a:rPr lang="en-AU" sz="1100" dirty="0">
                          <a:solidFill>
                            <a:schemeClr val="accent3">
                              <a:lumMod val="50000"/>
                            </a:schemeClr>
                          </a:solidFill>
                          <a:effectLst/>
                        </a:rPr>
                        <a:t>foreach loc in the list of locations </a:t>
                      </a:r>
                      <a:endParaRPr lang="en-AU" sz="1100" dirty="0">
                        <a:solidFill>
                          <a:schemeClr val="accent3">
                            <a:lumMod val="50000"/>
                          </a:schemeClr>
                        </a:solidFill>
                        <a:effectLst/>
                      </a:endParaRPr>
                    </a:p>
                    <a:p>
                      <a:pPr marL="457200" indent="457200">
                        <a:lnSpc>
                          <a:spcPct val="115000"/>
                        </a:lnSpc>
                        <a:spcAft>
                          <a:spcPts val="0"/>
                        </a:spcAft>
                      </a:pPr>
                      <a:r>
                        <a:rPr lang="en-AU" sz="1100" dirty="0">
                          <a:solidFill>
                            <a:schemeClr val="accent3">
                              <a:lumMod val="50000"/>
                            </a:schemeClr>
                          </a:solidFill>
                          <a:effectLst/>
                        </a:rPr>
                        <a:t>              Emit( (loc, </a:t>
                      </a:r>
                      <a:r>
                        <a:rPr lang="en-AU" sz="1100" dirty="0" err="1">
                          <a:solidFill>
                            <a:schemeClr val="accent3">
                              <a:lumMod val="50000"/>
                            </a:schemeClr>
                          </a:solidFill>
                          <a:effectLst/>
                        </a:rPr>
                        <a:t>userID</a:t>
                      </a:r>
                      <a:r>
                        <a:rPr lang="en-AU" sz="1100" dirty="0">
                          <a:solidFill>
                            <a:schemeClr val="accent3">
                              <a:lumMod val="50000"/>
                            </a:schemeClr>
                          </a:solidFill>
                          <a:effectLst/>
                        </a:rPr>
                        <a:t>), </a:t>
                      </a:r>
                      <a:r>
                        <a:rPr lang="en-AU" sz="1100" dirty="0" err="1">
                          <a:solidFill>
                            <a:schemeClr val="accent3">
                              <a:lumMod val="50000"/>
                            </a:schemeClr>
                          </a:solidFill>
                          <a:effectLst/>
                        </a:rPr>
                        <a:t>userID</a:t>
                      </a:r>
                      <a:r>
                        <a:rPr lang="en-AU" sz="1100" dirty="0">
                          <a:solidFill>
                            <a:schemeClr val="accent3">
                              <a:lumMod val="50000"/>
                            </a:schemeClr>
                          </a:solidFill>
                          <a:effectLst/>
                        </a:rPr>
                        <a:t>)</a:t>
                      </a:r>
                      <a:endParaRPr lang="en-AU" sz="1100" dirty="0">
                        <a:solidFill>
                          <a:schemeClr val="accent3">
                            <a:lumMod val="50000"/>
                          </a:schemeClr>
                        </a:solidFill>
                        <a:effectLst/>
                      </a:endParaRPr>
                    </a:p>
                    <a:p>
                      <a:pPr marL="457200" indent="457200">
                        <a:lnSpc>
                          <a:spcPct val="115000"/>
                        </a:lnSpc>
                        <a:spcAft>
                          <a:spcPts val="0"/>
                        </a:spcAft>
                      </a:pPr>
                      <a:endParaRPr lang="en-AU" sz="1100" dirty="0">
                        <a:solidFill>
                          <a:schemeClr val="accent3">
                            <a:lumMod val="50000"/>
                          </a:schemeClr>
                        </a:solidFill>
                        <a:effectLst/>
                      </a:endParaRPr>
                    </a:p>
                    <a:p>
                      <a:pPr>
                        <a:lnSpc>
                          <a:spcPct val="115000"/>
                        </a:lnSpc>
                        <a:spcAft>
                          <a:spcPts val="0"/>
                        </a:spcAft>
                      </a:pPr>
                      <a:r>
                        <a:rPr lang="en-AU" sz="1100" dirty="0">
                          <a:solidFill>
                            <a:schemeClr val="accent3">
                              <a:lumMod val="50000"/>
                            </a:schemeClr>
                          </a:solidFill>
                          <a:effectLst/>
                        </a:rPr>
                        <a:t>class Partitioner</a:t>
                      </a:r>
                      <a:endParaRPr lang="en-AU" sz="1100" dirty="0">
                        <a:solidFill>
                          <a:schemeClr val="accent3">
                            <a:lumMod val="50000"/>
                          </a:schemeClr>
                        </a:solidFill>
                        <a:effectLst/>
                      </a:endParaRPr>
                    </a:p>
                    <a:p>
                      <a:pPr>
                        <a:lnSpc>
                          <a:spcPct val="115000"/>
                        </a:lnSpc>
                        <a:spcAft>
                          <a:spcPts val="0"/>
                        </a:spcAft>
                      </a:pPr>
                      <a:r>
                        <a:rPr lang="en-AU" sz="1100" dirty="0">
                          <a:solidFill>
                            <a:schemeClr val="accent3">
                              <a:lumMod val="50000"/>
                            </a:schemeClr>
                          </a:solidFill>
                          <a:effectLst/>
                        </a:rPr>
                        <a:t>	method int </a:t>
                      </a:r>
                      <a:r>
                        <a:rPr lang="en-AU" sz="1100" dirty="0" err="1">
                          <a:solidFill>
                            <a:schemeClr val="accent3">
                              <a:lumMod val="50000"/>
                            </a:schemeClr>
                          </a:solidFill>
                          <a:effectLst/>
                        </a:rPr>
                        <a:t>getPartition</a:t>
                      </a:r>
                      <a:r>
                        <a:rPr lang="en-AU" sz="1100" dirty="0">
                          <a:solidFill>
                            <a:schemeClr val="accent3">
                              <a:lumMod val="50000"/>
                            </a:schemeClr>
                          </a:solidFill>
                          <a:effectLst/>
                        </a:rPr>
                        <a:t>(key, value, int </a:t>
                      </a:r>
                      <a:r>
                        <a:rPr lang="en-AU" sz="1100" dirty="0" err="1">
                          <a:solidFill>
                            <a:schemeClr val="accent3">
                              <a:lumMod val="50000"/>
                            </a:schemeClr>
                          </a:solidFill>
                          <a:effectLst/>
                        </a:rPr>
                        <a:t>numPartitions</a:t>
                      </a:r>
                      <a:r>
                        <a:rPr lang="en-AU" sz="1100" dirty="0">
                          <a:solidFill>
                            <a:schemeClr val="accent3">
                              <a:lumMod val="50000"/>
                            </a:schemeClr>
                          </a:solidFill>
                          <a:effectLst/>
                        </a:rPr>
                        <a:t>)</a:t>
                      </a:r>
                      <a:endParaRPr lang="en-AU" sz="1100" dirty="0">
                        <a:solidFill>
                          <a:schemeClr val="accent3">
                            <a:lumMod val="50000"/>
                          </a:schemeClr>
                        </a:solidFill>
                        <a:effectLst/>
                      </a:endParaRPr>
                    </a:p>
                    <a:p>
                      <a:pPr>
                        <a:lnSpc>
                          <a:spcPct val="115000"/>
                        </a:lnSpc>
                        <a:spcAft>
                          <a:spcPts val="0"/>
                        </a:spcAft>
                      </a:pPr>
                      <a:r>
                        <a:rPr lang="en-AU" sz="1100" dirty="0">
                          <a:solidFill>
                            <a:schemeClr val="accent3">
                              <a:lumMod val="50000"/>
                            </a:schemeClr>
                          </a:solidFill>
                          <a:effectLst/>
                        </a:rPr>
                        <a:t>		return </a:t>
                      </a:r>
                      <a:r>
                        <a:rPr lang="en-AU" sz="1100" dirty="0" err="1">
                          <a:solidFill>
                            <a:schemeClr val="accent3">
                              <a:lumMod val="50000"/>
                            </a:schemeClr>
                          </a:solidFill>
                          <a:effectLst/>
                        </a:rPr>
                        <a:t>key.first.hashCode</a:t>
                      </a:r>
                      <a:r>
                        <a:rPr lang="en-AU" sz="1100" dirty="0">
                          <a:solidFill>
                            <a:schemeClr val="accent3">
                              <a:lumMod val="50000"/>
                            </a:schemeClr>
                          </a:solidFill>
                          <a:effectLst/>
                        </a:rPr>
                        <a:t>() &amp; </a:t>
                      </a:r>
                      <a:r>
                        <a:rPr lang="en-AU" sz="1100" dirty="0" err="1">
                          <a:solidFill>
                            <a:schemeClr val="accent3">
                              <a:lumMod val="50000"/>
                            </a:schemeClr>
                          </a:solidFill>
                          <a:effectLst/>
                        </a:rPr>
                        <a:t>Integer.MAX_VALUE</a:t>
                      </a:r>
                      <a:r>
                        <a:rPr lang="en-AU" sz="1100" dirty="0">
                          <a:solidFill>
                            <a:schemeClr val="accent3">
                              <a:lumMod val="50000"/>
                            </a:schemeClr>
                          </a:solidFill>
                          <a:effectLst/>
                        </a:rPr>
                        <a:t> % </a:t>
                      </a:r>
                      <a:r>
                        <a:rPr lang="en-AU" sz="1100" dirty="0" err="1">
                          <a:solidFill>
                            <a:schemeClr val="accent3">
                              <a:lumMod val="50000"/>
                            </a:schemeClr>
                          </a:solidFill>
                          <a:effectLst/>
                        </a:rPr>
                        <a:t>numPartitions</a:t>
                      </a:r>
                      <a:endParaRPr lang="en-AU" sz="1100" dirty="0">
                        <a:solidFill>
                          <a:schemeClr val="accent3">
                            <a:lumMod val="50000"/>
                          </a:schemeClr>
                        </a:solidFill>
                        <a:effectLst/>
                      </a:endParaRPr>
                    </a:p>
                    <a:p>
                      <a:pPr>
                        <a:lnSpc>
                          <a:spcPct val="115000"/>
                        </a:lnSpc>
                        <a:spcAft>
                          <a:spcPts val="0"/>
                        </a:spcAft>
                      </a:pPr>
                      <a:endParaRPr lang="en-AU" sz="1100" dirty="0">
                        <a:solidFill>
                          <a:schemeClr val="accent3">
                            <a:lumMod val="50000"/>
                          </a:schemeClr>
                        </a:solidFill>
                        <a:effectLst/>
                      </a:endParaRPr>
                    </a:p>
                    <a:p>
                      <a:pPr>
                        <a:lnSpc>
                          <a:spcPct val="115000"/>
                        </a:lnSpc>
                        <a:spcAft>
                          <a:spcPts val="0"/>
                        </a:spcAft>
                      </a:pPr>
                      <a:r>
                        <a:rPr lang="en-AU" sz="1100" dirty="0">
                          <a:solidFill>
                            <a:schemeClr val="accent3">
                              <a:lumMod val="50000"/>
                            </a:schemeClr>
                          </a:solidFill>
                          <a:effectLst/>
                        </a:rPr>
                        <a:t>Class </a:t>
                      </a:r>
                      <a:r>
                        <a:rPr lang="en-AU" sz="1100" dirty="0" err="1">
                          <a:solidFill>
                            <a:schemeClr val="accent3">
                              <a:lumMod val="50000"/>
                            </a:schemeClr>
                          </a:solidFill>
                          <a:effectLst/>
                        </a:rPr>
                        <a:t>PairGroupingComparator</a:t>
                      </a:r>
                      <a:r>
                        <a:rPr lang="en-AU" sz="1100" dirty="0">
                          <a:solidFill>
                            <a:schemeClr val="accent3">
                              <a:lumMod val="50000"/>
                            </a:schemeClr>
                          </a:solidFill>
                          <a:effectLst/>
                        </a:rPr>
                        <a:t> extends </a:t>
                      </a:r>
                      <a:r>
                        <a:rPr lang="en-AU" sz="1100" dirty="0" err="1">
                          <a:solidFill>
                            <a:schemeClr val="accent3">
                              <a:lumMod val="50000"/>
                            </a:schemeClr>
                          </a:solidFill>
                          <a:effectLst/>
                        </a:rPr>
                        <a:t>WritableComparator</a:t>
                      </a:r>
                      <a:endParaRPr lang="en-AU" sz="1100" dirty="0">
                        <a:solidFill>
                          <a:schemeClr val="accent3">
                            <a:lumMod val="50000"/>
                          </a:schemeClr>
                        </a:solidFill>
                        <a:effectLst/>
                      </a:endParaRPr>
                    </a:p>
                    <a:p>
                      <a:pPr marL="0" marR="0" lvl="0" indent="0" algn="l" defTabSz="914400" rtl="0" eaLnBrk="1" fontAlgn="auto" latinLnBrk="0" hangingPunct="1">
                        <a:lnSpc>
                          <a:spcPct val="115000"/>
                        </a:lnSpc>
                        <a:spcBef>
                          <a:spcPts val="0"/>
                        </a:spcBef>
                        <a:spcAft>
                          <a:spcPts val="0"/>
                        </a:spcAft>
                        <a:buClrTx/>
                        <a:buSzTx/>
                        <a:buFontTx/>
                        <a:buNone/>
                        <a:defRPr/>
                      </a:pPr>
                      <a:r>
                        <a:rPr lang="en-AU" sz="1100" dirty="0">
                          <a:solidFill>
                            <a:schemeClr val="accent3">
                              <a:lumMod val="50000"/>
                            </a:schemeClr>
                          </a:solidFill>
                          <a:effectLst/>
                        </a:rPr>
                        <a:t>	method int compare(</a:t>
                      </a:r>
                      <a:r>
                        <a:rPr lang="en-AU" sz="1100" dirty="0" err="1">
                          <a:solidFill>
                            <a:schemeClr val="accent3">
                              <a:lumMod val="50000"/>
                            </a:schemeClr>
                          </a:solidFill>
                          <a:effectLst/>
                        </a:rPr>
                        <a:t>WritableComparable</a:t>
                      </a:r>
                      <a:r>
                        <a:rPr lang="en-AU" sz="1100" dirty="0">
                          <a:solidFill>
                            <a:schemeClr val="accent3">
                              <a:lumMod val="50000"/>
                            </a:schemeClr>
                          </a:solidFill>
                          <a:effectLst/>
                        </a:rPr>
                        <a:t> wc1, </a:t>
                      </a:r>
                      <a:r>
                        <a:rPr lang="en-AU" sz="1100" dirty="0" err="1">
                          <a:solidFill>
                            <a:schemeClr val="accent3">
                              <a:lumMod val="50000"/>
                            </a:schemeClr>
                          </a:solidFill>
                          <a:effectLst/>
                        </a:rPr>
                        <a:t>WritableComparable</a:t>
                      </a:r>
                      <a:r>
                        <a:rPr lang="en-AU" sz="1100" dirty="0">
                          <a:solidFill>
                            <a:schemeClr val="accent3">
                              <a:lumMod val="50000"/>
                            </a:schemeClr>
                          </a:solidFill>
                          <a:effectLst/>
                        </a:rPr>
                        <a:t> wc2) </a:t>
                      </a:r>
                      <a:endParaRPr lang="en-AU" sz="1100" dirty="0">
                        <a:solidFill>
                          <a:schemeClr val="accent3">
                            <a:lumMod val="50000"/>
                          </a:schemeClr>
                        </a:solidFill>
                        <a:effectLst/>
                      </a:endParaRPr>
                    </a:p>
                    <a:p>
                      <a:pPr>
                        <a:lnSpc>
                          <a:spcPct val="115000"/>
                        </a:lnSpc>
                        <a:spcAft>
                          <a:spcPts val="0"/>
                        </a:spcAft>
                      </a:pPr>
                      <a:r>
                        <a:rPr lang="en-AU" sz="1100" dirty="0">
                          <a:solidFill>
                            <a:schemeClr val="accent3">
                              <a:lumMod val="50000"/>
                            </a:schemeClr>
                          </a:solidFill>
                          <a:effectLst/>
                        </a:rPr>
                        <a:t>		return ((Pair) wc1).</a:t>
                      </a:r>
                      <a:r>
                        <a:rPr lang="en-AU" sz="1100" dirty="0" err="1">
                          <a:solidFill>
                            <a:schemeClr val="accent3">
                              <a:lumMod val="50000"/>
                            </a:schemeClr>
                          </a:solidFill>
                          <a:effectLst/>
                        </a:rPr>
                        <a:t>getLoc</a:t>
                      </a:r>
                      <a:r>
                        <a:rPr lang="en-AU" sz="1100" dirty="0">
                          <a:solidFill>
                            <a:schemeClr val="accent3">
                              <a:lumMod val="50000"/>
                            </a:schemeClr>
                          </a:solidFill>
                          <a:effectLst/>
                        </a:rPr>
                        <a:t>().</a:t>
                      </a:r>
                      <a:r>
                        <a:rPr lang="en-AU" sz="1100" dirty="0" err="1">
                          <a:solidFill>
                            <a:schemeClr val="accent3">
                              <a:lumMod val="50000"/>
                            </a:schemeClr>
                          </a:solidFill>
                          <a:effectLst/>
                        </a:rPr>
                        <a:t>compareTo</a:t>
                      </a:r>
                      <a:r>
                        <a:rPr lang="en-AU" sz="1100" dirty="0">
                          <a:solidFill>
                            <a:schemeClr val="accent3">
                              <a:lumMod val="50000"/>
                            </a:schemeClr>
                          </a:solidFill>
                          <a:effectLst/>
                        </a:rPr>
                        <a:t>(((Pair) wc1).</a:t>
                      </a:r>
                      <a:r>
                        <a:rPr lang="en-AU" sz="1100" dirty="0" err="1">
                          <a:solidFill>
                            <a:schemeClr val="accent3">
                              <a:lumMod val="50000"/>
                            </a:schemeClr>
                          </a:solidFill>
                          <a:effectLst/>
                        </a:rPr>
                        <a:t>getLoc</a:t>
                      </a:r>
                      <a:r>
                        <a:rPr lang="en-AU" sz="1100" dirty="0">
                          <a:solidFill>
                            <a:schemeClr val="accent3">
                              <a:lumMod val="50000"/>
                            </a:schemeClr>
                          </a:solidFill>
                          <a:effectLst/>
                        </a:rPr>
                        <a:t>())</a:t>
                      </a:r>
                      <a:endParaRPr lang="en-AU" sz="1100" dirty="0">
                        <a:solidFill>
                          <a:schemeClr val="accent3">
                            <a:lumMod val="50000"/>
                          </a:schemeClr>
                        </a:solidFill>
                        <a:effectLst/>
                      </a:endParaRPr>
                    </a:p>
                    <a:p>
                      <a:pPr>
                        <a:lnSpc>
                          <a:spcPct val="115000"/>
                        </a:lnSpc>
                        <a:spcAft>
                          <a:spcPts val="0"/>
                        </a:spcAft>
                      </a:pPr>
                      <a:endParaRPr lang="en-AU" sz="1100" dirty="0">
                        <a:solidFill>
                          <a:schemeClr val="accent3">
                            <a:lumMod val="50000"/>
                          </a:schemeClr>
                        </a:solidFill>
                        <a:effectLst/>
                      </a:endParaRPr>
                    </a:p>
                    <a:p>
                      <a:pPr>
                        <a:lnSpc>
                          <a:spcPct val="115000"/>
                        </a:lnSpc>
                        <a:spcAft>
                          <a:spcPts val="0"/>
                        </a:spcAft>
                      </a:pPr>
                      <a:r>
                        <a:rPr lang="en-AU" sz="1100" dirty="0">
                          <a:solidFill>
                            <a:schemeClr val="accent3">
                              <a:lumMod val="50000"/>
                            </a:schemeClr>
                          </a:solidFill>
                          <a:effectLst/>
                        </a:rPr>
                        <a:t>class Reducer                        </a:t>
                      </a:r>
                      <a:endParaRPr lang="en-AU" sz="1100" dirty="0">
                        <a:solidFill>
                          <a:schemeClr val="accent3">
                            <a:lumMod val="50000"/>
                          </a:schemeClr>
                        </a:solidFill>
                        <a:effectLst/>
                      </a:endParaRPr>
                    </a:p>
                    <a:p>
                      <a:pPr>
                        <a:lnSpc>
                          <a:spcPct val="115000"/>
                        </a:lnSpc>
                        <a:spcAft>
                          <a:spcPts val="0"/>
                        </a:spcAft>
                      </a:pPr>
                      <a:r>
                        <a:rPr lang="en-AU" sz="1100" dirty="0">
                          <a:solidFill>
                            <a:schemeClr val="accent3">
                              <a:lumMod val="50000"/>
                            </a:schemeClr>
                          </a:solidFill>
                          <a:effectLst/>
                        </a:rPr>
                        <a:t>	method Reduce(key, </a:t>
                      </a:r>
                      <a:r>
                        <a:rPr lang="en-AU" sz="1100" dirty="0" err="1">
                          <a:solidFill>
                            <a:schemeClr val="accent3">
                              <a:lumMod val="50000"/>
                            </a:schemeClr>
                          </a:solidFill>
                          <a:effectLst/>
                        </a:rPr>
                        <a:t>userList</a:t>
                      </a:r>
                      <a:r>
                        <a:rPr lang="en-AU" sz="1100" dirty="0">
                          <a:solidFill>
                            <a:schemeClr val="accent3">
                              <a:lumMod val="50000"/>
                            </a:schemeClr>
                          </a:solidFill>
                          <a:effectLst/>
                        </a:rPr>
                        <a:t> [])                                                 </a:t>
                      </a:r>
                      <a:endParaRPr lang="en-AU" sz="1100" dirty="0">
                        <a:solidFill>
                          <a:schemeClr val="accent3">
                            <a:lumMod val="50000"/>
                          </a:schemeClr>
                        </a:solidFill>
                        <a:effectLst/>
                      </a:endParaRPr>
                    </a:p>
                    <a:p>
                      <a:pPr>
                        <a:lnSpc>
                          <a:spcPct val="115000"/>
                        </a:lnSpc>
                        <a:spcAft>
                          <a:spcPts val="0"/>
                        </a:spcAft>
                      </a:pPr>
                      <a:r>
                        <a:rPr lang="en-AU" sz="1100" dirty="0">
                          <a:solidFill>
                            <a:schemeClr val="accent3">
                              <a:lumMod val="50000"/>
                            </a:schemeClr>
                          </a:solidFill>
                          <a:effectLst/>
                        </a:rPr>
                        <a:t>		</a:t>
                      </a:r>
                      <a:r>
                        <a:rPr lang="en-AU" sz="1100" dirty="0" smtClean="0">
                          <a:solidFill>
                            <a:schemeClr val="accent3">
                              <a:lumMod val="50000"/>
                            </a:schemeClr>
                          </a:solidFill>
                          <a:effectLst/>
                        </a:rPr>
                        <a:t>Emit(</a:t>
                      </a:r>
                      <a:r>
                        <a:rPr lang="en-AU" sz="1100" dirty="0" err="1" smtClean="0">
                          <a:solidFill>
                            <a:schemeClr val="accent3">
                              <a:lumMod val="50000"/>
                            </a:schemeClr>
                          </a:solidFill>
                          <a:effectLst/>
                        </a:rPr>
                        <a:t>key.getLoc</a:t>
                      </a:r>
                      <a:r>
                        <a:rPr lang="en-AU" sz="1100" dirty="0">
                          <a:solidFill>
                            <a:schemeClr val="accent3">
                              <a:lumMod val="50000"/>
                            </a:schemeClr>
                          </a:solidFill>
                          <a:effectLst/>
                        </a:rPr>
                        <a:t>(), </a:t>
                      </a:r>
                      <a:r>
                        <a:rPr lang="en-AU" sz="1100" dirty="0" err="1">
                          <a:solidFill>
                            <a:schemeClr val="accent3">
                              <a:lumMod val="50000"/>
                            </a:schemeClr>
                          </a:solidFill>
                          <a:effectLst/>
                        </a:rPr>
                        <a:t>userList</a:t>
                      </a:r>
                      <a:r>
                        <a:rPr lang="en-AU" sz="1100" dirty="0">
                          <a:solidFill>
                            <a:schemeClr val="accent3">
                              <a:lumMod val="50000"/>
                            </a:schemeClr>
                          </a:solidFill>
                          <a:effectLst/>
                        </a:rPr>
                        <a:t>)</a:t>
                      </a:r>
                      <a:endParaRPr lang="en-AU" sz="1100" dirty="0">
                        <a:solidFill>
                          <a:schemeClr val="accent3">
                            <a:lumMod val="50000"/>
                          </a:schemeClr>
                        </a:solidFill>
                        <a:effectLst/>
                      </a:endParaRPr>
                    </a:p>
                    <a:p>
                      <a:pPr>
                        <a:lnSpc>
                          <a:spcPct val="115000"/>
                        </a:lnSpc>
                        <a:spcAft>
                          <a:spcPts val="0"/>
                        </a:spcAft>
                      </a:pPr>
                      <a:r>
                        <a:rPr lang="en-AU" sz="1100" dirty="0">
                          <a:solidFill>
                            <a:schemeClr val="accent3">
                              <a:lumMod val="50000"/>
                            </a:schemeClr>
                          </a:solidFill>
                          <a:effectLst/>
                        </a:rPr>
                        <a:t> </a:t>
                      </a:r>
                      <a:endParaRPr lang="en-AU" sz="1100" dirty="0">
                        <a:solidFill>
                          <a:schemeClr val="accent3">
                            <a:lumMod val="50000"/>
                          </a:schemeClr>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Question 1 </a:t>
            </a:r>
            <a:r>
              <a:rPr lang="en-GB" dirty="0" err="1"/>
              <a:t>MapReduce</a:t>
            </a:r>
            <a:endParaRPr lang="en-GB" dirty="0"/>
          </a:p>
        </p:txBody>
      </p:sp>
      <p:sp>
        <p:nvSpPr>
          <p:cNvPr id="3" name="内容占位符 2"/>
          <p:cNvSpPr>
            <a:spLocks noGrp="1"/>
          </p:cNvSpPr>
          <p:nvPr>
            <p:ph idx="1"/>
          </p:nvPr>
        </p:nvSpPr>
        <p:spPr/>
        <p:txBody>
          <a:bodyPr/>
          <a:lstStyle/>
          <a:p>
            <a:r>
              <a:rPr lang="en-AU" dirty="0"/>
              <a:t>Given the following graph, assume that you are using the single shortest path algorithm to compute the shortest path from node S to node E. Show the output of the mapper (sorted results of all mappers) and the reducer (only one reducer used) in each iteration (including both the distances and the paths).</a:t>
            </a:r>
            <a:endParaRPr lang="en-GB" dirty="0"/>
          </a:p>
          <a:p>
            <a:endParaRPr lang="en-GB" dirty="0"/>
          </a:p>
        </p:txBody>
      </p:sp>
      <p:pic>
        <p:nvPicPr>
          <p:cNvPr id="4" name="Picture 2" descr="https://allaboutalgorithms.files.wordpress.com/2011/11/dag.jpg"/>
          <p:cNvPicPr/>
          <p:nvPr/>
        </p:nvPicPr>
        <p:blipFill>
          <a:blip r:embed="rId1">
            <a:extLst>
              <a:ext uri="{28A0092B-C50C-407E-A947-70E740481C1C}">
                <a14:useLocalDpi xmlns:a14="http://schemas.microsoft.com/office/drawing/2010/main" val="0"/>
              </a:ext>
            </a:extLst>
          </a:blip>
          <a:srcRect/>
          <a:stretch>
            <a:fillRect/>
          </a:stretch>
        </p:blipFill>
        <p:spPr bwMode="auto">
          <a:xfrm>
            <a:off x="2142733" y="2889850"/>
            <a:ext cx="4958458" cy="272300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Solution</a:t>
            </a:r>
            <a:endParaRPr lang="en-AU" dirty="0"/>
          </a:p>
        </p:txBody>
      </p:sp>
      <p:sp>
        <p:nvSpPr>
          <p:cNvPr id="5" name="Rectangle 4"/>
          <p:cNvSpPr/>
          <p:nvPr/>
        </p:nvSpPr>
        <p:spPr>
          <a:xfrm>
            <a:off x="3087278" y="1166842"/>
            <a:ext cx="2969444" cy="5262979"/>
          </a:xfrm>
          <a:prstGeom prst="rect">
            <a:avLst/>
          </a:prstGeom>
        </p:spPr>
        <p:txBody>
          <a:bodyPr wrap="square">
            <a:spAutoFit/>
          </a:bodyPr>
          <a:lstStyle/>
          <a:p>
            <a:r>
              <a:rPr lang="pt-BR" dirty="0">
                <a:solidFill>
                  <a:srgbClr val="FF0000"/>
                </a:solidFill>
              </a:rPr>
              <a:t>1. </a:t>
            </a:r>
            <a:endParaRPr lang="pt-BR" dirty="0">
              <a:solidFill>
                <a:srgbClr val="FF0000"/>
              </a:solidFill>
            </a:endParaRPr>
          </a:p>
          <a:p>
            <a:r>
              <a:rPr lang="pt-BR" dirty="0">
                <a:solidFill>
                  <a:srgbClr val="FF0000"/>
                </a:solidFill>
              </a:rPr>
              <a:t>Mapper:</a:t>
            </a:r>
            <a:endParaRPr lang="pt-BR" dirty="0">
              <a:solidFill>
                <a:srgbClr val="FF0000"/>
              </a:solidFill>
            </a:endParaRPr>
          </a:p>
          <a:p>
            <a:r>
              <a:rPr lang="pt-BR" dirty="0">
                <a:solidFill>
                  <a:srgbClr val="FF0000"/>
                </a:solidFill>
              </a:rPr>
              <a:t>(A, 1), (C, 2)</a:t>
            </a:r>
            <a:endParaRPr lang="pt-BR" dirty="0">
              <a:solidFill>
                <a:srgbClr val="FF0000"/>
              </a:solidFill>
            </a:endParaRPr>
          </a:p>
          <a:p>
            <a:r>
              <a:rPr lang="pt-BR" dirty="0">
                <a:solidFill>
                  <a:srgbClr val="FF0000"/>
                </a:solidFill>
              </a:rPr>
              <a:t>Reducer:</a:t>
            </a:r>
            <a:endParaRPr lang="pt-BR" dirty="0">
              <a:solidFill>
                <a:srgbClr val="FF0000"/>
              </a:solidFill>
            </a:endParaRPr>
          </a:p>
          <a:p>
            <a:r>
              <a:rPr lang="pt-BR" dirty="0">
                <a:solidFill>
                  <a:srgbClr val="FF0000"/>
                </a:solidFill>
              </a:rPr>
              <a:t>A: 1 | S-&gt;A | B:6</a:t>
            </a:r>
            <a:endParaRPr lang="pt-BR" dirty="0">
              <a:solidFill>
                <a:srgbClr val="FF0000"/>
              </a:solidFill>
            </a:endParaRPr>
          </a:p>
          <a:p>
            <a:r>
              <a:rPr lang="pt-BR" dirty="0">
                <a:solidFill>
                  <a:srgbClr val="FF0000"/>
                </a:solidFill>
              </a:rPr>
              <a:t>C: 2 | S-&gt;C | A:4, D:3</a:t>
            </a:r>
            <a:endParaRPr lang="pt-BR" dirty="0">
              <a:solidFill>
                <a:srgbClr val="FF0000"/>
              </a:solidFill>
            </a:endParaRPr>
          </a:p>
          <a:p>
            <a:endParaRPr lang="pt-BR" dirty="0">
              <a:solidFill>
                <a:srgbClr val="FF0000"/>
              </a:solidFill>
            </a:endParaRPr>
          </a:p>
          <a:p>
            <a:r>
              <a:rPr lang="pt-BR" dirty="0">
                <a:solidFill>
                  <a:srgbClr val="FF0000"/>
                </a:solidFill>
              </a:rPr>
              <a:t>2.</a:t>
            </a:r>
            <a:endParaRPr lang="pt-BR" dirty="0">
              <a:solidFill>
                <a:srgbClr val="FF0000"/>
              </a:solidFill>
            </a:endParaRPr>
          </a:p>
          <a:p>
            <a:r>
              <a:rPr lang="pt-BR" dirty="0">
                <a:solidFill>
                  <a:srgbClr val="FF0000"/>
                </a:solidFill>
              </a:rPr>
              <a:t>Mapper:</a:t>
            </a:r>
            <a:endParaRPr lang="pt-BR" dirty="0">
              <a:solidFill>
                <a:srgbClr val="FF0000"/>
              </a:solidFill>
            </a:endParaRPr>
          </a:p>
          <a:p>
            <a:r>
              <a:rPr lang="pt-BR" dirty="0">
                <a:solidFill>
                  <a:srgbClr val="FF0000"/>
                </a:solidFill>
              </a:rPr>
              <a:t>(B, 7), (A, 6), (D, 5)</a:t>
            </a:r>
            <a:endParaRPr lang="pt-BR" dirty="0">
              <a:solidFill>
                <a:srgbClr val="FF0000"/>
              </a:solidFill>
            </a:endParaRPr>
          </a:p>
          <a:p>
            <a:r>
              <a:rPr lang="pt-BR" dirty="0">
                <a:solidFill>
                  <a:srgbClr val="FF0000"/>
                </a:solidFill>
              </a:rPr>
              <a:t>Reducer:</a:t>
            </a:r>
            <a:endParaRPr lang="pt-BR" dirty="0">
              <a:solidFill>
                <a:srgbClr val="FF0000"/>
              </a:solidFill>
            </a:endParaRPr>
          </a:p>
          <a:p>
            <a:r>
              <a:rPr lang="pt-BR" dirty="0">
                <a:solidFill>
                  <a:srgbClr val="FF0000"/>
                </a:solidFill>
              </a:rPr>
              <a:t>B: 7 | S-&gt;A-&gt;B | D:1, E:2</a:t>
            </a:r>
            <a:endParaRPr lang="pt-BR" dirty="0">
              <a:solidFill>
                <a:srgbClr val="FF0000"/>
              </a:solidFill>
            </a:endParaRPr>
          </a:p>
          <a:p>
            <a:r>
              <a:rPr lang="pt-BR" dirty="0">
                <a:solidFill>
                  <a:srgbClr val="FF0000"/>
                </a:solidFill>
              </a:rPr>
              <a:t>D: 5 | S-&gt;C-&gt;D | E:1</a:t>
            </a:r>
            <a:endParaRPr lang="pt-BR" dirty="0">
              <a:solidFill>
                <a:srgbClr val="FF0000"/>
              </a:solidFill>
            </a:endParaRPr>
          </a:p>
          <a:p>
            <a:endParaRPr lang="pt-BR" dirty="0">
              <a:solidFill>
                <a:srgbClr val="FF0000"/>
              </a:solidFill>
            </a:endParaRPr>
          </a:p>
          <a:p>
            <a:r>
              <a:rPr lang="pt-BR" dirty="0">
                <a:solidFill>
                  <a:srgbClr val="FF0000"/>
                </a:solidFill>
              </a:rPr>
              <a:t>3. </a:t>
            </a:r>
            <a:endParaRPr lang="pt-BR" dirty="0">
              <a:solidFill>
                <a:srgbClr val="FF0000"/>
              </a:solidFill>
            </a:endParaRPr>
          </a:p>
          <a:p>
            <a:r>
              <a:rPr lang="pt-BR" dirty="0">
                <a:solidFill>
                  <a:srgbClr val="FF0000"/>
                </a:solidFill>
              </a:rPr>
              <a:t>Mapper:</a:t>
            </a:r>
            <a:endParaRPr lang="pt-BR" dirty="0">
              <a:solidFill>
                <a:srgbClr val="FF0000"/>
              </a:solidFill>
            </a:endParaRPr>
          </a:p>
          <a:p>
            <a:r>
              <a:rPr lang="pt-BR" dirty="0">
                <a:solidFill>
                  <a:srgbClr val="FF0000"/>
                </a:solidFill>
              </a:rPr>
              <a:t>(E, 9), (D, 8), (E, 6)</a:t>
            </a:r>
            <a:endParaRPr lang="pt-BR" dirty="0">
              <a:solidFill>
                <a:srgbClr val="FF0000"/>
              </a:solidFill>
            </a:endParaRPr>
          </a:p>
          <a:p>
            <a:r>
              <a:rPr lang="pt-BR" dirty="0">
                <a:solidFill>
                  <a:srgbClr val="FF0000"/>
                </a:solidFill>
              </a:rPr>
              <a:t>Reducer:</a:t>
            </a:r>
            <a:endParaRPr lang="pt-BR" dirty="0">
              <a:solidFill>
                <a:srgbClr val="FF0000"/>
              </a:solidFill>
            </a:endParaRPr>
          </a:p>
          <a:p>
            <a:r>
              <a:rPr lang="pt-BR" dirty="0">
                <a:solidFill>
                  <a:srgbClr val="FF0000"/>
                </a:solidFill>
              </a:rPr>
              <a:t>E: 6 |S-&gt;C-&gt;D-&gt;E | empty</a:t>
            </a:r>
            <a:endParaRPr lang="pt-BR" dirty="0">
              <a:solidFill>
                <a:srgbClr val="FF0000"/>
              </a:solidFill>
            </a:endParaRPr>
          </a:p>
          <a:p>
            <a:endParaRPr lang="pt-BR" dirty="0">
              <a:solidFill>
                <a:srgbClr val="FF0000"/>
              </a:solidFill>
            </a:endParaRPr>
          </a:p>
          <a:p>
            <a:r>
              <a:rPr lang="pt-BR" dirty="0">
                <a:solidFill>
                  <a:srgbClr val="FF0000"/>
                </a:solidFill>
              </a:rPr>
              <a:t>Algorithm terminates</a:t>
            </a:r>
            <a:endParaRPr lang="pt-BR"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8" end="8"/>
                                            </p:txEl>
                                          </p:spTgt>
                                        </p:tgtEl>
                                        <p:attrNameLst>
                                          <p:attrName>style.visibility</p:attrName>
                                        </p:attrNameLst>
                                      </p:cBhvr>
                                      <p:to>
                                        <p:strVal val="visible"/>
                                      </p:to>
                                    </p:set>
                                    <p:animEffect transition="in" filter="fade">
                                      <p:cBhvr>
                                        <p:cTn id="30" dur="500"/>
                                        <p:tgtEl>
                                          <p:spTgt spid="5">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animEffect transition="in" filter="fade">
                                      <p:cBhvr>
                                        <p:cTn id="33" dur="500"/>
                                        <p:tgtEl>
                                          <p:spTgt spid="5">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0" end="10"/>
                                            </p:txEl>
                                          </p:spTgt>
                                        </p:tgtEl>
                                        <p:attrNameLst>
                                          <p:attrName>style.visibility</p:attrName>
                                        </p:attrNameLst>
                                      </p:cBhvr>
                                      <p:to>
                                        <p:strVal val="visible"/>
                                      </p:to>
                                    </p:set>
                                    <p:animEffect transition="in" filter="fade">
                                      <p:cBhvr>
                                        <p:cTn id="36" dur="500"/>
                                        <p:tgtEl>
                                          <p:spTgt spid="5">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animEffect transition="in" filter="fade">
                                      <p:cBhvr>
                                        <p:cTn id="39" dur="500"/>
                                        <p:tgtEl>
                                          <p:spTgt spid="5">
                                            <p:txEl>
                                              <p:pRg st="11" end="1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5">
                                            <p:txEl>
                                              <p:pRg st="12" end="12"/>
                                            </p:txEl>
                                          </p:spTgt>
                                        </p:tgtEl>
                                        <p:attrNameLst>
                                          <p:attrName>style.visibility</p:attrName>
                                        </p:attrNameLst>
                                      </p:cBhvr>
                                      <p:to>
                                        <p:strVal val="visible"/>
                                      </p:to>
                                    </p:set>
                                    <p:animEffect transition="in" filter="fade">
                                      <p:cBhvr>
                                        <p:cTn id="42" dur="500"/>
                                        <p:tgtEl>
                                          <p:spTgt spid="5">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14" end="14"/>
                                            </p:txEl>
                                          </p:spTgt>
                                        </p:tgtEl>
                                        <p:attrNameLst>
                                          <p:attrName>style.visibility</p:attrName>
                                        </p:attrNameLst>
                                      </p:cBhvr>
                                      <p:to>
                                        <p:strVal val="visible"/>
                                      </p:to>
                                    </p:set>
                                    <p:animEffect transition="in" filter="fade">
                                      <p:cBhvr>
                                        <p:cTn id="47" dur="500"/>
                                        <p:tgtEl>
                                          <p:spTgt spid="5">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5">
                                            <p:txEl>
                                              <p:pRg st="15" end="15"/>
                                            </p:txEl>
                                          </p:spTgt>
                                        </p:tgtEl>
                                        <p:attrNameLst>
                                          <p:attrName>style.visibility</p:attrName>
                                        </p:attrNameLst>
                                      </p:cBhvr>
                                      <p:to>
                                        <p:strVal val="visible"/>
                                      </p:to>
                                    </p:set>
                                    <p:animEffect transition="in" filter="fade">
                                      <p:cBhvr>
                                        <p:cTn id="50" dur="500"/>
                                        <p:tgtEl>
                                          <p:spTgt spid="5">
                                            <p:txEl>
                                              <p:pRg st="15" end="15"/>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animEffect transition="in" filter="fade">
                                      <p:cBhvr>
                                        <p:cTn id="53" dur="500"/>
                                        <p:tgtEl>
                                          <p:spTgt spid="5">
                                            <p:txEl>
                                              <p:pRg st="16" end="16"/>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5">
                                            <p:txEl>
                                              <p:pRg st="17" end="17"/>
                                            </p:txEl>
                                          </p:spTgt>
                                        </p:tgtEl>
                                        <p:attrNameLst>
                                          <p:attrName>style.visibility</p:attrName>
                                        </p:attrNameLst>
                                      </p:cBhvr>
                                      <p:to>
                                        <p:strVal val="visible"/>
                                      </p:to>
                                    </p:set>
                                    <p:animEffect transition="in" filter="fade">
                                      <p:cBhvr>
                                        <p:cTn id="56" dur="500"/>
                                        <p:tgtEl>
                                          <p:spTgt spid="5">
                                            <p:txEl>
                                              <p:pRg st="17" end="17"/>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
                                            <p:txEl>
                                              <p:pRg st="18" end="18"/>
                                            </p:txEl>
                                          </p:spTgt>
                                        </p:tgtEl>
                                        <p:attrNameLst>
                                          <p:attrName>style.visibility</p:attrName>
                                        </p:attrNameLst>
                                      </p:cBhvr>
                                      <p:to>
                                        <p:strVal val="visible"/>
                                      </p:to>
                                    </p:set>
                                    <p:animEffect transition="in" filter="fade">
                                      <p:cBhvr>
                                        <p:cTn id="59" dur="500"/>
                                        <p:tgtEl>
                                          <p:spTgt spid="5">
                                            <p:txEl>
                                              <p:pRg st="18" end="18"/>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5">
                                            <p:txEl>
                                              <p:pRg st="20" end="20"/>
                                            </p:txEl>
                                          </p:spTgt>
                                        </p:tgtEl>
                                        <p:attrNameLst>
                                          <p:attrName>style.visibility</p:attrName>
                                        </p:attrNameLst>
                                      </p:cBhvr>
                                      <p:to>
                                        <p:strVal val="visible"/>
                                      </p:to>
                                    </p:set>
                                    <p:animEffect transition="in" filter="fade">
                                      <p:cBhvr>
                                        <p:cTn id="62" dur="500"/>
                                        <p:tgtEl>
                                          <p:spTgt spid="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Question 1 </a:t>
            </a:r>
            <a:r>
              <a:rPr lang="en-US" dirty="0" err="1"/>
              <a:t>MapReduce</a:t>
            </a:r>
            <a:endParaRPr lang="en-GB" dirty="0"/>
          </a:p>
        </p:txBody>
      </p:sp>
      <p:sp>
        <p:nvSpPr>
          <p:cNvPr id="3" name="内容占位符 2"/>
          <p:cNvSpPr>
            <a:spLocks noGrp="1"/>
          </p:cNvSpPr>
          <p:nvPr>
            <p:ph idx="1"/>
          </p:nvPr>
        </p:nvSpPr>
        <p:spPr/>
        <p:txBody>
          <a:bodyPr/>
          <a:lstStyle/>
          <a:p>
            <a:pPr marL="342900" lvl="1" indent="-342900">
              <a:buClr>
                <a:schemeClr val="tx2"/>
              </a:buClr>
              <a:buSzPct val="90000"/>
              <a:buFont typeface="Monotype Sorts" pitchFamily="-84" charset="2"/>
              <a:buChar char="n"/>
            </a:pPr>
            <a:r>
              <a:rPr lang="en-AU" dirty="0"/>
              <a:t>Assume that in an online shopping system, a huge log file stores the information of each transaction. Each line of the log is in format of “</a:t>
            </a:r>
            <a:r>
              <a:rPr lang="en-AU" dirty="0" err="1"/>
              <a:t>userID</a:t>
            </a:r>
            <a:r>
              <a:rPr lang="en-AU" b="1" dirty="0"/>
              <a:t>\</a:t>
            </a:r>
            <a:r>
              <a:rPr lang="en-AU" b="1" dirty="0" err="1"/>
              <a:t>t</a:t>
            </a:r>
            <a:r>
              <a:rPr lang="en-AU" dirty="0" err="1"/>
              <a:t>product</a:t>
            </a:r>
            <a:r>
              <a:rPr lang="en-AU" b="1" dirty="0"/>
              <a:t>\t</a:t>
            </a:r>
            <a:r>
              <a:rPr lang="en-AU" dirty="0"/>
              <a:t> price</a:t>
            </a:r>
            <a:r>
              <a:rPr lang="en-AU" b="1" dirty="0"/>
              <a:t>\t</a:t>
            </a:r>
            <a:r>
              <a:rPr lang="en-AU" dirty="0"/>
              <a:t> time”. Your task is to use </a:t>
            </a:r>
            <a:r>
              <a:rPr lang="en-AU" dirty="0" err="1"/>
              <a:t>MapReduce</a:t>
            </a:r>
            <a:r>
              <a:rPr lang="en-AU" dirty="0"/>
              <a:t> to find out the top-5 most expensive products purchased by each user in 2016.</a:t>
            </a:r>
            <a:endParaRPr lang="en-AU" dirty="0"/>
          </a:p>
          <a:p>
            <a:endParaRPr lang="en-GB" dirty="0"/>
          </a:p>
        </p:txBody>
      </p:sp>
      <p:graphicFrame>
        <p:nvGraphicFramePr>
          <p:cNvPr id="4" name="Table 3"/>
          <p:cNvGraphicFramePr>
            <a:graphicFrameLocks noGrp="1"/>
          </p:cNvGraphicFramePr>
          <p:nvPr/>
        </p:nvGraphicFramePr>
        <p:xfrm>
          <a:off x="1637665" y="2597756"/>
          <a:ext cx="5868670" cy="3277362"/>
        </p:xfrm>
        <a:graphic>
          <a:graphicData uri="http://schemas.openxmlformats.org/drawingml/2006/table">
            <a:tbl>
              <a:tblPr firstRow="1" firstCol="1" bandRow="1">
                <a:tableStyleId>{5C22544A-7EE6-4342-B048-85BDC9FD1C3A}</a:tableStyleId>
              </a:tblPr>
              <a:tblGrid>
                <a:gridCol w="5868670"/>
              </a:tblGrid>
              <a:tr h="0">
                <a:tc>
                  <a:txBody>
                    <a:bodyPr/>
                    <a:lstStyle/>
                    <a:p>
                      <a:pPr>
                        <a:lnSpc>
                          <a:spcPct val="115000"/>
                        </a:lnSpc>
                        <a:spcAft>
                          <a:spcPts val="0"/>
                        </a:spcAft>
                      </a:pPr>
                      <a:r>
                        <a:rPr lang="en-AU" sz="1100" dirty="0">
                          <a:solidFill>
                            <a:schemeClr val="accent3">
                              <a:lumMod val="50000"/>
                            </a:schemeClr>
                          </a:solidFill>
                          <a:effectLst/>
                        </a:rPr>
                        <a:t>class Mapper</a:t>
                      </a:r>
                      <a:endParaRPr lang="en-AU" sz="1100" dirty="0">
                        <a:solidFill>
                          <a:schemeClr val="accent3">
                            <a:lumMod val="50000"/>
                          </a:schemeClr>
                        </a:solidFill>
                        <a:effectLst/>
                      </a:endParaRPr>
                    </a:p>
                    <a:p>
                      <a:pPr>
                        <a:lnSpc>
                          <a:spcPct val="115000"/>
                        </a:lnSpc>
                        <a:spcAft>
                          <a:spcPts val="0"/>
                        </a:spcAft>
                      </a:pPr>
                      <a:r>
                        <a:rPr lang="en-AU" sz="1100" dirty="0">
                          <a:solidFill>
                            <a:schemeClr val="accent3">
                              <a:lumMod val="50000"/>
                            </a:schemeClr>
                          </a:solidFill>
                          <a:effectLst/>
                        </a:rPr>
                        <a:t>              initialize an associate array H(integer </a:t>
                      </a:r>
                      <a:r>
                        <a:rPr lang="en-AU" sz="1100" dirty="0" err="1">
                          <a:solidFill>
                            <a:schemeClr val="accent3">
                              <a:lumMod val="50000"/>
                            </a:schemeClr>
                          </a:solidFill>
                          <a:effectLst/>
                        </a:rPr>
                        <a:t>UserID</a:t>
                      </a:r>
                      <a:r>
                        <a:rPr lang="en-AU" sz="1100" dirty="0">
                          <a:solidFill>
                            <a:schemeClr val="accent3">
                              <a:lumMod val="50000"/>
                            </a:schemeClr>
                          </a:solidFill>
                          <a:effectLst/>
                        </a:rPr>
                        <a:t>, priority queue Q of log record based on price)</a:t>
                      </a:r>
                      <a:endParaRPr lang="en-AU" sz="1100" dirty="0">
                        <a:solidFill>
                          <a:schemeClr val="accent3">
                            <a:lumMod val="50000"/>
                          </a:schemeClr>
                        </a:solidFill>
                        <a:effectLst/>
                      </a:endParaRPr>
                    </a:p>
                    <a:p>
                      <a:pPr indent="457200">
                        <a:lnSpc>
                          <a:spcPct val="115000"/>
                        </a:lnSpc>
                        <a:spcAft>
                          <a:spcPts val="0"/>
                        </a:spcAft>
                      </a:pPr>
                      <a:r>
                        <a:rPr lang="en-AU" sz="1100" dirty="0">
                          <a:solidFill>
                            <a:schemeClr val="accent3">
                              <a:lumMod val="50000"/>
                            </a:schemeClr>
                          </a:solidFill>
                          <a:effectLst/>
                        </a:rPr>
                        <a:t>method Map(key, log record R)</a:t>
                      </a:r>
                      <a:endParaRPr lang="en-AU" sz="1100" dirty="0">
                        <a:solidFill>
                          <a:schemeClr val="accent3">
                            <a:lumMod val="50000"/>
                          </a:schemeClr>
                        </a:solidFill>
                        <a:effectLst/>
                      </a:endParaRPr>
                    </a:p>
                    <a:p>
                      <a:pPr marL="457200" indent="457200">
                        <a:lnSpc>
                          <a:spcPct val="115000"/>
                        </a:lnSpc>
                        <a:spcAft>
                          <a:spcPts val="0"/>
                        </a:spcAft>
                      </a:pPr>
                      <a:r>
                        <a:rPr lang="en-AU" sz="1100" dirty="0">
                          <a:solidFill>
                            <a:schemeClr val="accent3">
                              <a:lumMod val="50000"/>
                            </a:schemeClr>
                          </a:solidFill>
                          <a:effectLst/>
                        </a:rPr>
                        <a:t>if </a:t>
                      </a:r>
                      <a:r>
                        <a:rPr lang="en-AU" sz="1100" dirty="0" err="1">
                          <a:solidFill>
                            <a:schemeClr val="accent3">
                              <a:lumMod val="50000"/>
                            </a:schemeClr>
                          </a:solidFill>
                          <a:effectLst/>
                        </a:rPr>
                        <a:t>R.time</a:t>
                      </a:r>
                      <a:r>
                        <a:rPr lang="en-AU" sz="1100" dirty="0">
                          <a:solidFill>
                            <a:schemeClr val="accent3">
                              <a:lumMod val="50000"/>
                            </a:schemeClr>
                          </a:solidFill>
                          <a:effectLst/>
                        </a:rPr>
                        <a:t> == 2016</a:t>
                      </a:r>
                      <a:endParaRPr lang="en-AU" sz="1100" dirty="0">
                        <a:solidFill>
                          <a:schemeClr val="accent3">
                            <a:lumMod val="50000"/>
                          </a:schemeClr>
                        </a:solidFill>
                        <a:effectLst/>
                      </a:endParaRPr>
                    </a:p>
                    <a:p>
                      <a:pPr marL="457200" indent="457200">
                        <a:lnSpc>
                          <a:spcPct val="115000"/>
                        </a:lnSpc>
                        <a:spcAft>
                          <a:spcPts val="0"/>
                        </a:spcAft>
                      </a:pPr>
                      <a:r>
                        <a:rPr lang="en-AU" sz="1100" dirty="0">
                          <a:solidFill>
                            <a:schemeClr val="accent3">
                              <a:lumMod val="50000"/>
                            </a:schemeClr>
                          </a:solidFill>
                          <a:effectLst/>
                        </a:rPr>
                        <a:t>              H(</a:t>
                      </a:r>
                      <a:r>
                        <a:rPr lang="en-AU" sz="1100" dirty="0" err="1">
                          <a:solidFill>
                            <a:schemeClr val="accent3">
                              <a:lumMod val="50000"/>
                            </a:schemeClr>
                          </a:solidFill>
                          <a:effectLst/>
                        </a:rPr>
                        <a:t>R.userID</a:t>
                      </a:r>
                      <a:r>
                        <a:rPr lang="en-AU" sz="1100" dirty="0">
                          <a:solidFill>
                            <a:schemeClr val="accent3">
                              <a:lumMod val="50000"/>
                            </a:schemeClr>
                          </a:solidFill>
                          <a:effectLst/>
                        </a:rPr>
                        <a:t>).add(R)</a:t>
                      </a:r>
                      <a:endParaRPr lang="en-AU" sz="1100" dirty="0">
                        <a:solidFill>
                          <a:schemeClr val="accent3">
                            <a:lumMod val="50000"/>
                          </a:schemeClr>
                        </a:solidFill>
                        <a:effectLst/>
                      </a:endParaRPr>
                    </a:p>
                    <a:p>
                      <a:pPr marL="457200" indent="457200">
                        <a:lnSpc>
                          <a:spcPct val="115000"/>
                        </a:lnSpc>
                        <a:spcAft>
                          <a:spcPts val="0"/>
                        </a:spcAft>
                      </a:pPr>
                      <a:r>
                        <a:rPr lang="en-AU" sz="1100" dirty="0">
                          <a:solidFill>
                            <a:schemeClr val="accent3">
                              <a:lumMod val="50000"/>
                            </a:schemeClr>
                          </a:solidFill>
                          <a:effectLst/>
                        </a:rPr>
                        <a:t>              if(H(</a:t>
                      </a:r>
                      <a:r>
                        <a:rPr lang="en-AU" sz="1100" dirty="0" err="1">
                          <a:solidFill>
                            <a:schemeClr val="accent3">
                              <a:lumMod val="50000"/>
                            </a:schemeClr>
                          </a:solidFill>
                          <a:effectLst/>
                        </a:rPr>
                        <a:t>R.userID</a:t>
                      </a:r>
                      <a:r>
                        <a:rPr lang="en-AU" sz="1100" dirty="0">
                          <a:solidFill>
                            <a:schemeClr val="accent3">
                              <a:lumMod val="50000"/>
                            </a:schemeClr>
                          </a:solidFill>
                          <a:effectLst/>
                        </a:rPr>
                        <a:t>).size &gt;5)</a:t>
                      </a:r>
                      <a:endParaRPr lang="en-AU" sz="1100" dirty="0">
                        <a:solidFill>
                          <a:schemeClr val="accent3">
                            <a:lumMod val="50000"/>
                          </a:schemeClr>
                        </a:solidFill>
                        <a:effectLst/>
                      </a:endParaRPr>
                    </a:p>
                    <a:p>
                      <a:pPr marL="457200" indent="457200">
                        <a:lnSpc>
                          <a:spcPct val="115000"/>
                        </a:lnSpc>
                        <a:spcAft>
                          <a:spcPts val="0"/>
                        </a:spcAft>
                      </a:pPr>
                      <a:r>
                        <a:rPr lang="en-AU" sz="1100" dirty="0">
                          <a:solidFill>
                            <a:schemeClr val="accent3">
                              <a:lumMod val="50000"/>
                            </a:schemeClr>
                          </a:solidFill>
                          <a:effectLst/>
                        </a:rPr>
                        <a:t>                            H(</a:t>
                      </a:r>
                      <a:r>
                        <a:rPr lang="en-AU" sz="1100" dirty="0" err="1">
                          <a:solidFill>
                            <a:schemeClr val="accent3">
                              <a:lumMod val="50000"/>
                            </a:schemeClr>
                          </a:solidFill>
                          <a:effectLst/>
                        </a:rPr>
                        <a:t>R.userID</a:t>
                      </a:r>
                      <a:r>
                        <a:rPr lang="en-AU" sz="1100" dirty="0">
                          <a:solidFill>
                            <a:schemeClr val="accent3">
                              <a:lumMod val="50000"/>
                            </a:schemeClr>
                          </a:solidFill>
                          <a:effectLst/>
                        </a:rPr>
                        <a:t>).remove(first element)</a:t>
                      </a:r>
                      <a:endParaRPr lang="en-AU" sz="1100" dirty="0">
                        <a:solidFill>
                          <a:schemeClr val="accent3">
                            <a:lumMod val="50000"/>
                          </a:schemeClr>
                        </a:solidFill>
                        <a:effectLst/>
                      </a:endParaRPr>
                    </a:p>
                    <a:p>
                      <a:pPr>
                        <a:lnSpc>
                          <a:spcPct val="115000"/>
                        </a:lnSpc>
                        <a:spcAft>
                          <a:spcPts val="0"/>
                        </a:spcAft>
                      </a:pPr>
                      <a:r>
                        <a:rPr lang="en-AU" sz="1100" dirty="0">
                          <a:solidFill>
                            <a:schemeClr val="accent3">
                              <a:lumMod val="50000"/>
                            </a:schemeClr>
                          </a:solidFill>
                          <a:effectLst/>
                        </a:rPr>
                        <a:t>              method </a:t>
                      </a:r>
                      <a:r>
                        <a:rPr lang="en-AU" sz="1100" dirty="0" err="1">
                          <a:solidFill>
                            <a:schemeClr val="accent3">
                              <a:lumMod val="50000"/>
                            </a:schemeClr>
                          </a:solidFill>
                          <a:effectLst/>
                        </a:rPr>
                        <a:t>CleanUp</a:t>
                      </a:r>
                      <a:r>
                        <a:rPr lang="en-AU" sz="1100" dirty="0">
                          <a:solidFill>
                            <a:schemeClr val="accent3">
                              <a:lumMod val="50000"/>
                            </a:schemeClr>
                          </a:solidFill>
                          <a:effectLst/>
                        </a:rPr>
                        <a:t>()</a:t>
                      </a:r>
                      <a:endParaRPr lang="en-AU" sz="1100" dirty="0">
                        <a:solidFill>
                          <a:schemeClr val="accent3">
                            <a:lumMod val="50000"/>
                          </a:schemeClr>
                        </a:solidFill>
                        <a:effectLst/>
                      </a:endParaRPr>
                    </a:p>
                    <a:p>
                      <a:pPr>
                        <a:lnSpc>
                          <a:spcPct val="115000"/>
                        </a:lnSpc>
                        <a:spcAft>
                          <a:spcPts val="0"/>
                        </a:spcAft>
                      </a:pPr>
                      <a:r>
                        <a:rPr lang="en-AU" sz="1100" dirty="0">
                          <a:solidFill>
                            <a:schemeClr val="accent3">
                              <a:lumMod val="50000"/>
                            </a:schemeClr>
                          </a:solidFill>
                          <a:effectLst/>
                        </a:rPr>
                        <a:t>                             foreach(entry E in H)</a:t>
                      </a:r>
                      <a:endParaRPr lang="en-AU" sz="1100" dirty="0">
                        <a:solidFill>
                          <a:schemeClr val="accent3">
                            <a:lumMod val="50000"/>
                          </a:schemeClr>
                        </a:solidFill>
                        <a:effectLst/>
                      </a:endParaRPr>
                    </a:p>
                    <a:p>
                      <a:pPr>
                        <a:lnSpc>
                          <a:spcPct val="115000"/>
                        </a:lnSpc>
                        <a:spcAft>
                          <a:spcPts val="0"/>
                        </a:spcAft>
                      </a:pPr>
                      <a:r>
                        <a:rPr lang="en-AU" sz="1100" dirty="0">
                          <a:solidFill>
                            <a:schemeClr val="accent3">
                              <a:lumMod val="50000"/>
                            </a:schemeClr>
                          </a:solidFill>
                          <a:effectLst/>
                        </a:rPr>
                        <a:t>                                            Emit(</a:t>
                      </a:r>
                      <a:r>
                        <a:rPr lang="en-AU" sz="1100" dirty="0" err="1">
                          <a:solidFill>
                            <a:schemeClr val="accent3">
                              <a:lumMod val="50000"/>
                            </a:schemeClr>
                          </a:solidFill>
                          <a:effectLst/>
                        </a:rPr>
                        <a:t>E.userID</a:t>
                      </a:r>
                      <a:r>
                        <a:rPr lang="en-AU" sz="1100" dirty="0">
                          <a:solidFill>
                            <a:schemeClr val="accent3">
                              <a:lumMod val="50000"/>
                            </a:schemeClr>
                          </a:solidFill>
                          <a:effectLst/>
                        </a:rPr>
                        <a:t>, E.Q)</a:t>
                      </a:r>
                      <a:endParaRPr lang="en-AU" sz="1100" dirty="0">
                        <a:solidFill>
                          <a:schemeClr val="accent3">
                            <a:lumMod val="50000"/>
                          </a:schemeClr>
                        </a:solidFill>
                        <a:effectLst/>
                      </a:endParaRPr>
                    </a:p>
                    <a:p>
                      <a:pPr>
                        <a:lnSpc>
                          <a:spcPct val="115000"/>
                        </a:lnSpc>
                        <a:spcAft>
                          <a:spcPts val="0"/>
                        </a:spcAft>
                      </a:pPr>
                      <a:endParaRPr lang="en-AU" sz="1100" dirty="0">
                        <a:solidFill>
                          <a:schemeClr val="accent3">
                            <a:lumMod val="50000"/>
                          </a:schemeClr>
                        </a:solidFill>
                        <a:effectLst/>
                      </a:endParaRPr>
                    </a:p>
                    <a:p>
                      <a:pPr>
                        <a:lnSpc>
                          <a:spcPct val="115000"/>
                        </a:lnSpc>
                        <a:spcAft>
                          <a:spcPts val="0"/>
                        </a:spcAft>
                      </a:pPr>
                      <a:endParaRPr lang="en-AU" sz="1100" dirty="0">
                        <a:solidFill>
                          <a:schemeClr val="accent3">
                            <a:lumMod val="50000"/>
                          </a:schemeClr>
                        </a:solidFill>
                        <a:effectLst/>
                      </a:endParaRPr>
                    </a:p>
                    <a:p>
                      <a:pPr>
                        <a:lnSpc>
                          <a:spcPct val="115000"/>
                        </a:lnSpc>
                        <a:spcAft>
                          <a:spcPts val="0"/>
                        </a:spcAft>
                      </a:pPr>
                      <a:r>
                        <a:rPr lang="en-AU" sz="1100" dirty="0">
                          <a:solidFill>
                            <a:schemeClr val="accent3">
                              <a:lumMod val="50000"/>
                            </a:schemeClr>
                          </a:solidFill>
                          <a:effectLst/>
                        </a:rPr>
                        <a:t>class Reducer</a:t>
                      </a:r>
                      <a:endParaRPr lang="en-AU" sz="1100" dirty="0">
                        <a:solidFill>
                          <a:schemeClr val="accent3">
                            <a:lumMod val="50000"/>
                          </a:schemeClr>
                        </a:solidFill>
                        <a:effectLst/>
                      </a:endParaRPr>
                    </a:p>
                    <a:p>
                      <a:pPr indent="457200">
                        <a:lnSpc>
                          <a:spcPct val="115000"/>
                        </a:lnSpc>
                        <a:spcAft>
                          <a:spcPts val="0"/>
                        </a:spcAft>
                      </a:pPr>
                      <a:r>
                        <a:rPr lang="en-AU" sz="1100" dirty="0">
                          <a:solidFill>
                            <a:schemeClr val="accent3">
                              <a:lumMod val="50000"/>
                            </a:schemeClr>
                          </a:solidFill>
                          <a:effectLst/>
                        </a:rPr>
                        <a:t>method Reduce(</a:t>
                      </a:r>
                      <a:r>
                        <a:rPr lang="en-AU" sz="1100" dirty="0" err="1">
                          <a:solidFill>
                            <a:schemeClr val="accent3">
                              <a:lumMod val="50000"/>
                            </a:schemeClr>
                          </a:solidFill>
                          <a:effectLst/>
                        </a:rPr>
                        <a:t>userID</a:t>
                      </a:r>
                      <a:r>
                        <a:rPr lang="en-AU" sz="1100" dirty="0">
                          <a:solidFill>
                            <a:schemeClr val="accent3">
                              <a:lumMod val="50000"/>
                            </a:schemeClr>
                          </a:solidFill>
                          <a:effectLst/>
                        </a:rPr>
                        <a:t>, list of queues[])</a:t>
                      </a:r>
                      <a:endParaRPr lang="en-AU" sz="1100" dirty="0">
                        <a:solidFill>
                          <a:schemeClr val="accent3">
                            <a:lumMod val="50000"/>
                          </a:schemeClr>
                        </a:solidFill>
                        <a:effectLst/>
                      </a:endParaRPr>
                    </a:p>
                    <a:p>
                      <a:pPr marL="457200" indent="457200">
                        <a:lnSpc>
                          <a:spcPct val="115000"/>
                        </a:lnSpc>
                        <a:spcAft>
                          <a:spcPts val="0"/>
                        </a:spcAft>
                      </a:pPr>
                      <a:r>
                        <a:rPr lang="en-AU" sz="1100" dirty="0">
                          <a:solidFill>
                            <a:schemeClr val="accent3">
                              <a:lumMod val="50000"/>
                            </a:schemeClr>
                          </a:solidFill>
                          <a:effectLst/>
                        </a:rPr>
                        <a:t>P &lt;- get top 5 products from the list of queues</a:t>
                      </a:r>
                      <a:endParaRPr lang="en-AU" sz="1100" dirty="0">
                        <a:solidFill>
                          <a:schemeClr val="accent3">
                            <a:lumMod val="50000"/>
                          </a:schemeClr>
                        </a:solidFill>
                        <a:effectLst/>
                      </a:endParaRPr>
                    </a:p>
                    <a:p>
                      <a:pPr indent="457200">
                        <a:lnSpc>
                          <a:spcPct val="115000"/>
                        </a:lnSpc>
                        <a:spcAft>
                          <a:spcPts val="0"/>
                        </a:spcAft>
                      </a:pPr>
                      <a:r>
                        <a:rPr lang="en-AU" sz="1100" dirty="0">
                          <a:solidFill>
                            <a:schemeClr val="accent3">
                              <a:lumMod val="50000"/>
                            </a:schemeClr>
                          </a:solidFill>
                          <a:effectLst/>
                        </a:rPr>
                        <a:t>	Emit(</a:t>
                      </a:r>
                      <a:r>
                        <a:rPr lang="en-AU" sz="1100" dirty="0" err="1">
                          <a:solidFill>
                            <a:schemeClr val="accent3">
                              <a:lumMod val="50000"/>
                            </a:schemeClr>
                          </a:solidFill>
                          <a:effectLst/>
                        </a:rPr>
                        <a:t>userID</a:t>
                      </a:r>
                      <a:r>
                        <a:rPr lang="en-AU" sz="1100" dirty="0">
                          <a:solidFill>
                            <a:schemeClr val="accent3">
                              <a:lumMod val="50000"/>
                            </a:schemeClr>
                          </a:solidFill>
                          <a:effectLst/>
                        </a:rPr>
                        <a:t>, P)	</a:t>
                      </a:r>
                      <a:endParaRPr lang="en-AU" sz="1100" dirty="0">
                        <a:solidFill>
                          <a:schemeClr val="accent3">
                            <a:lumMod val="50000"/>
                          </a:schemeClr>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
        <p:nvSpPr>
          <p:cNvPr id="5" name="Rectangle 4"/>
          <p:cNvSpPr/>
          <p:nvPr/>
        </p:nvSpPr>
        <p:spPr>
          <a:xfrm>
            <a:off x="1637665" y="4717218"/>
            <a:ext cx="1532792" cy="270459"/>
          </a:xfrm>
          <a:prstGeom prst="rect">
            <a:avLst/>
          </a:prstGeom>
        </p:spPr>
        <p:txBody>
          <a:bodyPr wrap="none">
            <a:spAutoFit/>
          </a:bodyPr>
          <a:lstStyle/>
          <a:p>
            <a:pPr lvl="0" eaLnBrk="1" fontAlgn="auto" hangingPunct="1">
              <a:lnSpc>
                <a:spcPct val="115000"/>
              </a:lnSpc>
              <a:spcBef>
                <a:spcPts val="0"/>
              </a:spcBef>
              <a:spcAft>
                <a:spcPts val="0"/>
              </a:spcAft>
            </a:pPr>
            <a:r>
              <a:rPr lang="en-AU" sz="1100" b="1" dirty="0">
                <a:solidFill>
                  <a:srgbClr val="FF0000"/>
                </a:solidFill>
                <a:latin typeface="Helvetica"/>
                <a:ea typeface="+mn-ea"/>
              </a:rPr>
              <a:t>class Combiner ???</a:t>
            </a:r>
            <a:endParaRPr lang="en-AU" sz="1100" b="1" dirty="0">
              <a:solidFill>
                <a:srgbClr val="FF0000"/>
              </a:solidFill>
              <a:latin typeface="Helvetic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Question 1 </a:t>
            </a:r>
            <a:r>
              <a:rPr lang="en-GB" dirty="0" err="1"/>
              <a:t>MapReduce</a:t>
            </a:r>
            <a:endParaRPr lang="en-GB" dirty="0"/>
          </a:p>
        </p:txBody>
      </p:sp>
      <p:sp>
        <p:nvSpPr>
          <p:cNvPr id="3" name="内容占位符 2"/>
          <p:cNvSpPr>
            <a:spLocks noGrp="1"/>
          </p:cNvSpPr>
          <p:nvPr>
            <p:ph idx="1"/>
          </p:nvPr>
        </p:nvSpPr>
        <p:spPr/>
        <p:txBody>
          <a:bodyPr/>
          <a:lstStyle/>
          <a:p>
            <a:pPr marL="342900" lvl="1" indent="-342900">
              <a:buClr>
                <a:schemeClr val="tx2"/>
              </a:buClr>
              <a:buSzPct val="90000"/>
              <a:buFont typeface="Monotype Sorts" pitchFamily="-84" charset="2"/>
              <a:buChar char="n"/>
            </a:pPr>
            <a:r>
              <a:rPr lang="en-AU" dirty="0"/>
              <a:t>Given a large text file, find the top-k words that appear the most frequently.</a:t>
            </a:r>
            <a:endParaRPr lang="en-AU" dirty="0"/>
          </a:p>
          <a:p>
            <a:endParaRPr lang="en-GB" dirty="0"/>
          </a:p>
          <a:p>
            <a:pPr marL="0" indent="0">
              <a:buNone/>
            </a:pPr>
            <a:r>
              <a:rPr lang="en-GB" dirty="0">
                <a:solidFill>
                  <a:srgbClr val="FF0000"/>
                </a:solidFill>
              </a:rPr>
              <a:t>Answer: Do word count first, and then in each reducer, output only the top-k words. In the second round map/reduce task, read the local top-k and compute the global top-k.</a:t>
            </a:r>
            <a:endParaRPr lang="en-GB"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Question 2 Spark</a:t>
            </a:r>
            <a:endParaRPr lang="en-GB" dirty="0"/>
          </a:p>
        </p:txBody>
      </p:sp>
      <p:sp>
        <p:nvSpPr>
          <p:cNvPr id="3" name="内容占位符 2"/>
          <p:cNvSpPr>
            <a:spLocks noGrp="1"/>
          </p:cNvSpPr>
          <p:nvPr>
            <p:ph idx="1"/>
          </p:nvPr>
        </p:nvSpPr>
        <p:spPr/>
        <p:txBody>
          <a:bodyPr/>
          <a:lstStyle/>
          <a:p>
            <a:r>
              <a:rPr lang="en-GB" dirty="0"/>
              <a:t>Write down the output</a:t>
            </a:r>
            <a:endParaRPr lang="en-GB" dirty="0"/>
          </a:p>
          <a:p>
            <a:pPr marL="0" indent="0">
              <a:buNone/>
            </a:pPr>
            <a:r>
              <a:rPr lang="en-GB" dirty="0"/>
              <a:t>a) </a:t>
            </a:r>
            <a:r>
              <a:rPr lang="en-GB" dirty="0" err="1"/>
              <a:t>val</a:t>
            </a:r>
            <a:r>
              <a:rPr lang="en-GB" dirty="0"/>
              <a:t> lines = </a:t>
            </a:r>
            <a:r>
              <a:rPr lang="en-GB" dirty="0" err="1"/>
              <a:t>sc.parallelize</a:t>
            </a:r>
            <a:r>
              <a:rPr lang="en-GB" dirty="0"/>
              <a:t>(List("hello world", "this is a </a:t>
            </a:r>
            <a:r>
              <a:rPr lang="en-GB" dirty="0" err="1"/>
              <a:t>scala</a:t>
            </a:r>
            <a:r>
              <a:rPr lang="en-GB" dirty="0"/>
              <a:t> program", "to create a pair RDD", "in spark"))</a:t>
            </a:r>
            <a:endParaRPr lang="en-GB" dirty="0"/>
          </a:p>
          <a:p>
            <a:pPr marL="0" indent="0">
              <a:buNone/>
            </a:pPr>
            <a:r>
              <a:rPr lang="en-GB" dirty="0"/>
              <a:t>    </a:t>
            </a:r>
            <a:r>
              <a:rPr lang="en-GB" dirty="0" err="1"/>
              <a:t>val</a:t>
            </a:r>
            <a:r>
              <a:rPr lang="en-GB" dirty="0"/>
              <a:t> pairs = </a:t>
            </a:r>
            <a:r>
              <a:rPr lang="en-GB" dirty="0" err="1"/>
              <a:t>lines.map</a:t>
            </a:r>
            <a:r>
              <a:rPr lang="en-GB" dirty="0"/>
              <a:t>(x =&gt; (</a:t>
            </a:r>
            <a:r>
              <a:rPr lang="en-GB" dirty="0" err="1"/>
              <a:t>x.split</a:t>
            </a:r>
            <a:r>
              <a:rPr lang="en-GB" dirty="0"/>
              <a:t>(" ")(0), x))</a:t>
            </a:r>
            <a:endParaRPr lang="en-GB" dirty="0"/>
          </a:p>
          <a:p>
            <a:pPr marL="0" indent="0">
              <a:buNone/>
            </a:pPr>
            <a:r>
              <a:rPr lang="en-GB" dirty="0"/>
              <a:t>    </a:t>
            </a:r>
            <a:r>
              <a:rPr lang="en-GB" dirty="0" err="1"/>
              <a:t>pairs.filter</a:t>
            </a:r>
            <a:r>
              <a:rPr lang="en-GB" dirty="0"/>
              <a:t> {case (key, value) =&gt; </a:t>
            </a:r>
            <a:r>
              <a:rPr lang="en-GB" dirty="0" err="1"/>
              <a:t>key.length</a:t>
            </a:r>
            <a:r>
              <a:rPr lang="en-GB" dirty="0"/>
              <a:t> &lt;3}.foreach(</a:t>
            </a:r>
            <a:r>
              <a:rPr lang="en-GB" dirty="0" err="1"/>
              <a:t>println</a:t>
            </a:r>
            <a:r>
              <a:rPr lang="en-GB" dirty="0"/>
              <a:t>)</a:t>
            </a:r>
            <a:endParaRPr lang="en-GB" dirty="0"/>
          </a:p>
          <a:p>
            <a:pPr marL="0" indent="0">
              <a:buNone/>
            </a:pPr>
            <a:endParaRPr lang="en-GB" dirty="0"/>
          </a:p>
          <a:p>
            <a:pPr marL="0" indent="0">
              <a:buNone/>
            </a:pPr>
            <a:r>
              <a:rPr lang="en-GB" dirty="0">
                <a:solidFill>
                  <a:srgbClr val="FF0000"/>
                </a:solidFill>
              </a:rPr>
              <a:t>Output: (“to”, “to create a pair RDD”) (“in”, “in spark”)</a:t>
            </a:r>
            <a:endParaRPr lang="en-GB" dirty="0">
              <a:solidFill>
                <a:srgbClr val="FF0000"/>
              </a:solidFill>
            </a:endParaRPr>
          </a:p>
          <a:p>
            <a:pPr marL="0" indent="0">
              <a:buNone/>
            </a:pPr>
            <a:endParaRPr lang="en-GB" dirty="0"/>
          </a:p>
          <a:p>
            <a:pPr marL="0" indent="0">
              <a:buNone/>
            </a:pPr>
            <a:r>
              <a:rPr lang="en-GB" dirty="0"/>
              <a:t>b) </a:t>
            </a:r>
            <a:r>
              <a:rPr lang="en-GB" dirty="0" err="1"/>
              <a:t>val</a:t>
            </a:r>
            <a:r>
              <a:rPr lang="en-GB" dirty="0"/>
              <a:t> pairs = </a:t>
            </a:r>
            <a:r>
              <a:rPr lang="en-GB" dirty="0" err="1"/>
              <a:t>sc.parallelize</a:t>
            </a:r>
            <a:r>
              <a:rPr lang="en-GB" dirty="0"/>
              <a:t>(List((1, 2), (3, 4), (3, 9), (4,2)))</a:t>
            </a:r>
            <a:endParaRPr lang="en-GB" dirty="0"/>
          </a:p>
          <a:p>
            <a:pPr marL="0" indent="0">
              <a:buNone/>
            </a:pPr>
            <a:r>
              <a:rPr lang="en-GB" dirty="0"/>
              <a:t>    </a:t>
            </a:r>
            <a:r>
              <a:rPr lang="en-GB" dirty="0" err="1"/>
              <a:t>val</a:t>
            </a:r>
            <a:r>
              <a:rPr lang="en-GB" dirty="0"/>
              <a:t> pairs1 = </a:t>
            </a:r>
            <a:r>
              <a:rPr lang="en-GB" dirty="0" err="1"/>
              <a:t>pairs.mapValues</a:t>
            </a:r>
            <a:r>
              <a:rPr lang="en-GB" dirty="0"/>
              <a:t>(x=&gt;(x, 1)).</a:t>
            </a:r>
            <a:r>
              <a:rPr lang="en-GB" dirty="0" err="1"/>
              <a:t>reduceByKey</a:t>
            </a:r>
            <a:r>
              <a:rPr lang="en-GB" dirty="0"/>
              <a:t>((</a:t>
            </a:r>
            <a:r>
              <a:rPr lang="en-GB" dirty="0" err="1"/>
              <a:t>x,y</a:t>
            </a:r>
            <a:r>
              <a:rPr lang="en-GB" dirty="0"/>
              <a:t>) =&gt; (x._1 + y._1,  x._2+y._2)).</a:t>
            </a:r>
            <a:r>
              <a:rPr lang="en-GB" dirty="0" err="1"/>
              <a:t>mapValues</a:t>
            </a:r>
            <a:r>
              <a:rPr lang="en-GB" dirty="0"/>
              <a:t>(x=&gt;x._2/x._1)</a:t>
            </a:r>
            <a:endParaRPr lang="en-GB" dirty="0"/>
          </a:p>
          <a:p>
            <a:pPr marL="0" indent="0">
              <a:buNone/>
            </a:pPr>
            <a:r>
              <a:rPr lang="en-GB" dirty="0"/>
              <a:t>    pairs1.foreach(</a:t>
            </a:r>
            <a:r>
              <a:rPr lang="en-GB" dirty="0" err="1"/>
              <a:t>println</a:t>
            </a:r>
            <a:r>
              <a:rPr lang="en-GB" dirty="0"/>
              <a:t>)</a:t>
            </a:r>
            <a:endParaRPr lang="en-GB" dirty="0"/>
          </a:p>
          <a:p>
            <a:pPr marL="0" indent="0">
              <a:buNone/>
            </a:pPr>
            <a:endParaRPr lang="en-GB" dirty="0"/>
          </a:p>
          <a:p>
            <a:pPr marL="0" indent="0">
              <a:buNone/>
            </a:pPr>
            <a:r>
              <a:rPr lang="en-GB" dirty="0">
                <a:solidFill>
                  <a:srgbClr val="FF0000"/>
                </a:solidFill>
              </a:rPr>
              <a:t>Output</a:t>
            </a:r>
            <a:r>
              <a:rPr lang="en-GB" dirty="0" smtClean="0">
                <a:solidFill>
                  <a:srgbClr val="FF0000"/>
                </a:solidFill>
              </a:rPr>
              <a:t>: (1, 0) (3, 0) (4, 0) (because no “.</a:t>
            </a:r>
            <a:r>
              <a:rPr lang="en-GB" dirty="0" err="1" smtClean="0">
                <a:solidFill>
                  <a:srgbClr val="FF0000"/>
                </a:solidFill>
              </a:rPr>
              <a:t>toDouble</a:t>
            </a:r>
            <a:r>
              <a:rPr lang="en-US" dirty="0" smtClean="0">
                <a:solidFill>
                  <a:srgbClr val="FF0000"/>
                </a:solidFill>
              </a:rPr>
              <a:t>” used</a:t>
            </a:r>
            <a:r>
              <a:rPr lang="en-GB" dirty="0" smtClean="0">
                <a:solidFill>
                  <a:srgbClr val="FF0000"/>
                </a:solidFill>
              </a:rPr>
              <a:t>)</a:t>
            </a:r>
            <a:endParaRPr lang="en-GB" dirty="0"/>
          </a:p>
          <a:p>
            <a:pPr marL="0" indent="0">
              <a:buNone/>
            </a:pPr>
            <a:endParaRPr lang="en-GB" dirty="0"/>
          </a:p>
          <a:p>
            <a:pPr marL="0" indent="0">
              <a:buNone/>
            </a:pPr>
            <a:endParaRPr lang="en-GB" dirty="0"/>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Question 2 Spark</a:t>
            </a:r>
            <a:endParaRPr lang="en-GB" dirty="0"/>
          </a:p>
        </p:txBody>
      </p:sp>
      <p:sp>
        <p:nvSpPr>
          <p:cNvPr id="3" name="内容占位符 2"/>
          <p:cNvSpPr>
            <a:spLocks noGrp="1"/>
          </p:cNvSpPr>
          <p:nvPr>
            <p:ph idx="1"/>
          </p:nvPr>
        </p:nvSpPr>
        <p:spPr/>
        <p:txBody>
          <a:bodyPr/>
          <a:lstStyle/>
          <a:p>
            <a:r>
              <a:rPr lang="en-AU" dirty="0"/>
              <a:t>Given a large text file, your task is to find out the top-k most frequent co-occurring term pairs. The co-occurrence of (w, u) is defined as: u and w appear in the same line (this also means that (w, u) and (u, w) are treated equally). Your Spark program should generate a list of </a:t>
            </a:r>
            <a:r>
              <a:rPr lang="en-AU" b="1" i="1" dirty="0"/>
              <a:t>k</a:t>
            </a:r>
            <a:r>
              <a:rPr lang="en-AU" dirty="0"/>
              <a:t> key-value pairs ranked in descending order according to the frequencies, where the keys are the pair of terms and the values are the co-occurring frequencies (</a:t>
            </a:r>
            <a:r>
              <a:rPr lang="en-AU" b="1" dirty="0"/>
              <a:t>Hint:</a:t>
            </a:r>
            <a:r>
              <a:rPr lang="en-AU" dirty="0"/>
              <a:t> you need to define a function which takes an array of terms as input and generate all possible pairs).</a:t>
            </a:r>
            <a:endParaRPr lang="en-GB" dirty="0"/>
          </a:p>
          <a:p>
            <a:endParaRPr lang="en-GB" dirty="0"/>
          </a:p>
        </p:txBody>
      </p:sp>
      <p:graphicFrame>
        <p:nvGraphicFramePr>
          <p:cNvPr id="4" name="表格 3"/>
          <p:cNvGraphicFramePr>
            <a:graphicFrameLocks noGrp="1"/>
          </p:cNvGraphicFramePr>
          <p:nvPr/>
        </p:nvGraphicFramePr>
        <p:xfrm>
          <a:off x="2217366" y="3940089"/>
          <a:ext cx="4972050" cy="1156716"/>
        </p:xfrm>
        <a:graphic>
          <a:graphicData uri="http://schemas.openxmlformats.org/drawingml/2006/table">
            <a:tbl>
              <a:tblPr firstRow="1" firstCol="1" bandRow="1">
                <a:tableStyleId>{5C22544A-7EE6-4342-B048-85BDC9FD1C3A}</a:tableStyleId>
              </a:tblPr>
              <a:tblGrid>
                <a:gridCol w="4972050"/>
              </a:tblGrid>
              <a:tr h="0">
                <a:tc>
                  <a:txBody>
                    <a:bodyPr/>
                    <a:lstStyle/>
                    <a:p>
                      <a:pPr>
                        <a:lnSpc>
                          <a:spcPct val="115000"/>
                        </a:lnSpc>
                        <a:spcAft>
                          <a:spcPts val="0"/>
                        </a:spcAft>
                      </a:pPr>
                      <a:r>
                        <a:rPr lang="en-AU" sz="1100" dirty="0" err="1">
                          <a:solidFill>
                            <a:srgbClr val="7030A0"/>
                          </a:solidFill>
                          <a:effectLst/>
                        </a:rPr>
                        <a:t>val</a:t>
                      </a:r>
                      <a:r>
                        <a:rPr lang="en-AU" sz="1100" dirty="0">
                          <a:solidFill>
                            <a:srgbClr val="7030A0"/>
                          </a:solidFill>
                          <a:effectLst/>
                        </a:rPr>
                        <a:t> </a:t>
                      </a:r>
                      <a:r>
                        <a:rPr lang="en-AU" sz="1100" dirty="0" err="1">
                          <a:solidFill>
                            <a:srgbClr val="7030A0"/>
                          </a:solidFill>
                          <a:effectLst/>
                        </a:rPr>
                        <a:t>textFile</a:t>
                      </a:r>
                      <a:r>
                        <a:rPr lang="en-AU" sz="1100" dirty="0">
                          <a:solidFill>
                            <a:srgbClr val="7030A0"/>
                          </a:solidFill>
                          <a:effectLst/>
                        </a:rPr>
                        <a:t> = </a:t>
                      </a:r>
                      <a:r>
                        <a:rPr lang="en-AU" sz="1100" dirty="0" err="1">
                          <a:solidFill>
                            <a:srgbClr val="7030A0"/>
                          </a:solidFill>
                          <a:effectLst/>
                        </a:rPr>
                        <a:t>sc.textFile</a:t>
                      </a:r>
                      <a:r>
                        <a:rPr lang="en-AU" sz="1100" dirty="0">
                          <a:solidFill>
                            <a:srgbClr val="7030A0"/>
                          </a:solidFill>
                          <a:effectLst/>
                        </a:rPr>
                        <a:t>(</a:t>
                      </a:r>
                      <a:r>
                        <a:rPr lang="en-AU" sz="1100" dirty="0" err="1">
                          <a:solidFill>
                            <a:srgbClr val="7030A0"/>
                          </a:solidFill>
                          <a:effectLst/>
                        </a:rPr>
                        <a:t>inputFile</a:t>
                      </a:r>
                      <a:r>
                        <a:rPr lang="en-AU" sz="1100" dirty="0">
                          <a:solidFill>
                            <a:srgbClr val="7030A0"/>
                          </a:solidFill>
                          <a:effectLst/>
                        </a:rPr>
                        <a:t>)</a:t>
                      </a:r>
                      <a:endParaRPr lang="en-GB" sz="1100" dirty="0">
                        <a:solidFill>
                          <a:srgbClr val="7030A0"/>
                        </a:solidFill>
                        <a:effectLst/>
                      </a:endParaRPr>
                    </a:p>
                    <a:p>
                      <a:pPr>
                        <a:lnSpc>
                          <a:spcPct val="115000"/>
                        </a:lnSpc>
                        <a:spcAft>
                          <a:spcPts val="0"/>
                        </a:spcAft>
                      </a:pPr>
                      <a:r>
                        <a:rPr lang="en-AU" sz="1100" dirty="0" err="1">
                          <a:solidFill>
                            <a:srgbClr val="7030A0"/>
                          </a:solidFill>
                          <a:effectLst/>
                        </a:rPr>
                        <a:t>val</a:t>
                      </a:r>
                      <a:r>
                        <a:rPr lang="en-AU" sz="1100" dirty="0">
                          <a:solidFill>
                            <a:srgbClr val="7030A0"/>
                          </a:solidFill>
                          <a:effectLst/>
                        </a:rPr>
                        <a:t> words = </a:t>
                      </a:r>
                      <a:r>
                        <a:rPr lang="en-AU" sz="1100" dirty="0" err="1">
                          <a:solidFill>
                            <a:srgbClr val="7030A0"/>
                          </a:solidFill>
                          <a:effectLst/>
                        </a:rPr>
                        <a:t>textFile.map</a:t>
                      </a:r>
                      <a:r>
                        <a:rPr lang="en-AU" sz="1100" dirty="0">
                          <a:solidFill>
                            <a:srgbClr val="7030A0"/>
                          </a:solidFill>
                          <a:effectLst/>
                        </a:rPr>
                        <a:t>(_.split(“ “).</a:t>
                      </a:r>
                      <a:r>
                        <a:rPr lang="en-AU" sz="1100" dirty="0" err="1">
                          <a:solidFill>
                            <a:srgbClr val="7030A0"/>
                          </a:solidFill>
                          <a:effectLst/>
                        </a:rPr>
                        <a:t>toLowerCase</a:t>
                      </a:r>
                      <a:r>
                        <a:rPr lang="en-AU" sz="1100" dirty="0">
                          <a:solidFill>
                            <a:srgbClr val="7030A0"/>
                          </a:solidFill>
                          <a:effectLst/>
                        </a:rPr>
                        <a:t>)</a:t>
                      </a:r>
                      <a:endParaRPr lang="en-GB" sz="1100" dirty="0">
                        <a:solidFill>
                          <a:srgbClr val="7030A0"/>
                        </a:solidFill>
                        <a:effectLst/>
                      </a:endParaRPr>
                    </a:p>
                    <a:p>
                      <a:pPr>
                        <a:lnSpc>
                          <a:spcPct val="115000"/>
                        </a:lnSpc>
                        <a:spcAft>
                          <a:spcPts val="0"/>
                        </a:spcAft>
                      </a:pPr>
                      <a:r>
                        <a:rPr lang="en-AU" sz="1100" dirty="0">
                          <a:solidFill>
                            <a:srgbClr val="7030A0"/>
                          </a:solidFill>
                          <a:effectLst/>
                        </a:rPr>
                        <a:t> </a:t>
                      </a:r>
                      <a:endParaRPr lang="en-GB" sz="1100" dirty="0">
                        <a:solidFill>
                          <a:srgbClr val="7030A0"/>
                        </a:solidFill>
                        <a:effectLst/>
                      </a:endParaRPr>
                    </a:p>
                    <a:p>
                      <a:pPr>
                        <a:lnSpc>
                          <a:spcPct val="115000"/>
                        </a:lnSpc>
                        <a:spcAft>
                          <a:spcPts val="0"/>
                        </a:spcAft>
                      </a:pPr>
                      <a:r>
                        <a:rPr lang="en-AU" sz="1100" dirty="0">
                          <a:solidFill>
                            <a:srgbClr val="7030A0"/>
                          </a:solidFill>
                          <a:effectLst/>
                        </a:rPr>
                        <a:t>// fill your code here, and store the result in a pair RDD </a:t>
                      </a:r>
                      <a:r>
                        <a:rPr lang="en-AU" sz="1100" dirty="0" err="1">
                          <a:solidFill>
                            <a:srgbClr val="7030A0"/>
                          </a:solidFill>
                          <a:effectLst/>
                        </a:rPr>
                        <a:t>topk</a:t>
                      </a:r>
                      <a:endParaRPr lang="en-GB" sz="1100" dirty="0">
                        <a:solidFill>
                          <a:srgbClr val="7030A0"/>
                        </a:solidFill>
                        <a:effectLst/>
                      </a:endParaRPr>
                    </a:p>
                    <a:p>
                      <a:pPr>
                        <a:lnSpc>
                          <a:spcPct val="115000"/>
                        </a:lnSpc>
                        <a:spcAft>
                          <a:spcPts val="0"/>
                        </a:spcAft>
                      </a:pPr>
                      <a:r>
                        <a:rPr lang="en-AU" sz="1100" dirty="0">
                          <a:solidFill>
                            <a:srgbClr val="7030A0"/>
                          </a:solidFill>
                          <a:effectLst/>
                        </a:rPr>
                        <a:t> </a:t>
                      </a:r>
                      <a:endParaRPr lang="en-GB" sz="1100" dirty="0">
                        <a:solidFill>
                          <a:srgbClr val="7030A0"/>
                        </a:solidFill>
                        <a:effectLst/>
                      </a:endParaRPr>
                    </a:p>
                    <a:p>
                      <a:pPr>
                        <a:lnSpc>
                          <a:spcPct val="115000"/>
                        </a:lnSpc>
                        <a:spcAft>
                          <a:spcPts val="0"/>
                        </a:spcAft>
                      </a:pPr>
                      <a:r>
                        <a:rPr lang="en-AU" sz="1100" dirty="0" err="1">
                          <a:solidFill>
                            <a:srgbClr val="7030A0"/>
                          </a:solidFill>
                          <a:effectLst/>
                        </a:rPr>
                        <a:t>topk.foreach</a:t>
                      </a:r>
                      <a:r>
                        <a:rPr lang="en-AU" sz="1100" dirty="0">
                          <a:solidFill>
                            <a:srgbClr val="7030A0"/>
                          </a:solidFill>
                          <a:effectLst/>
                        </a:rPr>
                        <a:t>(x =&gt; </a:t>
                      </a:r>
                      <a:r>
                        <a:rPr lang="en-AU" sz="1100" dirty="0" err="1">
                          <a:solidFill>
                            <a:srgbClr val="7030A0"/>
                          </a:solidFill>
                          <a:effectLst/>
                        </a:rPr>
                        <a:t>println</a:t>
                      </a:r>
                      <a:r>
                        <a:rPr lang="en-AU" sz="1100" dirty="0">
                          <a:solidFill>
                            <a:srgbClr val="7030A0"/>
                          </a:solidFill>
                          <a:effectLst/>
                        </a:rPr>
                        <a:t>(x._1, x._2))</a:t>
                      </a:r>
                      <a:endParaRPr lang="en-GB" sz="1100" dirty="0">
                        <a:solidFill>
                          <a:srgbClr val="7030A0"/>
                        </a:solidFill>
                        <a:effectLst/>
                        <a:latin typeface="Calibri" panose="020F0502020204030204"/>
                        <a:ea typeface="MS Mincho"/>
                        <a:cs typeface="Times New Roman" panose="02020603050405020304"/>
                      </a:endParaRPr>
                    </a:p>
                  </a:txBody>
                  <a:tcPr marL="68580" marR="68580" marT="0" marB="0"/>
                </a:tc>
              </a:tr>
            </a:tbl>
          </a:graphicData>
        </a:graphic>
      </p:graphicFrame>
    </p:spTree>
  </p:cSld>
  <p:clrMapOvr>
    <a:masterClrMapping/>
  </p:clrMapOvr>
</p:sld>
</file>

<file path=ppt/theme/theme1.xml><?xml version="1.0" encoding="utf-8"?>
<a:theme xmlns:a="http://schemas.openxmlformats.org/drawingml/2006/main" name="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smtClean="0">
            <a:ln>
              <a:noFill/>
            </a:ln>
            <a:solidFill>
              <a:schemeClr val="tx1"/>
            </a:solidFill>
            <a:effectLst/>
            <a:latin typeface="Helvetica" pitchFamily="-8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smtClean="0">
            <a:ln>
              <a:noFill/>
            </a:ln>
            <a:solidFill>
              <a:schemeClr val="tx1"/>
            </a:solidFill>
            <a:effectLst/>
            <a:latin typeface="Helvetica" pitchFamily="-84" charset="0"/>
          </a:defRPr>
        </a:defPPr>
      </a:lstStyle>
    </a:lnDef>
  </a:objectDefaults>
  <a:extraClrSchemeLst>
    <a:extraClrScheme>
      <a:clrScheme name="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Settings\mt\Application Data\Microsoft\Templates\db-5-grey.pot</Template>
  <TotalTime>0</TotalTime>
  <Words>10094</Words>
  <Application>WPS 演示</Application>
  <PresentationFormat>全屏显示(4:3)</PresentationFormat>
  <Paragraphs>251</Paragraphs>
  <Slides>18</Slides>
  <Notes>1</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18</vt:i4>
      </vt:variant>
    </vt:vector>
  </HeadingPairs>
  <TitlesOfParts>
    <vt:vector size="39" baseType="lpstr">
      <vt:lpstr>Arial</vt:lpstr>
      <vt:lpstr>宋体</vt:lpstr>
      <vt:lpstr>Wingdings</vt:lpstr>
      <vt:lpstr>Helvetica</vt:lpstr>
      <vt:lpstr>MS PGothic</vt:lpstr>
      <vt:lpstr>Times New Roman</vt:lpstr>
      <vt:lpstr>Monotype Sorts</vt:lpstr>
      <vt:lpstr>Webdings</vt:lpstr>
      <vt:lpstr>Calibri</vt:lpstr>
      <vt:lpstr>MS Mincho</vt:lpstr>
      <vt:lpstr>Helvetica</vt:lpstr>
      <vt:lpstr>Calibri</vt:lpstr>
      <vt:lpstr>MS Mincho</vt:lpstr>
      <vt:lpstr>Times New Roman</vt:lpstr>
      <vt:lpstr>微软雅黑</vt:lpstr>
      <vt:lpstr>Arial Unicode MS</vt:lpstr>
      <vt:lpstr>Wingdings</vt:lpstr>
      <vt:lpstr>BatangChe</vt:lpstr>
      <vt:lpstr>Segoe Print</vt:lpstr>
      <vt:lpstr>Yu Gothic UI</vt:lpstr>
      <vt:lpstr>db-5-grey</vt:lpstr>
      <vt:lpstr>COMP9313: Big Data Management         Lecturer: Xin Cao Course web site: http://www.cse.unsw.edu.au/~cs9313/ </vt:lpstr>
      <vt:lpstr>Question 1 MapReduce</vt:lpstr>
      <vt:lpstr>Solution</vt:lpstr>
      <vt:lpstr>Question 1 MapReduce</vt:lpstr>
      <vt:lpstr>Solution</vt:lpstr>
      <vt:lpstr>Question 1 MapReduce</vt:lpstr>
      <vt:lpstr>Question 1 MapReduce</vt:lpstr>
      <vt:lpstr>Question 2 Spark</vt:lpstr>
      <vt:lpstr>Question 2 Spark</vt:lpstr>
      <vt:lpstr>Solution</vt:lpstr>
      <vt:lpstr>Question 3 Finding Similar Items </vt:lpstr>
      <vt:lpstr>Question 3 Finding Similar Items </vt:lpstr>
      <vt:lpstr>Solution</vt:lpstr>
      <vt:lpstr>Question 3 Finding Similar Items </vt:lpstr>
      <vt:lpstr>Question 4 Mining Data Streams </vt:lpstr>
      <vt:lpstr>Question 4 Mining Data Streams </vt:lpstr>
      <vt:lpstr>Solution</vt:lpstr>
      <vt:lpstr>Question 5 Recommender Systems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xcao</dc:creator>
  <cp:lastModifiedBy>Rao</cp:lastModifiedBy>
  <cp:revision>600</cp:revision>
  <cp:lastPrinted>2005-01-10T21:51:00Z</cp:lastPrinted>
  <dcterms:created xsi:type="dcterms:W3CDTF">1999-11-04T20:50:00Z</dcterms:created>
  <dcterms:modified xsi:type="dcterms:W3CDTF">2018-06-22T12:07:51Z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