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477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5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34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9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7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2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49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42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11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B01A-681A-45B1-81D9-88D911F5C880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F503-47E8-44A7-98FF-FBE9390AB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08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hteck 218"/>
          <p:cNvSpPr/>
          <p:nvPr/>
        </p:nvSpPr>
        <p:spPr>
          <a:xfrm>
            <a:off x="4716014" y="3022591"/>
            <a:ext cx="1082307" cy="218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5798317" y="3857692"/>
            <a:ext cx="1670943" cy="1887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2642715" y="3854426"/>
            <a:ext cx="2064585" cy="18940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5798322" y="337217"/>
            <a:ext cx="1670938" cy="1887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79850" y="329049"/>
            <a:ext cx="1936164" cy="1887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402542" y="329668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" name="Rechteck 4"/>
          <p:cNvSpPr/>
          <p:nvPr/>
        </p:nvSpPr>
        <p:spPr>
          <a:xfrm>
            <a:off x="1594112" y="329668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" name="Textfeld 5"/>
          <p:cNvSpPr txBox="1"/>
          <p:nvPr/>
        </p:nvSpPr>
        <p:spPr>
          <a:xfrm>
            <a:off x="1779222" y="32617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H-W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2402542" y="1407663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" name="Rechteck 7"/>
          <p:cNvSpPr/>
          <p:nvPr/>
        </p:nvSpPr>
        <p:spPr>
          <a:xfrm>
            <a:off x="1594112" y="1407663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1779222" y="1404170"/>
            <a:ext cx="525229" cy="279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-W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2402542" y="599174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1594112" y="599174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779222" y="59568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H-O</a:t>
            </a:r>
            <a:r>
              <a:rPr lang="de-DE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13" name="Rechteck 12"/>
          <p:cNvSpPr/>
          <p:nvPr/>
        </p:nvSpPr>
        <p:spPr>
          <a:xfrm>
            <a:off x="2402542" y="1677169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1594112" y="1677169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1779222" y="167367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H-O</a:t>
            </a:r>
            <a:r>
              <a:rPr lang="de-DE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16" name="Rechteck 15"/>
          <p:cNvSpPr/>
          <p:nvPr/>
        </p:nvSpPr>
        <p:spPr>
          <a:xfrm>
            <a:off x="2402542" y="868680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1594112" y="868680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1779222" y="865188"/>
            <a:ext cx="459794" cy="279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-T</a:t>
            </a:r>
            <a:endParaRPr lang="de-DE" sz="1400" dirty="0"/>
          </a:p>
        </p:txBody>
      </p:sp>
      <p:sp>
        <p:nvSpPr>
          <p:cNvPr id="32" name="Rechteck 31"/>
          <p:cNvSpPr/>
          <p:nvPr/>
        </p:nvSpPr>
        <p:spPr>
          <a:xfrm>
            <a:off x="1594112" y="1946675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1779222" y="1943182"/>
            <a:ext cx="459794" cy="279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-T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570440" y="2223624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Start</a:t>
            </a:r>
            <a:endParaRPr lang="de-DE" sz="1400" baseline="-25000" dirty="0"/>
          </a:p>
        </p:txBody>
      </p:sp>
      <p:sp>
        <p:nvSpPr>
          <p:cNvPr id="50" name="Textfeld 49"/>
          <p:cNvSpPr txBox="1"/>
          <p:nvPr/>
        </p:nvSpPr>
        <p:spPr>
          <a:xfrm>
            <a:off x="3275856" y="2223624"/>
            <a:ext cx="609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Grasp</a:t>
            </a:r>
            <a:endParaRPr lang="de-DE" sz="1400" baseline="-25000" dirty="0"/>
          </a:p>
        </p:txBody>
      </p:sp>
      <p:sp>
        <p:nvSpPr>
          <p:cNvPr id="57" name="Textfeld 56"/>
          <p:cNvSpPr txBox="1"/>
          <p:nvPr/>
        </p:nvSpPr>
        <p:spPr>
          <a:xfrm>
            <a:off x="6444208" y="222362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Put</a:t>
            </a:r>
            <a:endParaRPr lang="de-DE" sz="1400" baseline="-25000" dirty="0"/>
          </a:p>
        </p:txBody>
      </p:sp>
      <p:sp>
        <p:nvSpPr>
          <p:cNvPr id="59" name="Textfeld 58"/>
          <p:cNvSpPr txBox="1"/>
          <p:nvPr/>
        </p:nvSpPr>
        <p:spPr>
          <a:xfrm>
            <a:off x="7191167" y="2223624"/>
            <a:ext cx="74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Release</a:t>
            </a:r>
            <a:endParaRPr lang="de-DE" sz="1400" baseline="-25000" dirty="0"/>
          </a:p>
        </p:txBody>
      </p:sp>
      <p:sp>
        <p:nvSpPr>
          <p:cNvPr id="63" name="Richtungspfeil 62"/>
          <p:cNvSpPr/>
          <p:nvPr/>
        </p:nvSpPr>
        <p:spPr>
          <a:xfrm flipH="1">
            <a:off x="2779849" y="653060"/>
            <a:ext cx="640021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6" name="Richtungspfeil 65"/>
          <p:cNvSpPr/>
          <p:nvPr/>
        </p:nvSpPr>
        <p:spPr>
          <a:xfrm>
            <a:off x="6229531" y="928300"/>
            <a:ext cx="431210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9" name="Richtungspfeil 68"/>
          <p:cNvSpPr/>
          <p:nvPr/>
        </p:nvSpPr>
        <p:spPr>
          <a:xfrm>
            <a:off x="6666415" y="383554"/>
            <a:ext cx="80284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0" name="Richtungspfeil 69"/>
          <p:cNvSpPr/>
          <p:nvPr/>
        </p:nvSpPr>
        <p:spPr>
          <a:xfrm flipH="1">
            <a:off x="2779848" y="1733868"/>
            <a:ext cx="589765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1" name="Richtungspfeil 70"/>
          <p:cNvSpPr/>
          <p:nvPr/>
        </p:nvSpPr>
        <p:spPr>
          <a:xfrm>
            <a:off x="6229531" y="2001926"/>
            <a:ext cx="431210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2" name="Rechteck 81"/>
          <p:cNvSpPr/>
          <p:nvPr/>
        </p:nvSpPr>
        <p:spPr>
          <a:xfrm>
            <a:off x="2402542" y="1138156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3" name="Rechteck 82"/>
          <p:cNvSpPr/>
          <p:nvPr/>
        </p:nvSpPr>
        <p:spPr>
          <a:xfrm>
            <a:off x="1594112" y="1138156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4" name="Textfeld 83"/>
          <p:cNvSpPr txBox="1"/>
          <p:nvPr/>
        </p:nvSpPr>
        <p:spPr>
          <a:xfrm>
            <a:off x="1779222" y="1134664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H-W</a:t>
            </a:r>
            <a:endParaRPr lang="de-DE" sz="1400" dirty="0"/>
          </a:p>
        </p:txBody>
      </p:sp>
      <p:sp>
        <p:nvSpPr>
          <p:cNvPr id="86" name="Richtungspfeil 85"/>
          <p:cNvSpPr/>
          <p:nvPr/>
        </p:nvSpPr>
        <p:spPr>
          <a:xfrm>
            <a:off x="6666414" y="1194856"/>
            <a:ext cx="802845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185" name="Gruppieren 184"/>
          <p:cNvGrpSpPr/>
          <p:nvPr/>
        </p:nvGrpSpPr>
        <p:grpSpPr>
          <a:xfrm>
            <a:off x="2779850" y="326176"/>
            <a:ext cx="4689410" cy="1889974"/>
            <a:chOff x="2779850" y="326176"/>
            <a:chExt cx="4689410" cy="1923168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9850" y="329049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3588369" y="326177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6660741" y="326176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7469260" y="326176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feld 86"/>
          <p:cNvSpPr txBox="1"/>
          <p:nvPr/>
        </p:nvSpPr>
        <p:spPr>
          <a:xfrm rot="16200000">
            <a:off x="1036132" y="580174"/>
            <a:ext cx="80818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Position</a:t>
            </a:r>
            <a:endParaRPr lang="de-DE" sz="1400" dirty="0"/>
          </a:p>
        </p:txBody>
      </p:sp>
      <p:sp>
        <p:nvSpPr>
          <p:cNvPr id="88" name="Textfeld 87"/>
          <p:cNvSpPr txBox="1"/>
          <p:nvPr/>
        </p:nvSpPr>
        <p:spPr>
          <a:xfrm rot="16200000">
            <a:off x="901229" y="1523266"/>
            <a:ext cx="107799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Orientation</a:t>
            </a:r>
            <a:endParaRPr lang="de-DE" sz="1400" dirty="0"/>
          </a:p>
        </p:txBody>
      </p:sp>
      <p:sp>
        <p:nvSpPr>
          <p:cNvPr id="90" name="Textfeld 89"/>
          <p:cNvSpPr txBox="1"/>
          <p:nvPr/>
        </p:nvSpPr>
        <p:spPr>
          <a:xfrm rot="16200000">
            <a:off x="189358" y="1119171"/>
            <a:ext cx="188618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Right</a:t>
            </a:r>
            <a:r>
              <a:rPr lang="de-DE" sz="1400" dirty="0" smtClean="0"/>
              <a:t> arm</a:t>
            </a:r>
            <a:endParaRPr lang="de-DE" sz="1400" dirty="0"/>
          </a:p>
        </p:txBody>
      </p:sp>
      <p:sp>
        <p:nvSpPr>
          <p:cNvPr id="91" name="Rechteck 90"/>
          <p:cNvSpPr/>
          <p:nvPr/>
        </p:nvSpPr>
        <p:spPr>
          <a:xfrm>
            <a:off x="2402542" y="3857919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2" name="Rechteck 91"/>
          <p:cNvSpPr/>
          <p:nvPr/>
        </p:nvSpPr>
        <p:spPr>
          <a:xfrm>
            <a:off x="1594112" y="3857919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3" name="Textfeld 92"/>
          <p:cNvSpPr txBox="1"/>
          <p:nvPr/>
        </p:nvSpPr>
        <p:spPr>
          <a:xfrm>
            <a:off x="1779222" y="385442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H-W</a:t>
            </a:r>
            <a:endParaRPr lang="de-DE" sz="1400" dirty="0"/>
          </a:p>
        </p:txBody>
      </p:sp>
      <p:sp>
        <p:nvSpPr>
          <p:cNvPr id="94" name="Rechteck 93"/>
          <p:cNvSpPr/>
          <p:nvPr/>
        </p:nvSpPr>
        <p:spPr>
          <a:xfrm>
            <a:off x="2402542" y="4940004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5" name="Rechteck 94"/>
          <p:cNvSpPr/>
          <p:nvPr/>
        </p:nvSpPr>
        <p:spPr>
          <a:xfrm>
            <a:off x="1594112" y="4940004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6" name="Textfeld 95"/>
          <p:cNvSpPr txBox="1"/>
          <p:nvPr/>
        </p:nvSpPr>
        <p:spPr>
          <a:xfrm>
            <a:off x="1779222" y="493651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2</a:t>
            </a:r>
            <a:r>
              <a:rPr lang="de-DE" sz="1400" dirty="0" smtClean="0"/>
              <a:t>-W</a:t>
            </a:r>
            <a:endParaRPr lang="de-DE" sz="1400" dirty="0"/>
          </a:p>
        </p:txBody>
      </p:sp>
      <p:sp>
        <p:nvSpPr>
          <p:cNvPr id="97" name="Rechteck 96"/>
          <p:cNvSpPr/>
          <p:nvPr/>
        </p:nvSpPr>
        <p:spPr>
          <a:xfrm>
            <a:off x="2402542" y="4127425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8" name="Rechteck 97"/>
          <p:cNvSpPr/>
          <p:nvPr/>
        </p:nvSpPr>
        <p:spPr>
          <a:xfrm>
            <a:off x="1594112" y="4127425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9" name="Textfeld 98"/>
          <p:cNvSpPr txBox="1"/>
          <p:nvPr/>
        </p:nvSpPr>
        <p:spPr>
          <a:xfrm>
            <a:off x="1779222" y="4123932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H-O</a:t>
            </a:r>
            <a:r>
              <a:rPr lang="de-DE" sz="1400" baseline="-25000" dirty="0" smtClean="0"/>
              <a:t>2</a:t>
            </a:r>
            <a:endParaRPr lang="de-DE" sz="1400" baseline="-25000" dirty="0"/>
          </a:p>
        </p:txBody>
      </p:sp>
      <p:sp>
        <p:nvSpPr>
          <p:cNvPr id="100" name="Rechteck 99"/>
          <p:cNvSpPr/>
          <p:nvPr/>
        </p:nvSpPr>
        <p:spPr>
          <a:xfrm>
            <a:off x="2402542" y="5209510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1" name="Rechteck 100"/>
          <p:cNvSpPr/>
          <p:nvPr/>
        </p:nvSpPr>
        <p:spPr>
          <a:xfrm>
            <a:off x="1594112" y="5209510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2" name="Textfeld 101"/>
          <p:cNvSpPr txBox="1"/>
          <p:nvPr/>
        </p:nvSpPr>
        <p:spPr>
          <a:xfrm>
            <a:off x="1779222" y="520601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H-O</a:t>
            </a:r>
            <a:r>
              <a:rPr lang="de-DE" sz="1400" baseline="-25000" dirty="0" smtClean="0"/>
              <a:t>2</a:t>
            </a:r>
            <a:endParaRPr lang="de-DE" sz="1400" baseline="-25000" dirty="0"/>
          </a:p>
        </p:txBody>
      </p:sp>
      <p:sp>
        <p:nvSpPr>
          <p:cNvPr id="103" name="Rechteck 102"/>
          <p:cNvSpPr/>
          <p:nvPr/>
        </p:nvSpPr>
        <p:spPr>
          <a:xfrm>
            <a:off x="2402542" y="4396931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4" name="Rechteck 103"/>
          <p:cNvSpPr/>
          <p:nvPr/>
        </p:nvSpPr>
        <p:spPr>
          <a:xfrm>
            <a:off x="1594112" y="4396931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5" name="Textfeld 104"/>
          <p:cNvSpPr txBox="1"/>
          <p:nvPr/>
        </p:nvSpPr>
        <p:spPr>
          <a:xfrm>
            <a:off x="1779222" y="439343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2</a:t>
            </a:r>
            <a:r>
              <a:rPr lang="de-DE" sz="1400" dirty="0" smtClean="0"/>
              <a:t>-T</a:t>
            </a:r>
            <a:endParaRPr lang="de-DE" sz="1400" dirty="0"/>
          </a:p>
        </p:txBody>
      </p:sp>
      <p:sp>
        <p:nvSpPr>
          <p:cNvPr id="106" name="Rechteck 105"/>
          <p:cNvSpPr/>
          <p:nvPr/>
        </p:nvSpPr>
        <p:spPr>
          <a:xfrm>
            <a:off x="2402542" y="5479016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7" name="Rechteck 106"/>
          <p:cNvSpPr/>
          <p:nvPr/>
        </p:nvSpPr>
        <p:spPr>
          <a:xfrm>
            <a:off x="1594112" y="5479016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8" name="Textfeld 107"/>
          <p:cNvSpPr txBox="1"/>
          <p:nvPr/>
        </p:nvSpPr>
        <p:spPr>
          <a:xfrm>
            <a:off x="1779222" y="547552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2</a:t>
            </a:r>
            <a:r>
              <a:rPr lang="de-DE" sz="1400" dirty="0" smtClean="0"/>
              <a:t>-T</a:t>
            </a:r>
            <a:endParaRPr lang="de-DE" sz="14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2434530" y="5722406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Start</a:t>
            </a:r>
            <a:endParaRPr lang="de-DE" sz="1400" baseline="-250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3419872" y="5722406"/>
            <a:ext cx="609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Grasp</a:t>
            </a:r>
            <a:endParaRPr lang="de-DE" sz="1400" baseline="-250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4511704" y="5768572"/>
            <a:ext cx="417102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1400" dirty="0" smtClean="0"/>
              <a:t>Lift</a:t>
            </a:r>
            <a:endParaRPr lang="de-DE" sz="1400" baseline="-25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533540" y="5768572"/>
            <a:ext cx="525721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1400" dirty="0" err="1" smtClean="0"/>
              <a:t>Pour</a:t>
            </a:r>
            <a:endParaRPr lang="de-DE" sz="1400" baseline="-25000" dirty="0"/>
          </a:p>
        </p:txBody>
      </p:sp>
      <p:sp>
        <p:nvSpPr>
          <p:cNvPr id="119" name="Textfeld 118"/>
          <p:cNvSpPr txBox="1"/>
          <p:nvPr/>
        </p:nvSpPr>
        <p:spPr>
          <a:xfrm>
            <a:off x="6444208" y="57224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Put</a:t>
            </a:r>
            <a:endParaRPr lang="de-DE" sz="1400" baseline="-25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7191167" y="5722406"/>
            <a:ext cx="74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Release</a:t>
            </a:r>
            <a:endParaRPr lang="de-DE" sz="1400" baseline="-25000" dirty="0"/>
          </a:p>
        </p:txBody>
      </p:sp>
      <p:sp>
        <p:nvSpPr>
          <p:cNvPr id="121" name="Richtungspfeil 120"/>
          <p:cNvSpPr/>
          <p:nvPr/>
        </p:nvSpPr>
        <p:spPr>
          <a:xfrm flipH="1">
            <a:off x="2643940" y="4181311"/>
            <a:ext cx="725673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4" name="Richtungspfeil 123"/>
          <p:cNvSpPr/>
          <p:nvPr/>
        </p:nvSpPr>
        <p:spPr>
          <a:xfrm>
            <a:off x="6156175" y="4456551"/>
            <a:ext cx="504565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5" name="Richtungspfeil 124"/>
          <p:cNvSpPr/>
          <p:nvPr/>
        </p:nvSpPr>
        <p:spPr>
          <a:xfrm>
            <a:off x="6666415" y="3911805"/>
            <a:ext cx="80284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6" name="Richtungspfeil 125"/>
          <p:cNvSpPr/>
          <p:nvPr/>
        </p:nvSpPr>
        <p:spPr>
          <a:xfrm flipH="1">
            <a:off x="2643940" y="5266209"/>
            <a:ext cx="836517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7" name="Richtungspfeil 126"/>
          <p:cNvSpPr/>
          <p:nvPr/>
        </p:nvSpPr>
        <p:spPr>
          <a:xfrm>
            <a:off x="6061181" y="5535118"/>
            <a:ext cx="599593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9" name="Rechteck 128"/>
          <p:cNvSpPr/>
          <p:nvPr/>
        </p:nvSpPr>
        <p:spPr>
          <a:xfrm>
            <a:off x="2402542" y="4670497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0" name="Rechteck 129"/>
          <p:cNvSpPr/>
          <p:nvPr/>
        </p:nvSpPr>
        <p:spPr>
          <a:xfrm>
            <a:off x="1594112" y="4670497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1" name="Textfeld 130"/>
          <p:cNvSpPr txBox="1"/>
          <p:nvPr/>
        </p:nvSpPr>
        <p:spPr>
          <a:xfrm>
            <a:off x="1779222" y="466700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H-W</a:t>
            </a:r>
            <a:endParaRPr lang="de-DE" sz="1400" dirty="0"/>
          </a:p>
        </p:txBody>
      </p:sp>
      <p:sp>
        <p:nvSpPr>
          <p:cNvPr id="132" name="Richtungspfeil 131"/>
          <p:cNvSpPr/>
          <p:nvPr/>
        </p:nvSpPr>
        <p:spPr>
          <a:xfrm>
            <a:off x="6666415" y="4727197"/>
            <a:ext cx="80284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0" name="Textfeld 139"/>
          <p:cNvSpPr txBox="1"/>
          <p:nvPr/>
        </p:nvSpPr>
        <p:spPr>
          <a:xfrm rot="16200000">
            <a:off x="1036130" y="4108424"/>
            <a:ext cx="80818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Position</a:t>
            </a:r>
            <a:endParaRPr lang="de-DE" sz="1400" dirty="0"/>
          </a:p>
        </p:txBody>
      </p:sp>
      <p:sp>
        <p:nvSpPr>
          <p:cNvPr id="141" name="Textfeld 140"/>
          <p:cNvSpPr txBox="1"/>
          <p:nvPr/>
        </p:nvSpPr>
        <p:spPr>
          <a:xfrm rot="16200000">
            <a:off x="901229" y="5055607"/>
            <a:ext cx="107799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Orientation</a:t>
            </a:r>
            <a:endParaRPr lang="de-DE" sz="1400" dirty="0"/>
          </a:p>
        </p:txBody>
      </p:sp>
      <p:sp>
        <p:nvSpPr>
          <p:cNvPr id="142" name="Textfeld 141"/>
          <p:cNvSpPr txBox="1"/>
          <p:nvPr/>
        </p:nvSpPr>
        <p:spPr>
          <a:xfrm rot="16200000">
            <a:off x="187313" y="4649467"/>
            <a:ext cx="18902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Left</a:t>
            </a:r>
            <a:r>
              <a:rPr lang="de-DE" sz="1400" dirty="0" smtClean="0"/>
              <a:t> arm</a:t>
            </a:r>
            <a:endParaRPr lang="de-DE" sz="1400" dirty="0"/>
          </a:p>
        </p:txBody>
      </p:sp>
      <p:sp>
        <p:nvSpPr>
          <p:cNvPr id="146" name="Rechteck 145"/>
          <p:cNvSpPr/>
          <p:nvPr/>
        </p:nvSpPr>
        <p:spPr>
          <a:xfrm>
            <a:off x="2402542" y="3026320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7" name="Rechteck 146"/>
          <p:cNvSpPr/>
          <p:nvPr/>
        </p:nvSpPr>
        <p:spPr>
          <a:xfrm>
            <a:off x="1594112" y="3026320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8" name="Textfeld 147"/>
          <p:cNvSpPr txBox="1"/>
          <p:nvPr/>
        </p:nvSpPr>
        <p:spPr>
          <a:xfrm>
            <a:off x="1570434" y="3022827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Pos 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-O</a:t>
            </a:r>
            <a:r>
              <a:rPr lang="de-DE" sz="1400" baseline="-25000" dirty="0" smtClean="0"/>
              <a:t>2</a:t>
            </a:r>
            <a:endParaRPr lang="de-DE" sz="1400" baseline="-25000" dirty="0"/>
          </a:p>
        </p:txBody>
      </p:sp>
      <p:sp>
        <p:nvSpPr>
          <p:cNvPr id="149" name="Rechteck 148"/>
          <p:cNvSpPr/>
          <p:nvPr/>
        </p:nvSpPr>
        <p:spPr>
          <a:xfrm>
            <a:off x="2402542" y="3295826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0" name="Rechteck 149"/>
          <p:cNvSpPr/>
          <p:nvPr/>
        </p:nvSpPr>
        <p:spPr>
          <a:xfrm>
            <a:off x="1594112" y="3295826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1" name="Textfeld 150"/>
          <p:cNvSpPr txBox="1"/>
          <p:nvPr/>
        </p:nvSpPr>
        <p:spPr>
          <a:xfrm>
            <a:off x="1570434" y="329233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Ori</a:t>
            </a:r>
            <a:r>
              <a:rPr lang="de-DE" sz="1400" dirty="0" smtClean="0"/>
              <a:t> 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-O</a:t>
            </a:r>
            <a:r>
              <a:rPr lang="de-DE" sz="1400" baseline="-25000" dirty="0" smtClean="0"/>
              <a:t>2</a:t>
            </a:r>
            <a:endParaRPr lang="de-DE" sz="1400" baseline="-25000" dirty="0"/>
          </a:p>
        </p:txBody>
      </p:sp>
      <p:sp>
        <p:nvSpPr>
          <p:cNvPr id="160" name="Textfeld 159"/>
          <p:cNvSpPr txBox="1"/>
          <p:nvPr/>
        </p:nvSpPr>
        <p:spPr>
          <a:xfrm rot="16200000">
            <a:off x="1016846" y="2988035"/>
            <a:ext cx="538981" cy="615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1200" dirty="0" err="1" smtClean="0"/>
              <a:t>Both</a:t>
            </a:r>
            <a:r>
              <a:rPr lang="de-DE" sz="1200" dirty="0" smtClean="0"/>
              <a:t> </a:t>
            </a:r>
            <a:r>
              <a:rPr lang="de-DE" sz="1200" dirty="0" err="1" smtClean="0"/>
              <a:t>arms</a:t>
            </a:r>
            <a:endParaRPr lang="de-DE" sz="1200" dirty="0"/>
          </a:p>
        </p:txBody>
      </p:sp>
      <p:sp>
        <p:nvSpPr>
          <p:cNvPr id="166" name="Richtungspfeil 165"/>
          <p:cNvSpPr/>
          <p:nvPr/>
        </p:nvSpPr>
        <p:spPr>
          <a:xfrm>
            <a:off x="4716015" y="3084165"/>
            <a:ext cx="1082303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7" name="Richtungspfeil 166"/>
          <p:cNvSpPr/>
          <p:nvPr/>
        </p:nvSpPr>
        <p:spPr>
          <a:xfrm>
            <a:off x="4716014" y="3349712"/>
            <a:ext cx="1082303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4" name="Gerade Verbindung 133"/>
          <p:cNvCxnSpPr/>
          <p:nvPr/>
        </p:nvCxnSpPr>
        <p:spPr>
          <a:xfrm>
            <a:off x="2643940" y="3843964"/>
            <a:ext cx="0" cy="190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750174" y="3841116"/>
            <a:ext cx="0" cy="190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>
            <a:off x="6660741" y="3841115"/>
            <a:ext cx="0" cy="190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7469260" y="3841115"/>
            <a:ext cx="0" cy="190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/>
          <p:cNvCxnSpPr/>
          <p:nvPr/>
        </p:nvCxnSpPr>
        <p:spPr>
          <a:xfrm>
            <a:off x="4716016" y="329970"/>
            <a:ext cx="0" cy="5418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5798321" y="329970"/>
            <a:ext cx="0" cy="5414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4507463" y="2269790"/>
            <a:ext cx="417102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DE" sz="1400" dirty="0" smtClean="0"/>
              <a:t>Lift</a:t>
            </a:r>
            <a:endParaRPr lang="de-DE" sz="1400" baseline="-25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5535460" y="2269790"/>
            <a:ext cx="525721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DE" sz="1400" dirty="0" err="1" smtClean="0"/>
              <a:t>Pour</a:t>
            </a:r>
            <a:endParaRPr lang="de-DE" sz="1400" baseline="-25000" dirty="0"/>
          </a:p>
        </p:txBody>
      </p:sp>
      <p:sp>
        <p:nvSpPr>
          <p:cNvPr id="31" name="Rechteck 30"/>
          <p:cNvSpPr/>
          <p:nvPr/>
        </p:nvSpPr>
        <p:spPr>
          <a:xfrm>
            <a:off x="2402542" y="1946675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1" name="Richtungspfeil 180"/>
          <p:cNvSpPr/>
          <p:nvPr/>
        </p:nvSpPr>
        <p:spPr>
          <a:xfrm>
            <a:off x="3150857" y="653060"/>
            <a:ext cx="437512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2" name="Richtungspfeil 181"/>
          <p:cNvSpPr/>
          <p:nvPr/>
        </p:nvSpPr>
        <p:spPr>
          <a:xfrm flipH="1">
            <a:off x="3590825" y="922567"/>
            <a:ext cx="450197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3" name="Richtungspfeil 182"/>
          <p:cNvSpPr/>
          <p:nvPr/>
        </p:nvSpPr>
        <p:spPr>
          <a:xfrm flipH="1">
            <a:off x="3590825" y="1461549"/>
            <a:ext cx="57623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4" name="Richtungspfeil 183"/>
          <p:cNvSpPr/>
          <p:nvPr/>
        </p:nvSpPr>
        <p:spPr>
          <a:xfrm>
            <a:off x="3286866" y="1733868"/>
            <a:ext cx="293496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4" name="Stern mit 5 Zacken 193"/>
          <p:cNvSpPr/>
          <p:nvPr/>
        </p:nvSpPr>
        <p:spPr>
          <a:xfrm>
            <a:off x="4936007" y="3349712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Stern mit 5 Zacken 194"/>
          <p:cNvSpPr/>
          <p:nvPr/>
        </p:nvSpPr>
        <p:spPr>
          <a:xfrm>
            <a:off x="5258586" y="3349765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Stern mit 5 Zacken 195"/>
          <p:cNvSpPr/>
          <p:nvPr/>
        </p:nvSpPr>
        <p:spPr>
          <a:xfrm>
            <a:off x="5581165" y="3349818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Stern mit 5 Zacken 196"/>
          <p:cNvSpPr/>
          <p:nvPr/>
        </p:nvSpPr>
        <p:spPr>
          <a:xfrm>
            <a:off x="5090790" y="3084165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Stern mit 5 Zacken 197"/>
          <p:cNvSpPr/>
          <p:nvPr/>
        </p:nvSpPr>
        <p:spPr>
          <a:xfrm>
            <a:off x="5592162" y="3084271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Stern mit 5 Zacken 206"/>
          <p:cNvSpPr/>
          <p:nvPr/>
        </p:nvSpPr>
        <p:spPr>
          <a:xfrm>
            <a:off x="6579942" y="2000561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Stern mit 5 Zacken 207"/>
          <p:cNvSpPr/>
          <p:nvPr/>
        </p:nvSpPr>
        <p:spPr>
          <a:xfrm>
            <a:off x="6585616" y="918370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Stern mit 5 Zacken 208"/>
          <p:cNvSpPr/>
          <p:nvPr/>
        </p:nvSpPr>
        <p:spPr>
          <a:xfrm>
            <a:off x="6579942" y="5522972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Stern mit 5 Zacken 209"/>
          <p:cNvSpPr/>
          <p:nvPr/>
        </p:nvSpPr>
        <p:spPr>
          <a:xfrm>
            <a:off x="6585616" y="4450818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Stern mit 5 Zacken 210"/>
          <p:cNvSpPr/>
          <p:nvPr/>
        </p:nvSpPr>
        <p:spPr>
          <a:xfrm>
            <a:off x="7226862" y="3910342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Stern mit 5 Zacken 211"/>
          <p:cNvSpPr/>
          <p:nvPr/>
        </p:nvSpPr>
        <p:spPr>
          <a:xfrm>
            <a:off x="7110368" y="4701216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Stern mit 5 Zacken 212"/>
          <p:cNvSpPr/>
          <p:nvPr/>
        </p:nvSpPr>
        <p:spPr>
          <a:xfrm>
            <a:off x="7110368" y="1188952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Stern mit 5 Zacken 213"/>
          <p:cNvSpPr/>
          <p:nvPr/>
        </p:nvSpPr>
        <p:spPr>
          <a:xfrm>
            <a:off x="7226862" y="383554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Stern mit 5 Zacken 177"/>
          <p:cNvSpPr/>
          <p:nvPr/>
        </p:nvSpPr>
        <p:spPr>
          <a:xfrm>
            <a:off x="3371852" y="653263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Stern mit 5 Zacken 178"/>
          <p:cNvSpPr/>
          <p:nvPr/>
        </p:nvSpPr>
        <p:spPr>
          <a:xfrm>
            <a:off x="3371852" y="1725495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ichtungspfeil 214"/>
          <p:cNvSpPr/>
          <p:nvPr/>
        </p:nvSpPr>
        <p:spPr>
          <a:xfrm flipH="1">
            <a:off x="3750173" y="4450818"/>
            <a:ext cx="404569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6" name="Richtungspfeil 215"/>
          <p:cNvSpPr/>
          <p:nvPr/>
        </p:nvSpPr>
        <p:spPr>
          <a:xfrm>
            <a:off x="2980081" y="4181460"/>
            <a:ext cx="744297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0" name="Stern mit 5 Zacken 189"/>
          <p:cNvSpPr/>
          <p:nvPr/>
        </p:nvSpPr>
        <p:spPr>
          <a:xfrm>
            <a:off x="3422078" y="4181311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ichtungspfeil 216"/>
          <p:cNvSpPr/>
          <p:nvPr/>
        </p:nvSpPr>
        <p:spPr>
          <a:xfrm flipH="1">
            <a:off x="3750174" y="4993890"/>
            <a:ext cx="404568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8" name="Richtungspfeil 217"/>
          <p:cNvSpPr/>
          <p:nvPr/>
        </p:nvSpPr>
        <p:spPr>
          <a:xfrm>
            <a:off x="3452651" y="5266209"/>
            <a:ext cx="297523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1" name="Stern mit 5 Zacken 190"/>
          <p:cNvSpPr/>
          <p:nvPr/>
        </p:nvSpPr>
        <p:spPr>
          <a:xfrm>
            <a:off x="3318859" y="5244793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Ellipse 222"/>
          <p:cNvSpPr/>
          <p:nvPr/>
        </p:nvSpPr>
        <p:spPr>
          <a:xfrm>
            <a:off x="2721684" y="675748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21683" y="1753743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ichtungspfeil 226"/>
          <p:cNvSpPr/>
          <p:nvPr/>
        </p:nvSpPr>
        <p:spPr>
          <a:xfrm flipH="1">
            <a:off x="5798321" y="928300"/>
            <a:ext cx="501871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8" name="Richtungspfeil 227"/>
          <p:cNvSpPr/>
          <p:nvPr/>
        </p:nvSpPr>
        <p:spPr>
          <a:xfrm flipH="1">
            <a:off x="5792517" y="2001926"/>
            <a:ext cx="501871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9" name="Ellipse 228"/>
          <p:cNvSpPr/>
          <p:nvPr/>
        </p:nvSpPr>
        <p:spPr>
          <a:xfrm>
            <a:off x="5743216" y="2019036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5740157" y="950988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Ellipse 230"/>
          <p:cNvSpPr/>
          <p:nvPr/>
        </p:nvSpPr>
        <p:spPr>
          <a:xfrm>
            <a:off x="7411094" y="1217544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7411094" y="406242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2583098" y="5286084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2584550" y="4210230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ichtungspfeil 235"/>
          <p:cNvSpPr/>
          <p:nvPr/>
        </p:nvSpPr>
        <p:spPr>
          <a:xfrm>
            <a:off x="4146026" y="1462914"/>
            <a:ext cx="56127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5" name="Richtungspfeil 234"/>
          <p:cNvSpPr/>
          <p:nvPr/>
        </p:nvSpPr>
        <p:spPr>
          <a:xfrm>
            <a:off x="4021235" y="922461"/>
            <a:ext cx="694780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5" name="Ellipse 224"/>
          <p:cNvSpPr/>
          <p:nvPr/>
        </p:nvSpPr>
        <p:spPr>
          <a:xfrm>
            <a:off x="4657849" y="946620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Stern mit 5 Zacken 175"/>
          <p:cNvSpPr/>
          <p:nvPr/>
        </p:nvSpPr>
        <p:spPr>
          <a:xfrm>
            <a:off x="4430905" y="922567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Stern mit 5 Zacken 176"/>
          <p:cNvSpPr/>
          <p:nvPr/>
        </p:nvSpPr>
        <p:spPr>
          <a:xfrm>
            <a:off x="4287786" y="1458455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4657849" y="1484237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ichtungspfeil 236"/>
          <p:cNvSpPr/>
          <p:nvPr/>
        </p:nvSpPr>
        <p:spPr>
          <a:xfrm flipH="1">
            <a:off x="4717351" y="4466475"/>
            <a:ext cx="404569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8" name="Richtungspfeil 237"/>
          <p:cNvSpPr/>
          <p:nvPr/>
        </p:nvSpPr>
        <p:spPr>
          <a:xfrm flipH="1">
            <a:off x="5811157" y="4456551"/>
            <a:ext cx="418373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9" name="Richtungspfeil 238"/>
          <p:cNvSpPr/>
          <p:nvPr/>
        </p:nvSpPr>
        <p:spPr>
          <a:xfrm>
            <a:off x="5036861" y="4466475"/>
            <a:ext cx="740342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0" name="Richtungspfeil 239"/>
          <p:cNvSpPr/>
          <p:nvPr/>
        </p:nvSpPr>
        <p:spPr>
          <a:xfrm>
            <a:off x="3991150" y="4450818"/>
            <a:ext cx="716150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8" name="Stern mit 5 Zacken 187"/>
          <p:cNvSpPr/>
          <p:nvPr/>
        </p:nvSpPr>
        <p:spPr>
          <a:xfrm>
            <a:off x="4426663" y="4431709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4662090" y="4408311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4637912" y="4537381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4662090" y="3102894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4662090" y="3372453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5742763" y="3102894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5738234" y="3372347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Textfeld 198"/>
          <p:cNvSpPr txBox="1"/>
          <p:nvPr/>
        </p:nvSpPr>
        <p:spPr>
          <a:xfrm>
            <a:off x="5097903" y="431805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?</a:t>
            </a:r>
            <a:endParaRPr lang="de-DE" sz="1200" b="1" dirty="0"/>
          </a:p>
        </p:txBody>
      </p:sp>
      <p:cxnSp>
        <p:nvCxnSpPr>
          <p:cNvPr id="201" name="Gerade Verbindung mit Pfeil 200"/>
          <p:cNvCxnSpPr/>
          <p:nvPr/>
        </p:nvCxnSpPr>
        <p:spPr>
          <a:xfrm>
            <a:off x="4743578" y="4547327"/>
            <a:ext cx="10176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Ellipse 246"/>
          <p:cNvSpPr/>
          <p:nvPr/>
        </p:nvSpPr>
        <p:spPr>
          <a:xfrm>
            <a:off x="5743216" y="4408311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5719038" y="4537381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ichtungspfeil 248"/>
          <p:cNvSpPr/>
          <p:nvPr/>
        </p:nvSpPr>
        <p:spPr>
          <a:xfrm flipH="1">
            <a:off x="5813249" y="5535118"/>
            <a:ext cx="418373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0" name="Richtungspfeil 249"/>
          <p:cNvSpPr/>
          <p:nvPr/>
        </p:nvSpPr>
        <p:spPr>
          <a:xfrm>
            <a:off x="5198429" y="4993890"/>
            <a:ext cx="594088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1" name="Richtungspfeil 250"/>
          <p:cNvSpPr/>
          <p:nvPr/>
        </p:nvSpPr>
        <p:spPr>
          <a:xfrm>
            <a:off x="4115845" y="4993890"/>
            <a:ext cx="594088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2" name="Richtungspfeil 251"/>
          <p:cNvSpPr/>
          <p:nvPr/>
        </p:nvSpPr>
        <p:spPr>
          <a:xfrm flipH="1">
            <a:off x="4717351" y="4993890"/>
            <a:ext cx="582538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9" name="Stern mit 5 Zacken 188"/>
          <p:cNvSpPr/>
          <p:nvPr/>
        </p:nvSpPr>
        <p:spPr>
          <a:xfrm>
            <a:off x="4350106" y="4993890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Ellipse 252"/>
          <p:cNvSpPr/>
          <p:nvPr/>
        </p:nvSpPr>
        <p:spPr>
          <a:xfrm>
            <a:off x="4675946" y="4955877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Ellipse 253"/>
          <p:cNvSpPr/>
          <p:nvPr/>
        </p:nvSpPr>
        <p:spPr>
          <a:xfrm>
            <a:off x="4651768" y="5084947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Ellipse 254"/>
          <p:cNvSpPr/>
          <p:nvPr/>
        </p:nvSpPr>
        <p:spPr>
          <a:xfrm>
            <a:off x="5734352" y="5012186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5743216" y="5555590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Ellipse 257"/>
          <p:cNvSpPr/>
          <p:nvPr/>
        </p:nvSpPr>
        <p:spPr>
          <a:xfrm>
            <a:off x="7411094" y="4745191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Ellipse 258"/>
          <p:cNvSpPr/>
          <p:nvPr/>
        </p:nvSpPr>
        <p:spPr>
          <a:xfrm>
            <a:off x="7411095" y="3934493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Textfeld 259"/>
          <p:cNvSpPr txBox="1"/>
          <p:nvPr/>
        </p:nvSpPr>
        <p:spPr>
          <a:xfrm>
            <a:off x="3290804" y="1959667"/>
            <a:ext cx="648071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de-DE" sz="800" b="1" dirty="0" err="1" smtClean="0"/>
              <a:t>Attach</a:t>
            </a:r>
            <a:r>
              <a:rPr lang="de-DE" sz="800" b="1" dirty="0" smtClean="0"/>
              <a:t> O1</a:t>
            </a:r>
            <a:r>
              <a:rPr lang="de-DE" sz="800" b="1" dirty="0" smtClean="0">
                <a:sym typeface="Wingdings" panose="05000000000000000000" pitchFamily="2" charset="2"/>
              </a:rPr>
              <a:t>H</a:t>
            </a:r>
            <a:endParaRPr lang="de-DE" sz="800" b="1" dirty="0"/>
          </a:p>
        </p:txBody>
      </p:sp>
      <p:sp>
        <p:nvSpPr>
          <p:cNvPr id="261" name="Textfeld 260"/>
          <p:cNvSpPr txBox="1"/>
          <p:nvPr/>
        </p:nvSpPr>
        <p:spPr>
          <a:xfrm>
            <a:off x="6309755" y="1700808"/>
            <a:ext cx="64807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de-DE" sz="800" b="1" dirty="0" err="1" smtClean="0"/>
              <a:t>Detach</a:t>
            </a:r>
            <a:r>
              <a:rPr lang="de-DE" sz="800" b="1" dirty="0" smtClean="0"/>
              <a:t> O1</a:t>
            </a:r>
            <a:r>
              <a:rPr lang="de-DE" sz="800" b="1" dirty="0" smtClean="0">
                <a:sym typeface="Wingdings" panose="05000000000000000000" pitchFamily="2" charset="2"/>
              </a:rPr>
              <a:t>H</a:t>
            </a:r>
            <a:endParaRPr lang="de-DE" sz="800" b="1" dirty="0"/>
          </a:p>
        </p:txBody>
      </p:sp>
      <p:sp>
        <p:nvSpPr>
          <p:cNvPr id="262" name="Textfeld 261"/>
          <p:cNvSpPr txBox="1"/>
          <p:nvPr/>
        </p:nvSpPr>
        <p:spPr>
          <a:xfrm>
            <a:off x="3418395" y="5490643"/>
            <a:ext cx="648071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de-DE" sz="800" b="1" dirty="0" err="1" smtClean="0"/>
              <a:t>Attach</a:t>
            </a:r>
            <a:r>
              <a:rPr lang="de-DE" sz="800" b="1" dirty="0" smtClean="0"/>
              <a:t> O2</a:t>
            </a:r>
            <a:r>
              <a:rPr lang="de-DE" sz="800" b="1" dirty="0" smtClean="0">
                <a:sym typeface="Wingdings" panose="05000000000000000000" pitchFamily="2" charset="2"/>
              </a:rPr>
              <a:t>H</a:t>
            </a:r>
            <a:endParaRPr lang="de-DE" sz="800" b="1" dirty="0"/>
          </a:p>
        </p:txBody>
      </p:sp>
      <p:sp>
        <p:nvSpPr>
          <p:cNvPr id="263" name="Textfeld 262"/>
          <p:cNvSpPr txBox="1"/>
          <p:nvPr/>
        </p:nvSpPr>
        <p:spPr>
          <a:xfrm>
            <a:off x="6342379" y="5232765"/>
            <a:ext cx="64807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de-DE" sz="800" b="1" dirty="0" err="1" smtClean="0"/>
              <a:t>Detach</a:t>
            </a:r>
            <a:r>
              <a:rPr lang="de-DE" sz="800" b="1" dirty="0" smtClean="0"/>
              <a:t> O2</a:t>
            </a:r>
            <a:r>
              <a:rPr lang="de-DE" sz="800" b="1" dirty="0" smtClean="0">
                <a:sym typeface="Wingdings" panose="05000000000000000000" pitchFamily="2" charset="2"/>
              </a:rPr>
              <a:t>H</a:t>
            </a:r>
            <a:endParaRPr lang="de-DE" sz="800" b="1" dirty="0"/>
          </a:p>
        </p:txBody>
      </p:sp>
    </p:spTree>
    <p:extLst>
      <p:ext uri="{BB962C8B-B14F-4D97-AF65-F5344CB8AC3E}">
        <p14:creationId xmlns:p14="http://schemas.microsoft.com/office/powerpoint/2010/main" val="22133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hteck 185"/>
          <p:cNvSpPr/>
          <p:nvPr/>
        </p:nvSpPr>
        <p:spPr>
          <a:xfrm>
            <a:off x="5798322" y="337217"/>
            <a:ext cx="1670938" cy="1887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79850" y="329049"/>
            <a:ext cx="1936164" cy="1887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402542" y="329668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" name="Rechteck 4"/>
          <p:cNvSpPr/>
          <p:nvPr/>
        </p:nvSpPr>
        <p:spPr>
          <a:xfrm>
            <a:off x="1594112" y="329668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" name="Textfeld 5"/>
          <p:cNvSpPr txBox="1"/>
          <p:nvPr/>
        </p:nvSpPr>
        <p:spPr>
          <a:xfrm>
            <a:off x="1779222" y="32617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H-W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2402542" y="1407663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" name="Rechteck 7"/>
          <p:cNvSpPr/>
          <p:nvPr/>
        </p:nvSpPr>
        <p:spPr>
          <a:xfrm>
            <a:off x="1594112" y="1407663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1779222" y="1404170"/>
            <a:ext cx="525229" cy="279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-W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2402542" y="599174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1594112" y="599174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779222" y="59568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H-O</a:t>
            </a:r>
            <a:r>
              <a:rPr lang="de-DE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13" name="Rechteck 12"/>
          <p:cNvSpPr/>
          <p:nvPr/>
        </p:nvSpPr>
        <p:spPr>
          <a:xfrm>
            <a:off x="2402542" y="1677169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1594112" y="1677169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1779222" y="167367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H-O</a:t>
            </a:r>
            <a:r>
              <a:rPr lang="de-DE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16" name="Rechteck 15"/>
          <p:cNvSpPr/>
          <p:nvPr/>
        </p:nvSpPr>
        <p:spPr>
          <a:xfrm>
            <a:off x="2402542" y="868680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1594112" y="868680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1779222" y="865188"/>
            <a:ext cx="459794" cy="279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-T</a:t>
            </a:r>
            <a:endParaRPr lang="de-DE" sz="1400" dirty="0"/>
          </a:p>
        </p:txBody>
      </p:sp>
      <p:sp>
        <p:nvSpPr>
          <p:cNvPr id="32" name="Rechteck 31"/>
          <p:cNvSpPr/>
          <p:nvPr/>
        </p:nvSpPr>
        <p:spPr>
          <a:xfrm>
            <a:off x="1594112" y="1946675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1779222" y="1943182"/>
            <a:ext cx="459794" cy="279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-T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570440" y="2223624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Start</a:t>
            </a:r>
            <a:endParaRPr lang="de-DE" sz="1400" baseline="-25000" dirty="0"/>
          </a:p>
        </p:txBody>
      </p:sp>
      <p:sp>
        <p:nvSpPr>
          <p:cNvPr id="50" name="Textfeld 49"/>
          <p:cNvSpPr txBox="1"/>
          <p:nvPr/>
        </p:nvSpPr>
        <p:spPr>
          <a:xfrm>
            <a:off x="3275856" y="2223624"/>
            <a:ext cx="609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Grasp</a:t>
            </a:r>
            <a:endParaRPr lang="de-DE" sz="1400" baseline="-25000" dirty="0"/>
          </a:p>
        </p:txBody>
      </p:sp>
      <p:sp>
        <p:nvSpPr>
          <p:cNvPr id="57" name="Textfeld 56"/>
          <p:cNvSpPr txBox="1"/>
          <p:nvPr/>
        </p:nvSpPr>
        <p:spPr>
          <a:xfrm>
            <a:off x="6444208" y="222362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Put</a:t>
            </a:r>
            <a:endParaRPr lang="de-DE" sz="1400" baseline="-25000" dirty="0"/>
          </a:p>
        </p:txBody>
      </p:sp>
      <p:sp>
        <p:nvSpPr>
          <p:cNvPr id="59" name="Textfeld 58"/>
          <p:cNvSpPr txBox="1"/>
          <p:nvPr/>
        </p:nvSpPr>
        <p:spPr>
          <a:xfrm>
            <a:off x="7191167" y="2223624"/>
            <a:ext cx="74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Release</a:t>
            </a:r>
            <a:endParaRPr lang="de-DE" sz="1400" baseline="-25000" dirty="0"/>
          </a:p>
        </p:txBody>
      </p:sp>
      <p:sp>
        <p:nvSpPr>
          <p:cNvPr id="63" name="Richtungspfeil 62"/>
          <p:cNvSpPr/>
          <p:nvPr/>
        </p:nvSpPr>
        <p:spPr>
          <a:xfrm flipH="1">
            <a:off x="2779849" y="653060"/>
            <a:ext cx="640021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6" name="Richtungspfeil 65"/>
          <p:cNvSpPr/>
          <p:nvPr/>
        </p:nvSpPr>
        <p:spPr>
          <a:xfrm>
            <a:off x="6229531" y="928300"/>
            <a:ext cx="431210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9" name="Richtungspfeil 68"/>
          <p:cNvSpPr/>
          <p:nvPr/>
        </p:nvSpPr>
        <p:spPr>
          <a:xfrm>
            <a:off x="6666415" y="383554"/>
            <a:ext cx="80284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0" name="Richtungspfeil 69"/>
          <p:cNvSpPr/>
          <p:nvPr/>
        </p:nvSpPr>
        <p:spPr>
          <a:xfrm flipH="1">
            <a:off x="2779848" y="1733868"/>
            <a:ext cx="589765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1" name="Richtungspfeil 70"/>
          <p:cNvSpPr/>
          <p:nvPr/>
        </p:nvSpPr>
        <p:spPr>
          <a:xfrm>
            <a:off x="6229531" y="2001926"/>
            <a:ext cx="431210" cy="161704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2" name="Rechteck 81"/>
          <p:cNvSpPr/>
          <p:nvPr/>
        </p:nvSpPr>
        <p:spPr>
          <a:xfrm>
            <a:off x="2402542" y="1138156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3" name="Rechteck 82"/>
          <p:cNvSpPr/>
          <p:nvPr/>
        </p:nvSpPr>
        <p:spPr>
          <a:xfrm>
            <a:off x="1594112" y="1138156"/>
            <a:ext cx="808429" cy="2694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4" name="Textfeld 83"/>
          <p:cNvSpPr txBox="1"/>
          <p:nvPr/>
        </p:nvSpPr>
        <p:spPr>
          <a:xfrm>
            <a:off x="1779222" y="1134664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H-W</a:t>
            </a:r>
            <a:endParaRPr lang="de-DE" sz="1400" dirty="0"/>
          </a:p>
        </p:txBody>
      </p:sp>
      <p:sp>
        <p:nvSpPr>
          <p:cNvPr id="86" name="Richtungspfeil 85"/>
          <p:cNvSpPr/>
          <p:nvPr/>
        </p:nvSpPr>
        <p:spPr>
          <a:xfrm>
            <a:off x="6666414" y="1194856"/>
            <a:ext cx="802845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185" name="Gruppieren 184"/>
          <p:cNvGrpSpPr/>
          <p:nvPr/>
        </p:nvGrpSpPr>
        <p:grpSpPr>
          <a:xfrm>
            <a:off x="2779850" y="326176"/>
            <a:ext cx="4689410" cy="1889974"/>
            <a:chOff x="2779850" y="326176"/>
            <a:chExt cx="4689410" cy="1923168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9850" y="329049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3588369" y="326177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6660741" y="326176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7469260" y="326176"/>
              <a:ext cx="0" cy="1920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feld 86"/>
          <p:cNvSpPr txBox="1"/>
          <p:nvPr/>
        </p:nvSpPr>
        <p:spPr>
          <a:xfrm rot="16200000">
            <a:off x="1036132" y="580174"/>
            <a:ext cx="80818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Position</a:t>
            </a:r>
            <a:endParaRPr lang="de-DE" sz="1400" dirty="0"/>
          </a:p>
        </p:txBody>
      </p:sp>
      <p:sp>
        <p:nvSpPr>
          <p:cNvPr id="88" name="Textfeld 87"/>
          <p:cNvSpPr txBox="1"/>
          <p:nvPr/>
        </p:nvSpPr>
        <p:spPr>
          <a:xfrm rot="16200000">
            <a:off x="901229" y="1523266"/>
            <a:ext cx="107799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Orientation</a:t>
            </a:r>
            <a:endParaRPr lang="de-DE" sz="1400" dirty="0"/>
          </a:p>
        </p:txBody>
      </p:sp>
      <p:sp>
        <p:nvSpPr>
          <p:cNvPr id="90" name="Textfeld 89"/>
          <p:cNvSpPr txBox="1"/>
          <p:nvPr/>
        </p:nvSpPr>
        <p:spPr>
          <a:xfrm rot="16200000">
            <a:off x="189358" y="1119171"/>
            <a:ext cx="188618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Right</a:t>
            </a:r>
            <a:r>
              <a:rPr lang="de-DE" sz="1400" dirty="0" smtClean="0"/>
              <a:t> arm</a:t>
            </a:r>
            <a:endParaRPr lang="de-DE" sz="1400" dirty="0"/>
          </a:p>
        </p:txBody>
      </p:sp>
      <p:cxnSp>
        <p:nvCxnSpPr>
          <p:cNvPr id="163" name="Gerade Verbindung 162"/>
          <p:cNvCxnSpPr/>
          <p:nvPr/>
        </p:nvCxnSpPr>
        <p:spPr>
          <a:xfrm>
            <a:off x="4716016" y="329970"/>
            <a:ext cx="0" cy="1883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5798321" y="329970"/>
            <a:ext cx="0" cy="1892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4507463" y="2269790"/>
            <a:ext cx="417102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DE" sz="1400" dirty="0" smtClean="0"/>
              <a:t>Lift</a:t>
            </a:r>
            <a:endParaRPr lang="de-DE" sz="1400" baseline="-25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5535460" y="2269790"/>
            <a:ext cx="525721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DE" sz="1400" dirty="0" err="1" smtClean="0"/>
              <a:t>Pour</a:t>
            </a:r>
            <a:endParaRPr lang="de-DE" sz="1400" baseline="-25000" dirty="0"/>
          </a:p>
        </p:txBody>
      </p:sp>
      <p:sp>
        <p:nvSpPr>
          <p:cNvPr id="31" name="Rechteck 30"/>
          <p:cNvSpPr/>
          <p:nvPr/>
        </p:nvSpPr>
        <p:spPr>
          <a:xfrm>
            <a:off x="2402542" y="1946675"/>
            <a:ext cx="5390126" cy="2694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1" name="Richtungspfeil 180"/>
          <p:cNvSpPr/>
          <p:nvPr/>
        </p:nvSpPr>
        <p:spPr>
          <a:xfrm>
            <a:off x="3150857" y="653060"/>
            <a:ext cx="437512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2" name="Richtungspfeil 181"/>
          <p:cNvSpPr/>
          <p:nvPr/>
        </p:nvSpPr>
        <p:spPr>
          <a:xfrm flipH="1">
            <a:off x="3590825" y="922567"/>
            <a:ext cx="450197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3" name="Richtungspfeil 182"/>
          <p:cNvSpPr/>
          <p:nvPr/>
        </p:nvSpPr>
        <p:spPr>
          <a:xfrm flipH="1">
            <a:off x="3590825" y="1461549"/>
            <a:ext cx="57623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4" name="Richtungspfeil 183"/>
          <p:cNvSpPr/>
          <p:nvPr/>
        </p:nvSpPr>
        <p:spPr>
          <a:xfrm>
            <a:off x="3286866" y="1733868"/>
            <a:ext cx="293496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7" name="Stern mit 5 Zacken 206"/>
          <p:cNvSpPr/>
          <p:nvPr/>
        </p:nvSpPr>
        <p:spPr>
          <a:xfrm>
            <a:off x="6579942" y="2000561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Stern mit 5 Zacken 207"/>
          <p:cNvSpPr/>
          <p:nvPr/>
        </p:nvSpPr>
        <p:spPr>
          <a:xfrm>
            <a:off x="6585616" y="918370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Stern mit 5 Zacken 212"/>
          <p:cNvSpPr/>
          <p:nvPr/>
        </p:nvSpPr>
        <p:spPr>
          <a:xfrm>
            <a:off x="7110368" y="1188952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Stern mit 5 Zacken 213"/>
          <p:cNvSpPr/>
          <p:nvPr/>
        </p:nvSpPr>
        <p:spPr>
          <a:xfrm>
            <a:off x="7226862" y="383554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Stern mit 5 Zacken 177"/>
          <p:cNvSpPr/>
          <p:nvPr/>
        </p:nvSpPr>
        <p:spPr>
          <a:xfrm>
            <a:off x="3371852" y="653263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Stern mit 5 Zacken 178"/>
          <p:cNvSpPr/>
          <p:nvPr/>
        </p:nvSpPr>
        <p:spPr>
          <a:xfrm>
            <a:off x="3371852" y="1725495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Ellipse 222"/>
          <p:cNvSpPr/>
          <p:nvPr/>
        </p:nvSpPr>
        <p:spPr>
          <a:xfrm>
            <a:off x="2721684" y="675748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21683" y="1753743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ichtungspfeil 226"/>
          <p:cNvSpPr/>
          <p:nvPr/>
        </p:nvSpPr>
        <p:spPr>
          <a:xfrm flipH="1">
            <a:off x="5798321" y="928300"/>
            <a:ext cx="501871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8" name="Richtungspfeil 227"/>
          <p:cNvSpPr/>
          <p:nvPr/>
        </p:nvSpPr>
        <p:spPr>
          <a:xfrm flipH="1">
            <a:off x="5792517" y="2001926"/>
            <a:ext cx="501871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9" name="Ellipse 228"/>
          <p:cNvSpPr/>
          <p:nvPr/>
        </p:nvSpPr>
        <p:spPr>
          <a:xfrm>
            <a:off x="5743216" y="2019036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5740157" y="950988"/>
            <a:ext cx="116330" cy="11632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Ellipse 230"/>
          <p:cNvSpPr/>
          <p:nvPr/>
        </p:nvSpPr>
        <p:spPr>
          <a:xfrm>
            <a:off x="7411094" y="1217544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7411094" y="406242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ichtungspfeil 235"/>
          <p:cNvSpPr/>
          <p:nvPr/>
        </p:nvSpPr>
        <p:spPr>
          <a:xfrm>
            <a:off x="4146026" y="1462914"/>
            <a:ext cx="561274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5" name="Richtungspfeil 234"/>
          <p:cNvSpPr/>
          <p:nvPr/>
        </p:nvSpPr>
        <p:spPr>
          <a:xfrm>
            <a:off x="4021235" y="922461"/>
            <a:ext cx="694780" cy="1617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5" name="Ellipse 224"/>
          <p:cNvSpPr/>
          <p:nvPr/>
        </p:nvSpPr>
        <p:spPr>
          <a:xfrm>
            <a:off x="4657849" y="946620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Stern mit 5 Zacken 175"/>
          <p:cNvSpPr/>
          <p:nvPr/>
        </p:nvSpPr>
        <p:spPr>
          <a:xfrm>
            <a:off x="4430905" y="922567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Stern mit 5 Zacken 176"/>
          <p:cNvSpPr/>
          <p:nvPr/>
        </p:nvSpPr>
        <p:spPr>
          <a:xfrm>
            <a:off x="4287786" y="1458455"/>
            <a:ext cx="161598" cy="161598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4657849" y="1484237"/>
            <a:ext cx="116330" cy="1163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Textfeld 259"/>
          <p:cNvSpPr txBox="1"/>
          <p:nvPr/>
        </p:nvSpPr>
        <p:spPr>
          <a:xfrm>
            <a:off x="3290804" y="1959667"/>
            <a:ext cx="648071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de-DE" sz="800" b="1" dirty="0" err="1" smtClean="0"/>
              <a:t>Attach</a:t>
            </a:r>
            <a:r>
              <a:rPr lang="de-DE" sz="800" b="1" dirty="0" smtClean="0"/>
              <a:t> O1</a:t>
            </a:r>
            <a:r>
              <a:rPr lang="de-DE" sz="800" b="1" dirty="0" smtClean="0">
                <a:sym typeface="Wingdings" panose="05000000000000000000" pitchFamily="2" charset="2"/>
              </a:rPr>
              <a:t>H</a:t>
            </a:r>
            <a:endParaRPr lang="de-DE" sz="800" b="1" dirty="0"/>
          </a:p>
        </p:txBody>
      </p:sp>
      <p:sp>
        <p:nvSpPr>
          <p:cNvPr id="261" name="Textfeld 260"/>
          <p:cNvSpPr txBox="1"/>
          <p:nvPr/>
        </p:nvSpPr>
        <p:spPr>
          <a:xfrm>
            <a:off x="6309755" y="1700808"/>
            <a:ext cx="64807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de-DE" sz="800" b="1" dirty="0" err="1" smtClean="0"/>
              <a:t>Detach</a:t>
            </a:r>
            <a:r>
              <a:rPr lang="de-DE" sz="800" b="1" dirty="0" smtClean="0"/>
              <a:t> O1</a:t>
            </a:r>
            <a:r>
              <a:rPr lang="de-DE" sz="800" b="1" dirty="0" smtClean="0">
                <a:sym typeface="Wingdings" panose="05000000000000000000" pitchFamily="2" charset="2"/>
              </a:rPr>
              <a:t>H</a:t>
            </a:r>
            <a:endParaRPr lang="de-DE" sz="800" b="1" dirty="0"/>
          </a:p>
        </p:txBody>
      </p:sp>
      <p:sp>
        <p:nvSpPr>
          <p:cNvPr id="170" name="Textfeld 47"/>
          <p:cNvSpPr txBox="1"/>
          <p:nvPr/>
        </p:nvSpPr>
        <p:spPr>
          <a:xfrm>
            <a:off x="2123728" y="2576199"/>
            <a:ext cx="307760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ConstraintSet</a:t>
            </a:r>
            <a:r>
              <a:rPr lang="de-DE" sz="1200" dirty="0" smtClean="0"/>
              <a:t>* </a:t>
            </a:r>
            <a:r>
              <a:rPr lang="de-DE" sz="1200" b="1" dirty="0" err="1" smtClean="0"/>
              <a:t>liftObject</a:t>
            </a:r>
            <a:r>
              <a:rPr lang="de-DE" sz="1200" dirty="0"/>
              <a:t>(</a:t>
            </a:r>
            <a:endParaRPr lang="de-DE" sz="1200" dirty="0" smtClean="0"/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string</a:t>
            </a:r>
            <a:r>
              <a:rPr lang="de-DE" sz="1200" dirty="0" smtClean="0"/>
              <a:t> </a:t>
            </a:r>
            <a:r>
              <a:rPr lang="de-DE" sz="1200" dirty="0" err="1" smtClean="0"/>
              <a:t>hand</a:t>
            </a:r>
            <a:r>
              <a:rPr lang="de-DE" sz="1200" dirty="0" smtClean="0"/>
              <a:t>, </a:t>
            </a:r>
            <a:r>
              <a:rPr lang="de-DE" sz="1200" dirty="0" err="1" smtClean="0"/>
              <a:t>string</a:t>
            </a:r>
            <a:r>
              <a:rPr lang="de-DE" sz="1200" dirty="0" smtClean="0"/>
              <a:t> </a:t>
            </a:r>
            <a:r>
              <a:rPr lang="de-DE" sz="1200" dirty="0" err="1" smtClean="0"/>
              <a:t>object</a:t>
            </a:r>
            <a:r>
              <a:rPr lang="de-DE" sz="1200" dirty="0" smtClean="0"/>
              <a:t>, </a:t>
            </a:r>
            <a:r>
              <a:rPr lang="de-DE" sz="1200" dirty="0" err="1" smtClean="0"/>
              <a:t>string</a:t>
            </a:r>
            <a:r>
              <a:rPr lang="de-DE" sz="1200" dirty="0" smtClean="0"/>
              <a:t> </a:t>
            </a:r>
            <a:r>
              <a:rPr lang="de-DE" sz="1200" dirty="0" err="1" smtClean="0"/>
              <a:t>table</a:t>
            </a:r>
            <a:r>
              <a:rPr lang="de-DE" sz="1200" dirty="0" smtClean="0"/>
              <a:t>, </a:t>
            </a:r>
          </a:p>
          <a:p>
            <a:r>
              <a:rPr lang="de-DE" sz="1200" dirty="0" smtClean="0"/>
              <a:t>  double </a:t>
            </a:r>
            <a:r>
              <a:rPr lang="de-DE" sz="1200" dirty="0" err="1" smtClean="0"/>
              <a:t>t_start</a:t>
            </a:r>
            <a:r>
              <a:rPr lang="de-DE" sz="1200" dirty="0" smtClean="0"/>
              <a:t>, double </a:t>
            </a:r>
            <a:r>
              <a:rPr lang="de-DE" sz="1200" dirty="0" err="1" smtClean="0"/>
              <a:t>t_grasp</a:t>
            </a:r>
            <a:r>
              <a:rPr lang="de-DE" sz="1200" dirty="0" smtClean="0"/>
              <a:t>, double </a:t>
            </a:r>
            <a:r>
              <a:rPr lang="de-DE" sz="1200" dirty="0" err="1" smtClean="0"/>
              <a:t>t_lift</a:t>
            </a:r>
            <a:r>
              <a:rPr lang="de-DE" sz="1200" dirty="0" smtClean="0"/>
              <a:t>)</a:t>
            </a:r>
            <a:endParaRPr lang="de-DE" sz="1200" baseline="-25000" dirty="0"/>
          </a:p>
        </p:txBody>
      </p:sp>
      <p:sp>
        <p:nvSpPr>
          <p:cNvPr id="180" name="Textfeld 47"/>
          <p:cNvSpPr txBox="1"/>
          <p:nvPr/>
        </p:nvSpPr>
        <p:spPr>
          <a:xfrm>
            <a:off x="5438988" y="2576199"/>
            <a:ext cx="325769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ConstraintSet</a:t>
            </a:r>
            <a:r>
              <a:rPr lang="de-DE" sz="1200" dirty="0" smtClean="0"/>
              <a:t>* </a:t>
            </a:r>
            <a:r>
              <a:rPr lang="de-DE" sz="1200" b="1" dirty="0" err="1" smtClean="0"/>
              <a:t>putObject</a:t>
            </a:r>
            <a:r>
              <a:rPr lang="de-DE" sz="1200" dirty="0"/>
              <a:t>(</a:t>
            </a:r>
            <a:endParaRPr lang="de-DE" sz="1200" dirty="0" smtClean="0"/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string</a:t>
            </a:r>
            <a:r>
              <a:rPr lang="de-DE" sz="1200" dirty="0" smtClean="0"/>
              <a:t> </a:t>
            </a:r>
            <a:r>
              <a:rPr lang="de-DE" sz="1200" dirty="0" err="1" smtClean="0"/>
              <a:t>hand</a:t>
            </a:r>
            <a:r>
              <a:rPr lang="de-DE" sz="1200" dirty="0" smtClean="0"/>
              <a:t>, </a:t>
            </a:r>
            <a:r>
              <a:rPr lang="de-DE" sz="1200" dirty="0" err="1" smtClean="0"/>
              <a:t>string</a:t>
            </a:r>
            <a:r>
              <a:rPr lang="de-DE" sz="1200" dirty="0" smtClean="0"/>
              <a:t> </a:t>
            </a:r>
            <a:r>
              <a:rPr lang="de-DE" sz="1200" dirty="0" err="1" smtClean="0"/>
              <a:t>object</a:t>
            </a:r>
            <a:r>
              <a:rPr lang="de-DE" sz="1200" dirty="0" smtClean="0"/>
              <a:t>, </a:t>
            </a:r>
            <a:r>
              <a:rPr lang="de-DE" sz="1200" dirty="0" err="1" smtClean="0"/>
              <a:t>string</a:t>
            </a:r>
            <a:r>
              <a:rPr lang="de-DE" sz="1200" dirty="0" smtClean="0"/>
              <a:t> </a:t>
            </a:r>
            <a:r>
              <a:rPr lang="de-DE" sz="1200" dirty="0" err="1" smtClean="0"/>
              <a:t>table</a:t>
            </a:r>
            <a:r>
              <a:rPr lang="de-DE" sz="1200" dirty="0" smtClean="0"/>
              <a:t>, </a:t>
            </a:r>
          </a:p>
          <a:p>
            <a:r>
              <a:rPr lang="de-DE" sz="1200" dirty="0" smtClean="0"/>
              <a:t>  double </a:t>
            </a:r>
            <a:r>
              <a:rPr lang="de-DE" sz="1200" dirty="0" err="1" smtClean="0"/>
              <a:t>t_start</a:t>
            </a:r>
            <a:r>
              <a:rPr lang="de-DE" sz="1200" dirty="0" smtClean="0"/>
              <a:t>, double </a:t>
            </a:r>
            <a:r>
              <a:rPr lang="de-DE" sz="1200" dirty="0" err="1" smtClean="0"/>
              <a:t>t_put</a:t>
            </a:r>
            <a:r>
              <a:rPr lang="de-DE" sz="1200" dirty="0" smtClean="0"/>
              <a:t>, double </a:t>
            </a:r>
            <a:r>
              <a:rPr lang="de-DE" sz="1200" dirty="0" err="1" smtClean="0"/>
              <a:t>t_release</a:t>
            </a:r>
            <a:r>
              <a:rPr lang="de-DE" sz="1200" dirty="0" smtClean="0"/>
              <a:t>)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3962697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130</Words>
  <Application>Microsoft Office PowerPoint</Application>
  <PresentationFormat>On-screen Show (4:3)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Larissa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Win10</dc:creator>
  <cp:lastModifiedBy>Michael Gienger</cp:lastModifiedBy>
  <cp:revision>64</cp:revision>
  <dcterms:created xsi:type="dcterms:W3CDTF">2021-09-09T05:14:34Z</dcterms:created>
  <dcterms:modified xsi:type="dcterms:W3CDTF">2021-09-10T09:21:32Z</dcterms:modified>
</cp:coreProperties>
</file>