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42" d="100"/>
          <a:sy n="242" d="100"/>
        </p:scale>
        <p:origin x="48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6DEB-B849-E518-F303-293D7614C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9FD8D-45B7-4856-E0C0-FACBC36DB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FF63A-D568-FA14-8CEE-30DF9D52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E21B-6506-EB57-A755-7D9182EF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CEB8-13AC-1253-E7CB-6E550ECC8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2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8E87-5C56-092C-2E81-B98FE6F5A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B10E1-A901-03FB-9099-CBE6A96C0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EE7E7-2488-24ED-D1D4-F3A7285E5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F13B-DF63-6A4E-24B0-5CFA868BC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55CC-2554-2E7E-1739-997CD22D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9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A545CC-E77E-DCDB-DBDC-5D328F6731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D186-3BA8-029F-B7EA-D1FAF49A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64B19-0530-8F1C-FE87-9FA78F42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6C61-3920-582B-21BA-44292E62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54AC5-BC16-1EDF-3A66-F9803030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7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388A-DDC8-2F1F-A51E-A3C0E1FF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EDCD4-4C34-B81C-5ECF-D96D8000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E792C-6206-F988-1507-85F1761F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238FA-E8A5-5686-E867-C1AF676A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F22BE-072D-E314-1F85-FE9B4424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6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3EBB3-48B7-F0BC-7CC4-3A1BB08F2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2704D-B634-9528-7B4D-CABD2446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8557F-6C4F-52B2-628B-4A06A9568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AE222-CA08-85C8-8C47-E6BAAC7E8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FDB34-2482-70D1-EF1A-5C1581A4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0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2B1-540A-3CC6-880C-E3CA23EB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D0BC1-1877-B1B3-0E24-821EA2620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9CA31-16C1-6805-02E4-EF511EBE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B7951-96B3-0797-C7D2-7829395C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734A2-E828-C9C6-FFD1-F7E9B5B0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72281-502E-8179-D4BA-C9EB80E0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6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032D-F1D9-86FC-3E46-1A6BABC0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A3E39-FE32-279C-70BF-D36F96432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27A58-DAEA-8981-0EDE-42A32A640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31AB0-F7B7-0397-2CD5-306A1DF90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C3238-8E2B-7636-ED2D-0C7285C4E4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50868-920B-6AAE-39EC-561C6569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7349B5-BA7C-DF22-91FA-92F85E8EF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68DC5-24B6-697B-6942-AE2EEC0C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5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2134-F96B-645D-A3D9-C1B49CCA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A82FA-EE1E-4C08-7E26-89D1D0D6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D1DAA-88E3-BEA4-F053-B60A5044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0F8E8-0CAE-2F5F-78B9-1DB7A482E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2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8CF7E1-E03F-2C52-4B2F-7392248F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CC0F1-1747-2063-04EC-0707358B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47151-9B03-16F6-FA01-3F00A3D9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7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DAF9-2A42-2CF5-8680-56F44709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3669-1832-2AFC-20DF-050F4C12E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54D9B-8749-AA79-F316-AE426408A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A05AC-9E86-E358-EBE5-FD0F2AEC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5C86D-41B6-A516-A731-3AE5125F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7907C-64C7-4664-F42F-384C66DDD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1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C402-0171-AE3A-6971-6690A11D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22A78-29E5-2244-5EF0-F3BB4CE1C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4777E-31F0-F9D7-7FDE-973945189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9E1B9-358B-AAA9-B0F6-244BC1B15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D3408-3CF0-C45E-5476-F04A3CB7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33C38-3E89-67E7-249C-7707AD89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7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FDF5D9-7B60-7A09-F244-8E4F26B4A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225C3-A1B5-2296-9CEE-DA452B38A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7B275-BAB2-F8C0-0913-6B5911676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F91D-D036-4B7F-A95A-F955D8C53930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6B80-09E9-914D-D388-CEE5C3EC3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724CB-5C8A-18C9-10CD-59CCFF9A2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CBB4-2815-45E1-A456-80B2E6CC4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0A34-A5C4-71CF-D121-25B80968C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MDDTools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239D8-1E88-E585-77A6-67478C4F4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Frankonello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9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99A2-8080-C785-CC96-C4A8CB18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597"/>
            <a:ext cx="10515600" cy="486213"/>
          </a:xfrm>
        </p:spPr>
        <p:txBody>
          <a:bodyPr>
            <a:normAutofit fontScale="90000"/>
          </a:bodyPr>
          <a:lstStyle/>
          <a:p>
            <a:r>
              <a:rPr lang="en-US" dirty="0"/>
              <a:t>Why?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E977-3715-650F-2A66-1ECDA70E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9352"/>
            <a:ext cx="11159359" cy="53996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believe application development needs democratization (i.e. being accessible also to non-programmers)</a:t>
            </a:r>
          </a:p>
          <a:p>
            <a:pPr lvl="1"/>
            <a:r>
              <a:rPr lang="en-US" dirty="0"/>
              <a:t>No-code, Component/Model Base Development, Template/Code Generation</a:t>
            </a:r>
          </a:p>
          <a:p>
            <a:r>
              <a:rPr lang="en-US" dirty="0"/>
              <a:t>We believe graphs are a universal way to represent knowledge</a:t>
            </a:r>
          </a:p>
          <a:p>
            <a:pPr lvl="1"/>
            <a:r>
              <a:rPr lang="en-US" dirty="0"/>
              <a:t>Concept relations, processes, hierarchies, systems, data relations,…</a:t>
            </a:r>
          </a:p>
          <a:p>
            <a:r>
              <a:rPr lang="en-US" dirty="0"/>
              <a:t>We believe the right balance between visual and text representation is key</a:t>
            </a:r>
          </a:p>
          <a:p>
            <a:pPr lvl="1"/>
            <a:r>
              <a:rPr lang="en-US" dirty="0"/>
              <a:t>Design and Ideas should be kept visible along the development</a:t>
            </a:r>
          </a:p>
          <a:p>
            <a:pPr lvl="1"/>
            <a:r>
              <a:rPr lang="en-US" dirty="0"/>
              <a:t>Visual languages are intuitive and understandable</a:t>
            </a:r>
          </a:p>
          <a:p>
            <a:pPr lvl="1"/>
            <a:r>
              <a:rPr lang="en-US" dirty="0"/>
              <a:t>Text languages are compact and quick to manipulate</a:t>
            </a:r>
          </a:p>
          <a:p>
            <a:r>
              <a:rPr lang="en-US" dirty="0"/>
              <a:t>We believe simplified development processes and high quality are both possible</a:t>
            </a:r>
          </a:p>
          <a:p>
            <a:pPr lvl="1"/>
            <a:r>
              <a:rPr lang="en-US" dirty="0"/>
              <a:t>Software quality benefit from consistency in all phase (e.g. specification, design, coding, tests, documentation)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504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99A2-8080-C785-CC96-C4A8CB18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597"/>
            <a:ext cx="10515600" cy="486213"/>
          </a:xfrm>
        </p:spPr>
        <p:txBody>
          <a:bodyPr>
            <a:normAutofit fontScale="90000"/>
          </a:bodyPr>
          <a:lstStyle/>
          <a:p>
            <a:r>
              <a:rPr lang="en-US" dirty="0"/>
              <a:t>How?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E977-3715-650F-2A66-1ECDA70E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352"/>
            <a:ext cx="10515600" cy="5399689"/>
          </a:xfrm>
        </p:spPr>
        <p:txBody>
          <a:bodyPr/>
          <a:lstStyle/>
          <a:p>
            <a:r>
              <a:rPr lang="en-US" dirty="0"/>
              <a:t>By creating a dedicated tool</a:t>
            </a:r>
          </a:p>
          <a:p>
            <a:r>
              <a:rPr lang="en-US" dirty="0"/>
              <a:t>By adopting or adapting:</a:t>
            </a:r>
          </a:p>
          <a:p>
            <a:pPr lvl="1"/>
            <a:r>
              <a:rPr lang="en-US" dirty="0"/>
              <a:t>Model Driven Development principles</a:t>
            </a:r>
          </a:p>
          <a:p>
            <a:pPr lvl="1"/>
            <a:r>
              <a:rPr lang="en-US" dirty="0"/>
              <a:t>Simple and intuitive user interface design</a:t>
            </a:r>
          </a:p>
          <a:p>
            <a:pPr lvl="1"/>
            <a:r>
              <a:rPr lang="en-US" dirty="0"/>
              <a:t>Template-based code generation</a:t>
            </a:r>
          </a:p>
          <a:p>
            <a:r>
              <a:rPr lang="en-US" dirty="0"/>
              <a:t>By combining and leveraging on-the-shelf libraries:</a:t>
            </a:r>
          </a:p>
          <a:p>
            <a:pPr lvl="1"/>
            <a:r>
              <a:rPr lang="en-US" dirty="0"/>
              <a:t>For visual graph creation and visualization</a:t>
            </a:r>
          </a:p>
          <a:p>
            <a:pPr lvl="1"/>
            <a:r>
              <a:rPr lang="en-US" dirty="0"/>
              <a:t>For various content type editors (text code, </a:t>
            </a:r>
            <a:r>
              <a:rPr lang="en-US" dirty="0" err="1"/>
              <a:t>formated</a:t>
            </a:r>
            <a:r>
              <a:rPr lang="en-US" dirty="0"/>
              <a:t> text, images, …)</a:t>
            </a:r>
          </a:p>
          <a:p>
            <a:r>
              <a:rPr lang="en-US" dirty="0"/>
              <a:t>By focusing on simplicity and efficiency</a:t>
            </a:r>
          </a:p>
          <a:p>
            <a:pPr lvl="1"/>
            <a:r>
              <a:rPr lang="en-US" dirty="0"/>
              <a:t>Short learning time, big development time 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4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99A2-8080-C785-CC96-C4A8CB18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597"/>
            <a:ext cx="10515600" cy="4862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E977-3715-650F-2A66-1ECDA70E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352"/>
            <a:ext cx="10515600" cy="5458810"/>
          </a:xfrm>
        </p:spPr>
        <p:txBody>
          <a:bodyPr>
            <a:normAutofit/>
          </a:bodyPr>
          <a:lstStyle/>
          <a:p>
            <a:r>
              <a:rPr lang="en-US" dirty="0"/>
              <a:t>A visual web-based tool based on graphs, images, text, and relations</a:t>
            </a:r>
          </a:p>
          <a:p>
            <a:r>
              <a:rPr lang="en-US" dirty="0"/>
              <a:t>A tool that support Model Driven Development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tool grounded over a Content Management System</a:t>
            </a:r>
          </a:p>
          <a:p>
            <a:r>
              <a:rPr lang="en-US" dirty="0"/>
              <a:t>A tool integrating multiple editors for multiple content types</a:t>
            </a:r>
          </a:p>
          <a:p>
            <a:r>
              <a:rPr lang="en-US" dirty="0"/>
              <a:t>A tool to organize content hierarchically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68D09E5-30E8-C42D-1B3F-F51652D7D62E}"/>
              </a:ext>
            </a:extLst>
          </p:cNvPr>
          <p:cNvGrpSpPr/>
          <p:nvPr/>
        </p:nvGrpSpPr>
        <p:grpSpPr>
          <a:xfrm>
            <a:off x="1311165" y="2083680"/>
            <a:ext cx="8489731" cy="1581801"/>
            <a:chOff x="1181100" y="4858411"/>
            <a:chExt cx="8489731" cy="158180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B5DE08-8208-A5E3-AB59-8EC562B35C07}"/>
                </a:ext>
              </a:extLst>
            </p:cNvPr>
            <p:cNvSpPr/>
            <p:nvPr/>
          </p:nvSpPr>
          <p:spPr>
            <a:xfrm>
              <a:off x="6893465" y="5244666"/>
              <a:ext cx="1349266" cy="3461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Application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AB51EA-A383-04E3-9DE5-3AEF9881BAAF}"/>
                </a:ext>
              </a:extLst>
            </p:cNvPr>
            <p:cNvSpPr/>
            <p:nvPr/>
          </p:nvSpPr>
          <p:spPr>
            <a:xfrm>
              <a:off x="1181100" y="4962197"/>
              <a:ext cx="1349266" cy="8592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Meta-model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EE9466-4427-2661-5333-123ACBD12827}"/>
                </a:ext>
              </a:extLst>
            </p:cNvPr>
            <p:cNvSpPr/>
            <p:nvPr/>
          </p:nvSpPr>
          <p:spPr>
            <a:xfrm>
              <a:off x="4037286" y="4962197"/>
              <a:ext cx="1349266" cy="8592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Model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2729A2-7A69-30A5-4A28-222C119CC127}"/>
                </a:ext>
              </a:extLst>
            </p:cNvPr>
            <p:cNvSpPr/>
            <p:nvPr/>
          </p:nvSpPr>
          <p:spPr>
            <a:xfrm>
              <a:off x="2609193" y="4962197"/>
              <a:ext cx="1349266" cy="8592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Domain Specific Language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357D08-A999-A855-63B7-82868F409C8B}"/>
                </a:ext>
              </a:extLst>
            </p:cNvPr>
            <p:cNvSpPr/>
            <p:nvPr/>
          </p:nvSpPr>
          <p:spPr>
            <a:xfrm>
              <a:off x="5465379" y="4974021"/>
              <a:ext cx="1349266" cy="8592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Code Generation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ED5F3F-53FD-088F-4494-D91DB530DFDB}"/>
                </a:ext>
              </a:extLst>
            </p:cNvPr>
            <p:cNvSpPr/>
            <p:nvPr/>
          </p:nvSpPr>
          <p:spPr>
            <a:xfrm>
              <a:off x="6893465" y="4858411"/>
              <a:ext cx="1349266" cy="3461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Tests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07FD66-1564-2604-3F33-9DAFF56B96E1}"/>
                </a:ext>
              </a:extLst>
            </p:cNvPr>
            <p:cNvSpPr/>
            <p:nvPr/>
          </p:nvSpPr>
          <p:spPr>
            <a:xfrm>
              <a:off x="8321565" y="4974021"/>
              <a:ext cx="1349266" cy="8592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Application Execution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C95034E3-E571-4517-4AC6-DE5ED59B6B10}"/>
                </a:ext>
              </a:extLst>
            </p:cNvPr>
            <p:cNvSpPr/>
            <p:nvPr/>
          </p:nvSpPr>
          <p:spPr>
            <a:xfrm>
              <a:off x="2488982" y="5216415"/>
              <a:ext cx="161596" cy="37443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C2B161AB-172C-18D5-4F8A-4FD8A3C47698}"/>
                </a:ext>
              </a:extLst>
            </p:cNvPr>
            <p:cNvSpPr/>
            <p:nvPr/>
          </p:nvSpPr>
          <p:spPr>
            <a:xfrm>
              <a:off x="3917074" y="5216415"/>
              <a:ext cx="161596" cy="37443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CDB8B452-D188-E865-A116-32D44A504ED9}"/>
                </a:ext>
              </a:extLst>
            </p:cNvPr>
            <p:cNvSpPr/>
            <p:nvPr/>
          </p:nvSpPr>
          <p:spPr>
            <a:xfrm>
              <a:off x="5345166" y="5216415"/>
              <a:ext cx="161596" cy="37443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0BAFE165-18CD-D6D1-4ED5-9C0EC1B834AD}"/>
                </a:ext>
              </a:extLst>
            </p:cNvPr>
            <p:cNvSpPr/>
            <p:nvPr/>
          </p:nvSpPr>
          <p:spPr>
            <a:xfrm>
              <a:off x="6773258" y="5216415"/>
              <a:ext cx="161596" cy="37443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C44ED9C5-7714-F1C6-FB68-CB2887CEC632}"/>
                </a:ext>
              </a:extLst>
            </p:cNvPr>
            <p:cNvSpPr/>
            <p:nvPr/>
          </p:nvSpPr>
          <p:spPr>
            <a:xfrm>
              <a:off x="8201350" y="5216414"/>
              <a:ext cx="161596" cy="374431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3E72644-A0C3-F5A2-882E-88F5D3E68C40}"/>
                </a:ext>
              </a:extLst>
            </p:cNvPr>
            <p:cNvSpPr/>
            <p:nvPr/>
          </p:nvSpPr>
          <p:spPr>
            <a:xfrm>
              <a:off x="4037286" y="6085488"/>
              <a:ext cx="1349266" cy="354724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No-code</a:t>
              </a:r>
            </a:p>
          </p:txBody>
        </p:sp>
        <p:sp>
          <p:nvSpPr>
            <p:cNvPr id="25" name="Arrow: Right 24">
              <a:extLst>
                <a:ext uri="{FF2B5EF4-FFF2-40B4-BE49-F238E27FC236}">
                  <a16:creationId xmlns:a16="http://schemas.microsoft.com/office/drawing/2014/main" id="{AF09C7FD-432A-9D5E-DC71-FDD8C3F09C8F}"/>
                </a:ext>
              </a:extLst>
            </p:cNvPr>
            <p:cNvSpPr/>
            <p:nvPr/>
          </p:nvSpPr>
          <p:spPr>
            <a:xfrm rot="16200000">
              <a:off x="4579883" y="5797769"/>
              <a:ext cx="197069" cy="31531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D42C16B-1B78-A433-45E8-42C86FC4402E}"/>
                </a:ext>
              </a:extLst>
            </p:cNvPr>
            <p:cNvSpPr/>
            <p:nvPr/>
          </p:nvSpPr>
          <p:spPr>
            <a:xfrm>
              <a:off x="6893465" y="5632558"/>
              <a:ext cx="1349266" cy="34617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Documentation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58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99A2-8080-C785-CC96-C4A8CB18D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597"/>
            <a:ext cx="10515600" cy="486213"/>
          </a:xfrm>
        </p:spPr>
        <p:txBody>
          <a:bodyPr>
            <a:normAutofit fontScale="90000"/>
          </a:bodyPr>
          <a:lstStyle/>
          <a:p>
            <a:r>
              <a:rPr lang="en-US" dirty="0"/>
              <a:t>For Whom?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7E977-3715-650F-2A66-1ECDA70E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9352"/>
            <a:ext cx="10515600" cy="5458810"/>
          </a:xfrm>
        </p:spPr>
        <p:txBody>
          <a:bodyPr>
            <a:normAutofit/>
          </a:bodyPr>
          <a:lstStyle/>
          <a:p>
            <a:r>
              <a:rPr lang="en-US" dirty="0"/>
              <a:t>Content Management:</a:t>
            </a:r>
          </a:p>
          <a:p>
            <a:pPr lvl="1"/>
            <a:r>
              <a:rPr lang="en-US" dirty="0"/>
              <a:t>Brain storming tool like “Miro.com”</a:t>
            </a:r>
          </a:p>
          <a:p>
            <a:pPr lvl="1"/>
            <a:r>
              <a:rPr lang="en-US" dirty="0"/>
              <a:t>A documentation tool like “Notion.so”, “Confluence”</a:t>
            </a:r>
          </a:p>
          <a:p>
            <a:pPr lvl="1"/>
            <a:r>
              <a:rPr lang="en-US" dirty="0"/>
              <a:t>Custom application data management</a:t>
            </a:r>
          </a:p>
          <a:p>
            <a:pPr lvl="2"/>
            <a:r>
              <a:rPr lang="en-US" dirty="0"/>
              <a:t>Like macro-language manipulation</a:t>
            </a:r>
          </a:p>
          <a:p>
            <a:pPr lvl="2"/>
            <a:r>
              <a:rPr lang="en-US" dirty="0"/>
              <a:t>Model based user interface</a:t>
            </a:r>
          </a:p>
          <a:p>
            <a:r>
              <a:rPr lang="en-US" dirty="0"/>
              <a:t>Software design and development</a:t>
            </a:r>
          </a:p>
          <a:p>
            <a:pPr lvl="1"/>
            <a:r>
              <a:rPr lang="en-US" dirty="0"/>
              <a:t>Design of system architectures</a:t>
            </a:r>
          </a:p>
          <a:p>
            <a:pPr lvl="1"/>
            <a:r>
              <a:rPr lang="en-US" dirty="0"/>
              <a:t>Feature based development </a:t>
            </a:r>
          </a:p>
          <a:p>
            <a:pPr lvl="1"/>
            <a:r>
              <a:rPr lang="en-US" dirty="0"/>
              <a:t>Model driven development (including model animation)</a:t>
            </a:r>
          </a:p>
          <a:p>
            <a:pPr lvl="1"/>
            <a:r>
              <a:rPr lang="en-US" dirty="0"/>
              <a:t>Template based development</a:t>
            </a:r>
          </a:p>
          <a:p>
            <a:pPr lvl="1"/>
            <a:r>
              <a:rPr lang="en-US" dirty="0"/>
              <a:t>Domain Specific Language (visual or textual)</a:t>
            </a:r>
          </a:p>
        </p:txBody>
      </p:sp>
    </p:spTree>
    <p:extLst>
      <p:ext uri="{BB962C8B-B14F-4D97-AF65-F5344CB8AC3E}">
        <p14:creationId xmlns:p14="http://schemas.microsoft.com/office/powerpoint/2010/main" val="131264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MDDTools</vt:lpstr>
      <vt:lpstr>Why? </vt:lpstr>
      <vt:lpstr>How? </vt:lpstr>
      <vt:lpstr>What? </vt:lpstr>
      <vt:lpstr>For Whom?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MDDTools</dc:title>
  <dc:creator>Frank Joublin</dc:creator>
  <cp:lastModifiedBy>Frank Joublin</cp:lastModifiedBy>
  <cp:revision>1</cp:revision>
  <dcterms:created xsi:type="dcterms:W3CDTF">2022-09-02T08:28:53Z</dcterms:created>
  <dcterms:modified xsi:type="dcterms:W3CDTF">2022-09-02T10:57:58Z</dcterms:modified>
</cp:coreProperties>
</file>