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259668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DBDC8F-333A-4EA0-B9BD-EE912DD8160C}"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342238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3475489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7550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3211098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1699436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2988628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3095569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309957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191109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216805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BDC8F-333A-4EA0-B9BD-EE912DD8160C}"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191327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DBDC8F-333A-4EA0-B9BD-EE912DD8160C}"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69935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133671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91291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5DBDC8F-333A-4EA0-B9BD-EE912DD8160C}" type="datetimeFigureOut">
              <a:rPr lang="en-US" smtClean="0"/>
              <a:t>11/5/2021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183139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DBDC8F-333A-4EA0-B9BD-EE912DD8160C}"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D5D53-EA47-4418-B382-D35AAE226898}" type="slidenum">
              <a:rPr lang="en-US" smtClean="0"/>
              <a:t>‹#›</a:t>
            </a:fld>
            <a:endParaRPr lang="en-US"/>
          </a:p>
        </p:txBody>
      </p:sp>
    </p:spTree>
    <p:extLst>
      <p:ext uri="{BB962C8B-B14F-4D97-AF65-F5344CB8AC3E}">
        <p14:creationId xmlns:p14="http://schemas.microsoft.com/office/powerpoint/2010/main" val="11280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DBDC8F-333A-4EA0-B9BD-EE912DD8160C}" type="datetimeFigureOut">
              <a:rPr lang="en-US" smtClean="0"/>
              <a:t>11/5/2021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8D5D53-EA47-4418-B382-D35AAE226898}" type="slidenum">
              <a:rPr lang="en-US" smtClean="0"/>
              <a:t>‹#›</a:t>
            </a:fld>
            <a:endParaRPr lang="en-US"/>
          </a:p>
        </p:txBody>
      </p:sp>
    </p:spTree>
    <p:extLst>
      <p:ext uri="{BB962C8B-B14F-4D97-AF65-F5344CB8AC3E}">
        <p14:creationId xmlns:p14="http://schemas.microsoft.com/office/powerpoint/2010/main" val="10707785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180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a:t>
            </a:r>
            <a:endParaRPr lang="en-US" dirty="0"/>
          </a:p>
        </p:txBody>
      </p:sp>
      <p:sp>
        <p:nvSpPr>
          <p:cNvPr id="3" name="Content Placeholder 2"/>
          <p:cNvSpPr>
            <a:spLocks noGrp="1"/>
          </p:cNvSpPr>
          <p:nvPr>
            <p:ph idx="1"/>
          </p:nvPr>
        </p:nvSpPr>
        <p:spPr/>
        <p:txBody>
          <a:bodyPr/>
          <a:lstStyle/>
          <a:p>
            <a:pPr marL="0" indent="0">
              <a:buNone/>
            </a:pPr>
            <a:r>
              <a:rPr lang="en-GB" dirty="0" smtClean="0"/>
              <a:t>In the south, with 2 red bars</a:t>
            </a:r>
            <a:endParaRPr lang="en-US" dirty="0"/>
          </a:p>
        </p:txBody>
      </p:sp>
    </p:spTree>
    <p:extLst>
      <p:ext uri="{BB962C8B-B14F-4D97-AF65-F5344CB8AC3E}">
        <p14:creationId xmlns:p14="http://schemas.microsoft.com/office/powerpoint/2010/main" val="260932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a:t>
            </a:r>
            <a:endParaRPr lang="en-US" dirty="0"/>
          </a:p>
        </p:txBody>
      </p:sp>
      <p:pic>
        <p:nvPicPr>
          <p:cNvPr id="4" name="Content Placeholder 3"/>
          <p:cNvPicPr>
            <a:picLocks noGrp="1" noChangeAspect="1"/>
          </p:cNvPicPr>
          <p:nvPr>
            <p:ph idx="1"/>
          </p:nvPr>
        </p:nvPicPr>
        <p:blipFill>
          <a:blip r:embed="rId2"/>
          <a:stretch>
            <a:fillRect/>
          </a:stretch>
        </p:blipFill>
        <p:spPr>
          <a:xfrm>
            <a:off x="416889" y="1330036"/>
            <a:ext cx="11299219" cy="5116946"/>
          </a:xfrm>
          <a:prstGeom prst="rect">
            <a:avLst/>
          </a:prstGeom>
        </p:spPr>
      </p:pic>
    </p:spTree>
    <p:extLst>
      <p:ext uri="{BB962C8B-B14F-4D97-AF65-F5344CB8AC3E}">
        <p14:creationId xmlns:p14="http://schemas.microsoft.com/office/powerpoint/2010/main" val="254355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10) Machines (27955) with a negative profit of 3254</a:t>
            </a:r>
          </a:p>
          <a:p>
            <a:pPr marL="0" indent="0">
              <a:buNone/>
            </a:pPr>
            <a:endParaRPr lang="en-GB" dirty="0"/>
          </a:p>
          <a:p>
            <a:pPr marL="0" indent="0">
              <a:buNone/>
            </a:pPr>
            <a:r>
              <a:rPr lang="en-GB" dirty="0" smtClean="0"/>
              <a:t>11) We can see that most of the loss is </a:t>
            </a:r>
            <a:r>
              <a:rPr lang="en-GB" dirty="0" err="1" smtClean="0"/>
              <a:t>accured</a:t>
            </a:r>
            <a:r>
              <a:rPr lang="en-GB" dirty="0" smtClean="0"/>
              <a:t> from the sector of office supplies and furniture. So, we need to go through their processes once again so that we could slack off some production budget from them.</a:t>
            </a:r>
          </a:p>
          <a:p>
            <a:pPr marL="0" indent="0">
              <a:buNone/>
            </a:pPr>
            <a:r>
              <a:rPr lang="en-GB" dirty="0" smtClean="0"/>
              <a:t>Also , Machines showed the loss in the year of 2018 and 2021 which were the highest losses of all time. So, maybe we need to limit the no. of machines we make in order to suffer less </a:t>
            </a:r>
            <a:r>
              <a:rPr lang="en-GB" smtClean="0"/>
              <a:t>negative profit.</a:t>
            </a:r>
            <a:endParaRPr lang="en-GB" dirty="0" smtClean="0"/>
          </a:p>
          <a:p>
            <a:pPr marL="0" indent="0">
              <a:buNone/>
            </a:pPr>
            <a:endParaRPr lang="en-GB" dirty="0"/>
          </a:p>
          <a:p>
            <a:pPr marL="0" indent="0">
              <a:buNone/>
            </a:pPr>
            <a:endParaRPr lang="en-GB" dirty="0" smtClean="0"/>
          </a:p>
          <a:p>
            <a:pPr marL="0" indent="0">
              <a:buNone/>
            </a:pPr>
            <a:r>
              <a:rPr lang="en-GB" dirty="0" smtClean="0"/>
              <a:t>12) Rename</a:t>
            </a:r>
          </a:p>
          <a:p>
            <a:pPr marL="0" indent="0">
              <a:buNone/>
            </a:pPr>
            <a:r>
              <a:rPr lang="en-GB" dirty="0" smtClean="0"/>
              <a:t>13) save</a:t>
            </a:r>
            <a:endParaRPr lang="en-US" dirty="0"/>
          </a:p>
        </p:txBody>
      </p:sp>
    </p:spTree>
    <p:extLst>
      <p:ext uri="{BB962C8B-B14F-4D97-AF65-F5344CB8AC3E}">
        <p14:creationId xmlns:p14="http://schemas.microsoft.com/office/powerpoint/2010/main" val="103184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3312" y="563418"/>
            <a:ext cx="8946541" cy="6294582"/>
          </a:xfrm>
        </p:spPr>
        <p:txBody>
          <a:bodyPr>
            <a:normAutofit fontScale="85000" lnSpcReduction="10000"/>
          </a:bodyPr>
          <a:lstStyle/>
          <a:p>
            <a:r>
              <a:rPr lang="en-GB" dirty="0"/>
              <a:t>1.Find the profit and sales for each subcategory of every type of product. </a:t>
            </a:r>
            <a:endParaRPr lang="en-GB" dirty="0" smtClean="0"/>
          </a:p>
          <a:p>
            <a:r>
              <a:rPr lang="en-GB" dirty="0" smtClean="0"/>
              <a:t>2</a:t>
            </a:r>
            <a:r>
              <a:rPr lang="en-GB" dirty="0"/>
              <a:t>. Which subcategory has highest profit in the year 2019</a:t>
            </a:r>
            <a:r>
              <a:rPr lang="en-GB" dirty="0" smtClean="0"/>
              <a:t>.</a:t>
            </a:r>
          </a:p>
          <a:p>
            <a:r>
              <a:rPr lang="en-GB" dirty="0" smtClean="0"/>
              <a:t> </a:t>
            </a:r>
            <a:r>
              <a:rPr lang="en-GB" dirty="0"/>
              <a:t>3. In case 1, change the </a:t>
            </a:r>
            <a:r>
              <a:rPr lang="en-GB" dirty="0" err="1"/>
              <a:t>color</a:t>
            </a:r>
            <a:r>
              <a:rPr lang="en-GB" dirty="0"/>
              <a:t> of the view from the Marks card. </a:t>
            </a:r>
            <a:endParaRPr lang="en-GB" dirty="0" smtClean="0"/>
          </a:p>
          <a:p>
            <a:r>
              <a:rPr lang="en-GB" dirty="0" smtClean="0"/>
              <a:t>4</a:t>
            </a:r>
            <a:r>
              <a:rPr lang="en-GB" dirty="0"/>
              <a:t>. In the view, in the Sub-Category filter card, clear all of the check boxes except Bookcases, Machines, and Tables to have closer look on each value. </a:t>
            </a:r>
            <a:endParaRPr lang="en-GB" dirty="0" smtClean="0"/>
          </a:p>
          <a:p>
            <a:r>
              <a:rPr lang="en-GB" dirty="0" smtClean="0"/>
              <a:t>5</a:t>
            </a:r>
            <a:r>
              <a:rPr lang="en-GB" dirty="0"/>
              <a:t>. Find out the key insights about in which year bookcases and machines were profitable and unprofitable</a:t>
            </a:r>
            <a:r>
              <a:rPr lang="en-GB" dirty="0" smtClean="0"/>
              <a:t>.</a:t>
            </a:r>
          </a:p>
          <a:p>
            <a:r>
              <a:rPr lang="en-GB" dirty="0" smtClean="0"/>
              <a:t> </a:t>
            </a:r>
            <a:r>
              <a:rPr lang="en-GB" dirty="0"/>
              <a:t>6. Show the sales region wise for every subcategory and category and every year</a:t>
            </a:r>
            <a:r>
              <a:rPr lang="en-GB" dirty="0" smtClean="0"/>
              <a:t>.</a:t>
            </a:r>
          </a:p>
          <a:p>
            <a:r>
              <a:rPr lang="en-GB" dirty="0" smtClean="0"/>
              <a:t> </a:t>
            </a:r>
            <a:r>
              <a:rPr lang="en-GB" dirty="0"/>
              <a:t>7. Duplicate your worksheet and check sales region </a:t>
            </a:r>
            <a:r>
              <a:rPr lang="en-GB" dirty="0" err="1"/>
              <a:t>vise</a:t>
            </a:r>
            <a:r>
              <a:rPr lang="en-GB" dirty="0"/>
              <a:t> for Machine type subcategory. </a:t>
            </a:r>
            <a:endParaRPr lang="en-GB" dirty="0" smtClean="0"/>
          </a:p>
          <a:p>
            <a:r>
              <a:rPr lang="en-GB" dirty="0" smtClean="0"/>
              <a:t>8</a:t>
            </a:r>
            <a:r>
              <a:rPr lang="en-GB" dirty="0"/>
              <a:t>. In which region you are reporting a higher negative profit overall than in your other regions</a:t>
            </a:r>
            <a:r>
              <a:rPr lang="en-GB" dirty="0" smtClean="0"/>
              <a:t>.</a:t>
            </a:r>
          </a:p>
          <a:p>
            <a:r>
              <a:rPr lang="en-GB" dirty="0" smtClean="0"/>
              <a:t> </a:t>
            </a:r>
            <a:r>
              <a:rPr lang="en-GB" dirty="0"/>
              <a:t>9. Show your view for  Sales in the South for all subcategory. </a:t>
            </a:r>
            <a:endParaRPr lang="en-GB" dirty="0" smtClean="0"/>
          </a:p>
          <a:p>
            <a:r>
              <a:rPr lang="en-GB" dirty="0" smtClean="0"/>
              <a:t>10</a:t>
            </a:r>
            <a:r>
              <a:rPr lang="en-GB" dirty="0"/>
              <a:t>. Which subcategory has highest overall negative profit in the south region. </a:t>
            </a:r>
            <a:endParaRPr lang="en-GB" dirty="0" smtClean="0"/>
          </a:p>
          <a:p>
            <a:r>
              <a:rPr lang="en-GB" dirty="0" smtClean="0"/>
              <a:t>11</a:t>
            </a:r>
            <a:r>
              <a:rPr lang="en-GB" dirty="0"/>
              <a:t>. Take some decisions to improve profit in the south</a:t>
            </a:r>
            <a:r>
              <a:rPr lang="en-GB" dirty="0" smtClean="0"/>
              <a:t>.</a:t>
            </a:r>
          </a:p>
          <a:p>
            <a:r>
              <a:rPr lang="en-GB" dirty="0" smtClean="0"/>
              <a:t> </a:t>
            </a:r>
            <a:r>
              <a:rPr lang="en-GB" dirty="0"/>
              <a:t>12. Rename your worksheet. </a:t>
            </a:r>
            <a:endParaRPr lang="en-GB" dirty="0" smtClean="0"/>
          </a:p>
          <a:p>
            <a:r>
              <a:rPr lang="en-GB" dirty="0" smtClean="0"/>
              <a:t>13</a:t>
            </a:r>
            <a:r>
              <a:rPr lang="en-GB" dirty="0"/>
              <a:t>. Save your workbook.</a:t>
            </a:r>
            <a:endParaRPr lang="en-US" dirty="0"/>
          </a:p>
        </p:txBody>
      </p:sp>
    </p:spTree>
    <p:extLst>
      <p:ext uri="{BB962C8B-B14F-4D97-AF65-F5344CB8AC3E}">
        <p14:creationId xmlns:p14="http://schemas.microsoft.com/office/powerpoint/2010/main" val="70744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a:t>
            </a:r>
            <a:endParaRPr lang="en-US" dirty="0"/>
          </a:p>
        </p:txBody>
      </p:sp>
      <p:pic>
        <p:nvPicPr>
          <p:cNvPr id="4" name="Content Placeholder 3"/>
          <p:cNvPicPr>
            <a:picLocks noGrp="1" noChangeAspect="1"/>
          </p:cNvPicPr>
          <p:nvPr>
            <p:ph idx="1"/>
          </p:nvPr>
        </p:nvPicPr>
        <p:blipFill>
          <a:blip r:embed="rId2"/>
          <a:stretch>
            <a:fillRect/>
          </a:stretch>
        </p:blipFill>
        <p:spPr>
          <a:xfrm>
            <a:off x="379268" y="1579418"/>
            <a:ext cx="11221605" cy="4696691"/>
          </a:xfrm>
          <a:prstGeom prst="rect">
            <a:avLst/>
          </a:prstGeom>
        </p:spPr>
      </p:pic>
    </p:spTree>
    <p:extLst>
      <p:ext uri="{BB962C8B-B14F-4D97-AF65-F5344CB8AC3E}">
        <p14:creationId xmlns:p14="http://schemas.microsoft.com/office/powerpoint/2010/main" val="28971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a:t>
            </a:r>
            <a:endParaRPr lang="en-US" dirty="0"/>
          </a:p>
        </p:txBody>
      </p:sp>
      <p:sp>
        <p:nvSpPr>
          <p:cNvPr id="3" name="Content Placeholder 2"/>
          <p:cNvSpPr>
            <a:spLocks noGrp="1"/>
          </p:cNvSpPr>
          <p:nvPr>
            <p:ph idx="1"/>
          </p:nvPr>
        </p:nvSpPr>
        <p:spPr/>
        <p:txBody>
          <a:bodyPr/>
          <a:lstStyle/>
          <a:p>
            <a:pPr marL="0" indent="0">
              <a:buNone/>
            </a:pPr>
            <a:r>
              <a:rPr lang="en-GB" dirty="0" smtClean="0"/>
              <a:t>Phones </a:t>
            </a:r>
          </a:p>
          <a:p>
            <a:pPr marL="0" indent="0">
              <a:buNone/>
            </a:pPr>
            <a:r>
              <a:rPr lang="en-GB" dirty="0" smtClean="0"/>
              <a:t>Profit =10,399</a:t>
            </a:r>
            <a:endParaRPr lang="en-US" dirty="0"/>
          </a:p>
        </p:txBody>
      </p:sp>
    </p:spTree>
    <p:extLst>
      <p:ext uri="{BB962C8B-B14F-4D97-AF65-F5344CB8AC3E}">
        <p14:creationId xmlns:p14="http://schemas.microsoft.com/office/powerpoint/2010/main" val="159714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a:t>
            </a:r>
            <a:endParaRPr lang="en-US" dirty="0"/>
          </a:p>
        </p:txBody>
      </p:sp>
      <p:pic>
        <p:nvPicPr>
          <p:cNvPr id="4" name="Content Placeholder 3"/>
          <p:cNvPicPr>
            <a:picLocks noGrp="1" noChangeAspect="1"/>
          </p:cNvPicPr>
          <p:nvPr>
            <p:ph idx="1"/>
          </p:nvPr>
        </p:nvPicPr>
        <p:blipFill>
          <a:blip r:embed="rId2"/>
          <a:stretch>
            <a:fillRect/>
          </a:stretch>
        </p:blipFill>
        <p:spPr>
          <a:xfrm>
            <a:off x="452582" y="1246909"/>
            <a:ext cx="11314545" cy="5001491"/>
          </a:xfrm>
          <a:prstGeom prst="rect">
            <a:avLst/>
          </a:prstGeom>
        </p:spPr>
      </p:pic>
    </p:spTree>
    <p:extLst>
      <p:ext uri="{BB962C8B-B14F-4D97-AF65-F5344CB8AC3E}">
        <p14:creationId xmlns:p14="http://schemas.microsoft.com/office/powerpoint/2010/main" val="216620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a:t>
            </a:r>
            <a:endParaRPr lang="en-US" dirty="0"/>
          </a:p>
        </p:txBody>
      </p:sp>
      <p:pic>
        <p:nvPicPr>
          <p:cNvPr id="4" name="Content Placeholder 3"/>
          <p:cNvPicPr>
            <a:picLocks noGrp="1" noChangeAspect="1"/>
          </p:cNvPicPr>
          <p:nvPr>
            <p:ph idx="1"/>
          </p:nvPr>
        </p:nvPicPr>
        <p:blipFill>
          <a:blip r:embed="rId2"/>
          <a:stretch>
            <a:fillRect/>
          </a:stretch>
        </p:blipFill>
        <p:spPr>
          <a:xfrm>
            <a:off x="960581" y="2052638"/>
            <a:ext cx="9337963" cy="4195762"/>
          </a:xfrm>
          <a:prstGeom prst="rect">
            <a:avLst/>
          </a:prstGeom>
        </p:spPr>
      </p:pic>
    </p:spTree>
    <p:extLst>
      <p:ext uri="{BB962C8B-B14F-4D97-AF65-F5344CB8AC3E}">
        <p14:creationId xmlns:p14="http://schemas.microsoft.com/office/powerpoint/2010/main" val="263359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6825326"/>
              </p:ext>
            </p:extLst>
          </p:nvPr>
        </p:nvGraphicFramePr>
        <p:xfrm>
          <a:off x="1103313" y="2052638"/>
          <a:ext cx="9398432" cy="3997180"/>
        </p:xfrm>
        <a:graphic>
          <a:graphicData uri="http://schemas.openxmlformats.org/drawingml/2006/table">
            <a:tbl>
              <a:tblPr firstRow="1" bandRow="1">
                <a:tableStyleId>{5C22544A-7EE6-4342-B048-85BDC9FD1C3A}</a:tableStyleId>
              </a:tblPr>
              <a:tblGrid>
                <a:gridCol w="2349608">
                  <a:extLst>
                    <a:ext uri="{9D8B030D-6E8A-4147-A177-3AD203B41FA5}">
                      <a16:colId xmlns:a16="http://schemas.microsoft.com/office/drawing/2014/main" val="1384246456"/>
                    </a:ext>
                  </a:extLst>
                </a:gridCol>
                <a:gridCol w="2349608">
                  <a:extLst>
                    <a:ext uri="{9D8B030D-6E8A-4147-A177-3AD203B41FA5}">
                      <a16:colId xmlns:a16="http://schemas.microsoft.com/office/drawing/2014/main" val="2840556734"/>
                    </a:ext>
                  </a:extLst>
                </a:gridCol>
                <a:gridCol w="2349608">
                  <a:extLst>
                    <a:ext uri="{9D8B030D-6E8A-4147-A177-3AD203B41FA5}">
                      <a16:colId xmlns:a16="http://schemas.microsoft.com/office/drawing/2014/main" val="4235377239"/>
                    </a:ext>
                  </a:extLst>
                </a:gridCol>
                <a:gridCol w="2349608">
                  <a:extLst>
                    <a:ext uri="{9D8B030D-6E8A-4147-A177-3AD203B41FA5}">
                      <a16:colId xmlns:a16="http://schemas.microsoft.com/office/drawing/2014/main" val="849318064"/>
                    </a:ext>
                  </a:extLst>
                </a:gridCol>
              </a:tblGrid>
              <a:tr h="799436">
                <a:tc>
                  <a:txBody>
                    <a:bodyPr/>
                    <a:lstStyle/>
                    <a:p>
                      <a:pPr algn="ctr"/>
                      <a:r>
                        <a:rPr lang="en-GB" dirty="0" smtClean="0"/>
                        <a:t>Year</a:t>
                      </a:r>
                      <a:endParaRPr lang="en-US" dirty="0"/>
                    </a:p>
                  </a:txBody>
                  <a:tcPr/>
                </a:tc>
                <a:tc>
                  <a:txBody>
                    <a:bodyPr/>
                    <a:lstStyle/>
                    <a:p>
                      <a:pPr algn="ctr"/>
                      <a:r>
                        <a:rPr lang="en-GB" dirty="0" smtClean="0"/>
                        <a:t>Bookcases</a:t>
                      </a:r>
                      <a:endParaRPr lang="en-US" dirty="0"/>
                    </a:p>
                  </a:txBody>
                  <a:tcPr/>
                </a:tc>
                <a:tc>
                  <a:txBody>
                    <a:bodyPr/>
                    <a:lstStyle/>
                    <a:p>
                      <a:pPr algn="ctr"/>
                      <a:r>
                        <a:rPr lang="en-GB" dirty="0" smtClean="0"/>
                        <a:t>Machines</a:t>
                      </a:r>
                      <a:endParaRPr lang="en-US" dirty="0"/>
                    </a:p>
                  </a:txBody>
                  <a:tcPr/>
                </a:tc>
                <a:tc>
                  <a:txBody>
                    <a:bodyPr/>
                    <a:lstStyle/>
                    <a:p>
                      <a:pPr algn="ctr"/>
                      <a:r>
                        <a:rPr lang="en-GB" dirty="0" smtClean="0"/>
                        <a:t>Tables</a:t>
                      </a:r>
                      <a:endParaRPr lang="en-US" dirty="0"/>
                    </a:p>
                  </a:txBody>
                  <a:tcPr/>
                </a:tc>
                <a:extLst>
                  <a:ext uri="{0D108BD9-81ED-4DB2-BD59-A6C34878D82A}">
                    <a16:rowId xmlns:a16="http://schemas.microsoft.com/office/drawing/2014/main" val="1228560356"/>
                  </a:ext>
                </a:extLst>
              </a:tr>
              <a:tr h="799436">
                <a:tc>
                  <a:txBody>
                    <a:bodyPr/>
                    <a:lstStyle/>
                    <a:p>
                      <a:pPr algn="ctr"/>
                      <a:r>
                        <a:rPr lang="en-GB" dirty="0" smtClean="0"/>
                        <a:t>2018</a:t>
                      </a:r>
                    </a:p>
                  </a:txBody>
                  <a:tcPr/>
                </a:tc>
                <a:tc>
                  <a:txBody>
                    <a:bodyPr/>
                    <a:lstStyle/>
                    <a:p>
                      <a:pPr algn="ctr"/>
                      <a:r>
                        <a:rPr lang="en-GB" dirty="0" smtClean="0"/>
                        <a:t>-346</a:t>
                      </a:r>
                      <a:endParaRPr lang="en-US" dirty="0"/>
                    </a:p>
                  </a:txBody>
                  <a:tcPr/>
                </a:tc>
                <a:tc>
                  <a:txBody>
                    <a:bodyPr/>
                    <a:lstStyle/>
                    <a:p>
                      <a:pPr algn="ctr"/>
                      <a:r>
                        <a:rPr lang="en-GB" dirty="0" smtClean="0"/>
                        <a:t>369</a:t>
                      </a:r>
                      <a:endParaRPr lang="en-US" dirty="0"/>
                    </a:p>
                  </a:txBody>
                  <a:tcPr/>
                </a:tc>
                <a:tc>
                  <a:txBody>
                    <a:bodyPr/>
                    <a:lstStyle/>
                    <a:p>
                      <a:pPr algn="ctr"/>
                      <a:r>
                        <a:rPr lang="en-GB" dirty="0" smtClean="0"/>
                        <a:t>-3120</a:t>
                      </a:r>
                      <a:endParaRPr lang="en-US" dirty="0"/>
                    </a:p>
                  </a:txBody>
                  <a:tcPr/>
                </a:tc>
                <a:extLst>
                  <a:ext uri="{0D108BD9-81ED-4DB2-BD59-A6C34878D82A}">
                    <a16:rowId xmlns:a16="http://schemas.microsoft.com/office/drawing/2014/main" val="1683766213"/>
                  </a:ext>
                </a:extLst>
              </a:tr>
              <a:tr h="799436">
                <a:tc>
                  <a:txBody>
                    <a:bodyPr/>
                    <a:lstStyle/>
                    <a:p>
                      <a:pPr algn="ctr"/>
                      <a:r>
                        <a:rPr lang="en-GB" dirty="0" smtClean="0"/>
                        <a:t>2019</a:t>
                      </a:r>
                      <a:endParaRPr lang="en-US" dirty="0"/>
                    </a:p>
                  </a:txBody>
                  <a:tcPr/>
                </a:tc>
                <a:tc>
                  <a:txBody>
                    <a:bodyPr/>
                    <a:lstStyle/>
                    <a:p>
                      <a:pPr algn="ctr"/>
                      <a:r>
                        <a:rPr lang="en-GB" dirty="0" smtClean="0"/>
                        <a:t>-2755</a:t>
                      </a:r>
                      <a:endParaRPr lang="en-US" dirty="0"/>
                    </a:p>
                  </a:txBody>
                  <a:tcPr/>
                </a:tc>
                <a:tc>
                  <a:txBody>
                    <a:bodyPr/>
                    <a:lstStyle/>
                    <a:p>
                      <a:pPr algn="ctr"/>
                      <a:r>
                        <a:rPr lang="en-GB" dirty="0" smtClean="0"/>
                        <a:t>2977</a:t>
                      </a:r>
                      <a:endParaRPr lang="en-US" dirty="0"/>
                    </a:p>
                  </a:txBody>
                  <a:tcPr/>
                </a:tc>
                <a:tc>
                  <a:txBody>
                    <a:bodyPr/>
                    <a:lstStyle/>
                    <a:p>
                      <a:pPr algn="ctr"/>
                      <a:r>
                        <a:rPr lang="en-GB" dirty="0" smtClean="0"/>
                        <a:t>-3510</a:t>
                      </a:r>
                      <a:endParaRPr lang="en-US" dirty="0"/>
                    </a:p>
                  </a:txBody>
                  <a:tcPr/>
                </a:tc>
                <a:extLst>
                  <a:ext uri="{0D108BD9-81ED-4DB2-BD59-A6C34878D82A}">
                    <a16:rowId xmlns:a16="http://schemas.microsoft.com/office/drawing/2014/main" val="3056140207"/>
                  </a:ext>
                </a:extLst>
              </a:tr>
              <a:tr h="799436">
                <a:tc>
                  <a:txBody>
                    <a:bodyPr/>
                    <a:lstStyle/>
                    <a:p>
                      <a:pPr algn="ctr"/>
                      <a:r>
                        <a:rPr lang="en-GB" dirty="0" smtClean="0"/>
                        <a:t>2020</a:t>
                      </a:r>
                      <a:endParaRPr lang="en-US" dirty="0"/>
                    </a:p>
                  </a:txBody>
                  <a:tcPr/>
                </a:tc>
                <a:tc>
                  <a:txBody>
                    <a:bodyPr/>
                    <a:lstStyle/>
                    <a:p>
                      <a:pPr algn="ctr"/>
                      <a:r>
                        <a:rPr lang="en-GB" dirty="0" smtClean="0"/>
                        <a:t>-2951</a:t>
                      </a:r>
                      <a:endParaRPr lang="en-US" dirty="0"/>
                    </a:p>
                  </a:txBody>
                  <a:tcPr/>
                </a:tc>
                <a:tc>
                  <a:txBody>
                    <a:bodyPr/>
                    <a:lstStyle/>
                    <a:p>
                      <a:pPr algn="ctr"/>
                      <a:r>
                        <a:rPr lang="en-GB" dirty="0" smtClean="0"/>
                        <a:t>2907</a:t>
                      </a:r>
                      <a:endParaRPr lang="en-US" dirty="0"/>
                    </a:p>
                  </a:txBody>
                  <a:tcPr/>
                </a:tc>
                <a:tc>
                  <a:txBody>
                    <a:bodyPr/>
                    <a:lstStyle/>
                    <a:p>
                      <a:pPr algn="ctr"/>
                      <a:r>
                        <a:rPr lang="en-GB" dirty="0" smtClean="0"/>
                        <a:t>-2951</a:t>
                      </a:r>
                      <a:endParaRPr lang="en-US" dirty="0"/>
                    </a:p>
                  </a:txBody>
                  <a:tcPr/>
                </a:tc>
                <a:extLst>
                  <a:ext uri="{0D108BD9-81ED-4DB2-BD59-A6C34878D82A}">
                    <a16:rowId xmlns:a16="http://schemas.microsoft.com/office/drawing/2014/main" val="4149892962"/>
                  </a:ext>
                </a:extLst>
              </a:tr>
              <a:tr h="799436">
                <a:tc>
                  <a:txBody>
                    <a:bodyPr/>
                    <a:lstStyle/>
                    <a:p>
                      <a:pPr algn="ctr"/>
                      <a:r>
                        <a:rPr lang="en-GB" dirty="0" smtClean="0"/>
                        <a:t>2021</a:t>
                      </a:r>
                      <a:endParaRPr lang="en-US" dirty="0"/>
                    </a:p>
                  </a:txBody>
                  <a:tcPr/>
                </a:tc>
                <a:tc>
                  <a:txBody>
                    <a:bodyPr/>
                    <a:lstStyle/>
                    <a:p>
                      <a:pPr algn="ctr"/>
                      <a:r>
                        <a:rPr lang="en-GB" dirty="0" smtClean="0"/>
                        <a:t>-584</a:t>
                      </a:r>
                      <a:endParaRPr lang="en-US" dirty="0"/>
                    </a:p>
                  </a:txBody>
                  <a:tcPr/>
                </a:tc>
                <a:tc>
                  <a:txBody>
                    <a:bodyPr/>
                    <a:lstStyle/>
                    <a:p>
                      <a:pPr algn="ctr"/>
                      <a:r>
                        <a:rPr lang="en-GB" dirty="0" smtClean="0"/>
                        <a:t>-2869</a:t>
                      </a:r>
                      <a:endParaRPr lang="en-US" dirty="0"/>
                    </a:p>
                  </a:txBody>
                  <a:tcPr/>
                </a:tc>
                <a:tc>
                  <a:txBody>
                    <a:bodyPr/>
                    <a:lstStyle/>
                    <a:p>
                      <a:pPr algn="ctr"/>
                      <a:r>
                        <a:rPr lang="en-GB" dirty="0" smtClean="0"/>
                        <a:t>-8141</a:t>
                      </a:r>
                      <a:endParaRPr lang="en-US" dirty="0"/>
                    </a:p>
                  </a:txBody>
                  <a:tcPr/>
                </a:tc>
                <a:extLst>
                  <a:ext uri="{0D108BD9-81ED-4DB2-BD59-A6C34878D82A}">
                    <a16:rowId xmlns:a16="http://schemas.microsoft.com/office/drawing/2014/main" val="1640768144"/>
                  </a:ext>
                </a:extLst>
              </a:tr>
            </a:tbl>
          </a:graphicData>
        </a:graphic>
      </p:graphicFrame>
    </p:spTree>
    <p:extLst>
      <p:ext uri="{BB962C8B-B14F-4D97-AF65-F5344CB8AC3E}">
        <p14:creationId xmlns:p14="http://schemas.microsoft.com/office/powerpoint/2010/main" val="43190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a:t>
            </a:r>
            <a:endParaRPr lang="en-US" dirty="0"/>
          </a:p>
        </p:txBody>
      </p:sp>
      <p:pic>
        <p:nvPicPr>
          <p:cNvPr id="4" name="Content Placeholder 3"/>
          <p:cNvPicPr>
            <a:picLocks noGrp="1" noChangeAspect="1"/>
          </p:cNvPicPr>
          <p:nvPr>
            <p:ph idx="1"/>
          </p:nvPr>
        </p:nvPicPr>
        <p:blipFill>
          <a:blip r:embed="rId2"/>
          <a:stretch>
            <a:fillRect/>
          </a:stretch>
        </p:blipFill>
        <p:spPr>
          <a:xfrm>
            <a:off x="316391" y="1302327"/>
            <a:ext cx="11302954" cy="5394037"/>
          </a:xfrm>
          <a:prstGeom prst="rect">
            <a:avLst/>
          </a:prstGeom>
        </p:spPr>
      </p:pic>
    </p:spTree>
    <p:extLst>
      <p:ext uri="{BB962C8B-B14F-4D97-AF65-F5344CB8AC3E}">
        <p14:creationId xmlns:p14="http://schemas.microsoft.com/office/powerpoint/2010/main" val="121555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a:t>
            </a:r>
            <a:endParaRPr lang="en-US" dirty="0"/>
          </a:p>
        </p:txBody>
      </p:sp>
      <p:pic>
        <p:nvPicPr>
          <p:cNvPr id="4" name="Content Placeholder 3"/>
          <p:cNvPicPr>
            <a:picLocks noGrp="1" noChangeAspect="1"/>
          </p:cNvPicPr>
          <p:nvPr>
            <p:ph idx="1"/>
          </p:nvPr>
        </p:nvPicPr>
        <p:blipFill>
          <a:blip r:embed="rId2"/>
          <a:stretch>
            <a:fillRect/>
          </a:stretch>
        </p:blipFill>
        <p:spPr>
          <a:xfrm>
            <a:off x="674815" y="1348509"/>
            <a:ext cx="10944530" cy="5329382"/>
          </a:xfrm>
          <a:prstGeom prst="rect">
            <a:avLst/>
          </a:prstGeom>
        </p:spPr>
      </p:pic>
    </p:spTree>
    <p:extLst>
      <p:ext uri="{BB962C8B-B14F-4D97-AF65-F5344CB8AC3E}">
        <p14:creationId xmlns:p14="http://schemas.microsoft.com/office/powerpoint/2010/main" val="2109461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TotalTime>
  <Words>367</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PowerPoint Presentation</vt:lpstr>
      <vt:lpstr>PowerPoint Presentation</vt:lpstr>
      <vt:lpstr>1.</vt:lpstr>
      <vt:lpstr>2.</vt:lpstr>
      <vt:lpstr>3.</vt:lpstr>
      <vt:lpstr>4.</vt:lpstr>
      <vt:lpstr>5.</vt:lpstr>
      <vt:lpstr>6.</vt:lpstr>
      <vt:lpstr>7.</vt:lpstr>
      <vt:lpstr>8.</vt:lpstr>
      <vt:lpstr>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cp:revision>
  <dcterms:created xsi:type="dcterms:W3CDTF">2021-11-05T14:41:28Z</dcterms:created>
  <dcterms:modified xsi:type="dcterms:W3CDTF">2021-11-05T15:06:46Z</dcterms:modified>
</cp:coreProperties>
</file>