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Brygada 1918" panose="020B0604020202020204" charset="0"/>
      <p:regular r:id="rId9"/>
    </p:embeddedFont>
    <p:embeddedFont>
      <p:font typeface="Brygada 1918 Semi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856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C06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EBD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842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61641" y="1070171"/>
            <a:ext cx="8437367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Avatar Lab: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36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AI powered Text-to-Avatar Platform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12320898" y="5933723"/>
            <a:ext cx="908444" cy="5958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</a:rPr>
              <a:t>G331</a:t>
            </a:r>
            <a:endParaRPr lang="en-US" sz="2000" b="1" dirty="0"/>
          </a:p>
        </p:txBody>
      </p:sp>
      <p:sp>
        <p:nvSpPr>
          <p:cNvPr id="6" name="Shape 3"/>
          <p:cNvSpPr/>
          <p:nvPr/>
        </p:nvSpPr>
        <p:spPr>
          <a:xfrm>
            <a:off x="11699683" y="593372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12320898" y="6294243"/>
            <a:ext cx="219610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3011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By 23BD1A05BB</a:t>
            </a:r>
          </a:p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3011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    HRITHIK RAJ</a:t>
            </a:r>
            <a:endParaRPr lang="en-US" sz="2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BB1EC9-37AD-2C4C-1520-A87BCA504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4909" y="7389052"/>
            <a:ext cx="4405491" cy="76248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1418"/>
            <a:ext cx="861750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Tech Stack Choices &amp; Reasoning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07347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2168485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Next.js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2658904"/>
            <a:ext cx="22542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Chosen for server-side rendering, replacing MERN stack React + Express.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5278" y="207347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19067" y="2168485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PostgreSQL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19067" y="2658904"/>
            <a:ext cx="225432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Efficient video storage and reliable relational data management.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7485221" y="2062163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884" y="2073473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250674" y="2168485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MongoDB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8250674" y="2658904"/>
            <a:ext cx="225432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Flexible document storage for unstructured data.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88491" y="2073473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582281" y="2168485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Prisma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1582281" y="2658904"/>
            <a:ext cx="225432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Type-safe database ORM for seamless data access.</a:t>
            </a:r>
            <a:endParaRPr lang="en-US" sz="17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4966692"/>
            <a:ext cx="566976" cy="566976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587579" y="5061704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ngrok</a:t>
            </a:r>
            <a:endParaRPr lang="en-US" sz="2200" dirty="0"/>
          </a:p>
        </p:txBody>
      </p:sp>
      <p:sp>
        <p:nvSpPr>
          <p:cNvPr id="18" name="Text 11"/>
          <p:cNvSpPr/>
          <p:nvPr/>
        </p:nvSpPr>
        <p:spPr>
          <a:xfrm>
            <a:off x="1587579" y="5552123"/>
            <a:ext cx="22542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Enables local inference by exposing local servers securely.</a:t>
            </a:r>
            <a:endParaRPr lang="en-US" sz="175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5278" y="4966692"/>
            <a:ext cx="566976" cy="566976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4919067" y="5061704"/>
            <a:ext cx="22543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RobustVideoMatting</a:t>
            </a:r>
            <a:endParaRPr lang="en-US" sz="2200" dirty="0"/>
          </a:p>
        </p:txBody>
      </p:sp>
      <p:sp>
        <p:nvSpPr>
          <p:cNvPr id="21" name="Text 13"/>
          <p:cNvSpPr/>
          <p:nvPr/>
        </p:nvSpPr>
        <p:spPr>
          <a:xfrm>
            <a:off x="4919067" y="5906453"/>
            <a:ext cx="225432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Advanced background removal for realistic video output.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132C82D-B841-95FD-1733-BFBF5E9CC0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96053" y="7444808"/>
            <a:ext cx="4534347" cy="7847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20503"/>
            <a:ext cx="86577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Key Learnings &amp; Project Hurdles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Key Learnings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774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Mastered Next.js SSR and API integration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1960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Database management with Prisma, PostgreSQL, MongoDB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Using ngrok for secure local inference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668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Applied RobustVideoMatting for video processing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39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Project Hurdles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97740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Deployment challenges and resource limits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Steep learning curve for new tech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Knowledge gaps in cloud deployment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3039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Time constraints affected full deployment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4BAD9E0-D784-1B4C-C208-28053D6C0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1828" y="7382990"/>
            <a:ext cx="4848572" cy="8391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7448" y="422315"/>
            <a:ext cx="8851821" cy="479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n-US" sz="30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Architecture Changes &amp; Milestone Achievements</a:t>
            </a:r>
            <a:endParaRPr lang="en-US" sz="30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96A1FFF-D48B-EC3A-505E-BB799FBB3CA6}"/>
              </a:ext>
            </a:extLst>
          </p:cNvPr>
          <p:cNvGrpSpPr/>
          <p:nvPr/>
        </p:nvGrpSpPr>
        <p:grpSpPr>
          <a:xfrm>
            <a:off x="8652933" y="1199709"/>
            <a:ext cx="6590469" cy="3080465"/>
            <a:chOff x="537447" y="6217444"/>
            <a:chExt cx="6590470" cy="1591101"/>
          </a:xfrm>
        </p:grpSpPr>
        <p:sp>
          <p:nvSpPr>
            <p:cNvPr id="4" name="Text 1"/>
            <p:cNvSpPr/>
            <p:nvPr/>
          </p:nvSpPr>
          <p:spPr>
            <a:xfrm>
              <a:off x="537448" y="6217444"/>
              <a:ext cx="1974413" cy="23991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2400" dirty="0">
                  <a:solidFill>
                    <a:srgbClr val="403011"/>
                  </a:solidFill>
                  <a:latin typeface="Brygada 1918 Semi Bold" pitchFamily="34" charset="0"/>
                  <a:ea typeface="Brygada 1918 Semi Bold" pitchFamily="34" charset="-122"/>
                  <a:cs typeface="Brygada 1918 Semi Bold" pitchFamily="34" charset="-120"/>
                </a:rPr>
                <a:t>Architecture Changes</a:t>
              </a:r>
              <a:endParaRPr lang="en-US" sz="2400" dirty="0"/>
            </a:p>
          </p:txBody>
        </p:sp>
        <p:sp>
          <p:nvSpPr>
            <p:cNvPr id="5" name="Text 2"/>
            <p:cNvSpPr/>
            <p:nvPr/>
          </p:nvSpPr>
          <p:spPr>
            <a:xfrm>
              <a:off x="537448" y="6610826"/>
              <a:ext cx="6590467" cy="24574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1900"/>
                </a:lnSpc>
                <a:buSzPct val="100000"/>
                <a:buChar char="•"/>
              </a:pPr>
              <a:r>
                <a:rPr lang="en-US" sz="2000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Replaced DiffTalk with DiffDub model</a:t>
              </a:r>
              <a:endParaRPr lang="en-US" sz="2000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537448" y="6910268"/>
              <a:ext cx="6590467" cy="24574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1900"/>
                </a:lnSpc>
                <a:buSzPct val="100000"/>
                <a:buChar char="•"/>
              </a:pPr>
              <a:r>
                <a:rPr lang="en-US" sz="2000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Integrated ngrok for local server access</a:t>
              </a:r>
              <a:endParaRPr lang="en-US" sz="200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537450" y="7115305"/>
              <a:ext cx="6590467" cy="49838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1900"/>
                </a:lnSpc>
                <a:buSzPct val="100000"/>
                <a:buChar char="•"/>
              </a:pPr>
              <a:r>
                <a:rPr lang="en-US" sz="2000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Added RobustVideoMatting for background</a:t>
              </a:r>
            </a:p>
            <a:p>
              <a:pPr algn="l">
                <a:lnSpc>
                  <a:spcPts val="1900"/>
                </a:lnSpc>
                <a:buSzPct val="100000"/>
              </a:pPr>
              <a:r>
                <a:rPr lang="en-US" sz="2000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      removal</a:t>
              </a:r>
              <a:endParaRPr lang="en-US" sz="2000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537447" y="7455456"/>
              <a:ext cx="6590467" cy="35308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1900"/>
                </a:lnSpc>
                <a:buSzPct val="100000"/>
                <a:buChar char="•"/>
              </a:pPr>
              <a:r>
                <a:rPr lang="en-US" sz="2000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Implemented Prisma ORM and customized </a:t>
              </a:r>
            </a:p>
            <a:p>
              <a:pPr algn="l">
                <a:lnSpc>
                  <a:spcPts val="1900"/>
                </a:lnSpc>
                <a:buSzPct val="100000"/>
              </a:pPr>
              <a:r>
                <a:rPr lang="en-US" sz="2000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      API</a:t>
              </a:r>
              <a:endParaRPr lang="en-US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A41CE3-87B9-53C9-86D1-3F47C8B4863B}"/>
              </a:ext>
            </a:extLst>
          </p:cNvPr>
          <p:cNvGrpSpPr/>
          <p:nvPr/>
        </p:nvGrpSpPr>
        <p:grpSpPr>
          <a:xfrm>
            <a:off x="8652931" y="4867521"/>
            <a:ext cx="6590468" cy="976434"/>
            <a:chOff x="7510104" y="6217444"/>
            <a:chExt cx="6590468" cy="938569"/>
          </a:xfrm>
        </p:grpSpPr>
        <p:sp>
          <p:nvSpPr>
            <p:cNvPr id="9" name="Text 6"/>
            <p:cNvSpPr/>
            <p:nvPr/>
          </p:nvSpPr>
          <p:spPr>
            <a:xfrm>
              <a:off x="7510104" y="6217444"/>
              <a:ext cx="1974413" cy="23991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850"/>
                </a:lnSpc>
                <a:buNone/>
              </a:pPr>
              <a:r>
                <a:rPr lang="en-US" sz="2400" dirty="0">
                  <a:solidFill>
                    <a:srgbClr val="403011"/>
                  </a:solidFill>
                  <a:latin typeface="Brygada 1918 Semi Bold" pitchFamily="34" charset="0"/>
                  <a:ea typeface="Brygada 1918 Semi Bold" pitchFamily="34" charset="-122"/>
                  <a:cs typeface="Brygada 1918 Semi Bold" pitchFamily="34" charset="-120"/>
                </a:rPr>
                <a:t>Milestone Status</a:t>
              </a:r>
              <a:endParaRPr lang="en-US" sz="2400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7510105" y="6610826"/>
              <a:ext cx="6590467" cy="24574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1900"/>
                </a:lnSpc>
                <a:buSzPct val="100000"/>
                <a:buChar char="•"/>
              </a:pPr>
              <a:r>
                <a:rPr lang="en-US" sz="2000" b="1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Core functionality:</a:t>
              </a:r>
              <a:r>
                <a:rPr lang="en-US" sz="2000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 Achieved successfully</a:t>
              </a:r>
              <a:endParaRPr lang="en-US" sz="2000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7510105" y="6910268"/>
              <a:ext cx="6590467" cy="24574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1900"/>
                </a:lnSpc>
                <a:buSzPct val="100000"/>
                <a:buChar char="•"/>
              </a:pPr>
              <a:r>
                <a:rPr lang="en-US" sz="2000" b="1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Deployment:</a:t>
              </a:r>
              <a:r>
                <a:rPr lang="en-US" sz="2000" dirty="0">
                  <a:solidFill>
                    <a:srgbClr val="403011"/>
                  </a:solidFill>
                  <a:latin typeface="Brygada 1918" pitchFamily="34" charset="0"/>
                  <a:ea typeface="Brygada 1918" pitchFamily="34" charset="-122"/>
                  <a:cs typeface="Brygada 1918" pitchFamily="34" charset="-120"/>
                </a:rPr>
                <a:t> Not fully completed</a:t>
              </a:r>
              <a:endParaRPr lang="en-US" sz="2000" dirty="0"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C05BA8A1-29B1-E373-0348-B844BB5F0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1853" y="7407736"/>
            <a:ext cx="4748547" cy="821864"/>
          </a:xfrm>
          <a:prstGeom prst="rect">
            <a:avLst/>
          </a:prstGeom>
        </p:spPr>
      </p:pic>
      <p:pic>
        <p:nvPicPr>
          <p:cNvPr id="1026" name="Picture 2" descr="Architecture Diagram">
            <a:extLst>
              <a:ext uri="{FF2B5EF4-FFF2-40B4-BE49-F238E27FC236}">
                <a16:creationId xmlns:a16="http://schemas.microsoft.com/office/drawing/2014/main" id="{E8CAB913-DE04-598D-CEA6-C3B47500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48" y="1083824"/>
            <a:ext cx="7185180" cy="672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6266"/>
            <a:ext cx="77840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Model Selection &amp; Reasoning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05207"/>
            <a:ext cx="13042821" cy="4068128"/>
          </a:xfrm>
          <a:prstGeom prst="roundRect">
            <a:avLst>
              <a:gd name="adj" fmla="val 836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2612827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028581" y="275653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3637836" y="275653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Used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6243280" y="275653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Reason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8848725" y="2756535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Alternatives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454170" y="2756535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Notes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801410" y="3263146"/>
            <a:ext cx="130275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028581" y="3406854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SMALL-E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3637836" y="340685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Yes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6243280" y="3406854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Efficient, diffusion-based learning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8848725" y="4441994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SyncTalk, SadTalker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11454170" y="3406854"/>
            <a:ext cx="2148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GPU compatible, lightweight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4276368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028581" y="4420076"/>
            <a:ext cx="21480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DiffDub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3637836" y="4420076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Yes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6243280" y="4420076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High-quality talking head synthesis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8848725" y="3428772"/>
            <a:ext cx="21441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VALL-E</a:t>
            </a:r>
            <a:endParaRPr lang="en-US" sz="1750" dirty="0"/>
          </a:p>
        </p:txBody>
      </p:sp>
      <p:sp>
        <p:nvSpPr>
          <p:cNvPr id="21" name="Text 19"/>
          <p:cNvSpPr/>
          <p:nvPr/>
        </p:nvSpPr>
        <p:spPr>
          <a:xfrm>
            <a:off x="11454170" y="4420076"/>
            <a:ext cx="2148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Better realism and control</a:t>
            </a:r>
            <a:endParaRPr lang="en-US" sz="1750" dirty="0"/>
          </a:p>
        </p:txBody>
      </p:sp>
      <p:sp>
        <p:nvSpPr>
          <p:cNvPr id="22" name="Shape 20"/>
          <p:cNvSpPr/>
          <p:nvPr/>
        </p:nvSpPr>
        <p:spPr>
          <a:xfrm>
            <a:off x="801410" y="5289590"/>
            <a:ext cx="130275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3" name="Text 21"/>
          <p:cNvSpPr/>
          <p:nvPr/>
        </p:nvSpPr>
        <p:spPr>
          <a:xfrm>
            <a:off x="1028581" y="5433298"/>
            <a:ext cx="2148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RobustVideoMatting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3637836" y="54332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Yes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6243280" y="5433298"/>
            <a:ext cx="214419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Effective background removal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8848725" y="5433298"/>
            <a:ext cx="21441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None</a:t>
            </a:r>
            <a:endParaRPr lang="en-US" sz="1750" dirty="0"/>
          </a:p>
        </p:txBody>
      </p:sp>
      <p:sp>
        <p:nvSpPr>
          <p:cNvPr id="27" name="Text 25"/>
          <p:cNvSpPr/>
          <p:nvPr/>
        </p:nvSpPr>
        <p:spPr>
          <a:xfrm>
            <a:off x="11454170" y="5433298"/>
            <a:ext cx="21480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Essential for video realism</a:t>
            </a:r>
            <a:endParaRPr lang="en-US" sz="175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6D6178AB-BA88-099D-D81B-2DF4D8D42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0778" y="7556396"/>
            <a:ext cx="3889622" cy="6732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43225"/>
            <a:ext cx="61613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Summary &amp; Next Steps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92166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626C3B"/>
          </a:solidFill>
          <a:ln w="7620">
            <a:solidFill>
              <a:srgbClr val="7B855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30906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Project Successes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56045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Core AI pipeline built with efficient tech stack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992166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83792E"/>
          </a:solidFill>
          <a:ln w="7620">
            <a:solidFill>
              <a:srgbClr val="9C924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973008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Challenges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456045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Deployment and resource constraints remain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992166"/>
            <a:ext cx="510302" cy="510302"/>
          </a:xfrm>
          <a:prstGeom prst="roundRect">
            <a:avLst>
              <a:gd name="adj" fmla="val 66675"/>
            </a:avLst>
          </a:prstGeom>
          <a:solidFill>
            <a:srgbClr val="E8AF3B"/>
          </a:solidFill>
          <a:ln w="7620">
            <a:solidFill>
              <a:srgbClr val="CE9521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415111" y="40700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3011"/>
                </a:solidFill>
                <a:latin typeface="Brygada 1918 Semi Bold" pitchFamily="34" charset="0"/>
                <a:ea typeface="Brygada 1918 Semi Bold" pitchFamily="34" charset="-122"/>
                <a:cs typeface="Brygada 1918 Semi Bol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4560451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3011"/>
                </a:solidFill>
                <a:latin typeface="Brygada 1918" pitchFamily="34" charset="0"/>
                <a:ea typeface="Brygada 1918" pitchFamily="34" charset="-122"/>
                <a:cs typeface="Brygada 1918" pitchFamily="34" charset="-120"/>
              </a:rPr>
              <a:t>Focus on deployment, optimize models, enhance demo</a:t>
            </a: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182E65C-C717-FA99-30B7-2032F96F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9616" y="7277541"/>
            <a:ext cx="5500784" cy="952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259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Brygada 1918</vt:lpstr>
      <vt:lpstr>Brygada 1918 Semi Bold</vt:lpstr>
      <vt:lpstr>Brygada 1918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HRITHIK RAJ</cp:lastModifiedBy>
  <cp:revision>3</cp:revision>
  <dcterms:created xsi:type="dcterms:W3CDTF">2025-05-23T08:00:19Z</dcterms:created>
  <dcterms:modified xsi:type="dcterms:W3CDTF">2025-05-28T10:42:54Z</dcterms:modified>
</cp:coreProperties>
</file>