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57" r:id="rId4"/>
    <p:sldId id="258" r:id="rId5"/>
    <p:sldId id="259" r:id="rId6"/>
    <p:sldId id="260" r:id="rId7"/>
    <p:sldId id="263"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5" r:id="rId24"/>
    <p:sldId id="286" r:id="rId25"/>
    <p:sldId id="287"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14500"/>
            <a:ext cx="9144000" cy="1775460"/>
          </a:xfrm>
        </p:spPr>
        <p:txBody>
          <a:bodyPr/>
          <a:lstStyle/>
          <a:p>
            <a:r>
              <a:rPr lang="en-IN" altLang="en-US" sz="4800" b="1" i="1" dirty="0">
                <a:solidFill>
                  <a:srgbClr val="FF0000"/>
                </a:solidFill>
              </a:rPr>
              <a:t>PROJECT REPORT ON DATA ANALYSIS</a:t>
            </a:r>
            <a:br>
              <a:rPr lang="en-IN" altLang="en-US" sz="4800" b="1" i="1" dirty="0">
                <a:solidFill>
                  <a:srgbClr val="FF0000"/>
                </a:solidFill>
              </a:rPr>
            </a:br>
            <a:r>
              <a:rPr lang="en-IN" altLang="en-US" sz="4800" b="1" i="1" dirty="0">
                <a:solidFill>
                  <a:srgbClr val="FF0000"/>
                </a:solidFill>
              </a:rPr>
              <a:t>OF CUSTMOR RETENTION</a:t>
            </a:r>
            <a:endParaRPr lang="en-IN" altLang="en-US" sz="4800" b="1" i="1" dirty="0">
              <a:solidFill>
                <a:srgbClr val="FF0000"/>
              </a:solidFill>
            </a:endParaRPr>
          </a:p>
        </p:txBody>
      </p:sp>
      <p:sp>
        <p:nvSpPr>
          <p:cNvPr id="3" name="Subtitle 2"/>
          <p:cNvSpPr>
            <a:spLocks noGrp="1"/>
          </p:cNvSpPr>
          <p:nvPr>
            <p:ph type="subTitle" idx="1"/>
          </p:nvPr>
        </p:nvSpPr>
        <p:spPr>
          <a:xfrm>
            <a:off x="1524000" y="3602355"/>
            <a:ext cx="9144000" cy="2126615"/>
          </a:xfrm>
        </p:spPr>
        <p:txBody>
          <a:bodyPr>
            <a:normAutofit lnSpcReduction="20000"/>
          </a:bodyPr>
          <a:lstStyle/>
          <a:p>
            <a:r>
              <a:rPr lang="en-IN" altLang="en-US" sz="4000" b="1">
                <a:solidFill>
                  <a:srgbClr val="7030A0"/>
                </a:solidFill>
              </a:rPr>
              <a:t>SUBMITTED BY:</a:t>
            </a:r>
            <a:endParaRPr lang="en-IN" altLang="en-US" sz="3200">
              <a:solidFill>
                <a:srgbClr val="7030A0"/>
              </a:solidFill>
            </a:endParaRPr>
          </a:p>
          <a:p>
            <a:r>
              <a:rPr lang="en-IN" altLang="en-US">
                <a:solidFill>
                  <a:srgbClr val="FF0000"/>
                </a:solidFill>
              </a:rPr>
              <a:t>MR. HRITIK YADAV</a:t>
            </a:r>
            <a:endParaRPr lang="en-IN" altLang="en-US">
              <a:solidFill>
                <a:srgbClr val="FF0000"/>
              </a:solidFill>
            </a:endParaRPr>
          </a:p>
          <a:p>
            <a:r>
              <a:rPr lang="en-IN" altLang="en-US" sz="4000" b="1">
                <a:solidFill>
                  <a:srgbClr val="7030A0"/>
                </a:solidFill>
              </a:rPr>
              <a:t>SUBMITTED TO:</a:t>
            </a:r>
            <a:endParaRPr lang="en-IN" altLang="en-US" sz="4000" b="1">
              <a:solidFill>
                <a:srgbClr val="7030A0"/>
              </a:solidFill>
            </a:endParaRPr>
          </a:p>
          <a:p>
            <a:r>
              <a:rPr lang="en-IN" altLang="en-US">
                <a:solidFill>
                  <a:srgbClr val="FF0000"/>
                </a:solidFill>
              </a:rPr>
              <a:t>MS. KHUSHBOO GARG</a:t>
            </a:r>
            <a:endParaRPr lang="en-IN" altLang="en-US">
              <a:solidFill>
                <a:srgbClr val="FF0000"/>
              </a:solidFill>
            </a:endParaRPr>
          </a:p>
        </p:txBody>
      </p:sp>
      <p:pic>
        <p:nvPicPr>
          <p:cNvPr id="4" name="Picture 3" descr="logo (1)"/>
          <p:cNvPicPr>
            <a:picLocks noChangeAspect="1"/>
          </p:cNvPicPr>
          <p:nvPr/>
        </p:nvPicPr>
        <p:blipFill>
          <a:blip r:embed="rId1"/>
          <a:stretch>
            <a:fillRect/>
          </a:stretch>
        </p:blipFill>
        <p:spPr>
          <a:xfrm>
            <a:off x="2750185" y="101600"/>
            <a:ext cx="6550660" cy="1724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u="sng">
                <a:solidFill>
                  <a:srgbClr val="7030A0"/>
                </a:solidFill>
              </a:rPr>
              <a:t>4. IDENTIFICATION OF DATA ON THE BASIS OF DIFFERENT CATEGORIES</a:t>
            </a:r>
            <a:endParaRPr lang="en-IN" altLang="en-US" u="sng">
              <a:solidFill>
                <a:srgbClr val="7030A0"/>
              </a:solidFill>
            </a:endParaRPr>
          </a:p>
        </p:txBody>
      </p:sp>
      <p:sp>
        <p:nvSpPr>
          <p:cNvPr id="3" name="Content Placeholder 2"/>
          <p:cNvSpPr>
            <a:spLocks noGrp="1"/>
          </p:cNvSpPr>
          <p:nvPr>
            <p:ph idx="1"/>
          </p:nvPr>
        </p:nvSpPr>
        <p:spPr/>
        <p:txBody>
          <a:bodyPr/>
          <a:p>
            <a:pPr/>
            <a:r>
              <a:rPr lang="en-IN" altLang="en-US"/>
              <a:t>THEIR IS LOT OF DATA PRESENT IN THE DATASET, SO WE HAVE TO FIRST IDENTIFIED THE DATA WHICH IS USEFUL </a:t>
            </a:r>
            <a:endParaRPr lang="en-IN" altLang="en-US"/>
          </a:p>
          <a:p>
            <a:pPr marL="514350" indent="-514350" algn="l">
              <a:buFont typeface="+mj-lt"/>
              <a:buAutoNum type="romanLcPeriod"/>
            </a:pPr>
            <a:r>
              <a:rPr lang="en-IN" altLang="en-US"/>
              <a:t>with respect to time.</a:t>
            </a:r>
            <a:endParaRPr lang="en-IN" altLang="en-US"/>
          </a:p>
          <a:p>
            <a:pPr marL="514350" indent="-514350" algn="l">
              <a:buFont typeface="+mj-lt"/>
              <a:buAutoNum type="romanLcPeriod"/>
            </a:pPr>
            <a:r>
              <a:rPr lang="en-IN" altLang="en-US"/>
              <a:t>on the basis of good performance.</a:t>
            </a:r>
            <a:endParaRPr lang="en-IN" altLang="en-US"/>
          </a:p>
          <a:p>
            <a:pPr marL="514350" indent="-514350" algn="l">
              <a:buFont typeface="+mj-lt"/>
              <a:buAutoNum type="romanLcPeriod"/>
            </a:pPr>
            <a:r>
              <a:rPr lang="en-IN" altLang="en-US"/>
              <a:t>with respect society(easy to use, secure, multipules window,etc).</a:t>
            </a:r>
            <a:endParaRPr lang="en-IN" altLang="en-US"/>
          </a:p>
          <a:p>
            <a:pPr marL="514350" indent="-514350" algn="l">
              <a:buFont typeface="+mj-lt"/>
              <a:buAutoNum type="romanLcPeriod"/>
            </a:pPr>
            <a:r>
              <a:rPr lang="en-IN" altLang="en-US"/>
              <a:t>on the basis of payment system. </a:t>
            </a:r>
            <a:endParaRPr lang="en-IN" altLang="en-US"/>
          </a:p>
          <a:p>
            <a:pPr marL="514350" indent="-514350" algn="l">
              <a:buFont typeface="+mj-lt"/>
              <a:buAutoNum type="romanLcPeriod"/>
            </a:pPr>
            <a:r>
              <a:rPr lang="en-IN" altLang="en-US"/>
              <a:t>on the basis of gender, browser ,region, operating system,etc.                                                                  </a:t>
            </a:r>
            <a:endParaRPr lang="en-IN" altLang="en-US"/>
          </a:p>
          <a:p>
            <a:pPr marL="0" inden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7240" y="60960"/>
            <a:ext cx="10515600" cy="1325563"/>
          </a:xfrm>
        </p:spPr>
        <p:txBody>
          <a:bodyPr/>
          <a:p>
            <a:r>
              <a:rPr lang="en-IN" altLang="en-US" b="1" u="sng">
                <a:solidFill>
                  <a:srgbClr val="7030A0"/>
                </a:solidFill>
              </a:rPr>
              <a:t>5.START EDA(EXPLORATORY DATA ANALYSIS)</a:t>
            </a:r>
            <a:endParaRPr lang="en-IN" altLang="en-US" b="1" u="sng">
              <a:solidFill>
                <a:srgbClr val="7030A0"/>
              </a:solidFill>
            </a:endParaRPr>
          </a:p>
        </p:txBody>
      </p:sp>
      <p:sp>
        <p:nvSpPr>
          <p:cNvPr id="3" name="Content Placeholder 2"/>
          <p:cNvSpPr>
            <a:spLocks noGrp="1"/>
          </p:cNvSpPr>
          <p:nvPr>
            <p:ph sz="half" idx="1"/>
          </p:nvPr>
        </p:nvSpPr>
        <p:spPr>
          <a:xfrm>
            <a:off x="838200" y="1126490"/>
            <a:ext cx="5181600" cy="845820"/>
          </a:xfrm>
        </p:spPr>
        <p:txBody>
          <a:bodyPr>
            <a:normAutofit lnSpcReduction="20000"/>
          </a:bodyPr>
          <a:p>
            <a:pPr marL="514350" indent="-514350">
              <a:buAutoNum type="arabicPeriod"/>
            </a:pPr>
            <a:r>
              <a:rPr lang="en-IN" altLang="en-US"/>
              <a:t>ON THE BASIS OF YEAR AND TIME</a:t>
            </a:r>
            <a:endParaRPr lang="en-IN" altLang="en-US"/>
          </a:p>
        </p:txBody>
      </p:sp>
      <p:pic>
        <p:nvPicPr>
          <p:cNvPr id="4" name="Content Placeholder 3" descr="Screenshot (14)"/>
          <p:cNvPicPr>
            <a:picLocks noChangeAspect="1"/>
          </p:cNvPicPr>
          <p:nvPr>
            <p:ph sz="half" idx="2"/>
          </p:nvPr>
        </p:nvPicPr>
        <p:blipFill>
          <a:blip r:embed="rId1"/>
          <a:stretch>
            <a:fillRect/>
          </a:stretch>
        </p:blipFill>
        <p:spPr>
          <a:xfrm>
            <a:off x="688975" y="1847850"/>
            <a:ext cx="4524375" cy="2463165"/>
          </a:xfrm>
          <a:prstGeom prst="rect">
            <a:avLst/>
          </a:prstGeom>
        </p:spPr>
      </p:pic>
      <p:sp>
        <p:nvSpPr>
          <p:cNvPr id="6" name="Text Box 5"/>
          <p:cNvSpPr txBox="1"/>
          <p:nvPr/>
        </p:nvSpPr>
        <p:spPr>
          <a:xfrm>
            <a:off x="688975" y="4311015"/>
            <a:ext cx="10603230" cy="2245360"/>
          </a:xfrm>
          <a:prstGeom prst="rect">
            <a:avLst/>
          </a:prstGeom>
          <a:noFill/>
        </p:spPr>
        <p:txBody>
          <a:bodyPr wrap="square" rtlCol="0">
            <a:spAutoFit/>
          </a:bodyPr>
          <a:p>
            <a:pPr marL="285750" indent="-285750" algn="ctr">
              <a:buFont typeface="Arial" panose="020B0604020202020204" pitchFamily="34" charset="0"/>
              <a:buChar char="•"/>
            </a:pPr>
            <a:r>
              <a:rPr lang="en-IN" altLang="en-US" sz="2800"/>
              <a:t>THE MAJORITY OF FEMALES WERE SHOPING ABOVE 4 YEARS</a:t>
            </a:r>
            <a:endParaRPr lang="en-IN" altLang="en-US" sz="2800"/>
          </a:p>
          <a:p>
            <a:pPr marL="285750" indent="-285750" algn="ctr">
              <a:buFont typeface="Arial" panose="020B0604020202020204" pitchFamily="34" charset="0"/>
              <a:buChar char="•"/>
            </a:pPr>
            <a:r>
              <a:rPr lang="en-IN" altLang="en-US" sz="2800"/>
              <a:t>MAJORITY OF MALES WERE SHOPING 2-3 YEARS</a:t>
            </a:r>
            <a:endParaRPr lang="en-IN" altLang="en-US" sz="2800"/>
          </a:p>
          <a:p>
            <a:pPr marL="285750" indent="-285750" algn="ctr">
              <a:buFont typeface="Arial" panose="020B0604020202020204" pitchFamily="34" charset="0"/>
              <a:buChar char="•"/>
            </a:pPr>
            <a:r>
              <a:rPr lang="en-IN" altLang="en-US" sz="2800"/>
              <a:t>their are 36.4% people who shope more then 4 years</a:t>
            </a:r>
            <a:endParaRPr lang="en-IN" altLang="en-US" sz="2800"/>
          </a:p>
          <a:p>
            <a:pPr marL="285750" indent="-285750" algn="ctr">
              <a:buFont typeface="Arial" panose="020B0604020202020204" pitchFamily="34" charset="0"/>
              <a:buChar char="•"/>
            </a:pPr>
            <a:r>
              <a:rPr lang="en-IN" altLang="en-US" sz="2800"/>
              <a:t>72+26=98 total people who shope more than 4 years</a:t>
            </a:r>
            <a:endParaRPr lang="en-IN" altLang="en-US" sz="2800"/>
          </a:p>
          <a:p>
            <a:pPr marL="285750" indent="-285750" algn="ctr">
              <a:buFont typeface="Arial" panose="020B0604020202020204" pitchFamily="34" charset="0"/>
              <a:buChar char="•"/>
            </a:pPr>
            <a:r>
              <a:rPr lang="en-IN" altLang="en-US" sz="2800"/>
              <a:t>26.7% female and 9.66% male shope more then 4 years</a:t>
            </a:r>
            <a:endParaRPr lang="en-IN" altLang="en-US" sz="2800"/>
          </a:p>
        </p:txBody>
      </p:sp>
      <p:pic>
        <p:nvPicPr>
          <p:cNvPr id="7" name="Picture 6" descr="Screenshot (15)"/>
          <p:cNvPicPr>
            <a:picLocks noChangeAspect="1"/>
          </p:cNvPicPr>
          <p:nvPr/>
        </p:nvPicPr>
        <p:blipFill>
          <a:blip r:embed="rId2"/>
          <a:srcRect l="53418" t="28103" r="15449" b="20918"/>
          <a:stretch>
            <a:fillRect/>
          </a:stretch>
        </p:blipFill>
        <p:spPr>
          <a:xfrm>
            <a:off x="7505065" y="1386840"/>
            <a:ext cx="2759075" cy="25457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descr="Screenshot (16)"/>
          <p:cNvPicPr>
            <a:picLocks noChangeAspect="1"/>
          </p:cNvPicPr>
          <p:nvPr/>
        </p:nvPicPr>
        <p:blipFill>
          <a:blip r:embed="rId1"/>
          <a:srcRect l="13000" t="32222" r="15167" b="9111"/>
          <a:stretch>
            <a:fillRect/>
          </a:stretch>
        </p:blipFill>
        <p:spPr>
          <a:xfrm>
            <a:off x="0" y="96520"/>
            <a:ext cx="12080875" cy="4023360"/>
          </a:xfrm>
          <a:prstGeom prst="rect">
            <a:avLst/>
          </a:prstGeom>
        </p:spPr>
      </p:pic>
      <p:sp>
        <p:nvSpPr>
          <p:cNvPr id="13" name="Text Box 12"/>
          <p:cNvSpPr txBox="1"/>
          <p:nvPr/>
        </p:nvSpPr>
        <p:spPr>
          <a:xfrm>
            <a:off x="264160" y="4394200"/>
            <a:ext cx="11927840" cy="2245360"/>
          </a:xfrm>
          <a:prstGeom prst="rect">
            <a:avLst/>
          </a:prstGeom>
          <a:noFill/>
        </p:spPr>
        <p:txBody>
          <a:bodyPr wrap="square" rtlCol="0">
            <a:spAutoFit/>
          </a:bodyPr>
          <a:p>
            <a:pPr marL="285750" indent="-285750" algn="l">
              <a:buFont typeface="Arial" panose="020B0604020202020204" pitchFamily="34" charset="0"/>
              <a:buChar char="•"/>
            </a:pPr>
            <a:r>
              <a:rPr lang="en-US" sz="2800"/>
              <a:t>more than 15 mins people sends their time on paytm ,and less then 1 min people sends on flipkart.com, on average people sends 11-15mins on all platforms</a:t>
            </a:r>
            <a:endParaRPr lang="en-US" sz="2800"/>
          </a:p>
          <a:p>
            <a:pPr marL="285750" indent="-285750" algn="l">
              <a:buFont typeface="Arial" panose="020B0604020202020204" pitchFamily="34" charset="0"/>
              <a:buChar char="•"/>
            </a:pPr>
            <a:r>
              <a:rPr lang="en-US" sz="2800"/>
              <a:t>we had some excited data the user that use laptop spends more then 15 mins to explore the window,the smart phone user</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19931" t="37099" r="50842" b="31605"/>
          <a:stretch>
            <a:fillRect/>
          </a:stretch>
        </p:blipFill>
        <p:spPr>
          <a:xfrm>
            <a:off x="2133600" y="81280"/>
            <a:ext cx="5901690" cy="3702685"/>
          </a:xfrm>
          <a:prstGeom prst="rect">
            <a:avLst/>
          </a:prstGeom>
        </p:spPr>
      </p:pic>
      <p:sp>
        <p:nvSpPr>
          <p:cNvPr id="3" name="Text Box 2"/>
          <p:cNvSpPr txBox="1"/>
          <p:nvPr/>
        </p:nvSpPr>
        <p:spPr>
          <a:xfrm>
            <a:off x="101600" y="4729480"/>
            <a:ext cx="11747500" cy="1568450"/>
          </a:xfrm>
          <a:prstGeom prst="rect">
            <a:avLst/>
          </a:prstGeom>
          <a:noFill/>
        </p:spPr>
        <p:txBody>
          <a:bodyPr wrap="square" rtlCol="0">
            <a:spAutoFit/>
          </a:bodyPr>
          <a:p>
            <a:pPr marL="285750" indent="-285750" algn="l">
              <a:buFont typeface="Arial" panose="020B0604020202020204" pitchFamily="34" charset="0"/>
              <a:buChar char="•"/>
            </a:pPr>
            <a:r>
              <a:rPr lang="en-US" sz="3200"/>
              <a:t>from moradabad average people shope online from 5 years</a:t>
            </a:r>
            <a:endParaRPr lang="en-US" sz="3200"/>
          </a:p>
          <a:p>
            <a:pPr marL="285750" indent="-285750" algn="l">
              <a:buFont typeface="Arial" panose="020B0604020202020204" pitchFamily="34" charset="0"/>
              <a:buChar char="•"/>
            </a:pPr>
            <a:r>
              <a:rPr lang="en-US" sz="3200"/>
              <a:t>from  maximum sates shope online from 4 years</a:t>
            </a:r>
            <a:endParaRPr lang="en-US" sz="3200"/>
          </a:p>
          <a:p>
            <a:pPr marL="285750" indent="-285750" algn="l">
              <a:buFont typeface="Arial" panose="020B0604020202020204" pitchFamily="34" charset="0"/>
              <a:buChar char="•"/>
            </a:pPr>
            <a:r>
              <a:rPr lang="en-US" sz="3200"/>
              <a:t>the bulandshahr state start shoping 2 year earlier</a:t>
            </a:r>
            <a:endParaRPr 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19)"/>
          <p:cNvPicPr>
            <a:picLocks noChangeAspect="1"/>
          </p:cNvPicPr>
          <p:nvPr/>
        </p:nvPicPr>
        <p:blipFill>
          <a:blip r:embed="rId1"/>
          <a:stretch>
            <a:fillRect/>
          </a:stretch>
        </p:blipFill>
        <p:spPr>
          <a:xfrm>
            <a:off x="92075" y="146050"/>
            <a:ext cx="6724650" cy="3009900"/>
          </a:xfrm>
          <a:prstGeom prst="rect">
            <a:avLst/>
          </a:prstGeom>
        </p:spPr>
      </p:pic>
      <p:pic>
        <p:nvPicPr>
          <p:cNvPr id="4" name="Picture 3" descr="Screenshot (21)"/>
          <p:cNvPicPr>
            <a:picLocks noChangeAspect="1"/>
          </p:cNvPicPr>
          <p:nvPr/>
        </p:nvPicPr>
        <p:blipFill>
          <a:blip r:embed="rId2"/>
          <a:stretch>
            <a:fillRect/>
          </a:stretch>
        </p:blipFill>
        <p:spPr>
          <a:xfrm>
            <a:off x="421005" y="3155950"/>
            <a:ext cx="11572875" cy="3535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42720" y="1859915"/>
            <a:ext cx="9895840" cy="2553335"/>
          </a:xfrm>
          <a:prstGeom prst="rect">
            <a:avLst/>
          </a:prstGeom>
          <a:noFill/>
        </p:spPr>
        <p:txBody>
          <a:bodyPr wrap="square" rtlCol="0" anchor="t">
            <a:spAutoFit/>
          </a:bodyPr>
          <a:p>
            <a:pPr marL="285750" indent="-285750">
              <a:buFont typeface="Arial" panose="020B0604020202020204" pitchFamily="34" charset="0"/>
              <a:buChar char="•"/>
            </a:pPr>
            <a:r>
              <a:rPr lang="en-US" sz="3200"/>
              <a:t>people who has been shope from above 4 years female has upperhand hand then male</a:t>
            </a:r>
            <a:endParaRPr lang="en-US" sz="3200"/>
          </a:p>
          <a:p>
            <a:pPr marL="285750" indent="-285750">
              <a:buFont typeface="Arial" panose="020B0604020202020204" pitchFamily="34" charset="0"/>
              <a:buChar char="•"/>
            </a:pPr>
            <a:r>
              <a:rPr lang="en-US" sz="3200"/>
              <a:t>their is only a group of 3-4years people where male shope more then women</a:t>
            </a:r>
            <a:endParaRPr lang="en-US" sz="3200"/>
          </a:p>
          <a:p>
            <a:pPr marL="285750" indent="-285750">
              <a:buFont typeface="Arial" panose="020B0604020202020204" pitchFamily="34" charset="0"/>
              <a:buChar char="•"/>
            </a:pPr>
            <a:r>
              <a:rPr lang="en-US" sz="3200"/>
              <a:t>the marjority of females and males use chrome </a:t>
            </a:r>
            <a:endParaRPr 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34720" y="492760"/>
            <a:ext cx="8200390" cy="645160"/>
          </a:xfrm>
          <a:prstGeom prst="rect">
            <a:avLst/>
          </a:prstGeom>
          <a:noFill/>
        </p:spPr>
        <p:txBody>
          <a:bodyPr wrap="none" rtlCol="0">
            <a:spAutoFit/>
          </a:bodyPr>
          <a:p>
            <a:r>
              <a:rPr lang="en-IN" altLang="en-US" sz="3600"/>
              <a:t>2. ON THE BASIS OF GOOD PERFORMANCE </a:t>
            </a:r>
            <a:endParaRPr lang="en-IN" altLang="en-US" sz="3600"/>
          </a:p>
        </p:txBody>
      </p:sp>
      <p:sp>
        <p:nvSpPr>
          <p:cNvPr id="5" name="Text Box 4"/>
          <p:cNvSpPr txBox="1"/>
          <p:nvPr/>
        </p:nvSpPr>
        <p:spPr>
          <a:xfrm>
            <a:off x="1137920" y="1366520"/>
            <a:ext cx="7289800" cy="4892675"/>
          </a:xfrm>
          <a:prstGeom prst="rect">
            <a:avLst/>
          </a:prstGeom>
          <a:noFill/>
        </p:spPr>
        <p:txBody>
          <a:bodyPr wrap="none" rtlCol="0">
            <a:spAutoFit/>
          </a:bodyPr>
          <a:p>
            <a:pPr marL="285750" indent="-285750" algn="l">
              <a:buFont typeface="Arial" panose="020B0604020202020204" pitchFamily="34" charset="0"/>
              <a:buChar char="•"/>
            </a:pPr>
            <a:r>
              <a:rPr lang="en-US" sz="2400"/>
              <a:t>Easy to use website or application</a:t>
            </a:r>
            <a:endParaRPr lang="en-US" sz="2400"/>
          </a:p>
          <a:p>
            <a:pPr marL="285750" indent="-285750" algn="l">
              <a:buFont typeface="Arial" panose="020B0604020202020204" pitchFamily="34" charset="0"/>
              <a:buChar char="•"/>
            </a:pPr>
            <a:r>
              <a:rPr lang="en-US" sz="2400"/>
              <a:t>Visual appealing web-page layout</a:t>
            </a:r>
            <a:endParaRPr lang="en-US" sz="2400"/>
          </a:p>
          <a:p>
            <a:pPr marL="285750" indent="-285750" algn="l">
              <a:buFont typeface="Arial" panose="020B0604020202020204" pitchFamily="34" charset="0"/>
              <a:buChar char="•"/>
            </a:pPr>
            <a:r>
              <a:rPr lang="en-US" sz="2400"/>
              <a:t>Wild variety of product on offer</a:t>
            </a:r>
            <a:endParaRPr lang="en-US" sz="2400"/>
          </a:p>
          <a:p>
            <a:pPr marL="285750" indent="-285750" algn="l">
              <a:buFont typeface="Arial" panose="020B0604020202020204" pitchFamily="34" charset="0"/>
              <a:buChar char="•"/>
            </a:pPr>
            <a:r>
              <a:rPr lang="en-US" sz="2400"/>
              <a:t>Complete, relevant description information of products</a:t>
            </a:r>
            <a:endParaRPr lang="en-US" sz="2400"/>
          </a:p>
          <a:p>
            <a:pPr marL="285750" indent="-285750" algn="l">
              <a:buFont typeface="Arial" panose="020B0604020202020204" pitchFamily="34" charset="0"/>
              <a:buChar char="•"/>
            </a:pPr>
            <a:r>
              <a:rPr lang="en-US" sz="2400"/>
              <a:t> Fast loading website speed of website and application</a:t>
            </a:r>
            <a:endParaRPr lang="en-US" sz="2400"/>
          </a:p>
          <a:p>
            <a:pPr marL="285750" indent="-285750" algn="l">
              <a:buFont typeface="Arial" panose="020B0604020202020204" pitchFamily="34" charset="0"/>
              <a:buChar char="•"/>
            </a:pPr>
            <a:r>
              <a:rPr lang="en-US" sz="2400"/>
              <a:t> Reliability of the website or application</a:t>
            </a:r>
            <a:endParaRPr lang="en-US" sz="2400"/>
          </a:p>
          <a:p>
            <a:pPr marL="285750" indent="-285750" algn="l">
              <a:buFont typeface="Arial" panose="020B0604020202020204" pitchFamily="34" charset="0"/>
              <a:buChar char="•"/>
            </a:pPr>
            <a:r>
              <a:rPr lang="en-US" sz="2400"/>
              <a:t> Quickness to complete purchase</a:t>
            </a:r>
            <a:endParaRPr lang="en-US" sz="2400"/>
          </a:p>
          <a:p>
            <a:pPr marL="285750" indent="-285750" algn="l">
              <a:buFont typeface="Arial" panose="020B0604020202020204" pitchFamily="34" charset="0"/>
              <a:buChar char="•"/>
            </a:pPr>
            <a:r>
              <a:rPr lang="en-US" sz="2400"/>
              <a:t> Availability of several payment options</a:t>
            </a:r>
            <a:endParaRPr lang="en-US" sz="2400"/>
          </a:p>
          <a:p>
            <a:pPr marL="285750" indent="-285750" algn="l">
              <a:buFont typeface="Arial" panose="020B0604020202020204" pitchFamily="34" charset="0"/>
              <a:buChar char="•"/>
            </a:pPr>
            <a:r>
              <a:rPr lang="en-US" sz="2400"/>
              <a:t> Speedy order delivery</a:t>
            </a:r>
            <a:endParaRPr lang="en-US" sz="2400"/>
          </a:p>
          <a:p>
            <a:pPr marL="285750" indent="-285750" algn="l">
              <a:buFont typeface="Arial" panose="020B0604020202020204" pitchFamily="34" charset="0"/>
              <a:buChar char="•"/>
            </a:pPr>
            <a:r>
              <a:rPr lang="en-US" sz="2400"/>
              <a:t> Privacy of customers’ information</a:t>
            </a:r>
            <a:endParaRPr lang="en-US" sz="2400"/>
          </a:p>
          <a:p>
            <a:pPr indent="0" algn="l">
              <a:buFont typeface="Arial" panose="020B0604020202020204" pitchFamily="34" charset="0"/>
              <a:buNone/>
            </a:pPr>
            <a:endParaRPr lang="en-US" sz="2400"/>
          </a:p>
          <a:p>
            <a:pPr indent="0" algn="l">
              <a:buFont typeface="Arial" panose="020B0604020202020204" pitchFamily="34" charset="0"/>
              <a:buNone/>
            </a:pPr>
            <a:endParaRPr lang="en-US" sz="2400"/>
          </a:p>
          <a:p>
            <a:pPr indent="0" algn="l">
              <a:buFont typeface="Arial" panose="020B0604020202020204" pitchFamily="34" charset="0"/>
              <a:buNone/>
            </a:pP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5)"/>
          <p:cNvPicPr>
            <a:picLocks noChangeAspect="1"/>
          </p:cNvPicPr>
          <p:nvPr/>
        </p:nvPicPr>
        <p:blipFill>
          <a:blip r:embed="rId1"/>
          <a:stretch>
            <a:fillRect/>
          </a:stretch>
        </p:blipFill>
        <p:spPr>
          <a:xfrm>
            <a:off x="0" y="0"/>
            <a:ext cx="6844030" cy="3841115"/>
          </a:xfrm>
          <a:prstGeom prst="rect">
            <a:avLst/>
          </a:prstGeom>
        </p:spPr>
      </p:pic>
      <p:sp>
        <p:nvSpPr>
          <p:cNvPr id="3" name="Text Box 2"/>
          <p:cNvSpPr txBox="1"/>
          <p:nvPr/>
        </p:nvSpPr>
        <p:spPr>
          <a:xfrm>
            <a:off x="1716405" y="3997960"/>
            <a:ext cx="3905885" cy="368300"/>
          </a:xfrm>
          <a:prstGeom prst="rect">
            <a:avLst/>
          </a:prstGeom>
          <a:noFill/>
        </p:spPr>
        <p:txBody>
          <a:bodyPr wrap="square" rtlCol="0">
            <a:spAutoFit/>
          </a:bodyPr>
          <a:p>
            <a:r>
              <a:rPr lang="en-IN" altLang="en-US"/>
              <a:t>EASY TO USE WEBSITE APPLICATION</a:t>
            </a:r>
            <a:endParaRPr lang="en-IN" altLang="en-US"/>
          </a:p>
        </p:txBody>
      </p:sp>
      <p:pic>
        <p:nvPicPr>
          <p:cNvPr id="4" name="Picture 3" descr="Screenshot (36)"/>
          <p:cNvPicPr>
            <a:picLocks noChangeAspect="1"/>
          </p:cNvPicPr>
          <p:nvPr/>
        </p:nvPicPr>
        <p:blipFill>
          <a:blip r:embed="rId2"/>
          <a:stretch>
            <a:fillRect/>
          </a:stretch>
        </p:blipFill>
        <p:spPr>
          <a:xfrm>
            <a:off x="4657725" y="2144395"/>
            <a:ext cx="7534275" cy="4307205"/>
          </a:xfrm>
          <a:prstGeom prst="rect">
            <a:avLst/>
          </a:prstGeom>
        </p:spPr>
      </p:pic>
      <p:sp>
        <p:nvSpPr>
          <p:cNvPr id="8" name="Text Box 7"/>
          <p:cNvSpPr txBox="1"/>
          <p:nvPr/>
        </p:nvSpPr>
        <p:spPr>
          <a:xfrm>
            <a:off x="7423150" y="6273800"/>
            <a:ext cx="3612515" cy="368300"/>
          </a:xfrm>
          <a:prstGeom prst="rect">
            <a:avLst/>
          </a:prstGeom>
          <a:noFill/>
        </p:spPr>
        <p:txBody>
          <a:bodyPr wrap="square" rtlCol="0">
            <a:spAutoFit/>
          </a:bodyPr>
          <a:p>
            <a:pPr algn="l"/>
            <a:r>
              <a:rPr lang="en-US">
                <a:sym typeface="+mn-ea"/>
              </a:rPr>
              <a:t>Visual appealing web-page layout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7)"/>
          <p:cNvPicPr>
            <a:picLocks noChangeAspect="1"/>
          </p:cNvPicPr>
          <p:nvPr/>
        </p:nvPicPr>
        <p:blipFill>
          <a:blip r:embed="rId1"/>
          <a:stretch>
            <a:fillRect/>
          </a:stretch>
        </p:blipFill>
        <p:spPr>
          <a:xfrm>
            <a:off x="0" y="0"/>
            <a:ext cx="6448425" cy="4133215"/>
          </a:xfrm>
          <a:prstGeom prst="rect">
            <a:avLst/>
          </a:prstGeom>
        </p:spPr>
      </p:pic>
      <p:sp>
        <p:nvSpPr>
          <p:cNvPr id="3" name="Text Box 2"/>
          <p:cNvSpPr txBox="1"/>
          <p:nvPr/>
        </p:nvSpPr>
        <p:spPr>
          <a:xfrm>
            <a:off x="1666240" y="4312920"/>
            <a:ext cx="3110230" cy="368300"/>
          </a:xfrm>
          <a:prstGeom prst="rect">
            <a:avLst/>
          </a:prstGeom>
          <a:noFill/>
        </p:spPr>
        <p:txBody>
          <a:bodyPr wrap="none" rtlCol="0">
            <a:spAutoFit/>
          </a:bodyPr>
          <a:p>
            <a:pPr algn="l"/>
            <a:r>
              <a:rPr lang="en-US">
                <a:sym typeface="+mn-ea"/>
              </a:rPr>
              <a:t>Wild variety of product on offer</a:t>
            </a:r>
            <a:endParaRPr lang="en-US"/>
          </a:p>
        </p:txBody>
      </p:sp>
      <p:pic>
        <p:nvPicPr>
          <p:cNvPr id="4" name="Picture 3" descr="Screenshot (38)"/>
          <p:cNvPicPr>
            <a:picLocks noChangeAspect="1"/>
          </p:cNvPicPr>
          <p:nvPr/>
        </p:nvPicPr>
        <p:blipFill>
          <a:blip r:embed="rId2"/>
          <a:stretch>
            <a:fillRect/>
          </a:stretch>
        </p:blipFill>
        <p:spPr>
          <a:xfrm>
            <a:off x="5737225" y="190500"/>
            <a:ext cx="6454775" cy="5971540"/>
          </a:xfrm>
          <a:prstGeom prst="rect">
            <a:avLst/>
          </a:prstGeom>
        </p:spPr>
      </p:pic>
      <p:sp>
        <p:nvSpPr>
          <p:cNvPr id="6" name="Text Box 5"/>
          <p:cNvSpPr txBox="1"/>
          <p:nvPr/>
        </p:nvSpPr>
        <p:spPr>
          <a:xfrm>
            <a:off x="6377305" y="6162040"/>
            <a:ext cx="5327015" cy="645160"/>
          </a:xfrm>
          <a:prstGeom prst="rect">
            <a:avLst/>
          </a:prstGeom>
          <a:noFill/>
        </p:spPr>
        <p:txBody>
          <a:bodyPr wrap="square" rtlCol="0">
            <a:spAutoFit/>
          </a:bodyPr>
          <a:p>
            <a:pPr algn="l"/>
            <a:r>
              <a:rPr lang="en-US">
                <a:sym typeface="+mn-ea"/>
              </a:rPr>
              <a:t>Complete, relevant description information of products</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9)"/>
          <p:cNvPicPr>
            <a:picLocks noChangeAspect="1"/>
          </p:cNvPicPr>
          <p:nvPr/>
        </p:nvPicPr>
        <p:blipFill>
          <a:blip r:embed="rId1"/>
          <a:stretch>
            <a:fillRect/>
          </a:stretch>
        </p:blipFill>
        <p:spPr>
          <a:xfrm>
            <a:off x="0" y="0"/>
            <a:ext cx="7334250" cy="4786630"/>
          </a:xfrm>
          <a:prstGeom prst="rect">
            <a:avLst/>
          </a:prstGeom>
        </p:spPr>
      </p:pic>
      <p:sp>
        <p:nvSpPr>
          <p:cNvPr id="3" name="Text Box 2"/>
          <p:cNvSpPr txBox="1"/>
          <p:nvPr/>
        </p:nvSpPr>
        <p:spPr>
          <a:xfrm>
            <a:off x="1513840" y="4678680"/>
            <a:ext cx="7084695" cy="645160"/>
          </a:xfrm>
          <a:prstGeom prst="rect">
            <a:avLst/>
          </a:prstGeom>
          <a:noFill/>
        </p:spPr>
        <p:txBody>
          <a:bodyPr wrap="square" rtlCol="0">
            <a:spAutoFit/>
          </a:bodyPr>
          <a:p>
            <a:pPr algn="l"/>
            <a:r>
              <a:rPr lang="en-US">
                <a:sym typeface="+mn-ea"/>
              </a:rPr>
              <a:t> Fast loading website speed of website and</a:t>
            </a:r>
            <a:r>
              <a:rPr lang="en-IN" altLang="en-US">
                <a:sym typeface="+mn-ea"/>
              </a:rPr>
              <a:t>  </a:t>
            </a:r>
            <a:r>
              <a:rPr lang="en-US">
                <a:sym typeface="+mn-ea"/>
              </a:rPr>
              <a:t>application</a:t>
            </a:r>
            <a:endParaRPr lang="en-US"/>
          </a:p>
          <a:p>
            <a:endParaRPr lang="en-US"/>
          </a:p>
        </p:txBody>
      </p:sp>
      <p:pic>
        <p:nvPicPr>
          <p:cNvPr id="4" name="Picture 3" descr="Screenshot (40)"/>
          <p:cNvPicPr>
            <a:picLocks noChangeAspect="1"/>
          </p:cNvPicPr>
          <p:nvPr/>
        </p:nvPicPr>
        <p:blipFill>
          <a:blip r:embed="rId2"/>
          <a:stretch>
            <a:fillRect/>
          </a:stretch>
        </p:blipFill>
        <p:spPr>
          <a:xfrm>
            <a:off x="6014085" y="1006475"/>
            <a:ext cx="6177915" cy="4703445"/>
          </a:xfrm>
          <a:prstGeom prst="rect">
            <a:avLst/>
          </a:prstGeom>
        </p:spPr>
      </p:pic>
      <p:sp>
        <p:nvSpPr>
          <p:cNvPr id="5" name="Text Box 4"/>
          <p:cNvSpPr txBox="1"/>
          <p:nvPr/>
        </p:nvSpPr>
        <p:spPr>
          <a:xfrm>
            <a:off x="7366000" y="5999480"/>
            <a:ext cx="3797300" cy="645160"/>
          </a:xfrm>
          <a:prstGeom prst="rect">
            <a:avLst/>
          </a:prstGeom>
          <a:noFill/>
        </p:spPr>
        <p:txBody>
          <a:bodyPr wrap="none" rtlCol="0">
            <a:spAutoFit/>
          </a:bodyPr>
          <a:p>
            <a:pPr algn="l"/>
            <a:r>
              <a:rPr lang="en-US">
                <a:sym typeface="+mn-ea"/>
              </a:rPr>
              <a:t>Reliability of the website or application</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b="1" u="sng">
                <a:solidFill>
                  <a:srgbClr val="FF0000"/>
                </a:solidFill>
              </a:rPr>
              <a:t>ACKNOWLEDGMENT</a:t>
            </a:r>
            <a:endParaRPr lang="en-IN" altLang="en-US" b="1" u="sng">
              <a:solidFill>
                <a:srgbClr val="FF0000"/>
              </a:solidFill>
            </a:endParaRPr>
          </a:p>
        </p:txBody>
      </p:sp>
      <p:sp>
        <p:nvSpPr>
          <p:cNvPr id="3" name="Content Placeholder 2"/>
          <p:cNvSpPr>
            <a:spLocks noGrp="1"/>
          </p:cNvSpPr>
          <p:nvPr>
            <p:ph idx="1"/>
          </p:nvPr>
        </p:nvSpPr>
        <p:spPr/>
        <p:txBody>
          <a:bodyPr/>
          <a:p>
            <a:r>
              <a:rPr lang="en-IN" altLang="en-US"/>
              <a:t>I WOULD LIKE TO GAVE MY GRATITUDE TO ‘FLIP ROBO’ WHO GAVE THIS WONDERFULL OPPORTUNITY TO WORK ON THIS DATASET PROJECT ASLO HEARTFUL THANK TO ‘KHUSHBOO MAM’ TO CLEAR MY CONFUSIONS AND DOUBTS.</a:t>
            </a:r>
            <a:endParaRPr lang="en-IN" altLang="en-US"/>
          </a:p>
          <a:p>
            <a:r>
              <a:rPr lang="en-IN" altLang="en-US"/>
              <a:t>THE SKILLS WHICH USE TO COMPLETE THE PROJECT</a:t>
            </a:r>
            <a:endParaRPr lang="en-IN" altLang="en-US"/>
          </a:p>
          <a:p>
            <a:pPr marL="514350" indent="-514350">
              <a:buAutoNum type="arabicPeriod"/>
            </a:pPr>
            <a:r>
              <a:rPr lang="en-IN" altLang="en-US"/>
              <a:t>DATA VISULIZATION- MATPLOTLIB, SEABORN</a:t>
            </a:r>
            <a:endParaRPr lang="en-IN" altLang="en-US"/>
          </a:p>
          <a:p>
            <a:pPr marL="514350" indent="-514350">
              <a:buAutoNum type="arabicPeriod"/>
            </a:pPr>
            <a:r>
              <a:rPr lang="en-IN" altLang="en-US"/>
              <a:t>PANDAS LIBRARY</a:t>
            </a:r>
            <a:endParaRPr lang="en-IN" altLang="en-US"/>
          </a:p>
          <a:p>
            <a:pPr marL="514350" indent="-514350">
              <a:buAutoNum type="arabicPeriod"/>
            </a:pPr>
            <a:r>
              <a:rPr lang="en-IN" altLang="en-US"/>
              <a:t>NUMPY LIBRARY</a:t>
            </a:r>
            <a:endParaRPr lang="en-IN" altLang="en-US"/>
          </a:p>
          <a:p>
            <a:pPr marL="514350" indent="-514350">
              <a:buAutoNum type="arabicPeriod"/>
            </a:pPr>
            <a:r>
              <a:rPr lang="en-IN" altLang="en-US"/>
              <a:t>EDA KNOWLEDGE</a:t>
            </a:r>
            <a:endParaRPr lang="en-IN" altLang="en-US"/>
          </a:p>
          <a:p>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41)"/>
          <p:cNvPicPr>
            <a:picLocks noChangeAspect="1"/>
          </p:cNvPicPr>
          <p:nvPr/>
        </p:nvPicPr>
        <p:blipFill>
          <a:blip r:embed="rId1"/>
          <a:stretch>
            <a:fillRect/>
          </a:stretch>
        </p:blipFill>
        <p:spPr>
          <a:xfrm>
            <a:off x="0" y="90170"/>
            <a:ext cx="7403465" cy="4107815"/>
          </a:xfrm>
          <a:prstGeom prst="rect">
            <a:avLst/>
          </a:prstGeom>
        </p:spPr>
      </p:pic>
      <p:sp>
        <p:nvSpPr>
          <p:cNvPr id="3" name="Text Box 2"/>
          <p:cNvSpPr txBox="1"/>
          <p:nvPr/>
        </p:nvSpPr>
        <p:spPr>
          <a:xfrm>
            <a:off x="1270000" y="4373880"/>
            <a:ext cx="3665220" cy="645160"/>
          </a:xfrm>
          <a:prstGeom prst="rect">
            <a:avLst/>
          </a:prstGeom>
          <a:noFill/>
        </p:spPr>
        <p:txBody>
          <a:bodyPr wrap="square" rtlCol="0">
            <a:spAutoFit/>
          </a:bodyPr>
          <a:p>
            <a:pPr algn="l"/>
            <a:r>
              <a:rPr lang="en-US">
                <a:sym typeface="+mn-ea"/>
              </a:rPr>
              <a:t>Quickness to complete purchase</a:t>
            </a:r>
            <a:endParaRPr lang="en-US"/>
          </a:p>
          <a:p>
            <a:endParaRPr lang="en-US"/>
          </a:p>
        </p:txBody>
      </p:sp>
      <p:pic>
        <p:nvPicPr>
          <p:cNvPr id="4" name="Picture 3" descr="Screenshot (42)"/>
          <p:cNvPicPr>
            <a:picLocks noChangeAspect="1"/>
          </p:cNvPicPr>
          <p:nvPr/>
        </p:nvPicPr>
        <p:blipFill>
          <a:blip r:embed="rId2"/>
          <a:stretch>
            <a:fillRect/>
          </a:stretch>
        </p:blipFill>
        <p:spPr>
          <a:xfrm>
            <a:off x="6166485" y="1465580"/>
            <a:ext cx="5822950" cy="4455795"/>
          </a:xfrm>
          <a:prstGeom prst="rect">
            <a:avLst/>
          </a:prstGeom>
        </p:spPr>
      </p:pic>
      <p:sp>
        <p:nvSpPr>
          <p:cNvPr id="6" name="Text Box 5"/>
          <p:cNvSpPr txBox="1"/>
          <p:nvPr/>
        </p:nvSpPr>
        <p:spPr>
          <a:xfrm>
            <a:off x="7402830" y="6090920"/>
            <a:ext cx="3876675" cy="645160"/>
          </a:xfrm>
          <a:prstGeom prst="rect">
            <a:avLst/>
          </a:prstGeom>
          <a:noFill/>
        </p:spPr>
        <p:txBody>
          <a:bodyPr wrap="square" rtlCol="0">
            <a:spAutoFit/>
          </a:bodyPr>
          <a:p>
            <a:pPr algn="l"/>
            <a:r>
              <a:rPr lang="en-US">
                <a:sym typeface="+mn-ea"/>
              </a:rPr>
              <a:t> Availability of several payment options</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43)"/>
          <p:cNvPicPr>
            <a:picLocks noChangeAspect="1"/>
          </p:cNvPicPr>
          <p:nvPr/>
        </p:nvPicPr>
        <p:blipFill>
          <a:blip r:embed="rId1"/>
          <a:stretch>
            <a:fillRect/>
          </a:stretch>
        </p:blipFill>
        <p:spPr>
          <a:xfrm>
            <a:off x="0" y="0"/>
            <a:ext cx="7129145" cy="4551680"/>
          </a:xfrm>
          <a:prstGeom prst="rect">
            <a:avLst/>
          </a:prstGeom>
        </p:spPr>
      </p:pic>
      <p:sp>
        <p:nvSpPr>
          <p:cNvPr id="3" name="Text Box 2"/>
          <p:cNvSpPr txBox="1"/>
          <p:nvPr/>
        </p:nvSpPr>
        <p:spPr>
          <a:xfrm>
            <a:off x="1787525" y="4688840"/>
            <a:ext cx="2424430" cy="645160"/>
          </a:xfrm>
          <a:prstGeom prst="rect">
            <a:avLst/>
          </a:prstGeom>
          <a:noFill/>
        </p:spPr>
        <p:txBody>
          <a:bodyPr wrap="square" rtlCol="0">
            <a:spAutoFit/>
          </a:bodyPr>
          <a:p>
            <a:pPr algn="l"/>
            <a:r>
              <a:rPr lang="en-US">
                <a:sym typeface="+mn-ea"/>
              </a:rPr>
              <a:t>Speedy order delivery</a:t>
            </a:r>
            <a:endParaRPr lang="en-US"/>
          </a:p>
          <a:p>
            <a:endParaRPr lang="en-US"/>
          </a:p>
        </p:txBody>
      </p:sp>
      <p:pic>
        <p:nvPicPr>
          <p:cNvPr id="4" name="Picture 3" descr="Screenshot (44)"/>
          <p:cNvPicPr>
            <a:picLocks noChangeAspect="1"/>
          </p:cNvPicPr>
          <p:nvPr/>
        </p:nvPicPr>
        <p:blipFill>
          <a:blip r:embed="rId2"/>
          <a:stretch>
            <a:fillRect/>
          </a:stretch>
        </p:blipFill>
        <p:spPr>
          <a:xfrm>
            <a:off x="5977890" y="1400810"/>
            <a:ext cx="6098540" cy="5162550"/>
          </a:xfrm>
          <a:prstGeom prst="rect">
            <a:avLst/>
          </a:prstGeom>
        </p:spPr>
      </p:pic>
      <p:sp>
        <p:nvSpPr>
          <p:cNvPr id="7" name="Text Box 6"/>
          <p:cNvSpPr txBox="1"/>
          <p:nvPr/>
        </p:nvSpPr>
        <p:spPr>
          <a:xfrm>
            <a:off x="7376795" y="6563360"/>
            <a:ext cx="3300095" cy="368300"/>
          </a:xfrm>
          <a:prstGeom prst="rect">
            <a:avLst/>
          </a:prstGeom>
          <a:noFill/>
        </p:spPr>
        <p:txBody>
          <a:bodyPr wrap="none" rtlCol="0">
            <a:spAutoFit/>
          </a:bodyPr>
          <a:p>
            <a:pPr algn="l"/>
            <a:r>
              <a:rPr lang="en-US">
                <a:sym typeface="+mn-ea"/>
              </a:rPr>
              <a:t>Privacy of customers’ information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3520" y="177800"/>
            <a:ext cx="3972560" cy="768350"/>
          </a:xfrm>
          <a:prstGeom prst="rect">
            <a:avLst/>
          </a:prstGeom>
          <a:noFill/>
        </p:spPr>
        <p:txBody>
          <a:bodyPr wrap="none" rtlCol="0">
            <a:spAutoFit/>
          </a:bodyPr>
          <a:p>
            <a:r>
              <a:rPr lang="en-IN" altLang="en-US" sz="4400"/>
              <a:t>OBSERVATIONS:-</a:t>
            </a:r>
            <a:endParaRPr lang="en-IN" altLang="en-US" sz="4400"/>
          </a:p>
        </p:txBody>
      </p:sp>
      <p:sp>
        <p:nvSpPr>
          <p:cNvPr id="5" name="Text Box 4"/>
          <p:cNvSpPr txBox="1"/>
          <p:nvPr/>
        </p:nvSpPr>
        <p:spPr>
          <a:xfrm>
            <a:off x="223520" y="1732280"/>
            <a:ext cx="11886565" cy="2861310"/>
          </a:xfrm>
          <a:prstGeom prst="rect">
            <a:avLst/>
          </a:prstGeom>
          <a:noFill/>
        </p:spPr>
        <p:txBody>
          <a:bodyPr wrap="none" rtlCol="0">
            <a:spAutoFit/>
          </a:bodyPr>
          <a:p>
            <a:pPr marL="285750" indent="-285750" algn="l">
              <a:buFont typeface="Arial" panose="020B0604020202020204" pitchFamily="34" charset="0"/>
              <a:buChar char="•"/>
            </a:pPr>
            <a:r>
              <a:rPr lang="en-IN" altLang="en-US"/>
              <a:t>I</a:t>
            </a:r>
            <a:r>
              <a:rPr lang="en-US"/>
              <a:t>N EASY TO USE WEBSITE OF APPLICATION AMAZON.IN,FLIP.COM,PAYTM.COM,MYNTRA.COM,SNAPDEAL.COM TAKE 23.8%</a:t>
            </a:r>
            <a:endParaRPr lang="en-US"/>
          </a:p>
          <a:p>
            <a:pPr marL="285750" indent="-285750" algn="l">
              <a:buFont typeface="Arial" panose="020B0604020202020204" pitchFamily="34" charset="0"/>
              <a:buChar char="•"/>
            </a:pPr>
            <a:r>
              <a:rPr lang="en-US"/>
              <a:t>IN VISUAL APPEARING WEBPAGE LAYOUT AMAZON.IN AND FLIPKART.COM TAKE MAJORITY 32%</a:t>
            </a:r>
            <a:endParaRPr lang="en-US"/>
          </a:p>
          <a:p>
            <a:pPr marL="285750" indent="-285750" algn="l">
              <a:buFont typeface="Arial" panose="020B0604020202020204" pitchFamily="34" charset="0"/>
              <a:buChar char="•"/>
            </a:pPr>
            <a:r>
              <a:rPr lang="en-US"/>
              <a:t>IN WILD VARIETY OF PRODUCT ON OFFER  AMAZON.IN AND FLIPKART.COM TAKEN 48.3%</a:t>
            </a:r>
            <a:endParaRPr lang="en-US"/>
          </a:p>
          <a:p>
            <a:pPr marL="285750" indent="-285750" algn="l">
              <a:buFont typeface="Arial" panose="020B0604020202020204" pitchFamily="34" charset="0"/>
              <a:buChar char="•"/>
            </a:pPr>
            <a:r>
              <a:rPr lang="en-US"/>
              <a:t>IN COMPLETE RELEVANT DESCRIPTION INFORMATION OF PRODUCTS AMAZON.IN AND FLIPKART TAKEN 37.2%</a:t>
            </a:r>
            <a:endParaRPr lang="en-US"/>
          </a:p>
          <a:p>
            <a:pPr marL="285750" indent="-285750" algn="l">
              <a:buFont typeface="Arial" panose="020B0604020202020204" pitchFamily="34" charset="0"/>
              <a:buChar char="•"/>
            </a:pPr>
            <a:r>
              <a:rPr lang="en-US"/>
              <a:t>IN FAST LOADINGWEBSITE SPEED OF WEBSITE AND APPLICATION AMAZON TAKEN 19% AND AMAZON+PAYTM TAKEN 16.4%</a:t>
            </a:r>
            <a:endParaRPr lang="en-US"/>
          </a:p>
          <a:p>
            <a:pPr marL="285750" indent="-285750" algn="l">
              <a:buFont typeface="Arial" panose="020B0604020202020204" pitchFamily="34" charset="0"/>
              <a:buChar char="•"/>
            </a:pPr>
            <a:r>
              <a:rPr lang="en-US"/>
              <a:t>IN REALIBILITY OF THE WEBSITE OR APPLICATION AMAZON TAKEN 22.7%</a:t>
            </a:r>
            <a:endParaRPr lang="en-US"/>
          </a:p>
          <a:p>
            <a:pPr marL="285750" indent="-285750" algn="l">
              <a:buFont typeface="Arial" panose="020B0604020202020204" pitchFamily="34" charset="0"/>
              <a:buChar char="•"/>
            </a:pPr>
            <a:r>
              <a:rPr lang="en-US"/>
              <a:t>IN QUICKNESS TO COMPLETE PURCHASE AMAZON TAKEN 24.5%</a:t>
            </a:r>
            <a:endParaRPr lang="en-US"/>
          </a:p>
          <a:p>
            <a:pPr marL="285750" indent="-285750" algn="l">
              <a:buFont typeface="Arial" panose="020B0604020202020204" pitchFamily="34" charset="0"/>
              <a:buChar char="•"/>
            </a:pPr>
            <a:r>
              <a:rPr lang="en-US"/>
              <a:t>IN AVAILABILITY OF SEVERAL PAYMENT OPTIONS AMAZON AND FLIPKART TAKEN 24.2%</a:t>
            </a:r>
            <a:endParaRPr lang="en-US"/>
          </a:p>
          <a:p>
            <a:pPr marL="285750" indent="-285750" algn="l">
              <a:buFont typeface="Arial" panose="020B0604020202020204" pitchFamily="34" charset="0"/>
              <a:buChar char="•"/>
            </a:pPr>
            <a:r>
              <a:rPr lang="en-US"/>
              <a:t>IN SPEED ORDER DELEVERY AMAZON TAKEN 39.8%</a:t>
            </a:r>
            <a:endParaRPr lang="en-US"/>
          </a:p>
          <a:p>
            <a:pPr marL="285750" indent="-285750" algn="l">
              <a:buFont typeface="Arial" panose="020B0604020202020204" pitchFamily="34" charset="0"/>
              <a:buChar char="•"/>
            </a:pPr>
            <a:r>
              <a:rPr lang="en-US"/>
              <a:t>IN PRIVACY OF CUSTOMERS INFORMATION AMAZON TAKEN 26.4%</a:t>
            </a:r>
            <a:endParaRPr lang="en-US"/>
          </a:p>
        </p:txBody>
      </p:sp>
      <p:sp>
        <p:nvSpPr>
          <p:cNvPr id="7" name="Text Box 6"/>
          <p:cNvSpPr txBox="1"/>
          <p:nvPr/>
        </p:nvSpPr>
        <p:spPr>
          <a:xfrm>
            <a:off x="375920" y="5237480"/>
            <a:ext cx="11851005" cy="1476375"/>
          </a:xfrm>
          <a:prstGeom prst="rect">
            <a:avLst/>
          </a:prstGeom>
          <a:noFill/>
        </p:spPr>
        <p:txBody>
          <a:bodyPr wrap="square" rtlCol="0">
            <a:spAutoFit/>
          </a:bodyPr>
          <a:p>
            <a:pPr marL="285750" indent="-285750">
              <a:buFont typeface="Wingdings" panose="05000000000000000000" charset="0"/>
              <a:buChar char="Ø"/>
            </a:pPr>
            <a:r>
              <a:rPr lang="en-IN" altLang="en-US"/>
              <a:t>FROM THE ABOVE DATA WE CAN CONCLUDE THAT AMAZON DOING WELL IN EVERY AREA</a:t>
            </a:r>
            <a:endParaRPr lang="en-IN" altLang="en-US"/>
          </a:p>
          <a:p>
            <a:pPr marL="285750" indent="-285750">
              <a:buFont typeface="Wingdings" panose="05000000000000000000" charset="0"/>
              <a:buChar char="Ø"/>
            </a:pPr>
            <a:r>
              <a:rPr lang="en-IN" altLang="en-US"/>
              <a:t>FLIPKART IN SOME PALCE LIKE </a:t>
            </a:r>
            <a:r>
              <a:rPr lang="en-IN" altLang="en-US">
                <a:sym typeface="+mn-ea"/>
              </a:rPr>
              <a:t>‘</a:t>
            </a:r>
            <a:r>
              <a:rPr lang="en-US">
                <a:sym typeface="+mn-ea"/>
              </a:rPr>
              <a:t>AVAILABILITY OF SEVERAL PAYMENT OPTIONS</a:t>
            </a:r>
            <a:r>
              <a:rPr lang="en-IN" altLang="en-US">
                <a:sym typeface="+mn-ea"/>
              </a:rPr>
              <a:t>’ ,  ‘</a:t>
            </a:r>
            <a:r>
              <a:rPr lang="en-US">
                <a:sym typeface="+mn-ea"/>
              </a:rPr>
              <a:t>VISUAL APPEARING WEBPAGE LAYOUT</a:t>
            </a:r>
            <a:r>
              <a:rPr lang="en-IN" altLang="en-US">
                <a:sym typeface="+mn-ea"/>
              </a:rPr>
              <a:t>’ , ‘</a:t>
            </a:r>
            <a:r>
              <a:rPr lang="en-US">
                <a:sym typeface="+mn-ea"/>
              </a:rPr>
              <a:t>WILD VARIETY OF PRODUCT ON OFFER</a:t>
            </a:r>
            <a:r>
              <a:rPr lang="en-IN" altLang="en-US">
                <a:sym typeface="+mn-ea"/>
              </a:rPr>
              <a:t>’ , ‘</a:t>
            </a:r>
            <a:r>
              <a:rPr lang="en-US">
                <a:sym typeface="+mn-ea"/>
              </a:rPr>
              <a:t>COMPLETE RELEVANT DESCRIPTION INFORMATION OF PRODUCTS</a:t>
            </a:r>
            <a:r>
              <a:rPr lang="en-IN" altLang="en-US">
                <a:sym typeface="+mn-ea"/>
              </a:rPr>
              <a:t>.</a:t>
            </a:r>
            <a:endParaRPr lang="en-IN" altLang="en-US">
              <a:sym typeface="+mn-ea"/>
            </a:endParaRPr>
          </a:p>
          <a:p>
            <a:pPr marL="285750" indent="-285750">
              <a:buFont typeface="Wingdings" panose="05000000000000000000" charset="0"/>
              <a:buChar char="Ø"/>
            </a:pPr>
            <a:r>
              <a:rPr lang="en-US">
                <a:sym typeface="+mn-ea"/>
              </a:rPr>
              <a:t> </a:t>
            </a:r>
            <a:r>
              <a:rPr lang="en-IN" altLang="en-US">
                <a:sym typeface="+mn-ea"/>
              </a:rPr>
              <a:t>IN </a:t>
            </a:r>
            <a:r>
              <a:rPr lang="en-US">
                <a:sym typeface="+mn-ea"/>
              </a:rPr>
              <a:t>EASY TO USE WEBSITE OF APPLICATION</a:t>
            </a:r>
            <a:r>
              <a:rPr lang="en-IN" altLang="en-US">
                <a:sym typeface="+mn-ea"/>
              </a:rPr>
              <a:t> ALL THE WEB SITE DOING WELL</a:t>
            </a:r>
            <a:endParaRPr lang="en-IN" altLang="en-US">
              <a:sym typeface="+mn-ea"/>
            </a:endParaRPr>
          </a:p>
          <a:p>
            <a:pPr marL="285750" indent="-285750">
              <a:buFont typeface="Arial" panose="020B0604020202020204" pitchFamily="34" charset="0"/>
              <a:buChar char="•"/>
            </a:pPr>
            <a:endParaRPr lang="en-IN" altLang="en-U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11"/>
          <p:cNvSpPr txBox="1"/>
          <p:nvPr/>
        </p:nvSpPr>
        <p:spPr>
          <a:xfrm>
            <a:off x="0" y="69850"/>
            <a:ext cx="12191365" cy="5477510"/>
          </a:xfrm>
          <a:prstGeom prst="rect">
            <a:avLst/>
          </a:prstGeom>
          <a:noFill/>
        </p:spPr>
        <p:txBody>
          <a:bodyPr wrap="square" rtlCol="0" anchor="t">
            <a:spAutoFit/>
          </a:bodyPr>
          <a:p>
            <a:r>
              <a:rPr lang="en-IN" altLang="en-US" sz="4000"/>
              <a:t>on the basis of society:-</a:t>
            </a:r>
            <a:endParaRPr lang="en-IN" altLang="en-US" sz="4000"/>
          </a:p>
          <a:p>
            <a:endParaRPr lang="en-US" sz="4000"/>
          </a:p>
          <a:p>
            <a:r>
              <a:rPr lang="en-US"/>
              <a:t>In this section we will analyse features related to customer service &amp; add on by ecommerce company like communication channel, readiness to resolve customer query. Following features, we have analysed in this section:</a:t>
            </a:r>
            <a:endParaRPr lang="en-US"/>
          </a:p>
          <a:p>
            <a:endParaRPr lang="en-US"/>
          </a:p>
          <a:p>
            <a:r>
              <a:rPr lang="en-US"/>
              <a:t>1. Empathy (readiness to assist with queries) towards the customers</a:t>
            </a:r>
            <a:endParaRPr lang="en-US"/>
          </a:p>
          <a:p>
            <a:r>
              <a:rPr lang="en-US"/>
              <a:t>2. Being able to guarantee the privacy of the customer</a:t>
            </a:r>
            <a:endParaRPr lang="en-US"/>
          </a:p>
          <a:p>
            <a:r>
              <a:rPr lang="en-US"/>
              <a:t>3. Responsiveness, availability of several communication channels (email, online rep, twitter, phone etc.)</a:t>
            </a:r>
            <a:endParaRPr lang="en-US"/>
          </a:p>
          <a:p>
            <a:r>
              <a:rPr lang="en-US"/>
              <a:t>4. Online shopping gives monetary benefit and discounts</a:t>
            </a:r>
            <a:endParaRPr lang="en-US"/>
          </a:p>
          <a:p>
            <a:r>
              <a:rPr lang="en-US"/>
              <a:t>5. Enjoyment is derived from shopping online</a:t>
            </a:r>
            <a:endParaRPr lang="en-US"/>
          </a:p>
          <a:p>
            <a:r>
              <a:rPr lang="en-US"/>
              <a:t>6. Shopping online is convenient and flexible</a:t>
            </a:r>
            <a:endParaRPr lang="en-US"/>
          </a:p>
          <a:p>
            <a:r>
              <a:rPr lang="en-US"/>
              <a:t>7. Return and replacement policy of the e-tailer is important for purchase decision</a:t>
            </a:r>
            <a:endParaRPr lang="en-US"/>
          </a:p>
          <a:p>
            <a:r>
              <a:rPr lang="en-US"/>
              <a:t>8. Gaining access to loyalty programs is a benefit of shopping online</a:t>
            </a:r>
            <a:endParaRPr lang="en-US"/>
          </a:p>
          <a:p>
            <a:r>
              <a:rPr lang="en-US"/>
              <a:t>9. Displaying quality Information on the website improves satisfaction of customers</a:t>
            </a:r>
            <a:endParaRPr lang="en-US"/>
          </a:p>
          <a:p>
            <a:r>
              <a:rPr lang="en-US"/>
              <a:t>10.User derive satisfaction while shopping on a good quality website or application</a:t>
            </a:r>
            <a:endParaRPr lang="en-US"/>
          </a:p>
          <a:p>
            <a:r>
              <a:rPr lang="en-US"/>
              <a:t>11.Net Benefit derived from shopping online can lead to users’ satisfaction</a:t>
            </a:r>
            <a:endParaRPr lang="en-US"/>
          </a:p>
          <a:p>
            <a:r>
              <a:rPr lang="en-US"/>
              <a:t>12.User satisfaction cannot exist without trust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Picture 12" descr="Screenshot (60)"/>
          <p:cNvPicPr>
            <a:picLocks noChangeAspect="1"/>
          </p:cNvPicPr>
          <p:nvPr/>
        </p:nvPicPr>
        <p:blipFill>
          <a:blip r:embed="rId1"/>
          <a:stretch>
            <a:fillRect/>
          </a:stretch>
        </p:blipFill>
        <p:spPr>
          <a:xfrm>
            <a:off x="88900" y="60960"/>
            <a:ext cx="3957320" cy="3924300"/>
          </a:xfrm>
          <a:prstGeom prst="rect">
            <a:avLst/>
          </a:prstGeom>
        </p:spPr>
      </p:pic>
      <p:pic>
        <p:nvPicPr>
          <p:cNvPr id="14" name="Picture 13" descr="Screenshot (61)"/>
          <p:cNvPicPr>
            <a:picLocks noChangeAspect="1"/>
          </p:cNvPicPr>
          <p:nvPr/>
        </p:nvPicPr>
        <p:blipFill>
          <a:blip r:embed="rId2"/>
          <a:stretch>
            <a:fillRect/>
          </a:stretch>
        </p:blipFill>
        <p:spPr>
          <a:xfrm>
            <a:off x="4046855" y="60960"/>
            <a:ext cx="4126230" cy="3914775"/>
          </a:xfrm>
          <a:prstGeom prst="rect">
            <a:avLst/>
          </a:prstGeom>
        </p:spPr>
      </p:pic>
      <p:pic>
        <p:nvPicPr>
          <p:cNvPr id="16" name="Picture 15" descr="Screenshot (62)"/>
          <p:cNvPicPr>
            <a:picLocks noChangeAspect="1"/>
          </p:cNvPicPr>
          <p:nvPr/>
        </p:nvPicPr>
        <p:blipFill>
          <a:blip r:embed="rId3"/>
          <a:stretch>
            <a:fillRect/>
          </a:stretch>
        </p:blipFill>
        <p:spPr>
          <a:xfrm>
            <a:off x="8173085" y="60960"/>
            <a:ext cx="4013835" cy="4086225"/>
          </a:xfrm>
          <a:prstGeom prst="rect">
            <a:avLst/>
          </a:prstGeom>
        </p:spPr>
      </p:pic>
      <p:pic>
        <p:nvPicPr>
          <p:cNvPr id="17" name="Picture 16" descr="Screenshot (63)"/>
          <p:cNvPicPr>
            <a:picLocks noChangeAspect="1"/>
          </p:cNvPicPr>
          <p:nvPr/>
        </p:nvPicPr>
        <p:blipFill>
          <a:blip r:embed="rId4"/>
          <a:stretch>
            <a:fillRect/>
          </a:stretch>
        </p:blipFill>
        <p:spPr>
          <a:xfrm>
            <a:off x="88900" y="3984625"/>
            <a:ext cx="3957955" cy="2873375"/>
          </a:xfrm>
          <a:prstGeom prst="rect">
            <a:avLst/>
          </a:prstGeom>
        </p:spPr>
      </p:pic>
      <p:pic>
        <p:nvPicPr>
          <p:cNvPr id="18" name="Picture 17" descr="Screenshot (64)"/>
          <p:cNvPicPr>
            <a:picLocks noChangeAspect="1"/>
          </p:cNvPicPr>
          <p:nvPr/>
        </p:nvPicPr>
        <p:blipFill>
          <a:blip r:embed="rId5"/>
          <a:stretch>
            <a:fillRect/>
          </a:stretch>
        </p:blipFill>
        <p:spPr>
          <a:xfrm>
            <a:off x="4046220" y="3983990"/>
            <a:ext cx="4126865" cy="2874010"/>
          </a:xfrm>
          <a:prstGeom prst="rect">
            <a:avLst/>
          </a:prstGeom>
        </p:spPr>
      </p:pic>
      <p:pic>
        <p:nvPicPr>
          <p:cNvPr id="19" name="Picture 18" descr="Screenshot (65)"/>
          <p:cNvPicPr>
            <a:picLocks noChangeAspect="1"/>
          </p:cNvPicPr>
          <p:nvPr/>
        </p:nvPicPr>
        <p:blipFill>
          <a:blip r:embed="rId6"/>
          <a:stretch>
            <a:fillRect/>
          </a:stretch>
        </p:blipFill>
        <p:spPr>
          <a:xfrm>
            <a:off x="8173085" y="3975100"/>
            <a:ext cx="4018915" cy="288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66)"/>
          <p:cNvPicPr>
            <a:picLocks noChangeAspect="1"/>
          </p:cNvPicPr>
          <p:nvPr/>
        </p:nvPicPr>
        <p:blipFill>
          <a:blip r:embed="rId1"/>
          <a:stretch>
            <a:fillRect/>
          </a:stretch>
        </p:blipFill>
        <p:spPr>
          <a:xfrm>
            <a:off x="0" y="0"/>
            <a:ext cx="4182110" cy="3952875"/>
          </a:xfrm>
          <a:prstGeom prst="rect">
            <a:avLst/>
          </a:prstGeom>
        </p:spPr>
      </p:pic>
      <p:pic>
        <p:nvPicPr>
          <p:cNvPr id="3" name="Picture 2" descr="Screenshot (67)"/>
          <p:cNvPicPr>
            <a:picLocks noChangeAspect="1"/>
          </p:cNvPicPr>
          <p:nvPr/>
        </p:nvPicPr>
        <p:blipFill>
          <a:blip r:embed="rId2"/>
          <a:stretch>
            <a:fillRect/>
          </a:stretch>
        </p:blipFill>
        <p:spPr>
          <a:xfrm>
            <a:off x="4182110" y="0"/>
            <a:ext cx="4347210" cy="3838575"/>
          </a:xfrm>
          <a:prstGeom prst="rect">
            <a:avLst/>
          </a:prstGeom>
        </p:spPr>
      </p:pic>
      <p:pic>
        <p:nvPicPr>
          <p:cNvPr id="4" name="Picture 3" descr="Screenshot (68)"/>
          <p:cNvPicPr>
            <a:picLocks noChangeAspect="1"/>
          </p:cNvPicPr>
          <p:nvPr/>
        </p:nvPicPr>
        <p:blipFill>
          <a:blip r:embed="rId3"/>
          <a:stretch>
            <a:fillRect/>
          </a:stretch>
        </p:blipFill>
        <p:spPr>
          <a:xfrm>
            <a:off x="8528685" y="0"/>
            <a:ext cx="3663315" cy="3800475"/>
          </a:xfrm>
          <a:prstGeom prst="rect">
            <a:avLst/>
          </a:prstGeom>
        </p:spPr>
      </p:pic>
      <p:pic>
        <p:nvPicPr>
          <p:cNvPr id="5" name="Picture 4" descr="Screenshot (69)"/>
          <p:cNvPicPr>
            <a:picLocks noChangeAspect="1"/>
          </p:cNvPicPr>
          <p:nvPr/>
        </p:nvPicPr>
        <p:blipFill>
          <a:blip r:embed="rId4"/>
          <a:stretch>
            <a:fillRect/>
          </a:stretch>
        </p:blipFill>
        <p:spPr>
          <a:xfrm>
            <a:off x="8528685" y="3799840"/>
            <a:ext cx="3663315" cy="3057525"/>
          </a:xfrm>
          <a:prstGeom prst="rect">
            <a:avLst/>
          </a:prstGeom>
        </p:spPr>
      </p:pic>
      <p:pic>
        <p:nvPicPr>
          <p:cNvPr id="6" name="Picture 5" descr="Screenshot (59)"/>
          <p:cNvPicPr>
            <a:picLocks noChangeAspect="1"/>
          </p:cNvPicPr>
          <p:nvPr/>
        </p:nvPicPr>
        <p:blipFill>
          <a:blip r:embed="rId5"/>
          <a:srcRect l="20601" t="47094" r="54608" b="13785"/>
          <a:stretch>
            <a:fillRect/>
          </a:stretch>
        </p:blipFill>
        <p:spPr>
          <a:xfrm>
            <a:off x="4180840" y="3838575"/>
            <a:ext cx="4347845" cy="3018790"/>
          </a:xfrm>
          <a:prstGeom prst="rect">
            <a:avLst/>
          </a:prstGeom>
        </p:spPr>
      </p:pic>
      <p:pic>
        <p:nvPicPr>
          <p:cNvPr id="7" name="Picture 6" descr="Screenshot (71)"/>
          <p:cNvPicPr>
            <a:picLocks noChangeAspect="1"/>
          </p:cNvPicPr>
          <p:nvPr/>
        </p:nvPicPr>
        <p:blipFill>
          <a:blip r:embed="rId6"/>
          <a:stretch>
            <a:fillRect/>
          </a:stretch>
        </p:blipFill>
        <p:spPr>
          <a:xfrm>
            <a:off x="0" y="3952875"/>
            <a:ext cx="4525010" cy="29044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3468370" cy="829945"/>
          </a:xfrm>
          <a:prstGeom prst="rect">
            <a:avLst/>
          </a:prstGeom>
          <a:noFill/>
        </p:spPr>
        <p:txBody>
          <a:bodyPr wrap="none" rtlCol="0">
            <a:spAutoFit/>
          </a:bodyPr>
          <a:p>
            <a:r>
              <a:rPr lang="en-IN" altLang="en-US" sz="4800" u="sng"/>
              <a:t>observation:-</a:t>
            </a:r>
            <a:endParaRPr lang="en-IN" altLang="en-US" sz="4800" u="sng"/>
          </a:p>
        </p:txBody>
      </p:sp>
      <p:sp>
        <p:nvSpPr>
          <p:cNvPr id="3" name="Text Box 2"/>
          <p:cNvSpPr txBox="1"/>
          <p:nvPr/>
        </p:nvSpPr>
        <p:spPr>
          <a:xfrm>
            <a:off x="132080" y="949960"/>
            <a:ext cx="12059920" cy="5908040"/>
          </a:xfrm>
          <a:prstGeom prst="rect">
            <a:avLst/>
          </a:prstGeom>
          <a:noFill/>
        </p:spPr>
        <p:txBody>
          <a:bodyPr wrap="square" rtlCol="0">
            <a:spAutoFit/>
          </a:bodyPr>
          <a:p>
            <a:pPr algn="l"/>
            <a:r>
              <a:rPr lang="en-IN" altLang="en-US">
                <a:sym typeface="+mn-ea"/>
              </a:rPr>
              <a:t>IN </a:t>
            </a:r>
            <a:r>
              <a:rPr lang="en-US">
                <a:sym typeface="+mn-ea"/>
              </a:rPr>
              <a:t> Empathy (readiness to assist with queries) towards the customers</a:t>
            </a:r>
            <a:r>
              <a:rPr lang="en-IN" altLang="en-US">
                <a:sym typeface="+mn-ea"/>
              </a:rPr>
              <a:t> people strongly agree with paytm and strongly</a:t>
            </a:r>
            <a:endParaRPr lang="en-IN" altLang="en-US">
              <a:sym typeface="+mn-ea"/>
            </a:endParaRPr>
          </a:p>
          <a:p>
            <a:pPr algn="l"/>
            <a:r>
              <a:rPr lang="en-IN" altLang="en-US">
                <a:sym typeface="+mn-ea"/>
              </a:rPr>
              <a:t>disagree with  flipkart</a:t>
            </a:r>
            <a:endParaRPr lang="en-IN" altLang="en-US">
              <a:sym typeface="+mn-ea"/>
            </a:endParaRPr>
          </a:p>
          <a:p>
            <a:pPr algn="l"/>
            <a:r>
              <a:rPr lang="en-IN" altLang="en-US">
                <a:sym typeface="+mn-ea"/>
              </a:rPr>
              <a:t>IN </a:t>
            </a:r>
            <a:r>
              <a:rPr lang="en-US">
                <a:sym typeface="+mn-ea"/>
              </a:rPr>
              <a:t>Being able to guarantee the privacy of the customer</a:t>
            </a:r>
            <a:r>
              <a:rPr lang="en-IN" altLang="en-US">
                <a:sym typeface="+mn-ea"/>
              </a:rPr>
              <a:t> strongly agree with paytm and amazon and indifferent with </a:t>
            </a:r>
            <a:endParaRPr lang="en-IN" altLang="en-US">
              <a:sym typeface="+mn-ea"/>
            </a:endParaRPr>
          </a:p>
          <a:p>
            <a:pPr algn="l"/>
            <a:r>
              <a:rPr lang="en-IN" altLang="en-US">
                <a:sym typeface="+mn-ea"/>
              </a:rPr>
              <a:t>flipkart</a:t>
            </a:r>
            <a:endParaRPr lang="en-US"/>
          </a:p>
          <a:p>
            <a:pPr algn="l"/>
            <a:r>
              <a:rPr lang="en-IN" altLang="en-US">
                <a:sym typeface="+mn-ea"/>
              </a:rPr>
              <a:t>IN </a:t>
            </a:r>
            <a:r>
              <a:rPr lang="en-US">
                <a:sym typeface="+mn-ea"/>
              </a:rPr>
              <a:t>Responsiveness, availability of several communication channels (email, online rep, twitter, phone etc.)</a:t>
            </a:r>
            <a:r>
              <a:rPr lang="en-IN" altLang="en-US">
                <a:sym typeface="+mn-ea"/>
              </a:rPr>
              <a:t> strongly </a:t>
            </a:r>
            <a:endParaRPr lang="en-IN" altLang="en-US">
              <a:sym typeface="+mn-ea"/>
            </a:endParaRPr>
          </a:p>
          <a:p>
            <a:pPr algn="l"/>
            <a:r>
              <a:rPr lang="en-IN" altLang="en-US">
                <a:sym typeface="+mn-ea"/>
              </a:rPr>
              <a:t>with flipkart and strongly disagree with snapdeal</a:t>
            </a:r>
            <a:endParaRPr lang="en-US"/>
          </a:p>
          <a:p>
            <a:pPr algn="l"/>
            <a:r>
              <a:rPr lang="en-IN" altLang="en-US">
                <a:sym typeface="+mn-ea"/>
              </a:rPr>
              <a:t>IN </a:t>
            </a:r>
            <a:r>
              <a:rPr lang="en-US">
                <a:sym typeface="+mn-ea"/>
              </a:rPr>
              <a:t>Online shopping gives monetary benefit and discounts</a:t>
            </a:r>
            <a:r>
              <a:rPr lang="en-IN" altLang="en-US">
                <a:sym typeface="+mn-ea"/>
              </a:rPr>
              <a:t> strongly agree with paytm and strongly with fkipkart</a:t>
            </a:r>
            <a:endParaRPr lang="en-US"/>
          </a:p>
          <a:p>
            <a:pPr algn="l"/>
            <a:r>
              <a:rPr lang="en-IN" altLang="en-US">
                <a:sym typeface="+mn-ea"/>
              </a:rPr>
              <a:t>IN </a:t>
            </a:r>
            <a:r>
              <a:rPr lang="en-US">
                <a:sym typeface="+mn-ea"/>
              </a:rPr>
              <a:t>Enjoyment is derived from shopping online</a:t>
            </a:r>
            <a:r>
              <a:rPr lang="en-IN" altLang="en-US">
                <a:sym typeface="+mn-ea"/>
              </a:rPr>
              <a:t> strongly agree with paytm and strongly with amazon</a:t>
            </a:r>
            <a:endParaRPr lang="en-US"/>
          </a:p>
          <a:p>
            <a:pPr algn="l"/>
            <a:r>
              <a:rPr lang="en-IN" altLang="en-US">
                <a:sym typeface="+mn-ea"/>
              </a:rPr>
              <a:t>IN </a:t>
            </a:r>
            <a:r>
              <a:rPr lang="en-US">
                <a:sym typeface="+mn-ea"/>
              </a:rPr>
              <a:t>Shopping online is convenient and flexible</a:t>
            </a:r>
            <a:r>
              <a:rPr lang="en-IN" altLang="en-US">
                <a:sym typeface="+mn-ea"/>
              </a:rPr>
              <a:t> storngly agree with flipkart and disagree with paytm</a:t>
            </a:r>
            <a:endParaRPr lang="en-US"/>
          </a:p>
          <a:p>
            <a:pPr algn="l"/>
            <a:r>
              <a:rPr lang="en-IN" altLang="en-US">
                <a:sym typeface="+mn-ea"/>
              </a:rPr>
              <a:t>IN </a:t>
            </a:r>
            <a:r>
              <a:rPr lang="en-US">
                <a:sym typeface="+mn-ea"/>
              </a:rPr>
              <a:t>Return and replacement policy of the e-tailer is important for purchase decision</a:t>
            </a:r>
            <a:r>
              <a:rPr lang="en-IN" altLang="en-US">
                <a:sym typeface="+mn-ea"/>
              </a:rPr>
              <a:t> strongly agree with snapdeal and </a:t>
            </a:r>
            <a:endParaRPr lang="en-IN" altLang="en-US">
              <a:sym typeface="+mn-ea"/>
            </a:endParaRPr>
          </a:p>
          <a:p>
            <a:pPr algn="l"/>
            <a:r>
              <a:rPr lang="en-IN" altLang="en-US">
                <a:sym typeface="+mn-ea"/>
              </a:rPr>
              <a:t>disagree with paytm</a:t>
            </a:r>
            <a:endParaRPr lang="en-US"/>
          </a:p>
          <a:p>
            <a:pPr algn="l"/>
            <a:r>
              <a:rPr lang="en-IN" altLang="en-US">
                <a:sym typeface="+mn-ea"/>
              </a:rPr>
              <a:t>IN </a:t>
            </a:r>
            <a:r>
              <a:rPr lang="en-US">
                <a:sym typeface="+mn-ea"/>
              </a:rPr>
              <a:t>Gaining access to loyalty programs is a benefit of shopping online</a:t>
            </a:r>
            <a:r>
              <a:rPr lang="en-IN" altLang="en-US">
                <a:sym typeface="+mn-ea"/>
              </a:rPr>
              <a:t> strongly agree with flipkart and disagree with</a:t>
            </a:r>
            <a:endParaRPr lang="en-IN" altLang="en-US">
              <a:sym typeface="+mn-ea"/>
            </a:endParaRPr>
          </a:p>
          <a:p>
            <a:pPr algn="l"/>
            <a:r>
              <a:rPr lang="en-IN" altLang="en-US">
                <a:sym typeface="+mn-ea"/>
              </a:rPr>
              <a:t>paytm</a:t>
            </a:r>
            <a:endParaRPr lang="en-US"/>
          </a:p>
          <a:p>
            <a:pPr algn="l"/>
            <a:r>
              <a:rPr lang="en-IN" altLang="en-US">
                <a:sym typeface="+mn-ea"/>
              </a:rPr>
              <a:t>IN </a:t>
            </a:r>
            <a:r>
              <a:rPr lang="en-US">
                <a:sym typeface="+mn-ea"/>
              </a:rPr>
              <a:t>Displaying quality Information on the website improves satisfaction of customers</a:t>
            </a:r>
            <a:r>
              <a:rPr lang="en-IN" altLang="en-US">
                <a:sym typeface="+mn-ea"/>
              </a:rPr>
              <a:t> strongly agree with flipkart and </a:t>
            </a:r>
            <a:endParaRPr lang="en-IN" altLang="en-US">
              <a:sym typeface="+mn-ea"/>
            </a:endParaRPr>
          </a:p>
          <a:p>
            <a:pPr algn="l"/>
            <a:r>
              <a:rPr lang="en-IN" altLang="en-US">
                <a:sym typeface="+mn-ea"/>
              </a:rPr>
              <a:t>disagree with paytm</a:t>
            </a:r>
            <a:endParaRPr lang="en-US"/>
          </a:p>
          <a:p>
            <a:pPr algn="l"/>
            <a:r>
              <a:rPr lang="en-IN" altLang="en-US">
                <a:sym typeface="+mn-ea"/>
              </a:rPr>
              <a:t>IN </a:t>
            </a:r>
            <a:r>
              <a:rPr lang="en-US">
                <a:sym typeface="+mn-ea"/>
              </a:rPr>
              <a:t>User derive satisfaction while shopping on a good quality website or application</a:t>
            </a:r>
            <a:r>
              <a:rPr lang="en-IN" altLang="en-US">
                <a:sym typeface="+mn-ea"/>
              </a:rPr>
              <a:t> strongly agree with paytm and disagree</a:t>
            </a:r>
            <a:endParaRPr lang="en-IN" altLang="en-US">
              <a:sym typeface="+mn-ea"/>
            </a:endParaRPr>
          </a:p>
          <a:p>
            <a:pPr algn="l"/>
            <a:r>
              <a:rPr lang="en-IN" altLang="en-US">
                <a:sym typeface="+mn-ea"/>
              </a:rPr>
              <a:t>with amazon</a:t>
            </a:r>
            <a:endParaRPr lang="en-US"/>
          </a:p>
          <a:p>
            <a:pPr algn="l"/>
            <a:r>
              <a:rPr lang="en-IN" altLang="en-US">
                <a:sym typeface="+mn-ea"/>
              </a:rPr>
              <a:t>IN </a:t>
            </a:r>
            <a:r>
              <a:rPr lang="en-US">
                <a:sym typeface="+mn-ea"/>
              </a:rPr>
              <a:t>Net Benefit derived from shopping online can lead to users’ satisfaction</a:t>
            </a:r>
            <a:r>
              <a:rPr lang="en-IN" altLang="en-US">
                <a:sym typeface="+mn-ea"/>
              </a:rPr>
              <a:t> strongly agree with snapdeal and disagree with</a:t>
            </a:r>
            <a:endParaRPr lang="en-IN" altLang="en-US">
              <a:sym typeface="+mn-ea"/>
            </a:endParaRPr>
          </a:p>
          <a:p>
            <a:pPr algn="l"/>
            <a:r>
              <a:rPr lang="en-IN" altLang="en-US"/>
              <a:t>paytm and snapdeal</a:t>
            </a:r>
            <a:endParaRPr lang="en-US"/>
          </a:p>
          <a:p>
            <a:pPr algn="l"/>
            <a:r>
              <a:rPr lang="en-IN" altLang="en-US">
                <a:sym typeface="+mn-ea"/>
              </a:rPr>
              <a:t>IN </a:t>
            </a:r>
            <a:r>
              <a:rPr lang="en-US">
                <a:sym typeface="+mn-ea"/>
              </a:rPr>
              <a:t>User satisfaction cannot exist without trust</a:t>
            </a:r>
            <a:r>
              <a:rPr lang="en-IN" altLang="en-US">
                <a:sym typeface="+mn-ea"/>
              </a:rPr>
              <a:t> strongly agree with snapdeal and paytm and disagree with amazon</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6600"/>
              <a:t>            </a:t>
            </a:r>
            <a:r>
              <a:rPr lang="en-IN" altLang="en-US" sz="6600" b="1" u="sng">
                <a:solidFill>
                  <a:srgbClr val="FF0000"/>
                </a:solidFill>
              </a:rPr>
              <a:t> INTRODUCTION</a:t>
            </a:r>
            <a:endParaRPr lang="en-IN" altLang="en-US" sz="6600" b="1" u="sng">
              <a:solidFill>
                <a:srgbClr val="FF0000"/>
              </a:solidFill>
            </a:endParaRPr>
          </a:p>
        </p:txBody>
      </p:sp>
      <p:sp>
        <p:nvSpPr>
          <p:cNvPr id="3" name="Content Placeholder 2"/>
          <p:cNvSpPr>
            <a:spLocks noGrp="1"/>
          </p:cNvSpPr>
          <p:nvPr>
            <p:ph idx="1"/>
          </p:nvPr>
        </p:nvSpPr>
        <p:spPr/>
        <p:txBody>
          <a:bodyPr>
            <a:normAutofit fontScale="70000"/>
          </a:bodyPr>
          <a:p>
            <a:r>
              <a:rPr lang="en-IN" altLang="en-US" sz="5500" b="1" u="sng">
                <a:solidFill>
                  <a:srgbClr val="7030A0"/>
                </a:solidFill>
              </a:rPr>
              <a:t>ABOUT:-</a:t>
            </a:r>
            <a:endParaRPr lang="en-US" sz="5500" b="1" u="sng">
              <a:solidFill>
                <a:srgbClr val="7030A0"/>
              </a:solidFill>
            </a:endParaRPr>
          </a:p>
          <a:p>
            <a:pPr marL="457200" indent="-457200">
              <a:buAutoNum type="arabicPeriod"/>
            </a:pPr>
            <a:r>
              <a:rPr lang="en-US"/>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a:t>
            </a:r>
            <a:endParaRPr lang="en-US"/>
          </a:p>
          <a:p>
            <a:pPr marL="457200" indent="-457200">
              <a:buAutoNum type="arabicPeriod"/>
            </a:pPr>
            <a:r>
              <a:rPr lang="en-US"/>
              <a:t> The research further</a:t>
            </a:r>
            <a:r>
              <a:rPr lang="en-IN" altLang="en-US"/>
              <a:t> </a:t>
            </a:r>
            <a:r>
              <a:rPr lang="en-US"/>
              <a:t>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8255" y="365125"/>
            <a:ext cx="12209145" cy="58381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768350" y="494030"/>
            <a:ext cx="10515600" cy="5713095"/>
          </a:xfrm>
        </p:spPr>
        <p:style>
          <a:lnRef idx="2">
            <a:schemeClr val="dk1"/>
          </a:lnRef>
          <a:fillRef idx="1">
            <a:schemeClr val="lt1"/>
          </a:fillRef>
          <a:effectRef idx="0">
            <a:schemeClr val="dk1"/>
          </a:effectRef>
          <a:fontRef idx="minor">
            <a:schemeClr val="dk1"/>
          </a:fontRef>
        </p:style>
        <p:txBody>
          <a:bodyPr/>
          <a:p>
            <a:pPr marL="0" indent="0">
              <a:buNone/>
            </a:pPr>
            <a:r>
              <a:rPr lang="en-IN" altLang="en-US"/>
              <a:t>3.  THE MOTIVE OF THIS PROJECT THAT IS GAVE BY ‘FLIP ROBO’ TO             INHANCE MY DATA SCIENCE SKILL AND INCREASE THE KNOWLEDGE OF VISULIZATION, THE DATAFRAME HOLDS THE DATA OF SURVEY CUSTMOR RETENTION. </a:t>
            </a:r>
            <a:endParaRPr lang="en-IN" altLang="en-US"/>
          </a:p>
          <a:p>
            <a:pPr marL="0" indent="0">
              <a:buNone/>
            </a:pPr>
            <a:r>
              <a:rPr lang="en-IN" altLang="en-US"/>
              <a:t>                                          THE SURVEY TAKES DIFFERENT DIFFERENT VIEW POLINTS OF MALE AND FEMALE CUSTMOR ON E-COMMERCE PLATFORMS WEBSITE.ALSO THE DETAILS OF THE USERS ON BASIS OF FACTORS LIKE AGE, GENDER, CITY ETC. </a:t>
            </a:r>
            <a:endParaRPr lang="en-IN" altLang="en-US"/>
          </a:p>
          <a:p>
            <a:pPr marL="0" indent="0">
              <a:buNone/>
            </a:pPr>
            <a:r>
              <a:rPr lang="en-IN" altLang="en-US"/>
              <a:t> </a:t>
            </a:r>
            <a:endParaRPr lang="en-IN" altLang="en-US"/>
          </a:p>
        </p:txBody>
      </p:sp>
      <p:sp>
        <p:nvSpPr>
          <p:cNvPr id="4" name="Text Box 3"/>
          <p:cNvSpPr txBox="1"/>
          <p:nvPr/>
        </p:nvSpPr>
        <p:spPr>
          <a:xfrm>
            <a:off x="1425575" y="2303145"/>
            <a:ext cx="309880" cy="368300"/>
          </a:xfrm>
          <a:prstGeom prst="rect">
            <a:avLst/>
          </a:prstGeom>
          <a:noFill/>
        </p:spPr>
        <p:txBody>
          <a:bodyPr wrap="non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altLang="en-US"/>
              <a:t>             </a:t>
            </a:r>
            <a:r>
              <a:rPr lang="en-IN" altLang="en-US" sz="6000" b="1" i="1" u="sng">
                <a:solidFill>
                  <a:srgbClr val="FF0000"/>
                </a:solidFill>
              </a:rPr>
              <a:t>ANALYTICAL PORTION</a:t>
            </a:r>
            <a:endParaRPr lang="en-IN" altLang="en-US" sz="6000" b="1" i="1" u="sng">
              <a:solidFill>
                <a:srgbClr val="FF0000"/>
              </a:solidFill>
            </a:endParaRPr>
          </a:p>
        </p:txBody>
      </p:sp>
      <p:sp>
        <p:nvSpPr>
          <p:cNvPr id="3" name="Content Placeholder 2"/>
          <p:cNvSpPr>
            <a:spLocks noGrp="1"/>
          </p:cNvSpPr>
          <p:nvPr>
            <p:ph idx="1"/>
          </p:nvPr>
        </p:nvSpPr>
        <p:spPr/>
        <p:txBody>
          <a:bodyPr/>
          <a:p>
            <a:pPr marL="514350" indent="-514350">
              <a:buAutoNum type="arabicPeriod"/>
            </a:pPr>
            <a:r>
              <a:rPr lang="en-IN" altLang="en-US" u="sng">
                <a:solidFill>
                  <a:srgbClr val="7030A0"/>
                </a:solidFill>
              </a:rPr>
              <a:t>CONNECTED WITH DATAFRAME:-</a:t>
            </a:r>
            <a:endParaRPr lang="en-IN" altLang="en-US" u="sng">
              <a:solidFill>
                <a:srgbClr val="7030A0"/>
              </a:solidFill>
            </a:endParaRPr>
          </a:p>
          <a:p>
            <a:r>
              <a:rPr lang="en-IN" altLang="en-US">
                <a:solidFill>
                  <a:schemeClr val="tx1"/>
                </a:solidFill>
              </a:rPr>
              <a:t>THE DATA IS TAKEN FROM THE INDIAN ONLINE SHOPPERS. THE DATA HOLDS CUSTMORS OPNION ON ONLINE RETAILER STORES.</a:t>
            </a:r>
            <a:endParaRPr lang="en-IN" altLang="en-US">
              <a:solidFill>
                <a:schemeClr val="tx1"/>
              </a:solidFill>
            </a:endParaRPr>
          </a:p>
          <a:p>
            <a:r>
              <a:rPr lang="en-IN" altLang="en-US">
                <a:solidFill>
                  <a:schemeClr val="tx1"/>
                </a:solidFill>
              </a:rPr>
              <a:t>THE DATA PROVIDED BY ‘FLIP ROBO’ IN SECOND SHEET IN EXCEL FILE.</a:t>
            </a:r>
            <a:endParaRPr lang="en-IN" altLang="en-US">
              <a:solidFill>
                <a:schemeClr val="tx1"/>
              </a:solidFill>
            </a:endParaRPr>
          </a:p>
          <a:p>
            <a:r>
              <a:rPr lang="en-IN" altLang="en-US">
                <a:solidFill>
                  <a:schemeClr val="tx1"/>
                </a:solidFill>
              </a:rPr>
              <a:t>TO CONNECT WITH THE SHEET USE PANDAS LIBRARY READS METHOD </a:t>
            </a:r>
            <a:endParaRPr lang="en-IN" altLang="en-US">
              <a:solidFill>
                <a:schemeClr val="tx1"/>
              </a:solidFill>
            </a:endParaRPr>
          </a:p>
          <a:p>
            <a:r>
              <a:rPr lang="en-IN" altLang="en-US">
                <a:solidFill>
                  <a:schemeClr val="tx1"/>
                </a:solidFill>
              </a:rPr>
              <a:t>THE DATA FRAME HAVE (269) ROWS, AND (71) COLUMNS. WE CAN FIND BY USING DATAFRAME.SHAPE METHOD. OUT OF WHICH 1 FEATURE WITH ‘INT’ AND OTHER FEATURING ‘OBJ’</a:t>
            </a:r>
            <a:endParaRPr lang="en-IN" alt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594995" y="3598545"/>
            <a:ext cx="11032490" cy="2578735"/>
          </a:xfrm>
        </p:spPr>
        <p:txBody>
          <a:bodyPr/>
          <a:p>
            <a:pPr marL="0" indent="0">
              <a:buNone/>
            </a:pPr>
            <a:r>
              <a:rPr lang="en-IN" altLang="en-US" u="sng">
                <a:solidFill>
                  <a:srgbClr val="7030A0"/>
                </a:solidFill>
                <a:sym typeface="+mn-ea"/>
              </a:rPr>
              <a:t>2. DATA-CLEANING AND PRE-PROCESSING:-</a:t>
            </a:r>
            <a:endParaRPr lang="en-IN" altLang="en-US" u="sng">
              <a:solidFill>
                <a:srgbClr val="7030A0"/>
              </a:solidFill>
              <a:sym typeface="+mn-ea"/>
            </a:endParaRPr>
          </a:p>
          <a:p>
            <a:r>
              <a:rPr lang="en-IN" altLang="en-US">
                <a:solidFill>
                  <a:schemeClr val="tx1"/>
                </a:solidFill>
              </a:rPr>
              <a:t>IN THE DATAFRAME THEIR ARE TABS(‘\T’),(‘?’),(‘-’) WHICH NEEDS TO BE CLEAR FOR BETTER UNDERSTANDING OF DATA .</a:t>
            </a:r>
            <a:endParaRPr lang="en-IN" altLang="en-US">
              <a:solidFill>
                <a:schemeClr val="tx1"/>
              </a:solidFill>
            </a:endParaRPr>
          </a:p>
          <a:p>
            <a:r>
              <a:rPr lang="en-IN" altLang="en-US">
                <a:solidFill>
                  <a:schemeClr val="tx1"/>
                </a:solidFill>
              </a:rPr>
              <a:t>ALSO REVOME THE DIGITS IN THE COLUMNS BECAUSE SOME COLUMNS HAD THE DIGITS BUT MAINLY COLUMNS DO NOT.</a:t>
            </a:r>
            <a:endParaRPr lang="en-IN" altLang="en-US" u="sng">
              <a:solidFill>
                <a:srgbClr val="7030A0"/>
              </a:solidFill>
            </a:endParaRPr>
          </a:p>
          <a:p>
            <a:endParaRPr lang="en-US"/>
          </a:p>
        </p:txBody>
      </p:sp>
      <p:pic>
        <p:nvPicPr>
          <p:cNvPr id="4" name="Picture 3" descr="Screenshot (10)"/>
          <p:cNvPicPr>
            <a:picLocks noChangeAspect="1"/>
          </p:cNvPicPr>
          <p:nvPr/>
        </p:nvPicPr>
        <p:blipFill>
          <a:blip r:embed="rId1"/>
          <a:stretch>
            <a:fillRect/>
          </a:stretch>
        </p:blipFill>
        <p:spPr>
          <a:xfrm>
            <a:off x="594995" y="635"/>
            <a:ext cx="10968355" cy="343408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u="sng">
                <a:solidFill>
                  <a:srgbClr val="7030A0"/>
                </a:solidFill>
              </a:rPr>
              <a:t>3. HARDWARE AND SOFTWARE USED IN THE PROJECT:-</a:t>
            </a:r>
            <a:endParaRPr lang="en-IN" altLang="en-US" u="sng">
              <a:solidFill>
                <a:srgbClr val="7030A0"/>
              </a:solidFill>
            </a:endParaRPr>
          </a:p>
        </p:txBody>
      </p:sp>
      <p:sp>
        <p:nvSpPr>
          <p:cNvPr id="3" name="Content Placeholder 2"/>
          <p:cNvSpPr>
            <a:spLocks noGrp="1"/>
          </p:cNvSpPr>
          <p:nvPr>
            <p:ph idx="1"/>
          </p:nvPr>
        </p:nvSpPr>
        <p:spPr/>
        <p:txBody>
          <a:bodyPr>
            <a:normAutofit lnSpcReduction="10000"/>
          </a:bodyPr>
          <a:p>
            <a:r>
              <a:rPr lang="en-IN" altLang="en-US"/>
              <a:t>Hardware Used -</a:t>
            </a:r>
            <a:endParaRPr lang="en-IN" altLang="en-US"/>
          </a:p>
          <a:p>
            <a:r>
              <a:rPr lang="en-IN" altLang="en-US"/>
              <a:t>1. Processor — Intel i3 processor with 2.4GHZ</a:t>
            </a:r>
            <a:endParaRPr lang="en-IN" altLang="en-US"/>
          </a:p>
          <a:p>
            <a:r>
              <a:rPr lang="en-IN" altLang="en-US"/>
              <a:t>2. RAM — 4 GB</a:t>
            </a:r>
            <a:endParaRPr lang="en-IN" altLang="en-US"/>
          </a:p>
          <a:p>
            <a:r>
              <a:rPr lang="en-IN" altLang="en-US"/>
              <a:t>3. GPU — 2GB AMD Radeon Graphics card</a:t>
            </a:r>
            <a:endParaRPr lang="en-IN" altLang="en-US"/>
          </a:p>
          <a:p>
            <a:r>
              <a:rPr lang="en-IN" altLang="en-US"/>
              <a:t>Software utilised -</a:t>
            </a:r>
            <a:endParaRPr lang="en-IN" altLang="en-US"/>
          </a:p>
          <a:p>
            <a:r>
              <a:rPr lang="en-IN" altLang="en-US"/>
              <a:t>1.Anaconda – Jupyter Notebook</a:t>
            </a:r>
            <a:endParaRPr lang="en-IN" altLang="en-US"/>
          </a:p>
          <a:p>
            <a:r>
              <a:rPr lang="en-IN" altLang="en-US"/>
              <a:t>Libraries Used –</a:t>
            </a:r>
            <a:endParaRPr lang="en-IN" altLang="en-US"/>
          </a:p>
          <a:p>
            <a:r>
              <a:rPr lang="en-IN" altLang="en-US"/>
              <a:t>Different libraries are used while building ML model and Visualisation of data.</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itle 14"/>
          <p:cNvSpPr>
            <a:spLocks noGrp="1"/>
          </p:cNvSpPr>
          <p:nvPr>
            <p:ph type="ctrTitle"/>
          </p:nvPr>
        </p:nvSpPr>
        <p:spPr>
          <a:xfrm>
            <a:off x="1524000" y="1122680"/>
            <a:ext cx="9144000" cy="1170305"/>
          </a:xfrm>
        </p:spPr>
        <p:txBody>
          <a:bodyPr/>
          <a:p>
            <a:endParaRPr lang="en-US"/>
          </a:p>
        </p:txBody>
      </p:sp>
      <p:sp>
        <p:nvSpPr>
          <p:cNvPr id="16" name="Subtitle 15"/>
          <p:cNvSpPr>
            <a:spLocks noGrp="1"/>
          </p:cNvSpPr>
          <p:nvPr>
            <p:ph type="subTitle" idx="1"/>
          </p:nvPr>
        </p:nvSpPr>
        <p:spPr>
          <a:xfrm>
            <a:off x="125095" y="2771140"/>
            <a:ext cx="11526520" cy="3358515"/>
          </a:xfrm>
        </p:spPr>
        <p:txBody>
          <a:bodyPr>
            <a:normAutofit/>
          </a:bodyPr>
          <a:p>
            <a:pPr marL="342900" indent="-342900" algn="l">
              <a:buFont typeface="Arial" panose="020B0604020202020204" pitchFamily="34" charset="0"/>
              <a:buChar char="•"/>
            </a:pPr>
            <a:r>
              <a:rPr lang="en-IN" altLang="en-US"/>
              <a:t>PANDAS FOR DATAFRAME</a:t>
            </a:r>
            <a:endParaRPr lang="en-IN" altLang="en-US"/>
          </a:p>
          <a:p>
            <a:pPr marL="342900" indent="-342900" algn="l">
              <a:buFont typeface="Arial" panose="020B0604020202020204" pitchFamily="34" charset="0"/>
              <a:buChar char="•"/>
            </a:pPr>
            <a:r>
              <a:rPr lang="en-IN" altLang="en-US"/>
              <a:t>NUMPY FOR BASIC </a:t>
            </a:r>
            <a:endParaRPr lang="en-IN" altLang="en-US"/>
          </a:p>
          <a:p>
            <a:pPr marL="342900" indent="-342900" algn="l">
              <a:buFont typeface="Arial" panose="020B0604020202020204" pitchFamily="34" charset="0"/>
              <a:buChar char="•"/>
            </a:pPr>
            <a:r>
              <a:rPr lang="en-IN" altLang="en-US"/>
              <a:t>MATPLOTLIP.PYPLOT FOR DATA VISUALIZATION</a:t>
            </a:r>
            <a:endParaRPr lang="en-IN" altLang="en-US"/>
          </a:p>
          <a:p>
            <a:pPr marL="342900" indent="-342900" algn="l">
              <a:buFont typeface="Arial" panose="020B0604020202020204" pitchFamily="34" charset="0"/>
              <a:buChar char="•"/>
            </a:pPr>
            <a:r>
              <a:rPr lang="en-IN" altLang="en-US"/>
              <a:t>SEABORN FOR PLOTING GRAPHS</a:t>
            </a:r>
            <a:endParaRPr lang="en-IN" altLang="en-US"/>
          </a:p>
          <a:p>
            <a:pPr marL="342900" indent="-342900" algn="l">
              <a:buFont typeface="Arial" panose="020B0604020202020204" pitchFamily="34" charset="0"/>
              <a:buChar char="•"/>
            </a:pPr>
            <a:r>
              <a:rPr lang="en-IN" altLang="en-US"/>
              <a:t>WARNINGS FOR FILTERING THE WARNINGS</a:t>
            </a:r>
            <a:endParaRPr lang="en-IN" altLang="en-US"/>
          </a:p>
        </p:txBody>
      </p:sp>
      <p:pic>
        <p:nvPicPr>
          <p:cNvPr id="6" name="Content Placeholder 5" descr="Screenshot (12)"/>
          <p:cNvPicPr>
            <a:picLocks noChangeAspect="1"/>
          </p:cNvPicPr>
          <p:nvPr>
            <p:ph idx="4294967295"/>
          </p:nvPr>
        </p:nvPicPr>
        <p:blipFill>
          <a:blip r:embed="rId1"/>
          <a:stretch>
            <a:fillRect/>
          </a:stretch>
        </p:blipFill>
        <p:spPr>
          <a:xfrm>
            <a:off x="0" y="-101600"/>
            <a:ext cx="11650980" cy="2872740"/>
          </a:xfrm>
          <a:prstGeom prst="rect">
            <a:avLst/>
          </a:prstGeom>
        </p:spPr>
      </p:pic>
      <p:sp>
        <p:nvSpPr>
          <p:cNvPr id="14" name="Text Box 13"/>
          <p:cNvSpPr txBox="1"/>
          <p:nvPr/>
        </p:nvSpPr>
        <p:spPr>
          <a:xfrm>
            <a:off x="5293995" y="3925570"/>
            <a:ext cx="309880" cy="368300"/>
          </a:xfrm>
          <a:prstGeom prst="rect">
            <a:avLst/>
          </a:prstGeom>
          <a:noFill/>
        </p:spPr>
        <p:txBody>
          <a:bodyPr wrap="non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8796</Words>
  <Application>WPS Presentation</Application>
  <PresentationFormat>Widescreen</PresentationFormat>
  <Paragraphs>189</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SimSun</vt:lpstr>
      <vt:lpstr>Wingdings</vt:lpstr>
      <vt:lpstr>Calibri Light</vt:lpstr>
      <vt:lpstr>Calibri</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DATA ANALYSIS OF CUSTMOR RETENTION</dc:title>
  <dc:creator/>
  <cp:lastModifiedBy>Hritik Yadav</cp:lastModifiedBy>
  <cp:revision>8</cp:revision>
  <dcterms:created xsi:type="dcterms:W3CDTF">2023-01-11T16:55:58Z</dcterms:created>
  <dcterms:modified xsi:type="dcterms:W3CDTF">2023-01-11T22:47:47Z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E863B0BBB7D24009A26AB71D6DADAADA</vt:lpwstr>
  </property>
  <property fmtid="{D5CDD505-2E9C-101B-9397-08002B2CF9AE}" pid="3" name="KSOProductBuildVer">
    <vt:lpwstr>1033-11.2.0.11214</vt:lpwstr>
  </property>
</Properties>
</file>