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7"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5" r:id="rId60"/>
    <p:sldId id="316" r:id="rId61"/>
    <p:sldId id="317" r:id="rId62"/>
    <p:sldId id="318" r:id="rId63"/>
    <p:sldId id="319" r:id="rId64"/>
    <p:sldId id="32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B6E38"/>
            </a:gs>
          </a:gsLst>
          <a:lin scaled="0"/>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4055745" y="0"/>
            <a:ext cx="4080510" cy="3212465"/>
          </a:xfrm>
          <a:prstGeom prst="rect">
            <a:avLst/>
          </a:prstGeom>
        </p:spPr>
      </p:pic>
      <p:sp>
        <p:nvSpPr>
          <p:cNvPr id="5" name="Text Box 4"/>
          <p:cNvSpPr txBox="1"/>
          <p:nvPr/>
        </p:nvSpPr>
        <p:spPr>
          <a:xfrm>
            <a:off x="4589145" y="3659505"/>
            <a:ext cx="2612390" cy="583565"/>
          </a:xfrm>
          <a:prstGeom prst="rect">
            <a:avLst/>
          </a:prstGeom>
          <a:noFill/>
        </p:spPr>
        <p:txBody>
          <a:bodyPr wrap="none" rtlCol="0">
            <a:spAutoFit/>
            <a:scene3d>
              <a:camera prst="orthographicFront"/>
              <a:lightRig rig="threePt" dir="t"/>
            </a:scene3d>
          </a:bodyPr>
          <a:p>
            <a:r>
              <a:rPr lang="en-IN" altLang="en-US" sz="3200" b="1" u="sng">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PROJECT TITLE</a:t>
            </a:r>
            <a:endParaRPr lang="en-IN" altLang="en-US" sz="3200" b="1" u="sng">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1355725" y="4473575"/>
            <a:ext cx="10302875" cy="521970"/>
          </a:xfrm>
          <a:prstGeom prst="rect">
            <a:avLst/>
          </a:prstGeom>
          <a:noFill/>
        </p:spPr>
        <p:txBody>
          <a:bodyPr wrap="square" rtlCol="0">
            <a:spAutoFit/>
            <a:scene3d>
              <a:camera prst="orthographicFront"/>
              <a:lightRig rig="threePt" dir="t"/>
            </a:scene3d>
          </a:bodyPr>
          <a:p>
            <a:pPr algn="l"/>
            <a:r>
              <a:rPr lang="en-US" sz="2800">
                <a:ln w="22225">
                  <a:solidFill>
                    <a:schemeClr val="accent2"/>
                  </a:solidFill>
                  <a:prstDash val="solid"/>
                </a:ln>
                <a:solidFill>
                  <a:schemeClr val="accent2">
                    <a:lumMod val="40000"/>
                    <a:lumOff val="60000"/>
                  </a:schemeClr>
                </a:solidFill>
                <a:effectLst/>
              </a:rPr>
              <a:t>Surprise Housing - Housing Price Predication &amp; Analysis Project</a:t>
            </a:r>
            <a:endParaRPr lang="en-US" sz="2800">
              <a:ln w="22225">
                <a:solidFill>
                  <a:schemeClr val="accent2"/>
                </a:solidFill>
                <a:prstDash val="solid"/>
              </a:ln>
              <a:solidFill>
                <a:schemeClr val="accent2">
                  <a:lumMod val="40000"/>
                  <a:lumOff val="60000"/>
                </a:schemeClr>
              </a:solidFill>
              <a:effectLst/>
            </a:endParaRPr>
          </a:p>
        </p:txBody>
      </p:sp>
      <p:sp>
        <p:nvSpPr>
          <p:cNvPr id="7" name="Text Box 6"/>
          <p:cNvSpPr txBox="1"/>
          <p:nvPr/>
        </p:nvSpPr>
        <p:spPr>
          <a:xfrm>
            <a:off x="986155" y="5226050"/>
            <a:ext cx="2248535" cy="460375"/>
          </a:xfrm>
          <a:prstGeom prst="rect">
            <a:avLst/>
          </a:prstGeom>
          <a:noFill/>
        </p:spPr>
        <p:txBody>
          <a:bodyPr wrap="none" rtlCol="0">
            <a:spAutoFit/>
          </a:bodyPr>
          <a:p>
            <a:r>
              <a:rPr lang="en-IN" altLang="en-US" sz="2400" b="1" u="sng">
                <a:solidFill>
                  <a:schemeClr val="tx1"/>
                </a:solidFill>
                <a:effectLst>
                  <a:outerShdw blurRad="38100" dist="19050" dir="2700000" algn="tl" rotWithShape="0">
                    <a:schemeClr val="dk1">
                      <a:alpha val="40000"/>
                    </a:schemeClr>
                  </a:outerShdw>
                </a:effectLst>
              </a:rPr>
              <a:t>Submitted By:</a:t>
            </a:r>
            <a:endParaRPr lang="en-IN" altLang="en-US" sz="2400" b="1" u="sng">
              <a:solidFill>
                <a:schemeClr val="tx1"/>
              </a:solidFill>
              <a:effectLst>
                <a:outerShdw blurRad="38100" dist="19050" dir="2700000" algn="tl" rotWithShape="0">
                  <a:schemeClr val="dk1">
                    <a:alpha val="40000"/>
                  </a:schemeClr>
                </a:outerShdw>
              </a:effectLst>
            </a:endParaRPr>
          </a:p>
        </p:txBody>
      </p:sp>
      <p:sp>
        <p:nvSpPr>
          <p:cNvPr id="8" name="Text Box 7"/>
          <p:cNvSpPr txBox="1"/>
          <p:nvPr/>
        </p:nvSpPr>
        <p:spPr>
          <a:xfrm>
            <a:off x="1074420" y="6029325"/>
            <a:ext cx="1988185" cy="398780"/>
          </a:xfrm>
          <a:prstGeom prst="rect">
            <a:avLst/>
          </a:prstGeom>
          <a:noFill/>
        </p:spPr>
        <p:txBody>
          <a:bodyPr wrap="none" rtlCol="0">
            <a:spAutoFit/>
          </a:bodyPr>
          <a:p>
            <a:r>
              <a:rPr lang="en-IN" altLang="en-US" sz="2000">
                <a:ln w="22225">
                  <a:solidFill>
                    <a:schemeClr val="accent2"/>
                  </a:solidFill>
                  <a:prstDash val="solid"/>
                </a:ln>
                <a:solidFill>
                  <a:schemeClr val="accent2">
                    <a:lumMod val="40000"/>
                    <a:lumOff val="60000"/>
                  </a:schemeClr>
                </a:solidFill>
                <a:effectLst/>
              </a:rPr>
              <a:t>Ms. Hritik yadav</a:t>
            </a:r>
            <a:endParaRPr lang="en-IN" altLang="en-US" sz="2000">
              <a:ln w="22225">
                <a:solidFill>
                  <a:schemeClr val="accent2"/>
                </a:solidFill>
                <a:prstDash val="solid"/>
              </a:ln>
              <a:solidFill>
                <a:schemeClr val="accent2">
                  <a:lumMod val="40000"/>
                  <a:lumOff val="60000"/>
                </a:schemeClr>
              </a:solidFill>
              <a:effectLst/>
            </a:endParaRPr>
          </a:p>
        </p:txBody>
      </p:sp>
      <p:sp>
        <p:nvSpPr>
          <p:cNvPr id="9" name="Text Box 8"/>
          <p:cNvSpPr txBox="1"/>
          <p:nvPr/>
        </p:nvSpPr>
        <p:spPr>
          <a:xfrm>
            <a:off x="9600565" y="5226050"/>
            <a:ext cx="2146300" cy="460375"/>
          </a:xfrm>
          <a:prstGeom prst="rect">
            <a:avLst/>
          </a:prstGeom>
          <a:noFill/>
        </p:spPr>
        <p:txBody>
          <a:bodyPr wrap="none" rtlCol="0">
            <a:spAutoFit/>
          </a:bodyPr>
          <a:p>
            <a:r>
              <a:rPr lang="en-IN" altLang="en-US" sz="2400" b="1" u="sng">
                <a:solidFill>
                  <a:schemeClr val="tx1"/>
                </a:solidFill>
                <a:effectLst>
                  <a:outerShdw blurRad="38100" dist="19050" dir="2700000" algn="tl" rotWithShape="0">
                    <a:schemeClr val="dk1">
                      <a:alpha val="40000"/>
                    </a:schemeClr>
                  </a:outerShdw>
                </a:effectLst>
              </a:rPr>
              <a:t>Submitted to:</a:t>
            </a:r>
            <a:endParaRPr lang="en-IN" altLang="en-US" sz="2400" b="1" u="sng">
              <a:solidFill>
                <a:schemeClr val="tx1"/>
              </a:solidFill>
              <a:effectLst>
                <a:outerShdw blurRad="38100" dist="19050" dir="2700000" algn="tl" rotWithShape="0">
                  <a:schemeClr val="dk1">
                    <a:alpha val="40000"/>
                  </a:schemeClr>
                </a:outerShdw>
              </a:effectLst>
            </a:endParaRPr>
          </a:p>
        </p:txBody>
      </p:sp>
      <p:sp>
        <p:nvSpPr>
          <p:cNvPr id="10" name="Text Box 9"/>
          <p:cNvSpPr txBox="1"/>
          <p:nvPr/>
        </p:nvSpPr>
        <p:spPr>
          <a:xfrm>
            <a:off x="9528175" y="6029325"/>
            <a:ext cx="2291080" cy="368300"/>
          </a:xfrm>
          <a:prstGeom prst="rect">
            <a:avLst/>
          </a:prstGeom>
          <a:noFill/>
        </p:spPr>
        <p:txBody>
          <a:bodyPr wrap="none" rtlCol="0">
            <a:spAutoFit/>
          </a:bodyPr>
          <a:p>
            <a:r>
              <a:rPr lang="en-IN" altLang="en-US">
                <a:ln w="22225">
                  <a:solidFill>
                    <a:schemeClr val="accent2"/>
                  </a:solidFill>
                  <a:prstDash val="solid"/>
                </a:ln>
                <a:solidFill>
                  <a:schemeClr val="accent2">
                    <a:lumMod val="40000"/>
                    <a:lumOff val="60000"/>
                  </a:schemeClr>
                </a:solidFill>
                <a:effectLst/>
              </a:rPr>
              <a:t>MS. khushboo gargh</a:t>
            </a:r>
            <a:endParaRPr lang="en-IN" altLang="en-US">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5" y="0"/>
            <a:ext cx="12191365" cy="6677660"/>
          </a:xfrm>
          <a:prstGeom prst="rect">
            <a:avLst/>
          </a:prstGeom>
          <a:noFill/>
        </p:spPr>
        <p:txBody>
          <a:bodyPr wrap="square" rtlCol="0">
            <a:spAutoFit/>
          </a:bodyPr>
          <a:p>
            <a:pPr algn="l"/>
            <a:r>
              <a:rPr lang="en-US" sz="2400"/>
              <a:t>mainly to compare all the predictions and display the most accurate result. A neural network along with Boosted Regression was used to increase the accuracy of the result.</a:t>
            </a:r>
            <a:endParaRPr lang="en-US" sz="2400"/>
          </a:p>
          <a:p>
            <a:pPr algn="l"/>
            <a:r>
              <a:rPr lang="en-US" sz="2400"/>
              <a:t>Another research study showed that there exist relationships between the visual appearance and non-visual attributes such as crime statistics, housing prices, population density, etc. of a city. For instance, “City Forensics: Using Visual Elements to Predict Non-Visual City Attributes” [13], uses visual attributes to predict the sale price of the property.</a:t>
            </a:r>
            <a:endParaRPr lang="en-US" sz="2400"/>
          </a:p>
          <a:p>
            <a:pPr algn="l"/>
            <a:r>
              <a:rPr lang="en-US" sz="4400"/>
              <a:t>1.4 Motivation for the Problem Undertaken</a:t>
            </a:r>
            <a:endParaRPr lang="en-US" sz="4400"/>
          </a:p>
          <a:p>
            <a:pPr algn="l"/>
            <a:r>
              <a:rPr lang="en-US" sz="2400"/>
              <a:t>The project is provided to me by Flip Robo Technologies as a part of the internship programme. The exposure to real world data and the opportunity to deploy my skillset in solving a real time problem has been the primary motivation.</a:t>
            </a:r>
            <a:endParaRPr lang="en-US" sz="2400"/>
          </a:p>
          <a:p>
            <a:pPr algn="l"/>
            <a:r>
              <a:rPr lang="en-US" sz="2400"/>
              <a:t>Our main objective of doing this project is to build a model to predict the house prices with the help of other supporting features. In order to improve the selection of customers, the client wants some predictions that could help them in further investment and improvement in selection of customers.</a:t>
            </a:r>
            <a:endParaRPr lang="en-US" sz="2400"/>
          </a:p>
          <a:p>
            <a:pPr algn="l"/>
            <a:r>
              <a:rPr lang="en-US" sz="2400"/>
              <a:t>The No Free Lunch Theorem state that algorithms perform differently when they are used under the same circumstances. This study aims to analyse &amp; predicting house price</a:t>
            </a:r>
            <a:endParaRPr lang="en-US" sz="2400"/>
          </a:p>
        </p:txBody>
      </p:sp>
      <p:sp>
        <p:nvSpPr>
          <p:cNvPr id="3" name="Text Box 2"/>
          <p:cNvSpPr txBox="1"/>
          <p:nvPr/>
        </p:nvSpPr>
        <p:spPr>
          <a:xfrm>
            <a:off x="201930" y="2961640"/>
            <a:ext cx="309880" cy="368300"/>
          </a:xfrm>
          <a:prstGeom prst="rect">
            <a:avLst/>
          </a:prstGeom>
          <a:noFill/>
        </p:spPr>
        <p:txBody>
          <a:bodyPr wrap="none" rtlCol="0">
            <a:spAutoFit/>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5" y="0"/>
            <a:ext cx="12192635" cy="5631180"/>
          </a:xfrm>
          <a:prstGeom prst="rect">
            <a:avLst/>
          </a:prstGeom>
          <a:noFill/>
        </p:spPr>
        <p:txBody>
          <a:bodyPr wrap="square" rtlCol="0">
            <a:spAutoFit/>
          </a:bodyPr>
          <a:p>
            <a:pPr algn="l"/>
            <a:r>
              <a:rPr lang="en-US" sz="2400"/>
              <a:t>when using Multiple linear, Lasso, Ridge, XGBoost, Random Forest regression and Extra Tree Regressor algorithms. Thus, the purpose of this study is to deepen the knowledge in regression methods in machine learning.</a:t>
            </a:r>
            <a:endParaRPr lang="en-US" sz="2400"/>
          </a:p>
          <a:p>
            <a:pPr algn="l"/>
            <a:r>
              <a:rPr lang="en-US" sz="2400"/>
              <a:t>In addition, the given datasets should be processed to enhance performance, which is accomplished by identifying the necessary features by applying one of the selection methods to eliminate the unwanted variables since each house has its unique features that help</a:t>
            </a:r>
            <a:endParaRPr lang="en-US" sz="2400"/>
          </a:p>
          <a:p>
            <a:pPr algn="l"/>
            <a:r>
              <a:rPr lang="en-US" sz="2400"/>
              <a:t>to estimate its price. These features may or may not be shared with all houses, which means they do not have the same influence on the house pricing resulting in inaccurate output.</a:t>
            </a:r>
            <a:endParaRPr lang="en-US" sz="2400"/>
          </a:p>
          <a:p>
            <a:pPr algn="l"/>
            <a:r>
              <a:rPr lang="en-US" sz="2400"/>
              <a:t>The study answers the following research questions:</a:t>
            </a:r>
            <a:endParaRPr lang="en-US" sz="2400"/>
          </a:p>
          <a:p>
            <a:pPr algn="l"/>
            <a:r>
              <a:rPr lang="en-US" sz="2400"/>
              <a:t>- Research question 1: Which machine learning algorithm performs better and has the most accurate result in house price prediction? And why?</a:t>
            </a:r>
            <a:endParaRPr lang="en-US" sz="2400"/>
          </a:p>
          <a:p>
            <a:pPr algn="l"/>
            <a:r>
              <a:rPr lang="en-US" sz="2400"/>
              <a:t>- Research question 2: What are the factors that have affected house prices in Australia over the years?</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07540" y="0"/>
            <a:ext cx="8376285" cy="829945"/>
          </a:xfrm>
          <a:prstGeom prst="rect">
            <a:avLst/>
          </a:prstGeom>
          <a:noFill/>
        </p:spPr>
        <p:txBody>
          <a:bodyPr wrap="square" rtlCol="0">
            <a:spAutoFit/>
            <a:scene3d>
              <a:camera prst="orthographicFront"/>
              <a:lightRig rig="threePt" dir="t"/>
            </a:scene3d>
          </a:bodyPr>
          <a:p>
            <a:pPr algn="l"/>
            <a:r>
              <a:rPr lang="en-US" sz="4800" b="1" u="sng">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Analytical Problem Framing</a:t>
            </a:r>
            <a:endParaRPr lang="en-US" altLang="en-US" sz="4800" b="1" u="sng">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Text Box 2"/>
          <p:cNvSpPr txBox="1"/>
          <p:nvPr/>
        </p:nvSpPr>
        <p:spPr>
          <a:xfrm>
            <a:off x="0" y="829945"/>
            <a:ext cx="12192000" cy="5200650"/>
          </a:xfrm>
          <a:prstGeom prst="rect">
            <a:avLst/>
          </a:prstGeom>
          <a:noFill/>
        </p:spPr>
        <p:txBody>
          <a:bodyPr wrap="square" rtlCol="0">
            <a:spAutoFit/>
          </a:bodyPr>
          <a:p>
            <a:pPr algn="l"/>
            <a:r>
              <a:rPr lang="en-US" sz="3600"/>
              <a:t>1. Mathematical / Analytical Modelling of the Problem</a:t>
            </a:r>
            <a:endParaRPr lang="en-US" sz="3600"/>
          </a:p>
          <a:p>
            <a:pPr algn="l"/>
            <a:r>
              <a:rPr lang="en-US" sz="2000"/>
              <a:t>Our objective is to predict House price which can be resolve by use of regression-based algorithm. In this project we are going to use different types of algorithms which uses their own mathematical equation on background. This project comes with two separate data set for training &amp; testing model. Initially data cleaning &amp; pre-processing perform over data. Feature engineering is performed to remove unnecessary feature &amp; for dimensionality reduction. In model building Final model is select based on evaluation benchmark among different models with different algorithms. Further Hyperparameter tuning performed to build more accurate model out of best model.</a:t>
            </a:r>
            <a:endParaRPr lang="en-US" sz="2000"/>
          </a:p>
          <a:p>
            <a:pPr algn="l"/>
            <a:r>
              <a:rPr lang="en-US" sz="3600"/>
              <a:t>2. Data Sources and their formats</a:t>
            </a:r>
            <a:endParaRPr lang="en-US" sz="3600"/>
          </a:p>
          <a:p>
            <a:pPr algn="l"/>
            <a:r>
              <a:rPr lang="en-US" sz="2000"/>
              <a:t>Data set provided by Flip Robo was in the format of CSV (Comma Separated Values). There are 2 data sets that are given. One is training data and one is testing data.</a:t>
            </a:r>
            <a:endParaRPr lang="en-US" sz="2000"/>
          </a:p>
          <a:p>
            <a:pPr algn="l"/>
            <a:r>
              <a:rPr lang="en-US" sz="2000"/>
              <a:t>1) Train file will be used for training the model, i.e., the model will learn from this file. It contains all the independent variables and the target variable. The dimension of data is 1168 rows and 81 columns.</a:t>
            </a:r>
            <a:endParaRPr lang="en-US" sz="2000"/>
          </a:p>
          <a:p>
            <a:pPr algn="l"/>
            <a:r>
              <a:rPr lang="en-US" sz="2000"/>
              <a:t>2) Test file contains all the independent variables, but not the target variable. We will apply the model to predict the target variable for the test data. The dimension of data is 292 rows and 80 columns.</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72)"/>
          <p:cNvPicPr>
            <a:picLocks noChangeAspect="1"/>
          </p:cNvPicPr>
          <p:nvPr/>
        </p:nvPicPr>
        <p:blipFill>
          <a:blip r:embed="rId1"/>
          <a:stretch>
            <a:fillRect/>
          </a:stretch>
        </p:blipFill>
        <p:spPr>
          <a:xfrm>
            <a:off x="0" y="0"/>
            <a:ext cx="12192000" cy="1904365"/>
          </a:xfrm>
          <a:prstGeom prst="rect">
            <a:avLst/>
          </a:prstGeom>
        </p:spPr>
      </p:pic>
      <p:pic>
        <p:nvPicPr>
          <p:cNvPr id="4" name="Picture 3" descr="Screenshot (74)"/>
          <p:cNvPicPr>
            <a:picLocks noChangeAspect="1"/>
          </p:cNvPicPr>
          <p:nvPr/>
        </p:nvPicPr>
        <p:blipFill>
          <a:blip r:embed="rId2"/>
          <a:stretch>
            <a:fillRect/>
          </a:stretch>
        </p:blipFill>
        <p:spPr>
          <a:xfrm>
            <a:off x="1270" y="3668395"/>
            <a:ext cx="12190730" cy="20300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876425" y="243840"/>
            <a:ext cx="8439785" cy="583565"/>
          </a:xfrm>
          <a:prstGeom prst="rect">
            <a:avLst/>
          </a:prstGeom>
          <a:noFill/>
        </p:spPr>
        <p:txBody>
          <a:bodyPr wrap="none" rtlCol="0">
            <a:spAutoFit/>
          </a:bodyPr>
          <a:p>
            <a:pPr algn="l"/>
            <a:r>
              <a:rPr lang="en-IN" altLang="en-US" sz="3200">
                <a:sym typeface="+mn-ea"/>
              </a:rPr>
              <a:t>THEIR IS NO DUPLICATE IN THE DATA SET</a:t>
            </a:r>
            <a:endParaRPr lang="en-IN" altLang="en-US" sz="3200"/>
          </a:p>
        </p:txBody>
      </p:sp>
      <p:pic>
        <p:nvPicPr>
          <p:cNvPr id="4" name="Picture 3" descr="Screenshot (76)"/>
          <p:cNvPicPr>
            <a:picLocks noChangeAspect="1"/>
          </p:cNvPicPr>
          <p:nvPr/>
        </p:nvPicPr>
        <p:blipFill>
          <a:blip r:embed="rId1"/>
          <a:stretch>
            <a:fillRect/>
          </a:stretch>
        </p:blipFill>
        <p:spPr>
          <a:xfrm>
            <a:off x="635" y="1094740"/>
            <a:ext cx="12191365" cy="1076325"/>
          </a:xfrm>
          <a:prstGeom prst="rect">
            <a:avLst/>
          </a:prstGeom>
        </p:spPr>
      </p:pic>
      <p:sp>
        <p:nvSpPr>
          <p:cNvPr id="5" name="Text Box 4"/>
          <p:cNvSpPr txBox="1"/>
          <p:nvPr/>
        </p:nvSpPr>
        <p:spPr>
          <a:xfrm>
            <a:off x="2162175" y="2677795"/>
            <a:ext cx="7792085" cy="583565"/>
          </a:xfrm>
          <a:prstGeom prst="rect">
            <a:avLst/>
          </a:prstGeom>
          <a:noFill/>
        </p:spPr>
        <p:txBody>
          <a:bodyPr wrap="none" rtlCol="0">
            <a:spAutoFit/>
          </a:bodyPr>
          <a:p>
            <a:r>
              <a:rPr lang="en-IN" altLang="en-US" sz="3200"/>
              <a:t>THE COLUMNS NAME IN THE DATASET</a:t>
            </a:r>
            <a:endParaRPr lang="en-IN" altLang="en-US" sz="3200"/>
          </a:p>
        </p:txBody>
      </p:sp>
      <p:pic>
        <p:nvPicPr>
          <p:cNvPr id="6" name="Picture 5" descr="Screenshot (78)"/>
          <p:cNvPicPr>
            <a:picLocks noChangeAspect="1"/>
          </p:cNvPicPr>
          <p:nvPr/>
        </p:nvPicPr>
        <p:blipFill>
          <a:blip r:embed="rId2"/>
          <a:stretch>
            <a:fillRect/>
          </a:stretch>
        </p:blipFill>
        <p:spPr>
          <a:xfrm>
            <a:off x="635" y="3340100"/>
            <a:ext cx="12191365" cy="35179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4856480" cy="645160"/>
          </a:xfrm>
          <a:prstGeom prst="rect">
            <a:avLst/>
          </a:prstGeom>
          <a:noFill/>
        </p:spPr>
        <p:txBody>
          <a:bodyPr wrap="none" rtlCol="0">
            <a:spAutoFit/>
          </a:bodyPr>
          <a:p>
            <a:pPr algn="l"/>
            <a:r>
              <a:rPr lang="en-IN" altLang="en-US" sz="3600"/>
              <a:t>3. </a:t>
            </a:r>
            <a:r>
              <a:rPr lang="en-US" sz="3600"/>
              <a:t>Data Pre-processing</a:t>
            </a:r>
            <a:endParaRPr lang="en-US" sz="3600"/>
          </a:p>
        </p:txBody>
      </p:sp>
      <p:sp>
        <p:nvSpPr>
          <p:cNvPr id="3" name="Text Box 2"/>
          <p:cNvSpPr txBox="1"/>
          <p:nvPr/>
        </p:nvSpPr>
        <p:spPr>
          <a:xfrm>
            <a:off x="0" y="645160"/>
            <a:ext cx="12191365" cy="829945"/>
          </a:xfrm>
          <a:prstGeom prst="rect">
            <a:avLst/>
          </a:prstGeom>
          <a:noFill/>
        </p:spPr>
        <p:txBody>
          <a:bodyPr wrap="square" rtlCol="0">
            <a:spAutoFit/>
          </a:bodyPr>
          <a:p>
            <a:pPr algn="l"/>
            <a:r>
              <a:rPr lang="en-US" sz="2400"/>
              <a:t>The dataset is large and it may contain some data error. In order to reach clean, error free data some data cleaning &amp; data pre-processing performed data.</a:t>
            </a:r>
            <a:endParaRPr lang="en-US" sz="2400"/>
          </a:p>
        </p:txBody>
      </p:sp>
      <p:sp>
        <p:nvSpPr>
          <p:cNvPr id="4" name="Text Box 3"/>
          <p:cNvSpPr txBox="1"/>
          <p:nvPr/>
        </p:nvSpPr>
        <p:spPr>
          <a:xfrm>
            <a:off x="273050" y="1805305"/>
            <a:ext cx="7155180" cy="521970"/>
          </a:xfrm>
          <a:prstGeom prst="rect">
            <a:avLst/>
          </a:prstGeom>
          <a:noFill/>
        </p:spPr>
        <p:txBody>
          <a:bodyPr wrap="none" rtlCol="0">
            <a:spAutoFit/>
          </a:bodyPr>
          <a:p>
            <a:pPr marL="457200" indent="-457200">
              <a:buFont typeface="Arial" panose="020B0604020202020204" pitchFamily="34" charset="0"/>
              <a:buChar char="•"/>
            </a:pPr>
            <a:r>
              <a:rPr lang="en-IN" altLang="en-US" sz="2800"/>
              <a:t>CHECK NAN VALUES IN THE DATASET</a:t>
            </a:r>
            <a:endParaRPr lang="en-IN" altLang="en-US" sz="2800"/>
          </a:p>
        </p:txBody>
      </p:sp>
      <p:pic>
        <p:nvPicPr>
          <p:cNvPr id="5" name="Picture 4" descr="Screenshot (83)"/>
          <p:cNvPicPr>
            <a:picLocks noChangeAspect="1"/>
          </p:cNvPicPr>
          <p:nvPr/>
        </p:nvPicPr>
        <p:blipFill>
          <a:blip r:embed="rId1"/>
          <a:stretch>
            <a:fillRect/>
          </a:stretch>
        </p:blipFill>
        <p:spPr>
          <a:xfrm>
            <a:off x="0" y="2844800"/>
            <a:ext cx="12192000" cy="1042670"/>
          </a:xfrm>
          <a:prstGeom prst="rect">
            <a:avLst/>
          </a:prstGeom>
        </p:spPr>
      </p:pic>
      <p:sp>
        <p:nvSpPr>
          <p:cNvPr id="6" name="Text Box 5"/>
          <p:cNvSpPr txBox="1"/>
          <p:nvPr/>
        </p:nvSpPr>
        <p:spPr>
          <a:xfrm>
            <a:off x="0" y="4643755"/>
            <a:ext cx="10375265" cy="521970"/>
          </a:xfrm>
          <a:prstGeom prst="rect">
            <a:avLst/>
          </a:prstGeom>
          <a:noFill/>
        </p:spPr>
        <p:txBody>
          <a:bodyPr wrap="none" rtlCol="0">
            <a:spAutoFit/>
          </a:bodyPr>
          <a:p>
            <a:pPr marL="285750" indent="-285750">
              <a:buFont typeface="Arial" panose="020B0604020202020204" pitchFamily="34" charset="0"/>
              <a:buChar char="•"/>
            </a:pPr>
            <a:r>
              <a:rPr lang="en-IN" altLang="en-US" sz="2800"/>
              <a:t>SOME FEATURES CONTAIN NULL VALUE WITH HEAT MAP </a:t>
            </a:r>
            <a:endParaRPr lang="en-IN"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85)"/>
          <p:cNvPicPr>
            <a:picLocks noChangeAspect="1"/>
          </p:cNvPicPr>
          <p:nvPr/>
        </p:nvPicPr>
        <p:blipFill>
          <a:blip r:embed="rId1"/>
          <a:stretch>
            <a:fillRect/>
          </a:stretch>
        </p:blipFill>
        <p:spPr>
          <a:xfrm>
            <a:off x="3314700" y="80645"/>
            <a:ext cx="5562600" cy="66960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82)"/>
          <p:cNvPicPr>
            <a:picLocks noChangeAspect="1"/>
          </p:cNvPicPr>
          <p:nvPr/>
        </p:nvPicPr>
        <p:blipFill>
          <a:blip r:embed="rId1"/>
          <a:stretch>
            <a:fillRect/>
          </a:stretch>
        </p:blipFill>
        <p:spPr>
          <a:xfrm>
            <a:off x="0" y="0"/>
            <a:ext cx="12192000" cy="68573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746760"/>
            <a:ext cx="12192000" cy="4892675"/>
          </a:xfrm>
          <a:prstGeom prst="rect">
            <a:avLst/>
          </a:prstGeom>
          <a:noFill/>
        </p:spPr>
        <p:txBody>
          <a:bodyPr wrap="square" rtlCol="0" anchor="t">
            <a:spAutoFit/>
          </a:bodyPr>
          <a:p>
            <a:pPr marL="342900" indent="-342900">
              <a:buFont typeface="Arial" panose="020B0604020202020204" pitchFamily="34" charset="0"/>
              <a:buChar char="•"/>
            </a:pPr>
            <a:r>
              <a:rPr lang="en-US" sz="2400"/>
              <a:t>MasVnrType - 7</a:t>
            </a:r>
            <a:endParaRPr lang="en-US" sz="2400"/>
          </a:p>
          <a:p>
            <a:pPr marL="342900" indent="-342900">
              <a:buFont typeface="Arial" panose="020B0604020202020204" pitchFamily="34" charset="0"/>
              <a:buChar char="•"/>
            </a:pPr>
            <a:r>
              <a:rPr lang="en-US" sz="2400"/>
              <a:t>MasVnrArea - 7</a:t>
            </a:r>
            <a:endParaRPr lang="en-US" sz="2400"/>
          </a:p>
          <a:p>
            <a:pPr marL="342900" indent="-342900">
              <a:buFont typeface="Arial" panose="020B0604020202020204" pitchFamily="34" charset="0"/>
              <a:buChar char="•"/>
            </a:pPr>
            <a:r>
              <a:rPr lang="en-US" sz="2400"/>
              <a:t>BsmtQual - 30</a:t>
            </a:r>
            <a:endParaRPr lang="en-US" sz="2400"/>
          </a:p>
          <a:p>
            <a:pPr marL="342900" indent="-342900">
              <a:buFont typeface="Arial" panose="020B0604020202020204" pitchFamily="34" charset="0"/>
              <a:buChar char="•"/>
            </a:pPr>
            <a:r>
              <a:rPr lang="en-US" sz="2400"/>
              <a:t>BsmtCond - 30</a:t>
            </a:r>
            <a:endParaRPr lang="en-US" sz="2400"/>
          </a:p>
          <a:p>
            <a:pPr marL="342900" indent="-342900">
              <a:buFont typeface="Arial" panose="020B0604020202020204" pitchFamily="34" charset="0"/>
              <a:buChar char="•"/>
            </a:pPr>
            <a:r>
              <a:rPr lang="en-US" sz="2400"/>
              <a:t>BsmtFinType1 - 30</a:t>
            </a:r>
            <a:endParaRPr lang="en-US" sz="2400"/>
          </a:p>
          <a:p>
            <a:pPr marL="342900" indent="-342900">
              <a:buFont typeface="Arial" panose="020B0604020202020204" pitchFamily="34" charset="0"/>
              <a:buChar char="•"/>
            </a:pPr>
            <a:r>
              <a:rPr lang="en-US" sz="2400"/>
              <a:t>BsmtFinType2 - 31</a:t>
            </a:r>
            <a:endParaRPr lang="en-US" sz="2400"/>
          </a:p>
          <a:p>
            <a:pPr marL="342900" indent="-342900">
              <a:buFont typeface="Arial" panose="020B0604020202020204" pitchFamily="34" charset="0"/>
              <a:buChar char="•"/>
            </a:pPr>
            <a:r>
              <a:rPr lang="en-US" sz="2400"/>
              <a:t>BsmtExposure - 31</a:t>
            </a:r>
            <a:endParaRPr lang="en-US" sz="2400"/>
          </a:p>
          <a:p>
            <a:pPr marL="342900" indent="-342900">
              <a:buFont typeface="Arial" panose="020B0604020202020204" pitchFamily="34" charset="0"/>
              <a:buChar char="•"/>
            </a:pPr>
            <a:r>
              <a:rPr lang="en-US" sz="2400"/>
              <a:t>GarageQual - 64</a:t>
            </a:r>
            <a:endParaRPr lang="en-US" sz="2400"/>
          </a:p>
          <a:p>
            <a:pPr marL="342900" indent="-342900">
              <a:buFont typeface="Arial" panose="020B0604020202020204" pitchFamily="34" charset="0"/>
              <a:buChar char="•"/>
            </a:pPr>
            <a:r>
              <a:rPr lang="en-US" sz="2400"/>
              <a:t>GarageFinish - 64</a:t>
            </a:r>
            <a:endParaRPr lang="en-US" sz="2400"/>
          </a:p>
          <a:p>
            <a:pPr marL="342900" indent="-342900">
              <a:buFont typeface="Arial" panose="020B0604020202020204" pitchFamily="34" charset="0"/>
              <a:buChar char="•"/>
            </a:pPr>
            <a:r>
              <a:rPr lang="en-US" sz="2400"/>
              <a:t>GarageYrBlt - 64</a:t>
            </a:r>
            <a:endParaRPr lang="en-US" sz="2400"/>
          </a:p>
          <a:p>
            <a:pPr marL="342900" indent="-342900">
              <a:buFont typeface="Arial" panose="020B0604020202020204" pitchFamily="34" charset="0"/>
              <a:buChar char="•"/>
            </a:pPr>
            <a:r>
              <a:rPr lang="en-US" sz="2400"/>
              <a:t>GarageCond - 64</a:t>
            </a:r>
            <a:endParaRPr lang="en-US" sz="2400"/>
          </a:p>
          <a:p>
            <a:pPr marL="342900" indent="-342900">
              <a:buFont typeface="Arial" panose="020B0604020202020204" pitchFamily="34" charset="0"/>
              <a:buChar char="•"/>
            </a:pPr>
            <a:r>
              <a:rPr lang="en-US" sz="2400"/>
              <a:t>GarageType - 64</a:t>
            </a:r>
            <a:endParaRPr lang="en-US" sz="2400"/>
          </a:p>
          <a:p>
            <a:pPr marL="342900" indent="-342900">
              <a:buFont typeface="Arial" panose="020B0604020202020204" pitchFamily="34" charset="0"/>
              <a:buChar char="•"/>
            </a:pPr>
            <a:r>
              <a:rPr lang="en-US" sz="2400"/>
              <a:t>LotFrontage - 214</a:t>
            </a:r>
            <a:endParaRPr lang="en-US" sz="2400"/>
          </a:p>
        </p:txBody>
      </p:sp>
      <p:sp>
        <p:nvSpPr>
          <p:cNvPr id="3" name="Text Box 2"/>
          <p:cNvSpPr txBox="1"/>
          <p:nvPr/>
        </p:nvSpPr>
        <p:spPr>
          <a:xfrm>
            <a:off x="343535" y="40005"/>
            <a:ext cx="4077970" cy="706755"/>
          </a:xfrm>
          <a:prstGeom prst="rect">
            <a:avLst/>
          </a:prstGeom>
          <a:noFill/>
        </p:spPr>
        <p:txBody>
          <a:bodyPr wrap="none" rtlCol="0">
            <a:spAutoFit/>
          </a:bodyPr>
          <a:p>
            <a:r>
              <a:rPr lang="en-IN" altLang="en-US" sz="4000"/>
              <a:t>OBSERVATION:-</a:t>
            </a:r>
            <a:endParaRPr lang="en-IN" altLang="en-US" sz="4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1726545" cy="2553335"/>
          </a:xfrm>
          <a:prstGeom prst="rect">
            <a:avLst/>
          </a:prstGeom>
          <a:noFill/>
        </p:spPr>
        <p:txBody>
          <a:bodyPr wrap="square" rtlCol="0">
            <a:spAutoFit/>
          </a:bodyPr>
          <a:p>
            <a:pPr algn="l"/>
            <a:r>
              <a:rPr lang="en-US" sz="3200"/>
              <a:t>We have removed feature which contain high amount missing values e.g., Top 5 features with missing value in above list. Rest of feature are handle based on mean, median or mode imputation depending on outliers &amp; distribution of feature.</a:t>
            </a:r>
            <a:endParaRPr lang="en-US" sz="3200"/>
          </a:p>
          <a:p>
            <a:pPr algn="l"/>
            <a:endParaRPr lang="en-US" sz="3200"/>
          </a:p>
        </p:txBody>
      </p:sp>
      <p:pic>
        <p:nvPicPr>
          <p:cNvPr id="3" name="Picture 2" descr="Screenshot (91)"/>
          <p:cNvPicPr>
            <a:picLocks noChangeAspect="1"/>
          </p:cNvPicPr>
          <p:nvPr/>
        </p:nvPicPr>
        <p:blipFill>
          <a:blip r:embed="rId1"/>
          <a:stretch>
            <a:fillRect/>
          </a:stretch>
        </p:blipFill>
        <p:spPr>
          <a:xfrm>
            <a:off x="0" y="2634615"/>
            <a:ext cx="12192000" cy="2400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0">
              <a:srgbClr val="846C21"/>
            </a:gs>
          </a:gsLst>
          <a:lin scaled="0"/>
        </a:gradFill>
        <a:effectLst/>
      </p:bgPr>
    </p:bg>
    <p:spTree>
      <p:nvGrpSpPr>
        <p:cNvPr id="1" name=""/>
        <p:cNvGrpSpPr/>
        <p:nvPr/>
      </p:nvGrpSpPr>
      <p:grpSpPr/>
      <p:sp>
        <p:nvSpPr>
          <p:cNvPr id="2" name="Text Box 1"/>
          <p:cNvSpPr txBox="1"/>
          <p:nvPr/>
        </p:nvSpPr>
        <p:spPr>
          <a:xfrm>
            <a:off x="3514090" y="264795"/>
            <a:ext cx="5164455" cy="829945"/>
          </a:xfrm>
          <a:prstGeom prst="rect">
            <a:avLst/>
          </a:prstGeom>
          <a:noFill/>
        </p:spPr>
        <p:txBody>
          <a:bodyPr wrap="none" rtlCol="0">
            <a:spAutoFit/>
          </a:bodyPr>
          <a:p>
            <a:r>
              <a:rPr lang="en-IN" altLang="en-US" sz="48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Acknowledgement</a:t>
            </a:r>
            <a:endParaRPr lang="en-IN" altLang="en-US" sz="48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 Box 2"/>
          <p:cNvSpPr txBox="1"/>
          <p:nvPr/>
        </p:nvSpPr>
        <p:spPr>
          <a:xfrm>
            <a:off x="709295" y="1594485"/>
            <a:ext cx="10772775" cy="4831080"/>
          </a:xfrm>
          <a:prstGeom prst="rect">
            <a:avLst/>
          </a:prstGeom>
          <a:solidFill>
            <a:schemeClr val="bg1"/>
          </a:solidFill>
          <a:effectLst>
            <a:glow rad="381000">
              <a:schemeClr val="accent2">
                <a:satMod val="175000"/>
                <a:alpha val="40000"/>
              </a:schemeClr>
            </a:glow>
          </a:effectLst>
        </p:spPr>
        <p:txBody>
          <a:bodyPr wrap="square" rtlCol="0" anchor="t">
            <a:spAutoFit/>
          </a:bodyPr>
          <a:p>
            <a:r>
              <a:rPr lang="en-IN" altLang="en-US" sz="2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t>I WOULD LIKE TO GAVE MY GRATITUDE TO </a:t>
            </a:r>
            <a:r>
              <a:rPr lang="en-IN" altLang="en-US" sz="2800">
                <a:ln w="12700">
                  <a:solidFill>
                    <a:schemeClr val="tx2">
                      <a:lumMod val="75000"/>
                    </a:schemeClr>
                  </a:solidFill>
                  <a:prstDash val="solid"/>
                </a:ln>
                <a:pattFill prst="dkUpDiag">
                  <a:fgClr>
                    <a:schemeClr val="tx2"/>
                  </a:fgClr>
                  <a:bgClr>
                    <a:schemeClr val="tx2">
                      <a:lumMod val="20000"/>
                      <a:lumOff val="80000"/>
                    </a:schemeClr>
                  </a:bgClr>
                </a:pattFill>
                <a:effectLst>
                  <a:glow rad="228600">
                    <a:schemeClr val="accent4">
                      <a:satMod val="175000"/>
                      <a:alpha val="40000"/>
                    </a:schemeClr>
                  </a:glow>
                  <a:outerShdw dist="38100" dir="2640000" algn="bl" rotWithShape="0">
                    <a:srgbClr val="FF0000"/>
                  </a:outerShdw>
                  <a:reflection stA="45000" endPos="0" dist="50800" dir="5400000" sy="-100000" algn="bl" rotWithShape="0"/>
                </a:effectLst>
                <a:sym typeface="+mn-ea"/>
              </a:rPr>
              <a:t>‘FLIP ROBO’ </a:t>
            </a:r>
            <a:r>
              <a:rPr lang="en-IN" altLang="en-US" sz="2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t>WHO GAVE THIS WONDERFULL OPPORTUNITY TO WORK ON THIS DATASET PROJECT ASLO HEARTFUL THANK TO </a:t>
            </a:r>
            <a:r>
              <a:rPr lang="en-IN" altLang="en-US" sz="2800">
                <a:ln w="22225">
                  <a:solidFill>
                    <a:schemeClr val="accent2"/>
                  </a:solidFill>
                  <a:prstDash val="solid"/>
                </a:ln>
                <a:solidFill>
                  <a:schemeClr val="accent2">
                    <a:lumMod val="40000"/>
                    <a:lumOff val="60000"/>
                  </a:schemeClr>
                </a:solidFill>
                <a:effectLst/>
                <a:sym typeface="+mn-ea"/>
              </a:rPr>
              <a:t>‘KHUSHBOO MAM’</a:t>
            </a:r>
            <a:r>
              <a:rPr lang="en-IN" altLang="en-US" sz="2800">
                <a:ln w="6600">
                  <a:solidFill>
                    <a:schemeClr val="accent2"/>
                  </a:solidFill>
                  <a:prstDash val="solid"/>
                </a:ln>
                <a:solidFill>
                  <a:srgbClr val="FFFFFF"/>
                </a:solidFill>
                <a:effectLst>
                  <a:outerShdw dist="38100" dir="2700000" algn="tl" rotWithShape="0">
                    <a:schemeClr val="accent2"/>
                  </a:outerShdw>
                </a:effectLst>
                <a:sym typeface="+mn-ea"/>
              </a:rPr>
              <a:t> </a:t>
            </a:r>
            <a:r>
              <a:rPr lang="en-IN" altLang="en-US" sz="2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t>TO CLEAR MY CONFUSIONS AND DOUBTS.</a:t>
            </a:r>
            <a:endParaRPr lang="en-IN" altLang="en-US" sz="2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r>
              <a:rPr lang="en-IN" altLang="en-US" sz="2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t>THE SKILLS WHICH USE TO COMPLETE THE PROJECT</a:t>
            </a:r>
            <a:endParaRPr lang="en-IN" altLang="en-US" sz="2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pPr marL="514350" indent="-514350">
              <a:buAutoNum type="arabicPeriod"/>
            </a:pPr>
            <a:r>
              <a:rPr lang="en-IN" altLang="en-US" sz="2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t>DATA VISULIZATION- MATPLOTLIB, SEABORN</a:t>
            </a:r>
            <a:endParaRPr lang="en-IN" altLang="en-US" sz="2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pPr marL="514350" indent="-514350">
              <a:buAutoNum type="arabicPeriod"/>
            </a:pPr>
            <a:r>
              <a:rPr lang="en-IN" altLang="en-US" sz="2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t>PANDAS LIBRARY</a:t>
            </a:r>
            <a:endParaRPr lang="en-IN" altLang="en-US" sz="2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pPr marL="514350" indent="-514350">
              <a:buAutoNum type="arabicPeriod"/>
            </a:pPr>
            <a:r>
              <a:rPr lang="en-IN" altLang="en-US" sz="2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t>NUMPY LIBRARY</a:t>
            </a:r>
            <a:endParaRPr lang="en-IN" altLang="en-US" sz="2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pPr marL="514350" indent="-514350">
              <a:buAutoNum type="arabicPeriod"/>
            </a:pPr>
            <a:r>
              <a:rPr lang="en-IN" altLang="en-US" sz="2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t>EDA KNOWLEDGE</a:t>
            </a:r>
            <a:endParaRPr lang="en-IN" altLang="en-US" sz="2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endParaRPr>
          </a:p>
          <a:p>
            <a:pPr marL="514350" indent="-514350">
              <a:buAutoNum type="arabicPeriod"/>
            </a:pPr>
            <a:r>
              <a:rPr lang="en-IN" altLang="en-US" sz="2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t>MACHINE LEARNING</a:t>
            </a:r>
            <a:endParaRPr lang="en-IN" altLang="en-US" sz="2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endParaRPr>
          </a:p>
          <a:p>
            <a:pPr marL="514350" indent="-514350">
              <a:buAutoNum type="arabicPeriod"/>
            </a:pPr>
            <a:endParaRPr lang="en-IN" altLang="en-US" sz="2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7965" y="0"/>
            <a:ext cx="11736070" cy="583565"/>
          </a:xfrm>
          <a:prstGeom prst="rect">
            <a:avLst/>
          </a:prstGeom>
          <a:noFill/>
        </p:spPr>
        <p:txBody>
          <a:bodyPr wrap="none" rtlCol="0">
            <a:spAutoFit/>
          </a:bodyPr>
          <a:p>
            <a:r>
              <a:rPr lang="en-IN" altLang="en-US" sz="3200"/>
              <a:t>NOW FILL THE REMAINNG FEATURES WITH MEDIAN MODE</a:t>
            </a:r>
            <a:endParaRPr lang="en-IN" altLang="en-US" sz="3200"/>
          </a:p>
        </p:txBody>
      </p:sp>
      <p:pic>
        <p:nvPicPr>
          <p:cNvPr id="3" name="Picture 2" descr="Screenshot (88)"/>
          <p:cNvPicPr>
            <a:picLocks noChangeAspect="1"/>
          </p:cNvPicPr>
          <p:nvPr/>
        </p:nvPicPr>
        <p:blipFill>
          <a:blip r:embed="rId1"/>
          <a:stretch>
            <a:fillRect/>
          </a:stretch>
        </p:blipFill>
        <p:spPr>
          <a:xfrm>
            <a:off x="61595" y="716915"/>
            <a:ext cx="12068175" cy="60128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89)"/>
          <p:cNvPicPr>
            <a:picLocks noChangeAspect="1"/>
          </p:cNvPicPr>
          <p:nvPr/>
        </p:nvPicPr>
        <p:blipFill>
          <a:blip r:embed="rId1"/>
          <a:stretch>
            <a:fillRect/>
          </a:stretch>
        </p:blipFill>
        <p:spPr>
          <a:xfrm>
            <a:off x="0" y="0"/>
            <a:ext cx="12144375" cy="45669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2112625" cy="1198880"/>
          </a:xfrm>
          <a:prstGeom prst="rect">
            <a:avLst/>
          </a:prstGeom>
          <a:noFill/>
        </p:spPr>
        <p:txBody>
          <a:bodyPr wrap="square" rtlCol="0">
            <a:spAutoFit/>
          </a:bodyPr>
          <a:p>
            <a:pPr algn="l"/>
            <a:r>
              <a:rPr lang="en-US" sz="2400"/>
              <a:t>▪ Label Encoding of Categorical features:</a:t>
            </a:r>
            <a:endParaRPr lang="en-US" sz="2400"/>
          </a:p>
          <a:p>
            <a:pPr algn="l"/>
            <a:r>
              <a:rPr lang="en-US" sz="2400"/>
              <a:t>The categorical Variable in training &amp; testing dataset are converted into numerical datatype using label encoder from scikit library</a:t>
            </a:r>
            <a:endParaRPr lang="en-US" sz="2400"/>
          </a:p>
        </p:txBody>
      </p:sp>
      <p:pic>
        <p:nvPicPr>
          <p:cNvPr id="4" name="Picture 3" descr="Screenshot (92)"/>
          <p:cNvPicPr>
            <a:picLocks noChangeAspect="1"/>
          </p:cNvPicPr>
          <p:nvPr/>
        </p:nvPicPr>
        <p:blipFill>
          <a:blip r:embed="rId1"/>
          <a:stretch>
            <a:fillRect/>
          </a:stretch>
        </p:blipFill>
        <p:spPr>
          <a:xfrm>
            <a:off x="0" y="1293495"/>
            <a:ext cx="11715750" cy="42297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4801235" cy="953135"/>
          </a:xfrm>
          <a:prstGeom prst="rect">
            <a:avLst/>
          </a:prstGeom>
          <a:noFill/>
        </p:spPr>
        <p:txBody>
          <a:bodyPr wrap="square" rtlCol="0" anchor="t">
            <a:spAutoFit/>
          </a:bodyPr>
          <a:p>
            <a:r>
              <a:rPr lang="en-US" sz="2800"/>
              <a:t>▪ Standard Scaling:</a:t>
            </a:r>
            <a:endParaRPr lang="en-US" sz="2800"/>
          </a:p>
          <a:p>
            <a:endParaRPr lang="en-US" sz="2800"/>
          </a:p>
        </p:txBody>
      </p:sp>
      <p:pic>
        <p:nvPicPr>
          <p:cNvPr id="4" name="Picture 3" descr="Screenshot (94)"/>
          <p:cNvPicPr>
            <a:picLocks noChangeAspect="1"/>
          </p:cNvPicPr>
          <p:nvPr/>
        </p:nvPicPr>
        <p:blipFill>
          <a:blip r:embed="rId1"/>
          <a:stretch>
            <a:fillRect/>
          </a:stretch>
        </p:blipFill>
        <p:spPr>
          <a:xfrm>
            <a:off x="635" y="857250"/>
            <a:ext cx="12191365" cy="36106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5" y="0"/>
            <a:ext cx="12191365" cy="2922905"/>
          </a:xfrm>
          <a:prstGeom prst="rect">
            <a:avLst/>
          </a:prstGeom>
          <a:noFill/>
        </p:spPr>
        <p:txBody>
          <a:bodyPr wrap="square" rtlCol="0" anchor="t">
            <a:spAutoFit/>
          </a:bodyPr>
          <a:p>
            <a:pPr marL="571500" indent="-571500">
              <a:buFont typeface="Arial" panose="020B0604020202020204" pitchFamily="34" charset="0"/>
              <a:buChar char="•"/>
            </a:pPr>
            <a:r>
              <a:rPr lang="en-US" sz="4400"/>
              <a:t>Data Inputs- Logic- Output Relationships</a:t>
            </a:r>
            <a:endParaRPr lang="en-US" sz="4400"/>
          </a:p>
          <a:p>
            <a:r>
              <a:rPr lang="en-US" sz="2800"/>
              <a:t>Correlation heatmap is plotted to gain understanding of relationship between target features &amp; independent features. We can see that lot of features are highly correlated with target variable Sale Price. To gain insights about relationship between Input &amp; output different types of visualization are plotted which we will see in EDA section of this report</a:t>
            </a:r>
            <a:endParaRPr lang="en-US" sz="2800"/>
          </a:p>
        </p:txBody>
      </p:sp>
      <p:pic>
        <p:nvPicPr>
          <p:cNvPr id="4" name="Picture 3" descr="Screenshot (96)"/>
          <p:cNvPicPr>
            <a:picLocks noChangeAspect="1"/>
          </p:cNvPicPr>
          <p:nvPr/>
        </p:nvPicPr>
        <p:blipFill>
          <a:blip r:embed="rId1"/>
          <a:stretch>
            <a:fillRect/>
          </a:stretch>
        </p:blipFill>
        <p:spPr>
          <a:xfrm>
            <a:off x="0" y="2922905"/>
            <a:ext cx="12191365" cy="393509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1280" y="0"/>
            <a:ext cx="12192000" cy="3846195"/>
          </a:xfrm>
          <a:prstGeom prst="rect">
            <a:avLst/>
          </a:prstGeom>
          <a:noFill/>
        </p:spPr>
        <p:txBody>
          <a:bodyPr wrap="square" rtlCol="0" anchor="t">
            <a:spAutoFit/>
          </a:bodyPr>
          <a:p>
            <a:r>
              <a:rPr lang="en-US" sz="4000"/>
              <a:t>Hardware &amp; Software Requirements with Tool Used</a:t>
            </a:r>
            <a:endParaRPr lang="en-US" sz="4000"/>
          </a:p>
          <a:p>
            <a:r>
              <a:rPr lang="en-US" sz="2800"/>
              <a:t>Hardware Used </a:t>
            </a:r>
            <a:r>
              <a:rPr lang="en-US"/>
              <a:t>-</a:t>
            </a:r>
            <a:endParaRPr lang="en-US"/>
          </a:p>
          <a:p>
            <a:r>
              <a:rPr lang="en-US" sz="2000"/>
              <a:t>1. Processor — Intel i3 processor with 2.4GHZ</a:t>
            </a:r>
            <a:endParaRPr lang="en-US" sz="2000"/>
          </a:p>
          <a:p>
            <a:r>
              <a:rPr lang="en-US" sz="2000"/>
              <a:t>2. RAM — 4 GB</a:t>
            </a:r>
            <a:endParaRPr lang="en-US" sz="2000"/>
          </a:p>
          <a:p>
            <a:r>
              <a:rPr lang="en-US" sz="2000"/>
              <a:t>3. GPU — 2GB AMD Radeon Graphics card</a:t>
            </a:r>
            <a:endParaRPr lang="en-US" sz="2000"/>
          </a:p>
          <a:p>
            <a:r>
              <a:rPr lang="en-US" sz="2000"/>
              <a:t>Software utilised -</a:t>
            </a:r>
            <a:endParaRPr lang="en-US" sz="2000"/>
          </a:p>
          <a:p>
            <a:r>
              <a:rPr lang="en-US" sz="2000"/>
              <a:t>1. Anaconda – Jupyter Notebook</a:t>
            </a:r>
            <a:endParaRPr lang="en-US" sz="2000"/>
          </a:p>
          <a:p>
            <a:r>
              <a:rPr lang="en-US" sz="2000"/>
              <a:t>2. Google Colab – for Hyper parameter tuning</a:t>
            </a:r>
            <a:endParaRPr lang="en-US" sz="2000"/>
          </a:p>
          <a:p>
            <a:r>
              <a:rPr lang="en-US" sz="2800"/>
              <a:t>Libraries Used – General libraries used for data wrangling</a:t>
            </a:r>
            <a:endParaRPr lang="en-US" sz="2800"/>
          </a:p>
          <a:p>
            <a:r>
              <a:rPr lang="en-US" sz="2800"/>
              <a:t>Libraries used</a:t>
            </a:r>
            <a:endParaRPr lang="en-US" sz="2800"/>
          </a:p>
        </p:txBody>
      </p:sp>
      <p:pic>
        <p:nvPicPr>
          <p:cNvPr id="3" name="Picture 2" descr="Screenshot (98)"/>
          <p:cNvPicPr>
            <a:picLocks noChangeAspect="1"/>
          </p:cNvPicPr>
          <p:nvPr/>
        </p:nvPicPr>
        <p:blipFill>
          <a:blip r:embed="rId1"/>
          <a:stretch>
            <a:fillRect/>
          </a:stretch>
        </p:blipFill>
        <p:spPr>
          <a:xfrm>
            <a:off x="81280" y="3846195"/>
            <a:ext cx="12110720" cy="295084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63675" y="152400"/>
            <a:ext cx="9264650" cy="583565"/>
          </a:xfrm>
          <a:prstGeom prst="rect">
            <a:avLst/>
          </a:prstGeom>
          <a:noFill/>
        </p:spPr>
        <p:txBody>
          <a:bodyPr wrap="none" rtlCol="0">
            <a:spAutoFit/>
          </a:bodyPr>
          <a:p>
            <a:pPr algn="l"/>
            <a:r>
              <a:rPr lang="en-US" sz="3200"/>
              <a:t>Libraries used for machine learning model building</a:t>
            </a:r>
            <a:endParaRPr lang="en-US" sz="3200"/>
          </a:p>
        </p:txBody>
      </p:sp>
      <p:pic>
        <p:nvPicPr>
          <p:cNvPr id="3" name="Picture 2" descr="Screenshot (98)"/>
          <p:cNvPicPr>
            <a:picLocks noChangeAspect="1"/>
          </p:cNvPicPr>
          <p:nvPr/>
        </p:nvPicPr>
        <p:blipFill>
          <a:blip r:embed="rId1"/>
          <a:stretch>
            <a:fillRect/>
          </a:stretch>
        </p:blipFill>
        <p:spPr>
          <a:xfrm>
            <a:off x="0" y="735965"/>
            <a:ext cx="12192000" cy="347408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2191365" cy="6862445"/>
          </a:xfrm>
          <a:prstGeom prst="rect">
            <a:avLst/>
          </a:prstGeom>
          <a:noFill/>
        </p:spPr>
        <p:txBody>
          <a:bodyPr wrap="square" rtlCol="0">
            <a:spAutoFit/>
          </a:bodyPr>
          <a:p>
            <a:pPr algn="l"/>
            <a:r>
              <a:rPr lang="en-IN" altLang="en-US"/>
              <a:t>                                             </a:t>
            </a:r>
            <a:r>
              <a:rPr lang="en-IN" altLang="en-US">
                <a:ln w="12700">
                  <a:solidFill>
                    <a:schemeClr val="accent5"/>
                  </a:solidFill>
                  <a:prstDash val="solid"/>
                </a:ln>
                <a:pattFill prst="ltDnDiag">
                  <a:fgClr>
                    <a:schemeClr val="accent5">
                      <a:lumMod val="60000"/>
                      <a:lumOff val="40000"/>
                    </a:schemeClr>
                  </a:fgClr>
                  <a:bgClr>
                    <a:schemeClr val="bg1"/>
                  </a:bgClr>
                </a:pattFill>
                <a:effectLst/>
              </a:rPr>
              <a:t>  </a:t>
            </a:r>
            <a:r>
              <a:rPr lang="en-US" sz="3200">
                <a:ln w="12700">
                  <a:solidFill>
                    <a:schemeClr val="accent5"/>
                  </a:solidFill>
                  <a:prstDash val="solid"/>
                </a:ln>
                <a:pattFill prst="ltDnDiag">
                  <a:fgClr>
                    <a:schemeClr val="accent5">
                      <a:lumMod val="60000"/>
                      <a:lumOff val="40000"/>
                    </a:schemeClr>
                  </a:fgClr>
                  <a:bgClr>
                    <a:schemeClr val="bg1"/>
                  </a:bgClr>
                </a:pattFill>
                <a:effectLst/>
              </a:rPr>
              <a:t>Models Development &amp; Evaluation</a:t>
            </a:r>
            <a:endParaRPr lang="en-US" sz="3200">
              <a:ln w="12700">
                <a:solidFill>
                  <a:schemeClr val="accent5"/>
                </a:solidFill>
                <a:prstDash val="solid"/>
              </a:ln>
              <a:pattFill prst="ltDnDiag">
                <a:fgClr>
                  <a:schemeClr val="accent5">
                    <a:lumMod val="60000"/>
                    <a:lumOff val="40000"/>
                  </a:schemeClr>
                </a:fgClr>
                <a:bgClr>
                  <a:schemeClr val="bg1"/>
                </a:bgClr>
              </a:pattFill>
              <a:effectLst/>
            </a:endParaRPr>
          </a:p>
          <a:p>
            <a:pPr algn="l"/>
            <a:r>
              <a:rPr lang="en-US" sz="2400"/>
              <a:t>1. </a:t>
            </a:r>
            <a:r>
              <a:rPr lang="en-US" sz="2400" b="1" u="sng"/>
              <a:t>Identification Of Possible Problem-Solving Approaches (Methods)</a:t>
            </a:r>
            <a:endParaRPr lang="en-US" sz="2400" b="1" u="sng"/>
          </a:p>
          <a:p>
            <a:pPr algn="l"/>
            <a:r>
              <a:rPr lang="en-US" sz="2000"/>
              <a:t>Our objective is to predict house price and analyse feature impacting Sale price. This problem can be solve using regression-based machine learning algorithm like linear regression. For that purpose, first task is to convert categorical variable into numerical features. Once data encoding is done then data is scaled using standard scalar. Final model is built over this scaled data. For building ML model before implementing regression algorithm, data is split in training &amp; test data using train_test_split from model_selection module of sklearn library.</a:t>
            </a:r>
            <a:endParaRPr lang="en-US" sz="2000"/>
          </a:p>
          <a:p>
            <a:pPr algn="l"/>
            <a:r>
              <a:rPr lang="en-US" sz="2000"/>
              <a:t>Cross-validation is primarily used in applied machine learning to estimate the skill of a machine learning model on unseen data. That is, to use a limited sample in order to estimate how the model is expected to perform in general when used to make predictions on data not used during the training of the model. After that model is train with various regression algorithm and 5-fold cross validation is performed. Further Hyperparameter tuning performed to build more accurate model out of best model.</a:t>
            </a:r>
            <a:endParaRPr lang="en-US" sz="2000"/>
          </a:p>
          <a:p>
            <a:pPr algn="l"/>
            <a:r>
              <a:rPr lang="en-US" sz="2400"/>
              <a:t>2</a:t>
            </a:r>
            <a:r>
              <a:rPr lang="en-US" sz="2400" b="1" u="sng"/>
              <a:t>. Testing of Identified Approaches (Algorithms)</a:t>
            </a:r>
            <a:endParaRPr lang="en-US" sz="2400" b="1" u="sng"/>
          </a:p>
          <a:p>
            <a:pPr algn="l"/>
            <a:r>
              <a:rPr lang="en-US" sz="2000"/>
              <a:t>The different regression algorithm used in this project to build ML model are as below:</a:t>
            </a:r>
            <a:endParaRPr lang="en-US" sz="2000"/>
          </a:p>
          <a:p>
            <a:pPr algn="l"/>
            <a:r>
              <a:rPr lang="en-US" sz="2000"/>
              <a:t>❖ Linear Regression</a:t>
            </a:r>
            <a:endParaRPr lang="en-US" sz="2000"/>
          </a:p>
          <a:p>
            <a:pPr algn="l"/>
            <a:r>
              <a:rPr lang="en-US" sz="2000"/>
              <a:t>❖ Random Forest Regressor</a:t>
            </a:r>
            <a:endParaRPr lang="en-US" sz="2000"/>
          </a:p>
          <a:p>
            <a:pPr algn="l"/>
            <a:r>
              <a:rPr lang="en-US" sz="2000"/>
              <a:t>❖ Decision Tree Regressor</a:t>
            </a:r>
            <a:endParaRPr lang="en-US" sz="2000"/>
          </a:p>
          <a:p>
            <a:pPr algn="l"/>
            <a:r>
              <a:rPr lang="en-US" sz="2000"/>
              <a:t>❖ Ridge Regression</a:t>
            </a:r>
            <a:endParaRPr lang="en-US" sz="2000"/>
          </a:p>
          <a:p>
            <a:pPr algn="l"/>
            <a:r>
              <a:rPr lang="en-US" sz="2000"/>
              <a:t>❖ XGB Regressor</a:t>
            </a:r>
            <a:endParaRPr lang="en-US" sz="2000"/>
          </a:p>
          <a:p>
            <a:pPr algn="l"/>
            <a:r>
              <a:rPr lang="en-US" sz="2000"/>
              <a:t>❖ Extra Tree Regressor</a:t>
            </a:r>
            <a:endParaRPr 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60960"/>
            <a:ext cx="12192000" cy="4831080"/>
          </a:xfrm>
          <a:prstGeom prst="rect">
            <a:avLst/>
          </a:prstGeom>
          <a:noFill/>
        </p:spPr>
        <p:txBody>
          <a:bodyPr wrap="square" rtlCol="0" anchor="t">
            <a:spAutoFit/>
          </a:bodyPr>
          <a:p>
            <a:r>
              <a:rPr lang="en-US" sz="2400"/>
              <a:t>KEY METRICS FOR SUCCESS IN SOLVING PROBLEM UNDER CONSIDERATION</a:t>
            </a:r>
            <a:endParaRPr lang="en-US" sz="2400"/>
          </a:p>
          <a:p>
            <a:r>
              <a:rPr lang="en-US" sz="2000"/>
              <a:t>Following metrics used for evaluation:</a:t>
            </a:r>
            <a:endParaRPr lang="en-US" sz="2000"/>
          </a:p>
          <a:p>
            <a:r>
              <a:rPr lang="en-US" sz="2000"/>
              <a:t>1. Mean absolute error which gives magnitude of difference between the prediction of an observation and the true value of that observation.</a:t>
            </a:r>
            <a:endParaRPr lang="en-US" sz="2000"/>
          </a:p>
          <a:p>
            <a:r>
              <a:rPr lang="en-US" sz="2000"/>
              <a:t>2. Root mean square error is one of the most commonly used measures for evaluating the quality of predictions.</a:t>
            </a:r>
            <a:endParaRPr lang="en-US" sz="2000"/>
          </a:p>
          <a:p>
            <a:r>
              <a:rPr lang="en-US" sz="2000"/>
              <a:t>3. R2 score which tells us how accurate our model predict result, is going to important evaluation criteria along with Cross validation score.</a:t>
            </a:r>
            <a:endParaRPr lang="en-US" sz="2000"/>
          </a:p>
          <a:p>
            <a:r>
              <a:rPr lang="en-US" sz="2000"/>
              <a:t>4. Cross Validation Score</a:t>
            </a:r>
            <a:endParaRPr lang="en-US" sz="2000"/>
          </a:p>
          <a:p>
            <a:r>
              <a:rPr lang="en-US" sz="2800"/>
              <a:t>RUN AND EVALUATE SELECTED MODELS</a:t>
            </a:r>
            <a:endParaRPr lang="en-US" sz="2800"/>
          </a:p>
          <a:p>
            <a:r>
              <a:rPr lang="en-IN" altLang="en-US" sz="3200"/>
              <a:t>                             </a:t>
            </a:r>
            <a:endParaRPr lang="en-IN" altLang="en-US" sz="3200"/>
          </a:p>
          <a:p>
            <a:endParaRPr lang="en-IN" altLang="en-US" sz="3200"/>
          </a:p>
          <a:p>
            <a:r>
              <a:rPr lang="en-IN" altLang="en-US" sz="3200"/>
              <a:t>                                  </a:t>
            </a:r>
            <a:r>
              <a:rPr lang="en-US" sz="3200"/>
              <a:t>1. Linear Regression</a:t>
            </a:r>
            <a:r>
              <a:rPr lang="en-US" sz="2000"/>
              <a:t>:</a:t>
            </a:r>
            <a:endParaRPr 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100)"/>
          <p:cNvPicPr>
            <a:picLocks noChangeAspect="1"/>
          </p:cNvPicPr>
          <p:nvPr/>
        </p:nvPicPr>
        <p:blipFill>
          <a:blip r:embed="rId1"/>
          <a:stretch>
            <a:fillRect/>
          </a:stretch>
        </p:blipFill>
        <p:spPr>
          <a:xfrm>
            <a:off x="0" y="435610"/>
            <a:ext cx="12192635" cy="51854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62070" y="311785"/>
            <a:ext cx="4467860" cy="768350"/>
          </a:xfrm>
          <a:prstGeom prst="rect">
            <a:avLst/>
          </a:prstGeom>
          <a:noFill/>
        </p:spPr>
        <p:txBody>
          <a:bodyPr wrap="none" rtlCol="0">
            <a:spAutoFit/>
          </a:bodyPr>
          <a:p>
            <a:r>
              <a:rPr lang="en-IN" altLang="en-US" sz="4400" i="1" u="sng">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endParaRPr lang="en-IN" altLang="en-US" sz="4400" i="1" u="sng">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 Box 2"/>
          <p:cNvSpPr txBox="1"/>
          <p:nvPr/>
        </p:nvSpPr>
        <p:spPr>
          <a:xfrm>
            <a:off x="0" y="2165350"/>
            <a:ext cx="12192635" cy="8216900"/>
          </a:xfrm>
          <a:prstGeom prst="rect">
            <a:avLst/>
          </a:prstGeom>
          <a:noFill/>
        </p:spPr>
        <p:txBody>
          <a:bodyPr wrap="square" rtlCol="0">
            <a:spAutoFit/>
          </a:bodyPr>
          <a:p>
            <a:pPr algn="r"/>
            <a:r>
              <a:rPr lang="en-US" sz="2400"/>
              <a:t>Real Estate Property is not only the basic need of a man but today it also represents the riches and prestige of a person. Investment in real estate generally seems to be profitable because their property values do not decline rapidly. The market demand for housing is always increasing every year due to increase in population and migrating to other cities for their financial purpose. Changes in the real estate price can affect various household investors, bankers, policy makers and many. Investment in Housing seems to be an attractive choice for the investments.</a:t>
            </a:r>
            <a:endParaRPr lang="en-US" sz="2400"/>
          </a:p>
          <a:p>
            <a:pPr algn="l"/>
            <a:r>
              <a:rPr lang="en-US" sz="2400"/>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a:t>
            </a:r>
            <a:endParaRPr lang="en-US" sz="2400"/>
          </a:p>
          <a:p>
            <a:pPr algn="l"/>
            <a:r>
              <a:rPr lang="en-US" sz="2400"/>
              <a:t>In general, purchasing and investing in any real estate project will involve various transactions between different parties. Thus, it could be a vital decision for both households and enterprises. How to construct a realistic model to precisely predict the price of real estate has been a challenging topic with great potential for further research.</a:t>
            </a:r>
            <a:endParaRPr lang="en-US" sz="2400"/>
          </a:p>
          <a:p>
            <a:pPr algn="l"/>
            <a:r>
              <a:rPr lang="en-US" sz="2400"/>
              <a:t>There are many factors that have an impact on house prices, such as the number of bedrooms and bathrooms. House price depends upon its location as well. A house with great accessibility to highways, schools, malls, employment opportunities, would have a greater price as compared to a house with no such accessibility.</a:t>
            </a:r>
            <a:endParaRPr lang="en-US" sz="2400"/>
          </a:p>
        </p:txBody>
      </p:sp>
      <p:sp>
        <p:nvSpPr>
          <p:cNvPr id="4" name="Text Box 3"/>
          <p:cNvSpPr txBox="1"/>
          <p:nvPr/>
        </p:nvSpPr>
        <p:spPr>
          <a:xfrm>
            <a:off x="57150" y="1269365"/>
            <a:ext cx="7075170" cy="706755"/>
          </a:xfrm>
          <a:prstGeom prst="rect">
            <a:avLst/>
          </a:prstGeom>
          <a:noFill/>
        </p:spPr>
        <p:txBody>
          <a:bodyPr wrap="none" rtlCol="0">
            <a:spAutoFit/>
          </a:bodyPr>
          <a:p>
            <a:pPr marL="285750" indent="-285750" algn="l">
              <a:buFont typeface="Arial" panose="020B0604020202020204" pitchFamily="34" charset="0"/>
              <a:buChar char="•"/>
            </a:pPr>
            <a:r>
              <a:rPr lang="en-US" sz="4000" u="sng">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Business Problem Framing</a:t>
            </a:r>
            <a:endParaRPr lang="en-US" sz="4000" u="sng">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2890" y="162560"/>
            <a:ext cx="309880" cy="368300"/>
          </a:xfrm>
          <a:prstGeom prst="rect">
            <a:avLst/>
          </a:prstGeom>
          <a:noFill/>
        </p:spPr>
        <p:txBody>
          <a:bodyPr wrap="none" rtlCol="0">
            <a:spAutoFit/>
          </a:bodyPr>
          <a:p>
            <a:endParaRPr lang="en-US"/>
          </a:p>
        </p:txBody>
      </p:sp>
      <p:sp>
        <p:nvSpPr>
          <p:cNvPr id="4" name="Text Box 3"/>
          <p:cNvSpPr txBox="1"/>
          <p:nvPr/>
        </p:nvSpPr>
        <p:spPr>
          <a:xfrm>
            <a:off x="121285" y="162560"/>
            <a:ext cx="5423535" cy="583565"/>
          </a:xfrm>
          <a:prstGeom prst="rect">
            <a:avLst/>
          </a:prstGeom>
          <a:noFill/>
        </p:spPr>
        <p:txBody>
          <a:bodyPr wrap="none" rtlCol="0">
            <a:spAutoFit/>
          </a:bodyPr>
          <a:p>
            <a:pPr algn="l"/>
            <a:r>
              <a:rPr lang="en-IN" altLang="en-US" sz="3200"/>
              <a:t>2. </a:t>
            </a:r>
            <a:r>
              <a:rPr lang="en-US" sz="3200"/>
              <a:t>Random Forest Regressor</a:t>
            </a:r>
            <a:endParaRPr lang="en-US" sz="3200"/>
          </a:p>
        </p:txBody>
      </p:sp>
      <p:pic>
        <p:nvPicPr>
          <p:cNvPr id="5" name="Picture 4" descr="Screenshot (106)"/>
          <p:cNvPicPr>
            <a:picLocks noChangeAspect="1"/>
          </p:cNvPicPr>
          <p:nvPr/>
        </p:nvPicPr>
        <p:blipFill>
          <a:blip r:embed="rId1"/>
          <a:stretch>
            <a:fillRect/>
          </a:stretch>
        </p:blipFill>
        <p:spPr>
          <a:xfrm>
            <a:off x="262890" y="932815"/>
            <a:ext cx="11658600" cy="57435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60960"/>
            <a:ext cx="5106670" cy="583565"/>
          </a:xfrm>
          <a:prstGeom prst="rect">
            <a:avLst/>
          </a:prstGeom>
          <a:noFill/>
        </p:spPr>
        <p:txBody>
          <a:bodyPr wrap="none" rtlCol="0">
            <a:spAutoFit/>
          </a:bodyPr>
          <a:p>
            <a:pPr algn="l"/>
            <a:r>
              <a:rPr lang="en-IN" altLang="en-US" sz="3200"/>
              <a:t>3. </a:t>
            </a:r>
            <a:r>
              <a:rPr lang="en-US" sz="3200"/>
              <a:t>Decision Tree Regressor</a:t>
            </a:r>
            <a:endParaRPr lang="en-US" sz="3200"/>
          </a:p>
        </p:txBody>
      </p:sp>
      <p:pic>
        <p:nvPicPr>
          <p:cNvPr id="3" name="Picture 2" descr="Screenshot (107)"/>
          <p:cNvPicPr>
            <a:picLocks noChangeAspect="1"/>
          </p:cNvPicPr>
          <p:nvPr/>
        </p:nvPicPr>
        <p:blipFill>
          <a:blip r:embed="rId1"/>
          <a:stretch>
            <a:fillRect/>
          </a:stretch>
        </p:blipFill>
        <p:spPr>
          <a:xfrm>
            <a:off x="0" y="784860"/>
            <a:ext cx="12192635" cy="607314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4813300" cy="583565"/>
          </a:xfrm>
          <a:prstGeom prst="rect">
            <a:avLst/>
          </a:prstGeom>
          <a:noFill/>
        </p:spPr>
        <p:txBody>
          <a:bodyPr wrap="none" rtlCol="0">
            <a:spAutoFit/>
          </a:bodyPr>
          <a:p>
            <a:pPr algn="l"/>
            <a:r>
              <a:rPr lang="en-IN" altLang="en-US" sz="3200"/>
              <a:t>4. </a:t>
            </a:r>
            <a:r>
              <a:rPr lang="en-US" sz="3200"/>
              <a:t>Extra Trees Regressor:</a:t>
            </a:r>
            <a:endParaRPr lang="en-US" sz="3200"/>
          </a:p>
        </p:txBody>
      </p:sp>
      <p:pic>
        <p:nvPicPr>
          <p:cNvPr id="3" name="Picture 2" descr="Screenshot (108)"/>
          <p:cNvPicPr>
            <a:picLocks noChangeAspect="1"/>
          </p:cNvPicPr>
          <p:nvPr/>
        </p:nvPicPr>
        <p:blipFill>
          <a:blip r:embed="rId1"/>
          <a:stretch>
            <a:fillRect/>
          </a:stretch>
        </p:blipFill>
        <p:spPr>
          <a:xfrm>
            <a:off x="80645" y="952500"/>
            <a:ext cx="12110720" cy="59055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9215" y="0"/>
            <a:ext cx="4162425" cy="583565"/>
          </a:xfrm>
          <a:prstGeom prst="rect">
            <a:avLst/>
          </a:prstGeom>
          <a:noFill/>
        </p:spPr>
        <p:txBody>
          <a:bodyPr wrap="square" rtlCol="0" anchor="t">
            <a:spAutoFit/>
          </a:bodyPr>
          <a:p>
            <a:r>
              <a:rPr lang="en-IN" altLang="en-US" sz="3200"/>
              <a:t>5. </a:t>
            </a:r>
            <a:r>
              <a:rPr lang="en-US" sz="3200"/>
              <a:t>Ridge Regressor:</a:t>
            </a:r>
            <a:endParaRPr lang="en-US" sz="3200"/>
          </a:p>
        </p:txBody>
      </p:sp>
      <p:pic>
        <p:nvPicPr>
          <p:cNvPr id="3" name="Picture 2" descr="Screenshot (109)"/>
          <p:cNvPicPr>
            <a:picLocks noChangeAspect="1"/>
          </p:cNvPicPr>
          <p:nvPr/>
        </p:nvPicPr>
        <p:blipFill>
          <a:blip r:embed="rId1"/>
          <a:stretch>
            <a:fillRect/>
          </a:stretch>
        </p:blipFill>
        <p:spPr>
          <a:xfrm>
            <a:off x="175895" y="583565"/>
            <a:ext cx="11839575" cy="58864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3594100" cy="583565"/>
          </a:xfrm>
          <a:prstGeom prst="rect">
            <a:avLst/>
          </a:prstGeom>
          <a:noFill/>
        </p:spPr>
        <p:txBody>
          <a:bodyPr wrap="none" rtlCol="0">
            <a:spAutoFit/>
          </a:bodyPr>
          <a:p>
            <a:pPr algn="l"/>
            <a:r>
              <a:rPr lang="en-IN" altLang="en-US" sz="3200"/>
              <a:t>6. </a:t>
            </a:r>
            <a:r>
              <a:rPr lang="en-US" sz="3200"/>
              <a:t>XGB Regressor:</a:t>
            </a:r>
            <a:endParaRPr lang="en-US" sz="3200"/>
          </a:p>
        </p:txBody>
      </p:sp>
      <p:pic>
        <p:nvPicPr>
          <p:cNvPr id="3" name="Picture 2" descr="Screenshot (110)"/>
          <p:cNvPicPr>
            <a:picLocks noChangeAspect="1"/>
          </p:cNvPicPr>
          <p:nvPr/>
        </p:nvPicPr>
        <p:blipFill>
          <a:blip r:embed="rId1"/>
          <a:stretch>
            <a:fillRect/>
          </a:stretch>
        </p:blipFill>
        <p:spPr>
          <a:xfrm>
            <a:off x="0" y="857250"/>
            <a:ext cx="12192000" cy="60007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5" y="60960"/>
            <a:ext cx="12192635" cy="3046095"/>
          </a:xfrm>
          <a:prstGeom prst="rect">
            <a:avLst/>
          </a:prstGeom>
          <a:noFill/>
        </p:spPr>
        <p:txBody>
          <a:bodyPr wrap="square" rtlCol="0">
            <a:spAutoFit/>
          </a:bodyPr>
          <a:p>
            <a:pPr algn="l"/>
            <a:r>
              <a:rPr lang="en-US" sz="3200"/>
              <a:t>5-Fold cross validation performed over all models. We can see that Random Forest Regressor gives maximum R2 score of 90.</a:t>
            </a:r>
            <a:r>
              <a:rPr lang="en-IN" altLang="en-US" sz="3200"/>
              <a:t>27</a:t>
            </a:r>
            <a:r>
              <a:rPr lang="en-US" sz="3200"/>
              <a:t> and with cross validation score of 83.</a:t>
            </a:r>
            <a:r>
              <a:rPr lang="en-IN" altLang="en-US" sz="3200"/>
              <a:t>12</a:t>
            </a:r>
            <a:r>
              <a:rPr lang="en-US" sz="3200"/>
              <a:t> %. Among all model we will select Random Forest Regressor as final model and we will perform hyper parameter tuning over this model to enhance its R2 Score.</a:t>
            </a:r>
            <a:endParaRPr lang="en-US" sz="3200"/>
          </a:p>
        </p:txBody>
      </p:sp>
      <p:pic>
        <p:nvPicPr>
          <p:cNvPr id="3" name="Picture 2" descr="Screenshot (112)"/>
          <p:cNvPicPr>
            <a:picLocks noChangeAspect="1"/>
          </p:cNvPicPr>
          <p:nvPr/>
        </p:nvPicPr>
        <p:blipFill>
          <a:blip r:embed="rId1"/>
          <a:stretch>
            <a:fillRect/>
          </a:stretch>
        </p:blipFill>
        <p:spPr>
          <a:xfrm>
            <a:off x="0" y="3107690"/>
            <a:ext cx="12191365" cy="375031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560" y="0"/>
            <a:ext cx="12156440" cy="583565"/>
          </a:xfrm>
          <a:prstGeom prst="rect">
            <a:avLst/>
          </a:prstGeom>
          <a:noFill/>
        </p:spPr>
        <p:txBody>
          <a:bodyPr wrap="none" rtlCol="0">
            <a:spAutoFit/>
          </a:bodyPr>
          <a:p>
            <a:pPr algn="l"/>
            <a:r>
              <a:rPr lang="en-US" sz="3200"/>
              <a:t>Final model is built with best params got in hyper parameter tuning</a:t>
            </a:r>
            <a:endParaRPr lang="en-US" sz="3200"/>
          </a:p>
        </p:txBody>
      </p:sp>
      <p:pic>
        <p:nvPicPr>
          <p:cNvPr id="3" name="Picture 2" descr="Screenshot (114)"/>
          <p:cNvPicPr>
            <a:picLocks noChangeAspect="1"/>
          </p:cNvPicPr>
          <p:nvPr/>
        </p:nvPicPr>
        <p:blipFill>
          <a:blip r:embed="rId1"/>
          <a:stretch>
            <a:fillRect/>
          </a:stretch>
        </p:blipFill>
        <p:spPr>
          <a:xfrm>
            <a:off x="0" y="583565"/>
            <a:ext cx="12192000" cy="627507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2192000" cy="1076325"/>
          </a:xfrm>
          <a:prstGeom prst="rect">
            <a:avLst/>
          </a:prstGeom>
          <a:noFill/>
        </p:spPr>
        <p:txBody>
          <a:bodyPr wrap="square" rtlCol="0" anchor="t">
            <a:spAutoFit/>
          </a:bodyPr>
          <a:p>
            <a:r>
              <a:rPr lang="en-US" sz="3200"/>
              <a:t>We can see that hyper parameter tuning leading to increase in R2 Score slightly from default model.</a:t>
            </a:r>
            <a:endParaRPr lang="en-US" sz="3200"/>
          </a:p>
        </p:txBody>
      </p:sp>
      <p:sp>
        <p:nvSpPr>
          <p:cNvPr id="3" name="Text Box 2"/>
          <p:cNvSpPr txBox="1"/>
          <p:nvPr/>
        </p:nvSpPr>
        <p:spPr>
          <a:xfrm>
            <a:off x="0" y="1339215"/>
            <a:ext cx="4705350" cy="768350"/>
          </a:xfrm>
          <a:prstGeom prst="rect">
            <a:avLst/>
          </a:prstGeom>
          <a:noFill/>
        </p:spPr>
        <p:txBody>
          <a:bodyPr wrap="none" rtlCol="0">
            <a:spAutoFit/>
          </a:bodyPr>
          <a:p>
            <a:pPr algn="l"/>
            <a:r>
              <a:rPr lang="en-US" sz="4400" b="1" i="1" u="sng"/>
              <a:t>VISUALIZATIONS</a:t>
            </a:r>
            <a:endParaRPr lang="en-US" sz="4400" b="1" i="1" u="sng"/>
          </a:p>
        </p:txBody>
      </p:sp>
      <p:sp>
        <p:nvSpPr>
          <p:cNvPr id="4" name="Text Box 3"/>
          <p:cNvSpPr txBox="1"/>
          <p:nvPr/>
        </p:nvSpPr>
        <p:spPr>
          <a:xfrm>
            <a:off x="0" y="2107565"/>
            <a:ext cx="2197735" cy="521970"/>
          </a:xfrm>
          <a:prstGeom prst="rect">
            <a:avLst/>
          </a:prstGeom>
          <a:noFill/>
        </p:spPr>
        <p:txBody>
          <a:bodyPr wrap="none" rtlCol="0">
            <a:spAutoFit/>
          </a:bodyPr>
          <a:p>
            <a:pPr algn="l"/>
            <a:r>
              <a:rPr lang="en-US" sz="2800"/>
              <a:t>1. MSZoning</a:t>
            </a:r>
            <a:endParaRPr lang="en-US" sz="2800"/>
          </a:p>
        </p:txBody>
      </p:sp>
      <p:pic>
        <p:nvPicPr>
          <p:cNvPr id="5" name="Picture 4" descr="Screenshot (118)"/>
          <p:cNvPicPr>
            <a:picLocks noChangeAspect="1"/>
          </p:cNvPicPr>
          <p:nvPr/>
        </p:nvPicPr>
        <p:blipFill>
          <a:blip r:embed="rId1"/>
          <a:stretch>
            <a:fillRect/>
          </a:stretch>
        </p:blipFill>
        <p:spPr>
          <a:xfrm>
            <a:off x="0" y="2630170"/>
            <a:ext cx="12192635" cy="422783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2192000" cy="3415030"/>
          </a:xfrm>
          <a:prstGeom prst="rect">
            <a:avLst/>
          </a:prstGeom>
          <a:noFill/>
        </p:spPr>
        <p:txBody>
          <a:bodyPr wrap="square" rtlCol="0" anchor="t">
            <a:spAutoFit/>
          </a:bodyPr>
          <a:p>
            <a:r>
              <a:rPr lang="en-US" sz="3600"/>
              <a:t>FEATURES</a:t>
            </a:r>
            <a:r>
              <a:rPr lang="en-US"/>
              <a:t>:-</a:t>
            </a:r>
            <a:endParaRPr lang="en-US"/>
          </a:p>
          <a:p>
            <a:endParaRPr lang="en-US"/>
          </a:p>
          <a:p>
            <a:r>
              <a:rPr lang="en-US"/>
              <a:t>*Reg-Regular</a:t>
            </a:r>
            <a:endParaRPr lang="en-US"/>
          </a:p>
          <a:p>
            <a:r>
              <a:rPr lang="en-US"/>
              <a:t>*IR1-Slightly irregular</a:t>
            </a:r>
            <a:endParaRPr lang="en-US"/>
          </a:p>
          <a:p>
            <a:r>
              <a:rPr lang="en-US"/>
              <a:t>*IR2-Moderately Irregular</a:t>
            </a:r>
            <a:endParaRPr lang="en-US"/>
          </a:p>
          <a:p>
            <a:r>
              <a:rPr lang="en-US"/>
              <a:t>*IR3-Irregular</a:t>
            </a:r>
            <a:endParaRPr lang="en-US"/>
          </a:p>
          <a:p>
            <a:r>
              <a:rPr lang="en-US" sz="3600"/>
              <a:t>OBSERVATION</a:t>
            </a:r>
            <a:r>
              <a:rPr lang="en-US"/>
              <a:t>:-</a:t>
            </a:r>
            <a:endParaRPr lang="en-US"/>
          </a:p>
          <a:p>
            <a:endParaRPr lang="en-US"/>
          </a:p>
          <a:p>
            <a:r>
              <a:rPr lang="en-US"/>
              <a:t>* 63% REGULAR SHAPE TAKE PLACE </a:t>
            </a:r>
            <a:endParaRPr lang="en-US"/>
          </a:p>
          <a:p>
            <a:r>
              <a:rPr lang="en-US"/>
              <a:t>* BUT SALE OF MODERATELY IRREGULAR IS HIGHEST THEN FOLLOWED BY SLIGHTLY IRREGULAR </a:t>
            </a:r>
            <a:endParaRPr lang="en-US"/>
          </a:p>
        </p:txBody>
      </p:sp>
      <p:sp>
        <p:nvSpPr>
          <p:cNvPr id="3" name="Text Box 2"/>
          <p:cNvSpPr txBox="1"/>
          <p:nvPr/>
        </p:nvSpPr>
        <p:spPr>
          <a:xfrm>
            <a:off x="0" y="3415030"/>
            <a:ext cx="12150725" cy="521970"/>
          </a:xfrm>
          <a:prstGeom prst="rect">
            <a:avLst/>
          </a:prstGeom>
          <a:noFill/>
        </p:spPr>
        <p:txBody>
          <a:bodyPr wrap="none" rtlCol="0">
            <a:spAutoFit/>
          </a:bodyPr>
          <a:p>
            <a:pPr algn="l"/>
            <a:r>
              <a:rPr lang="en-US" sz="2800" b="1" u="sng"/>
              <a:t>NOW LETS UNDERSTAND SALE PRICE ON DIFFERENT PERAMETERS</a:t>
            </a:r>
            <a:endParaRPr lang="en-US" sz="2800" b="1" u="sng"/>
          </a:p>
        </p:txBody>
      </p:sp>
      <p:pic>
        <p:nvPicPr>
          <p:cNvPr id="4" name="Picture 3" descr="Screenshot (119)"/>
          <p:cNvPicPr>
            <a:picLocks noChangeAspect="1"/>
          </p:cNvPicPr>
          <p:nvPr/>
        </p:nvPicPr>
        <p:blipFill>
          <a:blip r:embed="rId1"/>
          <a:stretch>
            <a:fillRect/>
          </a:stretch>
        </p:blipFill>
        <p:spPr>
          <a:xfrm>
            <a:off x="-635" y="3937000"/>
            <a:ext cx="12151360" cy="29210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0960" y="0"/>
            <a:ext cx="12192000" cy="2399665"/>
          </a:xfrm>
          <a:prstGeom prst="rect">
            <a:avLst/>
          </a:prstGeom>
          <a:noFill/>
        </p:spPr>
        <p:txBody>
          <a:bodyPr wrap="square" rtlCol="0" anchor="t">
            <a:spAutoFit/>
          </a:bodyPr>
          <a:p>
            <a:r>
              <a:rPr lang="en-US" sz="3600"/>
              <a:t>OBSERVATION:-</a:t>
            </a:r>
            <a:endParaRPr lang="en-US" sz="3600"/>
          </a:p>
          <a:p>
            <a:endParaRPr lang="en-US"/>
          </a:p>
          <a:p>
            <a:r>
              <a:rPr lang="en-US" sz="2400"/>
              <a:t>* AS WE SHOW IN FIGURE Floating Village Residential HAS HIGHEST THEN Residential Low Density.</a:t>
            </a:r>
            <a:endParaRPr lang="en-US" sz="2400"/>
          </a:p>
          <a:p>
            <a:r>
              <a:rPr lang="en-US" sz="2400"/>
              <a:t>* IN Floating Village Residential AREA  ONLY PAVED ROAD PRESENT </a:t>
            </a:r>
            <a:endParaRPr lang="en-US" sz="2400"/>
          </a:p>
          <a:p>
            <a:r>
              <a:rPr lang="en-US" sz="2400"/>
              <a:t>* IN Residential Low Density AREA PAVED ROAD SIGHTLY HIGHER THEN GRAVEL</a:t>
            </a:r>
            <a:endParaRPr lang="en-US" sz="2400"/>
          </a:p>
        </p:txBody>
      </p:sp>
      <p:sp>
        <p:nvSpPr>
          <p:cNvPr id="3" name="Text Box 2"/>
          <p:cNvSpPr txBox="1"/>
          <p:nvPr/>
        </p:nvSpPr>
        <p:spPr>
          <a:xfrm>
            <a:off x="70485" y="2621915"/>
            <a:ext cx="11624310" cy="706755"/>
          </a:xfrm>
          <a:prstGeom prst="rect">
            <a:avLst/>
          </a:prstGeom>
          <a:noFill/>
        </p:spPr>
        <p:txBody>
          <a:bodyPr wrap="none" rtlCol="0">
            <a:spAutoFit/>
          </a:bodyPr>
          <a:p>
            <a:r>
              <a:rPr lang="en-IN" altLang="en-US" sz="4000"/>
              <a:t>    ON THE BASIS OF QUALITY AND CONDITION</a:t>
            </a:r>
            <a:endParaRPr lang="en-IN" altLang="en-US" sz="4000"/>
          </a:p>
        </p:txBody>
      </p:sp>
      <p:sp>
        <p:nvSpPr>
          <p:cNvPr id="5" name="Text Box 4"/>
          <p:cNvSpPr txBox="1"/>
          <p:nvPr/>
        </p:nvSpPr>
        <p:spPr>
          <a:xfrm>
            <a:off x="0" y="3328670"/>
            <a:ext cx="12131675" cy="2830195"/>
          </a:xfrm>
          <a:prstGeom prst="rect">
            <a:avLst/>
          </a:prstGeom>
          <a:noFill/>
        </p:spPr>
        <p:txBody>
          <a:bodyPr wrap="square" rtlCol="0">
            <a:spAutoFit/>
          </a:bodyPr>
          <a:p>
            <a:pPr algn="l"/>
            <a:r>
              <a:rPr lang="en-US" sz="3200"/>
              <a:t>OBSERVATION:-</a:t>
            </a:r>
            <a:endParaRPr lang="en-US" sz="3200"/>
          </a:p>
          <a:p>
            <a:pPr algn="l"/>
            <a:endParaRPr lang="en-US"/>
          </a:p>
          <a:p>
            <a:pPr algn="l"/>
            <a:r>
              <a:rPr lang="en-US" sz="3200"/>
              <a:t>* the overall material and finish of the houses(overall qual) is better in Floating Village Residential</a:t>
            </a:r>
            <a:endParaRPr lang="en-US" sz="3200"/>
          </a:p>
          <a:p>
            <a:pPr algn="l"/>
            <a:r>
              <a:rPr lang="en-US" sz="3200"/>
              <a:t>* the overall condition of the house is better in Residential Medium Density</a:t>
            </a:r>
            <a:endParaRPr lang="en-US"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3742690"/>
            <a:ext cx="12192635" cy="2676525"/>
          </a:xfrm>
          <a:prstGeom prst="rect">
            <a:avLst/>
          </a:prstGeom>
          <a:noFill/>
        </p:spPr>
        <p:txBody>
          <a:bodyPr wrap="square" rtlCol="0" anchor="t">
            <a:spAutoFit/>
          </a:bodyPr>
          <a:p>
            <a:r>
              <a:rPr lang="en-US" sz="2400"/>
              <a:t>Regression is a supervised learning algorithm in machine learning which is used for prediction by learning and forming a relationship between present statistical data and target value i.e., Sale Price in this case. Different factors are taken into consideration while predicting the worth of the house like location, neighbourhood and various amenities</a:t>
            </a:r>
            <a:r>
              <a:rPr lang="en-IN" altLang="en-US" sz="2400"/>
              <a:t> like garage space etc. if learning is applied to above parameters with target values for a certain geographical region as different areas differ in price like land price, housing style, material used, availability of public utilities.</a:t>
            </a:r>
            <a:endParaRPr lang="en-IN" altLang="en-US" sz="2400"/>
          </a:p>
        </p:txBody>
      </p:sp>
      <p:sp>
        <p:nvSpPr>
          <p:cNvPr id="3" name="Text Box 2"/>
          <p:cNvSpPr txBox="1"/>
          <p:nvPr/>
        </p:nvSpPr>
        <p:spPr>
          <a:xfrm>
            <a:off x="0" y="0"/>
            <a:ext cx="12131675" cy="4154170"/>
          </a:xfrm>
          <a:prstGeom prst="rect">
            <a:avLst/>
          </a:prstGeom>
          <a:noFill/>
        </p:spPr>
        <p:txBody>
          <a:bodyPr wrap="square" rtlCol="0">
            <a:spAutoFit/>
          </a:bodyPr>
          <a:p>
            <a:pPr algn="l"/>
            <a:r>
              <a:rPr lang="en-US" sz="2400">
                <a:sym typeface="+mn-ea"/>
              </a:rPr>
              <a:t>improving their marketing strategies and focusing on changing trends in house sales and purchases.</a:t>
            </a:r>
            <a:endParaRPr lang="en-US" sz="2400"/>
          </a:p>
          <a:p>
            <a:pPr algn="l"/>
            <a:r>
              <a:rPr lang="en-US" sz="2400">
                <a:sym typeface="+mn-ea"/>
              </a:rPr>
              <a:t>In general, purchasing and investing in any real estate project will involve various transactions between different parties. Thus, it could be a vital decision for both households and enterprises. How to construct a realistic model to precisely predict the price of real estate has been a challenging topic with great potential for further research.</a:t>
            </a:r>
            <a:endParaRPr lang="en-US" sz="2400"/>
          </a:p>
          <a:p>
            <a:pPr algn="l"/>
            <a:r>
              <a:rPr lang="en-US" sz="2400">
                <a:sym typeface="+mn-ea"/>
              </a:rPr>
              <a:t>There are many factors that have an impact on house prices, such as the number of bedrooms and bathrooms. House price depends upon its location as well. A house with great accessibility to highways, schools, malls, employment opportunities, would have a greater price as compared to a house with no such accessibility.</a:t>
            </a:r>
            <a:endParaRPr lang="en-US" sz="2400"/>
          </a:p>
          <a:p>
            <a:endParaRPr lang="en-US"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120)"/>
          <p:cNvPicPr>
            <a:picLocks noChangeAspect="1"/>
          </p:cNvPicPr>
          <p:nvPr/>
        </p:nvPicPr>
        <p:blipFill>
          <a:blip r:embed="rId1"/>
          <a:stretch>
            <a:fillRect/>
          </a:stretch>
        </p:blipFill>
        <p:spPr>
          <a:xfrm>
            <a:off x="1680845" y="128270"/>
            <a:ext cx="8829675" cy="660082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03350" y="111125"/>
            <a:ext cx="9385300" cy="645160"/>
          </a:xfrm>
          <a:prstGeom prst="rect">
            <a:avLst/>
          </a:prstGeom>
          <a:noFill/>
        </p:spPr>
        <p:txBody>
          <a:bodyPr wrap="none" rtlCol="0">
            <a:spAutoFit/>
          </a:bodyPr>
          <a:p>
            <a:pPr algn="l"/>
            <a:r>
              <a:rPr lang="en-IN" altLang="en-US" sz="3600"/>
              <a:t>2. </a:t>
            </a:r>
            <a:r>
              <a:rPr lang="en-US" sz="3600"/>
              <a:t>OBSERAVTION ON THE BASIS OF LAND</a:t>
            </a:r>
            <a:endParaRPr lang="en-US" sz="3600"/>
          </a:p>
        </p:txBody>
      </p:sp>
      <p:pic>
        <p:nvPicPr>
          <p:cNvPr id="3" name="Picture 2" descr="Screenshot (129)"/>
          <p:cNvPicPr>
            <a:picLocks noChangeAspect="1"/>
          </p:cNvPicPr>
          <p:nvPr/>
        </p:nvPicPr>
        <p:blipFill>
          <a:blip r:embed="rId1"/>
          <a:stretch>
            <a:fillRect/>
          </a:stretch>
        </p:blipFill>
        <p:spPr>
          <a:xfrm>
            <a:off x="0" y="756285"/>
            <a:ext cx="12192635" cy="4148455"/>
          </a:xfrm>
          <a:prstGeom prst="rect">
            <a:avLst/>
          </a:prstGeom>
        </p:spPr>
      </p:pic>
      <p:sp>
        <p:nvSpPr>
          <p:cNvPr id="4" name="Text Box 3"/>
          <p:cNvSpPr txBox="1"/>
          <p:nvPr/>
        </p:nvSpPr>
        <p:spPr>
          <a:xfrm>
            <a:off x="0" y="4681855"/>
            <a:ext cx="12192000" cy="2061210"/>
          </a:xfrm>
          <a:prstGeom prst="rect">
            <a:avLst/>
          </a:prstGeom>
          <a:noFill/>
        </p:spPr>
        <p:txBody>
          <a:bodyPr wrap="square" rtlCol="0">
            <a:spAutoFit/>
          </a:bodyPr>
          <a:p>
            <a:pPr algn="l"/>
            <a:r>
              <a:rPr lang="en-US" sz="1600"/>
              <a:t>FEATURES:-</a:t>
            </a:r>
            <a:endParaRPr lang="en-US" sz="1600"/>
          </a:p>
          <a:p>
            <a:pPr algn="l"/>
            <a:r>
              <a:rPr lang="en-US" sz="1600"/>
              <a:t>*Reg-Regular</a:t>
            </a:r>
            <a:endParaRPr lang="en-US" sz="1600"/>
          </a:p>
          <a:p>
            <a:pPr algn="l"/>
            <a:r>
              <a:rPr lang="en-US" sz="1600"/>
              <a:t>*IR1-Slightly irregular</a:t>
            </a:r>
            <a:endParaRPr lang="en-US" sz="1600"/>
          </a:p>
          <a:p>
            <a:pPr algn="l"/>
            <a:r>
              <a:rPr lang="en-US" sz="1600"/>
              <a:t>*IR2-Moderately Irregular</a:t>
            </a:r>
            <a:endParaRPr lang="en-US" sz="1600"/>
          </a:p>
          <a:p>
            <a:pPr algn="l"/>
            <a:r>
              <a:rPr lang="en-US" sz="1600"/>
              <a:t>*IR3-Irregular</a:t>
            </a:r>
            <a:endParaRPr lang="en-US" sz="1600"/>
          </a:p>
          <a:p>
            <a:pPr algn="l"/>
            <a:r>
              <a:rPr lang="en-US" sz="1600"/>
              <a:t>OBSERVATION:-</a:t>
            </a:r>
            <a:endParaRPr lang="en-US" sz="1600"/>
          </a:p>
          <a:p>
            <a:pPr algn="l"/>
            <a:r>
              <a:rPr lang="en-US" sz="1600"/>
              <a:t>* 63% REGULAR SHAPE TAKE PLACE </a:t>
            </a:r>
            <a:endParaRPr lang="en-US" sz="1600"/>
          </a:p>
          <a:p>
            <a:pPr algn="l"/>
            <a:r>
              <a:rPr lang="en-US" sz="1600"/>
              <a:t>* BUT SALE OF MODERATELY IRREGULAR IS HIGHEST THEN FOLLOWED BY SLIGHTLY IRREGULAR </a:t>
            </a:r>
            <a:endParaRPr lang="en-US" sz="1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126)"/>
          <p:cNvPicPr>
            <a:picLocks noChangeAspect="1"/>
          </p:cNvPicPr>
          <p:nvPr/>
        </p:nvPicPr>
        <p:blipFill>
          <a:blip r:embed="rId1"/>
          <a:stretch>
            <a:fillRect/>
          </a:stretch>
        </p:blipFill>
        <p:spPr>
          <a:xfrm>
            <a:off x="0" y="635"/>
            <a:ext cx="12192000" cy="4207510"/>
          </a:xfrm>
          <a:prstGeom prst="rect">
            <a:avLst/>
          </a:prstGeom>
        </p:spPr>
      </p:pic>
      <p:pic>
        <p:nvPicPr>
          <p:cNvPr id="3" name="Picture 2" descr="Screenshot (127)"/>
          <p:cNvPicPr>
            <a:picLocks noChangeAspect="1"/>
          </p:cNvPicPr>
          <p:nvPr/>
        </p:nvPicPr>
        <p:blipFill>
          <a:blip r:embed="rId2"/>
          <a:stretch>
            <a:fillRect/>
          </a:stretch>
        </p:blipFill>
        <p:spPr>
          <a:xfrm>
            <a:off x="0" y="4065905"/>
            <a:ext cx="12191365" cy="279209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128)"/>
          <p:cNvPicPr>
            <a:picLocks noChangeAspect="1"/>
          </p:cNvPicPr>
          <p:nvPr/>
        </p:nvPicPr>
        <p:blipFill>
          <a:blip r:embed="rId1"/>
          <a:stretch>
            <a:fillRect/>
          </a:stretch>
        </p:blipFill>
        <p:spPr>
          <a:xfrm>
            <a:off x="-635" y="0"/>
            <a:ext cx="12193270" cy="3931920"/>
          </a:xfrm>
          <a:prstGeom prst="rect">
            <a:avLst/>
          </a:prstGeom>
        </p:spPr>
      </p:pic>
      <p:sp>
        <p:nvSpPr>
          <p:cNvPr id="3" name="Text Box 2"/>
          <p:cNvSpPr txBox="1"/>
          <p:nvPr/>
        </p:nvSpPr>
        <p:spPr>
          <a:xfrm>
            <a:off x="-635" y="3931920"/>
            <a:ext cx="12192000" cy="2584450"/>
          </a:xfrm>
          <a:prstGeom prst="rect">
            <a:avLst/>
          </a:prstGeom>
          <a:noFill/>
        </p:spPr>
        <p:txBody>
          <a:bodyPr wrap="square" rtlCol="0">
            <a:spAutoFit/>
          </a:bodyPr>
          <a:p>
            <a:pPr algn="l"/>
            <a:r>
              <a:rPr lang="en-US"/>
              <a:t>FEATURES OF LAND:-</a:t>
            </a:r>
            <a:endParaRPr lang="en-US"/>
          </a:p>
          <a:p>
            <a:pPr algn="l"/>
            <a:endParaRPr lang="en-US"/>
          </a:p>
          <a:p>
            <a:pPr algn="l"/>
            <a:r>
              <a:rPr lang="en-US"/>
              <a:t>LandContour: Flatness of the propert</a:t>
            </a:r>
            <a:endParaRPr lang="en-US"/>
          </a:p>
          <a:p>
            <a:pPr algn="l"/>
            <a:endParaRPr lang="en-US"/>
          </a:p>
          <a:p>
            <a:pPr algn="l"/>
            <a:r>
              <a:rPr lang="en-US"/>
              <a:t>   Lvl    Near Flat/Level    </a:t>
            </a:r>
            <a:endParaRPr lang="en-US"/>
          </a:p>
          <a:p>
            <a:pPr algn="l"/>
            <a:r>
              <a:rPr lang="en-US"/>
              <a:t>   Bnk    Banked - Quick and significant rise from street grade to building</a:t>
            </a:r>
            <a:endParaRPr lang="en-US"/>
          </a:p>
          <a:p>
            <a:pPr algn="l"/>
            <a:r>
              <a:rPr lang="en-US"/>
              <a:t>   HLS    Hillside - Significant slope from side to side</a:t>
            </a:r>
            <a:endParaRPr lang="en-US"/>
          </a:p>
          <a:p>
            <a:pPr algn="l"/>
            <a:r>
              <a:rPr lang="en-US"/>
              <a:t>   Low    Depression    </a:t>
            </a:r>
            <a:endParaRPr lang="en-US"/>
          </a:p>
          <a:p>
            <a:pPr algn="l"/>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2192635" cy="6739255"/>
          </a:xfrm>
          <a:prstGeom prst="rect">
            <a:avLst/>
          </a:prstGeom>
          <a:noFill/>
        </p:spPr>
        <p:txBody>
          <a:bodyPr wrap="square" rtlCol="0">
            <a:spAutoFit/>
          </a:bodyPr>
          <a:p>
            <a:pPr algn="l"/>
            <a:r>
              <a:rPr lang="en-US"/>
              <a:t>LotConfig: Lot configuration</a:t>
            </a:r>
            <a:endParaRPr lang="en-US"/>
          </a:p>
          <a:p>
            <a:pPr algn="l"/>
            <a:endParaRPr lang="en-US"/>
          </a:p>
          <a:p>
            <a:pPr algn="l"/>
            <a:r>
              <a:rPr lang="en-US"/>
              <a:t>   Inside    Inside lot</a:t>
            </a:r>
            <a:endParaRPr lang="en-US"/>
          </a:p>
          <a:p>
            <a:pPr algn="l"/>
            <a:r>
              <a:rPr lang="en-US"/>
              <a:t>   Corner    Corner lot</a:t>
            </a:r>
            <a:endParaRPr lang="en-US"/>
          </a:p>
          <a:p>
            <a:pPr algn="l"/>
            <a:r>
              <a:rPr lang="en-US"/>
              <a:t>   CulDSac    Cul-de-sac</a:t>
            </a:r>
            <a:endParaRPr lang="en-US"/>
          </a:p>
          <a:p>
            <a:pPr algn="l"/>
            <a:r>
              <a:rPr lang="en-US"/>
              <a:t>   FR2    Frontage on 2 sides of property</a:t>
            </a:r>
            <a:endParaRPr lang="en-US"/>
          </a:p>
          <a:p>
            <a:pPr algn="l"/>
            <a:r>
              <a:rPr lang="en-US"/>
              <a:t>   FR3    Frontage on 3 sides of property</a:t>
            </a:r>
            <a:endParaRPr lang="en-US"/>
          </a:p>
          <a:p>
            <a:pPr algn="l"/>
            <a:r>
              <a:rPr lang="en-US"/>
              <a:t>LandSlope: Slope of property</a:t>
            </a:r>
            <a:endParaRPr lang="en-US"/>
          </a:p>
          <a:p>
            <a:pPr algn="l"/>
            <a:endParaRPr lang="en-US"/>
          </a:p>
          <a:p>
            <a:pPr algn="l"/>
            <a:r>
              <a:rPr lang="en-US"/>
              <a:t>   Gtl    Gentle slope</a:t>
            </a:r>
            <a:endParaRPr lang="en-US"/>
          </a:p>
          <a:p>
            <a:pPr algn="l"/>
            <a:r>
              <a:rPr lang="en-US"/>
              <a:t>   Mod    Moderate Slope    </a:t>
            </a:r>
            <a:endParaRPr lang="en-US"/>
          </a:p>
          <a:p>
            <a:pPr algn="l"/>
            <a:r>
              <a:rPr lang="en-US"/>
              <a:t>   Sev    Severe Slope</a:t>
            </a:r>
            <a:endParaRPr lang="en-US"/>
          </a:p>
          <a:p>
            <a:pPr algn="l"/>
            <a:r>
              <a:rPr lang="en-US"/>
              <a:t>OBSERVATION:-</a:t>
            </a:r>
            <a:endParaRPr lang="en-US"/>
          </a:p>
          <a:p>
            <a:pPr algn="l"/>
            <a:endParaRPr lang="en-US"/>
          </a:p>
          <a:p>
            <a:pPr algn="l"/>
            <a:r>
              <a:rPr lang="en-US"/>
              <a:t>1.LANDCONTOUR</a:t>
            </a:r>
            <a:endParaRPr lang="en-US"/>
          </a:p>
          <a:p>
            <a:pPr algn="l"/>
            <a:r>
              <a:rPr lang="en-US"/>
              <a:t>*89% LAND IS Near Flat/Level FOLLOWED BY Banked - Quick and significant rise from street grade to building WITH 4.3%</a:t>
            </a:r>
            <a:endParaRPr lang="en-US"/>
          </a:p>
          <a:p>
            <a:pPr algn="l"/>
            <a:r>
              <a:rPr lang="en-US"/>
              <a:t>*Hillside - Significant slope from side to side HAS HIGHEST SALE PRICE FOLLOWED BY Depression</a:t>
            </a:r>
            <a:endParaRPr lang="en-US"/>
          </a:p>
          <a:p>
            <a:pPr algn="l"/>
            <a:endParaRPr lang="en-US"/>
          </a:p>
          <a:p>
            <a:pPr algn="l"/>
            <a:r>
              <a:rPr lang="en-US"/>
              <a:t>2.Lot configuration</a:t>
            </a:r>
            <a:endParaRPr lang="en-US"/>
          </a:p>
          <a:p>
            <a:pPr algn="l"/>
            <a:r>
              <a:rPr lang="en-US"/>
              <a:t>*72.1% IS INSIDE LOT FOLLOWED BY 19% CORNER LOT</a:t>
            </a:r>
            <a:endParaRPr lang="en-US"/>
          </a:p>
          <a:p>
            <a:pPr algn="l"/>
            <a:r>
              <a:rPr lang="en-US"/>
              <a:t>*Cul-de-sac IS HIGHEST SALE PRICE FOLLOWED BY Frontage on 3 sides of property</a:t>
            </a:r>
            <a:endParaRPr lang="en-US"/>
          </a:p>
          <a:p>
            <a:pPr algn="l"/>
            <a:endParaRPr lang="en-US"/>
          </a:p>
          <a:p>
            <a:pPr algn="l"/>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2192000" cy="922020"/>
          </a:xfrm>
          <a:prstGeom prst="rect">
            <a:avLst/>
          </a:prstGeom>
          <a:noFill/>
        </p:spPr>
        <p:txBody>
          <a:bodyPr wrap="square" rtlCol="0">
            <a:spAutoFit/>
          </a:bodyPr>
          <a:p>
            <a:pPr algn="l"/>
            <a:r>
              <a:rPr lang="en-US"/>
              <a:t>3.Slope of property</a:t>
            </a:r>
            <a:endParaRPr lang="en-US"/>
          </a:p>
          <a:p>
            <a:pPr algn="l"/>
            <a:r>
              <a:rPr lang="en-US"/>
              <a:t>*94% PROPERTY HAS GENTEL SLPOE FOLLOWED BY Moderate Slope WITH 4.4%</a:t>
            </a:r>
            <a:endParaRPr lang="en-US"/>
          </a:p>
          <a:p>
            <a:pPr algn="l"/>
            <a:r>
              <a:rPr lang="en-US"/>
              <a:t>*Severe Slope HAS HIGHEST SALE PRICE</a:t>
            </a:r>
            <a:endParaRPr lang="en-US"/>
          </a:p>
        </p:txBody>
      </p:sp>
      <p:sp>
        <p:nvSpPr>
          <p:cNvPr id="3" name="Text Box 2"/>
          <p:cNvSpPr txBox="1"/>
          <p:nvPr/>
        </p:nvSpPr>
        <p:spPr>
          <a:xfrm>
            <a:off x="0" y="922020"/>
            <a:ext cx="3992880" cy="645160"/>
          </a:xfrm>
          <a:prstGeom prst="rect">
            <a:avLst/>
          </a:prstGeom>
          <a:noFill/>
        </p:spPr>
        <p:txBody>
          <a:bodyPr wrap="none" rtlCol="0">
            <a:spAutoFit/>
          </a:bodyPr>
          <a:p>
            <a:pPr algn="l"/>
            <a:r>
              <a:rPr lang="en-IN" altLang="en-US" sz="3600"/>
              <a:t>3. </a:t>
            </a:r>
            <a:r>
              <a:rPr lang="en-US" sz="3600"/>
              <a:t>feature of house</a:t>
            </a:r>
            <a:endParaRPr lang="en-US" sz="3600"/>
          </a:p>
        </p:txBody>
      </p:sp>
      <p:pic>
        <p:nvPicPr>
          <p:cNvPr id="4" name="Picture 3" descr="Screenshot (126)"/>
          <p:cNvPicPr>
            <a:picLocks noChangeAspect="1"/>
          </p:cNvPicPr>
          <p:nvPr/>
        </p:nvPicPr>
        <p:blipFill>
          <a:blip r:embed="rId1"/>
          <a:stretch>
            <a:fillRect/>
          </a:stretch>
        </p:blipFill>
        <p:spPr>
          <a:xfrm>
            <a:off x="635" y="1567815"/>
            <a:ext cx="12190730" cy="529018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2192000" cy="6739255"/>
          </a:xfrm>
          <a:prstGeom prst="rect">
            <a:avLst/>
          </a:prstGeom>
          <a:noFill/>
        </p:spPr>
        <p:txBody>
          <a:bodyPr wrap="square" rtlCol="0">
            <a:spAutoFit/>
          </a:bodyPr>
          <a:p>
            <a:pPr algn="l"/>
            <a:r>
              <a:rPr lang="en-US"/>
              <a:t>FEATURES :-</a:t>
            </a:r>
            <a:endParaRPr lang="en-US"/>
          </a:p>
          <a:p>
            <a:pPr algn="l"/>
            <a:r>
              <a:rPr lang="en-US"/>
              <a:t>BldgType: Type of dwelling</a:t>
            </a:r>
            <a:endParaRPr lang="en-US"/>
          </a:p>
          <a:p>
            <a:pPr algn="l"/>
            <a:r>
              <a:rPr lang="en-US"/>
              <a:t>1</a:t>
            </a:r>
            <a:r>
              <a:rPr lang="en-IN" altLang="en-US"/>
              <a:t>.</a:t>
            </a:r>
            <a:r>
              <a:rPr lang="en-US"/>
              <a:t>Fam    Single-family Detached    </a:t>
            </a:r>
            <a:endParaRPr lang="en-US"/>
          </a:p>
          <a:p>
            <a:pPr algn="l"/>
            <a:r>
              <a:rPr lang="en-US"/>
              <a:t>2</a:t>
            </a:r>
            <a:r>
              <a:rPr lang="en-IN" altLang="en-US"/>
              <a:t>.</a:t>
            </a:r>
            <a:r>
              <a:rPr lang="en-US"/>
              <a:t>FmCon    Two-family Conversion; originally built as one-family dwelling</a:t>
            </a:r>
            <a:endParaRPr lang="en-US"/>
          </a:p>
          <a:p>
            <a:pPr algn="l"/>
            <a:r>
              <a:rPr lang="en-IN" altLang="en-US"/>
              <a:t>3.</a:t>
            </a:r>
            <a:r>
              <a:rPr lang="en-US"/>
              <a:t>Duplx    Duplex</a:t>
            </a:r>
            <a:endParaRPr lang="en-US"/>
          </a:p>
          <a:p>
            <a:pPr algn="l"/>
            <a:r>
              <a:rPr lang="en-IN" altLang="en-US"/>
              <a:t>4.</a:t>
            </a:r>
            <a:r>
              <a:rPr lang="en-US"/>
              <a:t>TwnhsE    Townhouse End Unit</a:t>
            </a:r>
            <a:endParaRPr lang="en-US"/>
          </a:p>
          <a:p>
            <a:pPr algn="l"/>
            <a:r>
              <a:rPr lang="en-IN" altLang="en-US"/>
              <a:t>5.</a:t>
            </a:r>
            <a:r>
              <a:rPr lang="en-US"/>
              <a:t>TwnhsI    Townhouse Inside Unit</a:t>
            </a:r>
            <a:endParaRPr lang="en-US"/>
          </a:p>
          <a:p>
            <a:pPr algn="l"/>
            <a:r>
              <a:rPr lang="en-US"/>
              <a:t>HouseStyle: Style of dwelling</a:t>
            </a:r>
            <a:endParaRPr lang="en-US"/>
          </a:p>
          <a:p>
            <a:pPr algn="l"/>
            <a:r>
              <a:rPr lang="en-US"/>
              <a:t>1Story    One story</a:t>
            </a:r>
            <a:endParaRPr lang="en-US"/>
          </a:p>
          <a:p>
            <a:pPr algn="l"/>
            <a:r>
              <a:rPr lang="en-US"/>
              <a:t>1.5Fin    One and one-half story: 2nd level finished</a:t>
            </a:r>
            <a:endParaRPr lang="en-US"/>
          </a:p>
          <a:p>
            <a:pPr algn="l"/>
            <a:r>
              <a:rPr lang="en-US"/>
              <a:t>1.5Unf    One and one-half story: 2nd level unfinished</a:t>
            </a:r>
            <a:endParaRPr lang="en-US"/>
          </a:p>
          <a:p>
            <a:pPr algn="l"/>
            <a:r>
              <a:rPr lang="en-US"/>
              <a:t> 2Story    Two story</a:t>
            </a:r>
            <a:endParaRPr lang="en-US"/>
          </a:p>
          <a:p>
            <a:pPr algn="l"/>
            <a:r>
              <a:rPr lang="en-US"/>
              <a:t> 2.5Fin    Two and one-half story: 2nd level finished</a:t>
            </a:r>
            <a:endParaRPr lang="en-US"/>
          </a:p>
          <a:p>
            <a:pPr algn="l"/>
            <a:r>
              <a:rPr lang="en-US"/>
              <a:t> 2.5Unf    Two and one-half story: 2nd level unfinished</a:t>
            </a:r>
            <a:endParaRPr lang="en-US"/>
          </a:p>
          <a:p>
            <a:pPr algn="l"/>
            <a:r>
              <a:rPr lang="en-US"/>
              <a:t> SFoyer    Split Foyer</a:t>
            </a:r>
            <a:endParaRPr lang="en-US"/>
          </a:p>
          <a:p>
            <a:pPr algn="l"/>
            <a:r>
              <a:rPr lang="en-US"/>
              <a:t> SLvl    Split Level</a:t>
            </a:r>
            <a:endParaRPr lang="en-US"/>
          </a:p>
          <a:p>
            <a:pPr algn="l"/>
            <a:r>
              <a:rPr lang="en-US"/>
              <a:t>#observation:-</a:t>
            </a:r>
            <a:endParaRPr lang="en-US"/>
          </a:p>
          <a:p>
            <a:pPr algn="l"/>
            <a:endParaRPr lang="en-US"/>
          </a:p>
          <a:p>
            <a:pPr algn="l"/>
            <a:r>
              <a:rPr lang="en-US"/>
              <a:t>   *IN Type of dwelling. Single-family Detached HAS HIGHEST COUNT</a:t>
            </a:r>
            <a:endParaRPr lang="en-US"/>
          </a:p>
          <a:p>
            <a:pPr algn="l"/>
            <a:r>
              <a:rPr lang="en-US"/>
              <a:t>   *IN Style of dwelling. One story HAS HIGHEST COUNT FOLLOWED BY Two story</a:t>
            </a:r>
            <a:endParaRPr lang="en-US"/>
          </a:p>
          <a:p>
            <a:pPr algn="l"/>
            <a:r>
              <a:rPr lang="en-US"/>
              <a:t>#SALE OBSRVATION:-</a:t>
            </a:r>
            <a:endParaRPr lang="en-US"/>
          </a:p>
          <a:p>
            <a:pPr algn="l"/>
            <a:endParaRPr lang="en-US"/>
          </a:p>
          <a:p>
            <a:pPr algn="l"/>
            <a:r>
              <a:rPr lang="en-US"/>
              <a:t>   *IN Type of dwelling.Townhouse End Unit AND Single-family Detached HAS HIGHEST SALE PRICE</a:t>
            </a:r>
            <a:endParaRPr lang="en-US"/>
          </a:p>
          <a:p>
            <a:pPr algn="l"/>
            <a:r>
              <a:rPr lang="en-US"/>
              <a:t>   *IN Style of dwelling.Two and one-half story: 2nd level finished HAS HIGNEST SALE PRICE</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60325"/>
            <a:ext cx="4647565" cy="583565"/>
          </a:xfrm>
          <a:prstGeom prst="rect">
            <a:avLst/>
          </a:prstGeom>
          <a:noFill/>
        </p:spPr>
        <p:txBody>
          <a:bodyPr wrap="none" rtlCol="0">
            <a:spAutoFit/>
          </a:bodyPr>
          <a:p>
            <a:pPr algn="l"/>
            <a:r>
              <a:rPr lang="en-IN" altLang="en-US" sz="3200"/>
              <a:t>4.</a:t>
            </a:r>
            <a:r>
              <a:rPr lang="en-US" sz="3200"/>
              <a:t>YEAR OF PROPERTY</a:t>
            </a:r>
            <a:endParaRPr lang="en-US" sz="3200"/>
          </a:p>
        </p:txBody>
      </p:sp>
      <p:sp>
        <p:nvSpPr>
          <p:cNvPr id="3" name="Text Box 2"/>
          <p:cNvSpPr txBox="1"/>
          <p:nvPr/>
        </p:nvSpPr>
        <p:spPr>
          <a:xfrm>
            <a:off x="405130" y="862330"/>
            <a:ext cx="309880" cy="368300"/>
          </a:xfrm>
          <a:prstGeom prst="rect">
            <a:avLst/>
          </a:prstGeom>
          <a:noFill/>
        </p:spPr>
        <p:txBody>
          <a:bodyPr wrap="none" rtlCol="0">
            <a:spAutoFit/>
          </a:bodyPr>
          <a:p>
            <a:endParaRPr lang="en-US"/>
          </a:p>
        </p:txBody>
      </p:sp>
      <p:pic>
        <p:nvPicPr>
          <p:cNvPr id="4" name="Picture 3" descr="Screenshot (127)"/>
          <p:cNvPicPr>
            <a:picLocks noChangeAspect="1"/>
          </p:cNvPicPr>
          <p:nvPr/>
        </p:nvPicPr>
        <p:blipFill>
          <a:blip r:embed="rId1"/>
          <a:stretch>
            <a:fillRect/>
          </a:stretch>
        </p:blipFill>
        <p:spPr>
          <a:xfrm>
            <a:off x="0" y="643255"/>
            <a:ext cx="12192635" cy="621474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2192635" cy="2861310"/>
          </a:xfrm>
          <a:prstGeom prst="rect">
            <a:avLst/>
          </a:prstGeom>
          <a:noFill/>
        </p:spPr>
        <p:txBody>
          <a:bodyPr wrap="square" rtlCol="0">
            <a:spAutoFit/>
          </a:bodyPr>
          <a:p>
            <a:pPr algn="l"/>
            <a:r>
              <a:rPr lang="en-US"/>
              <a:t>feature:-</a:t>
            </a:r>
            <a:endParaRPr lang="en-US"/>
          </a:p>
          <a:p>
            <a:pPr algn="l"/>
            <a:endParaRPr lang="en-US"/>
          </a:p>
          <a:p>
            <a:pPr algn="l"/>
            <a:r>
              <a:rPr lang="en-US"/>
              <a:t>    *YearBuilt: Original construction date</a:t>
            </a:r>
            <a:endParaRPr lang="en-US"/>
          </a:p>
          <a:p>
            <a:pPr algn="l"/>
            <a:r>
              <a:rPr lang="en-US"/>
              <a:t>    *YrSold: Year Sold (YYYY)</a:t>
            </a:r>
            <a:endParaRPr lang="en-US"/>
          </a:p>
          <a:p>
            <a:pPr algn="l"/>
            <a:r>
              <a:rPr lang="en-US"/>
              <a:t>    *YearRemodAdd: Remodel date (same as construction date if no remodeling or additions)</a:t>
            </a:r>
            <a:endParaRPr lang="en-US"/>
          </a:p>
          <a:p>
            <a:pPr algn="l"/>
            <a:r>
              <a:rPr lang="en-US"/>
              <a:t>OBSERVATION:-</a:t>
            </a:r>
            <a:endParaRPr lang="en-US"/>
          </a:p>
          <a:p>
            <a:pPr algn="l"/>
            <a:endParaRPr lang="en-US"/>
          </a:p>
          <a:p>
            <a:pPr algn="l"/>
            <a:r>
              <a:rPr lang="en-US"/>
              <a:t>    *We can see that as Property get older with time its sale Price get depricates.</a:t>
            </a:r>
            <a:endParaRPr lang="en-US"/>
          </a:p>
          <a:p>
            <a:pPr algn="l"/>
            <a:r>
              <a:rPr lang="en-US"/>
              <a:t>    *20 years after Remodelling Price of properties start decreases.</a:t>
            </a:r>
            <a:endParaRPr lang="en-US"/>
          </a:p>
          <a:p>
            <a:pPr algn="l"/>
            <a:r>
              <a:rPr lang="en-US"/>
              <a:t>    *Older the garage age less the price of Property.</a:t>
            </a:r>
            <a:endParaRPr lang="en-US"/>
          </a:p>
        </p:txBody>
      </p:sp>
      <p:sp>
        <p:nvSpPr>
          <p:cNvPr id="3" name="Text Box 2"/>
          <p:cNvSpPr txBox="1"/>
          <p:nvPr/>
        </p:nvSpPr>
        <p:spPr>
          <a:xfrm>
            <a:off x="100965" y="3093720"/>
            <a:ext cx="4714875" cy="583565"/>
          </a:xfrm>
          <a:prstGeom prst="rect">
            <a:avLst/>
          </a:prstGeom>
          <a:noFill/>
        </p:spPr>
        <p:txBody>
          <a:bodyPr wrap="none" rtlCol="0">
            <a:spAutoFit/>
          </a:bodyPr>
          <a:p>
            <a:pPr algn="l"/>
            <a:r>
              <a:rPr lang="en-IN" altLang="en-US" sz="3200"/>
              <a:t>5.</a:t>
            </a:r>
            <a:r>
              <a:rPr lang="en-US" sz="3200"/>
              <a:t>ROOF OF PROPERTY</a:t>
            </a:r>
            <a:endParaRPr lang="en-US" sz="3200"/>
          </a:p>
        </p:txBody>
      </p:sp>
      <p:sp>
        <p:nvSpPr>
          <p:cNvPr id="4" name="Text Box 3"/>
          <p:cNvSpPr txBox="1"/>
          <p:nvPr/>
        </p:nvSpPr>
        <p:spPr>
          <a:xfrm>
            <a:off x="313690" y="3677285"/>
            <a:ext cx="2197735" cy="460375"/>
          </a:xfrm>
          <a:prstGeom prst="rect">
            <a:avLst/>
          </a:prstGeom>
          <a:noFill/>
        </p:spPr>
        <p:txBody>
          <a:bodyPr wrap="none" rtlCol="0">
            <a:spAutoFit/>
          </a:bodyPr>
          <a:p>
            <a:pPr algn="l"/>
            <a:r>
              <a:rPr lang="en-US" sz="2400"/>
              <a:t>a). style of roof</a:t>
            </a:r>
            <a:endParaRPr lang="en-US" sz="2400"/>
          </a:p>
        </p:txBody>
      </p:sp>
      <p:sp>
        <p:nvSpPr>
          <p:cNvPr id="5" name="Text Box 4"/>
          <p:cNvSpPr txBox="1"/>
          <p:nvPr/>
        </p:nvSpPr>
        <p:spPr>
          <a:xfrm>
            <a:off x="0" y="4137660"/>
            <a:ext cx="12091670" cy="2553335"/>
          </a:xfrm>
          <a:prstGeom prst="rect">
            <a:avLst/>
          </a:prstGeom>
          <a:noFill/>
        </p:spPr>
        <p:txBody>
          <a:bodyPr wrap="square" rtlCol="0">
            <a:spAutoFit/>
          </a:bodyPr>
          <a:p>
            <a:pPr algn="l"/>
            <a:r>
              <a:rPr lang="en-US" sz="1600"/>
              <a:t>RoofStyle: Type of roof</a:t>
            </a:r>
            <a:endParaRPr lang="en-US" sz="1600"/>
          </a:p>
          <a:p>
            <a:pPr algn="l"/>
            <a:r>
              <a:rPr lang="en-US" sz="1600"/>
              <a:t>Flat    Flat</a:t>
            </a:r>
            <a:endParaRPr lang="en-US" sz="1600"/>
          </a:p>
          <a:p>
            <a:pPr algn="l"/>
            <a:r>
              <a:rPr lang="en-US" sz="1600"/>
              <a:t>Gable    Gable</a:t>
            </a:r>
            <a:endParaRPr lang="en-US" sz="1600"/>
          </a:p>
          <a:p>
            <a:pPr algn="l"/>
            <a:r>
              <a:rPr lang="en-US" sz="1600"/>
              <a:t>Gambrel    Gabrel (Barn)</a:t>
            </a:r>
            <a:endParaRPr lang="en-US" sz="1600"/>
          </a:p>
          <a:p>
            <a:pPr algn="l"/>
            <a:r>
              <a:rPr lang="en-US" sz="1600"/>
              <a:t>Hip    Hip</a:t>
            </a:r>
            <a:endParaRPr lang="en-US" sz="1600"/>
          </a:p>
          <a:p>
            <a:pPr algn="l"/>
            <a:r>
              <a:rPr lang="en-US" sz="1600"/>
              <a:t>Mansard    Mansard</a:t>
            </a:r>
            <a:endParaRPr lang="en-US" sz="1600"/>
          </a:p>
          <a:p>
            <a:pPr algn="l"/>
            <a:r>
              <a:rPr lang="en-US" sz="1600"/>
              <a:t>Shed    Shed</a:t>
            </a:r>
            <a:endParaRPr lang="en-US" sz="1600"/>
          </a:p>
          <a:p>
            <a:pPr algn="l"/>
            <a:r>
              <a:rPr lang="en-US" sz="1600"/>
              <a:t>OBSERVATION:-</a:t>
            </a:r>
            <a:endParaRPr lang="en-US" sz="1600"/>
          </a:p>
          <a:p>
            <a:pPr algn="l"/>
            <a:r>
              <a:rPr lang="en-US" sz="1600"/>
              <a:t>*PROPERTY WITH GABLE ROOF TOP STYLE IS HIGHEST </a:t>
            </a:r>
            <a:endParaRPr lang="en-US" sz="1600"/>
          </a:p>
          <a:p>
            <a:pPr algn="l"/>
            <a:r>
              <a:rPr lang="en-US" sz="1600"/>
              <a:t> *SHED ROOF TOP PROPRETY HAAS HIGHEST SALE PRICE FOLLOWED BY HIP</a:t>
            </a:r>
            <a:endParaRPr lang="en-US" sz="16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131)"/>
          <p:cNvPicPr>
            <a:picLocks noChangeAspect="1"/>
          </p:cNvPicPr>
          <p:nvPr/>
        </p:nvPicPr>
        <p:blipFill>
          <a:blip r:embed="rId1"/>
          <a:stretch>
            <a:fillRect/>
          </a:stretch>
        </p:blipFill>
        <p:spPr>
          <a:xfrm>
            <a:off x="635" y="0"/>
            <a:ext cx="12192000" cy="2800350"/>
          </a:xfrm>
          <a:prstGeom prst="rect">
            <a:avLst/>
          </a:prstGeom>
        </p:spPr>
      </p:pic>
      <p:sp>
        <p:nvSpPr>
          <p:cNvPr id="3" name="Text Box 2"/>
          <p:cNvSpPr txBox="1"/>
          <p:nvPr/>
        </p:nvSpPr>
        <p:spPr>
          <a:xfrm>
            <a:off x="635" y="2910840"/>
            <a:ext cx="2655570" cy="460375"/>
          </a:xfrm>
          <a:prstGeom prst="rect">
            <a:avLst/>
          </a:prstGeom>
          <a:noFill/>
        </p:spPr>
        <p:txBody>
          <a:bodyPr wrap="none" rtlCol="0">
            <a:spAutoFit/>
          </a:bodyPr>
          <a:p>
            <a:pPr algn="l"/>
            <a:r>
              <a:rPr lang="en-US" sz="2400"/>
              <a:t>b). material of roof</a:t>
            </a:r>
            <a:endParaRPr lang="en-US" sz="2400"/>
          </a:p>
        </p:txBody>
      </p:sp>
      <p:pic>
        <p:nvPicPr>
          <p:cNvPr id="4" name="Picture 3" descr="Screenshot (132)"/>
          <p:cNvPicPr>
            <a:picLocks noChangeAspect="1"/>
          </p:cNvPicPr>
          <p:nvPr/>
        </p:nvPicPr>
        <p:blipFill>
          <a:blip r:embed="rId2"/>
          <a:stretch>
            <a:fillRect/>
          </a:stretch>
        </p:blipFill>
        <p:spPr>
          <a:xfrm>
            <a:off x="635" y="3481705"/>
            <a:ext cx="12192000" cy="33762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1227435" cy="706755"/>
          </a:xfrm>
          <a:prstGeom prst="rect">
            <a:avLst/>
          </a:prstGeom>
          <a:noFill/>
        </p:spPr>
        <p:txBody>
          <a:bodyPr wrap="none" rtlCol="0">
            <a:spAutoFit/>
          </a:bodyPr>
          <a:p>
            <a:pPr marL="285750" indent="-285750" algn="l">
              <a:buFont typeface="Arial" panose="020B0604020202020204" pitchFamily="34" charset="0"/>
              <a:buChar char="•"/>
            </a:pPr>
            <a:r>
              <a:rPr lang="en-US" sz="4000" u="sng">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Conceptual Background of the Domain Problem</a:t>
            </a:r>
            <a:endParaRPr lang="en-US" sz="4000" u="sng">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Text Box 2"/>
          <p:cNvSpPr txBox="1"/>
          <p:nvPr/>
        </p:nvSpPr>
        <p:spPr>
          <a:xfrm>
            <a:off x="0" y="706755"/>
            <a:ext cx="12192000" cy="4154170"/>
          </a:xfrm>
          <a:prstGeom prst="rect">
            <a:avLst/>
          </a:prstGeom>
          <a:noFill/>
        </p:spPr>
        <p:txBody>
          <a:bodyPr wrap="square" rtlCol="0">
            <a:spAutoFit/>
          </a:bodyPr>
          <a:p>
            <a:pPr algn="l"/>
            <a:r>
              <a:rPr lang="en-US" sz="240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a:t>
            </a:r>
            <a:endParaRPr lang="en-US" sz="2400"/>
          </a:p>
          <a:p>
            <a:pPr algn="l"/>
            <a:endParaRPr lang="en-US" sz="2400"/>
          </a:p>
          <a:p>
            <a:pPr algn="l"/>
            <a:endParaRPr lang="en-US" sz="2400"/>
          </a:p>
          <a:p>
            <a:pPr algn="l"/>
            <a:endParaRPr lang="en-US" sz="2400"/>
          </a:p>
        </p:txBody>
      </p:sp>
      <p:sp>
        <p:nvSpPr>
          <p:cNvPr id="5" name="Text Box 4"/>
          <p:cNvSpPr txBox="1"/>
          <p:nvPr/>
        </p:nvSpPr>
        <p:spPr>
          <a:xfrm>
            <a:off x="0" y="3688715"/>
            <a:ext cx="12192635" cy="3169285"/>
          </a:xfrm>
          <a:prstGeom prst="rect">
            <a:avLst/>
          </a:prstGeom>
          <a:noFill/>
        </p:spPr>
        <p:txBody>
          <a:bodyPr wrap="square" rtlCol="0">
            <a:spAutoFit/>
          </a:bodyPr>
          <a:p>
            <a:pPr algn="l"/>
            <a:r>
              <a:rPr lang="en-US" sz="3200"/>
              <a:t>For this company wants to know:</a:t>
            </a:r>
            <a:endParaRPr lang="en-US" sz="3200"/>
          </a:p>
          <a:p>
            <a:pPr algn="l"/>
            <a:r>
              <a:rPr lang="en-US" sz="2400"/>
              <a:t>▪ Which variables are important to predict the price of variable?</a:t>
            </a:r>
            <a:endParaRPr lang="en-US" sz="2400"/>
          </a:p>
          <a:p>
            <a:pPr algn="l"/>
            <a:r>
              <a:rPr lang="en-US" sz="2400"/>
              <a:t>▪ How do these variables describe the price of the house?</a:t>
            </a:r>
            <a:endParaRPr lang="en-US" sz="2400"/>
          </a:p>
          <a:p>
            <a:pPr algn="l"/>
            <a:r>
              <a:rPr lang="en-US" sz="2400"/>
              <a:t>It is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US"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2191365" cy="6123940"/>
          </a:xfrm>
          <a:prstGeom prst="rect">
            <a:avLst/>
          </a:prstGeom>
          <a:noFill/>
        </p:spPr>
        <p:txBody>
          <a:bodyPr wrap="square" rtlCol="0">
            <a:spAutoFit/>
          </a:bodyPr>
          <a:p>
            <a:pPr algn="l"/>
            <a:r>
              <a:rPr lang="en-US" sz="2800"/>
              <a:t>RoofMatl: Roof material</a:t>
            </a:r>
            <a:endParaRPr lang="en-US" sz="2800"/>
          </a:p>
          <a:p>
            <a:pPr algn="l"/>
            <a:endParaRPr lang="en-US" sz="2800"/>
          </a:p>
          <a:p>
            <a:pPr algn="l"/>
            <a:r>
              <a:rPr lang="en-US" sz="2800"/>
              <a:t>   ClyTile - Clay or Tile</a:t>
            </a:r>
            <a:endParaRPr lang="en-US" sz="2800"/>
          </a:p>
          <a:p>
            <a:pPr algn="l"/>
            <a:r>
              <a:rPr lang="en-US" sz="2800"/>
              <a:t>   CompShg    - Standard (Composite) Shingle</a:t>
            </a:r>
            <a:endParaRPr lang="en-US" sz="2800"/>
          </a:p>
          <a:p>
            <a:pPr algn="l"/>
            <a:r>
              <a:rPr lang="en-US" sz="2800"/>
              <a:t>   Membran    - Membrane</a:t>
            </a:r>
            <a:endParaRPr lang="en-US" sz="2800"/>
          </a:p>
          <a:p>
            <a:pPr algn="l"/>
            <a:r>
              <a:rPr lang="en-US" sz="2800"/>
              <a:t>   Metal    - Metal</a:t>
            </a:r>
            <a:endParaRPr lang="en-US" sz="2800"/>
          </a:p>
          <a:p>
            <a:pPr algn="l"/>
            <a:r>
              <a:rPr lang="en-US" sz="2800"/>
              <a:t>   Roll        - Roll</a:t>
            </a:r>
            <a:endParaRPr lang="en-US" sz="2800"/>
          </a:p>
          <a:p>
            <a:pPr algn="l"/>
            <a:r>
              <a:rPr lang="en-US" sz="2800"/>
              <a:t>   Tar&amp;Grv    - Gravel &amp; Tar</a:t>
            </a:r>
            <a:endParaRPr lang="en-US" sz="2800"/>
          </a:p>
          <a:p>
            <a:pPr algn="l"/>
            <a:r>
              <a:rPr lang="en-US" sz="2800"/>
              <a:t>   WdShake    - Wood Shakes</a:t>
            </a:r>
            <a:endParaRPr lang="en-US" sz="2800"/>
          </a:p>
          <a:p>
            <a:pPr algn="l"/>
            <a:r>
              <a:rPr lang="en-US" sz="2800"/>
              <a:t>   WdShngl    - Wood Shingles</a:t>
            </a:r>
            <a:endParaRPr lang="en-US" sz="2800"/>
          </a:p>
          <a:p>
            <a:pPr algn="l"/>
            <a:r>
              <a:rPr lang="en-US" sz="2800"/>
              <a:t>OBSERVATION:-</a:t>
            </a:r>
            <a:endParaRPr lang="en-US" sz="2800"/>
          </a:p>
          <a:p>
            <a:pPr algn="l"/>
            <a:endParaRPr lang="en-US" sz="2800"/>
          </a:p>
          <a:p>
            <a:pPr algn="l"/>
            <a:r>
              <a:rPr lang="en-US" sz="2800"/>
              <a:t>       *standard shingle has been highest used in roof material</a:t>
            </a:r>
            <a:endParaRPr lang="en-US" sz="2800"/>
          </a:p>
          <a:p>
            <a:pPr algn="l"/>
            <a:r>
              <a:rPr lang="en-US" sz="2800"/>
              <a:t>       *wood shingles has the hignest sale price followed by wood shakes</a:t>
            </a:r>
            <a:endParaRPr lang="en-US" sz="2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8034655" cy="583565"/>
          </a:xfrm>
          <a:prstGeom prst="rect">
            <a:avLst/>
          </a:prstGeom>
          <a:noFill/>
        </p:spPr>
        <p:txBody>
          <a:bodyPr wrap="none" rtlCol="0">
            <a:spAutoFit/>
          </a:bodyPr>
          <a:p>
            <a:pPr algn="l"/>
            <a:r>
              <a:rPr lang="en-US" sz="3200"/>
              <a:t>5.EXTERIOR COVERING OF THE HOUSE</a:t>
            </a:r>
            <a:endParaRPr lang="en-US" sz="3200"/>
          </a:p>
        </p:txBody>
      </p:sp>
      <p:pic>
        <p:nvPicPr>
          <p:cNvPr id="3" name="Picture 2" descr="Screenshot (133)"/>
          <p:cNvPicPr>
            <a:picLocks noChangeAspect="1"/>
          </p:cNvPicPr>
          <p:nvPr/>
        </p:nvPicPr>
        <p:blipFill>
          <a:blip r:embed="rId1"/>
          <a:stretch>
            <a:fillRect/>
          </a:stretch>
        </p:blipFill>
        <p:spPr>
          <a:xfrm>
            <a:off x="0" y="711835"/>
            <a:ext cx="12123420" cy="597154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2192000" cy="6185535"/>
          </a:xfrm>
          <a:prstGeom prst="rect">
            <a:avLst/>
          </a:prstGeom>
          <a:noFill/>
        </p:spPr>
        <p:txBody>
          <a:bodyPr wrap="square" rtlCol="0" anchor="t">
            <a:spAutoFit/>
          </a:bodyPr>
          <a:p>
            <a:r>
              <a:rPr lang="en-US"/>
              <a:t>Exterior1st</a:t>
            </a:r>
            <a:r>
              <a:rPr lang="en-IN" altLang="en-US"/>
              <a:t>-</a:t>
            </a:r>
            <a:r>
              <a:rPr lang="en-US"/>
              <a:t>Exterior covering on house</a:t>
            </a:r>
            <a:endParaRPr lang="en-US"/>
          </a:p>
          <a:p>
            <a:r>
              <a:rPr lang="en-US"/>
              <a:t>AsbShng-Asbestos Shingles</a:t>
            </a:r>
            <a:endParaRPr lang="en-US"/>
          </a:p>
          <a:p>
            <a:r>
              <a:rPr lang="en-US"/>
              <a:t>AsphShn-Asphalt Shingles</a:t>
            </a:r>
            <a:endParaRPr lang="en-US"/>
          </a:p>
          <a:p>
            <a:r>
              <a:rPr lang="en-US"/>
              <a:t>BrkComm-Brick Common</a:t>
            </a:r>
            <a:endParaRPr lang="en-US"/>
          </a:p>
          <a:p>
            <a:r>
              <a:rPr lang="en-US"/>
              <a:t>BrkFace-Brick Face</a:t>
            </a:r>
            <a:endParaRPr lang="en-US"/>
          </a:p>
          <a:p>
            <a:r>
              <a:rPr lang="en-US"/>
              <a:t>CBlock-Cinder Block</a:t>
            </a:r>
            <a:endParaRPr lang="en-US"/>
          </a:p>
          <a:p>
            <a:r>
              <a:rPr lang="en-US"/>
              <a:t>CemntBd-Cement Board</a:t>
            </a:r>
            <a:endParaRPr lang="en-US"/>
          </a:p>
          <a:p>
            <a:r>
              <a:rPr lang="en-US"/>
              <a:t>HdBoard-Hard Board</a:t>
            </a:r>
            <a:endParaRPr lang="en-US"/>
          </a:p>
          <a:p>
            <a:r>
              <a:rPr lang="en-US"/>
              <a:t>ImStucc-Imitation Stucco</a:t>
            </a:r>
            <a:endParaRPr lang="en-US"/>
          </a:p>
          <a:p>
            <a:r>
              <a:rPr lang="en-US"/>
              <a:t>MetalSd-Metal Siding</a:t>
            </a:r>
            <a:endParaRPr lang="en-US"/>
          </a:p>
          <a:p>
            <a:r>
              <a:rPr lang="en-US"/>
              <a:t>Other-Other</a:t>
            </a:r>
            <a:endParaRPr lang="en-US"/>
          </a:p>
          <a:p>
            <a:r>
              <a:rPr lang="en-US"/>
              <a:t> Plywood-Plywood</a:t>
            </a:r>
            <a:endParaRPr lang="en-US"/>
          </a:p>
          <a:p>
            <a:r>
              <a:rPr lang="en-US"/>
              <a:t> PreCast-PreCast</a:t>
            </a:r>
            <a:endParaRPr lang="en-US"/>
          </a:p>
          <a:p>
            <a:r>
              <a:rPr lang="en-US"/>
              <a:t> Stone-Stone</a:t>
            </a:r>
            <a:endParaRPr lang="en-US"/>
          </a:p>
          <a:p>
            <a:r>
              <a:rPr lang="en-US"/>
              <a:t> Stucco-Stucco</a:t>
            </a:r>
            <a:endParaRPr lang="en-US"/>
          </a:p>
          <a:p>
            <a:r>
              <a:rPr lang="en-US"/>
              <a:t> VinylSd-Vinyl Siding</a:t>
            </a:r>
            <a:endParaRPr lang="en-US"/>
          </a:p>
          <a:p>
            <a:r>
              <a:rPr lang="en-US"/>
              <a:t> Wd Sdng-Wood Siding</a:t>
            </a:r>
            <a:endParaRPr lang="en-US"/>
          </a:p>
          <a:p>
            <a:r>
              <a:rPr lang="en-US"/>
              <a:t> WdShing-Wood Shingles</a:t>
            </a:r>
            <a:endParaRPr lang="en-US"/>
          </a:p>
          <a:p>
            <a:r>
              <a:rPr lang="en-US"/>
              <a:t>OBSERVATION:-</a:t>
            </a:r>
            <a:endParaRPr lang="en-US"/>
          </a:p>
          <a:p>
            <a:endParaRPr lang="en-US"/>
          </a:p>
          <a:p>
            <a:r>
              <a:rPr lang="en-US"/>
              <a:t>        * as we observed in the figure Vinyl Siding is used highest in the property</a:t>
            </a:r>
            <a:endParaRPr lang="en-US"/>
          </a:p>
          <a:p>
            <a:r>
              <a:rPr lang="en-US"/>
              <a:t>        *the Stone,Cement Board,Imitation Stucco has the highest sale price</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4317365" cy="583565"/>
          </a:xfrm>
          <a:prstGeom prst="rect">
            <a:avLst/>
          </a:prstGeom>
          <a:noFill/>
        </p:spPr>
        <p:txBody>
          <a:bodyPr wrap="none" rtlCol="0">
            <a:spAutoFit/>
          </a:bodyPr>
          <a:p>
            <a:pPr algn="l"/>
            <a:r>
              <a:rPr lang="en-IN" altLang="en-US" sz="3200"/>
              <a:t>6.</a:t>
            </a:r>
            <a:r>
              <a:rPr lang="en-US" sz="3200"/>
              <a:t>Masonry veneer type</a:t>
            </a:r>
            <a:endParaRPr lang="en-US" sz="3200"/>
          </a:p>
        </p:txBody>
      </p:sp>
      <p:pic>
        <p:nvPicPr>
          <p:cNvPr id="3" name="Picture 2" descr="Screenshot (137)"/>
          <p:cNvPicPr>
            <a:picLocks noChangeAspect="1"/>
          </p:cNvPicPr>
          <p:nvPr/>
        </p:nvPicPr>
        <p:blipFill>
          <a:blip r:embed="rId1"/>
          <a:stretch>
            <a:fillRect/>
          </a:stretch>
        </p:blipFill>
        <p:spPr>
          <a:xfrm>
            <a:off x="0" y="583565"/>
            <a:ext cx="12192635" cy="627443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2192000" cy="3415030"/>
          </a:xfrm>
          <a:prstGeom prst="rect">
            <a:avLst/>
          </a:prstGeom>
          <a:noFill/>
        </p:spPr>
        <p:txBody>
          <a:bodyPr wrap="square" rtlCol="0">
            <a:spAutoFit/>
          </a:bodyPr>
          <a:p>
            <a:pPr algn="l"/>
            <a:r>
              <a:rPr lang="en-US"/>
              <a:t>Foundation: Type of foundation</a:t>
            </a:r>
            <a:endParaRPr lang="en-US"/>
          </a:p>
          <a:p>
            <a:pPr algn="l"/>
            <a:endParaRPr lang="en-US"/>
          </a:p>
          <a:p>
            <a:pPr algn="l"/>
            <a:r>
              <a:rPr lang="en-US"/>
              <a:t>   BrkTil    Brick &amp; Tile</a:t>
            </a:r>
            <a:endParaRPr lang="en-US"/>
          </a:p>
          <a:p>
            <a:pPr algn="l"/>
            <a:r>
              <a:rPr lang="en-US"/>
              <a:t>   CBlock    Cinder Block</a:t>
            </a:r>
            <a:endParaRPr lang="en-US"/>
          </a:p>
          <a:p>
            <a:pPr algn="l"/>
            <a:r>
              <a:rPr lang="en-US"/>
              <a:t>   PConc    Poured Contrete    </a:t>
            </a:r>
            <a:endParaRPr lang="en-US"/>
          </a:p>
          <a:p>
            <a:pPr algn="l"/>
            <a:r>
              <a:rPr lang="en-US"/>
              <a:t>   Slab    Slab</a:t>
            </a:r>
            <a:endParaRPr lang="en-US"/>
          </a:p>
          <a:p>
            <a:pPr algn="l"/>
            <a:r>
              <a:rPr lang="en-US"/>
              <a:t>   Stone    Stone</a:t>
            </a:r>
            <a:endParaRPr lang="en-US"/>
          </a:p>
          <a:p>
            <a:pPr algn="l"/>
            <a:r>
              <a:rPr lang="en-US"/>
              <a:t>   Wood    Wood</a:t>
            </a:r>
            <a:endParaRPr lang="en-US"/>
          </a:p>
          <a:p>
            <a:pPr algn="l"/>
            <a:r>
              <a:rPr lang="en-US"/>
              <a:t>OBSERVATION:-</a:t>
            </a:r>
            <a:endParaRPr lang="en-US"/>
          </a:p>
          <a:p>
            <a:pPr algn="l"/>
            <a:endParaRPr lang="en-US"/>
          </a:p>
          <a:p>
            <a:pPr algn="l"/>
            <a:r>
              <a:rPr lang="en-US"/>
              <a:t>        *44.2 % cinder block used followed by poured contrete</a:t>
            </a:r>
            <a:endParaRPr lang="en-US"/>
          </a:p>
          <a:p>
            <a:pPr algn="l"/>
            <a:r>
              <a:rPr lang="en-US"/>
              <a:t>        *where the poured has been used the sale price increaced followed by stone</a:t>
            </a:r>
            <a:endParaRPr lang="en-US"/>
          </a:p>
        </p:txBody>
      </p:sp>
      <p:sp>
        <p:nvSpPr>
          <p:cNvPr id="3" name="Text Box 2"/>
          <p:cNvSpPr txBox="1"/>
          <p:nvPr/>
        </p:nvSpPr>
        <p:spPr>
          <a:xfrm>
            <a:off x="0" y="3415030"/>
            <a:ext cx="4276090" cy="368300"/>
          </a:xfrm>
          <a:prstGeom prst="rect">
            <a:avLst/>
          </a:prstGeom>
          <a:noFill/>
        </p:spPr>
        <p:txBody>
          <a:bodyPr wrap="none" rtlCol="0">
            <a:spAutoFit/>
          </a:bodyPr>
          <a:p>
            <a:pPr algn="l"/>
            <a:r>
              <a:rPr lang="en-IN" altLang="en-US"/>
              <a:t>A)</a:t>
            </a:r>
            <a:r>
              <a:rPr lang="en-US"/>
              <a:t>FOUNDATION AND QUALITY PLOT</a:t>
            </a:r>
            <a:r>
              <a:rPr lang="en-IN" altLang="en-US"/>
              <a:t>:-</a:t>
            </a:r>
            <a:endParaRPr lang="en-IN" altLang="en-US"/>
          </a:p>
        </p:txBody>
      </p:sp>
      <p:pic>
        <p:nvPicPr>
          <p:cNvPr id="4" name="Picture 3" descr="Screenshot (138)"/>
          <p:cNvPicPr>
            <a:picLocks noChangeAspect="1"/>
          </p:cNvPicPr>
          <p:nvPr/>
        </p:nvPicPr>
        <p:blipFill>
          <a:blip r:embed="rId1"/>
          <a:stretch>
            <a:fillRect/>
          </a:stretch>
        </p:blipFill>
        <p:spPr>
          <a:xfrm>
            <a:off x="-635" y="3782695"/>
            <a:ext cx="12192635" cy="307530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7612380" cy="2861310"/>
          </a:xfrm>
          <a:prstGeom prst="rect">
            <a:avLst/>
          </a:prstGeom>
          <a:noFill/>
        </p:spPr>
        <p:txBody>
          <a:bodyPr wrap="none" rtlCol="0">
            <a:spAutoFit/>
          </a:bodyPr>
          <a:p>
            <a:pPr algn="l"/>
            <a:r>
              <a:rPr lang="en-US"/>
              <a:t>ExterCond: Evaluates the present condition of the material on the exterior</a:t>
            </a:r>
            <a:endParaRPr lang="en-US"/>
          </a:p>
          <a:p>
            <a:pPr algn="l"/>
            <a:endParaRPr lang="en-US"/>
          </a:p>
          <a:p>
            <a:pPr algn="l"/>
            <a:r>
              <a:rPr lang="en-US"/>
              <a:t>   Ex    Excellent</a:t>
            </a:r>
            <a:endParaRPr lang="en-US"/>
          </a:p>
          <a:p>
            <a:pPr algn="l"/>
            <a:r>
              <a:rPr lang="en-US"/>
              <a:t>   Gd    Good</a:t>
            </a:r>
            <a:endParaRPr lang="en-US"/>
          </a:p>
          <a:p>
            <a:pPr algn="l"/>
            <a:r>
              <a:rPr lang="en-US"/>
              <a:t>   TA    Average/Typical</a:t>
            </a:r>
            <a:endParaRPr lang="en-US"/>
          </a:p>
          <a:p>
            <a:pPr algn="l"/>
            <a:r>
              <a:rPr lang="en-US"/>
              <a:t>   Fa    Fair</a:t>
            </a:r>
            <a:endParaRPr lang="en-US"/>
          </a:p>
          <a:p>
            <a:pPr algn="l"/>
            <a:r>
              <a:rPr lang="en-US"/>
              <a:t>   Po    Poor</a:t>
            </a:r>
            <a:endParaRPr lang="en-US"/>
          </a:p>
          <a:p>
            <a:pPr algn="l"/>
            <a:r>
              <a:rPr lang="en-US"/>
              <a:t>OBSERVATION:-</a:t>
            </a:r>
            <a:endParaRPr lang="en-US"/>
          </a:p>
          <a:p>
            <a:pPr algn="l"/>
            <a:endParaRPr lang="en-US"/>
          </a:p>
          <a:p>
            <a:pPr algn="l"/>
            <a:r>
              <a:rPr lang="en-US"/>
              <a:t>*poured contrete has the good condition  followed by cinder block</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139)"/>
          <p:cNvPicPr>
            <a:picLocks noChangeAspect="1"/>
          </p:cNvPicPr>
          <p:nvPr/>
        </p:nvPicPr>
        <p:blipFill>
          <a:blip r:embed="rId1"/>
          <a:stretch>
            <a:fillRect/>
          </a:stretch>
        </p:blipFill>
        <p:spPr>
          <a:xfrm>
            <a:off x="-635" y="0"/>
            <a:ext cx="12192635" cy="68580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2192000" cy="6739255"/>
          </a:xfrm>
          <a:prstGeom prst="rect">
            <a:avLst/>
          </a:prstGeom>
          <a:noFill/>
        </p:spPr>
        <p:txBody>
          <a:bodyPr wrap="square" rtlCol="0" anchor="t">
            <a:spAutoFit/>
          </a:bodyPr>
          <a:p>
            <a:r>
              <a:rPr lang="en-US"/>
              <a:t>BsmtQual: Evaluates the height of the basement</a:t>
            </a:r>
            <a:endParaRPr lang="en-US"/>
          </a:p>
          <a:p>
            <a:endParaRPr lang="en-US"/>
          </a:p>
          <a:p>
            <a:r>
              <a:rPr lang="en-US"/>
              <a:t>   Ex    Excellent (100+ inches)    </a:t>
            </a:r>
            <a:endParaRPr lang="en-US"/>
          </a:p>
          <a:p>
            <a:r>
              <a:rPr lang="en-US"/>
              <a:t>   Gd    Good (90-99 inches)</a:t>
            </a:r>
            <a:endParaRPr lang="en-US"/>
          </a:p>
          <a:p>
            <a:r>
              <a:rPr lang="en-US"/>
              <a:t>   TA    Typical (80-89 inches)</a:t>
            </a:r>
            <a:endParaRPr lang="en-US"/>
          </a:p>
          <a:p>
            <a:r>
              <a:rPr lang="en-US"/>
              <a:t>   Fa    Fair (70-79 inches)</a:t>
            </a:r>
            <a:endParaRPr lang="en-US"/>
          </a:p>
          <a:p>
            <a:r>
              <a:rPr lang="en-US"/>
              <a:t>   Po    Poor (&lt;70 inches</a:t>
            </a:r>
            <a:endParaRPr lang="en-US"/>
          </a:p>
          <a:p>
            <a:r>
              <a:rPr lang="en-US"/>
              <a:t>   NA    No Basement</a:t>
            </a:r>
            <a:endParaRPr lang="en-US"/>
          </a:p>
          <a:p>
            <a:r>
              <a:rPr lang="en-US"/>
              <a:t>BsmtCond: Evaluates the general condition of the basement</a:t>
            </a:r>
            <a:endParaRPr lang="en-US"/>
          </a:p>
          <a:p>
            <a:endParaRPr lang="en-US"/>
          </a:p>
          <a:p>
            <a:r>
              <a:rPr lang="en-US"/>
              <a:t>   Ex    Excellent</a:t>
            </a:r>
            <a:endParaRPr lang="en-US"/>
          </a:p>
          <a:p>
            <a:r>
              <a:rPr lang="en-US"/>
              <a:t>   Gd    Good</a:t>
            </a:r>
            <a:endParaRPr lang="en-US"/>
          </a:p>
          <a:p>
            <a:r>
              <a:rPr lang="en-US"/>
              <a:t>   TA    Typical - slight dampness allowed</a:t>
            </a:r>
            <a:endParaRPr lang="en-US"/>
          </a:p>
          <a:p>
            <a:r>
              <a:rPr lang="en-US"/>
              <a:t>   Fa    Fair - dampness or some cracking or settling</a:t>
            </a:r>
            <a:endParaRPr lang="en-US"/>
          </a:p>
          <a:p>
            <a:r>
              <a:rPr lang="en-US"/>
              <a:t>   Po    Poor - Severe cracking, settling, or wetness</a:t>
            </a:r>
            <a:endParaRPr lang="en-US"/>
          </a:p>
          <a:p>
            <a:r>
              <a:rPr lang="en-US"/>
              <a:t>   NA    No Basement</a:t>
            </a:r>
            <a:endParaRPr lang="en-US"/>
          </a:p>
          <a:p>
            <a:r>
              <a:rPr lang="en-US"/>
              <a:t>BsmtExposure: Refers to walkout or garden level walls</a:t>
            </a:r>
            <a:endParaRPr lang="en-US"/>
          </a:p>
          <a:p>
            <a:endParaRPr lang="en-US"/>
          </a:p>
          <a:p>
            <a:r>
              <a:rPr lang="en-US"/>
              <a:t>   Gd    Good Exposure</a:t>
            </a:r>
            <a:endParaRPr lang="en-US"/>
          </a:p>
          <a:p>
            <a:r>
              <a:rPr lang="en-US"/>
              <a:t>   Av    Average Exposure (split levels or foyers typically score average or above)    </a:t>
            </a:r>
            <a:endParaRPr lang="en-US"/>
          </a:p>
          <a:p>
            <a:r>
              <a:rPr lang="en-US"/>
              <a:t>   Mn    Mimimum Exposure</a:t>
            </a:r>
            <a:endParaRPr lang="en-US"/>
          </a:p>
          <a:p>
            <a:r>
              <a:rPr lang="en-US"/>
              <a:t>   No    No Exposure</a:t>
            </a:r>
            <a:endParaRPr lang="en-US"/>
          </a:p>
          <a:p>
            <a:r>
              <a:rPr lang="en-US"/>
              <a:t>   NA    No Basement</a:t>
            </a:r>
            <a:endParaRPr lang="en-US"/>
          </a:p>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2191365" cy="5908040"/>
          </a:xfrm>
          <a:prstGeom prst="rect">
            <a:avLst/>
          </a:prstGeom>
          <a:noFill/>
        </p:spPr>
        <p:txBody>
          <a:bodyPr wrap="square" rtlCol="0" anchor="t">
            <a:spAutoFit/>
          </a:bodyPr>
          <a:p>
            <a:r>
              <a:rPr lang="en-US"/>
              <a:t>BsmtQual: Evaluates the height of the basement</a:t>
            </a:r>
            <a:endParaRPr lang="en-US"/>
          </a:p>
          <a:p>
            <a:endParaRPr lang="en-US"/>
          </a:p>
          <a:p>
            <a:r>
              <a:rPr lang="en-US"/>
              <a:t>   </a:t>
            </a:r>
            <a:endParaRPr lang="en-US"/>
          </a:p>
          <a:p>
            <a:r>
              <a:rPr lang="en-US"/>
              <a:t>BsmtFinType1: Rating of basement finished area</a:t>
            </a:r>
            <a:endParaRPr lang="en-US"/>
          </a:p>
          <a:p>
            <a:endParaRPr lang="en-US"/>
          </a:p>
          <a:p>
            <a:r>
              <a:rPr lang="en-US"/>
              <a:t>   GLQ    Good Living Quarters</a:t>
            </a:r>
            <a:endParaRPr lang="en-US"/>
          </a:p>
          <a:p>
            <a:r>
              <a:rPr lang="en-US"/>
              <a:t>   ALQ    Average Living Quarters</a:t>
            </a:r>
            <a:endParaRPr lang="en-US"/>
          </a:p>
          <a:p>
            <a:r>
              <a:rPr lang="en-US"/>
              <a:t>   BLQ    Below Average Living Quarters    </a:t>
            </a:r>
            <a:endParaRPr lang="en-US"/>
          </a:p>
          <a:p>
            <a:r>
              <a:rPr lang="en-US"/>
              <a:t>   Rec    Average Rec Room</a:t>
            </a:r>
            <a:endParaRPr lang="en-US"/>
          </a:p>
          <a:p>
            <a:r>
              <a:rPr lang="en-US"/>
              <a:t>   LwQ    Low Quality</a:t>
            </a:r>
            <a:endParaRPr lang="en-US"/>
          </a:p>
          <a:p>
            <a:r>
              <a:rPr lang="en-US"/>
              <a:t>   Unf    Unfinshed</a:t>
            </a:r>
            <a:endParaRPr lang="en-US"/>
          </a:p>
          <a:p>
            <a:r>
              <a:rPr lang="en-US"/>
              <a:t>   NA    No Basement</a:t>
            </a:r>
            <a:endParaRPr lang="en-US"/>
          </a:p>
          <a:p>
            <a:r>
              <a:rPr lang="en-US"/>
              <a:t>BsmtFinType2: Rating of basement finished area (if multiple types)</a:t>
            </a:r>
            <a:endParaRPr lang="en-US"/>
          </a:p>
          <a:p>
            <a:endParaRPr lang="en-US"/>
          </a:p>
          <a:p>
            <a:r>
              <a:rPr lang="en-US"/>
              <a:t>   GLQ    Good Living Quarters</a:t>
            </a:r>
            <a:endParaRPr lang="en-US"/>
          </a:p>
          <a:p>
            <a:r>
              <a:rPr lang="en-US"/>
              <a:t>   ALQ    Average Living Quarters</a:t>
            </a:r>
            <a:endParaRPr lang="en-US"/>
          </a:p>
          <a:p>
            <a:r>
              <a:rPr lang="en-US"/>
              <a:t>   BLQ    Below Average Living Quarters    </a:t>
            </a:r>
            <a:endParaRPr lang="en-US"/>
          </a:p>
          <a:p>
            <a:r>
              <a:rPr lang="en-US"/>
              <a:t>   Rec    Average Rec Room</a:t>
            </a:r>
            <a:endParaRPr lang="en-US"/>
          </a:p>
          <a:p>
            <a:r>
              <a:rPr lang="en-US"/>
              <a:t>   LwQ    Low Quality</a:t>
            </a:r>
            <a:endParaRPr lang="en-US"/>
          </a:p>
          <a:p>
            <a:r>
              <a:rPr lang="en-US"/>
              <a:t>   Unf    Unfinshed</a:t>
            </a:r>
            <a:endParaRPr lang="en-US"/>
          </a:p>
          <a:p>
            <a:r>
              <a:rPr lang="en-US"/>
              <a:t>   NA    No Basement</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2975610" cy="583565"/>
          </a:xfrm>
          <a:prstGeom prst="rect">
            <a:avLst/>
          </a:prstGeom>
          <a:noFill/>
        </p:spPr>
        <p:txBody>
          <a:bodyPr wrap="square" rtlCol="0" anchor="t">
            <a:spAutoFit/>
          </a:bodyPr>
          <a:p>
            <a:r>
              <a:rPr lang="en-US" sz="3200"/>
              <a:t>7.heating effect</a:t>
            </a:r>
            <a:endParaRPr lang="en-US" sz="3200"/>
          </a:p>
        </p:txBody>
      </p:sp>
      <p:pic>
        <p:nvPicPr>
          <p:cNvPr id="3" name="Picture 2" descr="Screenshot (138)"/>
          <p:cNvPicPr>
            <a:picLocks noChangeAspect="1"/>
          </p:cNvPicPr>
          <p:nvPr/>
        </p:nvPicPr>
        <p:blipFill>
          <a:blip r:embed="rId1"/>
          <a:stretch>
            <a:fillRect/>
          </a:stretch>
        </p:blipFill>
        <p:spPr>
          <a:xfrm>
            <a:off x="0" y="583565"/>
            <a:ext cx="12192000" cy="62744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5" y="0"/>
            <a:ext cx="12192635" cy="3230245"/>
          </a:xfrm>
          <a:prstGeom prst="rect">
            <a:avLst/>
          </a:prstGeom>
          <a:noFill/>
        </p:spPr>
        <p:txBody>
          <a:bodyPr wrap="square" rtlCol="0">
            <a:spAutoFit/>
          </a:bodyPr>
          <a:p>
            <a:pPr marL="571500" indent="-571500" algn="l">
              <a:buFont typeface="Arial" panose="020B0604020202020204" pitchFamily="34" charset="0"/>
              <a:buChar char="•"/>
            </a:pPr>
            <a:r>
              <a:rPr lang="en-US" sz="3600"/>
              <a:t>Review of Literature</a:t>
            </a:r>
            <a:endParaRPr lang="en-US" sz="3600"/>
          </a:p>
          <a:p>
            <a:pPr algn="l"/>
            <a:r>
              <a:rPr lang="en-US" sz="2400"/>
              <a:t>Related Work or Literature survey is the most important step in any kind of research. Before start developing Machine Learning Model, we need to study the previous papers of our domain which we are working and on the basis of study we can predict or generate the drawback and start working with the reference of previous papers. In this section, we briefly review the related work on house price prediction and the techniques used. Predicting house prices manually is a difficult task and generally not very accurate, hence there are many systems developed for house price prediction.</a:t>
            </a:r>
            <a:endParaRPr lang="en-US" sz="2400"/>
          </a:p>
        </p:txBody>
      </p:sp>
      <p:sp>
        <p:nvSpPr>
          <p:cNvPr id="3" name="Text Box 2"/>
          <p:cNvSpPr txBox="1"/>
          <p:nvPr/>
        </p:nvSpPr>
        <p:spPr>
          <a:xfrm>
            <a:off x="635" y="3148965"/>
            <a:ext cx="12190730" cy="3784600"/>
          </a:xfrm>
          <a:prstGeom prst="rect">
            <a:avLst/>
          </a:prstGeom>
          <a:noFill/>
        </p:spPr>
        <p:txBody>
          <a:bodyPr wrap="square" rtlCol="0">
            <a:spAutoFit/>
          </a:bodyPr>
          <a:p>
            <a:pPr algn="l"/>
            <a:r>
              <a:rPr lang="en-US" sz="2400"/>
              <a:t>Sifei Lu, Zengxiang Li, Zheng Qin, Xulei Yang, Rick Siow Mong Goh [6] had proposed an advanced house prediction system using linear regression. This system’s aim was to make a model that can give us a good house price prediction based on other variables. This paper proposed on Hybrid Regression technique for housing Prices Prediction focused on the use of creative feature engineering to find the optimal features and their correlation with Sales Prices. Feature engineering improved the data normality and linearity of data. Their system showed that working on the Ames Housing dataset was convenient and showed that the use of Hybrid algorithms (65% Lasso and 35% Gradient Boost) provided results in predicting the house prices rather than using one from lasso, ridge or gradient boost.</a:t>
            </a:r>
            <a:endParaRPr lang="en-US" sz="2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1285" y="162560"/>
            <a:ext cx="12071350" cy="3138170"/>
          </a:xfrm>
          <a:prstGeom prst="rect">
            <a:avLst/>
          </a:prstGeom>
          <a:noFill/>
        </p:spPr>
        <p:txBody>
          <a:bodyPr wrap="square" rtlCol="0">
            <a:spAutoFit/>
          </a:bodyPr>
          <a:p>
            <a:pPr algn="l"/>
            <a:r>
              <a:rPr lang="en-US"/>
              <a:t>HeatingQC: Heating quality and condition</a:t>
            </a:r>
            <a:endParaRPr lang="en-US"/>
          </a:p>
          <a:p>
            <a:pPr algn="l"/>
            <a:endParaRPr lang="en-US"/>
          </a:p>
          <a:p>
            <a:pPr algn="l"/>
            <a:r>
              <a:rPr lang="en-US"/>
              <a:t>   Ex    Excellent</a:t>
            </a:r>
            <a:endParaRPr lang="en-US"/>
          </a:p>
          <a:p>
            <a:pPr algn="l"/>
            <a:r>
              <a:rPr lang="en-US"/>
              <a:t>   Gd    Good</a:t>
            </a:r>
            <a:endParaRPr lang="en-US"/>
          </a:p>
          <a:p>
            <a:pPr algn="l"/>
            <a:r>
              <a:rPr lang="en-US"/>
              <a:t>   TA    Average/Typical</a:t>
            </a:r>
            <a:endParaRPr lang="en-US"/>
          </a:p>
          <a:p>
            <a:pPr algn="l"/>
            <a:r>
              <a:rPr lang="en-US"/>
              <a:t>   Fa    Fair</a:t>
            </a:r>
            <a:endParaRPr lang="en-US"/>
          </a:p>
          <a:p>
            <a:pPr algn="l"/>
            <a:r>
              <a:rPr lang="en-US"/>
              <a:t>   Po    Poor</a:t>
            </a:r>
            <a:endParaRPr lang="en-US"/>
          </a:p>
          <a:p>
            <a:pPr algn="l"/>
            <a:r>
              <a:rPr lang="en-US"/>
              <a:t>OBSERVATION:-</a:t>
            </a:r>
            <a:endParaRPr lang="en-US"/>
          </a:p>
          <a:p>
            <a:pPr algn="l"/>
            <a:endParaRPr lang="en-US"/>
          </a:p>
          <a:p>
            <a:pPr algn="l"/>
            <a:r>
              <a:rPr lang="en-US"/>
              <a:t>       *50% HOUSE HAS EXCELENT HEATING QUALITY FOLLOWED BY AVERAGE/TYPICAL WITH 30.1%</a:t>
            </a:r>
            <a:endParaRPr lang="en-US"/>
          </a:p>
          <a:p>
            <a:pPr algn="l"/>
            <a:r>
              <a:rPr lang="en-US"/>
              <a:t>       *EXCELENT HAS HIGNEST SALE PRICE GOLLOWED BY GOOD</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5770" y="1133475"/>
            <a:ext cx="7063105" cy="2584450"/>
          </a:xfrm>
          <a:prstGeom prst="rect">
            <a:avLst/>
          </a:prstGeom>
          <a:noFill/>
        </p:spPr>
        <p:txBody>
          <a:bodyPr wrap="square" rtlCol="0" anchor="t">
            <a:spAutoFit/>
          </a:bodyPr>
          <a:p>
            <a:r>
              <a:rPr lang="en-US"/>
              <a:t>Algorithm </a:t>
            </a:r>
            <a:r>
              <a:rPr lang="en-IN" altLang="en-US"/>
              <a:t>                                              </a:t>
            </a:r>
            <a:r>
              <a:rPr lang="en-US"/>
              <a:t>R2 Score </a:t>
            </a:r>
            <a:r>
              <a:rPr lang="en-IN" altLang="en-US"/>
              <a:t>           </a:t>
            </a:r>
            <a:r>
              <a:rPr lang="en-US"/>
              <a:t>CVScore RandomForest Regressor </a:t>
            </a:r>
            <a:r>
              <a:rPr lang="en-IN" altLang="en-US"/>
              <a:t>                      </a:t>
            </a:r>
            <a:r>
              <a:rPr lang="en-US"/>
              <a:t>90.</a:t>
            </a:r>
            <a:r>
              <a:rPr lang="en-IN" altLang="en-US"/>
              <a:t>27</a:t>
            </a:r>
            <a:r>
              <a:rPr lang="en-US"/>
              <a:t> </a:t>
            </a:r>
            <a:r>
              <a:rPr lang="en-IN" altLang="en-US"/>
              <a:t>                </a:t>
            </a:r>
            <a:r>
              <a:rPr lang="en-US"/>
              <a:t>8</a:t>
            </a:r>
            <a:r>
              <a:rPr lang="en-IN" altLang="en-US"/>
              <a:t>3</a:t>
            </a:r>
            <a:r>
              <a:rPr lang="en-US"/>
              <a:t>.1</a:t>
            </a:r>
            <a:r>
              <a:rPr lang="en-IN" altLang="en-US"/>
              <a:t>2%</a:t>
            </a:r>
            <a:endParaRPr lang="en-US"/>
          </a:p>
          <a:p>
            <a:r>
              <a:rPr lang="en-US"/>
              <a:t>XGB Regressor</a:t>
            </a:r>
            <a:r>
              <a:rPr lang="en-IN" altLang="en-US"/>
              <a:t>        </a:t>
            </a:r>
            <a:r>
              <a:rPr lang="en-US"/>
              <a:t> </a:t>
            </a:r>
            <a:r>
              <a:rPr lang="en-IN" altLang="en-US"/>
              <a:t>                              </a:t>
            </a:r>
            <a:r>
              <a:rPr lang="en-US"/>
              <a:t>86.67</a:t>
            </a:r>
            <a:r>
              <a:rPr lang="en-IN" altLang="en-US"/>
              <a:t>                 </a:t>
            </a:r>
            <a:r>
              <a:rPr lang="en-US"/>
              <a:t>82.05</a:t>
            </a:r>
            <a:r>
              <a:rPr lang="en-IN" altLang="en-US"/>
              <a:t>%</a:t>
            </a:r>
            <a:r>
              <a:rPr lang="en-US"/>
              <a:t> </a:t>
            </a:r>
            <a:r>
              <a:rPr lang="en-IN" altLang="en-US"/>
              <a:t>                        </a:t>
            </a:r>
            <a:r>
              <a:rPr lang="en-US"/>
              <a:t>Linear Regression </a:t>
            </a:r>
            <a:r>
              <a:rPr lang="en-IN" altLang="en-US"/>
              <a:t>                                  </a:t>
            </a:r>
            <a:r>
              <a:rPr lang="en-US"/>
              <a:t>8</a:t>
            </a:r>
            <a:r>
              <a:rPr lang="en-IN" altLang="en-US"/>
              <a:t>2</a:t>
            </a:r>
            <a:r>
              <a:rPr lang="en-US"/>
              <a:t>.</a:t>
            </a:r>
            <a:r>
              <a:rPr lang="en-IN" altLang="en-US"/>
              <a:t>4</a:t>
            </a:r>
            <a:r>
              <a:rPr lang="en-US"/>
              <a:t>1 </a:t>
            </a:r>
            <a:r>
              <a:rPr lang="en-IN" altLang="en-US"/>
              <a:t>                </a:t>
            </a:r>
            <a:r>
              <a:rPr lang="en-US"/>
              <a:t>76.</a:t>
            </a:r>
            <a:r>
              <a:rPr lang="en-IN" altLang="en-US"/>
              <a:t>59</a:t>
            </a:r>
            <a:r>
              <a:rPr lang="en-US"/>
              <a:t>%</a:t>
            </a:r>
            <a:r>
              <a:rPr lang="en-IN" altLang="en-US"/>
              <a:t>              </a:t>
            </a:r>
            <a:r>
              <a:rPr lang="en-US"/>
              <a:t> Decision Tree Regressor </a:t>
            </a:r>
            <a:r>
              <a:rPr lang="en-IN" altLang="en-US"/>
              <a:t>                        </a:t>
            </a:r>
            <a:r>
              <a:rPr lang="en-US"/>
              <a:t>5</a:t>
            </a:r>
            <a:r>
              <a:rPr lang="en-IN" altLang="en-US"/>
              <a:t>0</a:t>
            </a:r>
            <a:r>
              <a:rPr lang="en-US"/>
              <a:t>.</a:t>
            </a:r>
            <a:r>
              <a:rPr lang="en-IN" altLang="en-US"/>
              <a:t>27</a:t>
            </a:r>
            <a:r>
              <a:rPr lang="en-US"/>
              <a:t> </a:t>
            </a:r>
            <a:r>
              <a:rPr lang="en-IN" altLang="en-US"/>
              <a:t>                67</a:t>
            </a:r>
            <a:r>
              <a:rPr lang="en-US"/>
              <a:t>.</a:t>
            </a:r>
            <a:r>
              <a:rPr lang="en-IN" altLang="en-US"/>
              <a:t>25</a:t>
            </a:r>
            <a:r>
              <a:rPr lang="en-US"/>
              <a:t>% Extra Tree Regressor </a:t>
            </a:r>
            <a:r>
              <a:rPr lang="en-IN" altLang="en-US"/>
              <a:t>                             89</a:t>
            </a:r>
            <a:r>
              <a:rPr lang="en-US"/>
              <a:t>.</a:t>
            </a:r>
            <a:r>
              <a:rPr lang="en-IN" altLang="en-US"/>
              <a:t>65</a:t>
            </a:r>
            <a:r>
              <a:rPr lang="en-US"/>
              <a:t> </a:t>
            </a:r>
            <a:r>
              <a:rPr lang="en-IN" altLang="en-US"/>
              <a:t>                </a:t>
            </a:r>
            <a:r>
              <a:rPr lang="en-US"/>
              <a:t>83.3</a:t>
            </a:r>
            <a:r>
              <a:rPr lang="en-IN" altLang="en-US"/>
              <a:t>6</a:t>
            </a:r>
            <a:r>
              <a:rPr lang="en-US"/>
              <a:t>% </a:t>
            </a:r>
            <a:r>
              <a:rPr lang="en-IN" altLang="en-US"/>
              <a:t>            </a:t>
            </a:r>
            <a:r>
              <a:rPr lang="en-US"/>
              <a:t>Ridge Regression </a:t>
            </a:r>
            <a:r>
              <a:rPr lang="en-IN" altLang="en-US"/>
              <a:t>                                   </a:t>
            </a:r>
            <a:r>
              <a:rPr lang="en-US"/>
              <a:t>87.</a:t>
            </a:r>
            <a:r>
              <a:rPr lang="en-IN" altLang="en-US"/>
              <a:t>37</a:t>
            </a:r>
            <a:r>
              <a:rPr lang="en-US"/>
              <a:t> </a:t>
            </a:r>
            <a:r>
              <a:rPr lang="en-IN" altLang="en-US"/>
              <a:t>                </a:t>
            </a:r>
            <a:r>
              <a:rPr lang="en-US"/>
              <a:t>7</a:t>
            </a:r>
            <a:r>
              <a:rPr lang="en-IN" altLang="en-US"/>
              <a:t>8</a:t>
            </a:r>
            <a:r>
              <a:rPr lang="en-US"/>
              <a:t>.</a:t>
            </a:r>
            <a:r>
              <a:rPr lang="en-IN" altLang="en-US"/>
              <a:t>82</a:t>
            </a:r>
            <a:r>
              <a:rPr lang="en-US"/>
              <a:t>% </a:t>
            </a:r>
            <a:r>
              <a:rPr lang="en-IN" altLang="en-US"/>
              <a:t>               </a:t>
            </a:r>
            <a:r>
              <a:rPr lang="en-US"/>
              <a:t>Random Forest Regressor Hyper Parameter Tuned Final Model </a:t>
            </a:r>
            <a:r>
              <a:rPr lang="en-IN" altLang="en-US"/>
              <a:t> </a:t>
            </a:r>
            <a:endParaRPr lang="en-IN" altLang="en-US"/>
          </a:p>
          <a:p>
            <a:r>
              <a:rPr lang="en-IN" altLang="en-US"/>
              <a:t>                                                                 90.06                 84.56%                                             </a:t>
            </a:r>
            <a:r>
              <a:rPr lang="en-US"/>
              <a:t> </a:t>
            </a:r>
            <a:r>
              <a:rPr lang="en-IN" altLang="en-US"/>
              <a:t>                                                                                               </a:t>
            </a:r>
            <a:endParaRPr lang="en-US"/>
          </a:p>
        </p:txBody>
      </p:sp>
      <p:sp>
        <p:nvSpPr>
          <p:cNvPr id="3" name="Text Box 2"/>
          <p:cNvSpPr txBox="1"/>
          <p:nvPr/>
        </p:nvSpPr>
        <p:spPr>
          <a:xfrm>
            <a:off x="445770" y="456565"/>
            <a:ext cx="8583930" cy="583565"/>
          </a:xfrm>
          <a:prstGeom prst="rect">
            <a:avLst/>
          </a:prstGeom>
          <a:noFill/>
        </p:spPr>
        <p:txBody>
          <a:bodyPr wrap="none" rtlCol="0">
            <a:spAutoFit/>
          </a:bodyPr>
          <a:p>
            <a:pPr algn="l"/>
            <a:r>
              <a:rPr lang="en-US" sz="3200" b="1" i="1" u="sng">
                <a:ln w="22225">
                  <a:solidFill>
                    <a:schemeClr val="accent2"/>
                  </a:solidFill>
                  <a:prstDash val="solid"/>
                </a:ln>
                <a:solidFill>
                  <a:schemeClr val="accent2">
                    <a:lumMod val="40000"/>
                    <a:lumOff val="60000"/>
                  </a:schemeClr>
                </a:solidFill>
                <a:effectLst/>
              </a:rPr>
              <a:t>Key Findings and Conclusions of the Study</a:t>
            </a:r>
            <a:endParaRPr lang="en-US" sz="3200" b="1" i="1" u="sng">
              <a:ln w="22225">
                <a:solidFill>
                  <a:schemeClr val="accent2"/>
                </a:solidFill>
                <a:prstDash val="solid"/>
              </a:ln>
              <a:solidFill>
                <a:schemeClr val="accent2">
                  <a:lumMod val="40000"/>
                  <a:lumOff val="60000"/>
                </a:schemeClr>
              </a:solidFill>
              <a:effectLst/>
            </a:endParaRPr>
          </a:p>
        </p:txBody>
      </p:sp>
      <p:sp>
        <p:nvSpPr>
          <p:cNvPr id="4" name="Text Box 3"/>
          <p:cNvSpPr txBox="1"/>
          <p:nvPr/>
        </p:nvSpPr>
        <p:spPr>
          <a:xfrm>
            <a:off x="0" y="4128135"/>
            <a:ext cx="12191365" cy="2553335"/>
          </a:xfrm>
          <a:prstGeom prst="rect">
            <a:avLst/>
          </a:prstGeom>
          <a:noFill/>
        </p:spPr>
        <p:txBody>
          <a:bodyPr wrap="square" rtlCol="0">
            <a:spAutoFit/>
          </a:bodyPr>
          <a:p>
            <a:pPr algn="l"/>
            <a:r>
              <a:rPr lang="en-US" sz="3200"/>
              <a:t>➢ Random Forest Regressor giving us maximum R2 Score, so Random Forest Regressor is selected as best model.</a:t>
            </a:r>
            <a:endParaRPr lang="en-US" sz="3200"/>
          </a:p>
          <a:p>
            <a:pPr algn="l"/>
            <a:r>
              <a:rPr lang="en-US" sz="3200"/>
              <a:t>➢ After hyper parameter tuning Final Model is giving us R2 Score of 90.</a:t>
            </a:r>
            <a:r>
              <a:rPr lang="en-IN" altLang="en-US" sz="3200"/>
              <a:t>27</a:t>
            </a:r>
            <a:r>
              <a:rPr lang="en-US" sz="3200"/>
              <a:t>% which is slightly </a:t>
            </a:r>
            <a:r>
              <a:rPr lang="en-IN" altLang="en-US" sz="3200"/>
              <a:t>decread</a:t>
            </a:r>
            <a:r>
              <a:rPr lang="en-US" sz="3200"/>
              <a:t> compare to earlier R2 score of 90.</a:t>
            </a:r>
            <a:r>
              <a:rPr lang="en-IN" altLang="en-US" sz="3200"/>
              <a:t>06</a:t>
            </a:r>
            <a:r>
              <a:rPr lang="en-US" sz="3200"/>
              <a:t>%.</a:t>
            </a:r>
            <a:endParaRPr lang="en-US" sz="32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4010" y="182880"/>
            <a:ext cx="10066655" cy="583565"/>
          </a:xfrm>
          <a:prstGeom prst="rect">
            <a:avLst/>
          </a:prstGeom>
          <a:noFill/>
        </p:spPr>
        <p:txBody>
          <a:bodyPr wrap="none" rtlCol="0">
            <a:spAutoFit/>
          </a:bodyPr>
          <a:p>
            <a:pPr algn="l"/>
            <a:r>
              <a:rPr lang="en-US" sz="3200" b="1" i="1" u="sng">
                <a:ln w="22225">
                  <a:solidFill>
                    <a:schemeClr val="accent2"/>
                  </a:solidFill>
                  <a:prstDash val="solid"/>
                </a:ln>
                <a:solidFill>
                  <a:schemeClr val="accent2">
                    <a:lumMod val="40000"/>
                    <a:lumOff val="60000"/>
                  </a:schemeClr>
                </a:solidFill>
                <a:effectLst/>
              </a:rPr>
              <a:t>Limitations of this work and Scope for Future Work</a:t>
            </a:r>
            <a:endParaRPr lang="en-US" sz="3200" b="1" i="1" u="sng">
              <a:ln w="22225">
                <a:solidFill>
                  <a:schemeClr val="accent2"/>
                </a:solidFill>
                <a:prstDash val="solid"/>
              </a:ln>
              <a:solidFill>
                <a:schemeClr val="accent2">
                  <a:lumMod val="40000"/>
                  <a:lumOff val="60000"/>
                </a:schemeClr>
              </a:solidFill>
              <a:effectLst/>
            </a:endParaRPr>
          </a:p>
        </p:txBody>
      </p:sp>
      <p:sp>
        <p:nvSpPr>
          <p:cNvPr id="3" name="Text Box 2"/>
          <p:cNvSpPr txBox="1"/>
          <p:nvPr/>
        </p:nvSpPr>
        <p:spPr>
          <a:xfrm>
            <a:off x="0" y="912495"/>
            <a:ext cx="12191365" cy="1383665"/>
          </a:xfrm>
          <a:prstGeom prst="rect">
            <a:avLst/>
          </a:prstGeom>
          <a:noFill/>
        </p:spPr>
        <p:txBody>
          <a:bodyPr wrap="square" rtlCol="0">
            <a:spAutoFit/>
          </a:bodyPr>
          <a:p>
            <a:pPr algn="l"/>
            <a:r>
              <a:rPr lang="en-US" sz="2800"/>
              <a:t>➢ ANN can be used create more accurate model.</a:t>
            </a:r>
            <a:endParaRPr lang="en-US" sz="2800"/>
          </a:p>
          <a:p>
            <a:pPr algn="l"/>
            <a:r>
              <a:rPr lang="en-US" sz="2800"/>
              <a:t>➢ Some additional feature can be added to data which enable us to perform Time series analysis.</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2192000" cy="6739255"/>
          </a:xfrm>
          <a:prstGeom prst="rect">
            <a:avLst/>
          </a:prstGeom>
          <a:noFill/>
        </p:spPr>
        <p:txBody>
          <a:bodyPr wrap="square" rtlCol="0">
            <a:spAutoFit/>
          </a:bodyPr>
          <a:p>
            <a:pPr algn="l"/>
            <a:r>
              <a:rPr lang="en-US" sz="2400"/>
              <a:t>CH.Raga Madhuri, Anuradha G et.al [7], estimated house price by the analysis of fare ranges, foregoing merchandise and forewarns of developments. The author discussed diverse regression techniques such as Gradient boosting and AdaBoost Regression, Ridge, Elastic Net, Multiple linear, LASSO to locate the most excellent. The performance measures used are [MSE] Mean Square Error and [RMSE] Root Mean Square Error.</a:t>
            </a:r>
            <a:endParaRPr lang="en-US" sz="2400"/>
          </a:p>
          <a:p>
            <a:pPr algn="l"/>
            <a:r>
              <a:rPr lang="en-US" sz="2400"/>
              <a:t>Zhongyun, Jiang, Guoxin, Shen [8], develops 6-layer BP neural network with Kera's deep learning. For backend Tens flow or Theano is used. The test results give the predict real value of house with accuracy of 95.59%. The Gaussian noise model is favourable for the house price forecast.</a:t>
            </a:r>
            <a:endParaRPr lang="en-US" sz="2400"/>
          </a:p>
          <a:p>
            <a:pPr algn="l"/>
            <a:r>
              <a:rPr lang="en-US" sz="2400"/>
              <a:t>Zhen Peng, Qiang Huang, Yincheng Han [9], precisely study the cost of recycled houses, and examined 35417 bits of information caught by the Chengdu HOME LINK organization. First and foremost, the caught information was cleaned, and the attributes were chosen. The test results show that the precision of XGboost expectation is the most elevated, and the forecast exactness score arrives at 0.9251. Dissimilarity with linear regression, decision tree model, the XGboost algorithm gives improved speculation capacity and strength in information forecast, and, furthermore, data prediction over-fitting aspect, establishing a strong framework for the ensuing recycled house value expectation.</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2192000" cy="6739255"/>
          </a:xfrm>
          <a:prstGeom prst="rect">
            <a:avLst/>
          </a:prstGeom>
          <a:noFill/>
        </p:spPr>
        <p:txBody>
          <a:bodyPr wrap="square" rtlCol="0">
            <a:spAutoFit/>
          </a:bodyPr>
          <a:p>
            <a:pPr algn="l"/>
            <a:r>
              <a:rPr lang="en-US" sz="2400"/>
              <a:t>Liu et al. [10] have constructed a statistical model based on the fuzzy neural network</a:t>
            </a:r>
            <a:r>
              <a:rPr lang="en-IN" altLang="en-US" sz="2400"/>
              <a:t> </a:t>
            </a:r>
            <a:r>
              <a:rPr lang="en-US" sz="2400"/>
              <a:t>prediction model, which incorporates the hedonic</a:t>
            </a:r>
            <a:r>
              <a:rPr lang="en-IN" altLang="en-US" sz="2400"/>
              <a:t> theory and a great database with relevant characteristics affecting the price of properties based on recently sold projects. The experimental outcome and analysis have shown that the fuzzy neural network prediction model has a promising ability for real estate price prediction given reliable input data with high quality.</a:t>
            </a:r>
            <a:endParaRPr lang="en-IN" altLang="en-US" sz="2400"/>
          </a:p>
          <a:p>
            <a:pPr algn="l"/>
            <a:r>
              <a:rPr lang="en-IN" altLang="en-US" sz="2400"/>
              <a:t>According to Kusan et al. [11], factors affecting housing sale price can be classified into three types: house factors, environmental factors, and transportation factors. The most influential type is residential factors, including residence, usability, and number of rooms. When people consider purchasing a house for living purposes, the factors above are the main determinants for the living quality. Buyers with family members would typically attach more importance to the essential feature of the house, like the living area and number of rooms, which have a significant impact on the overall living quality and experience in the house. Besides, the intangible features, like the view of residence and usability, also have a rather considerable influence on the housing price, through affecting buyers’ experience on the house and willingness to pay. The other influential types are the main factors related to building properties and floor factors. Building properties are mainly about hardware and basic facilities in the building, such as the</a:t>
            </a:r>
            <a:endParaRPr lang="en-I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12192000" cy="6739255"/>
          </a:xfrm>
          <a:prstGeom prst="rect">
            <a:avLst/>
          </a:prstGeom>
          <a:noFill/>
        </p:spPr>
        <p:txBody>
          <a:bodyPr wrap="square" rtlCol="0">
            <a:spAutoFit/>
          </a:bodyPr>
          <a:p>
            <a:pPr algn="l"/>
            <a:r>
              <a:rPr lang="en-US" sz="2400"/>
              <a:t>elevator, generator, and garage. The rising trend of numbers of vehicles per household possessing generates a necessary demand for the quality and capacity of a garage in a house. Other affiliated facilities to the house like the swimming pool and backyard have also played an essential role in determining the housing price, as the demand for leisure and relaxation has been arising with the economic progress. On the other hand, floor factors, like the number of floors, have also impacted the housing price significantly. A family with children and elders tends to prefer a house with multi floor construction, which offers different family members separate living areas with appropriate privacy while living together. Environmental factors mainly consist of two parts: regional environment and nearby pollution. Regional Scientific Pro environment refers to the overall living conditions in the surrounding community. Sanitation, as a significant indicator of the living quality, has been given more importance in the recent decades. A community with comprehensive sanitation services tends to attract buyers to pay a higher price.According to the paper proposed by Ayush Varma et. al. [12] suggested that the use of neural networks along with linear and boosted algorithms improved prediction accuracy. Three algorithms were used namely Linear Regression, Forest Regression and Boosted Regression. The dataset was tested on all three and the results of all the above algorithms were fed as an input to the neural network. Neural networks were used </a:t>
            </a:r>
            <a:endParaRPr lang="en-US" sz="2400"/>
          </a:p>
        </p:txBody>
      </p:sp>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26852</Words>
  <Application>WPS Presentation</Application>
  <PresentationFormat>Widescreen</PresentationFormat>
  <Paragraphs>462</Paragraphs>
  <Slides>62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62</vt:i4>
      </vt:variant>
    </vt:vector>
  </HeadingPairs>
  <TitlesOfParts>
    <vt:vector size="69" baseType="lpstr">
      <vt:lpstr>Arial</vt:lpstr>
      <vt:lpstr>SimSun</vt:lpstr>
      <vt:lpstr>Wingdings</vt:lpstr>
      <vt:lpstr>Microsoft YaHei</vt:lpstr>
      <vt:lpstr>Arial Unicode MS</vt:lpstr>
      <vt:lpstr>Calibri</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hritik yadav</cp:lastModifiedBy>
  <cp:revision>7</cp:revision>
  <dcterms:created xsi:type="dcterms:W3CDTF">2023-01-16T11:56:00Z</dcterms:created>
  <dcterms:modified xsi:type="dcterms:W3CDTF">2023-01-21T03:39:27Z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16B071EA931C49B09A6BAEB1E98B59B8</vt:lpwstr>
  </property>
  <property fmtid="{D5CDD505-2E9C-101B-9397-08002B2CF9AE}" pid="3" name="KSOProductBuildVer">
    <vt:lpwstr>1033-11.2.0.11219</vt:lpwstr>
  </property>
</Properties>
</file>