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jpeg"/><Relationship Id="rId3" Type="http://schemas.openxmlformats.org/officeDocument/2006/relationships/image" Target="file:///C:\Users\91782\AppData\Local\Temp\wps\INetCache\37931aaf7db81d7cabaf8a232b73212a" TargetMode="External"/><Relationship Id="rId2" Type="http://schemas.openxmlformats.org/officeDocument/2006/relationships/image" Target="file:///C:\Users\91782\AppData\Local\Temp\wps\INetCache\aeba9ec030f3947d3619294802c89798" TargetMode="Externa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493520" y="2262505"/>
            <a:ext cx="92049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zh-CN" sz="44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haroni" panose="02010803020104030203" pitchFamily="2" charset="-79"/>
                <a:sym typeface="+mn-ea"/>
              </a:rPr>
              <a:t>Suprise Housing Price Prediction</a:t>
            </a:r>
            <a:endParaRPr lang="en-IN" altLang="en-US" sz="4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113" y="-71"/>
            <a:ext cx="3048913" cy="1972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 Box 4"/>
          <p:cNvSpPr txBox="1"/>
          <p:nvPr/>
        </p:nvSpPr>
        <p:spPr>
          <a:xfrm>
            <a:off x="1938020" y="3592830"/>
            <a:ext cx="39433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mr. Hritik yadav</a:t>
            </a:r>
            <a:endParaRPr lang="en-IN" altLang="en-US" sz="2800"/>
          </a:p>
          <a:p>
            <a:r>
              <a:rPr lang="en-IN" altLang="en-US" sz="2800"/>
              <a:t>fliprobo-internship 34</a:t>
            </a:r>
            <a:endParaRPr lang="en-I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creenshot (129)"/>
          <p:cNvPicPr>
            <a:picLocks noChangeAspect="1"/>
          </p:cNvPicPr>
          <p:nvPr/>
        </p:nvPicPr>
        <p:blipFill>
          <a:blip r:embed="rId1"/>
          <a:srcRect r="53825"/>
          <a:stretch>
            <a:fillRect/>
          </a:stretch>
        </p:blipFill>
        <p:spPr>
          <a:xfrm>
            <a:off x="0" y="0"/>
            <a:ext cx="5629910" cy="41484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630545" y="1120775"/>
            <a:ext cx="6561455" cy="82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n>
                  <a:solidFill>
                    <a:sysClr val="windowText" lastClr="000000"/>
                  </a:solidFill>
                </a:ln>
                <a:sym typeface="+mn-ea"/>
              </a:rPr>
              <a:t>63% REGULAR SHAPE TAKE PLACE </a:t>
            </a:r>
            <a:endParaRPr lang="en-US" sz="2400">
              <a:ln>
                <a:solidFill>
                  <a:sysClr val="windowText" lastClr="000000"/>
                </a:solidFill>
              </a:ln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>
                <a:ln>
                  <a:solidFill>
                    <a:sysClr val="windowText" lastClr="000000"/>
                  </a:solidFill>
                </a:ln>
                <a:sym typeface="+mn-ea"/>
              </a:rPr>
              <a:t>33.33% share take by IR1 </a:t>
            </a:r>
            <a:endParaRPr lang="en-IN" altLang="en-US" sz="2400">
              <a:ln>
                <a:solidFill>
                  <a:sysClr val="windowText" lastClr="000000"/>
                </a:solidFill>
              </a:ln>
              <a:sym typeface="+mn-ea"/>
            </a:endParaRPr>
          </a:p>
        </p:txBody>
      </p:sp>
      <p:pic>
        <p:nvPicPr>
          <p:cNvPr id="4" name="Picture 3" descr="Screenshot (129)"/>
          <p:cNvPicPr>
            <a:picLocks noChangeAspect="1"/>
          </p:cNvPicPr>
          <p:nvPr/>
        </p:nvPicPr>
        <p:blipFill>
          <a:blip r:embed="rId1"/>
          <a:srcRect l="47169"/>
          <a:stretch>
            <a:fillRect/>
          </a:stretch>
        </p:blipFill>
        <p:spPr>
          <a:xfrm>
            <a:off x="0" y="3601720"/>
            <a:ext cx="5629275" cy="32359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629275" y="4062095"/>
            <a:ext cx="6562725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ln>
                  <a:solidFill>
                    <a:sysClr val="windowText" lastClr="000000"/>
                  </a:solidFill>
                </a:ln>
              </a:rPr>
              <a:t>the sale price of IR2 and IR3 is almost equal </a:t>
            </a:r>
            <a:endParaRPr lang="en-IN" altLang="en-US" sz="2400">
              <a:ln>
                <a:solidFill>
                  <a:sysClr val="windowText" lastClr="000000"/>
                </a:solidFill>
              </a:ln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ln>
                  <a:solidFill>
                    <a:sysClr val="windowText" lastClr="000000"/>
                  </a:solidFill>
                </a:ln>
              </a:rPr>
              <a:t>then IR1 takes place s sale price</a:t>
            </a:r>
            <a:endParaRPr lang="en-IN" altLang="en-US" sz="2400">
              <a:ln>
                <a:solidFill>
                  <a:sysClr val="windowText" lastClr="000000"/>
                </a:solidFill>
              </a:ln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ln>
                  <a:solidFill>
                    <a:sysClr val="windowText" lastClr="000000"/>
                  </a:solidFill>
                </a:ln>
              </a:rPr>
              <a:t>Reg is least sale price </a:t>
            </a:r>
            <a:endParaRPr lang="en-US" sz="2400">
              <a:ln>
                <a:solidFill>
                  <a:sysClr val="windowText" lastClr="000000"/>
                </a:solidFill>
              </a:ln>
            </a:endParaRPr>
          </a:p>
          <a:p>
            <a:endParaRPr lang="en-US" sz="2400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(12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470775" cy="66802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861935" y="59055"/>
            <a:ext cx="4330065" cy="6739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sz="2400">
                <a:ln>
                  <a:solidFill>
                    <a:sysClr val="windowText" lastClr="000000"/>
                  </a:solidFill>
                </a:ln>
                <a:sym typeface="+mn-ea"/>
              </a:rPr>
              <a:t>#observation:-</a:t>
            </a:r>
            <a:endParaRPr lang="en-US" sz="2400">
              <a:ln>
                <a:solidFill>
                  <a:sysClr val="windowText" lastClr="000000"/>
                </a:solidFill>
              </a:ln>
            </a:endParaRPr>
          </a:p>
          <a:p>
            <a:pPr algn="l"/>
            <a:endParaRPr lang="en-US" sz="2400">
              <a:ln>
                <a:solidFill>
                  <a:sysClr val="windowText" lastClr="000000"/>
                </a:solidFill>
              </a:ln>
            </a:endParaRPr>
          </a:p>
          <a:p>
            <a:pPr algn="l"/>
            <a:r>
              <a:rPr lang="en-US" sz="2400">
                <a:ln>
                  <a:solidFill>
                    <a:sysClr val="windowText" lastClr="000000"/>
                  </a:solidFill>
                </a:ln>
                <a:sym typeface="+mn-ea"/>
              </a:rPr>
              <a:t>   *IN Type of dwelling. Single-family Detached HAS HIGHEST COUNT</a:t>
            </a:r>
            <a:endParaRPr lang="en-US" sz="2400">
              <a:ln>
                <a:solidFill>
                  <a:sysClr val="windowText" lastClr="000000"/>
                </a:solidFill>
              </a:ln>
            </a:endParaRPr>
          </a:p>
          <a:p>
            <a:pPr algn="l"/>
            <a:r>
              <a:rPr lang="en-US" sz="2400">
                <a:ln>
                  <a:solidFill>
                    <a:sysClr val="windowText" lastClr="000000"/>
                  </a:solidFill>
                </a:ln>
                <a:sym typeface="+mn-ea"/>
              </a:rPr>
              <a:t>   *IN Style of dwelling. One story HAS HIGHEST COUNT FOLLOWED BY Two story</a:t>
            </a:r>
            <a:endParaRPr lang="en-US" sz="2400">
              <a:ln>
                <a:solidFill>
                  <a:sysClr val="windowText" lastClr="000000"/>
                </a:solidFill>
              </a:ln>
            </a:endParaRPr>
          </a:p>
          <a:p>
            <a:pPr algn="l"/>
            <a:r>
              <a:rPr lang="en-US" sz="2400">
                <a:ln>
                  <a:solidFill>
                    <a:sysClr val="windowText" lastClr="000000"/>
                  </a:solidFill>
                </a:ln>
                <a:sym typeface="+mn-ea"/>
              </a:rPr>
              <a:t>#SALE OBSRVATION:-</a:t>
            </a:r>
            <a:endParaRPr lang="en-US" sz="2400">
              <a:ln>
                <a:solidFill>
                  <a:sysClr val="windowText" lastClr="000000"/>
                </a:solidFill>
              </a:ln>
            </a:endParaRPr>
          </a:p>
          <a:p>
            <a:pPr algn="l"/>
            <a:endParaRPr lang="en-US" sz="2400">
              <a:ln>
                <a:solidFill>
                  <a:sysClr val="windowText" lastClr="000000"/>
                </a:solidFill>
              </a:ln>
            </a:endParaRPr>
          </a:p>
          <a:p>
            <a:pPr algn="l"/>
            <a:r>
              <a:rPr lang="en-US" sz="2400">
                <a:ln>
                  <a:solidFill>
                    <a:sysClr val="windowText" lastClr="000000"/>
                  </a:solidFill>
                </a:ln>
                <a:sym typeface="+mn-ea"/>
              </a:rPr>
              <a:t>   *IN Type of dwelling.Townhouse End Unit AND Single-family Detached HAS HIGHEST SALE PRICE</a:t>
            </a:r>
            <a:endParaRPr lang="en-US" sz="2400">
              <a:ln>
                <a:solidFill>
                  <a:sysClr val="windowText" lastClr="000000"/>
                </a:solidFill>
              </a:ln>
            </a:endParaRPr>
          </a:p>
          <a:p>
            <a:pPr algn="l"/>
            <a:r>
              <a:rPr lang="en-US" sz="2400">
                <a:ln>
                  <a:solidFill>
                    <a:sysClr val="windowText" lastClr="000000"/>
                  </a:solidFill>
                </a:ln>
                <a:sym typeface="+mn-ea"/>
              </a:rPr>
              <a:t>   *IN Style of dwelling.Two and one-half story: 2nd level finished HAS HIGNEST SALE PRICE</a:t>
            </a:r>
            <a:endParaRPr lang="en-US" sz="2400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(12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795770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334885" y="664845"/>
            <a:ext cx="4400550" cy="415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sz="2400">
                <a:ln>
                  <a:solidFill>
                    <a:sysClr val="windowText" lastClr="000000"/>
                  </a:solidFill>
                </a:ln>
                <a:sym typeface="+mn-ea"/>
              </a:rPr>
              <a:t>OBSERVATION:-</a:t>
            </a:r>
            <a:endParaRPr lang="en-US" sz="2400">
              <a:ln>
                <a:solidFill>
                  <a:sysClr val="windowText" lastClr="000000"/>
                </a:solidFill>
              </a:ln>
            </a:endParaRPr>
          </a:p>
          <a:p>
            <a:pPr algn="l"/>
            <a:endParaRPr lang="en-US" sz="2400">
              <a:ln>
                <a:solidFill>
                  <a:sysClr val="windowText" lastClr="000000"/>
                </a:solidFill>
              </a:ln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n>
                  <a:solidFill>
                    <a:sysClr val="windowText" lastClr="000000"/>
                  </a:solidFill>
                </a:ln>
                <a:sym typeface="+mn-ea"/>
              </a:rPr>
              <a:t>We can see that as Property get older with time its sale Price get depricates.</a:t>
            </a:r>
            <a:endParaRPr lang="en-US" sz="2400">
              <a:ln>
                <a:solidFill>
                  <a:sysClr val="windowText" lastClr="000000"/>
                </a:solidFill>
              </a:ln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n>
                  <a:solidFill>
                    <a:sysClr val="windowText" lastClr="000000"/>
                  </a:solidFill>
                </a:ln>
                <a:sym typeface="+mn-ea"/>
              </a:rPr>
              <a:t>20 years after Remodelling Price of properties start decreases.</a:t>
            </a:r>
            <a:endParaRPr lang="en-US" sz="2400">
              <a:ln>
                <a:solidFill>
                  <a:sysClr val="windowText" lastClr="000000"/>
                </a:solidFill>
              </a:ln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n>
                  <a:solidFill>
                    <a:sysClr val="windowText" lastClr="000000"/>
                  </a:solidFill>
                </a:ln>
                <a:sym typeface="+mn-ea"/>
              </a:rPr>
              <a:t>Older the garage age less the price of Property.</a:t>
            </a:r>
            <a:endParaRPr lang="en-US" sz="2400">
              <a:ln>
                <a:solidFill>
                  <a:sysClr val="windowText" lastClr="000000"/>
                </a:solidFill>
              </a:ln>
            </a:endParaRPr>
          </a:p>
          <a:p>
            <a:endParaRPr lang="en-US" sz="2400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creenshot (133)"/>
          <p:cNvPicPr>
            <a:picLocks noChangeAspect="1"/>
          </p:cNvPicPr>
          <p:nvPr/>
        </p:nvPicPr>
        <p:blipFill>
          <a:blip r:embed="rId1"/>
          <a:srcRect l="168" t="4243" r="52289" b="15802"/>
          <a:stretch>
            <a:fillRect/>
          </a:stretch>
        </p:blipFill>
        <p:spPr>
          <a:xfrm>
            <a:off x="0" y="0"/>
            <a:ext cx="5763895" cy="3629025"/>
          </a:xfrm>
          <a:prstGeom prst="rect">
            <a:avLst/>
          </a:prstGeom>
        </p:spPr>
      </p:pic>
      <p:pic>
        <p:nvPicPr>
          <p:cNvPr id="2" name="Picture 1" descr="Screenshot (133)"/>
          <p:cNvPicPr>
            <a:picLocks noChangeAspect="1"/>
          </p:cNvPicPr>
          <p:nvPr/>
        </p:nvPicPr>
        <p:blipFill>
          <a:blip r:embed="rId1"/>
          <a:srcRect l="48607" t="-371" b="5434"/>
          <a:stretch>
            <a:fillRect/>
          </a:stretch>
        </p:blipFill>
        <p:spPr>
          <a:xfrm>
            <a:off x="0" y="3629025"/>
            <a:ext cx="5835015" cy="32289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584315" y="765810"/>
            <a:ext cx="5538470" cy="5077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>
                <a:ln>
                  <a:solidFill>
                    <a:sysClr val="windowText" lastClr="000000"/>
                  </a:solidFill>
                </a:ln>
                <a:sym typeface="+mn-ea"/>
              </a:rPr>
              <a:t>as we observed in the figure Vinyl Siding is used highest in the property</a:t>
            </a:r>
            <a:endParaRPr lang="en-US" sz="3600">
              <a:ln>
                <a:solidFill>
                  <a:sysClr val="windowText" lastClr="000000"/>
                </a:solidFill>
              </a:ln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>
                <a:ln>
                  <a:solidFill>
                    <a:sysClr val="windowText" lastClr="000000"/>
                  </a:solidFill>
                </a:ln>
                <a:sym typeface="+mn-ea"/>
              </a:rPr>
              <a:t>the Stone,Cement Board,Imitation Stucco has the highest sale price</a:t>
            </a:r>
            <a:endParaRPr lang="en-US" sz="3600">
              <a:ln>
                <a:solidFill>
                  <a:sysClr val="windowText" lastClr="000000"/>
                </a:solidFill>
              </a:ln>
            </a:endParaRPr>
          </a:p>
          <a:p>
            <a:endParaRPr lang="en-US" sz="3600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(138)"/>
          <p:cNvPicPr>
            <a:picLocks noChangeAspect="1"/>
          </p:cNvPicPr>
          <p:nvPr/>
        </p:nvPicPr>
        <p:blipFill>
          <a:blip r:embed="rId1"/>
          <a:srcRect l="3401" t="-1012" r="6078" b="1012"/>
          <a:stretch>
            <a:fillRect/>
          </a:stretch>
        </p:blipFill>
        <p:spPr>
          <a:xfrm>
            <a:off x="0" y="0"/>
            <a:ext cx="12192000" cy="307530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0" y="4559300"/>
            <a:ext cx="12192000" cy="2122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400">
                <a:sym typeface="+mn-ea"/>
              </a:rPr>
              <a:t>poured contrete has the good condition  followed by cinder block</a:t>
            </a:r>
            <a:endParaRPr lang="en-US" sz="4400"/>
          </a:p>
          <a:p>
            <a:endParaRPr lang="en-US"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creenshot (13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50035" y="481965"/>
            <a:ext cx="9091930" cy="1445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en-US" sz="4400" b="1" u="sng" dirty="0">
                <a:sym typeface="+mn-ea"/>
              </a:rPr>
              <a:t>Machine Learning Model Building</a:t>
            </a:r>
            <a:endParaRPr lang="en-IN" sz="4400" b="1" u="sng" dirty="0"/>
          </a:p>
          <a:p>
            <a:endParaRPr lang="en-US" sz="4400" b="1" u="sng"/>
          </a:p>
        </p:txBody>
      </p:sp>
      <p:sp>
        <p:nvSpPr>
          <p:cNvPr id="3" name="Text Box 2"/>
          <p:cNvSpPr txBox="1"/>
          <p:nvPr/>
        </p:nvSpPr>
        <p:spPr>
          <a:xfrm>
            <a:off x="635" y="2358390"/>
            <a:ext cx="12190730" cy="417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The different regression algorithm used in this project to build ML model are as below:</a:t>
            </a:r>
            <a:endParaRPr lang="en-IN" sz="2400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Linear Regression</a:t>
            </a:r>
            <a:endParaRPr lang="en-IN" sz="2400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Random Forest Regressor</a:t>
            </a:r>
            <a:endParaRPr lang="en-IN" sz="2400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Decision Tree Regressor</a:t>
            </a:r>
            <a:endParaRPr lang="en-IN" sz="2400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Ridge Regression</a:t>
            </a:r>
            <a:endParaRPr lang="en-IN" sz="2400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XGB Regressor</a:t>
            </a:r>
            <a:endParaRPr lang="en-IN" sz="2400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Extra Tree Regressor</a:t>
            </a:r>
            <a:endParaRPr lang="en-IN" sz="2400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0" indent="0" algn="just">
              <a:buNone/>
            </a:pPr>
            <a:endParaRPr lang="en-IN" sz="2400" dirty="0"/>
          </a:p>
          <a:p>
            <a:endParaRPr 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9905" y="0"/>
            <a:ext cx="656653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 b="1" u="sng" dirty="0">
                <a:sym typeface="+mn-ea"/>
              </a:rPr>
              <a:t>ML Model Building Flow</a:t>
            </a:r>
            <a:endParaRPr lang="en-IN" sz="4400" b="1" u="sng" dirty="0"/>
          </a:p>
          <a:p>
            <a:endParaRPr lang="en-US" sz="4400" b="1" u="sng"/>
          </a:p>
        </p:txBody>
      </p:sp>
      <p:pic>
        <p:nvPicPr>
          <p:cNvPr id="103" name="Picture 102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669925" cy="4470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1" r:link="rId3"/>
          <a:stretch>
            <a:fillRect/>
          </a:stretch>
        </p:blipFill>
        <p:spPr>
          <a:xfrm>
            <a:off x="6096000" y="3429000"/>
            <a:ext cx="1785620" cy="12172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10" y="962243"/>
            <a:ext cx="3194612" cy="5895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 Box 4"/>
          <p:cNvSpPr txBox="1"/>
          <p:nvPr/>
        </p:nvSpPr>
        <p:spPr>
          <a:xfrm>
            <a:off x="635" y="1774190"/>
            <a:ext cx="8210550" cy="378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177800" indent="-177800" algn="l">
              <a:buFont typeface="Wingdings" panose="05000000000000000000" pitchFamily="2" charset="2"/>
              <a:buChar char="§"/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ym typeface="+mn-ea"/>
              </a:rPr>
              <a:t>Standard Scaling of Data</a:t>
            </a:r>
            <a:endParaRPr lang="en-US" sz="2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marL="177800" indent="-177800" algn="l">
              <a:buFont typeface="Wingdings" panose="05000000000000000000" pitchFamily="2" charset="2"/>
              <a:buChar char="§"/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ym typeface="+mn-ea"/>
              </a:rPr>
              <a:t>Splitting Training Data Using </a:t>
            </a:r>
            <a:r>
              <a:rPr lang="en-US" sz="2400" dirty="0" err="1">
                <a:ln>
                  <a:solidFill>
                    <a:sysClr val="windowText" lastClr="000000"/>
                  </a:solidFill>
                </a:ln>
                <a:sym typeface="+mn-ea"/>
              </a:rPr>
              <a:t>test_train_split</a:t>
            </a:r>
            <a:endParaRPr lang="en-US" sz="2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marL="177800" indent="-177800" algn="l">
              <a:buFont typeface="Wingdings" panose="05000000000000000000" pitchFamily="2" charset="2"/>
              <a:buChar char="§"/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ym typeface="+mn-ea"/>
              </a:rPr>
              <a:t>Finding Best Random state</a:t>
            </a:r>
            <a:endParaRPr lang="en-US" sz="2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marL="177800" indent="-177800" algn="l">
              <a:buFont typeface="Wingdings" panose="05000000000000000000" pitchFamily="2" charset="2"/>
              <a:buChar char="§"/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ym typeface="+mn-ea"/>
              </a:rPr>
              <a:t>Training ML Model on Different Algorithms</a:t>
            </a:r>
            <a:endParaRPr lang="en-US" sz="2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marL="177800" indent="-177800" algn="l">
              <a:buFont typeface="Wingdings" panose="05000000000000000000" pitchFamily="2" charset="2"/>
              <a:buChar char="§"/>
            </a:pPr>
            <a:r>
              <a:rPr lang="en-IN" sz="2400" dirty="0">
                <a:ln>
                  <a:solidFill>
                    <a:sysClr val="windowText" lastClr="000000"/>
                  </a:solidFill>
                </a:ln>
                <a:sym typeface="+mn-ea"/>
              </a:rPr>
              <a:t>5 Fold Cross Validation of Different Model</a:t>
            </a:r>
            <a:endParaRPr lang="en-IN" sz="2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marL="177800" indent="-177800" algn="l">
              <a:buFont typeface="Wingdings" panose="05000000000000000000" pitchFamily="2" charset="2"/>
              <a:buChar char="§"/>
            </a:pPr>
            <a:r>
              <a:rPr lang="en-IN" sz="2400" dirty="0">
                <a:ln>
                  <a:solidFill>
                    <a:sysClr val="windowText" lastClr="000000"/>
                  </a:solidFill>
                </a:ln>
                <a:sym typeface="+mn-ea"/>
              </a:rPr>
              <a:t>Selection of Best Model Based on Evaluation Criteria</a:t>
            </a:r>
            <a:endParaRPr lang="en-IN" sz="2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marL="177800" indent="-177800" algn="l">
              <a:buFont typeface="Wingdings" panose="05000000000000000000" pitchFamily="2" charset="2"/>
              <a:buChar char="§"/>
            </a:pPr>
            <a:r>
              <a:rPr lang="en-IN" sz="2400" dirty="0">
                <a:ln>
                  <a:solidFill>
                    <a:sysClr val="windowText" lastClr="000000"/>
                  </a:solidFill>
                </a:ln>
                <a:sym typeface="+mn-ea"/>
              </a:rPr>
              <a:t>Hyper Parameter Tuning of Best Model</a:t>
            </a:r>
            <a:endParaRPr lang="en-IN" sz="2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marL="177800" indent="-177800" algn="l">
              <a:buFont typeface="Wingdings" panose="05000000000000000000" pitchFamily="2" charset="2"/>
              <a:buChar char="§"/>
            </a:pPr>
            <a:r>
              <a:rPr lang="en-IN" sz="2400" dirty="0">
                <a:ln>
                  <a:solidFill>
                    <a:sysClr val="windowText" lastClr="000000"/>
                  </a:solidFill>
                </a:ln>
                <a:sym typeface="+mn-ea"/>
              </a:rPr>
              <a:t>Saving final Model Using Joblib</a:t>
            </a:r>
            <a:endParaRPr lang="en-IN" sz="2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marL="177800" indent="-177800" algn="l">
              <a:buFont typeface="Wingdings" panose="05000000000000000000" pitchFamily="2" charset="2"/>
              <a:buChar char="§"/>
            </a:pPr>
            <a:r>
              <a:rPr lang="en-IN" sz="2400" dirty="0">
                <a:ln>
                  <a:solidFill>
                    <a:sysClr val="windowText" lastClr="000000"/>
                  </a:solidFill>
                </a:ln>
                <a:sym typeface="+mn-ea"/>
              </a:rPr>
              <a:t>Predicating Test Dataset using Final Model</a:t>
            </a:r>
            <a:endParaRPr lang="en-IN" sz="2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endParaRPr lang="en-IN" sz="2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77925" y="421005"/>
            <a:ext cx="10683875" cy="706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en-US" sz="4000" b="1" u="sng" dirty="0">
                <a:sym typeface="+mn-ea"/>
              </a:rPr>
              <a:t>Key Findings and Conclusions of the Study</a:t>
            </a:r>
            <a:endParaRPr lang="en-US" sz="4000" b="1" u="sng"/>
          </a:p>
        </p:txBody>
      </p:sp>
      <p:sp>
        <p:nvSpPr>
          <p:cNvPr id="3" name="Text Box 2"/>
          <p:cNvSpPr txBox="1"/>
          <p:nvPr/>
        </p:nvSpPr>
        <p:spPr>
          <a:xfrm>
            <a:off x="1188085" y="2338070"/>
            <a:ext cx="7029450" cy="2584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 algn="l">
              <a:buNone/>
            </a:pP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Algorithm 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                                      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R2 Score 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   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CVScore RandomForest Regressor 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              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90.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27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 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        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8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3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.1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2%</a:t>
            </a:r>
            <a:endParaRPr lang="en-US">
              <a:ln>
                <a:solidFill>
                  <a:sysClr val="windowText" lastClr="000000"/>
                </a:solidFill>
              </a:ln>
            </a:endParaRPr>
          </a:p>
          <a:p>
            <a:pPr indent="0" algn="l">
              <a:buNone/>
            </a:pP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XGB Regressor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 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                      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86.67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         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82.05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%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 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                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Linear Regression </a:t>
            </a:r>
            <a:r>
              <a:rPr lang="en-US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                          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8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2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.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4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1 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        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76.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59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%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      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 Decision Tree Regressor 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                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5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0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.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27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 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        67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.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25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% Extra Tree Regressor 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                     89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.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65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 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        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83.3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6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% 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    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Ridge Regression 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                           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87.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37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 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        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7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8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.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82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% 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       </a:t>
            </a:r>
            <a:r>
              <a:rPr lang="en-US">
                <a:ln>
                  <a:solidFill>
                    <a:sysClr val="windowText" lastClr="000000"/>
                  </a:solidFill>
                </a:ln>
                <a:sym typeface="+mn-ea"/>
              </a:rPr>
              <a:t>Random Forest Regressor Hyper Parameter Tuned Final Model </a:t>
            </a:r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</a:t>
            </a:r>
            <a:endParaRPr lang="en-IN" altLang="en-US">
              <a:ln>
                <a:solidFill>
                  <a:sysClr val="windowText" lastClr="000000"/>
                </a:solidFill>
              </a:ln>
            </a:endParaRPr>
          </a:p>
          <a:p>
            <a:pPr algn="l"/>
            <a:r>
              <a:rPr lang="en-IN" altLang="en-US">
                <a:ln>
                  <a:solidFill>
                    <a:sysClr val="windowText" lastClr="000000"/>
                  </a:solidFill>
                </a:ln>
                <a:sym typeface="+mn-ea"/>
              </a:rPr>
              <a:t>                                                                 90.06                 84.56% </a:t>
            </a:r>
            <a:endParaRPr lang="en-IN" altLang="en-US">
              <a:ln>
                <a:solidFill>
                  <a:sysClr val="windowText" lastClr="000000"/>
                </a:solidFill>
              </a:ln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1455" y="5284470"/>
            <a:ext cx="11200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➢ Random Forest Regressor giving us maximum R2 Score, so Random Forest Regressor is selected as best model.</a:t>
            </a:r>
            <a:endParaRPr lang="en-US"/>
          </a:p>
          <a:p>
            <a:pPr algn="l"/>
            <a:r>
              <a:rPr lang="en-US">
                <a:sym typeface="+mn-ea"/>
              </a:rPr>
              <a:t>➢ After hyper parameter tuning Final Model is giving us R2 Score of 90.</a:t>
            </a:r>
            <a:r>
              <a:rPr lang="en-IN" altLang="en-US">
                <a:sym typeface="+mn-ea"/>
              </a:rPr>
              <a:t>27</a:t>
            </a:r>
            <a:r>
              <a:rPr lang="en-US">
                <a:sym typeface="+mn-ea"/>
              </a:rPr>
              <a:t>% which is slightly </a:t>
            </a:r>
            <a:r>
              <a:rPr lang="en-IN" altLang="en-US">
                <a:sym typeface="+mn-ea"/>
              </a:rPr>
              <a:t>decread</a:t>
            </a:r>
            <a:r>
              <a:rPr lang="en-US">
                <a:sym typeface="+mn-ea"/>
              </a:rPr>
              <a:t> compare to earlier R2 score of 90.</a:t>
            </a:r>
            <a:r>
              <a:rPr lang="en-IN" altLang="en-US">
                <a:sym typeface="+mn-ea"/>
              </a:rPr>
              <a:t>06</a:t>
            </a:r>
            <a:r>
              <a:rPr lang="en-US">
                <a:sym typeface="+mn-ea"/>
              </a:rPr>
              <a:t>%.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3270" cy="57664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635760" y="5104765"/>
            <a:ext cx="89204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IN" altLang="en-US" sz="3600" b="1" u="sng">
              <a:sym typeface="+mn-ea"/>
            </a:endParaRPr>
          </a:p>
          <a:p>
            <a:pPr algn="l"/>
            <a:r>
              <a:rPr lang="en-IN" altLang="en-US" sz="3600" b="1" u="sng">
                <a:sym typeface="+mn-ea"/>
              </a:rPr>
              <a:t>Introduction to Housing price prediction</a:t>
            </a:r>
            <a:endParaRPr lang="en-IN" altLang="en-US" sz="3600" b="1" u="sng"/>
          </a:p>
          <a:p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32105" y="0"/>
            <a:ext cx="481139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 b="1" u="sng" dirty="0">
                <a:sym typeface="+mn-ea"/>
              </a:rPr>
              <a:t>Project Flow Chart </a:t>
            </a:r>
            <a:endParaRPr lang="en-IN" sz="4000" b="1" u="sng" dirty="0"/>
          </a:p>
          <a:p>
            <a:endParaRPr lang="en-US" sz="4000" b="1" u="sng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108710" y="842645"/>
            <a:ext cx="8452485" cy="5814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25755" y="0"/>
            <a:ext cx="61683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 b="1" u="sng" dirty="0">
                <a:sym typeface="+mn-ea"/>
              </a:rPr>
              <a:t>Project Flow Tasks Perform</a:t>
            </a:r>
            <a:endParaRPr lang="en-IN" sz="3600" b="1" u="sng" dirty="0"/>
          </a:p>
          <a:p>
            <a:endParaRPr lang="en-US" sz="3600" b="1" u="sng"/>
          </a:p>
        </p:txBody>
      </p:sp>
      <p:sp>
        <p:nvSpPr>
          <p:cNvPr id="3" name="Text Box 2"/>
          <p:cNvSpPr txBox="1"/>
          <p:nvPr/>
        </p:nvSpPr>
        <p:spPr>
          <a:xfrm>
            <a:off x="0" y="1557020"/>
            <a:ext cx="1219263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73050" indent="-273050" algn="l">
              <a:buFont typeface="Wingdings" panose="05000000000000000000" pitchFamily="2" charset="2"/>
              <a:buChar char="§"/>
            </a:pPr>
            <a:r>
              <a:rPr lang="en-US" sz="2800" dirty="0">
                <a:sym typeface="+mn-ea"/>
              </a:rPr>
              <a:t>Data Integrity Check For presence of duplicate or any data error.</a:t>
            </a:r>
            <a:endParaRPr lang="en-US" sz="2800" dirty="0">
              <a:solidFill>
                <a:schemeClr val="tx1"/>
              </a:solidFill>
            </a:endParaRPr>
          </a:p>
          <a:p>
            <a:pPr marL="273050" indent="-273050" algn="l">
              <a:buFont typeface="Wingdings" panose="05000000000000000000" pitchFamily="2" charset="2"/>
              <a:buChar char="§"/>
            </a:pPr>
            <a:r>
              <a:rPr lang="en-US" sz="2800" dirty="0">
                <a:sym typeface="+mn-ea"/>
              </a:rPr>
              <a:t>Missing values present in data set. Features containing more than 40% missing value are drop from investigation.</a:t>
            </a:r>
            <a:endParaRPr lang="en-US" sz="2800" dirty="0">
              <a:solidFill>
                <a:schemeClr val="tx1"/>
              </a:solidFill>
            </a:endParaRPr>
          </a:p>
          <a:p>
            <a:pPr marL="273050" indent="-273050" algn="l">
              <a:buFont typeface="Wingdings" panose="05000000000000000000" pitchFamily="2" charset="2"/>
              <a:buChar char="§"/>
            </a:pPr>
            <a:r>
              <a:rPr lang="en-US" sz="2800" dirty="0">
                <a:sym typeface="+mn-ea"/>
              </a:rPr>
              <a:t>Imputation of missing value with mean, median or mode is performed.</a:t>
            </a:r>
            <a:endParaRPr lang="en-US" sz="2800" dirty="0">
              <a:solidFill>
                <a:schemeClr val="tx1"/>
              </a:solidFill>
            </a:endParaRPr>
          </a:p>
          <a:p>
            <a:pPr marL="273050" indent="-273050" algn="l">
              <a:buFont typeface="Wingdings" panose="05000000000000000000" pitchFamily="2" charset="2"/>
              <a:buChar char="§"/>
            </a:pPr>
            <a:r>
              <a:rPr lang="en-US" sz="2800" dirty="0">
                <a:sym typeface="+mn-ea"/>
              </a:rPr>
              <a:t>Feature Engineering for extraction of few new features out of existing features.</a:t>
            </a:r>
            <a:endParaRPr lang="en-US" sz="2800" dirty="0">
              <a:solidFill>
                <a:schemeClr val="tx1"/>
              </a:solidFill>
            </a:endParaRPr>
          </a:p>
          <a:p>
            <a:pPr marL="273050" indent="-273050" algn="l">
              <a:buFont typeface="Wingdings" panose="05000000000000000000" pitchFamily="2" charset="2"/>
              <a:buChar char="§"/>
            </a:pPr>
            <a:r>
              <a:rPr lang="en-US" sz="2800" dirty="0">
                <a:sym typeface="+mn-ea"/>
              </a:rPr>
              <a:t>Feature selection</a:t>
            </a:r>
            <a:endParaRPr lang="en-US" sz="2800" dirty="0">
              <a:solidFill>
                <a:schemeClr val="tx1"/>
              </a:solidFill>
            </a:endParaRPr>
          </a:p>
          <a:p>
            <a:pPr marL="273050" indent="-273050" algn="l">
              <a:buFont typeface="Wingdings" panose="05000000000000000000" pitchFamily="2" charset="2"/>
              <a:buChar char="§"/>
            </a:pPr>
            <a:r>
              <a:rPr lang="en-US" sz="2800" dirty="0">
                <a:sym typeface="+mn-ea"/>
              </a:rPr>
              <a:t>Label Encoding of Categorical features</a:t>
            </a:r>
            <a:endParaRPr lang="en-US" sz="2800" dirty="0">
              <a:solidFill>
                <a:schemeClr val="tx1"/>
              </a:solidFill>
            </a:endParaRPr>
          </a:p>
          <a:p>
            <a:pPr marL="273050" indent="-273050" algn="l">
              <a:buFont typeface="Wingdings" panose="05000000000000000000" pitchFamily="2" charset="2"/>
              <a:buChar char="§"/>
            </a:pPr>
            <a:r>
              <a:rPr lang="en-US" sz="2800" dirty="0">
                <a:sym typeface="+mn-ea"/>
              </a:rPr>
              <a:t>Splitting of dataset into input &amp; target feature</a:t>
            </a:r>
            <a:endParaRPr lang="en-US" sz="2800" dirty="0">
              <a:solidFill>
                <a:schemeClr val="tx1"/>
              </a:solidFill>
            </a:endParaRPr>
          </a:p>
          <a:p>
            <a:pPr marL="273050" indent="-273050" algn="l">
              <a:buFont typeface="Wingdings" panose="05000000000000000000" pitchFamily="2" charset="2"/>
              <a:buChar char="§"/>
            </a:pPr>
            <a:r>
              <a:rPr lang="en-US" sz="2800" dirty="0">
                <a:sym typeface="+mn-ea"/>
              </a:rPr>
              <a:t>Standard Scaling of data</a:t>
            </a:r>
            <a:endParaRPr lang="en-IN" sz="2800" dirty="0">
              <a:solidFill>
                <a:schemeClr val="tx1"/>
              </a:solidFill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511810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400" dirty="0">
                <a:sym typeface="+mn-ea"/>
              </a:rPr>
              <a:t>Problem Statement </a:t>
            </a:r>
            <a:endParaRPr lang="en-IN" sz="4400" dirty="0"/>
          </a:p>
          <a:p>
            <a:endParaRPr lang="en-US" sz="4400"/>
          </a:p>
        </p:txBody>
      </p:sp>
      <p:sp>
        <p:nvSpPr>
          <p:cNvPr id="3" name="Text Box 2"/>
          <p:cNvSpPr txBox="1"/>
          <p:nvPr/>
        </p:nvSpPr>
        <p:spPr>
          <a:xfrm>
            <a:off x="0" y="725170"/>
            <a:ext cx="12192000" cy="6243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A US-based housing company named </a:t>
            </a:r>
            <a:r>
              <a:rPr lang="en-IN" sz="24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Surprise Housing</a:t>
            </a: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 has decided to enter the Australian market. </a:t>
            </a:r>
            <a:r>
              <a:rPr lang="en-IN" sz="24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The company uses data analytics to purchase houses at a price below their actual values and flip them at a higher price.</a:t>
            </a: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 For the same purpose, the company has collected a data set from the sale of houses in Australia. </a:t>
            </a:r>
            <a:endParaRPr lang="en-IN" sz="2400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 It is required to build a model using Machine Learning in order to predict the actual value of the prospective properties and decide whether to invest in them or not. </a:t>
            </a:r>
            <a:endParaRPr lang="en-IN" sz="2400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algn="just"/>
            <a:endParaRPr lang="en-IN" sz="2400" dirty="0"/>
          </a:p>
          <a:p>
            <a:pPr marL="273050" indent="-2730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 </a:t>
            </a:r>
            <a:r>
              <a:rPr lang="en-IN" sz="2400" b="1" dirty="0"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For this company wants to know: </a:t>
            </a:r>
            <a:endParaRPr lang="en-IN" sz="2400" b="1" dirty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  Which variables are important to predict the price of variable? </a:t>
            </a:r>
            <a:endParaRPr lang="en-IN" sz="2400" dirty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73050" indent="-273050">
              <a:buFont typeface="+mj-lt"/>
              <a:buAutoNum type="arabicPeriod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  How do these variables describe the price of the house?</a:t>
            </a:r>
            <a:endParaRPr lang="en-US" sz="2400" dirty="0">
              <a:solidFill>
                <a:schemeClr val="tx1"/>
              </a:solidFill>
            </a:endParaRP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b="1" dirty="0">
                <a:sym typeface="+mn-ea"/>
              </a:rPr>
              <a:t>How to construct a realistic model to precisely predict the price of real estate has been a challenging topic with great potential for further research.</a:t>
            </a:r>
            <a:endParaRPr lang="en-US" sz="2400" b="1" dirty="0">
              <a:solidFill>
                <a:schemeClr val="tx1"/>
              </a:solidFill>
            </a:endParaRP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b="1" dirty="0">
                <a:sym typeface="+mn-ea"/>
              </a:rPr>
              <a:t>Our main objective of doing this project is to build a model to predict the house prices with the help of other supporting features. </a:t>
            </a:r>
            <a:endParaRPr lang="en-IN" sz="2400" b="1" dirty="0">
              <a:solidFill>
                <a:schemeClr val="tx1"/>
              </a:solidFill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452120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dirty="0">
                <a:sym typeface="+mn-ea"/>
              </a:rPr>
              <a:t>Conceptual Background</a:t>
            </a:r>
            <a:endParaRPr lang="en-IN" sz="3200" dirty="0"/>
          </a:p>
          <a:p>
            <a:endParaRPr 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-1270" y="887730"/>
            <a:ext cx="12193270" cy="4959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There are many factors that have an impact on house prices, such as the number of bedrooms and bathrooms. House price depends upon its location as well. A house with great accessibility to highways, schools, malls, employment opportunities, would have a greater price as compared to a house with no such accessibility.</a:t>
            </a:r>
            <a:endParaRPr lang="en-IN" sz="2400" dirty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sz="2400" b="1" dirty="0">
                <a:sym typeface="+mn-ea"/>
              </a:rPr>
              <a:t>The No Free Lunch Theorem state that algorithms perform differently when they are used under the same circumstances.</a:t>
            </a:r>
            <a:endParaRPr lang="en-US" sz="2400" b="1" dirty="0">
              <a:solidFill>
                <a:schemeClr val="tx1"/>
              </a:solidFill>
            </a:endParaRPr>
          </a:p>
          <a:p>
            <a:pPr marL="177800" indent="-1778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The study answers the following research questions: </a:t>
            </a:r>
            <a:endParaRPr lang="en-IN" sz="2400" dirty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- </a:t>
            </a:r>
            <a:r>
              <a:rPr lang="en-IN" sz="2400" b="1" dirty="0"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Research question 1:</a:t>
            </a: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 Which machine learning algorithm performs better and has the most accurate result in house price prediction? And why? </a:t>
            </a:r>
            <a:endParaRPr lang="en-IN" sz="2400" dirty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- </a:t>
            </a:r>
            <a:r>
              <a:rPr lang="en-IN" sz="2400" b="1" dirty="0"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Research question 2:</a:t>
            </a: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 What are the factors that have affected house prices in Australia over the years?</a:t>
            </a:r>
            <a:endParaRPr lang="en-IN" sz="2400" dirty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6964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 b="1" u="sng" dirty="0">
                <a:sym typeface="+mn-ea"/>
              </a:rPr>
              <a:t>Data Sources and their formats</a:t>
            </a:r>
            <a:endParaRPr lang="en-IN" sz="3600" b="1" u="sng" dirty="0"/>
          </a:p>
          <a:p>
            <a:endParaRPr lang="en-US" sz="3600" b="1" u="sng"/>
          </a:p>
        </p:txBody>
      </p:sp>
      <p:sp>
        <p:nvSpPr>
          <p:cNvPr id="3" name="Text Box 2"/>
          <p:cNvSpPr txBox="1"/>
          <p:nvPr/>
        </p:nvSpPr>
        <p:spPr>
          <a:xfrm>
            <a:off x="0" y="1130935"/>
            <a:ext cx="12192635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Data set provided by Flip Robo was in the format of CSV (Comma Separated Values). There are 2 data sets that are given. One is training data and one is testing data. </a:t>
            </a:r>
            <a:endParaRPr lang="en-IN" sz="2400" dirty="0">
              <a:solidFill>
                <a:schemeClr val="tx1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1) Train file will be used for training the model, i.e., the model will learn from this file. The dimension of data is 1168 rows and 81 columns.</a:t>
            </a:r>
            <a:endParaRPr lang="en-IN" sz="2400" dirty="0">
              <a:solidFill>
                <a:schemeClr val="tx1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algn="just"/>
            <a:r>
              <a:rPr lang="en-IN" sz="24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  <a:sym typeface="+mn-ea"/>
              </a:rPr>
              <a:t>2) Test file contains all the independent variables, but not the target variable. The dimension of data is 292 rows and 80 columns.</a:t>
            </a:r>
            <a:endParaRPr lang="en-IN" sz="2400" dirty="0">
              <a:solidFill>
                <a:schemeClr val="tx1"/>
              </a:solidFill>
            </a:endParaRPr>
          </a:p>
          <a:p>
            <a:endParaRPr lang="en-US" sz="2400"/>
          </a:p>
        </p:txBody>
      </p:sp>
      <p:pic>
        <p:nvPicPr>
          <p:cNvPr id="6" name="Picture 5" descr="Screenshot (7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3695700"/>
            <a:ext cx="12191365" cy="31616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3510" y="137160"/>
            <a:ext cx="429323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sz="3200" b="1" u="sng" dirty="0">
                <a:sym typeface="+mn-ea"/>
              </a:rPr>
              <a:t>Correlation Heatmap </a:t>
            </a:r>
            <a:endParaRPr lang="en-IN" sz="3200" b="1" u="sng" dirty="0"/>
          </a:p>
          <a:p>
            <a:endParaRPr lang="en-US" sz="3200" b="1" u="sng"/>
          </a:p>
        </p:txBody>
      </p:sp>
      <p:pic>
        <p:nvPicPr>
          <p:cNvPr id="4" name="Picture 3" descr="Screenshot (9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95450"/>
            <a:ext cx="12191365" cy="39350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96875" y="167640"/>
            <a:ext cx="5389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 dirty="0">
                <a:sym typeface="+mn-ea"/>
              </a:rPr>
              <a:t>Exploratory Data Analysis</a:t>
            </a:r>
            <a:endParaRPr lang="en-IN" sz="3600" dirty="0"/>
          </a:p>
          <a:p>
            <a:endParaRPr lang="en-US" sz="3600"/>
          </a:p>
        </p:txBody>
      </p:sp>
      <p:pic>
        <p:nvPicPr>
          <p:cNvPr id="5" name="Picture 4" descr="Screenshot (118)"/>
          <p:cNvPicPr>
            <a:picLocks noChangeAspect="1"/>
          </p:cNvPicPr>
          <p:nvPr/>
        </p:nvPicPr>
        <p:blipFill>
          <a:blip r:embed="rId1"/>
          <a:srcRect l="8984" t="13187" r="45341" b="18234"/>
          <a:stretch>
            <a:fillRect/>
          </a:stretch>
        </p:blipFill>
        <p:spPr>
          <a:xfrm>
            <a:off x="0" y="966470"/>
            <a:ext cx="5568950" cy="28994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786120" y="1366520"/>
            <a:ext cx="6405880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n>
                  <a:solidFill>
                    <a:sysClr val="windowText" lastClr="000000"/>
                  </a:solidFill>
                </a:ln>
                <a:sym typeface="+mn-ea"/>
              </a:rPr>
              <a:t> 63% REGULAR SHAPE TAKE PLACE </a:t>
            </a:r>
            <a:endParaRPr lang="en-US" sz="2400">
              <a:ln>
                <a:solidFill>
                  <a:sysClr val="windowText" lastClr="000000"/>
                </a:solidFill>
              </a:ln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>
                <a:ln>
                  <a:solidFill>
                    <a:sysClr val="windowText" lastClr="000000"/>
                  </a:solidFill>
                </a:ln>
                <a:sym typeface="+mn-ea"/>
              </a:rPr>
              <a:t> </a:t>
            </a:r>
            <a:r>
              <a:rPr lang="en-US" sz="2400">
                <a:ln>
                  <a:solidFill>
                    <a:sysClr val="windowText" lastClr="000000"/>
                  </a:solidFill>
                </a:ln>
                <a:sym typeface="+mn-ea"/>
              </a:rPr>
              <a:t>BUT SALE OF MODERATELY IRREGULAR IS HIGHEST THEN FOLLOWED BY SLIGHTLY IRREGULAR </a:t>
            </a:r>
            <a:endParaRPr lang="en-US" sz="2400">
              <a:ln>
                <a:solidFill>
                  <a:sysClr val="windowText" lastClr="000000"/>
                </a:solidFill>
              </a:ln>
              <a:sym typeface="+mn-ea"/>
            </a:endParaRPr>
          </a:p>
        </p:txBody>
      </p:sp>
      <p:pic>
        <p:nvPicPr>
          <p:cNvPr id="6" name="Picture 5" descr="Screenshot (120)"/>
          <p:cNvPicPr>
            <a:picLocks noChangeAspect="1"/>
          </p:cNvPicPr>
          <p:nvPr/>
        </p:nvPicPr>
        <p:blipFill>
          <a:blip r:embed="rId2"/>
          <a:srcRect l="2416" r="51003"/>
          <a:stretch>
            <a:fillRect/>
          </a:stretch>
        </p:blipFill>
        <p:spPr>
          <a:xfrm>
            <a:off x="241300" y="3865880"/>
            <a:ext cx="4112895" cy="28638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786120" y="4144010"/>
            <a:ext cx="6405245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n>
                  <a:solidFill>
                    <a:sysClr val="windowText" lastClr="000000"/>
                  </a:solidFill>
                </a:ln>
                <a:sym typeface="+mn-ea"/>
              </a:rPr>
              <a:t> the overall material and finish of the houses(overall qual) is better in Floating Village Residential</a:t>
            </a:r>
            <a:endParaRPr lang="en-US" sz="2400">
              <a:ln>
                <a:solidFill>
                  <a:sysClr val="windowText" lastClr="000000"/>
                </a:solidFill>
              </a:ln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n>
                  <a:solidFill>
                    <a:sysClr val="windowText" lastClr="000000"/>
                  </a:solidFill>
                </a:ln>
                <a:sym typeface="+mn-ea"/>
              </a:rPr>
              <a:t> the overall condition of the house is better in Residential Medium Density</a:t>
            </a:r>
            <a:endParaRPr lang="en-US" sz="2400">
              <a:ln>
                <a:solidFill>
                  <a:sysClr val="windowText" lastClr="000000"/>
                </a:solidFill>
              </a:ln>
            </a:endParaRPr>
          </a:p>
          <a:p>
            <a:endParaRPr lang="en-US" sz="2400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5670</Words>
  <Application>WPS Presentation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张海山锐线体2.0</vt:lpstr>
      <vt:lpstr>Aharoni</vt:lpstr>
      <vt:lpstr>Bahnschrift SemiLight</vt:lpstr>
      <vt:lpstr>Mangal</vt:lpstr>
      <vt:lpstr>Segoe Print</vt:lpstr>
      <vt:lpstr>Yu Gothic UI Semibold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hritik yadav</cp:lastModifiedBy>
  <cp:revision>1</cp:revision>
  <dcterms:created xsi:type="dcterms:W3CDTF">2023-01-21T05:34:45Z</dcterms:created>
  <dcterms:modified xsi:type="dcterms:W3CDTF">2023-01-21T05:34:47Z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3054B662C00A42FA8E952493BB9DC65A</vt:lpwstr>
  </property>
  <property fmtid="{D5CDD505-2E9C-101B-9397-08002B2CF9AE}" pid="3" name="KSOProductBuildVer">
    <vt:lpwstr>1033-11.2.0.11219</vt:lpwstr>
  </property>
</Properties>
</file>