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9" r:id="rId4"/>
    <p:sldId id="260" r:id="rId5"/>
    <p:sldId id="290" r:id="rId6"/>
    <p:sldId id="261" r:id="rId7"/>
    <p:sldId id="262" r:id="rId8"/>
    <p:sldId id="263" r:id="rId9"/>
    <p:sldId id="264" r:id="rId10"/>
    <p:sldId id="265" r:id="rId11"/>
    <p:sldId id="266" r:id="rId12"/>
    <p:sldId id="267" r:id="rId13"/>
    <p:sldId id="268" r:id="rId14"/>
    <p:sldId id="269" r:id="rId15"/>
    <p:sldId id="271" r:id="rId16"/>
    <p:sldId id="272" r:id="rId17"/>
    <p:sldId id="286" r:id="rId18"/>
    <p:sldId id="273" r:id="rId19"/>
    <p:sldId id="285" r:id="rId20"/>
    <p:sldId id="274" r:id="rId21"/>
    <p:sldId id="275" r:id="rId22"/>
    <p:sldId id="276" r:id="rId23"/>
    <p:sldId id="287" r:id="rId24"/>
    <p:sldId id="278" r:id="rId25"/>
    <p:sldId id="280" r:id="rId26"/>
    <p:sldId id="288" r:id="rId27"/>
    <p:sldId id="281" r:id="rId28"/>
    <p:sldId id="289" r:id="rId29"/>
    <p:sldId id="282" r:id="rId30"/>
    <p:sldId id="292" r:id="rId31"/>
    <p:sldId id="283" r:id="rId32"/>
    <p:sldId id="291"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089C0-A950-7272-828A-36446518D64E}" v="66" dt="2023-12-20T10:39:16.844"/>
    <p1510:client id="{A0DCFB8D-38CB-0DE3-92CB-3603269CDB2C}" v="1" dt="2023-11-30T18:18:59.802"/>
    <p1510:client id="{BDA8316A-7673-233A-BA5D-1BD05CBE81D7}" v="5" dt="2023-11-29T21:56:36.435"/>
    <p1510:client id="{DAFAE15E-9570-9B87-BB47-B152C8A8733B}" v="82" dt="2023-12-19T04:32:39.434"/>
    <p1510:client id="{E9A8355A-231F-208D-5E32-25B0FE06DC7B}" v="5" dt="2023-12-22T16:54:21.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h Raj P - [CB.SC.P2CSE23006]" userId="S::cb.sc.p2cse23006@cb.students.amrita.edu::77adaa10-5b81-4487-b433-71f8c7be95e5" providerId="AD" clId="Web-{E9A8355A-231F-208D-5E32-25B0FE06DC7B}"/>
    <pc:docChg chg="modSld">
      <pc:chgData name="Hemanth Raj P - [CB.SC.P2CSE23006]" userId="S::cb.sc.p2cse23006@cb.students.amrita.edu::77adaa10-5b81-4487-b433-71f8c7be95e5" providerId="AD" clId="Web-{E9A8355A-231F-208D-5E32-25B0FE06DC7B}" dt="2023-12-22T16:54:21.545" v="3" actId="1076"/>
      <pc:docMkLst>
        <pc:docMk/>
      </pc:docMkLst>
      <pc:sldChg chg="addSp delSp modSp">
        <pc:chgData name="Hemanth Raj P - [CB.SC.P2CSE23006]" userId="S::cb.sc.p2cse23006@cb.students.amrita.edu::77adaa10-5b81-4487-b433-71f8c7be95e5" providerId="AD" clId="Web-{E9A8355A-231F-208D-5E32-25B0FE06DC7B}" dt="2023-12-22T16:54:21.545" v="3" actId="1076"/>
        <pc:sldMkLst>
          <pc:docMk/>
          <pc:sldMk cId="365054725" sldId="256"/>
        </pc:sldMkLst>
        <pc:picChg chg="add mod">
          <ac:chgData name="Hemanth Raj P - [CB.SC.P2CSE23006]" userId="S::cb.sc.p2cse23006@cb.students.amrita.edu::77adaa10-5b81-4487-b433-71f8c7be95e5" providerId="AD" clId="Web-{E9A8355A-231F-208D-5E32-25B0FE06DC7B}" dt="2023-12-22T16:54:21.545" v="3" actId="1076"/>
          <ac:picMkLst>
            <pc:docMk/>
            <pc:sldMk cId="365054725" sldId="256"/>
            <ac:picMk id="4" creationId="{F0CFB780-A3FA-646E-E2BE-C4A004325A02}"/>
          </ac:picMkLst>
        </pc:picChg>
        <pc:picChg chg="del">
          <ac:chgData name="Hemanth Raj P - [CB.SC.P2CSE23006]" userId="S::cb.sc.p2cse23006@cb.students.amrita.edu::77adaa10-5b81-4487-b433-71f8c7be95e5" providerId="AD" clId="Web-{E9A8355A-231F-208D-5E32-25B0FE06DC7B}" dt="2023-12-22T16:54:03.873" v="0"/>
          <ac:picMkLst>
            <pc:docMk/>
            <pc:sldMk cId="365054725" sldId="256"/>
            <ac:picMk id="5" creationId="{DF7D3B90-6B99-DE95-5930-5130ED6FC61B}"/>
          </ac:picMkLst>
        </pc:picChg>
      </pc:sldChg>
    </pc:docChg>
  </pc:docChgLst>
  <pc:docChgLst>
    <pc:chgData name="Hemanth Raj P - [CB.SC.P2CSE23006]" userId="S::cb.sc.p2cse23006@cb.students.amrita.edu::77adaa10-5b81-4487-b433-71f8c7be95e5" providerId="AD" clId="Web-{DAFAE15E-9570-9B87-BB47-B152C8A8733B}"/>
    <pc:docChg chg="addSld delSld modSld">
      <pc:chgData name="Hemanth Raj P - [CB.SC.P2CSE23006]" userId="S::cb.sc.p2cse23006@cb.students.amrita.edu::77adaa10-5b81-4487-b433-71f8c7be95e5" providerId="AD" clId="Web-{DAFAE15E-9570-9B87-BB47-B152C8A8733B}" dt="2023-12-19T04:32:39.434" v="94"/>
      <pc:docMkLst>
        <pc:docMk/>
      </pc:docMkLst>
      <pc:sldChg chg="del">
        <pc:chgData name="Hemanth Raj P - [CB.SC.P2CSE23006]" userId="S::cb.sc.p2cse23006@cb.students.amrita.edu::77adaa10-5b81-4487-b433-71f8c7be95e5" providerId="AD" clId="Web-{DAFAE15E-9570-9B87-BB47-B152C8A8733B}" dt="2023-12-19T04:32:39.434" v="94"/>
        <pc:sldMkLst>
          <pc:docMk/>
          <pc:sldMk cId="4140520097" sldId="258"/>
        </pc:sldMkLst>
      </pc:sldChg>
      <pc:sldChg chg="addSp delSp modSp">
        <pc:chgData name="Hemanth Raj P - [CB.SC.P2CSE23006]" userId="S::cb.sc.p2cse23006@cb.students.amrita.edu::77adaa10-5b81-4487-b433-71f8c7be95e5" providerId="AD" clId="Web-{DAFAE15E-9570-9B87-BB47-B152C8A8733B}" dt="2023-12-19T04:24:31.005" v="33" actId="20577"/>
        <pc:sldMkLst>
          <pc:docMk/>
          <pc:sldMk cId="2418064418" sldId="283"/>
        </pc:sldMkLst>
        <pc:spChg chg="add mod">
          <ac:chgData name="Hemanth Raj P - [CB.SC.P2CSE23006]" userId="S::cb.sc.p2cse23006@cb.students.amrita.edu::77adaa10-5b81-4487-b433-71f8c7be95e5" providerId="AD" clId="Web-{DAFAE15E-9570-9B87-BB47-B152C8A8733B}" dt="2023-12-19T04:24:31.005" v="33" actId="20577"/>
          <ac:spMkLst>
            <pc:docMk/>
            <pc:sldMk cId="2418064418" sldId="283"/>
            <ac:spMk id="4" creationId="{2E8B0B5D-EAF1-E301-2718-FE0011B45524}"/>
          </ac:spMkLst>
        </pc:spChg>
        <pc:graphicFrameChg chg="del">
          <ac:chgData name="Hemanth Raj P - [CB.SC.P2CSE23006]" userId="S::cb.sc.p2cse23006@cb.students.amrita.edu::77adaa10-5b81-4487-b433-71f8c7be95e5" providerId="AD" clId="Web-{DAFAE15E-9570-9B87-BB47-B152C8A8733B}" dt="2023-12-19T04:10:35.273" v="0"/>
          <ac:graphicFrameMkLst>
            <pc:docMk/>
            <pc:sldMk cId="2418064418" sldId="283"/>
            <ac:graphicFrameMk id="5" creationId="{A2365CD6-9FE5-9FBA-F354-89C2C901E980}"/>
          </ac:graphicFrameMkLst>
        </pc:graphicFrameChg>
      </pc:sldChg>
      <pc:sldChg chg="modSp new">
        <pc:chgData name="Hemanth Raj P - [CB.SC.P2CSE23006]" userId="S::cb.sc.p2cse23006@cb.students.amrita.edu::77adaa10-5b81-4487-b433-71f8c7be95e5" providerId="AD" clId="Web-{DAFAE15E-9570-9B87-BB47-B152C8A8733B}" dt="2023-12-19T04:27:30.961" v="69" actId="20577"/>
        <pc:sldMkLst>
          <pc:docMk/>
          <pc:sldMk cId="2266408861" sldId="291"/>
        </pc:sldMkLst>
        <pc:spChg chg="mod">
          <ac:chgData name="Hemanth Raj P - [CB.SC.P2CSE23006]" userId="S::cb.sc.p2cse23006@cb.students.amrita.edu::77adaa10-5b81-4487-b433-71f8c7be95e5" providerId="AD" clId="Web-{DAFAE15E-9570-9B87-BB47-B152C8A8733B}" dt="2023-12-19T04:25:11.708" v="36" actId="20577"/>
          <ac:spMkLst>
            <pc:docMk/>
            <pc:sldMk cId="2266408861" sldId="291"/>
            <ac:spMk id="2" creationId="{4E14979B-D577-D661-A847-6441502FBED3}"/>
          </ac:spMkLst>
        </pc:spChg>
        <pc:spChg chg="mod">
          <ac:chgData name="Hemanth Raj P - [CB.SC.P2CSE23006]" userId="S::cb.sc.p2cse23006@cb.students.amrita.edu::77adaa10-5b81-4487-b433-71f8c7be95e5" providerId="AD" clId="Web-{DAFAE15E-9570-9B87-BB47-B152C8A8733B}" dt="2023-12-19T04:27:30.961" v="69" actId="20577"/>
          <ac:spMkLst>
            <pc:docMk/>
            <pc:sldMk cId="2266408861" sldId="291"/>
            <ac:spMk id="3" creationId="{65996692-AAC9-FE8A-53F5-59719C15CBA3}"/>
          </ac:spMkLst>
        </pc:spChg>
      </pc:sldChg>
      <pc:sldChg chg="addSp modSp new">
        <pc:chgData name="Hemanth Raj P - [CB.SC.P2CSE23006]" userId="S::cb.sc.p2cse23006@cb.students.amrita.edu::77adaa10-5b81-4487-b433-71f8c7be95e5" providerId="AD" clId="Web-{DAFAE15E-9570-9B87-BB47-B152C8A8733B}" dt="2023-12-19T04:31:56.215" v="93" actId="20577"/>
        <pc:sldMkLst>
          <pc:docMk/>
          <pc:sldMk cId="582774348" sldId="292"/>
        </pc:sldMkLst>
        <pc:spChg chg="mod">
          <ac:chgData name="Hemanth Raj P - [CB.SC.P2CSE23006]" userId="S::cb.sc.p2cse23006@cb.students.amrita.edu::77adaa10-5b81-4487-b433-71f8c7be95e5" providerId="AD" clId="Web-{DAFAE15E-9570-9B87-BB47-B152C8A8733B}" dt="2023-12-19T04:30:39.464" v="73" actId="20577"/>
          <ac:spMkLst>
            <pc:docMk/>
            <pc:sldMk cId="582774348" sldId="292"/>
            <ac:spMk id="2" creationId="{CE4CD08E-D93B-75F0-F84F-CC994F2F7737}"/>
          </ac:spMkLst>
        </pc:spChg>
        <pc:spChg chg="mod">
          <ac:chgData name="Hemanth Raj P - [CB.SC.P2CSE23006]" userId="S::cb.sc.p2cse23006@cb.students.amrita.edu::77adaa10-5b81-4487-b433-71f8c7be95e5" providerId="AD" clId="Web-{DAFAE15E-9570-9B87-BB47-B152C8A8733B}" dt="2023-12-19T04:31:56.215" v="93" actId="20577"/>
          <ac:spMkLst>
            <pc:docMk/>
            <pc:sldMk cId="582774348" sldId="292"/>
            <ac:spMk id="3" creationId="{496A1E12-BE5A-1DFC-C62E-FD3D14A5F88B}"/>
          </ac:spMkLst>
        </pc:spChg>
        <pc:picChg chg="add mod">
          <ac:chgData name="Hemanth Raj P - [CB.SC.P2CSE23006]" userId="S::cb.sc.p2cse23006@cb.students.amrita.edu::77adaa10-5b81-4487-b433-71f8c7be95e5" providerId="AD" clId="Web-{DAFAE15E-9570-9B87-BB47-B152C8A8733B}" dt="2023-12-19T04:31:35.418" v="87" actId="14100"/>
          <ac:picMkLst>
            <pc:docMk/>
            <pc:sldMk cId="582774348" sldId="292"/>
            <ac:picMk id="4" creationId="{EC4545B2-CA53-983C-3226-723491D1119A}"/>
          </ac:picMkLst>
        </pc:picChg>
      </pc:sldChg>
    </pc:docChg>
  </pc:docChgLst>
  <pc:docChgLst>
    <pc:chgData name="Hemanth Raj P - [CB.SC.P2CSE23006]" userId="S::cb.sc.p2cse23006@cb.students.amrita.edu::77adaa10-5b81-4487-b433-71f8c7be95e5" providerId="AD" clId="Web-{054089C0-A950-7272-828A-36446518D64E}"/>
    <pc:docChg chg="modSld">
      <pc:chgData name="Hemanth Raj P - [CB.SC.P2CSE23006]" userId="S::cb.sc.p2cse23006@cb.students.amrita.edu::77adaa10-5b81-4487-b433-71f8c7be95e5" providerId="AD" clId="Web-{054089C0-A950-7272-828A-36446518D64E}" dt="2023-12-20T10:39:16.844" v="62" actId="1076"/>
      <pc:docMkLst>
        <pc:docMk/>
      </pc:docMkLst>
      <pc:sldChg chg="addSp delSp modSp">
        <pc:chgData name="Hemanth Raj P - [CB.SC.P2CSE23006]" userId="S::cb.sc.p2cse23006@cb.students.amrita.edu::77adaa10-5b81-4487-b433-71f8c7be95e5" providerId="AD" clId="Web-{054089C0-A950-7272-828A-36446518D64E}" dt="2023-12-20T10:39:16.844" v="62" actId="1076"/>
        <pc:sldMkLst>
          <pc:docMk/>
          <pc:sldMk cId="365054725" sldId="256"/>
        </pc:sldMkLst>
        <pc:spChg chg="mod">
          <ac:chgData name="Hemanth Raj P - [CB.SC.P2CSE23006]" userId="S::cb.sc.p2cse23006@cb.students.amrita.edu::77adaa10-5b81-4487-b433-71f8c7be95e5" providerId="AD" clId="Web-{054089C0-A950-7272-828A-36446518D64E}" dt="2023-12-20T10:05:26.748" v="22" actId="1076"/>
          <ac:spMkLst>
            <pc:docMk/>
            <pc:sldMk cId="365054725" sldId="256"/>
            <ac:spMk id="2" creationId="{341F0584-F666-F6EE-12B9-CB64A56E080F}"/>
          </ac:spMkLst>
        </pc:spChg>
        <pc:spChg chg="mod">
          <ac:chgData name="Hemanth Raj P - [CB.SC.P2CSE23006]" userId="S::cb.sc.p2cse23006@cb.students.amrita.edu::77adaa10-5b81-4487-b433-71f8c7be95e5" providerId="AD" clId="Web-{054089C0-A950-7272-828A-36446518D64E}" dt="2023-12-20T09:58:11.058" v="4" actId="20577"/>
          <ac:spMkLst>
            <pc:docMk/>
            <pc:sldMk cId="365054725" sldId="256"/>
            <ac:spMk id="3" creationId="{89720834-9BF7-0D36-8D48-F5BFE77AAB8B}"/>
          </ac:spMkLst>
        </pc:spChg>
        <pc:graphicFrameChg chg="add del mod modGraphic">
          <ac:chgData name="Hemanth Raj P - [CB.SC.P2CSE23006]" userId="S::cb.sc.p2cse23006@cb.students.amrita.edu::77adaa10-5b81-4487-b433-71f8c7be95e5" providerId="AD" clId="Web-{054089C0-A950-7272-828A-36446518D64E}" dt="2023-12-20T10:08:45.421" v="49"/>
          <ac:graphicFrameMkLst>
            <pc:docMk/>
            <pc:sldMk cId="365054725" sldId="256"/>
            <ac:graphicFrameMk id="7" creationId="{A9C4742C-4C65-3B66-FDA3-68CE46EDB5BE}"/>
          </ac:graphicFrameMkLst>
        </pc:graphicFrameChg>
        <pc:picChg chg="add del mod">
          <ac:chgData name="Hemanth Raj P - [CB.SC.P2CSE23006]" userId="S::cb.sc.p2cse23006@cb.students.amrita.edu::77adaa10-5b81-4487-b433-71f8c7be95e5" providerId="AD" clId="Web-{054089C0-A950-7272-828A-36446518D64E}" dt="2023-12-20T10:36:10.604" v="56"/>
          <ac:picMkLst>
            <pc:docMk/>
            <pc:sldMk cId="365054725" sldId="256"/>
            <ac:picMk id="4" creationId="{365A441B-2CDE-9623-E6C8-93CCCEEBA490}"/>
          </ac:picMkLst>
        </pc:picChg>
        <pc:picChg chg="add del mod">
          <ac:chgData name="Hemanth Raj P - [CB.SC.P2CSE23006]" userId="S::cb.sc.p2cse23006@cb.students.amrita.edu::77adaa10-5b81-4487-b433-71f8c7be95e5" providerId="AD" clId="Web-{054089C0-A950-7272-828A-36446518D64E}" dt="2023-12-20T09:58:28.340" v="7"/>
          <ac:picMkLst>
            <pc:docMk/>
            <pc:sldMk cId="365054725" sldId="256"/>
            <ac:picMk id="4" creationId="{6804396B-2C04-1BC5-D0AB-CB848E96BAD0}"/>
          </ac:picMkLst>
        </pc:picChg>
        <pc:picChg chg="add del mod">
          <ac:chgData name="Hemanth Raj P - [CB.SC.P2CSE23006]" userId="S::cb.sc.p2cse23006@cb.students.amrita.edu::77adaa10-5b81-4487-b433-71f8c7be95e5" providerId="AD" clId="Web-{054089C0-A950-7272-828A-36446518D64E}" dt="2023-12-20T09:58:51.387" v="13"/>
          <ac:picMkLst>
            <pc:docMk/>
            <pc:sldMk cId="365054725" sldId="256"/>
            <ac:picMk id="5" creationId="{2029C07C-4C0D-D2F8-F74C-BA2F5C2B62AC}"/>
          </ac:picMkLst>
        </pc:picChg>
        <pc:picChg chg="add mod">
          <ac:chgData name="Hemanth Raj P - [CB.SC.P2CSE23006]" userId="S::cb.sc.p2cse23006@cb.students.amrita.edu::77adaa10-5b81-4487-b433-71f8c7be95e5" providerId="AD" clId="Web-{054089C0-A950-7272-828A-36446518D64E}" dt="2023-12-20T10:39:16.844" v="62" actId="1076"/>
          <ac:picMkLst>
            <pc:docMk/>
            <pc:sldMk cId="365054725" sldId="256"/>
            <ac:picMk id="5" creationId="{DF7D3B90-6B99-DE95-5930-5130ED6FC61B}"/>
          </ac:picMkLst>
        </pc:picChg>
        <pc:picChg chg="add del mod">
          <ac:chgData name="Hemanth Raj P - [CB.SC.P2CSE23006]" userId="S::cb.sc.p2cse23006@cb.students.amrita.edu::77adaa10-5b81-4487-b433-71f8c7be95e5" providerId="AD" clId="Web-{054089C0-A950-7272-828A-36446518D64E}" dt="2023-12-20T10:08:51.593" v="50"/>
          <ac:picMkLst>
            <pc:docMk/>
            <pc:sldMk cId="365054725" sldId="256"/>
            <ac:picMk id="6" creationId="{8FEF07E4-D9DA-03BA-6FD4-6E1B8C90978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B9A8E-25DE-4BD8-8AF5-F58B5B0A87B8}" type="datetimeFigureOut">
              <a:rPr lang="en-IN" smtClean="0"/>
              <a:t>22-12-2023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48D5F-CF59-4015-BD17-5D3AC1F9EADB}" type="slidenum">
              <a:rPr lang="en-IN" smtClean="0"/>
              <a:t>‹#›</a:t>
            </a:fld>
            <a:endParaRPr lang="en-IN"/>
          </a:p>
        </p:txBody>
      </p:sp>
    </p:spTree>
    <p:extLst>
      <p:ext uri="{BB962C8B-B14F-4D97-AF65-F5344CB8AC3E}">
        <p14:creationId xmlns:p14="http://schemas.microsoft.com/office/powerpoint/2010/main" val="122761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D748D5F-CF59-4015-BD17-5D3AC1F9EADB}" type="slidenum">
              <a:rPr lang="en-IN" smtClean="0"/>
              <a:t>12</a:t>
            </a:fld>
            <a:endParaRPr lang="en-IN"/>
          </a:p>
        </p:txBody>
      </p:sp>
    </p:spTree>
    <p:extLst>
      <p:ext uri="{BB962C8B-B14F-4D97-AF65-F5344CB8AC3E}">
        <p14:creationId xmlns:p14="http://schemas.microsoft.com/office/powerpoint/2010/main" val="238648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6CFA-6F84-7FD1-EE45-7DDDF8F6F6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F16950-31F3-0768-266F-9DE41E6447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3F84C8-862D-333A-D587-ADA11F29C974}"/>
              </a:ext>
            </a:extLst>
          </p:cNvPr>
          <p:cNvSpPr>
            <a:spLocks noGrp="1"/>
          </p:cNvSpPr>
          <p:nvPr>
            <p:ph type="dt" sz="half" idx="10"/>
          </p:nvPr>
        </p:nvSpPr>
        <p:spPr/>
        <p:txBody>
          <a:bodyPr/>
          <a:lstStyle/>
          <a:p>
            <a:fld id="{AA44C6FC-D518-40BE-98A9-928EB1B2DAC9}" type="datetimeFigureOut">
              <a:rPr lang="en-US" smtClean="0"/>
              <a:t>12/22/2023</a:t>
            </a:fld>
            <a:endParaRPr lang="en-US"/>
          </a:p>
        </p:txBody>
      </p:sp>
      <p:sp>
        <p:nvSpPr>
          <p:cNvPr id="5" name="Footer Placeholder 4">
            <a:extLst>
              <a:ext uri="{FF2B5EF4-FFF2-40B4-BE49-F238E27FC236}">
                <a16:creationId xmlns:a16="http://schemas.microsoft.com/office/drawing/2014/main" id="{A805B9AE-CE9A-708F-CED2-6A1C8AE5B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526D9-4157-FAE3-36E2-E149C18341F1}"/>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3430895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D106F-6270-2D6E-613B-8AD96E32BF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477FF8-AB89-C917-6C82-F71AD1ED9C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CC4EB-EABC-150B-C5BD-FB1799187F20}"/>
              </a:ext>
            </a:extLst>
          </p:cNvPr>
          <p:cNvSpPr>
            <a:spLocks noGrp="1"/>
          </p:cNvSpPr>
          <p:nvPr>
            <p:ph type="dt" sz="half" idx="10"/>
          </p:nvPr>
        </p:nvSpPr>
        <p:spPr/>
        <p:txBody>
          <a:bodyPr/>
          <a:lstStyle/>
          <a:p>
            <a:fld id="{AA44C6FC-D518-40BE-98A9-928EB1B2DAC9}" type="datetimeFigureOut">
              <a:rPr lang="en-US" smtClean="0"/>
              <a:t>12/22/2023</a:t>
            </a:fld>
            <a:endParaRPr lang="en-US"/>
          </a:p>
        </p:txBody>
      </p:sp>
      <p:sp>
        <p:nvSpPr>
          <p:cNvPr id="5" name="Footer Placeholder 4">
            <a:extLst>
              <a:ext uri="{FF2B5EF4-FFF2-40B4-BE49-F238E27FC236}">
                <a16:creationId xmlns:a16="http://schemas.microsoft.com/office/drawing/2014/main" id="{4505E614-5E9C-6BAE-62B5-5BD328380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DBA28-463E-8DCC-D56D-52465F1CE092}"/>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258537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220F21-3EE9-601E-915C-0BA89FEF71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B617CD-E7E2-9078-C45F-71F47EE6CF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39DF1A-9C32-10AE-B324-CD4720A03A8B}"/>
              </a:ext>
            </a:extLst>
          </p:cNvPr>
          <p:cNvSpPr>
            <a:spLocks noGrp="1"/>
          </p:cNvSpPr>
          <p:nvPr>
            <p:ph type="dt" sz="half" idx="10"/>
          </p:nvPr>
        </p:nvSpPr>
        <p:spPr/>
        <p:txBody>
          <a:bodyPr/>
          <a:lstStyle/>
          <a:p>
            <a:fld id="{AA44C6FC-D518-40BE-98A9-928EB1B2DAC9}" type="datetimeFigureOut">
              <a:rPr lang="en-US" smtClean="0"/>
              <a:t>12/22/2023</a:t>
            </a:fld>
            <a:endParaRPr lang="en-US"/>
          </a:p>
        </p:txBody>
      </p:sp>
      <p:sp>
        <p:nvSpPr>
          <p:cNvPr id="5" name="Footer Placeholder 4">
            <a:extLst>
              <a:ext uri="{FF2B5EF4-FFF2-40B4-BE49-F238E27FC236}">
                <a16:creationId xmlns:a16="http://schemas.microsoft.com/office/drawing/2014/main" id="{30AE470B-B1E4-C4D6-40BB-263EBFEFC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50F2C-AE6B-9896-28DD-CEDC90759DB4}"/>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342819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1DFC-9B6D-F616-4056-6A1A8FF922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199D9C-0BC4-7231-277B-AC3604638B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68F9A8-DD69-A9F3-67A5-CAC2E66A1468}"/>
              </a:ext>
            </a:extLst>
          </p:cNvPr>
          <p:cNvSpPr>
            <a:spLocks noGrp="1"/>
          </p:cNvSpPr>
          <p:nvPr>
            <p:ph type="dt" sz="half" idx="10"/>
          </p:nvPr>
        </p:nvSpPr>
        <p:spPr/>
        <p:txBody>
          <a:bodyPr/>
          <a:lstStyle/>
          <a:p>
            <a:fld id="{AA44C6FC-D518-40BE-98A9-928EB1B2DAC9}" type="datetimeFigureOut">
              <a:rPr lang="en-US" smtClean="0"/>
              <a:t>12/22/2023</a:t>
            </a:fld>
            <a:endParaRPr lang="en-US"/>
          </a:p>
        </p:txBody>
      </p:sp>
      <p:sp>
        <p:nvSpPr>
          <p:cNvPr id="5" name="Footer Placeholder 4">
            <a:extLst>
              <a:ext uri="{FF2B5EF4-FFF2-40B4-BE49-F238E27FC236}">
                <a16:creationId xmlns:a16="http://schemas.microsoft.com/office/drawing/2014/main" id="{FC073BEC-F6B7-C7EF-852E-E24BE00A2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C89CB-D4E0-6803-48E2-7BF206788A68}"/>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3620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AB6B-9F43-C83F-6387-D51542A222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F00BC8-2FF6-FA2B-6394-30C67F347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B83BC2-D045-515B-3CFC-ECAECDD36BBE}"/>
              </a:ext>
            </a:extLst>
          </p:cNvPr>
          <p:cNvSpPr>
            <a:spLocks noGrp="1"/>
          </p:cNvSpPr>
          <p:nvPr>
            <p:ph type="dt" sz="half" idx="10"/>
          </p:nvPr>
        </p:nvSpPr>
        <p:spPr/>
        <p:txBody>
          <a:bodyPr/>
          <a:lstStyle/>
          <a:p>
            <a:fld id="{AA44C6FC-D518-40BE-98A9-928EB1B2DAC9}" type="datetimeFigureOut">
              <a:rPr lang="en-US" smtClean="0"/>
              <a:t>12/22/2023</a:t>
            </a:fld>
            <a:endParaRPr lang="en-US"/>
          </a:p>
        </p:txBody>
      </p:sp>
      <p:sp>
        <p:nvSpPr>
          <p:cNvPr id="5" name="Footer Placeholder 4">
            <a:extLst>
              <a:ext uri="{FF2B5EF4-FFF2-40B4-BE49-F238E27FC236}">
                <a16:creationId xmlns:a16="http://schemas.microsoft.com/office/drawing/2014/main" id="{BEED16F6-8E3E-A52D-8E09-05A4BAEE3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31F40-9DB4-36EE-9704-93883BC890DD}"/>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324867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649C-464B-BB1D-5639-D5804722C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BF5F4-868E-3BF3-AABB-28FD4E49F5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05DF5C-00BE-A4A2-7258-3A07B79648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65F745-CF92-4C18-BF34-9CE5077D0F09}"/>
              </a:ext>
            </a:extLst>
          </p:cNvPr>
          <p:cNvSpPr>
            <a:spLocks noGrp="1"/>
          </p:cNvSpPr>
          <p:nvPr>
            <p:ph type="dt" sz="half" idx="10"/>
          </p:nvPr>
        </p:nvSpPr>
        <p:spPr/>
        <p:txBody>
          <a:bodyPr/>
          <a:lstStyle/>
          <a:p>
            <a:fld id="{AA44C6FC-D518-40BE-98A9-928EB1B2DAC9}" type="datetimeFigureOut">
              <a:rPr lang="en-US" smtClean="0"/>
              <a:t>12/22/2023</a:t>
            </a:fld>
            <a:endParaRPr lang="en-US"/>
          </a:p>
        </p:txBody>
      </p:sp>
      <p:sp>
        <p:nvSpPr>
          <p:cNvPr id="6" name="Footer Placeholder 5">
            <a:extLst>
              <a:ext uri="{FF2B5EF4-FFF2-40B4-BE49-F238E27FC236}">
                <a16:creationId xmlns:a16="http://schemas.microsoft.com/office/drawing/2014/main" id="{DB0C747C-3F62-487B-9078-10C7D2AC6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A4B6F-2703-C210-3BC1-ED4999889747}"/>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2907014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EF0C-5621-EFBB-56C2-D032E0A24E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D3AB74-CF36-2667-63C3-995938894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5E84A4-75D8-A401-FAC7-41BAA596F5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C45679-EB95-CBAF-8C18-4982535D7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1A8924-F6DE-84E1-416D-69C72748AC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8E7604-6054-2CA1-C17C-D2E236C793A5}"/>
              </a:ext>
            </a:extLst>
          </p:cNvPr>
          <p:cNvSpPr>
            <a:spLocks noGrp="1"/>
          </p:cNvSpPr>
          <p:nvPr>
            <p:ph type="dt" sz="half" idx="10"/>
          </p:nvPr>
        </p:nvSpPr>
        <p:spPr/>
        <p:txBody>
          <a:bodyPr/>
          <a:lstStyle/>
          <a:p>
            <a:fld id="{AA44C6FC-D518-40BE-98A9-928EB1B2DAC9}" type="datetimeFigureOut">
              <a:rPr lang="en-US" smtClean="0"/>
              <a:t>12/22/2023</a:t>
            </a:fld>
            <a:endParaRPr lang="en-US"/>
          </a:p>
        </p:txBody>
      </p:sp>
      <p:sp>
        <p:nvSpPr>
          <p:cNvPr id="8" name="Footer Placeholder 7">
            <a:extLst>
              <a:ext uri="{FF2B5EF4-FFF2-40B4-BE49-F238E27FC236}">
                <a16:creationId xmlns:a16="http://schemas.microsoft.com/office/drawing/2014/main" id="{1DEB5910-E960-FF22-8E17-5DABFD8E3D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2ABED0-AD3F-4DEA-0F6C-A171BCE03CF4}"/>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240943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E79E-EFF7-5E56-7F26-1D67E710E0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31C5A5-4958-BF04-96D5-86722A5C2414}"/>
              </a:ext>
            </a:extLst>
          </p:cNvPr>
          <p:cNvSpPr>
            <a:spLocks noGrp="1"/>
          </p:cNvSpPr>
          <p:nvPr>
            <p:ph type="dt" sz="half" idx="10"/>
          </p:nvPr>
        </p:nvSpPr>
        <p:spPr/>
        <p:txBody>
          <a:bodyPr/>
          <a:lstStyle/>
          <a:p>
            <a:fld id="{AA44C6FC-D518-40BE-98A9-928EB1B2DAC9}" type="datetimeFigureOut">
              <a:rPr lang="en-US" smtClean="0"/>
              <a:t>12/22/2023</a:t>
            </a:fld>
            <a:endParaRPr lang="en-US"/>
          </a:p>
        </p:txBody>
      </p:sp>
      <p:sp>
        <p:nvSpPr>
          <p:cNvPr id="4" name="Footer Placeholder 3">
            <a:extLst>
              <a:ext uri="{FF2B5EF4-FFF2-40B4-BE49-F238E27FC236}">
                <a16:creationId xmlns:a16="http://schemas.microsoft.com/office/drawing/2014/main" id="{80068165-6BEA-DAA9-8C29-3F6A3A49D1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2E2C72-B52A-CB9D-E16D-B7AA4F22DCAD}"/>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344003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58AFE9-A9D9-8A4E-863E-A3D40C29F2D0}"/>
              </a:ext>
            </a:extLst>
          </p:cNvPr>
          <p:cNvSpPr>
            <a:spLocks noGrp="1"/>
          </p:cNvSpPr>
          <p:nvPr>
            <p:ph type="dt" sz="half" idx="10"/>
          </p:nvPr>
        </p:nvSpPr>
        <p:spPr/>
        <p:txBody>
          <a:bodyPr/>
          <a:lstStyle/>
          <a:p>
            <a:fld id="{AA44C6FC-D518-40BE-98A9-928EB1B2DAC9}" type="datetimeFigureOut">
              <a:rPr lang="en-US" smtClean="0"/>
              <a:t>12/22/2023</a:t>
            </a:fld>
            <a:endParaRPr lang="en-US"/>
          </a:p>
        </p:txBody>
      </p:sp>
      <p:sp>
        <p:nvSpPr>
          <p:cNvPr id="3" name="Footer Placeholder 2">
            <a:extLst>
              <a:ext uri="{FF2B5EF4-FFF2-40B4-BE49-F238E27FC236}">
                <a16:creationId xmlns:a16="http://schemas.microsoft.com/office/drawing/2014/main" id="{5ED57D20-1F5A-3160-2C75-E0540DEC81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910542-551E-ADA6-865D-02F277FE4576}"/>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4000119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BFBA-9B76-1C89-1611-B25F9CED8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1698D9-1C87-6F58-1C7A-6EC87C2623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FECC1F-6FCE-6F86-368A-3441ABCBE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65341-D45C-0C0E-D746-D41E26C6324F}"/>
              </a:ext>
            </a:extLst>
          </p:cNvPr>
          <p:cNvSpPr>
            <a:spLocks noGrp="1"/>
          </p:cNvSpPr>
          <p:nvPr>
            <p:ph type="dt" sz="half" idx="10"/>
          </p:nvPr>
        </p:nvSpPr>
        <p:spPr/>
        <p:txBody>
          <a:bodyPr/>
          <a:lstStyle/>
          <a:p>
            <a:fld id="{AA44C6FC-D518-40BE-98A9-928EB1B2DAC9}" type="datetimeFigureOut">
              <a:rPr lang="en-US" smtClean="0"/>
              <a:t>12/22/2023</a:t>
            </a:fld>
            <a:endParaRPr lang="en-US"/>
          </a:p>
        </p:txBody>
      </p:sp>
      <p:sp>
        <p:nvSpPr>
          <p:cNvPr id="6" name="Footer Placeholder 5">
            <a:extLst>
              <a:ext uri="{FF2B5EF4-FFF2-40B4-BE49-F238E27FC236}">
                <a16:creationId xmlns:a16="http://schemas.microsoft.com/office/drawing/2014/main" id="{CAF06AD3-4E80-9CB6-EE6F-FAB8607CE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A0BD6C-B1F8-8936-FA72-05A25FE105C3}"/>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149144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2974-13F1-9521-5A80-1235BB7D3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0DB004-66BE-4506-9975-7FF6BD9CA4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D8FF4D-C543-D7BC-6205-657FF3C20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E6067A-579B-0D2D-EF63-8D8F5B0F92AE}"/>
              </a:ext>
            </a:extLst>
          </p:cNvPr>
          <p:cNvSpPr>
            <a:spLocks noGrp="1"/>
          </p:cNvSpPr>
          <p:nvPr>
            <p:ph type="dt" sz="half" idx="10"/>
          </p:nvPr>
        </p:nvSpPr>
        <p:spPr/>
        <p:txBody>
          <a:bodyPr/>
          <a:lstStyle/>
          <a:p>
            <a:fld id="{AA44C6FC-D518-40BE-98A9-928EB1B2DAC9}" type="datetimeFigureOut">
              <a:rPr lang="en-US" smtClean="0"/>
              <a:t>12/22/2023</a:t>
            </a:fld>
            <a:endParaRPr lang="en-US"/>
          </a:p>
        </p:txBody>
      </p:sp>
      <p:sp>
        <p:nvSpPr>
          <p:cNvPr id="6" name="Footer Placeholder 5">
            <a:extLst>
              <a:ext uri="{FF2B5EF4-FFF2-40B4-BE49-F238E27FC236}">
                <a16:creationId xmlns:a16="http://schemas.microsoft.com/office/drawing/2014/main" id="{15C2E45C-CA05-44B4-F503-353E6843D2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7BF73-CC63-3419-D336-069379D1E793}"/>
              </a:ext>
            </a:extLst>
          </p:cNvPr>
          <p:cNvSpPr>
            <a:spLocks noGrp="1"/>
          </p:cNvSpPr>
          <p:nvPr>
            <p:ph type="sldNum" sz="quarter" idx="12"/>
          </p:nvPr>
        </p:nvSpPr>
        <p:spPr/>
        <p:txBody>
          <a:bodyPr/>
          <a:lstStyle/>
          <a:p>
            <a:fld id="{FF04F999-050C-4269-BA61-F47440BC6F92}" type="slidenum">
              <a:rPr lang="en-US" smtClean="0"/>
              <a:t>‹#›</a:t>
            </a:fld>
            <a:endParaRPr lang="en-US"/>
          </a:p>
        </p:txBody>
      </p:sp>
    </p:spTree>
    <p:extLst>
      <p:ext uri="{BB962C8B-B14F-4D97-AF65-F5344CB8AC3E}">
        <p14:creationId xmlns:p14="http://schemas.microsoft.com/office/powerpoint/2010/main" val="312998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88FC5E-B824-8636-1CE3-F6696E5DAA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03FD76-D519-A818-9237-717A4E992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3A650-25AC-EBC8-F348-9FB5CC102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4C6FC-D518-40BE-98A9-928EB1B2DAC9}" type="datetimeFigureOut">
              <a:rPr lang="en-US" smtClean="0"/>
              <a:t>12/22/2023</a:t>
            </a:fld>
            <a:endParaRPr lang="en-US"/>
          </a:p>
        </p:txBody>
      </p:sp>
      <p:sp>
        <p:nvSpPr>
          <p:cNvPr id="5" name="Footer Placeholder 4">
            <a:extLst>
              <a:ext uri="{FF2B5EF4-FFF2-40B4-BE49-F238E27FC236}">
                <a16:creationId xmlns:a16="http://schemas.microsoft.com/office/drawing/2014/main" id="{04E3AE88-A3DC-6B3E-F85A-FD26F89460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9824AC-E8CF-C5C6-9046-379B6FDC6C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4F999-050C-4269-BA61-F47440BC6F92}" type="slidenum">
              <a:rPr lang="en-US" smtClean="0"/>
              <a:t>‹#›</a:t>
            </a:fld>
            <a:endParaRPr lang="en-US"/>
          </a:p>
        </p:txBody>
      </p:sp>
    </p:spTree>
    <p:extLst>
      <p:ext uri="{BB962C8B-B14F-4D97-AF65-F5344CB8AC3E}">
        <p14:creationId xmlns:p14="http://schemas.microsoft.com/office/powerpoint/2010/main" val="2155179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145/3502300.3502307" TargetMode="External"/><Relationship Id="rId2" Type="http://schemas.openxmlformats.org/officeDocument/2006/relationships/hyperlink" Target="https://doi.org/10.1145/3590837.3590864" TargetMode="External"/><Relationship Id="rId1" Type="http://schemas.openxmlformats.org/officeDocument/2006/relationships/slideLayout" Target="../slideLayouts/slideLayout2.xml"/><Relationship Id="rId4" Type="http://schemas.openxmlformats.org/officeDocument/2006/relationships/hyperlink" Target="https://doi.org/10.3390/electronics11182932"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toryweaver.org.in/illustrations/53398-thanks" TargetMode="External"/><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0584-F666-F6EE-12B9-CB64A56E080F}"/>
              </a:ext>
            </a:extLst>
          </p:cNvPr>
          <p:cNvSpPr>
            <a:spLocks noGrp="1"/>
          </p:cNvSpPr>
          <p:nvPr>
            <p:ph type="ctrTitle"/>
          </p:nvPr>
        </p:nvSpPr>
        <p:spPr>
          <a:xfrm>
            <a:off x="1584158" y="390442"/>
            <a:ext cx="9144000" cy="913732"/>
          </a:xfrm>
        </p:spPr>
        <p:txBody>
          <a:bodyPr vert="horz" lIns="91440" tIns="45720" rIns="91440" bIns="45720" rtlCol="0" anchor="b">
            <a:noAutofit/>
          </a:bodyPr>
          <a:lstStyle/>
          <a:p>
            <a:r>
              <a:rPr lang="en-IN" sz="3600" b="1" i="0">
                <a:solidFill>
                  <a:srgbClr val="202124"/>
                </a:solidFill>
                <a:effectLst/>
                <a:latin typeface="zeitung"/>
              </a:rPr>
              <a:t>Used Car Prices</a:t>
            </a:r>
            <a:br>
              <a:rPr lang="en-IN" sz="3600" b="1" i="0">
                <a:effectLst/>
                <a:latin typeface="zeitung"/>
              </a:rPr>
            </a:br>
            <a:r>
              <a:rPr lang="en-IN" sz="3600" b="1" i="0">
                <a:solidFill>
                  <a:srgbClr val="202124"/>
                </a:solidFill>
                <a:effectLst/>
                <a:latin typeface="zeitung"/>
              </a:rPr>
              <a:t>Prediction</a:t>
            </a:r>
            <a:endParaRPr lang="en-US" sz="3600">
              <a:cs typeface="Calibri Light"/>
            </a:endParaRPr>
          </a:p>
        </p:txBody>
      </p:sp>
      <p:sp>
        <p:nvSpPr>
          <p:cNvPr id="3" name="Subtitle 2">
            <a:extLst>
              <a:ext uri="{FF2B5EF4-FFF2-40B4-BE49-F238E27FC236}">
                <a16:creationId xmlns:a16="http://schemas.microsoft.com/office/drawing/2014/main" id="{89720834-9BF7-0D36-8D48-F5BFE77AAB8B}"/>
              </a:ext>
            </a:extLst>
          </p:cNvPr>
          <p:cNvSpPr>
            <a:spLocks noGrp="1"/>
          </p:cNvSpPr>
          <p:nvPr>
            <p:ph type="subTitle" idx="1"/>
          </p:nvPr>
        </p:nvSpPr>
        <p:spPr>
          <a:xfrm>
            <a:off x="272393" y="4079875"/>
            <a:ext cx="9144000" cy="2844502"/>
          </a:xfrm>
        </p:spPr>
        <p:txBody>
          <a:bodyPr vert="horz" lIns="91440" tIns="45720" rIns="91440" bIns="45720" rtlCol="0" anchor="t">
            <a:normAutofit/>
          </a:bodyPr>
          <a:lstStyle/>
          <a:p>
            <a:pPr algn="l"/>
            <a:endParaRPr lang="en-US" sz="2400" b="0" i="0" u="none" strike="noStrike">
              <a:solidFill>
                <a:srgbClr val="000000"/>
              </a:solidFill>
              <a:effectLst/>
              <a:latin typeface="Calibri" panose="020F0502020204030204" pitchFamily="34" charset="0"/>
              <a:cs typeface="Calibri"/>
            </a:endParaRPr>
          </a:p>
          <a:p>
            <a:pPr algn="l"/>
            <a:endParaRPr lang="en-US"/>
          </a:p>
        </p:txBody>
      </p:sp>
      <p:pic>
        <p:nvPicPr>
          <p:cNvPr id="4" name="Picture 3" descr="A table with text on it&#10;&#10;Description automatically generated">
            <a:extLst>
              <a:ext uri="{FF2B5EF4-FFF2-40B4-BE49-F238E27FC236}">
                <a16:creationId xmlns:a16="http://schemas.microsoft.com/office/drawing/2014/main" id="{F0CFB780-A3FA-646E-E2BE-C4A004325A02}"/>
              </a:ext>
            </a:extLst>
          </p:cNvPr>
          <p:cNvPicPr>
            <a:picLocks noChangeAspect="1"/>
          </p:cNvPicPr>
          <p:nvPr/>
        </p:nvPicPr>
        <p:blipFill>
          <a:blip r:embed="rId2"/>
          <a:stretch>
            <a:fillRect/>
          </a:stretch>
        </p:blipFill>
        <p:spPr>
          <a:xfrm>
            <a:off x="2171314" y="1303421"/>
            <a:ext cx="8561240" cy="5554579"/>
          </a:xfrm>
          <a:prstGeom prst="rect">
            <a:avLst/>
          </a:prstGeom>
        </p:spPr>
      </p:pic>
    </p:spTree>
    <p:extLst>
      <p:ext uri="{BB962C8B-B14F-4D97-AF65-F5344CB8AC3E}">
        <p14:creationId xmlns:p14="http://schemas.microsoft.com/office/powerpoint/2010/main" val="36505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0207-CA39-4BA8-7839-31F2B131A5F3}"/>
              </a:ext>
            </a:extLst>
          </p:cNvPr>
          <p:cNvSpPr>
            <a:spLocks noGrp="1"/>
          </p:cNvSpPr>
          <p:nvPr>
            <p:ph type="title"/>
          </p:nvPr>
        </p:nvSpPr>
        <p:spPr/>
        <p:txBody>
          <a:bodyPr/>
          <a:lstStyle/>
          <a:p>
            <a:pPr algn="ctr"/>
            <a:r>
              <a:rPr lang="en-US"/>
              <a:t>One Hot Encoding</a:t>
            </a:r>
          </a:p>
        </p:txBody>
      </p:sp>
      <p:sp>
        <p:nvSpPr>
          <p:cNvPr id="3" name="Content Placeholder 2">
            <a:extLst>
              <a:ext uri="{FF2B5EF4-FFF2-40B4-BE49-F238E27FC236}">
                <a16:creationId xmlns:a16="http://schemas.microsoft.com/office/drawing/2014/main" id="{B6BE71B0-4D4A-5BB0-69B9-C1490470FB70}"/>
              </a:ext>
            </a:extLst>
          </p:cNvPr>
          <p:cNvSpPr>
            <a:spLocks noGrp="1"/>
          </p:cNvSpPr>
          <p:nvPr>
            <p:ph idx="1"/>
          </p:nvPr>
        </p:nvSpPr>
        <p:spPr/>
        <p:txBody>
          <a:bodyPr/>
          <a:lstStyle/>
          <a:p>
            <a:pPr marL="0" marR="0" algn="just">
              <a:lnSpc>
                <a:spcPct val="107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After Performing Onehotencoding the string values of the column [Name] are transformed to categorical value [1,0].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pic>
        <p:nvPicPr>
          <p:cNvPr id="5" name="Picture 4">
            <a:extLst>
              <a:ext uri="{FF2B5EF4-FFF2-40B4-BE49-F238E27FC236}">
                <a16:creationId xmlns:a16="http://schemas.microsoft.com/office/drawing/2014/main" id="{C9A895CB-0C38-1944-39A3-9884F9373E5A}"/>
              </a:ext>
            </a:extLst>
          </p:cNvPr>
          <p:cNvPicPr>
            <a:picLocks noChangeAspect="1"/>
          </p:cNvPicPr>
          <p:nvPr/>
        </p:nvPicPr>
        <p:blipFill>
          <a:blip r:embed="rId2"/>
          <a:stretch>
            <a:fillRect/>
          </a:stretch>
        </p:blipFill>
        <p:spPr>
          <a:xfrm>
            <a:off x="2153265" y="2903465"/>
            <a:ext cx="7777316" cy="2907399"/>
          </a:xfrm>
          <a:prstGeom prst="rect">
            <a:avLst/>
          </a:prstGeom>
        </p:spPr>
      </p:pic>
    </p:spTree>
    <p:extLst>
      <p:ext uri="{BB962C8B-B14F-4D97-AF65-F5344CB8AC3E}">
        <p14:creationId xmlns:p14="http://schemas.microsoft.com/office/powerpoint/2010/main" val="391600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5D71-77AA-06BD-EFCC-03ECAD87E921}"/>
              </a:ext>
            </a:extLst>
          </p:cNvPr>
          <p:cNvSpPr>
            <a:spLocks noGrp="1"/>
          </p:cNvSpPr>
          <p:nvPr>
            <p:ph type="title"/>
          </p:nvPr>
        </p:nvSpPr>
        <p:spPr/>
        <p:txBody>
          <a:bodyPr/>
          <a:lstStyle/>
          <a:p>
            <a:pPr algn="ctr"/>
            <a:r>
              <a:rPr lang="en-US"/>
              <a:t>Linear Regression</a:t>
            </a:r>
          </a:p>
        </p:txBody>
      </p:sp>
      <p:graphicFrame>
        <p:nvGraphicFramePr>
          <p:cNvPr id="4" name="Content Placeholder 3">
            <a:extLst>
              <a:ext uri="{FF2B5EF4-FFF2-40B4-BE49-F238E27FC236}">
                <a16:creationId xmlns:a16="http://schemas.microsoft.com/office/drawing/2014/main" id="{0FD67E8D-0655-25F3-0C85-9134A2B348B6}"/>
              </a:ext>
            </a:extLst>
          </p:cNvPr>
          <p:cNvGraphicFramePr>
            <a:graphicFrameLocks noGrp="1"/>
          </p:cNvGraphicFramePr>
          <p:nvPr>
            <p:ph idx="1"/>
            <p:extLst>
              <p:ext uri="{D42A27DB-BD31-4B8C-83A1-F6EECF244321}">
                <p14:modId xmlns:p14="http://schemas.microsoft.com/office/powerpoint/2010/main" val="649650958"/>
              </p:ext>
            </p:extLst>
          </p:nvPr>
        </p:nvGraphicFramePr>
        <p:xfrm>
          <a:off x="618040" y="2574185"/>
          <a:ext cx="5725160" cy="1224915"/>
        </p:xfrm>
        <a:graphic>
          <a:graphicData uri="http://schemas.openxmlformats.org/drawingml/2006/table">
            <a:tbl>
              <a:tblPr firstRow="1" firstCol="1" bandRow="1">
                <a:tableStyleId>{5940675A-B579-460E-94D1-54222C63F5DA}</a:tableStyleId>
              </a:tblPr>
              <a:tblGrid>
                <a:gridCol w="1351915">
                  <a:extLst>
                    <a:ext uri="{9D8B030D-6E8A-4147-A177-3AD203B41FA5}">
                      <a16:colId xmlns:a16="http://schemas.microsoft.com/office/drawing/2014/main" val="352155943"/>
                    </a:ext>
                  </a:extLst>
                </a:gridCol>
                <a:gridCol w="3855085">
                  <a:extLst>
                    <a:ext uri="{9D8B030D-6E8A-4147-A177-3AD203B41FA5}">
                      <a16:colId xmlns:a16="http://schemas.microsoft.com/office/drawing/2014/main" val="2194228781"/>
                    </a:ext>
                  </a:extLst>
                </a:gridCol>
                <a:gridCol w="518160">
                  <a:extLst>
                    <a:ext uri="{9D8B030D-6E8A-4147-A177-3AD203B41FA5}">
                      <a16:colId xmlns:a16="http://schemas.microsoft.com/office/drawing/2014/main" val="438115281"/>
                    </a:ext>
                  </a:extLst>
                </a:gridCol>
              </a:tblGrid>
              <a:tr h="0">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5518993"/>
                  </a:ext>
                </a:extLst>
              </a:tr>
              <a:tr h="0">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3023028"/>
                  </a:ext>
                </a:extLst>
              </a:tr>
              <a:tr h="0">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This parameter sets the seed for the random number generator used by the data splitter. By using a fixed seed, the random splitting process becomes deterministic, allowing for result reproducibility.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3627369"/>
                  </a:ext>
                </a:extLst>
              </a:tr>
            </a:tbl>
          </a:graphicData>
        </a:graphic>
      </p:graphicFrame>
      <p:pic>
        <p:nvPicPr>
          <p:cNvPr id="6" name="Picture 5">
            <a:extLst>
              <a:ext uri="{FF2B5EF4-FFF2-40B4-BE49-F238E27FC236}">
                <a16:creationId xmlns:a16="http://schemas.microsoft.com/office/drawing/2014/main" id="{AA91541B-2A9F-23E6-6036-937B2B120FB4}"/>
              </a:ext>
            </a:extLst>
          </p:cNvPr>
          <p:cNvPicPr>
            <a:picLocks noChangeAspect="1"/>
          </p:cNvPicPr>
          <p:nvPr/>
        </p:nvPicPr>
        <p:blipFill>
          <a:blip r:embed="rId2"/>
          <a:stretch>
            <a:fillRect/>
          </a:stretch>
        </p:blipFill>
        <p:spPr>
          <a:xfrm>
            <a:off x="6520519" y="2006082"/>
            <a:ext cx="5564703" cy="4065823"/>
          </a:xfrm>
          <a:prstGeom prst="rect">
            <a:avLst/>
          </a:prstGeom>
        </p:spPr>
      </p:pic>
    </p:spTree>
    <p:extLst>
      <p:ext uri="{BB962C8B-B14F-4D97-AF65-F5344CB8AC3E}">
        <p14:creationId xmlns:p14="http://schemas.microsoft.com/office/powerpoint/2010/main" val="1604898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5D71-77AA-06BD-EFCC-03ECAD87E921}"/>
              </a:ext>
            </a:extLst>
          </p:cNvPr>
          <p:cNvSpPr>
            <a:spLocks noGrp="1"/>
          </p:cNvSpPr>
          <p:nvPr>
            <p:ph type="title"/>
          </p:nvPr>
        </p:nvSpPr>
        <p:spPr/>
        <p:txBody>
          <a:bodyPr/>
          <a:lstStyle/>
          <a:p>
            <a:pPr algn="ctr"/>
            <a:r>
              <a:rPr lang="en-US"/>
              <a:t>Logistic Regression</a:t>
            </a:r>
          </a:p>
        </p:txBody>
      </p:sp>
      <p:graphicFrame>
        <p:nvGraphicFramePr>
          <p:cNvPr id="7" name="Content Placeholder 6">
            <a:extLst>
              <a:ext uri="{FF2B5EF4-FFF2-40B4-BE49-F238E27FC236}">
                <a16:creationId xmlns:a16="http://schemas.microsoft.com/office/drawing/2014/main" id="{EEA0F464-CDCB-EE17-564A-05525B0ED263}"/>
              </a:ext>
            </a:extLst>
          </p:cNvPr>
          <p:cNvGraphicFramePr>
            <a:graphicFrameLocks noGrp="1"/>
          </p:cNvGraphicFramePr>
          <p:nvPr>
            <p:ph idx="1"/>
            <p:extLst>
              <p:ext uri="{D42A27DB-BD31-4B8C-83A1-F6EECF244321}">
                <p14:modId xmlns:p14="http://schemas.microsoft.com/office/powerpoint/2010/main" val="729662506"/>
              </p:ext>
            </p:extLst>
          </p:nvPr>
        </p:nvGraphicFramePr>
        <p:xfrm>
          <a:off x="772057" y="1390876"/>
          <a:ext cx="5725160" cy="1645539"/>
        </p:xfrm>
        <a:graphic>
          <a:graphicData uri="http://schemas.openxmlformats.org/drawingml/2006/table">
            <a:tbl>
              <a:tblPr firstRow="1" firstCol="1" bandRow="1">
                <a:tableStyleId>{5940675A-B579-460E-94D1-54222C63F5DA}</a:tableStyleId>
              </a:tblPr>
              <a:tblGrid>
                <a:gridCol w="1311275">
                  <a:extLst>
                    <a:ext uri="{9D8B030D-6E8A-4147-A177-3AD203B41FA5}">
                      <a16:colId xmlns:a16="http://schemas.microsoft.com/office/drawing/2014/main" val="1960841776"/>
                    </a:ext>
                  </a:extLst>
                </a:gridCol>
                <a:gridCol w="2914650">
                  <a:extLst>
                    <a:ext uri="{9D8B030D-6E8A-4147-A177-3AD203B41FA5}">
                      <a16:colId xmlns:a16="http://schemas.microsoft.com/office/drawing/2014/main" val="2775588374"/>
                    </a:ext>
                  </a:extLst>
                </a:gridCol>
                <a:gridCol w="1499235">
                  <a:extLst>
                    <a:ext uri="{9D8B030D-6E8A-4147-A177-3AD203B41FA5}">
                      <a16:colId xmlns:a16="http://schemas.microsoft.com/office/drawing/2014/main" val="2377079380"/>
                    </a:ext>
                  </a:extLst>
                </a:gridCol>
              </a:tblGrid>
              <a:tr h="157350">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3280068"/>
                  </a:ext>
                </a:extLst>
              </a:tr>
              <a:tr h="324490">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5289775"/>
                  </a:ext>
                </a:extLst>
              </a:tr>
              <a:tr h="825911">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This parameter sets the seed for the random number generator used by the data splitter. By using a fixed seed, the random splitting process becomes deterministic, allowing for result reproducibility.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5437709"/>
                  </a:ext>
                </a:extLst>
              </a:tr>
            </a:tbl>
          </a:graphicData>
        </a:graphic>
      </p:graphicFrame>
      <p:pic>
        <p:nvPicPr>
          <p:cNvPr id="4" name="Picture 3">
            <a:extLst>
              <a:ext uri="{FF2B5EF4-FFF2-40B4-BE49-F238E27FC236}">
                <a16:creationId xmlns:a16="http://schemas.microsoft.com/office/drawing/2014/main" id="{050976C0-05F3-D1DB-49B1-C538A786F273}"/>
              </a:ext>
            </a:extLst>
          </p:cNvPr>
          <p:cNvPicPr>
            <a:picLocks noChangeAspect="1"/>
          </p:cNvPicPr>
          <p:nvPr/>
        </p:nvPicPr>
        <p:blipFill>
          <a:blip r:embed="rId3"/>
          <a:stretch>
            <a:fillRect/>
          </a:stretch>
        </p:blipFill>
        <p:spPr>
          <a:xfrm>
            <a:off x="6577225" y="1390876"/>
            <a:ext cx="5486531" cy="5212964"/>
          </a:xfrm>
          <a:prstGeom prst="rect">
            <a:avLst/>
          </a:prstGeom>
        </p:spPr>
      </p:pic>
      <p:pic>
        <p:nvPicPr>
          <p:cNvPr id="6" name="Picture 5">
            <a:extLst>
              <a:ext uri="{FF2B5EF4-FFF2-40B4-BE49-F238E27FC236}">
                <a16:creationId xmlns:a16="http://schemas.microsoft.com/office/drawing/2014/main" id="{61DFB602-F8E3-5688-53A2-F224A019DA26}"/>
              </a:ext>
            </a:extLst>
          </p:cNvPr>
          <p:cNvPicPr>
            <a:picLocks noChangeAspect="1"/>
          </p:cNvPicPr>
          <p:nvPr/>
        </p:nvPicPr>
        <p:blipFill>
          <a:blip r:embed="rId4"/>
          <a:stretch>
            <a:fillRect/>
          </a:stretch>
        </p:blipFill>
        <p:spPr>
          <a:xfrm>
            <a:off x="1214564" y="3522774"/>
            <a:ext cx="4514431" cy="3081066"/>
          </a:xfrm>
          <a:prstGeom prst="rect">
            <a:avLst/>
          </a:prstGeom>
        </p:spPr>
      </p:pic>
    </p:spTree>
    <p:extLst>
      <p:ext uri="{BB962C8B-B14F-4D97-AF65-F5344CB8AC3E}">
        <p14:creationId xmlns:p14="http://schemas.microsoft.com/office/powerpoint/2010/main" val="2628868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FF48-D7D3-43A9-3D44-0AFDEC57382F}"/>
              </a:ext>
            </a:extLst>
          </p:cNvPr>
          <p:cNvSpPr>
            <a:spLocks noGrp="1"/>
          </p:cNvSpPr>
          <p:nvPr>
            <p:ph type="title"/>
          </p:nvPr>
        </p:nvSpPr>
        <p:spPr/>
        <p:txBody>
          <a:bodyPr/>
          <a:lstStyle/>
          <a:p>
            <a:pPr algn="ctr"/>
            <a:r>
              <a:rPr lang="en-US"/>
              <a:t>Lasso Regression</a:t>
            </a:r>
          </a:p>
        </p:txBody>
      </p:sp>
      <p:graphicFrame>
        <p:nvGraphicFramePr>
          <p:cNvPr id="5" name="Table 4">
            <a:extLst>
              <a:ext uri="{FF2B5EF4-FFF2-40B4-BE49-F238E27FC236}">
                <a16:creationId xmlns:a16="http://schemas.microsoft.com/office/drawing/2014/main" id="{B473AF92-B1D3-A4B5-FC20-A95D500ED0D1}"/>
              </a:ext>
            </a:extLst>
          </p:cNvPr>
          <p:cNvGraphicFramePr>
            <a:graphicFrameLocks noGrp="1"/>
          </p:cNvGraphicFramePr>
          <p:nvPr>
            <p:extLst>
              <p:ext uri="{D42A27DB-BD31-4B8C-83A1-F6EECF244321}">
                <p14:modId xmlns:p14="http://schemas.microsoft.com/office/powerpoint/2010/main" val="869431583"/>
              </p:ext>
            </p:extLst>
          </p:nvPr>
        </p:nvGraphicFramePr>
        <p:xfrm>
          <a:off x="74645" y="1513707"/>
          <a:ext cx="5796606" cy="2293183"/>
        </p:xfrm>
        <a:graphic>
          <a:graphicData uri="http://schemas.openxmlformats.org/drawingml/2006/table">
            <a:tbl>
              <a:tblPr firstRow="1" firstCol="1" bandRow="1">
                <a:tableStyleId>{5940675A-B579-460E-94D1-54222C63F5DA}</a:tableStyleId>
              </a:tblPr>
              <a:tblGrid>
                <a:gridCol w="1439871">
                  <a:extLst>
                    <a:ext uri="{9D8B030D-6E8A-4147-A177-3AD203B41FA5}">
                      <a16:colId xmlns:a16="http://schemas.microsoft.com/office/drawing/2014/main" val="828361682"/>
                    </a:ext>
                  </a:extLst>
                </a:gridCol>
                <a:gridCol w="3200400">
                  <a:extLst>
                    <a:ext uri="{9D8B030D-6E8A-4147-A177-3AD203B41FA5}">
                      <a16:colId xmlns:a16="http://schemas.microsoft.com/office/drawing/2014/main" val="2685721100"/>
                    </a:ext>
                  </a:extLst>
                </a:gridCol>
                <a:gridCol w="1156335">
                  <a:extLst>
                    <a:ext uri="{9D8B030D-6E8A-4147-A177-3AD203B41FA5}">
                      <a16:colId xmlns:a16="http://schemas.microsoft.com/office/drawing/2014/main" val="251038814"/>
                    </a:ext>
                  </a:extLst>
                </a:gridCol>
              </a:tblGrid>
              <a:tr h="275918">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4801333"/>
                  </a:ext>
                </a:extLst>
              </a:tr>
              <a:tr h="569004">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5186"/>
                  </a:ext>
                </a:extLst>
              </a:tr>
              <a:tr h="1448261">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This parameter sets the seed for the random number generator used by the data splitter. By using a fixed seed, the random splitting process becomes deterministic, allowing for result reproducibility.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7320978"/>
                  </a:ext>
                </a:extLst>
              </a:tr>
            </a:tbl>
          </a:graphicData>
        </a:graphic>
      </p:graphicFrame>
      <p:pic>
        <p:nvPicPr>
          <p:cNvPr id="14" name="Picture 13">
            <a:extLst>
              <a:ext uri="{FF2B5EF4-FFF2-40B4-BE49-F238E27FC236}">
                <a16:creationId xmlns:a16="http://schemas.microsoft.com/office/drawing/2014/main" id="{DBF69009-6A51-D912-A807-C60CB453DCFB}"/>
              </a:ext>
            </a:extLst>
          </p:cNvPr>
          <p:cNvPicPr>
            <a:picLocks noChangeAspect="1"/>
          </p:cNvPicPr>
          <p:nvPr/>
        </p:nvPicPr>
        <p:blipFill rotWithShape="1">
          <a:blip r:embed="rId2"/>
          <a:srcRect l="2125" r="-1"/>
          <a:stretch/>
        </p:blipFill>
        <p:spPr>
          <a:xfrm>
            <a:off x="6812088" y="1324138"/>
            <a:ext cx="4298317" cy="4620270"/>
          </a:xfrm>
          <a:prstGeom prst="rect">
            <a:avLst/>
          </a:prstGeom>
        </p:spPr>
      </p:pic>
    </p:spTree>
    <p:extLst>
      <p:ext uri="{BB962C8B-B14F-4D97-AF65-F5344CB8AC3E}">
        <p14:creationId xmlns:p14="http://schemas.microsoft.com/office/powerpoint/2010/main" val="1644729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FF48-D7D3-43A9-3D44-0AFDEC57382F}"/>
              </a:ext>
            </a:extLst>
          </p:cNvPr>
          <p:cNvSpPr>
            <a:spLocks noGrp="1"/>
          </p:cNvSpPr>
          <p:nvPr>
            <p:ph type="title"/>
          </p:nvPr>
        </p:nvSpPr>
        <p:spPr/>
        <p:txBody>
          <a:bodyPr/>
          <a:lstStyle/>
          <a:p>
            <a:pPr algn="ctr"/>
            <a:r>
              <a:rPr lang="en-US"/>
              <a:t>Ridge Regression</a:t>
            </a:r>
          </a:p>
        </p:txBody>
      </p:sp>
      <p:graphicFrame>
        <p:nvGraphicFramePr>
          <p:cNvPr id="6" name="Content Placeholder 5">
            <a:extLst>
              <a:ext uri="{FF2B5EF4-FFF2-40B4-BE49-F238E27FC236}">
                <a16:creationId xmlns:a16="http://schemas.microsoft.com/office/drawing/2014/main" id="{20AB9265-189B-5EAD-9FE7-D76387BBBEA8}"/>
              </a:ext>
            </a:extLst>
          </p:cNvPr>
          <p:cNvGraphicFramePr>
            <a:graphicFrameLocks noGrp="1"/>
          </p:cNvGraphicFramePr>
          <p:nvPr>
            <p:ph idx="1"/>
            <p:extLst>
              <p:ext uri="{D42A27DB-BD31-4B8C-83A1-F6EECF244321}">
                <p14:modId xmlns:p14="http://schemas.microsoft.com/office/powerpoint/2010/main" val="596654062"/>
              </p:ext>
            </p:extLst>
          </p:nvPr>
        </p:nvGraphicFramePr>
        <p:xfrm>
          <a:off x="370840" y="1585895"/>
          <a:ext cx="5725160" cy="2472922"/>
        </p:xfrm>
        <a:graphic>
          <a:graphicData uri="http://schemas.openxmlformats.org/drawingml/2006/table">
            <a:tbl>
              <a:tblPr firstRow="1" firstCol="1" bandRow="1">
                <a:tableStyleId>{5940675A-B579-460E-94D1-54222C63F5DA}</a:tableStyleId>
              </a:tblPr>
              <a:tblGrid>
                <a:gridCol w="1368425">
                  <a:extLst>
                    <a:ext uri="{9D8B030D-6E8A-4147-A177-3AD203B41FA5}">
                      <a16:colId xmlns:a16="http://schemas.microsoft.com/office/drawing/2014/main" val="1051370817"/>
                    </a:ext>
                  </a:extLst>
                </a:gridCol>
                <a:gridCol w="3200400">
                  <a:extLst>
                    <a:ext uri="{9D8B030D-6E8A-4147-A177-3AD203B41FA5}">
                      <a16:colId xmlns:a16="http://schemas.microsoft.com/office/drawing/2014/main" val="4228365552"/>
                    </a:ext>
                  </a:extLst>
                </a:gridCol>
                <a:gridCol w="1156335">
                  <a:extLst>
                    <a:ext uri="{9D8B030D-6E8A-4147-A177-3AD203B41FA5}">
                      <a16:colId xmlns:a16="http://schemas.microsoft.com/office/drawing/2014/main" val="2511991055"/>
                    </a:ext>
                  </a:extLst>
                </a:gridCol>
              </a:tblGrid>
              <a:tr h="297545">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9453305"/>
                  </a:ext>
                </a:extLst>
              </a:tr>
              <a:tr h="613602">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0769549"/>
                  </a:ext>
                </a:extLst>
              </a:tr>
              <a:tr h="1561775">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This parameter sets the seed for the random number generator used by the data splitter. By using a fixed seed, the random splitting process becomes deterministic, allowing for result reproducibility.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7927296"/>
                  </a:ext>
                </a:extLst>
              </a:tr>
            </a:tbl>
          </a:graphicData>
        </a:graphic>
      </p:graphicFrame>
      <p:pic>
        <p:nvPicPr>
          <p:cNvPr id="4" name="Picture 3">
            <a:extLst>
              <a:ext uri="{FF2B5EF4-FFF2-40B4-BE49-F238E27FC236}">
                <a16:creationId xmlns:a16="http://schemas.microsoft.com/office/drawing/2014/main" id="{2370076A-BD53-DB9F-6577-37192532FCC9}"/>
              </a:ext>
            </a:extLst>
          </p:cNvPr>
          <p:cNvPicPr>
            <a:picLocks noChangeAspect="1"/>
          </p:cNvPicPr>
          <p:nvPr/>
        </p:nvPicPr>
        <p:blipFill>
          <a:blip r:embed="rId2"/>
          <a:stretch>
            <a:fillRect/>
          </a:stretch>
        </p:blipFill>
        <p:spPr>
          <a:xfrm>
            <a:off x="6563360" y="1364462"/>
            <a:ext cx="4744112" cy="4782217"/>
          </a:xfrm>
          <a:prstGeom prst="rect">
            <a:avLst/>
          </a:prstGeom>
        </p:spPr>
      </p:pic>
    </p:spTree>
    <p:extLst>
      <p:ext uri="{BB962C8B-B14F-4D97-AF65-F5344CB8AC3E}">
        <p14:creationId xmlns:p14="http://schemas.microsoft.com/office/powerpoint/2010/main" val="3848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BA8D-E330-13A7-2A3F-4DEA66ED393C}"/>
              </a:ext>
            </a:extLst>
          </p:cNvPr>
          <p:cNvSpPr>
            <a:spLocks noGrp="1"/>
          </p:cNvSpPr>
          <p:nvPr>
            <p:ph type="title"/>
          </p:nvPr>
        </p:nvSpPr>
        <p:spPr>
          <a:xfrm>
            <a:off x="838200" y="365126"/>
            <a:ext cx="10515600" cy="509946"/>
          </a:xfrm>
        </p:spPr>
        <p:txBody>
          <a:bodyPr>
            <a:normAutofit fontScale="90000"/>
          </a:bodyPr>
          <a:lstStyle/>
          <a:p>
            <a:pPr algn="ctr"/>
            <a:r>
              <a:rPr lang="en-US"/>
              <a:t>K-means with KNN</a:t>
            </a:r>
          </a:p>
        </p:txBody>
      </p:sp>
      <p:sp>
        <p:nvSpPr>
          <p:cNvPr id="3" name="Content Placeholder 2">
            <a:extLst>
              <a:ext uri="{FF2B5EF4-FFF2-40B4-BE49-F238E27FC236}">
                <a16:creationId xmlns:a16="http://schemas.microsoft.com/office/drawing/2014/main" id="{E3EBCB8A-0AE7-C915-F33A-D29A34F9DF05}"/>
              </a:ext>
            </a:extLst>
          </p:cNvPr>
          <p:cNvSpPr>
            <a:spLocks noGrp="1"/>
          </p:cNvSpPr>
          <p:nvPr>
            <p:ph idx="1"/>
          </p:nvPr>
        </p:nvSpPr>
        <p:spPr>
          <a:xfrm>
            <a:off x="838200" y="875072"/>
            <a:ext cx="10515600" cy="5617802"/>
          </a:xfrm>
        </p:spPr>
        <p:txBody>
          <a:bodyPr/>
          <a:lstStyle/>
          <a:p>
            <a:r>
              <a:rPr lang="en-IN" sz="1800" b="1">
                <a:effectLst/>
                <a:latin typeface="Times New Roman" panose="02020603050405020304" pitchFamily="18" charset="0"/>
                <a:ea typeface="Calibri" panose="020F0502020204030204" pitchFamily="34" charset="0"/>
                <a:cs typeface="Times New Roman" panose="02020603050405020304" pitchFamily="18" charset="0"/>
              </a:rPr>
              <a:t>Hyperparameter Tuning approach used: </a:t>
            </a:r>
            <a:r>
              <a:rPr lang="en-IN" sz="1800">
                <a:effectLst/>
                <a:latin typeface="Times New Roman" panose="02020603050405020304" pitchFamily="18" charset="0"/>
                <a:ea typeface="Calibri" panose="020F0502020204030204" pitchFamily="34" charset="0"/>
                <a:cs typeface="Times New Roman" panose="02020603050405020304" pitchFamily="18" charset="0"/>
              </a:rPr>
              <a:t>Grid Search CV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graphicFrame>
        <p:nvGraphicFramePr>
          <p:cNvPr id="4" name="Table 3">
            <a:extLst>
              <a:ext uri="{FF2B5EF4-FFF2-40B4-BE49-F238E27FC236}">
                <a16:creationId xmlns:a16="http://schemas.microsoft.com/office/drawing/2014/main" id="{F0B7BFC6-80AD-B1CA-4DA3-3C67381BE58D}"/>
              </a:ext>
            </a:extLst>
          </p:cNvPr>
          <p:cNvGraphicFramePr>
            <a:graphicFrameLocks noGrp="1"/>
          </p:cNvGraphicFramePr>
          <p:nvPr>
            <p:extLst>
              <p:ext uri="{D42A27DB-BD31-4B8C-83A1-F6EECF244321}">
                <p14:modId xmlns:p14="http://schemas.microsoft.com/office/powerpoint/2010/main" val="1949280963"/>
              </p:ext>
            </p:extLst>
          </p:nvPr>
        </p:nvGraphicFramePr>
        <p:xfrm>
          <a:off x="838200" y="1385019"/>
          <a:ext cx="4916375" cy="3424901"/>
        </p:xfrm>
        <a:graphic>
          <a:graphicData uri="http://schemas.openxmlformats.org/drawingml/2006/table">
            <a:tbl>
              <a:tblPr firstRow="1" firstCol="1" bandRow="1">
                <a:tableStyleId>{5940675A-B579-460E-94D1-54222C63F5DA}</a:tableStyleId>
              </a:tblPr>
              <a:tblGrid>
                <a:gridCol w="1223645">
                  <a:extLst>
                    <a:ext uri="{9D8B030D-6E8A-4147-A177-3AD203B41FA5}">
                      <a16:colId xmlns:a16="http://schemas.microsoft.com/office/drawing/2014/main" val="3062093086"/>
                    </a:ext>
                  </a:extLst>
                </a:gridCol>
                <a:gridCol w="2385040">
                  <a:extLst>
                    <a:ext uri="{9D8B030D-6E8A-4147-A177-3AD203B41FA5}">
                      <a16:colId xmlns:a16="http://schemas.microsoft.com/office/drawing/2014/main" val="1070713749"/>
                    </a:ext>
                  </a:extLst>
                </a:gridCol>
                <a:gridCol w="1307690">
                  <a:extLst>
                    <a:ext uri="{9D8B030D-6E8A-4147-A177-3AD203B41FA5}">
                      <a16:colId xmlns:a16="http://schemas.microsoft.com/office/drawing/2014/main" val="291089756"/>
                    </a:ext>
                  </a:extLst>
                </a:gridCol>
              </a:tblGrid>
              <a:tr h="344827">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02898"/>
                  </a:ext>
                </a:extLst>
              </a:tr>
              <a:tr h="711108">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9697179"/>
                  </a:ext>
                </a:extLst>
              </a:tr>
              <a:tr h="1153771">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This parameter sets the seed for the random number generator used by the data splitter. By using a fixed seed, the random splitting process becomes deterministic, allowing for result reproducibility.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8871827"/>
                  </a:ext>
                </a:extLst>
              </a:tr>
              <a:tr h="344827">
                <a:tc>
                  <a:txBody>
                    <a:bodyPr/>
                    <a:lstStyle/>
                    <a:p>
                      <a:pPr marL="0" marR="0" algn="just">
                        <a:lnSpc>
                          <a:spcPct val="115000"/>
                        </a:lnSpc>
                        <a:spcBef>
                          <a:spcPts val="0"/>
                        </a:spcBef>
                        <a:spcAft>
                          <a:spcPts val="0"/>
                        </a:spcAft>
                      </a:pPr>
                      <a:r>
                        <a:rPr lang="en-IN" sz="1200">
                          <a:effectLst/>
                        </a:rPr>
                        <a:t>No. of Clusters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Number of the centroid which will be formed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5867937"/>
                  </a:ext>
                </a:extLst>
              </a:tr>
              <a:tr h="711108">
                <a:tc>
                  <a:txBody>
                    <a:bodyPr/>
                    <a:lstStyle/>
                    <a:p>
                      <a:pPr marL="0" marR="0" algn="just">
                        <a:lnSpc>
                          <a:spcPct val="115000"/>
                        </a:lnSpc>
                        <a:spcBef>
                          <a:spcPts val="0"/>
                        </a:spcBef>
                        <a:spcAft>
                          <a:spcPts val="0"/>
                        </a:spcAft>
                      </a:pPr>
                      <a:r>
                        <a:rPr lang="en-IN" sz="1200">
                          <a:effectLst/>
                        </a:rPr>
                        <a:t>Grid Search CV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The grid search explores various alpha values using 5-fold cross-validation.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err="1">
                          <a:effectLst/>
                        </a:rPr>
                        <a:t>n_neighbors</a:t>
                      </a:r>
                      <a:r>
                        <a:rPr lang="en-IN" sz="1200">
                          <a:effectLst/>
                        </a:rPr>
                        <a:t>: 3, 5, 7, 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8653009"/>
                  </a:ext>
                </a:extLst>
              </a:tr>
            </a:tbl>
          </a:graphicData>
        </a:graphic>
      </p:graphicFrame>
    </p:spTree>
    <p:extLst>
      <p:ext uri="{BB962C8B-B14F-4D97-AF65-F5344CB8AC3E}">
        <p14:creationId xmlns:p14="http://schemas.microsoft.com/office/powerpoint/2010/main" val="2699941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1DBF-D036-51D3-02AD-4D2FDF9C1584}"/>
              </a:ext>
            </a:extLst>
          </p:cNvPr>
          <p:cNvSpPr>
            <a:spLocks noGrp="1"/>
          </p:cNvSpPr>
          <p:nvPr>
            <p:ph type="title"/>
          </p:nvPr>
        </p:nvSpPr>
        <p:spPr>
          <a:xfrm>
            <a:off x="838200" y="365126"/>
            <a:ext cx="10515600" cy="568940"/>
          </a:xfrm>
        </p:spPr>
        <p:txBody>
          <a:bodyPr>
            <a:normAutofit fontScale="90000"/>
          </a:bodyPr>
          <a:lstStyle/>
          <a:p>
            <a:pPr algn="ctr"/>
            <a:r>
              <a:rPr lang="en-US"/>
              <a:t>Fuzzy C-means with k-means</a:t>
            </a:r>
          </a:p>
        </p:txBody>
      </p:sp>
      <p:sp>
        <p:nvSpPr>
          <p:cNvPr id="3" name="Content Placeholder 2">
            <a:extLst>
              <a:ext uri="{FF2B5EF4-FFF2-40B4-BE49-F238E27FC236}">
                <a16:creationId xmlns:a16="http://schemas.microsoft.com/office/drawing/2014/main" id="{7177F313-1523-675F-A4F7-F896497DB043}"/>
              </a:ext>
            </a:extLst>
          </p:cNvPr>
          <p:cNvSpPr>
            <a:spLocks noGrp="1"/>
          </p:cNvSpPr>
          <p:nvPr>
            <p:ph idx="1"/>
          </p:nvPr>
        </p:nvSpPr>
        <p:spPr>
          <a:xfrm>
            <a:off x="910877" y="934065"/>
            <a:ext cx="10515600" cy="5242897"/>
          </a:xfrm>
        </p:spPr>
        <p:txBody>
          <a:bodyPr/>
          <a:lstStyle/>
          <a:p>
            <a:r>
              <a:rPr lang="en-IN" sz="1800" b="1">
                <a:effectLst/>
                <a:latin typeface="Times New Roman" panose="02020603050405020304" pitchFamily="18" charset="0"/>
                <a:ea typeface="Calibri" panose="020F0502020204030204" pitchFamily="34" charset="0"/>
                <a:cs typeface="Times New Roman" panose="02020603050405020304" pitchFamily="18" charset="0"/>
              </a:rPr>
              <a:t>Hyperparameter Tuning approach used: </a:t>
            </a:r>
            <a:r>
              <a:rPr lang="en-IN" sz="1800">
                <a:effectLst/>
                <a:latin typeface="Times New Roman" panose="02020603050405020304" pitchFamily="18" charset="0"/>
                <a:ea typeface="Calibri" panose="020F0502020204030204" pitchFamily="34" charset="0"/>
                <a:cs typeface="Times New Roman" panose="02020603050405020304" pitchFamily="18" charset="0"/>
              </a:rPr>
              <a:t>Grid Search CV</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graphicFrame>
        <p:nvGraphicFramePr>
          <p:cNvPr id="4" name="Table 3">
            <a:extLst>
              <a:ext uri="{FF2B5EF4-FFF2-40B4-BE49-F238E27FC236}">
                <a16:creationId xmlns:a16="http://schemas.microsoft.com/office/drawing/2014/main" id="{B69D33FC-41BF-A1F2-3A2A-3698ABB19827}"/>
              </a:ext>
            </a:extLst>
          </p:cNvPr>
          <p:cNvGraphicFramePr>
            <a:graphicFrameLocks noGrp="1"/>
          </p:cNvGraphicFramePr>
          <p:nvPr>
            <p:extLst>
              <p:ext uri="{D42A27DB-BD31-4B8C-83A1-F6EECF244321}">
                <p14:modId xmlns:p14="http://schemas.microsoft.com/office/powerpoint/2010/main" val="1807040236"/>
              </p:ext>
            </p:extLst>
          </p:nvPr>
        </p:nvGraphicFramePr>
        <p:xfrm>
          <a:off x="765523" y="1303677"/>
          <a:ext cx="5725160" cy="2796159"/>
        </p:xfrm>
        <a:graphic>
          <a:graphicData uri="http://schemas.openxmlformats.org/drawingml/2006/table">
            <a:tbl>
              <a:tblPr firstRow="1" firstCol="1" bandRow="1">
                <a:tableStyleId>{5940675A-B579-460E-94D1-54222C63F5DA}</a:tableStyleId>
              </a:tblPr>
              <a:tblGrid>
                <a:gridCol w="1368425">
                  <a:extLst>
                    <a:ext uri="{9D8B030D-6E8A-4147-A177-3AD203B41FA5}">
                      <a16:colId xmlns:a16="http://schemas.microsoft.com/office/drawing/2014/main" val="2780708466"/>
                    </a:ext>
                  </a:extLst>
                </a:gridCol>
                <a:gridCol w="3200400">
                  <a:extLst>
                    <a:ext uri="{9D8B030D-6E8A-4147-A177-3AD203B41FA5}">
                      <a16:colId xmlns:a16="http://schemas.microsoft.com/office/drawing/2014/main" val="2979570257"/>
                    </a:ext>
                  </a:extLst>
                </a:gridCol>
                <a:gridCol w="1156335">
                  <a:extLst>
                    <a:ext uri="{9D8B030D-6E8A-4147-A177-3AD203B41FA5}">
                      <a16:colId xmlns:a16="http://schemas.microsoft.com/office/drawing/2014/main" val="3146835021"/>
                    </a:ext>
                  </a:extLst>
                </a:gridCol>
              </a:tblGrid>
              <a:tr h="179893">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9034591"/>
                  </a:ext>
                </a:extLst>
              </a:tr>
              <a:tr h="370978">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5928501"/>
                  </a:ext>
                </a:extLst>
              </a:tr>
              <a:tr h="944234">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This parameter sets the seed for the random number generator used by the data splitter. By using a fixed seed, the random splitting process becomes deterministic, allowing for result reproducibility.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6415359"/>
                  </a:ext>
                </a:extLst>
              </a:tr>
              <a:tr h="179893">
                <a:tc>
                  <a:txBody>
                    <a:bodyPr/>
                    <a:lstStyle/>
                    <a:p>
                      <a:pPr marL="0" marR="0" algn="just">
                        <a:lnSpc>
                          <a:spcPct val="115000"/>
                        </a:lnSpc>
                        <a:spcBef>
                          <a:spcPts val="0"/>
                        </a:spcBef>
                        <a:spcAft>
                          <a:spcPts val="0"/>
                        </a:spcAft>
                      </a:pPr>
                      <a:r>
                        <a:rPr lang="en-IN" sz="1200">
                          <a:effectLst/>
                        </a:rPr>
                        <a:t>No. of Clusters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Number of the centroid which will be formed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6519021"/>
                  </a:ext>
                </a:extLst>
              </a:tr>
              <a:tr h="865538">
                <a:tc>
                  <a:txBody>
                    <a:bodyPr/>
                    <a:lstStyle/>
                    <a:p>
                      <a:pPr marL="0" marR="0" algn="just">
                        <a:lnSpc>
                          <a:spcPct val="115000"/>
                        </a:lnSpc>
                        <a:spcBef>
                          <a:spcPts val="0"/>
                        </a:spcBef>
                        <a:spcAft>
                          <a:spcPts val="0"/>
                        </a:spcAft>
                      </a:pPr>
                      <a:r>
                        <a:rPr lang="en-IN" sz="1200">
                          <a:effectLst/>
                        </a:rPr>
                        <a:t>Grid Search CV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The grid search explores various alpha values using 5-fold cross-validation.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t-IT" sz="1100">
                          <a:effectLst/>
                          <a:latin typeface="Calibri" panose="020F0502020204030204" pitchFamily="34" charset="0"/>
                          <a:ea typeface="Calibri" panose="020F0502020204030204" pitchFamily="34" charset="0"/>
                          <a:cs typeface="Times New Roman" panose="02020603050405020304" pitchFamily="18" charset="0"/>
                        </a:rPr>
                        <a:t>'priors': [None, [0.1, 0.9], [0.3, 0.7], [0.5, 0.5], [0.7, 0.3], [0.9, 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9569398"/>
                  </a:ext>
                </a:extLst>
              </a:tr>
            </a:tbl>
          </a:graphicData>
        </a:graphic>
      </p:graphicFrame>
      <p:pic>
        <p:nvPicPr>
          <p:cNvPr id="10" name="Picture 9">
            <a:extLst>
              <a:ext uri="{FF2B5EF4-FFF2-40B4-BE49-F238E27FC236}">
                <a16:creationId xmlns:a16="http://schemas.microsoft.com/office/drawing/2014/main" id="{6448B887-DA09-38D3-DF71-3ABDF89FA1AA}"/>
              </a:ext>
            </a:extLst>
          </p:cNvPr>
          <p:cNvPicPr>
            <a:picLocks noChangeAspect="1"/>
          </p:cNvPicPr>
          <p:nvPr/>
        </p:nvPicPr>
        <p:blipFill>
          <a:blip r:embed="rId2"/>
          <a:stretch>
            <a:fillRect/>
          </a:stretch>
        </p:blipFill>
        <p:spPr>
          <a:xfrm>
            <a:off x="6785328" y="1112602"/>
            <a:ext cx="5297816" cy="3986780"/>
          </a:xfrm>
          <a:prstGeom prst="rect">
            <a:avLst/>
          </a:prstGeom>
        </p:spPr>
      </p:pic>
    </p:spTree>
    <p:extLst>
      <p:ext uri="{BB962C8B-B14F-4D97-AF65-F5344CB8AC3E}">
        <p14:creationId xmlns:p14="http://schemas.microsoft.com/office/powerpoint/2010/main" val="1486129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81D1-DD0A-47EB-7480-A6D824C56D64}"/>
              </a:ext>
            </a:extLst>
          </p:cNvPr>
          <p:cNvSpPr>
            <a:spLocks noGrp="1"/>
          </p:cNvSpPr>
          <p:nvPr>
            <p:ph type="title"/>
          </p:nvPr>
        </p:nvSpPr>
        <p:spPr/>
        <p:txBody>
          <a:bodyPr/>
          <a:lstStyle/>
          <a:p>
            <a:r>
              <a:rPr lang="en-US"/>
              <a:t>Fuzzy C-means with k-means</a:t>
            </a:r>
            <a:endParaRPr lang="en-IN"/>
          </a:p>
        </p:txBody>
      </p:sp>
      <p:pic>
        <p:nvPicPr>
          <p:cNvPr id="4" name="Content Placeholder 3">
            <a:extLst>
              <a:ext uri="{FF2B5EF4-FFF2-40B4-BE49-F238E27FC236}">
                <a16:creationId xmlns:a16="http://schemas.microsoft.com/office/drawing/2014/main" id="{6C2555BB-25E2-6C29-9EF5-DBDA8F7EE73E}"/>
              </a:ext>
            </a:extLst>
          </p:cNvPr>
          <p:cNvPicPr>
            <a:picLocks noGrp="1" noChangeAspect="1"/>
          </p:cNvPicPr>
          <p:nvPr>
            <p:ph idx="1"/>
          </p:nvPr>
        </p:nvPicPr>
        <p:blipFill>
          <a:blip r:embed="rId2"/>
          <a:stretch>
            <a:fillRect/>
          </a:stretch>
        </p:blipFill>
        <p:spPr>
          <a:xfrm>
            <a:off x="3363435" y="1825625"/>
            <a:ext cx="5465129" cy="4351338"/>
          </a:xfrm>
          <a:prstGeom prst="rect">
            <a:avLst/>
          </a:prstGeom>
        </p:spPr>
      </p:pic>
    </p:spTree>
    <p:extLst>
      <p:ext uri="{BB962C8B-B14F-4D97-AF65-F5344CB8AC3E}">
        <p14:creationId xmlns:p14="http://schemas.microsoft.com/office/powerpoint/2010/main" val="3690149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31F7-4C7D-F461-7761-D9EAA7E88F71}"/>
              </a:ext>
            </a:extLst>
          </p:cNvPr>
          <p:cNvSpPr>
            <a:spLocks noGrp="1"/>
          </p:cNvSpPr>
          <p:nvPr>
            <p:ph type="title"/>
          </p:nvPr>
        </p:nvSpPr>
        <p:spPr>
          <a:xfrm>
            <a:off x="838200" y="365126"/>
            <a:ext cx="10515600" cy="509946"/>
          </a:xfrm>
        </p:spPr>
        <p:txBody>
          <a:bodyPr>
            <a:normAutofit fontScale="90000"/>
          </a:bodyPr>
          <a:lstStyle/>
          <a:p>
            <a:pPr algn="ctr"/>
            <a:r>
              <a:rPr lang="en-US"/>
              <a:t>K-means with SVM</a:t>
            </a:r>
          </a:p>
        </p:txBody>
      </p:sp>
      <p:graphicFrame>
        <p:nvGraphicFramePr>
          <p:cNvPr id="4" name="Content Placeholder 3">
            <a:extLst>
              <a:ext uri="{FF2B5EF4-FFF2-40B4-BE49-F238E27FC236}">
                <a16:creationId xmlns:a16="http://schemas.microsoft.com/office/drawing/2014/main" id="{C980B998-6F8C-5741-1CF1-9454B982DF05}"/>
              </a:ext>
            </a:extLst>
          </p:cNvPr>
          <p:cNvGraphicFramePr>
            <a:graphicFrameLocks noGrp="1"/>
          </p:cNvGraphicFramePr>
          <p:nvPr>
            <p:ph idx="1"/>
            <p:extLst>
              <p:ext uri="{D42A27DB-BD31-4B8C-83A1-F6EECF244321}">
                <p14:modId xmlns:p14="http://schemas.microsoft.com/office/powerpoint/2010/main" val="3630254161"/>
              </p:ext>
            </p:extLst>
          </p:nvPr>
        </p:nvGraphicFramePr>
        <p:xfrm>
          <a:off x="662473" y="875072"/>
          <a:ext cx="5670894" cy="2264156"/>
        </p:xfrm>
        <a:graphic>
          <a:graphicData uri="http://schemas.openxmlformats.org/drawingml/2006/table">
            <a:tbl>
              <a:tblPr firstRow="1" firstCol="1" bandRow="1">
                <a:tableStyleId>{5940675A-B579-460E-94D1-54222C63F5DA}</a:tableStyleId>
              </a:tblPr>
              <a:tblGrid>
                <a:gridCol w="1314159">
                  <a:extLst>
                    <a:ext uri="{9D8B030D-6E8A-4147-A177-3AD203B41FA5}">
                      <a16:colId xmlns:a16="http://schemas.microsoft.com/office/drawing/2014/main" val="3850533471"/>
                    </a:ext>
                  </a:extLst>
                </a:gridCol>
                <a:gridCol w="3200400">
                  <a:extLst>
                    <a:ext uri="{9D8B030D-6E8A-4147-A177-3AD203B41FA5}">
                      <a16:colId xmlns:a16="http://schemas.microsoft.com/office/drawing/2014/main" val="2371860314"/>
                    </a:ext>
                  </a:extLst>
                </a:gridCol>
                <a:gridCol w="1156335">
                  <a:extLst>
                    <a:ext uri="{9D8B030D-6E8A-4147-A177-3AD203B41FA5}">
                      <a16:colId xmlns:a16="http://schemas.microsoft.com/office/drawing/2014/main" val="1337761620"/>
                    </a:ext>
                  </a:extLst>
                </a:gridCol>
              </a:tblGrid>
              <a:tr h="0">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2312599"/>
                  </a:ext>
                </a:extLst>
              </a:tr>
              <a:tr h="0">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8700101"/>
                  </a:ext>
                </a:extLst>
              </a:tr>
              <a:tr h="0">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This parameter sets the seed for the random number generator used by the data splitter. By using a fixed seed, the random splitting process becomes deterministic, allowing for result reproducibility.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9954700"/>
                  </a:ext>
                </a:extLst>
              </a:tr>
              <a:tr h="0">
                <a:tc>
                  <a:txBody>
                    <a:bodyPr/>
                    <a:lstStyle/>
                    <a:p>
                      <a:pPr marL="0" marR="0" algn="just">
                        <a:lnSpc>
                          <a:spcPct val="115000"/>
                        </a:lnSpc>
                        <a:spcBef>
                          <a:spcPts val="0"/>
                        </a:spcBef>
                        <a:spcAft>
                          <a:spcPts val="0"/>
                        </a:spcAft>
                      </a:pPr>
                      <a:r>
                        <a:rPr lang="en-IN" sz="1200">
                          <a:effectLst/>
                        </a:rPr>
                        <a:t>Kernel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kernel is a function that computes the dot product of two data points in a transformed feature space.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P</a:t>
                      </a:r>
                      <a:r>
                        <a:rPr lang="en-IN" sz="1200" err="1">
                          <a:effectLst/>
                          <a:latin typeface="Calibri" panose="020F0502020204030204" pitchFamily="34" charset="0"/>
                          <a:ea typeface="Calibri" panose="020F0502020204030204" pitchFamily="34" charset="0"/>
                          <a:cs typeface="Times New Roman" panose="02020603050405020304" pitchFamily="18" charset="0"/>
                        </a:rPr>
                        <a:t>oly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7742313"/>
                  </a:ext>
                </a:extLst>
              </a:tr>
            </a:tbl>
          </a:graphicData>
        </a:graphic>
      </p:graphicFrame>
      <p:pic>
        <p:nvPicPr>
          <p:cNvPr id="8" name="Picture 7">
            <a:extLst>
              <a:ext uri="{FF2B5EF4-FFF2-40B4-BE49-F238E27FC236}">
                <a16:creationId xmlns:a16="http://schemas.microsoft.com/office/drawing/2014/main" id="{08C996B6-C202-7DE2-303B-77D42755612F}"/>
              </a:ext>
            </a:extLst>
          </p:cNvPr>
          <p:cNvPicPr>
            <a:picLocks noChangeAspect="1"/>
          </p:cNvPicPr>
          <p:nvPr/>
        </p:nvPicPr>
        <p:blipFill>
          <a:blip r:embed="rId2"/>
          <a:stretch>
            <a:fillRect/>
          </a:stretch>
        </p:blipFill>
        <p:spPr>
          <a:xfrm>
            <a:off x="6792919" y="875072"/>
            <a:ext cx="4458322" cy="3505689"/>
          </a:xfrm>
          <a:prstGeom prst="rect">
            <a:avLst/>
          </a:prstGeom>
        </p:spPr>
      </p:pic>
      <p:pic>
        <p:nvPicPr>
          <p:cNvPr id="10" name="Picture 9">
            <a:extLst>
              <a:ext uri="{FF2B5EF4-FFF2-40B4-BE49-F238E27FC236}">
                <a16:creationId xmlns:a16="http://schemas.microsoft.com/office/drawing/2014/main" id="{A4A44903-3592-FA36-8EDE-AB17ABE95895}"/>
              </a:ext>
            </a:extLst>
          </p:cNvPr>
          <p:cNvPicPr>
            <a:picLocks noChangeAspect="1"/>
          </p:cNvPicPr>
          <p:nvPr/>
        </p:nvPicPr>
        <p:blipFill>
          <a:blip r:embed="rId3"/>
          <a:stretch>
            <a:fillRect/>
          </a:stretch>
        </p:blipFill>
        <p:spPr>
          <a:xfrm>
            <a:off x="608207" y="3649174"/>
            <a:ext cx="4724956" cy="3147685"/>
          </a:xfrm>
          <a:prstGeom prst="rect">
            <a:avLst/>
          </a:prstGeom>
        </p:spPr>
      </p:pic>
      <p:graphicFrame>
        <p:nvGraphicFramePr>
          <p:cNvPr id="11" name="Table 10">
            <a:extLst>
              <a:ext uri="{FF2B5EF4-FFF2-40B4-BE49-F238E27FC236}">
                <a16:creationId xmlns:a16="http://schemas.microsoft.com/office/drawing/2014/main" id="{D54A372A-233C-49BD-CCAA-F4B9BCFB3793}"/>
              </a:ext>
            </a:extLst>
          </p:cNvPr>
          <p:cNvGraphicFramePr>
            <a:graphicFrameLocks noGrp="1"/>
          </p:cNvGraphicFramePr>
          <p:nvPr>
            <p:extLst>
              <p:ext uri="{D42A27DB-BD31-4B8C-83A1-F6EECF244321}">
                <p14:modId xmlns:p14="http://schemas.microsoft.com/office/powerpoint/2010/main" val="1643239674"/>
              </p:ext>
            </p:extLst>
          </p:nvPr>
        </p:nvGraphicFramePr>
        <p:xfrm>
          <a:off x="662473" y="3139228"/>
          <a:ext cx="5670894" cy="344827"/>
        </p:xfrm>
        <a:graphic>
          <a:graphicData uri="http://schemas.openxmlformats.org/drawingml/2006/table">
            <a:tbl>
              <a:tblPr firstRow="1" firstCol="1" bandRow="1">
                <a:tableStyleId>{5940675A-B579-460E-94D1-54222C63F5DA}</a:tableStyleId>
              </a:tblPr>
              <a:tblGrid>
                <a:gridCol w="1338415">
                  <a:extLst>
                    <a:ext uri="{9D8B030D-6E8A-4147-A177-3AD203B41FA5}">
                      <a16:colId xmlns:a16="http://schemas.microsoft.com/office/drawing/2014/main" val="652326732"/>
                    </a:ext>
                  </a:extLst>
                </a:gridCol>
                <a:gridCol w="3197790">
                  <a:extLst>
                    <a:ext uri="{9D8B030D-6E8A-4147-A177-3AD203B41FA5}">
                      <a16:colId xmlns:a16="http://schemas.microsoft.com/office/drawing/2014/main" val="2346093584"/>
                    </a:ext>
                  </a:extLst>
                </a:gridCol>
                <a:gridCol w="1134689">
                  <a:extLst>
                    <a:ext uri="{9D8B030D-6E8A-4147-A177-3AD203B41FA5}">
                      <a16:colId xmlns:a16="http://schemas.microsoft.com/office/drawing/2014/main" val="754935171"/>
                    </a:ext>
                  </a:extLst>
                </a:gridCol>
              </a:tblGrid>
              <a:tr h="344827">
                <a:tc>
                  <a:txBody>
                    <a:bodyPr/>
                    <a:lstStyle/>
                    <a:p>
                      <a:pPr marL="0" marR="0" algn="just">
                        <a:lnSpc>
                          <a:spcPct val="115000"/>
                        </a:lnSpc>
                        <a:spcBef>
                          <a:spcPts val="0"/>
                        </a:spcBef>
                        <a:spcAft>
                          <a:spcPts val="0"/>
                        </a:spcAft>
                      </a:pPr>
                      <a:r>
                        <a:rPr lang="en-IN" sz="1200">
                          <a:effectLst/>
                        </a:rPr>
                        <a:t>No. of Clusters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Number of the centroid which will be formed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5903205"/>
                  </a:ext>
                </a:extLst>
              </a:tr>
            </a:tbl>
          </a:graphicData>
        </a:graphic>
      </p:graphicFrame>
    </p:spTree>
    <p:extLst>
      <p:ext uri="{BB962C8B-B14F-4D97-AF65-F5344CB8AC3E}">
        <p14:creationId xmlns:p14="http://schemas.microsoft.com/office/powerpoint/2010/main" val="3579997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12D6-D11B-8077-A279-CD18067892C5}"/>
              </a:ext>
            </a:extLst>
          </p:cNvPr>
          <p:cNvSpPr>
            <a:spLocks noGrp="1"/>
          </p:cNvSpPr>
          <p:nvPr>
            <p:ph type="title"/>
          </p:nvPr>
        </p:nvSpPr>
        <p:spPr/>
        <p:txBody>
          <a:bodyPr/>
          <a:lstStyle/>
          <a:p>
            <a:r>
              <a:rPr lang="en-US"/>
              <a:t>K-means with SVM</a:t>
            </a:r>
            <a:endParaRPr lang="en-IN"/>
          </a:p>
        </p:txBody>
      </p:sp>
      <p:pic>
        <p:nvPicPr>
          <p:cNvPr id="5" name="Content Placeholder 4">
            <a:extLst>
              <a:ext uri="{FF2B5EF4-FFF2-40B4-BE49-F238E27FC236}">
                <a16:creationId xmlns:a16="http://schemas.microsoft.com/office/drawing/2014/main" id="{B7D9E28C-A4BD-9813-56F1-D2FED4EF363C}"/>
              </a:ext>
            </a:extLst>
          </p:cNvPr>
          <p:cNvPicPr>
            <a:picLocks noGrp="1" noChangeAspect="1"/>
          </p:cNvPicPr>
          <p:nvPr>
            <p:ph idx="1"/>
          </p:nvPr>
        </p:nvPicPr>
        <p:blipFill>
          <a:blip r:embed="rId2"/>
          <a:stretch>
            <a:fillRect/>
          </a:stretch>
        </p:blipFill>
        <p:spPr>
          <a:xfrm>
            <a:off x="2808966" y="1825625"/>
            <a:ext cx="6574067" cy="4351338"/>
          </a:xfrm>
        </p:spPr>
      </p:pic>
    </p:spTree>
    <p:extLst>
      <p:ext uri="{BB962C8B-B14F-4D97-AF65-F5344CB8AC3E}">
        <p14:creationId xmlns:p14="http://schemas.microsoft.com/office/powerpoint/2010/main" val="115430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1B2C-0555-0AF4-8042-021FA29E206B}"/>
              </a:ext>
            </a:extLst>
          </p:cNvPr>
          <p:cNvSpPr>
            <a:spLocks noGrp="1"/>
          </p:cNvSpPr>
          <p:nvPr>
            <p:ph type="title"/>
          </p:nvPr>
        </p:nvSpPr>
        <p:spPr>
          <a:xfrm>
            <a:off x="838200" y="365125"/>
            <a:ext cx="10515600" cy="460785"/>
          </a:xfrm>
        </p:spPr>
        <p:txBody>
          <a:bodyPr>
            <a:normAutofit fontScale="90000"/>
          </a:bodyPr>
          <a:lstStyle/>
          <a:p>
            <a:pPr algn="ctr"/>
            <a:r>
              <a:rPr lang="en-US"/>
              <a:t>CONTENTS</a:t>
            </a:r>
          </a:p>
        </p:txBody>
      </p:sp>
      <p:sp>
        <p:nvSpPr>
          <p:cNvPr id="3" name="Content Placeholder 2">
            <a:extLst>
              <a:ext uri="{FF2B5EF4-FFF2-40B4-BE49-F238E27FC236}">
                <a16:creationId xmlns:a16="http://schemas.microsoft.com/office/drawing/2014/main" id="{49BCB166-1261-BACB-89CF-85209BFDB3C0}"/>
              </a:ext>
            </a:extLst>
          </p:cNvPr>
          <p:cNvSpPr>
            <a:spLocks noGrp="1"/>
          </p:cNvSpPr>
          <p:nvPr>
            <p:ph idx="1"/>
          </p:nvPr>
        </p:nvSpPr>
        <p:spPr>
          <a:xfrm>
            <a:off x="838200" y="825910"/>
            <a:ext cx="10515600" cy="5860025"/>
          </a:xfrm>
        </p:spPr>
        <p:txBody>
          <a:bodyPr>
            <a:normAutofit fontScale="62500" lnSpcReduction="20000"/>
          </a:bodyPr>
          <a:lstStyle/>
          <a:p>
            <a:r>
              <a:rPr lang="en-IN" sz="1900" b="1">
                <a:effectLst/>
                <a:latin typeface="Times New Roman" panose="02020603050405020304" pitchFamily="18" charset="0"/>
                <a:ea typeface="Calibri" panose="020F0502020204030204" pitchFamily="34" charset="0"/>
                <a:cs typeface="Times New Roman" panose="02020603050405020304" pitchFamily="18" charset="0"/>
              </a:rPr>
              <a:t>Conference Papers</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p>
            <a:r>
              <a:rPr lang="en-IN" sz="1900" b="1">
                <a:effectLst/>
                <a:latin typeface="Times New Roman" panose="02020603050405020304" pitchFamily="18" charset="0"/>
                <a:ea typeface="Calibri" panose="020F0502020204030204" pitchFamily="34" charset="0"/>
              </a:rPr>
              <a:t>Journal Details</a:t>
            </a:r>
          </a:p>
          <a:p>
            <a:r>
              <a:rPr lang="en-IN" sz="1900" b="1">
                <a:latin typeface="Times New Roman" panose="02020603050405020304" pitchFamily="18" charset="0"/>
                <a:ea typeface="Calibri" panose="020F0502020204030204" pitchFamily="34" charset="0"/>
              </a:rPr>
              <a:t>Model Diagram</a:t>
            </a:r>
          </a:p>
          <a:p>
            <a:r>
              <a:rPr lang="en-IN" sz="1900" b="1">
                <a:effectLst/>
                <a:latin typeface="Times New Roman" panose="02020603050405020304" pitchFamily="18" charset="0"/>
                <a:ea typeface="Calibri" panose="020F0502020204030204" pitchFamily="34" charset="0"/>
                <a:cs typeface="Times New Roman" panose="02020603050405020304" pitchFamily="18" charset="0"/>
              </a:rPr>
              <a:t>Noise Removal (SMOTE Algorithm)</a:t>
            </a:r>
          </a:p>
          <a:p>
            <a:r>
              <a:rPr lang="en-IN" sz="1900" b="1">
                <a:latin typeface="Times New Roman" panose="02020603050405020304" pitchFamily="18" charset="0"/>
                <a:ea typeface="Calibri" panose="020F0502020204030204" pitchFamily="34" charset="0"/>
                <a:cs typeface="Times New Roman" panose="02020603050405020304" pitchFamily="18" charset="0"/>
              </a:rPr>
              <a:t>One Hot Encoding</a:t>
            </a:r>
          </a:p>
          <a:p>
            <a:r>
              <a:rPr lang="en-IN" sz="1900" b="1">
                <a:effectLst/>
                <a:latin typeface="Times New Roman" panose="02020603050405020304" pitchFamily="18" charset="0"/>
                <a:ea typeface="Calibri" panose="020F0502020204030204" pitchFamily="34" charset="0"/>
                <a:cs typeface="Times New Roman" panose="02020603050405020304" pitchFamily="18" charset="0"/>
              </a:rPr>
              <a:t>Linear regression</a:t>
            </a:r>
          </a:p>
          <a:p>
            <a:r>
              <a:rPr lang="en-IN" sz="1900" b="1">
                <a:latin typeface="Times New Roman" panose="02020603050405020304" pitchFamily="18" charset="0"/>
                <a:ea typeface="Calibri" panose="020F0502020204030204" pitchFamily="34" charset="0"/>
                <a:cs typeface="Times New Roman" panose="02020603050405020304" pitchFamily="18" charset="0"/>
              </a:rPr>
              <a:t>Logistic regression</a:t>
            </a:r>
          </a:p>
          <a:p>
            <a:r>
              <a:rPr lang="en-IN" sz="1900" b="1">
                <a:effectLst/>
                <a:latin typeface="Times New Roman" panose="02020603050405020304" pitchFamily="18" charset="0"/>
                <a:ea typeface="Calibri" panose="020F0502020204030204" pitchFamily="34" charset="0"/>
                <a:cs typeface="Times New Roman" panose="02020603050405020304" pitchFamily="18" charset="0"/>
              </a:rPr>
              <a:t>L</a:t>
            </a:r>
            <a:r>
              <a:rPr lang="en-IN" sz="1900" b="1">
                <a:latin typeface="Times New Roman" panose="02020603050405020304" pitchFamily="18" charset="0"/>
                <a:ea typeface="Calibri" panose="020F0502020204030204" pitchFamily="34" charset="0"/>
                <a:cs typeface="Times New Roman" panose="02020603050405020304" pitchFamily="18" charset="0"/>
              </a:rPr>
              <a:t>asso Regression</a:t>
            </a:r>
          </a:p>
          <a:p>
            <a:r>
              <a:rPr lang="en-IN" sz="1900" b="1">
                <a:effectLst/>
                <a:latin typeface="Times New Roman" panose="02020603050405020304" pitchFamily="18" charset="0"/>
                <a:ea typeface="Calibri" panose="020F0502020204030204" pitchFamily="34" charset="0"/>
                <a:cs typeface="Times New Roman" panose="02020603050405020304" pitchFamily="18" charset="0"/>
              </a:rPr>
              <a:t>Ridge Regression</a:t>
            </a:r>
          </a:p>
          <a:p>
            <a:r>
              <a:rPr lang="en-IN" sz="1900" b="1">
                <a:latin typeface="Times New Roman" panose="02020603050405020304" pitchFamily="18" charset="0"/>
                <a:ea typeface="Calibri" panose="020F0502020204030204" pitchFamily="34" charset="0"/>
                <a:cs typeface="Times New Roman" panose="02020603050405020304" pitchFamily="18" charset="0"/>
              </a:rPr>
              <a:t>Comparison of Regression models</a:t>
            </a:r>
          </a:p>
          <a:p>
            <a:r>
              <a:rPr lang="en-IN" sz="1900" b="1">
                <a:effectLst/>
                <a:latin typeface="Times New Roman" panose="02020603050405020304" pitchFamily="18" charset="0"/>
                <a:ea typeface="Calibri" panose="020F0502020204030204" pitchFamily="34" charset="0"/>
                <a:cs typeface="Times New Roman" panose="02020603050405020304" pitchFamily="18" charset="0"/>
              </a:rPr>
              <a:t>K-means with KNN</a:t>
            </a:r>
          </a:p>
          <a:p>
            <a:r>
              <a:rPr lang="en-IN" sz="1900" b="1">
                <a:effectLst/>
                <a:latin typeface="Times New Roman" panose="02020603050405020304" pitchFamily="18" charset="0"/>
                <a:ea typeface="Calibri" panose="020F0502020204030204" pitchFamily="34" charset="0"/>
                <a:cs typeface="Times New Roman" panose="02020603050405020304" pitchFamily="18" charset="0"/>
              </a:rPr>
              <a:t>Fuzzy C-means with K-means</a:t>
            </a:r>
          </a:p>
          <a:p>
            <a:r>
              <a:rPr lang="en-IN" sz="1900" b="1">
                <a:latin typeface="Times New Roman" panose="02020603050405020304" pitchFamily="18" charset="0"/>
                <a:ea typeface="Calibri" panose="020F0502020204030204" pitchFamily="34" charset="0"/>
                <a:cs typeface="Times New Roman" panose="02020603050405020304" pitchFamily="18" charset="0"/>
              </a:rPr>
              <a:t>K-means with SVM</a:t>
            </a:r>
          </a:p>
          <a:p>
            <a:r>
              <a:rPr lang="en-IN" sz="1900" b="1" err="1">
                <a:latin typeface="Times New Roman" panose="02020603050405020304" pitchFamily="18" charset="0"/>
                <a:ea typeface="Calibri" panose="020F0502020204030204" pitchFamily="34" charset="0"/>
                <a:cs typeface="Times New Roman" panose="02020603050405020304" pitchFamily="18" charset="0"/>
              </a:rPr>
              <a:t>Baysian</a:t>
            </a:r>
            <a:r>
              <a:rPr lang="en-IN" sz="1900" b="1">
                <a:latin typeface="Times New Roman" panose="02020603050405020304" pitchFamily="18" charset="0"/>
                <a:ea typeface="Calibri" panose="020F0502020204030204" pitchFamily="34" charset="0"/>
                <a:cs typeface="Times New Roman" panose="02020603050405020304" pitchFamily="18" charset="0"/>
              </a:rPr>
              <a:t> Classifier</a:t>
            </a:r>
          </a:p>
          <a:p>
            <a:r>
              <a:rPr lang="en-IN" sz="1900" b="1">
                <a:latin typeface="Times New Roman" panose="02020603050405020304" pitchFamily="18" charset="0"/>
                <a:ea typeface="Calibri" panose="020F0502020204030204" pitchFamily="34" charset="0"/>
                <a:cs typeface="Times New Roman" panose="02020603050405020304" pitchFamily="18" charset="0"/>
              </a:rPr>
              <a:t>Naïve Bayes Classifier</a:t>
            </a:r>
          </a:p>
          <a:p>
            <a:r>
              <a:rPr lang="en-IN" sz="1900" b="1">
                <a:latin typeface="Times New Roman" panose="02020603050405020304" pitchFamily="18" charset="0"/>
                <a:ea typeface="Calibri" panose="020F0502020204030204" pitchFamily="34" charset="0"/>
                <a:cs typeface="Times New Roman" panose="02020603050405020304" pitchFamily="18" charset="0"/>
              </a:rPr>
              <a:t>Decision tree</a:t>
            </a:r>
          </a:p>
          <a:p>
            <a:r>
              <a:rPr lang="en-IN" sz="1900" b="1">
                <a:latin typeface="Times New Roman" panose="02020603050405020304" pitchFamily="18" charset="0"/>
                <a:ea typeface="Calibri" panose="020F0502020204030204" pitchFamily="34" charset="0"/>
                <a:cs typeface="Times New Roman" panose="02020603050405020304" pitchFamily="18" charset="0"/>
              </a:rPr>
              <a:t>Comparison Table for Classifiers</a:t>
            </a:r>
          </a:p>
          <a:p>
            <a:r>
              <a:rPr lang="en-IN" sz="1900" b="1">
                <a:latin typeface="Times New Roman" panose="02020603050405020304" pitchFamily="18" charset="0"/>
                <a:ea typeface="Calibri" panose="020F0502020204030204" pitchFamily="34" charset="0"/>
                <a:cs typeface="Times New Roman" panose="02020603050405020304" pitchFamily="18" charset="0"/>
              </a:rPr>
              <a:t>K-means with CNN</a:t>
            </a:r>
          </a:p>
          <a:p>
            <a:r>
              <a:rPr lang="en-IN" sz="1900" b="1">
                <a:latin typeface="Times New Roman" panose="02020603050405020304" pitchFamily="18" charset="0"/>
                <a:ea typeface="Calibri" panose="020F0502020204030204" pitchFamily="34" charset="0"/>
                <a:cs typeface="Times New Roman" panose="02020603050405020304" pitchFamily="18" charset="0"/>
              </a:rPr>
              <a:t>AlexNet</a:t>
            </a:r>
          </a:p>
          <a:p>
            <a:r>
              <a:rPr lang="en-IN" sz="1900" b="1">
                <a:latin typeface="Times New Roman" panose="02020603050405020304" pitchFamily="18" charset="0"/>
                <a:ea typeface="Calibri" panose="020F0502020204030204" pitchFamily="34" charset="0"/>
                <a:cs typeface="Times New Roman" panose="02020603050405020304" pitchFamily="18" charset="0"/>
              </a:rPr>
              <a:t>LSTM</a:t>
            </a:r>
          </a:p>
          <a:p>
            <a:r>
              <a:rPr lang="en-IN" sz="1900" b="1">
                <a:latin typeface="Times New Roman" panose="02020603050405020304" pitchFamily="18" charset="0"/>
                <a:ea typeface="Calibri" panose="020F0502020204030204" pitchFamily="34" charset="0"/>
                <a:cs typeface="Times New Roman" panose="02020603050405020304" pitchFamily="18" charset="0"/>
              </a:rPr>
              <a:t>GRU</a:t>
            </a:r>
          </a:p>
          <a:p>
            <a:r>
              <a:rPr lang="en-IN" sz="1900" b="1">
                <a:latin typeface="Times New Roman" panose="02020603050405020304" pitchFamily="18" charset="0"/>
                <a:ea typeface="Calibri" panose="020F0502020204030204" pitchFamily="34" charset="0"/>
                <a:cs typeface="Times New Roman" panose="02020603050405020304" pitchFamily="18" charset="0"/>
              </a:rPr>
              <a:t>Model Evaluation for Parkinson’s Model</a:t>
            </a:r>
          </a:p>
          <a:p>
            <a:r>
              <a:rPr lang="en-IN" sz="1900" b="1">
                <a:latin typeface="Times New Roman" panose="02020603050405020304" pitchFamily="18" charset="0"/>
                <a:ea typeface="Calibri" panose="020F0502020204030204" pitchFamily="34" charset="0"/>
                <a:cs typeface="Times New Roman" panose="02020603050405020304" pitchFamily="18" charset="0"/>
              </a:rPr>
              <a:t>References</a:t>
            </a:r>
          </a:p>
          <a:p>
            <a:endParaRPr lang="en-IN" sz="1800" b="1">
              <a:latin typeface="Times New Roman" panose="02020603050405020304" pitchFamily="18" charset="0"/>
              <a:ea typeface="Calibri" panose="020F0502020204030204" pitchFamily="34" charset="0"/>
              <a:cs typeface="Times New Roman" panose="02020603050405020304" pitchFamily="18" charset="0"/>
            </a:endParaRPr>
          </a:p>
          <a:p>
            <a:endParaRPr lang="en-IN" sz="1800" b="1">
              <a:latin typeface="Times New Roman" panose="02020603050405020304" pitchFamily="18" charset="0"/>
              <a:ea typeface="Calibri" panose="020F0502020204030204" pitchFamily="34" charset="0"/>
              <a:cs typeface="Times New Roman" panose="02020603050405020304" pitchFamily="18" charset="0"/>
            </a:endParaRPr>
          </a:p>
          <a:p>
            <a:endParaRPr lang="en-IN" sz="1800" b="1">
              <a:latin typeface="Times New Roman" panose="02020603050405020304" pitchFamily="18" charset="0"/>
              <a:ea typeface="Calibri" panose="020F0502020204030204" pitchFamily="34" charset="0"/>
              <a:cs typeface="Times New Roman" panose="02020603050405020304" pitchFamily="18" charset="0"/>
            </a:endParaRPr>
          </a:p>
          <a:p>
            <a:endParaRPr lang="en-IN" sz="1800" b="1">
              <a:latin typeface="Times New Roman" panose="02020603050405020304" pitchFamily="18" charset="0"/>
              <a:ea typeface="Calibri" panose="020F0502020204030204" pitchFamily="34" charset="0"/>
              <a:cs typeface="Times New Roman" panose="02020603050405020304" pitchFamily="18" charset="0"/>
            </a:endParaRPr>
          </a:p>
          <a:p>
            <a:endParaRPr lang="en-IN" sz="1800" b="1">
              <a:latin typeface="Times New Roman" panose="02020603050405020304" pitchFamily="18" charset="0"/>
              <a:ea typeface="Calibri" panose="020F0502020204030204" pitchFamily="34" charset="0"/>
              <a:cs typeface="Times New Roman" panose="02020603050405020304" pitchFamily="18" charset="0"/>
            </a:endParaRPr>
          </a:p>
          <a:p>
            <a:endParaRPr lang="en-IN" sz="1800" b="1">
              <a:latin typeface="Times New Roman" panose="02020603050405020304" pitchFamily="18" charset="0"/>
              <a:ea typeface="Calibri" panose="020F0502020204030204" pitchFamily="34" charset="0"/>
              <a:cs typeface="Times New Roman" panose="02020603050405020304" pitchFamily="18" charset="0"/>
            </a:endParaRPr>
          </a:p>
          <a:p>
            <a:endParaRPr lang="en-IN" sz="1800" b="1">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1472616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87A6-B9A3-8066-21C0-0566CFAFD8CE}"/>
              </a:ext>
            </a:extLst>
          </p:cNvPr>
          <p:cNvSpPr>
            <a:spLocks noGrp="1"/>
          </p:cNvSpPr>
          <p:nvPr>
            <p:ph type="title"/>
          </p:nvPr>
        </p:nvSpPr>
        <p:spPr>
          <a:xfrm>
            <a:off x="838200" y="365126"/>
            <a:ext cx="10515600" cy="315912"/>
          </a:xfrm>
        </p:spPr>
        <p:txBody>
          <a:bodyPr>
            <a:normAutofit fontScale="90000"/>
          </a:bodyPr>
          <a:lstStyle/>
          <a:p>
            <a:pPr algn="ctr"/>
            <a:r>
              <a:rPr lang="en-US"/>
              <a:t>Bayesian Classifier</a:t>
            </a:r>
          </a:p>
        </p:txBody>
      </p:sp>
      <p:graphicFrame>
        <p:nvGraphicFramePr>
          <p:cNvPr id="4" name="Content Placeholder 3">
            <a:extLst>
              <a:ext uri="{FF2B5EF4-FFF2-40B4-BE49-F238E27FC236}">
                <a16:creationId xmlns:a16="http://schemas.microsoft.com/office/drawing/2014/main" id="{A00B49FA-34EE-A4AD-42A1-830101013F75}"/>
              </a:ext>
            </a:extLst>
          </p:cNvPr>
          <p:cNvGraphicFramePr>
            <a:graphicFrameLocks noGrp="1"/>
          </p:cNvGraphicFramePr>
          <p:nvPr>
            <p:ph idx="1"/>
            <p:extLst>
              <p:ext uri="{D42A27DB-BD31-4B8C-83A1-F6EECF244321}">
                <p14:modId xmlns:p14="http://schemas.microsoft.com/office/powerpoint/2010/main" val="3182346244"/>
              </p:ext>
            </p:extLst>
          </p:nvPr>
        </p:nvGraphicFramePr>
        <p:xfrm>
          <a:off x="838200" y="819452"/>
          <a:ext cx="5725160" cy="2598166"/>
        </p:xfrm>
        <a:graphic>
          <a:graphicData uri="http://schemas.openxmlformats.org/drawingml/2006/table">
            <a:tbl>
              <a:tblPr firstRow="1" firstCol="1" bandRow="1">
                <a:tableStyleId>{5940675A-B579-460E-94D1-54222C63F5DA}</a:tableStyleId>
              </a:tblPr>
              <a:tblGrid>
                <a:gridCol w="1368425">
                  <a:extLst>
                    <a:ext uri="{9D8B030D-6E8A-4147-A177-3AD203B41FA5}">
                      <a16:colId xmlns:a16="http://schemas.microsoft.com/office/drawing/2014/main" val="2553030016"/>
                    </a:ext>
                  </a:extLst>
                </a:gridCol>
                <a:gridCol w="3200400">
                  <a:extLst>
                    <a:ext uri="{9D8B030D-6E8A-4147-A177-3AD203B41FA5}">
                      <a16:colId xmlns:a16="http://schemas.microsoft.com/office/drawing/2014/main" val="256114922"/>
                    </a:ext>
                  </a:extLst>
                </a:gridCol>
                <a:gridCol w="1156335">
                  <a:extLst>
                    <a:ext uri="{9D8B030D-6E8A-4147-A177-3AD203B41FA5}">
                      <a16:colId xmlns:a16="http://schemas.microsoft.com/office/drawing/2014/main" val="2011728950"/>
                    </a:ext>
                  </a:extLst>
                </a:gridCol>
              </a:tblGrid>
              <a:tr h="0">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590172"/>
                  </a:ext>
                </a:extLst>
              </a:tr>
              <a:tr h="0">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2416553"/>
                  </a:ext>
                </a:extLst>
              </a:tr>
              <a:tr h="0">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This parameter sets the seed for the random number generator used by the data splitter. By using a fixed seed, the random splitting process becomes deterministic, allowing for result reproducibility.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2822961"/>
                  </a:ext>
                </a:extLst>
              </a:tr>
              <a:tr h="0">
                <a:tc>
                  <a:txBody>
                    <a:bodyPr/>
                    <a:lstStyle/>
                    <a:p>
                      <a:pPr marL="0" marR="0" algn="just">
                        <a:lnSpc>
                          <a:spcPct val="115000"/>
                        </a:lnSpc>
                        <a:spcBef>
                          <a:spcPts val="0"/>
                        </a:spcBef>
                        <a:spcAft>
                          <a:spcPts val="0"/>
                        </a:spcAft>
                      </a:pPr>
                      <a:r>
                        <a:rPr lang="en-IN" sz="1200">
                          <a:effectLst/>
                        </a:rPr>
                        <a:t>Grid Search CV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The grid search explores various alpha values using 5-fold cross-validation.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it-IT" sz="1100">
                          <a:effectLst/>
                        </a:rPr>
                        <a:t>'priors': [None, [0.1, 0.9], [0.3, 0.7], [0.5, 0.5], [0.7, 0.3], [0.9, 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9356337"/>
                  </a:ext>
                </a:extLst>
              </a:tr>
            </a:tbl>
          </a:graphicData>
        </a:graphic>
      </p:graphicFrame>
      <p:pic>
        <p:nvPicPr>
          <p:cNvPr id="7" name="Picture 6">
            <a:extLst>
              <a:ext uri="{FF2B5EF4-FFF2-40B4-BE49-F238E27FC236}">
                <a16:creationId xmlns:a16="http://schemas.microsoft.com/office/drawing/2014/main" id="{E571D649-1EC9-DDAB-50E8-9020110A22BE}"/>
              </a:ext>
            </a:extLst>
          </p:cNvPr>
          <p:cNvPicPr>
            <a:picLocks noChangeAspect="1"/>
          </p:cNvPicPr>
          <p:nvPr/>
        </p:nvPicPr>
        <p:blipFill rotWithShape="1">
          <a:blip r:embed="rId2"/>
          <a:srcRect r="20873"/>
          <a:stretch/>
        </p:blipFill>
        <p:spPr>
          <a:xfrm>
            <a:off x="6725920" y="819452"/>
            <a:ext cx="5133288" cy="4763165"/>
          </a:xfrm>
          <a:prstGeom prst="rect">
            <a:avLst/>
          </a:prstGeom>
        </p:spPr>
      </p:pic>
    </p:spTree>
    <p:extLst>
      <p:ext uri="{BB962C8B-B14F-4D97-AF65-F5344CB8AC3E}">
        <p14:creationId xmlns:p14="http://schemas.microsoft.com/office/powerpoint/2010/main" val="2579104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98DC-CFA1-1314-7EFB-FACADA97E6DA}"/>
              </a:ext>
            </a:extLst>
          </p:cNvPr>
          <p:cNvSpPr>
            <a:spLocks noGrp="1"/>
          </p:cNvSpPr>
          <p:nvPr>
            <p:ph type="title"/>
          </p:nvPr>
        </p:nvSpPr>
        <p:spPr>
          <a:xfrm>
            <a:off x="838200" y="365125"/>
            <a:ext cx="10515600" cy="706591"/>
          </a:xfrm>
        </p:spPr>
        <p:txBody>
          <a:bodyPr/>
          <a:lstStyle/>
          <a:p>
            <a:pPr algn="ctr"/>
            <a:r>
              <a:rPr lang="en-US"/>
              <a:t>Naïve Bayes Classifier</a:t>
            </a:r>
          </a:p>
        </p:txBody>
      </p:sp>
      <p:graphicFrame>
        <p:nvGraphicFramePr>
          <p:cNvPr id="4" name="Content Placeholder 3">
            <a:extLst>
              <a:ext uri="{FF2B5EF4-FFF2-40B4-BE49-F238E27FC236}">
                <a16:creationId xmlns:a16="http://schemas.microsoft.com/office/drawing/2014/main" id="{53185135-6000-B518-8E99-7C713A180BD2}"/>
              </a:ext>
            </a:extLst>
          </p:cNvPr>
          <p:cNvGraphicFramePr>
            <a:graphicFrameLocks noGrp="1"/>
          </p:cNvGraphicFramePr>
          <p:nvPr>
            <p:ph idx="1"/>
            <p:extLst>
              <p:ext uri="{D42A27DB-BD31-4B8C-83A1-F6EECF244321}">
                <p14:modId xmlns:p14="http://schemas.microsoft.com/office/powerpoint/2010/main" val="338273608"/>
              </p:ext>
            </p:extLst>
          </p:nvPr>
        </p:nvGraphicFramePr>
        <p:xfrm>
          <a:off x="745858" y="1222729"/>
          <a:ext cx="5725160" cy="2053844"/>
        </p:xfrm>
        <a:graphic>
          <a:graphicData uri="http://schemas.openxmlformats.org/drawingml/2006/table">
            <a:tbl>
              <a:tblPr firstRow="1" firstCol="1" bandRow="1">
                <a:tableStyleId>{5940675A-B579-460E-94D1-54222C63F5DA}</a:tableStyleId>
              </a:tblPr>
              <a:tblGrid>
                <a:gridCol w="1368425">
                  <a:extLst>
                    <a:ext uri="{9D8B030D-6E8A-4147-A177-3AD203B41FA5}">
                      <a16:colId xmlns:a16="http://schemas.microsoft.com/office/drawing/2014/main" val="2623984573"/>
                    </a:ext>
                  </a:extLst>
                </a:gridCol>
                <a:gridCol w="3200400">
                  <a:extLst>
                    <a:ext uri="{9D8B030D-6E8A-4147-A177-3AD203B41FA5}">
                      <a16:colId xmlns:a16="http://schemas.microsoft.com/office/drawing/2014/main" val="3366298618"/>
                    </a:ext>
                  </a:extLst>
                </a:gridCol>
                <a:gridCol w="1156335">
                  <a:extLst>
                    <a:ext uri="{9D8B030D-6E8A-4147-A177-3AD203B41FA5}">
                      <a16:colId xmlns:a16="http://schemas.microsoft.com/office/drawing/2014/main" val="1700162395"/>
                    </a:ext>
                  </a:extLst>
                </a:gridCol>
              </a:tblGrid>
              <a:tr h="0">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7976051"/>
                  </a:ext>
                </a:extLst>
              </a:tr>
              <a:tr h="0">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7470054"/>
                  </a:ext>
                </a:extLst>
              </a:tr>
              <a:tr h="0">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This parameter sets the seed for the random number generator used by the data splitter. By using a fixed seed, the random splitting process becomes deterministic, allowing for result reproducibility.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5029087"/>
                  </a:ext>
                </a:extLst>
              </a:tr>
              <a:tr h="0">
                <a:tc>
                  <a:txBody>
                    <a:bodyPr/>
                    <a:lstStyle/>
                    <a:p>
                      <a:pPr marL="0" marR="0" algn="just">
                        <a:lnSpc>
                          <a:spcPct val="115000"/>
                        </a:lnSpc>
                        <a:spcBef>
                          <a:spcPts val="0"/>
                        </a:spcBef>
                        <a:spcAft>
                          <a:spcPts val="0"/>
                        </a:spcAft>
                      </a:pPr>
                      <a:r>
                        <a:rPr lang="en-IN" sz="1200">
                          <a:effectLst/>
                        </a:rPr>
                        <a:t>Grid Search CV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The grid search explores various alpha values using 5-fold cross-validation.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err="1">
                          <a:effectLst/>
                        </a:rPr>
                        <a:t>n_neighbors</a:t>
                      </a:r>
                      <a:r>
                        <a:rPr lang="en-IN" sz="1200">
                          <a:effectLst/>
                        </a:rPr>
                        <a:t>: 3, 5, 7, 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1515619"/>
                  </a:ext>
                </a:extLst>
              </a:tr>
            </a:tbl>
          </a:graphicData>
        </a:graphic>
      </p:graphicFrame>
      <p:pic>
        <p:nvPicPr>
          <p:cNvPr id="7" name="Picture 6">
            <a:extLst>
              <a:ext uri="{FF2B5EF4-FFF2-40B4-BE49-F238E27FC236}">
                <a16:creationId xmlns:a16="http://schemas.microsoft.com/office/drawing/2014/main" id="{D095D74C-5F91-6D88-4160-ECE54A78F177}"/>
              </a:ext>
            </a:extLst>
          </p:cNvPr>
          <p:cNvPicPr>
            <a:picLocks noChangeAspect="1"/>
          </p:cNvPicPr>
          <p:nvPr/>
        </p:nvPicPr>
        <p:blipFill rotWithShape="1">
          <a:blip r:embed="rId2"/>
          <a:srcRect t="3080"/>
          <a:stretch/>
        </p:blipFill>
        <p:spPr>
          <a:xfrm>
            <a:off x="7058846" y="1079203"/>
            <a:ext cx="4877481" cy="4699593"/>
          </a:xfrm>
          <a:prstGeom prst="rect">
            <a:avLst/>
          </a:prstGeom>
        </p:spPr>
      </p:pic>
      <p:pic>
        <p:nvPicPr>
          <p:cNvPr id="9" name="Picture 8">
            <a:extLst>
              <a:ext uri="{FF2B5EF4-FFF2-40B4-BE49-F238E27FC236}">
                <a16:creationId xmlns:a16="http://schemas.microsoft.com/office/drawing/2014/main" id="{BB3EB080-8A49-5F64-75BF-0F2972B843B3}"/>
              </a:ext>
            </a:extLst>
          </p:cNvPr>
          <p:cNvPicPr>
            <a:picLocks noChangeAspect="1"/>
          </p:cNvPicPr>
          <p:nvPr/>
        </p:nvPicPr>
        <p:blipFill rotWithShape="1">
          <a:blip r:embed="rId3"/>
          <a:srcRect l="4895" t="4569" r="5806"/>
          <a:stretch/>
        </p:blipFill>
        <p:spPr>
          <a:xfrm>
            <a:off x="436984" y="3321699"/>
            <a:ext cx="5725161" cy="3536301"/>
          </a:xfrm>
          <a:prstGeom prst="rect">
            <a:avLst/>
          </a:prstGeom>
        </p:spPr>
      </p:pic>
    </p:spTree>
    <p:extLst>
      <p:ext uri="{BB962C8B-B14F-4D97-AF65-F5344CB8AC3E}">
        <p14:creationId xmlns:p14="http://schemas.microsoft.com/office/powerpoint/2010/main" val="1511004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C3E5-F618-A0DB-A4D1-6418ACB71CE7}"/>
              </a:ext>
            </a:extLst>
          </p:cNvPr>
          <p:cNvSpPr>
            <a:spLocks noGrp="1"/>
          </p:cNvSpPr>
          <p:nvPr>
            <p:ph type="title"/>
          </p:nvPr>
        </p:nvSpPr>
        <p:spPr>
          <a:xfrm>
            <a:off x="838200" y="365126"/>
            <a:ext cx="10515600" cy="509946"/>
          </a:xfrm>
        </p:spPr>
        <p:txBody>
          <a:bodyPr>
            <a:normAutofit fontScale="90000"/>
          </a:bodyPr>
          <a:lstStyle/>
          <a:p>
            <a:r>
              <a:rPr lang="en-US"/>
              <a:t>Decision Tree</a:t>
            </a:r>
          </a:p>
        </p:txBody>
      </p:sp>
      <p:graphicFrame>
        <p:nvGraphicFramePr>
          <p:cNvPr id="4" name="Content Placeholder 3">
            <a:extLst>
              <a:ext uri="{FF2B5EF4-FFF2-40B4-BE49-F238E27FC236}">
                <a16:creationId xmlns:a16="http://schemas.microsoft.com/office/drawing/2014/main" id="{717E3ED0-AB00-F114-DBEF-250B2F21C41C}"/>
              </a:ext>
            </a:extLst>
          </p:cNvPr>
          <p:cNvGraphicFramePr>
            <a:graphicFrameLocks noGrp="1"/>
          </p:cNvGraphicFramePr>
          <p:nvPr>
            <p:ph idx="1"/>
            <p:extLst>
              <p:ext uri="{D42A27DB-BD31-4B8C-83A1-F6EECF244321}">
                <p14:modId xmlns:p14="http://schemas.microsoft.com/office/powerpoint/2010/main" val="494846818"/>
              </p:ext>
            </p:extLst>
          </p:nvPr>
        </p:nvGraphicFramePr>
        <p:xfrm>
          <a:off x="838200" y="1010643"/>
          <a:ext cx="5725160" cy="3192761"/>
        </p:xfrm>
        <a:graphic>
          <a:graphicData uri="http://schemas.openxmlformats.org/drawingml/2006/table">
            <a:tbl>
              <a:tblPr firstRow="1" firstCol="1" bandRow="1">
                <a:tableStyleId>{5940675A-B579-460E-94D1-54222C63F5DA}</a:tableStyleId>
              </a:tblPr>
              <a:tblGrid>
                <a:gridCol w="1368425">
                  <a:extLst>
                    <a:ext uri="{9D8B030D-6E8A-4147-A177-3AD203B41FA5}">
                      <a16:colId xmlns:a16="http://schemas.microsoft.com/office/drawing/2014/main" val="4196469213"/>
                    </a:ext>
                  </a:extLst>
                </a:gridCol>
                <a:gridCol w="3200400">
                  <a:extLst>
                    <a:ext uri="{9D8B030D-6E8A-4147-A177-3AD203B41FA5}">
                      <a16:colId xmlns:a16="http://schemas.microsoft.com/office/drawing/2014/main" val="4208264338"/>
                    </a:ext>
                  </a:extLst>
                </a:gridCol>
                <a:gridCol w="1156335">
                  <a:extLst>
                    <a:ext uri="{9D8B030D-6E8A-4147-A177-3AD203B41FA5}">
                      <a16:colId xmlns:a16="http://schemas.microsoft.com/office/drawing/2014/main" val="4060584046"/>
                    </a:ext>
                  </a:extLst>
                </a:gridCol>
              </a:tblGrid>
              <a:tr h="146518">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Purpose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741083"/>
                  </a:ext>
                </a:extLst>
              </a:tr>
              <a:tr h="302151">
                <a:tc>
                  <a:txBody>
                    <a:bodyPr/>
                    <a:lstStyle/>
                    <a:p>
                      <a:pPr marL="0" marR="0" algn="just">
                        <a:lnSpc>
                          <a:spcPct val="115000"/>
                        </a:lnSpc>
                        <a:spcBef>
                          <a:spcPts val="0"/>
                        </a:spcBef>
                        <a:spcAft>
                          <a:spcPts val="0"/>
                        </a:spcAft>
                      </a:pPr>
                      <a:r>
                        <a:rPr lang="en-IN" sz="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To split the dataset into training and testing in a ratio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6466718"/>
                  </a:ext>
                </a:extLst>
              </a:tr>
              <a:tr h="769053">
                <a:tc>
                  <a:txBody>
                    <a:bodyPr/>
                    <a:lstStyle/>
                    <a:p>
                      <a:pPr marL="0" marR="0" algn="just">
                        <a:lnSpc>
                          <a:spcPct val="115000"/>
                        </a:lnSpc>
                        <a:spcBef>
                          <a:spcPts val="0"/>
                        </a:spcBef>
                        <a:spcAft>
                          <a:spcPts val="0"/>
                        </a:spcAft>
                      </a:pPr>
                      <a:r>
                        <a:rPr lang="en-IN" sz="1200">
                          <a:effectLst/>
                        </a:rPr>
                        <a:t>Random 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This parameter sets the seed for the random number generator used by the data splitter. By using a fixed seed, the random splitting process becomes deterministic, allowing for result reproducibility.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370052"/>
                  </a:ext>
                </a:extLst>
              </a:tr>
              <a:tr h="1547222">
                <a:tc>
                  <a:txBody>
                    <a:bodyPr/>
                    <a:lstStyle/>
                    <a:p>
                      <a:pPr marL="0" marR="0" algn="just">
                        <a:lnSpc>
                          <a:spcPct val="115000"/>
                        </a:lnSpc>
                        <a:spcBef>
                          <a:spcPts val="0"/>
                        </a:spcBef>
                        <a:spcAft>
                          <a:spcPts val="0"/>
                        </a:spcAft>
                      </a:pPr>
                      <a:r>
                        <a:rPr lang="en-IN" sz="1200">
                          <a:effectLst/>
                        </a:rPr>
                        <a:t>Grid Search CV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IN" sz="1200">
                          <a:effectLst/>
                        </a:rPr>
                        <a:t>The grid search explores various alpha values using 5-fold cross-validation.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r>
                        <a:rPr lang="en-US" sz="110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100">
                          <a:effectLst/>
                          <a:latin typeface="Calibri" panose="020F0502020204030204" pitchFamily="34" charset="0"/>
                          <a:ea typeface="Calibri" panose="020F0502020204030204" pitchFamily="34" charset="0"/>
                          <a:cs typeface="Times New Roman" panose="02020603050405020304" pitchFamily="18" charset="0"/>
                        </a:rPr>
                        <a:t>': [3, 5, 7, 10],    '</a:t>
                      </a:r>
                      <a:r>
                        <a:rPr lang="en-US" sz="1100" err="1">
                          <a:effectLst/>
                          <a:latin typeface="Calibri" panose="020F0502020204030204" pitchFamily="34" charset="0"/>
                          <a:ea typeface="Calibri" panose="020F0502020204030204" pitchFamily="34" charset="0"/>
                          <a:cs typeface="Times New Roman" panose="02020603050405020304" pitchFamily="18" charset="0"/>
                        </a:rPr>
                        <a:t>min_samples_split</a:t>
                      </a:r>
                      <a:r>
                        <a:rPr lang="en-US" sz="1100">
                          <a:effectLst/>
                          <a:latin typeface="Calibri" panose="020F0502020204030204" pitchFamily="34" charset="0"/>
                          <a:ea typeface="Calibri" panose="020F0502020204030204" pitchFamily="34" charset="0"/>
                          <a:cs typeface="Times New Roman" panose="02020603050405020304" pitchFamily="18" charset="0"/>
                        </a:rPr>
                        <a:t>': [2, 5, 10],    '</a:t>
                      </a:r>
                      <a:r>
                        <a:rPr lang="en-US" sz="1100" err="1">
                          <a:effectLst/>
                          <a:latin typeface="Calibri" panose="020F0502020204030204" pitchFamily="34" charset="0"/>
                          <a:ea typeface="Calibri" panose="020F0502020204030204" pitchFamily="34" charset="0"/>
                          <a:cs typeface="Times New Roman" panose="02020603050405020304" pitchFamily="18" charset="0"/>
                        </a:rPr>
                        <a:t>min_samples_leaf</a:t>
                      </a:r>
                      <a:r>
                        <a:rPr lang="en-US" sz="1100">
                          <a:effectLst/>
                          <a:latin typeface="Calibri" panose="020F0502020204030204" pitchFamily="34" charset="0"/>
                          <a:ea typeface="Calibri" panose="020F0502020204030204" pitchFamily="34" charset="0"/>
                          <a:cs typeface="Times New Roman" panose="02020603050405020304" pitchFamily="18" charset="0"/>
                        </a:rPr>
                        <a:t>': [1, 2, 4]</a:t>
                      </a:r>
                    </a:p>
                  </a:txBody>
                  <a:tcPr marL="68580" marR="68580" marT="0" marB="0"/>
                </a:tc>
                <a:extLst>
                  <a:ext uri="{0D108BD9-81ED-4DB2-BD59-A6C34878D82A}">
                    <a16:rowId xmlns:a16="http://schemas.microsoft.com/office/drawing/2014/main" val="295479026"/>
                  </a:ext>
                </a:extLst>
              </a:tr>
            </a:tbl>
          </a:graphicData>
        </a:graphic>
      </p:graphicFrame>
      <p:pic>
        <p:nvPicPr>
          <p:cNvPr id="7" name="Picture 6">
            <a:extLst>
              <a:ext uri="{FF2B5EF4-FFF2-40B4-BE49-F238E27FC236}">
                <a16:creationId xmlns:a16="http://schemas.microsoft.com/office/drawing/2014/main" id="{57A0DC69-BC54-0C88-71B0-95BE3A132F72}"/>
              </a:ext>
            </a:extLst>
          </p:cNvPr>
          <p:cNvPicPr>
            <a:picLocks noChangeAspect="1"/>
          </p:cNvPicPr>
          <p:nvPr/>
        </p:nvPicPr>
        <p:blipFill rotWithShape="1">
          <a:blip r:embed="rId2"/>
          <a:srcRect r="4494"/>
          <a:stretch/>
        </p:blipFill>
        <p:spPr>
          <a:xfrm>
            <a:off x="6674248" y="744467"/>
            <a:ext cx="5352912" cy="4734586"/>
          </a:xfrm>
          <a:prstGeom prst="rect">
            <a:avLst/>
          </a:prstGeom>
        </p:spPr>
      </p:pic>
    </p:spTree>
    <p:extLst>
      <p:ext uri="{BB962C8B-B14F-4D97-AF65-F5344CB8AC3E}">
        <p14:creationId xmlns:p14="http://schemas.microsoft.com/office/powerpoint/2010/main" val="3333678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8ABF-AFE3-F11A-EB3A-DCDF82CB4BAE}"/>
              </a:ext>
            </a:extLst>
          </p:cNvPr>
          <p:cNvSpPr>
            <a:spLocks noGrp="1"/>
          </p:cNvSpPr>
          <p:nvPr>
            <p:ph type="title"/>
          </p:nvPr>
        </p:nvSpPr>
        <p:spPr/>
        <p:txBody>
          <a:bodyPr/>
          <a:lstStyle/>
          <a:p>
            <a:r>
              <a:rPr lang="en-US"/>
              <a:t>Decision Tree</a:t>
            </a:r>
            <a:endParaRPr lang="en-IN"/>
          </a:p>
        </p:txBody>
      </p:sp>
      <p:pic>
        <p:nvPicPr>
          <p:cNvPr id="5" name="Content Placeholder 4">
            <a:extLst>
              <a:ext uri="{FF2B5EF4-FFF2-40B4-BE49-F238E27FC236}">
                <a16:creationId xmlns:a16="http://schemas.microsoft.com/office/drawing/2014/main" id="{805F0687-F3FE-BFD4-DBC1-7BE8DDCED839}"/>
              </a:ext>
            </a:extLst>
          </p:cNvPr>
          <p:cNvPicPr>
            <a:picLocks noGrp="1" noChangeAspect="1"/>
          </p:cNvPicPr>
          <p:nvPr>
            <p:ph idx="1"/>
          </p:nvPr>
        </p:nvPicPr>
        <p:blipFill rotWithShape="1">
          <a:blip r:embed="rId2"/>
          <a:srcRect t="3075"/>
          <a:stretch/>
        </p:blipFill>
        <p:spPr>
          <a:xfrm>
            <a:off x="3573625" y="1563189"/>
            <a:ext cx="4645764" cy="4613774"/>
          </a:xfrm>
        </p:spPr>
      </p:pic>
    </p:spTree>
    <p:extLst>
      <p:ext uri="{BB962C8B-B14F-4D97-AF65-F5344CB8AC3E}">
        <p14:creationId xmlns:p14="http://schemas.microsoft.com/office/powerpoint/2010/main" val="4075469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90AC-DC26-AC68-98D4-795839BBC92B}"/>
              </a:ext>
            </a:extLst>
          </p:cNvPr>
          <p:cNvSpPr>
            <a:spLocks noGrp="1"/>
          </p:cNvSpPr>
          <p:nvPr>
            <p:ph type="title"/>
          </p:nvPr>
        </p:nvSpPr>
        <p:spPr>
          <a:xfrm>
            <a:off x="838200" y="365125"/>
            <a:ext cx="10515600" cy="637765"/>
          </a:xfrm>
        </p:spPr>
        <p:txBody>
          <a:bodyPr>
            <a:normAutofit fontScale="90000"/>
          </a:bodyPr>
          <a:lstStyle/>
          <a:p>
            <a:pPr algn="ctr"/>
            <a:r>
              <a:rPr lang="en-US"/>
              <a:t>K-means with CNN</a:t>
            </a:r>
          </a:p>
        </p:txBody>
      </p:sp>
      <p:graphicFrame>
        <p:nvGraphicFramePr>
          <p:cNvPr id="4" name="Content Placeholder 3">
            <a:extLst>
              <a:ext uri="{FF2B5EF4-FFF2-40B4-BE49-F238E27FC236}">
                <a16:creationId xmlns:a16="http://schemas.microsoft.com/office/drawing/2014/main" id="{1EC74743-F580-0924-99AE-CDA91F7F351C}"/>
              </a:ext>
            </a:extLst>
          </p:cNvPr>
          <p:cNvGraphicFramePr>
            <a:graphicFrameLocks noGrp="1"/>
          </p:cNvGraphicFramePr>
          <p:nvPr>
            <p:ph idx="1"/>
            <p:extLst>
              <p:ext uri="{D42A27DB-BD31-4B8C-83A1-F6EECF244321}">
                <p14:modId xmlns:p14="http://schemas.microsoft.com/office/powerpoint/2010/main" val="2057103518"/>
              </p:ext>
            </p:extLst>
          </p:nvPr>
        </p:nvGraphicFramePr>
        <p:xfrm>
          <a:off x="838200" y="1002888"/>
          <a:ext cx="5711825" cy="3264310"/>
        </p:xfrm>
        <a:graphic>
          <a:graphicData uri="http://schemas.openxmlformats.org/drawingml/2006/table">
            <a:tbl>
              <a:tblPr firstRow="1" firstCol="1" bandRow="1">
                <a:tableStyleId>{5940675A-B579-460E-94D1-54222C63F5DA}</a:tableStyleId>
              </a:tblPr>
              <a:tblGrid>
                <a:gridCol w="625475">
                  <a:extLst>
                    <a:ext uri="{9D8B030D-6E8A-4147-A177-3AD203B41FA5}">
                      <a16:colId xmlns:a16="http://schemas.microsoft.com/office/drawing/2014/main" val="1514652744"/>
                    </a:ext>
                  </a:extLst>
                </a:gridCol>
                <a:gridCol w="2171700">
                  <a:extLst>
                    <a:ext uri="{9D8B030D-6E8A-4147-A177-3AD203B41FA5}">
                      <a16:colId xmlns:a16="http://schemas.microsoft.com/office/drawing/2014/main" val="389835338"/>
                    </a:ext>
                  </a:extLst>
                </a:gridCol>
                <a:gridCol w="2914650">
                  <a:extLst>
                    <a:ext uri="{9D8B030D-6E8A-4147-A177-3AD203B41FA5}">
                      <a16:colId xmlns:a16="http://schemas.microsoft.com/office/drawing/2014/main" val="2437648374"/>
                    </a:ext>
                  </a:extLst>
                </a:gridCol>
              </a:tblGrid>
              <a:tr h="360211">
                <a:tc>
                  <a:txBody>
                    <a:bodyPr/>
                    <a:lstStyle/>
                    <a:p>
                      <a:pPr marL="0" marR="0" algn="ctr">
                        <a:lnSpc>
                          <a:spcPct val="115000"/>
                        </a:lnSpc>
                        <a:spcBef>
                          <a:spcPts val="0"/>
                        </a:spcBef>
                        <a:spcAft>
                          <a:spcPts val="0"/>
                        </a:spcAft>
                      </a:pPr>
                      <a:r>
                        <a:rPr lang="en-IN" sz="1200">
                          <a:effectLst/>
                        </a:rPr>
                        <a:t>S.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Parameter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4169414"/>
                  </a:ext>
                </a:extLst>
              </a:tr>
              <a:tr h="360211">
                <a:tc>
                  <a:txBody>
                    <a:bodyPr/>
                    <a:lstStyle/>
                    <a:p>
                      <a:pPr marL="0" marR="0" algn="ctr">
                        <a:lnSpc>
                          <a:spcPct val="115000"/>
                        </a:lnSpc>
                        <a:spcBef>
                          <a:spcPts val="0"/>
                        </a:spcBef>
                        <a:spcAft>
                          <a:spcPts val="0"/>
                        </a:spcAft>
                      </a:pPr>
                      <a:r>
                        <a:rPr lang="en-IN"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Epochs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8617436"/>
                  </a:ext>
                </a:extLst>
              </a:tr>
              <a:tr h="360211">
                <a:tc>
                  <a:txBody>
                    <a:bodyPr/>
                    <a:lstStyle/>
                    <a:p>
                      <a:pPr marL="0" marR="0" algn="ctr">
                        <a:lnSpc>
                          <a:spcPct val="115000"/>
                        </a:lnSpc>
                        <a:spcBef>
                          <a:spcPts val="0"/>
                        </a:spcBef>
                        <a:spcAft>
                          <a:spcPts val="0"/>
                        </a:spcAft>
                      </a:pPr>
                      <a:r>
                        <a:rPr lang="en-IN"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Accuracy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91.25%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9053044"/>
                  </a:ext>
                </a:extLst>
              </a:tr>
              <a:tr h="360211">
                <a:tc>
                  <a:txBody>
                    <a:bodyPr/>
                    <a:lstStyle/>
                    <a:p>
                      <a:pPr marL="0" marR="0" algn="ctr">
                        <a:lnSpc>
                          <a:spcPct val="115000"/>
                        </a:lnSpc>
                        <a:spcBef>
                          <a:spcPts val="0"/>
                        </a:spcBef>
                        <a:spcAft>
                          <a:spcPts val="0"/>
                        </a:spcAft>
                      </a:pPr>
                      <a:r>
                        <a:rPr lang="en-IN"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2554465"/>
                  </a:ext>
                </a:extLst>
              </a:tr>
              <a:tr h="360211">
                <a:tc>
                  <a:txBody>
                    <a:bodyPr/>
                    <a:lstStyle/>
                    <a:p>
                      <a:pPr marL="0" marR="0" algn="ctr">
                        <a:lnSpc>
                          <a:spcPct val="115000"/>
                        </a:lnSpc>
                        <a:spcBef>
                          <a:spcPts val="0"/>
                        </a:spcBef>
                        <a:spcAft>
                          <a:spcPts val="0"/>
                        </a:spcAft>
                      </a:pPr>
                      <a:r>
                        <a:rPr lang="en-IN" sz="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Recall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1834092"/>
                  </a:ext>
                </a:extLst>
              </a:tr>
              <a:tr h="360211">
                <a:tc>
                  <a:txBody>
                    <a:bodyPr/>
                    <a:lstStyle/>
                    <a:p>
                      <a:pPr marL="0" marR="0" algn="ctr">
                        <a:lnSpc>
                          <a:spcPct val="115000"/>
                        </a:lnSpc>
                        <a:spcBef>
                          <a:spcPts val="0"/>
                        </a:spcBef>
                        <a:spcAft>
                          <a:spcPts val="0"/>
                        </a:spcAft>
                      </a:pPr>
                      <a:r>
                        <a:rPr lang="en-IN"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F1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7888819"/>
                  </a:ext>
                </a:extLst>
              </a:tr>
              <a:tr h="742833">
                <a:tc>
                  <a:txBody>
                    <a:bodyPr/>
                    <a:lstStyle/>
                    <a:p>
                      <a:pPr marL="0" marR="0" algn="ctr">
                        <a:lnSpc>
                          <a:spcPct val="115000"/>
                        </a:lnSpc>
                        <a:spcBef>
                          <a:spcPts val="0"/>
                        </a:spcBef>
                        <a:spcAft>
                          <a:spcPts val="0"/>
                        </a:spcAft>
                      </a:pPr>
                      <a:r>
                        <a:rPr lang="en-IN"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Confusion Matrix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a:effectLst/>
                        </a:rPr>
                        <a:t>[[26  3]</a:t>
                      </a:r>
                      <a:endParaRPr lang="en-US" sz="1100">
                        <a:effectLst/>
                      </a:endParaRPr>
                    </a:p>
                    <a:p>
                      <a:pPr marL="0" marR="0" algn="ctr">
                        <a:lnSpc>
                          <a:spcPct val="115000"/>
                        </a:lnSpc>
                        <a:spcBef>
                          <a:spcPts val="0"/>
                        </a:spcBef>
                        <a:spcAft>
                          <a:spcPts val="0"/>
                        </a:spcAft>
                      </a:pPr>
                      <a:r>
                        <a:rPr lang="en-IN" sz="1200">
                          <a:effectLst/>
                        </a:rPr>
                        <a:t> [ 4 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1787343"/>
                  </a:ext>
                </a:extLst>
              </a:tr>
              <a:tr h="360211">
                <a:tc>
                  <a:txBody>
                    <a:bodyPr/>
                    <a:lstStyle/>
                    <a:p>
                      <a:pPr marL="0" marR="0" algn="ctr">
                        <a:lnSpc>
                          <a:spcPct val="115000"/>
                        </a:lnSpc>
                        <a:spcBef>
                          <a:spcPts val="0"/>
                        </a:spcBef>
                        <a:spcAft>
                          <a:spcPts val="0"/>
                        </a:spcAft>
                      </a:pPr>
                      <a:r>
                        <a:rPr lang="en-IN"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a:effectLst/>
                        </a:rPr>
                        <a:t>Grid Search CV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err="1">
                          <a:effectLst/>
                        </a:rPr>
                        <a:t>n_neighbors</a:t>
                      </a:r>
                      <a:r>
                        <a:rPr lang="en-IN" sz="1200">
                          <a:effectLst/>
                        </a:rPr>
                        <a:t>': [3, 5, 7, 9, 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2646071"/>
                  </a:ext>
                </a:extLst>
              </a:tr>
            </a:tbl>
          </a:graphicData>
        </a:graphic>
      </p:graphicFrame>
      <p:pic>
        <p:nvPicPr>
          <p:cNvPr id="5" name="Picture 4">
            <a:extLst>
              <a:ext uri="{FF2B5EF4-FFF2-40B4-BE49-F238E27FC236}">
                <a16:creationId xmlns:a16="http://schemas.microsoft.com/office/drawing/2014/main" id="{034B0DD6-EF16-AA64-81F5-E306A4D10760}"/>
              </a:ext>
            </a:extLst>
          </p:cNvPr>
          <p:cNvPicPr>
            <a:picLocks noChangeAspect="1"/>
          </p:cNvPicPr>
          <p:nvPr/>
        </p:nvPicPr>
        <p:blipFill>
          <a:blip r:embed="rId2"/>
          <a:stretch>
            <a:fillRect/>
          </a:stretch>
        </p:blipFill>
        <p:spPr>
          <a:xfrm>
            <a:off x="6830715" y="1002887"/>
            <a:ext cx="5196840" cy="3451125"/>
          </a:xfrm>
          <a:prstGeom prst="rect">
            <a:avLst/>
          </a:prstGeom>
        </p:spPr>
      </p:pic>
    </p:spTree>
    <p:extLst>
      <p:ext uri="{BB962C8B-B14F-4D97-AF65-F5344CB8AC3E}">
        <p14:creationId xmlns:p14="http://schemas.microsoft.com/office/powerpoint/2010/main" val="3830025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5041-9637-71BA-FDAE-582C090836A7}"/>
              </a:ext>
            </a:extLst>
          </p:cNvPr>
          <p:cNvSpPr>
            <a:spLocks noGrp="1"/>
          </p:cNvSpPr>
          <p:nvPr>
            <p:ph type="title"/>
          </p:nvPr>
        </p:nvSpPr>
        <p:spPr>
          <a:xfrm>
            <a:off x="838200" y="365126"/>
            <a:ext cx="10515600" cy="509946"/>
          </a:xfrm>
        </p:spPr>
        <p:txBody>
          <a:bodyPr>
            <a:normAutofit fontScale="90000"/>
          </a:bodyPr>
          <a:lstStyle/>
          <a:p>
            <a:pPr algn="ctr"/>
            <a:r>
              <a:rPr lang="en-US"/>
              <a:t>LSTM</a:t>
            </a:r>
          </a:p>
        </p:txBody>
      </p:sp>
      <p:graphicFrame>
        <p:nvGraphicFramePr>
          <p:cNvPr id="4" name="Content Placeholder 3">
            <a:extLst>
              <a:ext uri="{FF2B5EF4-FFF2-40B4-BE49-F238E27FC236}">
                <a16:creationId xmlns:a16="http://schemas.microsoft.com/office/drawing/2014/main" id="{8AA969AF-8215-F9FA-1C42-084B801A1DEA}"/>
              </a:ext>
            </a:extLst>
          </p:cNvPr>
          <p:cNvGraphicFramePr>
            <a:graphicFrameLocks noGrp="1"/>
          </p:cNvGraphicFramePr>
          <p:nvPr>
            <p:ph idx="1"/>
            <p:extLst>
              <p:ext uri="{D42A27DB-BD31-4B8C-83A1-F6EECF244321}">
                <p14:modId xmlns:p14="http://schemas.microsoft.com/office/powerpoint/2010/main" val="2342354202"/>
              </p:ext>
            </p:extLst>
          </p:nvPr>
        </p:nvGraphicFramePr>
        <p:xfrm>
          <a:off x="838200" y="965146"/>
          <a:ext cx="5725160" cy="5527729"/>
        </p:xfrm>
        <a:graphic>
          <a:graphicData uri="http://schemas.openxmlformats.org/drawingml/2006/table">
            <a:tbl>
              <a:tblPr firstRow="1" firstCol="1" bandRow="1">
                <a:tableStyleId>{5940675A-B579-460E-94D1-54222C63F5DA}</a:tableStyleId>
              </a:tblPr>
              <a:tblGrid>
                <a:gridCol w="511175">
                  <a:extLst>
                    <a:ext uri="{9D8B030D-6E8A-4147-A177-3AD203B41FA5}">
                      <a16:colId xmlns:a16="http://schemas.microsoft.com/office/drawing/2014/main" val="692275431"/>
                    </a:ext>
                  </a:extLst>
                </a:gridCol>
                <a:gridCol w="4229100">
                  <a:extLst>
                    <a:ext uri="{9D8B030D-6E8A-4147-A177-3AD203B41FA5}">
                      <a16:colId xmlns:a16="http://schemas.microsoft.com/office/drawing/2014/main" val="2973073760"/>
                    </a:ext>
                  </a:extLst>
                </a:gridCol>
                <a:gridCol w="984885">
                  <a:extLst>
                    <a:ext uri="{9D8B030D-6E8A-4147-A177-3AD203B41FA5}">
                      <a16:colId xmlns:a16="http://schemas.microsoft.com/office/drawing/2014/main" val="2831255307"/>
                    </a:ext>
                  </a:extLst>
                </a:gridCol>
              </a:tblGrid>
              <a:tr h="366993">
                <a:tc>
                  <a:txBody>
                    <a:bodyPr/>
                    <a:lstStyle/>
                    <a:p>
                      <a:pPr marL="0" marR="0" algn="ctr">
                        <a:lnSpc>
                          <a:spcPct val="115000"/>
                        </a:lnSpc>
                        <a:spcBef>
                          <a:spcPts val="0"/>
                        </a:spcBef>
                        <a:spcAft>
                          <a:spcPts val="0"/>
                        </a:spcAft>
                      </a:pPr>
                      <a:r>
                        <a:rPr lang="en-IN" sz="1200" kern="1200">
                          <a:effectLst/>
                        </a:rPr>
                        <a:t>S.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Parameters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0682608"/>
                  </a:ext>
                </a:extLst>
              </a:tr>
              <a:tr h="366993">
                <a:tc>
                  <a:txBody>
                    <a:bodyPr/>
                    <a:lstStyle/>
                    <a:p>
                      <a:pPr marL="0" marR="0" algn="ctr">
                        <a:lnSpc>
                          <a:spcPct val="115000"/>
                        </a:lnSpc>
                        <a:spcBef>
                          <a:spcPts val="0"/>
                        </a:spcBef>
                        <a:spcAft>
                          <a:spcPts val="0"/>
                        </a:spcAft>
                      </a:pPr>
                      <a:r>
                        <a:rPr lang="en-IN" sz="1200" kern="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Epochs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62628831"/>
                  </a:ext>
                </a:extLst>
              </a:tr>
              <a:tr h="366993">
                <a:tc>
                  <a:txBody>
                    <a:bodyPr/>
                    <a:lstStyle/>
                    <a:p>
                      <a:pPr marL="0" marR="0" algn="ctr">
                        <a:lnSpc>
                          <a:spcPct val="115000"/>
                        </a:lnSpc>
                        <a:spcBef>
                          <a:spcPts val="0"/>
                        </a:spcBef>
                        <a:spcAft>
                          <a:spcPts val="0"/>
                        </a:spcAft>
                      </a:pPr>
                      <a:r>
                        <a:rPr lang="en-IN" sz="1200" kern="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Accuracy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200">
                          <a:effectLst/>
                          <a:latin typeface="Calibri" panose="020F0502020204030204" pitchFamily="34" charset="0"/>
                          <a:ea typeface="Calibri" panose="020F0502020204030204" pitchFamily="34" charset="0"/>
                          <a:cs typeface="Times New Roman" panose="02020603050405020304" pitchFamily="18" charset="0"/>
                        </a:rPr>
                        <a:t>9</a:t>
                      </a:r>
                      <a:r>
                        <a:rPr lang="en-IN" sz="1200" kern="1200">
                          <a:effectLst/>
                          <a:latin typeface="Calibri" panose="020F0502020204030204" pitchFamily="34" charset="0"/>
                          <a:ea typeface="Calibri" panose="020F0502020204030204" pitchFamily="34" charset="0"/>
                          <a:cs typeface="Times New Roman" panose="02020603050405020304" pitchFamily="18" charset="0"/>
                        </a:rPr>
                        <a:t>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7045968"/>
                  </a:ext>
                </a:extLst>
              </a:tr>
              <a:tr h="366993">
                <a:tc>
                  <a:txBody>
                    <a:bodyPr/>
                    <a:lstStyle/>
                    <a:p>
                      <a:pPr marL="0" marR="0" algn="ctr">
                        <a:lnSpc>
                          <a:spcPct val="115000"/>
                        </a:lnSpc>
                        <a:spcBef>
                          <a:spcPts val="0"/>
                        </a:spcBef>
                        <a:spcAft>
                          <a:spcPts val="0"/>
                        </a:spcAft>
                      </a:pPr>
                      <a:r>
                        <a:rPr lang="en-IN" sz="1200" kern="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Training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0.0209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3025534"/>
                  </a:ext>
                </a:extLst>
              </a:tr>
              <a:tr h="366993">
                <a:tc>
                  <a:txBody>
                    <a:bodyPr/>
                    <a:lstStyle/>
                    <a:p>
                      <a:pPr marL="0" marR="0" algn="ctr">
                        <a:lnSpc>
                          <a:spcPct val="115000"/>
                        </a:lnSpc>
                        <a:spcBef>
                          <a:spcPts val="0"/>
                        </a:spcBef>
                        <a:spcAft>
                          <a:spcPts val="0"/>
                        </a:spcAft>
                      </a:pPr>
                      <a:r>
                        <a:rPr lang="en-IN" sz="1200" kern="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Validation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200">
                          <a:effectLst/>
                          <a:latin typeface="Calibri" panose="020F0502020204030204" pitchFamily="34" charset="0"/>
                          <a:ea typeface="Calibri" panose="020F0502020204030204" pitchFamily="34" charset="0"/>
                          <a:cs typeface="Times New Roman" panose="02020603050405020304" pitchFamily="18" charset="0"/>
                        </a:rPr>
                        <a:t>0</a:t>
                      </a:r>
                      <a:r>
                        <a:rPr lang="en-IN" sz="1200" kern="1200">
                          <a:effectLst/>
                          <a:latin typeface="Calibri" panose="020F0502020204030204" pitchFamily="34" charset="0"/>
                          <a:ea typeface="Calibri" panose="020F0502020204030204" pitchFamily="34" charset="0"/>
                          <a:cs typeface="Times New Roman" panose="02020603050405020304" pitchFamily="18" charset="0"/>
                        </a:rPr>
                        <a:t>.9936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7351860"/>
                  </a:ext>
                </a:extLst>
              </a:tr>
              <a:tr h="366993">
                <a:tc>
                  <a:txBody>
                    <a:bodyPr/>
                    <a:lstStyle/>
                    <a:p>
                      <a:pPr marL="0" marR="0" algn="ctr">
                        <a:lnSpc>
                          <a:spcPct val="115000"/>
                        </a:lnSpc>
                        <a:spcBef>
                          <a:spcPts val="0"/>
                        </a:spcBef>
                        <a:spcAft>
                          <a:spcPts val="0"/>
                        </a:spcAft>
                      </a:pPr>
                      <a:r>
                        <a:rPr lang="en-IN" sz="1200" kern="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Validation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5922209"/>
                  </a:ext>
                </a:extLst>
              </a:tr>
              <a:tr h="366993">
                <a:tc>
                  <a:txBody>
                    <a:bodyPr/>
                    <a:lstStyle/>
                    <a:p>
                      <a:pPr marL="0" marR="0" algn="ctr">
                        <a:lnSpc>
                          <a:spcPct val="115000"/>
                        </a:lnSpc>
                        <a:spcBef>
                          <a:spcPts val="0"/>
                        </a:spcBef>
                        <a:spcAft>
                          <a:spcPts val="0"/>
                        </a:spcAft>
                      </a:pPr>
                      <a:r>
                        <a:rPr lang="en-IN" sz="1200" kern="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Testing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77.77%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8573098"/>
                  </a:ext>
                </a:extLst>
              </a:tr>
              <a:tr h="366993">
                <a:tc>
                  <a:txBody>
                    <a:bodyPr/>
                    <a:lstStyle/>
                    <a:p>
                      <a:pPr marL="0" marR="0" algn="ctr">
                        <a:lnSpc>
                          <a:spcPct val="115000"/>
                        </a:lnSpc>
                        <a:spcBef>
                          <a:spcPts val="0"/>
                        </a:spcBef>
                        <a:spcAft>
                          <a:spcPts val="0"/>
                        </a:spcAft>
                      </a:pPr>
                      <a:r>
                        <a:rPr lang="en-IN" sz="1200" kern="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Batch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8548334"/>
                  </a:ext>
                </a:extLst>
              </a:tr>
              <a:tr h="756820">
                <a:tc>
                  <a:txBody>
                    <a:bodyPr/>
                    <a:lstStyle/>
                    <a:p>
                      <a:pPr marL="0" marR="0" algn="ctr">
                        <a:lnSpc>
                          <a:spcPct val="115000"/>
                        </a:lnSpc>
                        <a:spcBef>
                          <a:spcPts val="0"/>
                        </a:spcBef>
                        <a:spcAft>
                          <a:spcPts val="0"/>
                        </a:spcAft>
                      </a:pPr>
                      <a:r>
                        <a:rPr lang="en-IN" sz="1200" kern="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err="1">
                          <a:effectLst/>
                        </a:rPr>
                        <a:t>binary_crossentropy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841838"/>
                  </a:ext>
                </a:extLst>
              </a:tr>
              <a:tr h="366993">
                <a:tc>
                  <a:txBody>
                    <a:bodyPr/>
                    <a:lstStyle/>
                    <a:p>
                      <a:pPr marL="0" marR="0" algn="ctr">
                        <a:lnSpc>
                          <a:spcPct val="115000"/>
                        </a:lnSpc>
                        <a:spcBef>
                          <a:spcPts val="0"/>
                        </a:spcBef>
                        <a:spcAft>
                          <a:spcPts val="0"/>
                        </a:spcAft>
                      </a:pPr>
                      <a:r>
                        <a:rPr lang="en-IN" sz="1200" kern="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Optimizer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err="1">
                          <a:effectLst/>
                        </a:rPr>
                        <a:t>adam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6127621"/>
                  </a:ext>
                </a:extLst>
              </a:tr>
              <a:tr h="366993">
                <a:tc>
                  <a:txBody>
                    <a:bodyPr/>
                    <a:lstStyle/>
                    <a:p>
                      <a:pPr marL="0" marR="0" algn="ctr">
                        <a:lnSpc>
                          <a:spcPct val="115000"/>
                        </a:lnSpc>
                        <a:spcBef>
                          <a:spcPts val="0"/>
                        </a:spcBef>
                        <a:spcAft>
                          <a:spcPts val="0"/>
                        </a:spcAft>
                      </a:pPr>
                      <a:r>
                        <a:rPr lang="en-IN" sz="1200" kern="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Activation Function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Sigmoid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6000877"/>
                  </a:ext>
                </a:extLst>
              </a:tr>
              <a:tr h="366993">
                <a:tc>
                  <a:txBody>
                    <a:bodyPr/>
                    <a:lstStyle/>
                    <a:p>
                      <a:pPr marL="0" marR="0" algn="ctr">
                        <a:lnSpc>
                          <a:spcPct val="115000"/>
                        </a:lnSpc>
                        <a:spcBef>
                          <a:spcPts val="0"/>
                        </a:spcBef>
                        <a:spcAft>
                          <a:spcPts val="0"/>
                        </a:spcAft>
                      </a:pPr>
                      <a:r>
                        <a:rPr lang="en-IN" sz="1200" kern="12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LSTM Unit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5647643"/>
                  </a:ext>
                </a:extLst>
              </a:tr>
              <a:tr h="366993">
                <a:tc>
                  <a:txBody>
                    <a:bodyPr/>
                    <a:lstStyle/>
                    <a:p>
                      <a:pPr marL="0" marR="0" algn="ctr">
                        <a:lnSpc>
                          <a:spcPct val="115000"/>
                        </a:lnSpc>
                        <a:spcBef>
                          <a:spcPts val="0"/>
                        </a:spcBef>
                        <a:spcAft>
                          <a:spcPts val="0"/>
                        </a:spcAft>
                      </a:pPr>
                      <a:r>
                        <a:rPr lang="en-IN" sz="1200" kern="1200">
                          <a:effectLst/>
                        </a:rPr>
                        <a:t>12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Learning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4173510"/>
                  </a:ext>
                </a:extLst>
              </a:tr>
              <a:tr h="366993">
                <a:tc>
                  <a:txBody>
                    <a:bodyPr/>
                    <a:lstStyle/>
                    <a:p>
                      <a:pPr marL="0" marR="0" algn="ctr">
                        <a:lnSpc>
                          <a:spcPct val="115000"/>
                        </a:lnSpc>
                        <a:spcBef>
                          <a:spcPts val="0"/>
                        </a:spcBef>
                        <a:spcAft>
                          <a:spcPts val="0"/>
                        </a:spcAft>
                      </a:pPr>
                      <a:r>
                        <a:rPr lang="en-IN" sz="1200" kern="12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0416964"/>
                  </a:ext>
                </a:extLst>
              </a:tr>
            </a:tbl>
          </a:graphicData>
        </a:graphic>
      </p:graphicFrame>
      <p:pic>
        <p:nvPicPr>
          <p:cNvPr id="7" name="Picture 6">
            <a:extLst>
              <a:ext uri="{FF2B5EF4-FFF2-40B4-BE49-F238E27FC236}">
                <a16:creationId xmlns:a16="http://schemas.microsoft.com/office/drawing/2014/main" id="{83BCE2FA-9BE7-7D28-306B-DA6D6B448D37}"/>
              </a:ext>
            </a:extLst>
          </p:cNvPr>
          <p:cNvPicPr>
            <a:picLocks noChangeAspect="1"/>
          </p:cNvPicPr>
          <p:nvPr/>
        </p:nvPicPr>
        <p:blipFill>
          <a:blip r:embed="rId2"/>
          <a:stretch>
            <a:fillRect/>
          </a:stretch>
        </p:blipFill>
        <p:spPr>
          <a:xfrm>
            <a:off x="6854723" y="720023"/>
            <a:ext cx="5163271" cy="2972674"/>
          </a:xfrm>
          <a:prstGeom prst="rect">
            <a:avLst/>
          </a:prstGeom>
        </p:spPr>
      </p:pic>
      <p:pic>
        <p:nvPicPr>
          <p:cNvPr id="9" name="Picture 8">
            <a:extLst>
              <a:ext uri="{FF2B5EF4-FFF2-40B4-BE49-F238E27FC236}">
                <a16:creationId xmlns:a16="http://schemas.microsoft.com/office/drawing/2014/main" id="{8196ADA8-2D4B-9066-AAF6-A2B36B53470B}"/>
              </a:ext>
            </a:extLst>
          </p:cNvPr>
          <p:cNvPicPr>
            <a:picLocks noChangeAspect="1"/>
          </p:cNvPicPr>
          <p:nvPr/>
        </p:nvPicPr>
        <p:blipFill>
          <a:blip r:embed="rId3"/>
          <a:stretch>
            <a:fillRect/>
          </a:stretch>
        </p:blipFill>
        <p:spPr>
          <a:xfrm>
            <a:off x="7680629" y="3692697"/>
            <a:ext cx="3861338" cy="3127427"/>
          </a:xfrm>
          <a:prstGeom prst="rect">
            <a:avLst/>
          </a:prstGeom>
        </p:spPr>
      </p:pic>
    </p:spTree>
    <p:extLst>
      <p:ext uri="{BB962C8B-B14F-4D97-AF65-F5344CB8AC3E}">
        <p14:creationId xmlns:p14="http://schemas.microsoft.com/office/powerpoint/2010/main" val="252484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F03D-4C6A-F996-7DDF-97456806B3B9}"/>
              </a:ext>
            </a:extLst>
          </p:cNvPr>
          <p:cNvSpPr>
            <a:spLocks noGrp="1"/>
          </p:cNvSpPr>
          <p:nvPr>
            <p:ph type="title"/>
          </p:nvPr>
        </p:nvSpPr>
        <p:spPr/>
        <p:txBody>
          <a:bodyPr/>
          <a:lstStyle/>
          <a:p>
            <a:r>
              <a:rPr lang="en-US"/>
              <a:t>LSTM</a:t>
            </a:r>
            <a:endParaRPr lang="en-IN"/>
          </a:p>
        </p:txBody>
      </p:sp>
      <p:pic>
        <p:nvPicPr>
          <p:cNvPr id="5" name="Content Placeholder 4">
            <a:extLst>
              <a:ext uri="{FF2B5EF4-FFF2-40B4-BE49-F238E27FC236}">
                <a16:creationId xmlns:a16="http://schemas.microsoft.com/office/drawing/2014/main" id="{F3127D0E-DB1F-9FE8-2162-9CA36CB05CCC}"/>
              </a:ext>
            </a:extLst>
          </p:cNvPr>
          <p:cNvPicPr>
            <a:picLocks noGrp="1" noChangeAspect="1"/>
          </p:cNvPicPr>
          <p:nvPr>
            <p:ph idx="1"/>
          </p:nvPr>
        </p:nvPicPr>
        <p:blipFill rotWithShape="1">
          <a:blip r:embed="rId2"/>
          <a:srcRect l="6787" t="2474"/>
          <a:stretch/>
        </p:blipFill>
        <p:spPr>
          <a:xfrm>
            <a:off x="838200" y="2024742"/>
            <a:ext cx="5461052" cy="3694922"/>
          </a:xfrm>
        </p:spPr>
      </p:pic>
      <p:pic>
        <p:nvPicPr>
          <p:cNvPr id="7" name="Picture 6">
            <a:extLst>
              <a:ext uri="{FF2B5EF4-FFF2-40B4-BE49-F238E27FC236}">
                <a16:creationId xmlns:a16="http://schemas.microsoft.com/office/drawing/2014/main" id="{C2C9B03A-8135-A263-0265-E90BD19CFB51}"/>
              </a:ext>
            </a:extLst>
          </p:cNvPr>
          <p:cNvPicPr>
            <a:picLocks noChangeAspect="1"/>
          </p:cNvPicPr>
          <p:nvPr/>
        </p:nvPicPr>
        <p:blipFill rotWithShape="1">
          <a:blip r:embed="rId3"/>
          <a:srcRect l="5869" r="7308"/>
          <a:stretch/>
        </p:blipFill>
        <p:spPr>
          <a:xfrm>
            <a:off x="6096000" y="2128884"/>
            <a:ext cx="5037059" cy="3486637"/>
          </a:xfrm>
          <a:prstGeom prst="rect">
            <a:avLst/>
          </a:prstGeom>
        </p:spPr>
      </p:pic>
    </p:spTree>
    <p:extLst>
      <p:ext uri="{BB962C8B-B14F-4D97-AF65-F5344CB8AC3E}">
        <p14:creationId xmlns:p14="http://schemas.microsoft.com/office/powerpoint/2010/main" val="3866463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8075-504D-ECFA-1FC0-5D392D97581F}"/>
              </a:ext>
            </a:extLst>
          </p:cNvPr>
          <p:cNvSpPr>
            <a:spLocks noGrp="1"/>
          </p:cNvSpPr>
          <p:nvPr>
            <p:ph type="title"/>
          </p:nvPr>
        </p:nvSpPr>
        <p:spPr>
          <a:xfrm>
            <a:off x="838200" y="365126"/>
            <a:ext cx="10515600" cy="588604"/>
          </a:xfrm>
        </p:spPr>
        <p:txBody>
          <a:bodyPr>
            <a:normAutofit fontScale="90000"/>
          </a:bodyPr>
          <a:lstStyle/>
          <a:p>
            <a:pPr algn="ctr"/>
            <a:r>
              <a:rPr lang="en-US"/>
              <a:t>GRU</a:t>
            </a:r>
          </a:p>
        </p:txBody>
      </p:sp>
      <p:graphicFrame>
        <p:nvGraphicFramePr>
          <p:cNvPr id="4" name="Content Placeholder 3">
            <a:extLst>
              <a:ext uri="{FF2B5EF4-FFF2-40B4-BE49-F238E27FC236}">
                <a16:creationId xmlns:a16="http://schemas.microsoft.com/office/drawing/2014/main" id="{CB0BC675-94D1-5DDB-7206-0E024D54AE7A}"/>
              </a:ext>
            </a:extLst>
          </p:cNvPr>
          <p:cNvGraphicFramePr>
            <a:graphicFrameLocks noGrp="1"/>
          </p:cNvGraphicFramePr>
          <p:nvPr>
            <p:ph idx="1"/>
            <p:extLst>
              <p:ext uri="{D42A27DB-BD31-4B8C-83A1-F6EECF244321}">
                <p14:modId xmlns:p14="http://schemas.microsoft.com/office/powerpoint/2010/main" val="2804401296"/>
              </p:ext>
            </p:extLst>
          </p:nvPr>
        </p:nvGraphicFramePr>
        <p:xfrm>
          <a:off x="838200" y="981062"/>
          <a:ext cx="5725160" cy="5720062"/>
        </p:xfrm>
        <a:graphic>
          <a:graphicData uri="http://schemas.openxmlformats.org/drawingml/2006/table">
            <a:tbl>
              <a:tblPr firstRow="1" firstCol="1" bandRow="1">
                <a:tableStyleId>{5940675A-B579-460E-94D1-54222C63F5DA}</a:tableStyleId>
              </a:tblPr>
              <a:tblGrid>
                <a:gridCol w="511175">
                  <a:extLst>
                    <a:ext uri="{9D8B030D-6E8A-4147-A177-3AD203B41FA5}">
                      <a16:colId xmlns:a16="http://schemas.microsoft.com/office/drawing/2014/main" val="540732176"/>
                    </a:ext>
                  </a:extLst>
                </a:gridCol>
                <a:gridCol w="4229100">
                  <a:extLst>
                    <a:ext uri="{9D8B030D-6E8A-4147-A177-3AD203B41FA5}">
                      <a16:colId xmlns:a16="http://schemas.microsoft.com/office/drawing/2014/main" val="3301241034"/>
                    </a:ext>
                  </a:extLst>
                </a:gridCol>
                <a:gridCol w="984885">
                  <a:extLst>
                    <a:ext uri="{9D8B030D-6E8A-4147-A177-3AD203B41FA5}">
                      <a16:colId xmlns:a16="http://schemas.microsoft.com/office/drawing/2014/main" val="708767172"/>
                    </a:ext>
                  </a:extLst>
                </a:gridCol>
              </a:tblGrid>
              <a:tr h="352113">
                <a:tc>
                  <a:txBody>
                    <a:bodyPr/>
                    <a:lstStyle/>
                    <a:p>
                      <a:pPr marL="0" marR="0" algn="ctr">
                        <a:lnSpc>
                          <a:spcPct val="115000"/>
                        </a:lnSpc>
                        <a:spcBef>
                          <a:spcPts val="0"/>
                        </a:spcBef>
                        <a:spcAft>
                          <a:spcPts val="0"/>
                        </a:spcAft>
                      </a:pPr>
                      <a:r>
                        <a:rPr lang="en-IN" sz="1200" kern="1200">
                          <a:effectLst/>
                        </a:rPr>
                        <a:t>S.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Parameters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2118660"/>
                  </a:ext>
                </a:extLst>
              </a:tr>
              <a:tr h="352113">
                <a:tc>
                  <a:txBody>
                    <a:bodyPr/>
                    <a:lstStyle/>
                    <a:p>
                      <a:pPr marL="0" marR="0" algn="ctr">
                        <a:lnSpc>
                          <a:spcPct val="115000"/>
                        </a:lnSpc>
                        <a:spcBef>
                          <a:spcPts val="0"/>
                        </a:spcBef>
                        <a:spcAft>
                          <a:spcPts val="0"/>
                        </a:spcAft>
                      </a:pPr>
                      <a:r>
                        <a:rPr lang="en-IN" sz="1200" kern="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Epochs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200">
                          <a:effectLst/>
                          <a:latin typeface="Calibri" panose="020F0502020204030204" pitchFamily="34" charset="0"/>
                          <a:ea typeface="Calibri" panose="020F0502020204030204" pitchFamily="34" charset="0"/>
                          <a:cs typeface="Times New Roman" panose="02020603050405020304" pitchFamily="18" charset="0"/>
                        </a:rPr>
                        <a:t>5</a:t>
                      </a:r>
                      <a:r>
                        <a:rPr lang="en-IN" sz="1200" kern="1200">
                          <a:effectLst/>
                          <a:latin typeface="Calibri" panose="020F0502020204030204" pitchFamily="34" charset="0"/>
                          <a:ea typeface="Calibri" panose="020F0502020204030204" pitchFamily="34"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6799437"/>
                  </a:ext>
                </a:extLst>
              </a:tr>
              <a:tr h="376777">
                <a:tc>
                  <a:txBody>
                    <a:bodyPr/>
                    <a:lstStyle/>
                    <a:p>
                      <a:pPr marL="0" marR="0" algn="ctr">
                        <a:lnSpc>
                          <a:spcPct val="115000"/>
                        </a:lnSpc>
                        <a:spcBef>
                          <a:spcPts val="0"/>
                        </a:spcBef>
                        <a:spcAft>
                          <a:spcPts val="0"/>
                        </a:spcAft>
                      </a:pPr>
                      <a:r>
                        <a:rPr lang="en-IN" sz="1200" kern="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Accuracy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200">
                          <a:effectLst/>
                          <a:latin typeface="Calibri" panose="020F0502020204030204" pitchFamily="34" charset="0"/>
                          <a:ea typeface="Calibri" panose="020F0502020204030204" pitchFamily="34" charset="0"/>
                          <a:cs typeface="Times New Roman" panose="02020603050405020304" pitchFamily="18" charset="0"/>
                        </a:rPr>
                        <a:t>9</a:t>
                      </a:r>
                      <a:r>
                        <a:rPr lang="en-IN" sz="1200" kern="1200">
                          <a:effectLst/>
                          <a:latin typeface="Calibri" panose="020F0502020204030204" pitchFamily="34" charset="0"/>
                          <a:ea typeface="Calibri" panose="020F0502020204030204" pitchFamily="34" charset="0"/>
                          <a:cs typeface="Times New Roman" panose="02020603050405020304" pitchFamily="18" charset="0"/>
                        </a:rPr>
                        <a:t>9.56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4475342"/>
                  </a:ext>
                </a:extLst>
              </a:tr>
              <a:tr h="352113">
                <a:tc>
                  <a:txBody>
                    <a:bodyPr/>
                    <a:lstStyle/>
                    <a:p>
                      <a:pPr marL="0" marR="0" algn="ctr">
                        <a:lnSpc>
                          <a:spcPct val="115000"/>
                        </a:lnSpc>
                        <a:spcBef>
                          <a:spcPts val="0"/>
                        </a:spcBef>
                        <a:spcAft>
                          <a:spcPts val="0"/>
                        </a:spcAft>
                      </a:pPr>
                      <a:r>
                        <a:rPr lang="en-IN" sz="1200" kern="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Training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0.0152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8033941"/>
                  </a:ext>
                </a:extLst>
              </a:tr>
              <a:tr h="352113">
                <a:tc>
                  <a:txBody>
                    <a:bodyPr/>
                    <a:lstStyle/>
                    <a:p>
                      <a:pPr marL="0" marR="0" algn="ctr">
                        <a:lnSpc>
                          <a:spcPct val="115000"/>
                        </a:lnSpc>
                        <a:spcBef>
                          <a:spcPts val="0"/>
                        </a:spcBef>
                        <a:spcAft>
                          <a:spcPts val="0"/>
                        </a:spcAft>
                      </a:pPr>
                      <a:r>
                        <a:rPr lang="en-IN" sz="1200" kern="12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Validation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200" kern="1200">
                          <a:effectLst/>
                          <a:latin typeface="Calibri" panose="020F0502020204030204" pitchFamily="34" charset="0"/>
                          <a:ea typeface="Calibri" panose="020F0502020204030204" pitchFamily="34" charset="0"/>
                          <a:cs typeface="Times New Roman" panose="02020603050405020304" pitchFamily="18" charset="0"/>
                        </a:rPr>
                        <a:t>9</a:t>
                      </a:r>
                      <a:r>
                        <a:rPr lang="en-IN" sz="1200" kern="1200">
                          <a:effectLst/>
                          <a:latin typeface="Calibri" panose="020F0502020204030204" pitchFamily="34" charset="0"/>
                          <a:ea typeface="Calibri" panose="020F0502020204030204" pitchFamily="34" charset="0"/>
                          <a:cs typeface="Times New Roman" panose="02020603050405020304" pitchFamily="18" charset="0"/>
                        </a:rPr>
                        <a:t>9.56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6798678"/>
                  </a:ext>
                </a:extLst>
              </a:tr>
              <a:tr h="352113">
                <a:tc>
                  <a:txBody>
                    <a:bodyPr/>
                    <a:lstStyle/>
                    <a:p>
                      <a:pPr marL="0" marR="0" algn="ctr">
                        <a:lnSpc>
                          <a:spcPct val="115000"/>
                        </a:lnSpc>
                        <a:spcBef>
                          <a:spcPts val="0"/>
                        </a:spcBef>
                        <a:spcAft>
                          <a:spcPts val="0"/>
                        </a:spcAft>
                      </a:pPr>
                      <a:r>
                        <a:rPr lang="en-IN" sz="1200" kern="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Validation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0.0167</a:t>
                      </a:r>
                    </a:p>
                    <a:p>
                      <a:pPr marL="0" marR="0" algn="ctr">
                        <a:lnSpc>
                          <a:spcPct val="115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5873886"/>
                  </a:ext>
                </a:extLst>
              </a:tr>
              <a:tr h="352113">
                <a:tc>
                  <a:txBody>
                    <a:bodyPr/>
                    <a:lstStyle/>
                    <a:p>
                      <a:pPr marL="0" marR="0" algn="ctr">
                        <a:lnSpc>
                          <a:spcPct val="115000"/>
                        </a:lnSpc>
                        <a:spcBef>
                          <a:spcPts val="0"/>
                        </a:spcBef>
                        <a:spcAft>
                          <a:spcPts val="0"/>
                        </a:spcAft>
                      </a:pPr>
                      <a:r>
                        <a:rPr lang="en-IN" sz="1200" kern="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Testing 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77.77%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350700"/>
                  </a:ext>
                </a:extLst>
              </a:tr>
              <a:tr h="352113">
                <a:tc>
                  <a:txBody>
                    <a:bodyPr/>
                    <a:lstStyle/>
                    <a:p>
                      <a:pPr marL="0" marR="0" algn="ctr">
                        <a:lnSpc>
                          <a:spcPct val="115000"/>
                        </a:lnSpc>
                        <a:spcBef>
                          <a:spcPts val="0"/>
                        </a:spcBef>
                        <a:spcAft>
                          <a:spcPts val="0"/>
                        </a:spcAft>
                      </a:pPr>
                      <a:r>
                        <a:rPr lang="en-IN" sz="1200" kern="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Test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023335"/>
                  </a:ext>
                </a:extLst>
              </a:tr>
              <a:tr h="352113">
                <a:tc>
                  <a:txBody>
                    <a:bodyPr/>
                    <a:lstStyle/>
                    <a:p>
                      <a:pPr marL="0" marR="0" algn="ctr">
                        <a:lnSpc>
                          <a:spcPct val="115000"/>
                        </a:lnSpc>
                        <a:spcBef>
                          <a:spcPts val="0"/>
                        </a:spcBef>
                        <a:spcAft>
                          <a:spcPts val="0"/>
                        </a:spcAft>
                      </a:pPr>
                      <a:r>
                        <a:rPr lang="en-IN" sz="12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Batch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580084"/>
                  </a:ext>
                </a:extLst>
              </a:tr>
              <a:tr h="726134">
                <a:tc>
                  <a:txBody>
                    <a:bodyPr/>
                    <a:lstStyle/>
                    <a:p>
                      <a:pPr marL="0" marR="0" algn="ctr">
                        <a:lnSpc>
                          <a:spcPct val="115000"/>
                        </a:lnSpc>
                        <a:spcBef>
                          <a:spcPts val="0"/>
                        </a:spcBef>
                        <a:spcAft>
                          <a:spcPts val="0"/>
                        </a:spcAft>
                      </a:pPr>
                      <a:r>
                        <a:rPr lang="en-IN"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binary_crossentropy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0218372"/>
                  </a:ext>
                </a:extLst>
              </a:tr>
              <a:tr h="352113">
                <a:tc>
                  <a:txBody>
                    <a:bodyPr/>
                    <a:lstStyle/>
                    <a:p>
                      <a:pPr marL="0" marR="0" algn="ctr">
                        <a:lnSpc>
                          <a:spcPct val="115000"/>
                        </a:lnSpc>
                        <a:spcBef>
                          <a:spcPts val="0"/>
                        </a:spcBef>
                        <a:spcAft>
                          <a:spcPts val="0"/>
                        </a:spcAft>
                      </a:pPr>
                      <a:r>
                        <a:rPr lang="en-IN"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Optimizer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adam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414968"/>
                  </a:ext>
                </a:extLst>
              </a:tr>
              <a:tr h="352113">
                <a:tc>
                  <a:txBody>
                    <a:bodyPr/>
                    <a:lstStyle/>
                    <a:p>
                      <a:pPr marL="0" marR="0" algn="ctr">
                        <a:lnSpc>
                          <a:spcPct val="115000"/>
                        </a:lnSpc>
                        <a:spcBef>
                          <a:spcPts val="0"/>
                        </a:spcBef>
                        <a:spcAft>
                          <a:spcPts val="0"/>
                        </a:spcAft>
                      </a:pPr>
                      <a:r>
                        <a:rPr lang="en-IN" sz="1200" kern="12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Activation Function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err="1">
                          <a:effectLst/>
                        </a:rPr>
                        <a:t>softmax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7884516"/>
                  </a:ext>
                </a:extLst>
              </a:tr>
              <a:tr h="352113">
                <a:tc>
                  <a:txBody>
                    <a:bodyPr/>
                    <a:lstStyle/>
                    <a:p>
                      <a:pPr marL="0" marR="0" algn="ctr">
                        <a:lnSpc>
                          <a:spcPct val="115000"/>
                        </a:lnSpc>
                        <a:spcBef>
                          <a:spcPts val="0"/>
                        </a:spcBef>
                        <a:spcAft>
                          <a:spcPts val="0"/>
                        </a:spcAft>
                      </a:pPr>
                      <a:r>
                        <a:rPr lang="en-IN" sz="1200" kern="12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GRU Unit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100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7425956"/>
                  </a:ext>
                </a:extLst>
              </a:tr>
              <a:tr h="352113">
                <a:tc>
                  <a:txBody>
                    <a:bodyPr/>
                    <a:lstStyle/>
                    <a:p>
                      <a:pPr marL="0" marR="0" algn="ctr">
                        <a:lnSpc>
                          <a:spcPct val="115000"/>
                        </a:lnSpc>
                        <a:spcBef>
                          <a:spcPts val="0"/>
                        </a:spcBef>
                        <a:spcAft>
                          <a:spcPts val="0"/>
                        </a:spcAft>
                      </a:pPr>
                      <a:r>
                        <a:rPr lang="en-IN" sz="1200" kern="1200">
                          <a:effectLst/>
                        </a:rPr>
                        <a:t>13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Learning rate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6541602"/>
                  </a:ext>
                </a:extLst>
              </a:tr>
              <a:tr h="352113">
                <a:tc>
                  <a:txBody>
                    <a:bodyPr/>
                    <a:lstStyle/>
                    <a:p>
                      <a:pPr marL="0" marR="0" algn="ctr">
                        <a:lnSpc>
                          <a:spcPct val="115000"/>
                        </a:lnSpc>
                        <a:spcBef>
                          <a:spcPts val="0"/>
                        </a:spcBef>
                        <a:spcAft>
                          <a:spcPts val="0"/>
                        </a:spcAft>
                      </a:pPr>
                      <a:r>
                        <a:rPr lang="en-IN" sz="1200" kern="12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IN" sz="1200" kern="1200">
                          <a:effectLst/>
                        </a:rPr>
                        <a:t>Test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IN" sz="1200" kern="12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3254425"/>
                  </a:ext>
                </a:extLst>
              </a:tr>
            </a:tbl>
          </a:graphicData>
        </a:graphic>
      </p:graphicFrame>
      <p:pic>
        <p:nvPicPr>
          <p:cNvPr id="7" name="Picture 6">
            <a:extLst>
              <a:ext uri="{FF2B5EF4-FFF2-40B4-BE49-F238E27FC236}">
                <a16:creationId xmlns:a16="http://schemas.microsoft.com/office/drawing/2014/main" id="{5E732280-1BB5-CEF6-4945-FA39C2C493FD}"/>
              </a:ext>
            </a:extLst>
          </p:cNvPr>
          <p:cNvPicPr>
            <a:picLocks noChangeAspect="1"/>
          </p:cNvPicPr>
          <p:nvPr/>
        </p:nvPicPr>
        <p:blipFill>
          <a:blip r:embed="rId2"/>
          <a:stretch>
            <a:fillRect/>
          </a:stretch>
        </p:blipFill>
        <p:spPr>
          <a:xfrm>
            <a:off x="6876308" y="874810"/>
            <a:ext cx="4982900" cy="5868219"/>
          </a:xfrm>
          <a:prstGeom prst="rect">
            <a:avLst/>
          </a:prstGeom>
        </p:spPr>
      </p:pic>
    </p:spTree>
    <p:extLst>
      <p:ext uri="{BB962C8B-B14F-4D97-AF65-F5344CB8AC3E}">
        <p14:creationId xmlns:p14="http://schemas.microsoft.com/office/powerpoint/2010/main" val="1609022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2EFE-06FA-7BAB-C15B-2DB6E580B1C5}"/>
              </a:ext>
            </a:extLst>
          </p:cNvPr>
          <p:cNvSpPr>
            <a:spLocks noGrp="1"/>
          </p:cNvSpPr>
          <p:nvPr>
            <p:ph type="title"/>
          </p:nvPr>
        </p:nvSpPr>
        <p:spPr/>
        <p:txBody>
          <a:bodyPr/>
          <a:lstStyle/>
          <a:p>
            <a:r>
              <a:rPr lang="en-US"/>
              <a:t>                                  GRU</a:t>
            </a:r>
            <a:endParaRPr lang="en-IN"/>
          </a:p>
        </p:txBody>
      </p:sp>
      <p:pic>
        <p:nvPicPr>
          <p:cNvPr id="5" name="Content Placeholder 4">
            <a:extLst>
              <a:ext uri="{FF2B5EF4-FFF2-40B4-BE49-F238E27FC236}">
                <a16:creationId xmlns:a16="http://schemas.microsoft.com/office/drawing/2014/main" id="{9579DD30-E72C-23EF-359D-62A5DC311E94}"/>
              </a:ext>
            </a:extLst>
          </p:cNvPr>
          <p:cNvPicPr>
            <a:picLocks noGrp="1" noChangeAspect="1"/>
          </p:cNvPicPr>
          <p:nvPr>
            <p:ph idx="1"/>
          </p:nvPr>
        </p:nvPicPr>
        <p:blipFill rotWithShape="1">
          <a:blip r:embed="rId2"/>
          <a:srcRect b="49536"/>
          <a:stretch/>
        </p:blipFill>
        <p:spPr>
          <a:xfrm>
            <a:off x="690466" y="1984246"/>
            <a:ext cx="5178490" cy="3268889"/>
          </a:xfrm>
        </p:spPr>
      </p:pic>
      <p:pic>
        <p:nvPicPr>
          <p:cNvPr id="7" name="Picture 6">
            <a:extLst>
              <a:ext uri="{FF2B5EF4-FFF2-40B4-BE49-F238E27FC236}">
                <a16:creationId xmlns:a16="http://schemas.microsoft.com/office/drawing/2014/main" id="{E27C0FEA-C614-7D1B-93F1-8568BCBD78F3}"/>
              </a:ext>
            </a:extLst>
          </p:cNvPr>
          <p:cNvPicPr>
            <a:picLocks noChangeAspect="1"/>
          </p:cNvPicPr>
          <p:nvPr/>
        </p:nvPicPr>
        <p:blipFill rotWithShape="1">
          <a:blip r:embed="rId3"/>
          <a:srcRect t="4289" r="10128"/>
          <a:stretch/>
        </p:blipFill>
        <p:spPr>
          <a:xfrm>
            <a:off x="5662283" y="1984246"/>
            <a:ext cx="5021268" cy="3377365"/>
          </a:xfrm>
          <a:prstGeom prst="rect">
            <a:avLst/>
          </a:prstGeom>
        </p:spPr>
      </p:pic>
    </p:spTree>
    <p:extLst>
      <p:ext uri="{BB962C8B-B14F-4D97-AF65-F5344CB8AC3E}">
        <p14:creationId xmlns:p14="http://schemas.microsoft.com/office/powerpoint/2010/main" val="1581490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0A9B-8597-F82E-6BB5-677EA00A5D07}"/>
              </a:ext>
            </a:extLst>
          </p:cNvPr>
          <p:cNvSpPr>
            <a:spLocks noGrp="1"/>
          </p:cNvSpPr>
          <p:nvPr>
            <p:ph type="title"/>
          </p:nvPr>
        </p:nvSpPr>
        <p:spPr>
          <a:xfrm>
            <a:off x="838200" y="365125"/>
            <a:ext cx="10515600" cy="490281"/>
          </a:xfrm>
        </p:spPr>
        <p:txBody>
          <a:bodyPr>
            <a:normAutofit fontScale="90000"/>
          </a:bodyPr>
          <a:lstStyle/>
          <a:p>
            <a:pPr algn="ctr"/>
            <a:r>
              <a:rPr lang="en-US"/>
              <a:t>Model Evaluation</a:t>
            </a:r>
          </a:p>
        </p:txBody>
      </p:sp>
      <p:pic>
        <p:nvPicPr>
          <p:cNvPr id="4" name="Content Placeholder 3">
            <a:extLst>
              <a:ext uri="{FF2B5EF4-FFF2-40B4-BE49-F238E27FC236}">
                <a16:creationId xmlns:a16="http://schemas.microsoft.com/office/drawing/2014/main" id="{27E55FEE-5AA5-252D-2093-481BD5201AFF}"/>
              </a:ext>
            </a:extLst>
          </p:cNvPr>
          <p:cNvPicPr>
            <a:picLocks noGrp="1" noChangeAspect="1"/>
          </p:cNvPicPr>
          <p:nvPr>
            <p:ph idx="1"/>
          </p:nvPr>
        </p:nvPicPr>
        <p:blipFill>
          <a:blip r:embed="rId2"/>
          <a:stretch>
            <a:fillRect/>
          </a:stretch>
        </p:blipFill>
        <p:spPr>
          <a:xfrm>
            <a:off x="838200" y="4041058"/>
            <a:ext cx="3635055" cy="2552921"/>
          </a:xfrm>
          <a:prstGeom prst="rect">
            <a:avLst/>
          </a:prstGeom>
        </p:spPr>
      </p:pic>
      <p:pic>
        <p:nvPicPr>
          <p:cNvPr id="5" name="Picture 4">
            <a:extLst>
              <a:ext uri="{FF2B5EF4-FFF2-40B4-BE49-F238E27FC236}">
                <a16:creationId xmlns:a16="http://schemas.microsoft.com/office/drawing/2014/main" id="{3E68163D-6389-3A5F-D1B0-25932DDA4254}"/>
              </a:ext>
            </a:extLst>
          </p:cNvPr>
          <p:cNvPicPr>
            <a:picLocks noChangeAspect="1"/>
          </p:cNvPicPr>
          <p:nvPr/>
        </p:nvPicPr>
        <p:blipFill>
          <a:blip r:embed="rId3"/>
          <a:stretch>
            <a:fillRect/>
          </a:stretch>
        </p:blipFill>
        <p:spPr>
          <a:xfrm>
            <a:off x="5622290" y="3906504"/>
            <a:ext cx="5731510" cy="2621915"/>
          </a:xfrm>
          <a:prstGeom prst="rect">
            <a:avLst/>
          </a:prstGeom>
        </p:spPr>
      </p:pic>
      <p:pic>
        <p:nvPicPr>
          <p:cNvPr id="6" name="Picture 5">
            <a:extLst>
              <a:ext uri="{FF2B5EF4-FFF2-40B4-BE49-F238E27FC236}">
                <a16:creationId xmlns:a16="http://schemas.microsoft.com/office/drawing/2014/main" id="{935B968B-F9C9-430E-91BC-915EA84E3FC7}"/>
              </a:ext>
            </a:extLst>
          </p:cNvPr>
          <p:cNvPicPr>
            <a:picLocks noChangeAspect="1"/>
          </p:cNvPicPr>
          <p:nvPr/>
        </p:nvPicPr>
        <p:blipFill>
          <a:blip r:embed="rId4"/>
          <a:stretch>
            <a:fillRect/>
          </a:stretch>
        </p:blipFill>
        <p:spPr>
          <a:xfrm>
            <a:off x="838200" y="1001917"/>
            <a:ext cx="4784090" cy="2022475"/>
          </a:xfrm>
          <a:prstGeom prst="rect">
            <a:avLst/>
          </a:prstGeom>
        </p:spPr>
      </p:pic>
      <p:pic>
        <p:nvPicPr>
          <p:cNvPr id="7" name="Picture 6">
            <a:extLst>
              <a:ext uri="{FF2B5EF4-FFF2-40B4-BE49-F238E27FC236}">
                <a16:creationId xmlns:a16="http://schemas.microsoft.com/office/drawing/2014/main" id="{E4FFCA13-AC95-6E3C-810E-87B5FA62D7DD}"/>
              </a:ext>
            </a:extLst>
          </p:cNvPr>
          <p:cNvPicPr>
            <a:picLocks noChangeAspect="1"/>
          </p:cNvPicPr>
          <p:nvPr/>
        </p:nvPicPr>
        <p:blipFill>
          <a:blip r:embed="rId5"/>
          <a:stretch>
            <a:fillRect/>
          </a:stretch>
        </p:blipFill>
        <p:spPr>
          <a:xfrm>
            <a:off x="6096000" y="1201624"/>
            <a:ext cx="5257800" cy="1623060"/>
          </a:xfrm>
          <a:prstGeom prst="rect">
            <a:avLst/>
          </a:prstGeom>
        </p:spPr>
      </p:pic>
    </p:spTree>
    <p:extLst>
      <p:ext uri="{BB962C8B-B14F-4D97-AF65-F5344CB8AC3E}">
        <p14:creationId xmlns:p14="http://schemas.microsoft.com/office/powerpoint/2010/main" val="42773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DDA1CD-6B40-24BE-4A99-D51B8C7F4174}"/>
              </a:ext>
            </a:extLst>
          </p:cNvPr>
          <p:cNvSpPr>
            <a:spLocks noGrp="1"/>
          </p:cNvSpPr>
          <p:nvPr>
            <p:ph type="title"/>
          </p:nvPr>
        </p:nvSpPr>
        <p:spPr>
          <a:xfrm>
            <a:off x="1129890" y="30200"/>
            <a:ext cx="10515600" cy="775417"/>
          </a:xfrm>
        </p:spPr>
        <p:txBody>
          <a:bodyPr/>
          <a:lstStyle/>
          <a:p>
            <a:pPr algn="ctr"/>
            <a:r>
              <a:rPr lang="en-US"/>
              <a:t>JOURNAL</a:t>
            </a:r>
          </a:p>
        </p:txBody>
      </p:sp>
      <p:graphicFrame>
        <p:nvGraphicFramePr>
          <p:cNvPr id="8" name="Content Placeholder 7">
            <a:extLst>
              <a:ext uri="{FF2B5EF4-FFF2-40B4-BE49-F238E27FC236}">
                <a16:creationId xmlns:a16="http://schemas.microsoft.com/office/drawing/2014/main" id="{6A603898-280D-C2B3-6D2C-57138973E2FC}"/>
              </a:ext>
            </a:extLst>
          </p:cNvPr>
          <p:cNvGraphicFramePr>
            <a:graphicFrameLocks noGrp="1"/>
          </p:cNvGraphicFramePr>
          <p:nvPr>
            <p:ph idx="1"/>
            <p:extLst>
              <p:ext uri="{D42A27DB-BD31-4B8C-83A1-F6EECF244321}">
                <p14:modId xmlns:p14="http://schemas.microsoft.com/office/powerpoint/2010/main" val="3504999985"/>
              </p:ext>
            </p:extLst>
          </p:nvPr>
        </p:nvGraphicFramePr>
        <p:xfrm>
          <a:off x="950167" y="805617"/>
          <a:ext cx="10515600" cy="5871494"/>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387979104"/>
                    </a:ext>
                  </a:extLst>
                </a:gridCol>
                <a:gridCol w="2628900">
                  <a:extLst>
                    <a:ext uri="{9D8B030D-6E8A-4147-A177-3AD203B41FA5}">
                      <a16:colId xmlns:a16="http://schemas.microsoft.com/office/drawing/2014/main" val="3896389872"/>
                    </a:ext>
                  </a:extLst>
                </a:gridCol>
                <a:gridCol w="2628900">
                  <a:extLst>
                    <a:ext uri="{9D8B030D-6E8A-4147-A177-3AD203B41FA5}">
                      <a16:colId xmlns:a16="http://schemas.microsoft.com/office/drawing/2014/main" val="2312394164"/>
                    </a:ext>
                  </a:extLst>
                </a:gridCol>
                <a:gridCol w="2628900">
                  <a:extLst>
                    <a:ext uri="{9D8B030D-6E8A-4147-A177-3AD203B41FA5}">
                      <a16:colId xmlns:a16="http://schemas.microsoft.com/office/drawing/2014/main" val="689131764"/>
                    </a:ext>
                  </a:extLst>
                </a:gridCol>
              </a:tblGrid>
              <a:tr h="182999">
                <a:tc>
                  <a:txBody>
                    <a:bodyPr/>
                    <a:lstStyle/>
                    <a:p>
                      <a:pPr algn="ctr">
                        <a:lnSpc>
                          <a:spcPct val="115000"/>
                        </a:lnSpc>
                        <a:spcAft>
                          <a:spcPts val="800"/>
                        </a:spcAft>
                      </a:pPr>
                      <a:r>
                        <a:rPr lang="en-IN" sz="1200" b="1"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S.No</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pPr>
                      <a:r>
                        <a:rPr lang="en-IN" sz="1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Paper Name</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pPr>
                      <a:r>
                        <a:rPr lang="en-IN" sz="1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 Name</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pPr>
                      <a:r>
                        <a:rPr lang="en-IN" sz="1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Citation</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8017759"/>
                  </a:ext>
                </a:extLst>
              </a:tr>
              <a:tr h="1445172">
                <a:tc>
                  <a:txBody>
                    <a:bodyPr/>
                    <a:lstStyle/>
                    <a:p>
                      <a:pPr algn="ct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Object Detection and Used Car Price Predicting Analysis System (UCPAS) Using Machine Learning Technique</a:t>
                      </a:r>
                    </a:p>
                    <a:p>
                      <a:pPr algn="just">
                        <a:lnSpc>
                          <a:spcPct val="115000"/>
                        </a:lnSpc>
                        <a:spcAft>
                          <a:spcPts val="80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Linguistics and Culture Review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Yadav, A., Kumar, E., &amp; Yadav, P. K. (2021). Object detection and used car price predicting analysis system (UCPAS) using machine learning technique. Linguistics and Culture Review, 5(S2), 1131-1147. https://doi.org/10.21744/lingcure.v5nS2.1660</a:t>
                      </a:r>
                      <a:r>
                        <a:rPr lang="en-US" sz="120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86969740"/>
                  </a:ext>
                </a:extLst>
              </a:tr>
              <a:tr h="884736">
                <a:tc>
                  <a:txBody>
                    <a:bodyPr/>
                    <a:lstStyle/>
                    <a:p>
                      <a:pPr algn="ctr">
                        <a:lnSpc>
                          <a:spcPct val="115000"/>
                        </a:lnSpc>
                        <a:spcAft>
                          <a:spcPts val="800"/>
                        </a:spcAft>
                      </a:pPr>
                      <a:r>
                        <a:rPr lang="en-IN" sz="12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Machine Learning-Powered Mobile App for Predicting Used Car Prices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Big-data Service and Intelligent Computation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BDSIC 2021, November 19–21, 2021, Xiamen, China © 2021 Association for Computing Machinery. ACM ISBN 978-1-4503-9055-2/21/11. . . $15.00 https://doi.org/10.1145/3502300.3502307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36874643"/>
                  </a:ext>
                </a:extLst>
              </a:tr>
              <a:tr h="1263413">
                <a:tc>
                  <a:txBody>
                    <a:bodyPr/>
                    <a:lstStyle/>
                    <a:p>
                      <a:pPr algn="ct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Car Price Prediction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International Conference on Information Management &amp; Machine Intelligence</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ICIMMI 2022, December 23, 24, 2022, Jaipur, India © 2022 Copyright held by the owner/author(s). Publication rights licensed to ACM. ACM ISBN 978-1-4503-9993-7/22/12. . . $15.00 https://doi.org/10.1145/3590837.3590864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8135852"/>
                  </a:ext>
                </a:extLst>
              </a:tr>
              <a:tr h="1520283">
                <a:tc>
                  <a:txBody>
                    <a:bodyPr/>
                    <a:lstStyle/>
                    <a:p>
                      <a:pPr algn="ctr"/>
                      <a:r>
                        <a:rPr lang="en-US" sz="1200" b="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Pre-owned car price prediction by employing machine learning techniques</a:t>
                      </a:r>
                      <a:r>
                        <a:rPr lang="en-IN"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200" b="0">
                          <a:effectLst/>
                          <a:latin typeface="Times New Roman" panose="02020603050405020304" pitchFamily="18" charset="0"/>
                          <a:ea typeface="Times New Roman" panose="02020603050405020304" pitchFamily="18" charset="0"/>
                          <a:cs typeface="Times New Roman" panose="02020603050405020304" pitchFamily="18" charset="0"/>
                        </a:rPr>
                        <a:t>Journal of Decision Analytics and Intelligent Computing</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Original Scientific Article Journal of Decision Analytics and Intelligent Computing Vol. 3 issue 1, (2023) 167-184https://doi.org/10.31181/jdaic10008102023n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2895577"/>
                  </a:ext>
                </a:extLst>
              </a:tr>
            </a:tbl>
          </a:graphicData>
        </a:graphic>
      </p:graphicFrame>
    </p:spTree>
    <p:extLst>
      <p:ext uri="{BB962C8B-B14F-4D97-AF65-F5344CB8AC3E}">
        <p14:creationId xmlns:p14="http://schemas.microsoft.com/office/powerpoint/2010/main" val="2747620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D08E-D93B-75F0-F84F-CC994F2F7737}"/>
              </a:ext>
            </a:extLst>
          </p:cNvPr>
          <p:cNvSpPr>
            <a:spLocks noGrp="1"/>
          </p:cNvSpPr>
          <p:nvPr>
            <p:ph type="title"/>
          </p:nvPr>
        </p:nvSpPr>
        <p:spPr/>
        <p:txBody>
          <a:bodyPr>
            <a:normAutofit/>
          </a:bodyPr>
          <a:lstStyle/>
          <a:p>
            <a:pPr algn="ctr"/>
            <a:r>
              <a:rPr lang="en-IN" sz="3200" b="1">
                <a:latin typeface="Times New Roman"/>
                <a:cs typeface="Times New Roman"/>
              </a:rPr>
              <a:t>Console based Application</a:t>
            </a:r>
            <a:endParaRPr lang="en-US" sz="3200">
              <a:latin typeface="Times New Roman"/>
              <a:cs typeface="Times New Roman"/>
            </a:endParaRPr>
          </a:p>
        </p:txBody>
      </p:sp>
      <p:sp>
        <p:nvSpPr>
          <p:cNvPr id="3" name="Content Placeholder 2">
            <a:extLst>
              <a:ext uri="{FF2B5EF4-FFF2-40B4-BE49-F238E27FC236}">
                <a16:creationId xmlns:a16="http://schemas.microsoft.com/office/drawing/2014/main" id="{496A1E12-BE5A-1DFC-C62E-FD3D14A5F88B}"/>
              </a:ext>
            </a:extLst>
          </p:cNvPr>
          <p:cNvSpPr>
            <a:spLocks noGrp="1"/>
          </p:cNvSpPr>
          <p:nvPr>
            <p:ph idx="1"/>
          </p:nvPr>
        </p:nvSpPr>
        <p:spPr/>
        <p:txBody>
          <a:bodyPr vert="horz" lIns="91440" tIns="45720" rIns="91440" bIns="45720" rtlCol="0" anchor="t">
            <a:normAutofit/>
          </a:bodyPr>
          <a:lstStyle/>
          <a:p>
            <a:pPr marL="0" indent="0">
              <a:buNone/>
            </a:pPr>
            <a:r>
              <a:rPr lang="en-IN" sz="1800" b="1">
                <a:latin typeface="Times New Roman"/>
                <a:cs typeface="Times New Roman"/>
              </a:rPr>
              <a:t>Output:</a:t>
            </a:r>
            <a:endParaRPr lang="en-US" sz="1800">
              <a:latin typeface="Times New Roman"/>
              <a:cs typeface="Times New Roman"/>
            </a:endParaRPr>
          </a:p>
        </p:txBody>
      </p:sp>
      <p:pic>
        <p:nvPicPr>
          <p:cNvPr id="4" name="Picture 3" descr="A computer code with black text">
            <a:extLst>
              <a:ext uri="{FF2B5EF4-FFF2-40B4-BE49-F238E27FC236}">
                <a16:creationId xmlns:a16="http://schemas.microsoft.com/office/drawing/2014/main" id="{EC4545B2-CA53-983C-3226-723491D1119A}"/>
              </a:ext>
            </a:extLst>
          </p:cNvPr>
          <p:cNvPicPr>
            <a:picLocks noChangeAspect="1"/>
          </p:cNvPicPr>
          <p:nvPr/>
        </p:nvPicPr>
        <p:blipFill>
          <a:blip r:embed="rId2"/>
          <a:stretch>
            <a:fillRect/>
          </a:stretch>
        </p:blipFill>
        <p:spPr>
          <a:xfrm>
            <a:off x="835192" y="2559970"/>
            <a:ext cx="7353300" cy="3051509"/>
          </a:xfrm>
          <a:prstGeom prst="rect">
            <a:avLst/>
          </a:prstGeom>
        </p:spPr>
      </p:pic>
    </p:spTree>
    <p:extLst>
      <p:ext uri="{BB962C8B-B14F-4D97-AF65-F5344CB8AC3E}">
        <p14:creationId xmlns:p14="http://schemas.microsoft.com/office/powerpoint/2010/main" val="582774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1612-250D-B6E7-1BAD-D8B9C6873159}"/>
              </a:ext>
            </a:extLst>
          </p:cNvPr>
          <p:cNvSpPr>
            <a:spLocks noGrp="1"/>
          </p:cNvSpPr>
          <p:nvPr>
            <p:ph type="title"/>
          </p:nvPr>
        </p:nvSpPr>
        <p:spPr>
          <a:xfrm>
            <a:off x="838200" y="365126"/>
            <a:ext cx="10515600" cy="568940"/>
          </a:xfrm>
        </p:spPr>
        <p:txBody>
          <a:bodyPr>
            <a:normAutofit fontScale="90000"/>
          </a:bodyPr>
          <a:lstStyle/>
          <a:p>
            <a:pPr algn="ctr"/>
            <a:r>
              <a:rPr lang="en-US"/>
              <a:t>References</a:t>
            </a:r>
          </a:p>
        </p:txBody>
      </p:sp>
      <p:sp>
        <p:nvSpPr>
          <p:cNvPr id="4" name="Content Placeholder 3">
            <a:extLst>
              <a:ext uri="{FF2B5EF4-FFF2-40B4-BE49-F238E27FC236}">
                <a16:creationId xmlns:a16="http://schemas.microsoft.com/office/drawing/2014/main" id="{2E8B0B5D-EAF1-E301-2718-FE0011B45524}"/>
              </a:ext>
            </a:extLst>
          </p:cNvPr>
          <p:cNvSpPr>
            <a:spLocks noGrp="1"/>
          </p:cNvSpPr>
          <p:nvPr>
            <p:ph idx="1"/>
          </p:nvPr>
        </p:nvSpPr>
        <p:spPr/>
        <p:txBody>
          <a:bodyPr vert="horz" lIns="91440" tIns="45720" rIns="91440" bIns="45720" rtlCol="0" anchor="t">
            <a:normAutofit fontScale="92500"/>
          </a:bodyPr>
          <a:lstStyle/>
          <a:p>
            <a:pPr>
              <a:buFont typeface="Wingdings" panose="020B0604020202020204" pitchFamily="34" charset="0"/>
              <a:buChar char="Ø"/>
            </a:pPr>
            <a:r>
              <a:rPr lang="en-US" sz="1800">
                <a:latin typeface="Times New Roman"/>
                <a:cs typeface="Calibri"/>
              </a:rPr>
              <a:t> Sanchith Venkatesan, Shivam Handa, and Baskar M. 2023. Car Price Prediction. In Proceedings of the 4th International Conference on Information Management &amp;amp; Machine Intelligence (ICIMMI '22). Association for Computing Machinery, New York, NY, USA, Article 27, 1–6. </a:t>
            </a:r>
            <a:r>
              <a:rPr lang="en-US" sz="1800">
                <a:latin typeface="Times New Roman"/>
                <a:cs typeface="Calibri"/>
                <a:hlinkClick r:id="rId2">
                  <a:extLst>
                    <a:ext uri="{A12FA001-AC4F-418D-AE19-62706E023703}">
                      <ahyp:hlinkClr xmlns:ahyp="http://schemas.microsoft.com/office/drawing/2018/hyperlinkcolor" val="tx"/>
                    </a:ext>
                  </a:extLst>
                </a:hlinkClick>
              </a:rPr>
              <a:t>https://doi.org/10.1145/3590837.3590864</a:t>
            </a:r>
            <a:br>
              <a:rPr lang="en-US" sz="1800">
                <a:latin typeface="Times New Roman"/>
              </a:rPr>
            </a:br>
            <a:endParaRPr lang="en-US" sz="1800">
              <a:latin typeface="Times New Roman"/>
              <a:cs typeface="Calibri"/>
            </a:endParaRPr>
          </a:p>
          <a:p>
            <a:pPr>
              <a:buFont typeface="Wingdings" panose="020B0604020202020204" pitchFamily="34" charset="0"/>
              <a:buChar char="Ø"/>
            </a:pPr>
            <a:r>
              <a:rPr lang="en-US" sz="1800">
                <a:latin typeface="Times New Roman"/>
                <a:cs typeface="Calibri"/>
              </a:rPr>
              <a:t>Naser Shanti, Akram Assi, Hamza </a:t>
            </a:r>
            <a:r>
              <a:rPr lang="en-US" sz="1800" err="1">
                <a:latin typeface="Times New Roman"/>
                <a:cs typeface="Calibri"/>
              </a:rPr>
              <a:t>Shakhshir</a:t>
            </a:r>
            <a:r>
              <a:rPr lang="en-US" sz="1800">
                <a:latin typeface="Times New Roman"/>
                <a:cs typeface="Calibri"/>
              </a:rPr>
              <a:t>, and Adnan Salman. 2022. Machine Learning-Powered Mobile App for Predicting Used Car Prices. In Proceedings of the 2021 3rd International Conference on Big-data Service and Intelligent Computation (BDSIC '21). Association for Computing Machinery, New York, NY, USA, 52–60. </a:t>
            </a:r>
            <a:r>
              <a:rPr lang="en-US" sz="1800">
                <a:latin typeface="Times New Roman"/>
                <a:cs typeface="Calibri"/>
                <a:hlinkClick r:id="rId3">
                  <a:extLst>
                    <a:ext uri="{A12FA001-AC4F-418D-AE19-62706E023703}">
                      <ahyp:hlinkClr xmlns:ahyp="http://schemas.microsoft.com/office/drawing/2018/hyperlinkcolor" val="tx"/>
                    </a:ext>
                  </a:extLst>
                </a:hlinkClick>
              </a:rPr>
              <a:t>https://doi.org/10.1145/3502300.3502307</a:t>
            </a:r>
            <a:endParaRPr lang="en-US" sz="1800">
              <a:latin typeface="Times New Roman"/>
              <a:cs typeface="Calibri"/>
            </a:endParaRPr>
          </a:p>
          <a:p>
            <a:pPr>
              <a:buFont typeface="Wingdings" panose="020B0604020202020204" pitchFamily="34" charset="0"/>
              <a:buChar char="Ø"/>
            </a:pPr>
            <a:r>
              <a:rPr lang="en-US" sz="1800">
                <a:latin typeface="Times New Roman"/>
                <a:cs typeface="Calibri"/>
              </a:rPr>
              <a:t>Cui B, Ye Z, Zhao H, </a:t>
            </a:r>
            <a:r>
              <a:rPr lang="en-US" sz="1800" err="1">
                <a:latin typeface="Times New Roman"/>
                <a:cs typeface="Calibri"/>
              </a:rPr>
              <a:t>Renqing</a:t>
            </a:r>
            <a:r>
              <a:rPr lang="en-US" sz="1800">
                <a:latin typeface="Times New Roman"/>
                <a:cs typeface="Calibri"/>
              </a:rPr>
              <a:t> Z, Meng L, Yang Y. Used Car Price Prediction Based on the Iterative Framework of </a:t>
            </a:r>
            <a:r>
              <a:rPr lang="en-US" sz="1800" err="1">
                <a:latin typeface="Times New Roman"/>
                <a:cs typeface="Calibri"/>
              </a:rPr>
              <a:t>XGBoost+LightGBM</a:t>
            </a:r>
            <a:r>
              <a:rPr lang="en-US" sz="1800">
                <a:latin typeface="Times New Roman"/>
                <a:cs typeface="Calibri"/>
              </a:rPr>
              <a:t>. </a:t>
            </a:r>
            <a:r>
              <a:rPr lang="en-US" sz="1800" i="1">
                <a:latin typeface="Times New Roman"/>
                <a:cs typeface="Calibri"/>
              </a:rPr>
              <a:t>_Electronics_</a:t>
            </a:r>
            <a:r>
              <a:rPr lang="en-US" sz="1800">
                <a:latin typeface="Times New Roman"/>
                <a:cs typeface="Calibri"/>
              </a:rPr>
              <a:t>. 2022; 11(18):2932. </a:t>
            </a:r>
            <a:r>
              <a:rPr lang="en-US" sz="1800">
                <a:latin typeface="Times New Roman"/>
                <a:cs typeface="Calibri"/>
                <a:hlinkClick r:id="rId4">
                  <a:extLst>
                    <a:ext uri="{A12FA001-AC4F-418D-AE19-62706E023703}">
                      <ahyp:hlinkClr xmlns:ahyp="http://schemas.microsoft.com/office/drawing/2018/hyperlinkcolor" val="tx"/>
                    </a:ext>
                  </a:extLst>
                </a:hlinkClick>
              </a:rPr>
              <a:t>https://doi.org/10.3390/electronics11182932</a:t>
            </a:r>
            <a:endParaRPr lang="en-US" sz="1800">
              <a:latin typeface="Times New Roman"/>
              <a:cs typeface="Calibri"/>
            </a:endParaRPr>
          </a:p>
          <a:p>
            <a:pPr>
              <a:buFont typeface="Wingdings" panose="020B0604020202020204" pitchFamily="34" charset="0"/>
              <a:buChar char="Ø"/>
            </a:pPr>
            <a:r>
              <a:rPr lang="en-US" sz="1800">
                <a:latin typeface="Times New Roman"/>
                <a:cs typeface="Calibri"/>
              </a:rPr>
              <a:t>C. Jin, "Price Prediction of Used Cars Using Machine Learning," 2021 IEEE International Conference on Emergency Science and Information Technology (ICESIT), Chongqing, China, 2021, pp. 223-230, </a:t>
            </a:r>
            <a:r>
              <a:rPr lang="en-US" sz="1800" err="1">
                <a:latin typeface="Times New Roman"/>
                <a:cs typeface="Calibri"/>
              </a:rPr>
              <a:t>doi</a:t>
            </a:r>
            <a:r>
              <a:rPr lang="en-US" sz="1800">
                <a:latin typeface="Times New Roman"/>
                <a:cs typeface="Calibri"/>
              </a:rPr>
              <a:t>: 10.1109/ICESIT53460.2021.9696839.</a:t>
            </a:r>
          </a:p>
          <a:p>
            <a:pPr marL="0" indent="0">
              <a:buNone/>
            </a:pPr>
            <a:br>
              <a:rPr lang="en-US"/>
            </a:br>
            <a:endParaRPr lang="en-US" sz="1400">
              <a:cs typeface="Calibri"/>
            </a:endParaRPr>
          </a:p>
          <a:p>
            <a:pPr>
              <a:buFont typeface="Wingdings" panose="020B0604020202020204" pitchFamily="34" charset="0"/>
              <a:buChar char="Ø"/>
            </a:pPr>
            <a:endParaRPr lang="en-US" sz="1400">
              <a:cs typeface="Calibri"/>
            </a:endParaRPr>
          </a:p>
        </p:txBody>
      </p:sp>
    </p:spTree>
    <p:extLst>
      <p:ext uri="{BB962C8B-B14F-4D97-AF65-F5344CB8AC3E}">
        <p14:creationId xmlns:p14="http://schemas.microsoft.com/office/powerpoint/2010/main" val="2418064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4979B-D577-D661-A847-6441502FBED3}"/>
              </a:ext>
            </a:extLst>
          </p:cNvPr>
          <p:cNvSpPr>
            <a:spLocks noGrp="1"/>
          </p:cNvSpPr>
          <p:nvPr>
            <p:ph type="title"/>
          </p:nvPr>
        </p:nvSpPr>
        <p:spPr/>
        <p:txBody>
          <a:bodyPr/>
          <a:lstStyle/>
          <a:p>
            <a:pPr algn="ctr"/>
            <a:r>
              <a:rPr lang="en-US" sz="4000">
                <a:latin typeface="Times New Roman"/>
                <a:cs typeface="Calibri Light"/>
              </a:rPr>
              <a:t>References</a:t>
            </a:r>
          </a:p>
          <a:p>
            <a:endParaRPr lang="en-US">
              <a:cs typeface="Calibri Light"/>
            </a:endParaRPr>
          </a:p>
        </p:txBody>
      </p:sp>
      <p:sp>
        <p:nvSpPr>
          <p:cNvPr id="3" name="Content Placeholder 2">
            <a:extLst>
              <a:ext uri="{FF2B5EF4-FFF2-40B4-BE49-F238E27FC236}">
                <a16:creationId xmlns:a16="http://schemas.microsoft.com/office/drawing/2014/main" id="{65996692-AAC9-FE8A-53F5-59719C15CBA3}"/>
              </a:ext>
            </a:extLst>
          </p:cNvPr>
          <p:cNvSpPr>
            <a:spLocks noGrp="1"/>
          </p:cNvSpPr>
          <p:nvPr>
            <p:ph idx="1"/>
          </p:nvPr>
        </p:nvSpPr>
        <p:spPr/>
        <p:txBody>
          <a:bodyPr vert="horz" lIns="91440" tIns="45720" rIns="91440" bIns="45720" rtlCol="0" anchor="t">
            <a:normAutofit/>
          </a:bodyPr>
          <a:lstStyle/>
          <a:p>
            <a:pPr marL="171450" indent="-171450">
              <a:buFont typeface="Wingdings" panose="020B0604020202020204" pitchFamily="34" charset="0"/>
              <a:buChar char="Ø"/>
            </a:pPr>
            <a:r>
              <a:rPr lang="en-US" sz="1100">
                <a:latin typeface="Consolas"/>
              </a:rPr>
              <a:t> </a:t>
            </a:r>
            <a:r>
              <a:rPr lang="en-US" sz="1800">
                <a:latin typeface="Times New Roman"/>
                <a:cs typeface="Times New Roman"/>
              </a:rPr>
              <a:t>B. </a:t>
            </a:r>
            <a:r>
              <a:rPr lang="en-US" sz="1800" err="1">
                <a:latin typeface="Times New Roman"/>
                <a:cs typeface="Times New Roman"/>
              </a:rPr>
              <a:t>Hemendiran</a:t>
            </a:r>
            <a:r>
              <a:rPr lang="en-US" sz="1800">
                <a:latin typeface="Times New Roman"/>
                <a:cs typeface="Times New Roman"/>
              </a:rPr>
              <a:t> and P. N. Renjith, "Predicting the Prices of the Used Cars using Machine Learning for Resale," 2023 IEEE International Students' Conference on Electrical, Electronics and Computer Science (SCEECS), Bhopal, India, 2023, pp. 1-5, </a:t>
            </a:r>
            <a:r>
              <a:rPr lang="en-US" sz="1800" err="1">
                <a:latin typeface="Times New Roman"/>
                <a:cs typeface="Times New Roman"/>
              </a:rPr>
              <a:t>doi</a:t>
            </a:r>
            <a:r>
              <a:rPr lang="en-US" sz="1800">
                <a:latin typeface="Times New Roman"/>
                <a:cs typeface="Times New Roman"/>
              </a:rPr>
              <a:t>: 10.1109/SCEECS57921.2023.10063133.</a:t>
            </a:r>
            <a:endParaRPr lang="en-US">
              <a:cs typeface="Calibri" panose="020F0502020204030204"/>
            </a:endParaRPr>
          </a:p>
          <a:p>
            <a:pPr marL="285750" indent="-285750">
              <a:buFont typeface="Wingdings" panose="020B0604020202020204" pitchFamily="34" charset="0"/>
              <a:buChar char="Ø"/>
            </a:pPr>
            <a:r>
              <a:rPr lang="en-US" sz="1800">
                <a:latin typeface="Times New Roman"/>
                <a:cs typeface="Times New Roman"/>
              </a:rPr>
              <a:t> F. Wang, X. Zhang and Q. Wang, "Prediction of Used Car Price Based on Supervised Learning Algorithm," 2021 International Conference on Networking, Communications and Information Technology (</a:t>
            </a:r>
            <a:r>
              <a:rPr lang="en-US" sz="1800" err="1">
                <a:latin typeface="Times New Roman"/>
                <a:cs typeface="Times New Roman"/>
              </a:rPr>
              <a:t>NetCIT</a:t>
            </a:r>
            <a:r>
              <a:rPr lang="en-US" sz="1800">
                <a:latin typeface="Times New Roman"/>
                <a:cs typeface="Times New Roman"/>
              </a:rPr>
              <a:t>), Manchester, United Kingdom, 2021, pp. 143-147, </a:t>
            </a:r>
            <a:r>
              <a:rPr lang="en-US" sz="1800" err="1">
                <a:latin typeface="Times New Roman"/>
                <a:cs typeface="Times New Roman"/>
              </a:rPr>
              <a:t>doi</a:t>
            </a:r>
            <a:r>
              <a:rPr lang="en-US" sz="1800">
                <a:latin typeface="Times New Roman"/>
                <a:cs typeface="Times New Roman"/>
              </a:rPr>
              <a:t>: 10.1109/NetCIT54147.2021.00036.</a:t>
            </a:r>
          </a:p>
          <a:p>
            <a:pPr marL="285750" indent="-285750">
              <a:buFont typeface="Wingdings" panose="020B0604020202020204" pitchFamily="34" charset="0"/>
              <a:buChar char="Ø"/>
            </a:pPr>
            <a:r>
              <a:rPr lang="en-US" sz="1800">
                <a:latin typeface="Times New Roman"/>
                <a:cs typeface="Times New Roman"/>
              </a:rPr>
              <a:t> S. </a:t>
            </a:r>
            <a:r>
              <a:rPr lang="en-US" sz="1800" err="1">
                <a:latin typeface="Times New Roman"/>
                <a:cs typeface="Times New Roman"/>
              </a:rPr>
              <a:t>Shaprapawad</a:t>
            </a:r>
            <a:r>
              <a:rPr lang="en-US" sz="1800">
                <a:latin typeface="Times New Roman"/>
                <a:cs typeface="Times New Roman"/>
              </a:rPr>
              <a:t>, P. </a:t>
            </a:r>
            <a:r>
              <a:rPr lang="en-US" sz="1800" err="1">
                <a:latin typeface="Times New Roman"/>
                <a:cs typeface="Times New Roman"/>
              </a:rPr>
              <a:t>Borugadda</a:t>
            </a:r>
            <a:r>
              <a:rPr lang="en-US" sz="1800">
                <a:latin typeface="Times New Roman"/>
                <a:cs typeface="Times New Roman"/>
              </a:rPr>
              <a:t> and N. Koshika, "Car Price </a:t>
            </a:r>
            <a:r>
              <a:rPr lang="en-US" sz="1800" err="1">
                <a:latin typeface="Times New Roman"/>
                <a:cs typeface="Times New Roman"/>
              </a:rPr>
              <a:t>Prediction:An</a:t>
            </a:r>
            <a:r>
              <a:rPr lang="en-US" sz="1800">
                <a:latin typeface="Times New Roman"/>
                <a:cs typeface="Times New Roman"/>
              </a:rPr>
              <a:t> Application of Machine Learning," 2023 International Conference on Inventive Computation Technologies (ICICT), Lalitpur, Nepal, 2023, pp. 242-248, </a:t>
            </a:r>
            <a:r>
              <a:rPr lang="en-US" sz="1800" err="1">
                <a:latin typeface="Times New Roman"/>
                <a:cs typeface="Times New Roman"/>
              </a:rPr>
              <a:t>doi</a:t>
            </a:r>
            <a:r>
              <a:rPr lang="en-US" sz="1800">
                <a:latin typeface="Times New Roman"/>
                <a:cs typeface="Times New Roman"/>
              </a:rPr>
              <a:t>: 10.1109/ICICT57646.2023.10134142.</a:t>
            </a:r>
          </a:p>
          <a:p>
            <a:pPr marL="285750" indent="-285750">
              <a:buFont typeface="Wingdings" panose="020B0604020202020204" pitchFamily="34" charset="0"/>
              <a:buChar char="Ø"/>
            </a:pPr>
            <a:r>
              <a:rPr lang="en-US" sz="1800">
                <a:latin typeface="Times New Roman"/>
                <a:cs typeface="Times New Roman"/>
              </a:rPr>
              <a:t> S. Han, J. Qu, J. Song and Z. Liu, "Second-hand Car Price Prediction Based on a Mixed-Weighted Regression Model," 2022 7th International Conference on Big Data Analytics (ICBDA), Guangzhou, China, 2022, pp. 90-95, </a:t>
            </a:r>
            <a:r>
              <a:rPr lang="en-US" sz="1800" err="1">
                <a:latin typeface="Times New Roman"/>
                <a:cs typeface="Times New Roman"/>
              </a:rPr>
              <a:t>doi</a:t>
            </a:r>
            <a:r>
              <a:rPr lang="en-US" sz="1800">
                <a:latin typeface="Times New Roman"/>
                <a:cs typeface="Times New Roman"/>
              </a:rPr>
              <a:t>: 10.1109/ICBDA55095.2022.9760371.</a:t>
            </a:r>
            <a:br>
              <a:rPr lang="en-US" sz="1800">
                <a:latin typeface="Times New Roman"/>
              </a:rPr>
            </a:br>
            <a:endParaRPr lang="en-US" sz="1800">
              <a:latin typeface="Times New Roman"/>
              <a:cs typeface="Calibri"/>
            </a:endParaRPr>
          </a:p>
          <a:p>
            <a:pPr>
              <a:buFont typeface="Wingdings" panose="020B0604020202020204" pitchFamily="34" charset="0"/>
              <a:buChar char="Ø"/>
            </a:pPr>
            <a:endParaRPr lang="en-US" sz="1800">
              <a:latin typeface="Times New Roman"/>
              <a:cs typeface="Calibri"/>
            </a:endParaRPr>
          </a:p>
        </p:txBody>
      </p:sp>
    </p:spTree>
    <p:extLst>
      <p:ext uri="{BB962C8B-B14F-4D97-AF65-F5344CB8AC3E}">
        <p14:creationId xmlns:p14="http://schemas.microsoft.com/office/powerpoint/2010/main" val="2266408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77EE9E-1A94-CCE9-6CA6-BD0C960BE3B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81833" y="975851"/>
            <a:ext cx="8701581" cy="4906297"/>
          </a:xfrm>
          <a:prstGeom prst="rect">
            <a:avLst/>
          </a:prstGeom>
        </p:spPr>
      </p:pic>
    </p:spTree>
    <p:extLst>
      <p:ext uri="{BB962C8B-B14F-4D97-AF65-F5344CB8AC3E}">
        <p14:creationId xmlns:p14="http://schemas.microsoft.com/office/powerpoint/2010/main" val="171266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2E61-5C4C-08E1-0018-73D738E81EAE}"/>
              </a:ext>
            </a:extLst>
          </p:cNvPr>
          <p:cNvSpPr>
            <a:spLocks noGrp="1"/>
          </p:cNvSpPr>
          <p:nvPr>
            <p:ph type="title"/>
          </p:nvPr>
        </p:nvSpPr>
        <p:spPr>
          <a:xfrm>
            <a:off x="838200" y="365126"/>
            <a:ext cx="10515600" cy="755752"/>
          </a:xfrm>
        </p:spPr>
        <p:txBody>
          <a:bodyPr/>
          <a:lstStyle/>
          <a:p>
            <a:pPr algn="ctr"/>
            <a:r>
              <a:rPr lang="en-US"/>
              <a:t>JOURNAL</a:t>
            </a:r>
          </a:p>
        </p:txBody>
      </p:sp>
      <p:graphicFrame>
        <p:nvGraphicFramePr>
          <p:cNvPr id="6" name="Content Placeholder 5">
            <a:extLst>
              <a:ext uri="{FF2B5EF4-FFF2-40B4-BE49-F238E27FC236}">
                <a16:creationId xmlns:a16="http://schemas.microsoft.com/office/drawing/2014/main" id="{E985C733-0EE4-8E23-CF4F-FE1FE99A9EBB}"/>
              </a:ext>
            </a:extLst>
          </p:cNvPr>
          <p:cNvGraphicFramePr>
            <a:graphicFrameLocks noGrp="1"/>
          </p:cNvGraphicFramePr>
          <p:nvPr>
            <p:ph idx="1"/>
            <p:extLst>
              <p:ext uri="{D42A27DB-BD31-4B8C-83A1-F6EECF244321}">
                <p14:modId xmlns:p14="http://schemas.microsoft.com/office/powerpoint/2010/main" val="1050170883"/>
              </p:ext>
            </p:extLst>
          </p:nvPr>
        </p:nvGraphicFramePr>
        <p:xfrm>
          <a:off x="1006151" y="1191143"/>
          <a:ext cx="10515600" cy="497992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622991815"/>
                    </a:ext>
                  </a:extLst>
                </a:gridCol>
                <a:gridCol w="2628900">
                  <a:extLst>
                    <a:ext uri="{9D8B030D-6E8A-4147-A177-3AD203B41FA5}">
                      <a16:colId xmlns:a16="http://schemas.microsoft.com/office/drawing/2014/main" val="1168392675"/>
                    </a:ext>
                  </a:extLst>
                </a:gridCol>
                <a:gridCol w="2628900">
                  <a:extLst>
                    <a:ext uri="{9D8B030D-6E8A-4147-A177-3AD203B41FA5}">
                      <a16:colId xmlns:a16="http://schemas.microsoft.com/office/drawing/2014/main" val="1733445186"/>
                    </a:ext>
                  </a:extLst>
                </a:gridCol>
                <a:gridCol w="2628900">
                  <a:extLst>
                    <a:ext uri="{9D8B030D-6E8A-4147-A177-3AD203B41FA5}">
                      <a16:colId xmlns:a16="http://schemas.microsoft.com/office/drawing/2014/main" val="1411767308"/>
                    </a:ext>
                  </a:extLst>
                </a:gridCol>
              </a:tblGrid>
              <a:tr h="370840">
                <a:tc>
                  <a:txBody>
                    <a:bodyPr/>
                    <a:lstStyle/>
                    <a:p>
                      <a:pPr algn="ctr">
                        <a:lnSpc>
                          <a:spcPct val="115000"/>
                        </a:lnSpc>
                        <a:spcAft>
                          <a:spcPts val="800"/>
                        </a:spcAft>
                      </a:pPr>
                      <a:r>
                        <a:rPr lang="en-IN" sz="1200" b="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IN" sz="1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800"/>
                        </a:spcAft>
                      </a:pPr>
                      <a:r>
                        <a:rPr lang="en-IN"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 Automated Car Price Prediction System Using Effective Machine Learning Techniques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800"/>
                        </a:spcAft>
                      </a:pPr>
                      <a:r>
                        <a:rPr lang="en-IN"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International Conference on Computational Intelligence and Sustainable Engineering Solutions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800"/>
                        </a:spcAft>
                      </a:pPr>
                      <a:r>
                        <a:rPr lang="en-IN"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2022 International Conference on Computational Intelligence and Sustainable Engineering Solutions (CISES)978-1-6654-8004-8/22/$31.©2022 IEEEDOI:10.1109/CISES54857.2022.9844350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3002596"/>
                  </a:ext>
                </a:extLst>
              </a:tr>
              <a:tr h="370840">
                <a:tc>
                  <a:txBody>
                    <a:bodyPr/>
                    <a:lstStyle/>
                    <a:p>
                      <a:pPr algn="ct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CarPricePrediction:An Application of Machine Learning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International Conference on Inventive Computation Technologies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2023 International Conference on Inventive Computation Technologies (ICICT)|979-8-3503-9849-6/23/$31.00 ©2023IEEEDOI:10.1109/ICICT57646.2023.10134142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3636769"/>
                  </a:ext>
                </a:extLst>
              </a:tr>
              <a:tr h="370840">
                <a:tc>
                  <a:txBody>
                    <a:bodyPr/>
                    <a:lstStyle/>
                    <a:p>
                      <a:pPr algn="ct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Machine Learning Techniques To Predict The Price Of Used Cars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Second International Conference on Electronics and Sustainable Communication Systems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2021 Second International Conference on Electronics and Sustainable Communication Systems (ICESC) | 978-1-6654-2867-5/21/$31.00 ©2021 IEEEDOI:10.1109/ICESC51422.2021.9532845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9589664"/>
                  </a:ext>
                </a:extLst>
              </a:tr>
              <a:tr h="370840">
                <a:tc>
                  <a:txBody>
                    <a:bodyPr/>
                    <a:lstStyle/>
                    <a:p>
                      <a:pPr algn="ctr">
                        <a:lnSpc>
                          <a:spcPct val="107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Predicting the Prices of the Used Cars using Machine Learning for Resale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International Students' Conference on Electrical, Electronics and Computer Science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2023 IEEE International Students' Conference on Electrical, Electronics and Computer Science (SCEECS) | 979-8-3503-9874-8/23/$31.00 ©2023 IEEE | DOI: 10.1109/SCEECS57921.2023.10063133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36646005"/>
                  </a:ext>
                </a:extLst>
              </a:tr>
            </a:tbl>
          </a:graphicData>
        </a:graphic>
      </p:graphicFrame>
    </p:spTree>
    <p:extLst>
      <p:ext uri="{BB962C8B-B14F-4D97-AF65-F5344CB8AC3E}">
        <p14:creationId xmlns:p14="http://schemas.microsoft.com/office/powerpoint/2010/main" val="54760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8B61-90FB-1E84-AF01-9C7EAE95A012}"/>
              </a:ext>
            </a:extLst>
          </p:cNvPr>
          <p:cNvSpPr>
            <a:spLocks noGrp="1"/>
          </p:cNvSpPr>
          <p:nvPr>
            <p:ph type="title"/>
          </p:nvPr>
        </p:nvSpPr>
        <p:spPr/>
        <p:txBody>
          <a:bodyPr/>
          <a:lstStyle/>
          <a:p>
            <a:pPr algn="ctr"/>
            <a:r>
              <a:rPr lang="en-US"/>
              <a:t>JOURNAL</a:t>
            </a:r>
            <a:endParaRPr lang="en-IN"/>
          </a:p>
        </p:txBody>
      </p:sp>
      <p:graphicFrame>
        <p:nvGraphicFramePr>
          <p:cNvPr id="4" name="Content Placeholder 3">
            <a:extLst>
              <a:ext uri="{FF2B5EF4-FFF2-40B4-BE49-F238E27FC236}">
                <a16:creationId xmlns:a16="http://schemas.microsoft.com/office/drawing/2014/main" id="{E06D0C47-0FE5-5818-FB5D-8544A74F9908}"/>
              </a:ext>
            </a:extLst>
          </p:cNvPr>
          <p:cNvGraphicFramePr>
            <a:graphicFrameLocks noGrp="1"/>
          </p:cNvGraphicFramePr>
          <p:nvPr>
            <p:ph idx="1"/>
            <p:extLst>
              <p:ext uri="{D42A27DB-BD31-4B8C-83A1-F6EECF244321}">
                <p14:modId xmlns:p14="http://schemas.microsoft.com/office/powerpoint/2010/main" val="1379830328"/>
              </p:ext>
            </p:extLst>
          </p:nvPr>
        </p:nvGraphicFramePr>
        <p:xfrm>
          <a:off x="838200" y="1825625"/>
          <a:ext cx="10515600" cy="228689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079529656"/>
                    </a:ext>
                  </a:extLst>
                </a:gridCol>
                <a:gridCol w="2628900">
                  <a:extLst>
                    <a:ext uri="{9D8B030D-6E8A-4147-A177-3AD203B41FA5}">
                      <a16:colId xmlns:a16="http://schemas.microsoft.com/office/drawing/2014/main" val="4254210352"/>
                    </a:ext>
                  </a:extLst>
                </a:gridCol>
                <a:gridCol w="2628900">
                  <a:extLst>
                    <a:ext uri="{9D8B030D-6E8A-4147-A177-3AD203B41FA5}">
                      <a16:colId xmlns:a16="http://schemas.microsoft.com/office/drawing/2014/main" val="1939054924"/>
                    </a:ext>
                  </a:extLst>
                </a:gridCol>
                <a:gridCol w="2628900">
                  <a:extLst>
                    <a:ext uri="{9D8B030D-6E8A-4147-A177-3AD203B41FA5}">
                      <a16:colId xmlns:a16="http://schemas.microsoft.com/office/drawing/2014/main" val="1542037842"/>
                    </a:ext>
                  </a:extLst>
                </a:gridCol>
              </a:tblGrid>
              <a:tr h="370840">
                <a:tc>
                  <a:txBody>
                    <a:bodyPr/>
                    <a:lstStyle/>
                    <a:p>
                      <a:pPr algn="ctr">
                        <a:lnSpc>
                          <a:spcPct val="107000"/>
                        </a:lnSpc>
                        <a:spcAft>
                          <a:spcPts val="800"/>
                        </a:spcAft>
                      </a:pPr>
                      <a:r>
                        <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en-IN"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Prediction of Used Car Price Based on Supervised Learning Algorithm</a:t>
                      </a:r>
                      <a:endParaRPr lang="en-IN"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International Conference on Networking, Communications and Information Technology</a:t>
                      </a:r>
                      <a:endParaRPr lang="en-IN"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800"/>
                        </a:spcAft>
                      </a:pPr>
                      <a:r>
                        <a:rPr lang="en-IN"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2021 International Conference on Networking, Communications and Information Technology (</a:t>
                      </a:r>
                      <a:r>
                        <a:rPr lang="en-IN" sz="1200" b="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NetCIT</a:t>
                      </a:r>
                      <a:r>
                        <a:rPr lang="en-IN"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978-1-6654-0070-1/21/$31.00 ©2021 IEEEDOI:10.1109/NetCIT54147.2021.00036</a:t>
                      </a:r>
                      <a:endParaRPr lang="en-IN"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0544832"/>
                  </a:ext>
                </a:extLst>
              </a:tr>
              <a:tr h="370840">
                <a:tc>
                  <a:txBody>
                    <a:bodyPr/>
                    <a:lstStyle/>
                    <a:p>
                      <a:pPr algn="ctr">
                        <a:lnSpc>
                          <a:spcPct val="107000"/>
                        </a:lnSpc>
                        <a:spcAft>
                          <a:spcPts val="800"/>
                        </a:spcAft>
                      </a:pPr>
                      <a:r>
                        <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07000"/>
                        </a:lnSpc>
                        <a:spcAft>
                          <a:spcPts val="800"/>
                        </a:spcAft>
                      </a:pPr>
                      <a:r>
                        <a:rPr lang="en-IN"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Used Car Price Prediction using Machine Learning: A Case Study </a:t>
                      </a:r>
                      <a:endParaRPr lang="en-IN"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800"/>
                        </a:spcAft>
                      </a:pPr>
                      <a:r>
                        <a:rPr lang="en-IN"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International Symposium on Signal, Image, Video and Communications</a:t>
                      </a:r>
                      <a:endParaRPr lang="en-IN"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800"/>
                        </a:spcAft>
                      </a:pPr>
                      <a:r>
                        <a:rPr lang="en-IN"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2022 11th International Symposium on Signal, Image, Video and Communications (ISIVC) | 978-1-6654-8724-5/22/$31.00 ©2022 IEEE | DOI: 10.1109/ISIVC54825.2022.9800719</a:t>
                      </a:r>
                      <a:endParaRPr lang="en-IN"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2788660"/>
                  </a:ext>
                </a:extLst>
              </a:tr>
            </a:tbl>
          </a:graphicData>
        </a:graphic>
      </p:graphicFrame>
    </p:spTree>
    <p:extLst>
      <p:ext uri="{BB962C8B-B14F-4D97-AF65-F5344CB8AC3E}">
        <p14:creationId xmlns:p14="http://schemas.microsoft.com/office/powerpoint/2010/main" val="7378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A7A1-E5C5-8CFD-3164-35EA21F3461A}"/>
              </a:ext>
            </a:extLst>
          </p:cNvPr>
          <p:cNvSpPr>
            <a:spLocks noGrp="1"/>
          </p:cNvSpPr>
          <p:nvPr>
            <p:ph type="title"/>
          </p:nvPr>
        </p:nvSpPr>
        <p:spPr/>
        <p:txBody>
          <a:bodyPr/>
          <a:lstStyle/>
          <a:p>
            <a:pPr algn="ctr"/>
            <a:r>
              <a:rPr lang="en-US"/>
              <a:t>MODEL DIAGRAM</a:t>
            </a:r>
          </a:p>
        </p:txBody>
      </p:sp>
      <p:pic>
        <p:nvPicPr>
          <p:cNvPr id="18" name="Picture 17">
            <a:extLst>
              <a:ext uri="{FF2B5EF4-FFF2-40B4-BE49-F238E27FC236}">
                <a16:creationId xmlns:a16="http://schemas.microsoft.com/office/drawing/2014/main" id="{EA219BCE-A310-7FC1-F609-E47FB36C975C}"/>
              </a:ext>
            </a:extLst>
          </p:cNvPr>
          <p:cNvPicPr>
            <a:picLocks noChangeAspect="1"/>
          </p:cNvPicPr>
          <p:nvPr/>
        </p:nvPicPr>
        <p:blipFill>
          <a:blip r:embed="rId2"/>
          <a:stretch>
            <a:fillRect/>
          </a:stretch>
        </p:blipFill>
        <p:spPr>
          <a:xfrm>
            <a:off x="1744824" y="1825625"/>
            <a:ext cx="8898759" cy="4349570"/>
          </a:xfrm>
          <a:prstGeom prst="rect">
            <a:avLst/>
          </a:prstGeom>
        </p:spPr>
      </p:pic>
    </p:spTree>
    <p:extLst>
      <p:ext uri="{BB962C8B-B14F-4D97-AF65-F5344CB8AC3E}">
        <p14:creationId xmlns:p14="http://schemas.microsoft.com/office/powerpoint/2010/main" val="286545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A7A1-E5C5-8CFD-3164-35EA21F3461A}"/>
              </a:ext>
            </a:extLst>
          </p:cNvPr>
          <p:cNvSpPr>
            <a:spLocks noGrp="1"/>
          </p:cNvSpPr>
          <p:nvPr>
            <p:ph type="title"/>
          </p:nvPr>
        </p:nvSpPr>
        <p:spPr>
          <a:xfrm>
            <a:off x="838200" y="365125"/>
            <a:ext cx="10515600" cy="627933"/>
          </a:xfrm>
        </p:spPr>
        <p:txBody>
          <a:bodyPr>
            <a:normAutofit fontScale="90000"/>
          </a:bodyPr>
          <a:lstStyle/>
          <a:p>
            <a:pPr algn="ctr"/>
            <a:r>
              <a:rPr lang="en-US"/>
              <a:t>MODEL DIAGRAM</a:t>
            </a:r>
          </a:p>
        </p:txBody>
      </p:sp>
      <p:sp>
        <p:nvSpPr>
          <p:cNvPr id="5" name="Content Placeholder 4">
            <a:extLst>
              <a:ext uri="{FF2B5EF4-FFF2-40B4-BE49-F238E27FC236}">
                <a16:creationId xmlns:a16="http://schemas.microsoft.com/office/drawing/2014/main" id="{92E2EDF4-58BC-C650-5C86-FBB0389BFAF1}"/>
              </a:ext>
            </a:extLst>
          </p:cNvPr>
          <p:cNvSpPr>
            <a:spLocks noGrp="1"/>
          </p:cNvSpPr>
          <p:nvPr>
            <p:ph idx="1"/>
          </p:nvPr>
        </p:nvSpPr>
        <p:spPr>
          <a:xfrm>
            <a:off x="838200" y="993058"/>
            <a:ext cx="10515600" cy="5183905"/>
          </a:xfrm>
        </p:spPr>
        <p:txBody>
          <a:bodyPr>
            <a:normAutofit/>
          </a:bodyPr>
          <a:lstStyle/>
          <a:p>
            <a:pPr marL="0" indent="0">
              <a:buNone/>
            </a:pPr>
            <a:r>
              <a:rPr lang="en-IN" sz="2000" b="1"/>
              <a:t>Data Cleaning and Normalization: </a:t>
            </a:r>
          </a:p>
          <a:p>
            <a:pPr marL="0" indent="0">
              <a:buNone/>
            </a:pPr>
            <a:r>
              <a:rPr lang="en-IN" sz="2000"/>
              <a:t>The first step in cleaning the dataset provided from Kaggle was to identify variables which will not be useful for training the models. This includes features which are not correlated with price, have too many discrete values to draw inferences from, or have too many missing values. </a:t>
            </a:r>
          </a:p>
          <a:p>
            <a:pPr marL="0" indent="0">
              <a:buNone/>
            </a:pPr>
            <a:r>
              <a:rPr lang="en-IN" sz="2000" b="1"/>
              <a:t>Machine Learning Algorithms:</a:t>
            </a:r>
          </a:p>
          <a:p>
            <a:pPr marL="0" indent="0">
              <a:buNone/>
            </a:pPr>
            <a:r>
              <a:rPr lang="en-IN" sz="2000"/>
              <a:t> The data, after being cleaned and normalized, is split into training and test data using a randomized 80-20 split. This is to ensure that the data used for testing does not contain any of the data used for training. </a:t>
            </a:r>
          </a:p>
          <a:p>
            <a:pPr marL="0" indent="0">
              <a:buNone/>
            </a:pPr>
            <a:r>
              <a:rPr lang="en-IN" sz="2000" b="1"/>
              <a:t>Inference:</a:t>
            </a:r>
          </a:p>
          <a:p>
            <a:pPr marL="0" indent="0">
              <a:buNone/>
            </a:pPr>
            <a:r>
              <a:rPr lang="en-IN" sz="2000"/>
              <a:t> Inference involves using the subset of the data that was reserved for testing (20%) to predict the price based on the features. This step was performed after the dataset was cleaned and normalized, and the models were optimized. </a:t>
            </a:r>
          </a:p>
          <a:p>
            <a:pPr marL="0" indent="0">
              <a:buNone/>
            </a:pPr>
            <a:r>
              <a:rPr lang="en-IN" sz="2000" b="1"/>
              <a:t>Measurements :</a:t>
            </a:r>
          </a:p>
          <a:p>
            <a:pPr marL="0" indent="0">
              <a:buNone/>
            </a:pPr>
            <a:r>
              <a:rPr lang="en-IN" sz="2000"/>
              <a:t>The measurements taken for this study are described in this section. All of the measurements are taken from the same inference data for each model and using the formulas for the various metrics. </a:t>
            </a:r>
            <a:endParaRPr lang="en-US" sz="2000"/>
          </a:p>
        </p:txBody>
      </p:sp>
    </p:spTree>
    <p:extLst>
      <p:ext uri="{BB962C8B-B14F-4D97-AF65-F5344CB8AC3E}">
        <p14:creationId xmlns:p14="http://schemas.microsoft.com/office/powerpoint/2010/main" val="2739026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C5BF-8A96-DFAB-B3E0-605C011AE18C}"/>
              </a:ext>
            </a:extLst>
          </p:cNvPr>
          <p:cNvSpPr>
            <a:spLocks noGrp="1"/>
          </p:cNvSpPr>
          <p:nvPr>
            <p:ph type="title"/>
          </p:nvPr>
        </p:nvSpPr>
        <p:spPr>
          <a:xfrm>
            <a:off x="838200" y="365125"/>
            <a:ext cx="10515600" cy="686927"/>
          </a:xfrm>
        </p:spPr>
        <p:txBody>
          <a:bodyPr>
            <a:normAutofit fontScale="90000"/>
          </a:bodyPr>
          <a:lstStyle/>
          <a:p>
            <a:pPr algn="ctr"/>
            <a:r>
              <a:rPr lang="en-IN" sz="4000"/>
              <a:t>Noise Removal (SMOTE Algorithm)</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B4647688-52A3-048D-85E3-7DA898DAD012}"/>
              </a:ext>
            </a:extLst>
          </p:cNvPr>
          <p:cNvSpPr>
            <a:spLocks noGrp="1"/>
          </p:cNvSpPr>
          <p:nvPr>
            <p:ph idx="1"/>
          </p:nvPr>
        </p:nvSpPr>
        <p:spPr>
          <a:xfrm>
            <a:off x="838200" y="953729"/>
            <a:ext cx="10515600" cy="5223234"/>
          </a:xfrm>
        </p:spPr>
        <p:txBody>
          <a:bodyPr/>
          <a:lstStyle/>
          <a:p>
            <a:pPr algn="just"/>
            <a:r>
              <a:rPr lang="en-US" sz="1800">
                <a:effectLst/>
                <a:latin typeface="Times New Roman" panose="02020603050405020304" pitchFamily="18" charset="0"/>
                <a:ea typeface="Calibri" panose="020F0502020204030204" pitchFamily="34" charset="0"/>
              </a:rPr>
              <a:t>Synthetic Minority Oversampling Technique - SMOTE is an oversampling technique where the synthetic samples are generated for the minority class. This algorithm helps to overcome the overfitting problem posed by random oversampling. It focuses on the feature space to generate new instances with the help of interpolation between the positive instances that lie together.</a:t>
            </a:r>
          </a:p>
          <a:p>
            <a:pPr algn="just"/>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80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80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80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a:effectLst/>
                <a:latin typeface="Times New Roman" panose="02020603050405020304" pitchFamily="18" charset="0"/>
                <a:ea typeface="Calibri" panose="020F0502020204030204" pitchFamily="34" charset="0"/>
                <a:cs typeface="Times New Roman" panose="02020603050405020304" pitchFamily="18" charset="0"/>
              </a:rPr>
              <a:t>Before performing SMOTE, the number of values of each category [1,0] in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Y_train</a:t>
            </a:r>
            <a:r>
              <a:rPr lang="en-US" sz="1800">
                <a:effectLst/>
                <a:latin typeface="Times New Roman" panose="02020603050405020304" pitchFamily="18" charset="0"/>
                <a:ea typeface="Calibri" panose="020F0502020204030204" pitchFamily="34" charset="0"/>
                <a:cs typeface="Times New Roman" panose="02020603050405020304" pitchFamily="18" charset="0"/>
              </a:rPr>
              <a:t> is 1: 116 and 0: 40 but after performing SMOTE algorithm on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Y_train</a:t>
            </a:r>
            <a:r>
              <a:rPr lang="en-US" sz="1800">
                <a:effectLst/>
                <a:latin typeface="Times New Roman" panose="02020603050405020304" pitchFamily="18" charset="0"/>
                <a:ea typeface="Calibri" panose="020F0502020204030204" pitchFamily="34" charset="0"/>
                <a:cs typeface="Times New Roman" panose="02020603050405020304" pitchFamily="18" charset="0"/>
              </a:rPr>
              <a:t>, the number of values changes to 1: 116, 0: 116.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a:p>
        </p:txBody>
      </p:sp>
      <p:pic>
        <p:nvPicPr>
          <p:cNvPr id="8" name="Picture 7">
            <a:extLst>
              <a:ext uri="{FF2B5EF4-FFF2-40B4-BE49-F238E27FC236}">
                <a16:creationId xmlns:a16="http://schemas.microsoft.com/office/drawing/2014/main" id="{BD970007-F2BD-8E86-D88C-91591B782E56}"/>
              </a:ext>
            </a:extLst>
          </p:cNvPr>
          <p:cNvPicPr>
            <a:picLocks noChangeAspect="1"/>
          </p:cNvPicPr>
          <p:nvPr/>
        </p:nvPicPr>
        <p:blipFill>
          <a:blip r:embed="rId2"/>
          <a:stretch>
            <a:fillRect/>
          </a:stretch>
        </p:blipFill>
        <p:spPr>
          <a:xfrm>
            <a:off x="1981200" y="2470458"/>
            <a:ext cx="8229600" cy="1327150"/>
          </a:xfrm>
          <a:prstGeom prst="rect">
            <a:avLst/>
          </a:prstGeom>
        </p:spPr>
      </p:pic>
    </p:spTree>
    <p:extLst>
      <p:ext uri="{BB962C8B-B14F-4D97-AF65-F5344CB8AC3E}">
        <p14:creationId xmlns:p14="http://schemas.microsoft.com/office/powerpoint/2010/main" val="3428198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0207-CA39-4BA8-7839-31F2B131A5F3}"/>
              </a:ext>
            </a:extLst>
          </p:cNvPr>
          <p:cNvSpPr>
            <a:spLocks noGrp="1"/>
          </p:cNvSpPr>
          <p:nvPr>
            <p:ph type="title"/>
          </p:nvPr>
        </p:nvSpPr>
        <p:spPr/>
        <p:txBody>
          <a:bodyPr/>
          <a:lstStyle/>
          <a:p>
            <a:pPr algn="ctr"/>
            <a:r>
              <a:rPr lang="en-US"/>
              <a:t>One Hot Encoding</a:t>
            </a:r>
          </a:p>
        </p:txBody>
      </p:sp>
      <p:sp>
        <p:nvSpPr>
          <p:cNvPr id="3" name="Content Placeholder 2">
            <a:extLst>
              <a:ext uri="{FF2B5EF4-FFF2-40B4-BE49-F238E27FC236}">
                <a16:creationId xmlns:a16="http://schemas.microsoft.com/office/drawing/2014/main" id="{B6BE71B0-4D4A-5BB0-69B9-C1490470FB70}"/>
              </a:ext>
            </a:extLst>
          </p:cNvPr>
          <p:cNvSpPr>
            <a:spLocks noGrp="1"/>
          </p:cNvSpPr>
          <p:nvPr>
            <p:ph idx="1"/>
          </p:nvPr>
        </p:nvSpPr>
        <p:spPr/>
        <p:txBody>
          <a:bodyPr/>
          <a:lstStyle/>
          <a:p>
            <a:r>
              <a:rPr lang="en-US" sz="1800">
                <a:effectLst/>
                <a:latin typeface="Times New Roman" panose="02020603050405020304" pitchFamily="18" charset="0"/>
                <a:ea typeface="Calibri" panose="020F0502020204030204" pitchFamily="34" charset="0"/>
                <a:cs typeface="Times New Roman" panose="02020603050405020304" pitchFamily="18" charset="0"/>
              </a:rPr>
              <a:t>It is used to represent categorical variables as numerical values in a machine-learning model. Before performing One hot encoding the dataset has a categorical column called Name which has string values and we need to change them to numerical value.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pic>
        <p:nvPicPr>
          <p:cNvPr id="4" name="Picture 3">
            <a:extLst>
              <a:ext uri="{FF2B5EF4-FFF2-40B4-BE49-F238E27FC236}">
                <a16:creationId xmlns:a16="http://schemas.microsoft.com/office/drawing/2014/main" id="{2023C925-81AF-80E1-7B9A-CDDC5A44B9C0}"/>
              </a:ext>
            </a:extLst>
          </p:cNvPr>
          <p:cNvPicPr>
            <a:picLocks noChangeAspect="1"/>
          </p:cNvPicPr>
          <p:nvPr/>
        </p:nvPicPr>
        <p:blipFill>
          <a:blip r:embed="rId2"/>
          <a:stretch>
            <a:fillRect/>
          </a:stretch>
        </p:blipFill>
        <p:spPr>
          <a:xfrm>
            <a:off x="1946786" y="3008803"/>
            <a:ext cx="8180439" cy="2861055"/>
          </a:xfrm>
          <a:prstGeom prst="rect">
            <a:avLst/>
          </a:prstGeom>
        </p:spPr>
      </p:pic>
    </p:spTree>
    <p:extLst>
      <p:ext uri="{BB962C8B-B14F-4D97-AF65-F5344CB8AC3E}">
        <p14:creationId xmlns:p14="http://schemas.microsoft.com/office/powerpoint/2010/main" val="3341257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33</Slides>
  <Notes>1</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Used Car Prices Prediction</vt:lpstr>
      <vt:lpstr>CONTENTS</vt:lpstr>
      <vt:lpstr>JOURNAL</vt:lpstr>
      <vt:lpstr>JOURNAL</vt:lpstr>
      <vt:lpstr>JOURNAL</vt:lpstr>
      <vt:lpstr>MODEL DIAGRAM</vt:lpstr>
      <vt:lpstr>MODEL DIAGRAM</vt:lpstr>
      <vt:lpstr>Noise Removal (SMOTE Algorithm) </vt:lpstr>
      <vt:lpstr>One Hot Encoding</vt:lpstr>
      <vt:lpstr>One Hot Encoding</vt:lpstr>
      <vt:lpstr>Linear Regression</vt:lpstr>
      <vt:lpstr>Logistic Regression</vt:lpstr>
      <vt:lpstr>Lasso Regression</vt:lpstr>
      <vt:lpstr>Ridge Regression</vt:lpstr>
      <vt:lpstr>K-means with KNN</vt:lpstr>
      <vt:lpstr>Fuzzy C-means with k-means</vt:lpstr>
      <vt:lpstr>Fuzzy C-means with k-means</vt:lpstr>
      <vt:lpstr>K-means with SVM</vt:lpstr>
      <vt:lpstr>K-means with SVM</vt:lpstr>
      <vt:lpstr>Bayesian Classifier</vt:lpstr>
      <vt:lpstr>Naïve Bayes Classifier</vt:lpstr>
      <vt:lpstr>Decision Tree</vt:lpstr>
      <vt:lpstr>Decision Tree</vt:lpstr>
      <vt:lpstr>K-means with CNN</vt:lpstr>
      <vt:lpstr>LSTM</vt:lpstr>
      <vt:lpstr>LSTM</vt:lpstr>
      <vt:lpstr>GRU</vt:lpstr>
      <vt:lpstr>                                  GRU</vt:lpstr>
      <vt:lpstr>Model Evaluation</vt:lpstr>
      <vt:lpstr>Console based Application</vt:lpstr>
      <vt:lpstr>References</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Detection using Machine Learning</dc:title>
  <dc:creator>Zarak jahan</dc:creator>
  <cp:revision>7</cp:revision>
  <dcterms:created xsi:type="dcterms:W3CDTF">2023-11-29T19:35:56Z</dcterms:created>
  <dcterms:modified xsi:type="dcterms:W3CDTF">2023-12-22T16:54:26Z</dcterms:modified>
</cp:coreProperties>
</file>