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8"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8" d="100"/>
          <a:sy n="68" d="100"/>
        </p:scale>
        <p:origin x="72"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smtClean="0"/>
              <a:t>Click to edit Master title style</a:t>
            </a:r>
            <a:endParaRPr lang="en-US"/>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15/11/2023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t>15/11/2023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t>15/11/2023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ouble Timeline">
    <p:spTree>
      <p:nvGrpSpPr>
        <p:cNvPr id="1" name=""/>
        <p:cNvGrpSpPr/>
        <p:nvPr/>
      </p:nvGrpSpPr>
      <p:grpSpPr>
        <a:xfrm>
          <a:off x="0" y="0"/>
          <a:ext cx="0" cy="0"/>
          <a:chOff x="0" y="0"/>
          <a:chExt cx="0" cy="0"/>
        </a:xfrm>
      </p:grpSpPr>
      <p:sp>
        <p:nvSpPr>
          <p:cNvPr id="34" name="Text Placeholder 48">
            <a:extLst>
              <a:ext uri="{FF2B5EF4-FFF2-40B4-BE49-F238E27FC236}">
                <a16:creationId xmlns:a16="http://schemas.microsoft.com/office/drawing/2014/main" xmlns="" id="{C6E48CAB-F1C0-4E71-9686-C02A967E923F}"/>
              </a:ext>
            </a:extLst>
          </p:cNvPr>
          <p:cNvSpPr>
            <a:spLocks noGrp="1"/>
          </p:cNvSpPr>
          <p:nvPr>
            <p:ph type="body" sz="quarter" idx="10" hasCustomPrompt="1"/>
          </p:nvPr>
        </p:nvSpPr>
        <p:spPr>
          <a:xfrm>
            <a:off x="456182" y="4014522"/>
            <a:ext cx="1182118" cy="302186"/>
          </a:xfrm>
        </p:spPr>
        <p:txBody>
          <a:bodyPr lIns="0" rIns="0">
            <a:noAutofit/>
          </a:bodyPr>
          <a:lstStyle>
            <a:lvl1pPr marL="0" indent="0">
              <a:buNone/>
              <a:defRPr sz="16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35" name="Text Placeholder 50">
            <a:extLst>
              <a:ext uri="{FF2B5EF4-FFF2-40B4-BE49-F238E27FC236}">
                <a16:creationId xmlns:a16="http://schemas.microsoft.com/office/drawing/2014/main" xmlns="" id="{7C226081-D459-4A68-9B23-0C804E6A639C}"/>
              </a:ext>
            </a:extLst>
          </p:cNvPr>
          <p:cNvSpPr>
            <a:spLocks noGrp="1"/>
          </p:cNvSpPr>
          <p:nvPr>
            <p:ph type="body" sz="quarter" idx="11"/>
          </p:nvPr>
        </p:nvSpPr>
        <p:spPr>
          <a:xfrm>
            <a:off x="45618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0" name="Text Placeholder 48">
            <a:extLst>
              <a:ext uri="{FF2B5EF4-FFF2-40B4-BE49-F238E27FC236}">
                <a16:creationId xmlns:a16="http://schemas.microsoft.com/office/drawing/2014/main" xmlns="" id="{C32AE455-05F0-44FA-98C4-73D9C60DF896}"/>
              </a:ext>
            </a:extLst>
          </p:cNvPr>
          <p:cNvSpPr>
            <a:spLocks noGrp="1"/>
          </p:cNvSpPr>
          <p:nvPr>
            <p:ph type="body" sz="quarter" idx="32" hasCustomPrompt="1"/>
          </p:nvPr>
        </p:nvSpPr>
        <p:spPr>
          <a:xfrm>
            <a:off x="1839103" y="4014522"/>
            <a:ext cx="1208897" cy="302186"/>
          </a:xfrm>
        </p:spPr>
        <p:txBody>
          <a:bodyPr lIns="0" rIns="0">
            <a:noAutofit/>
          </a:bodyPr>
          <a:lstStyle>
            <a:lvl1pPr marL="0" indent="0">
              <a:buNone/>
              <a:defRPr sz="16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1" name="Text Placeholder 50">
            <a:extLst>
              <a:ext uri="{FF2B5EF4-FFF2-40B4-BE49-F238E27FC236}">
                <a16:creationId xmlns:a16="http://schemas.microsoft.com/office/drawing/2014/main" xmlns="" id="{3C3FB663-073E-458E-A31A-B15112A0D377}"/>
              </a:ext>
            </a:extLst>
          </p:cNvPr>
          <p:cNvSpPr>
            <a:spLocks noGrp="1"/>
          </p:cNvSpPr>
          <p:nvPr>
            <p:ph type="body" sz="quarter" idx="33"/>
          </p:nvPr>
        </p:nvSpPr>
        <p:spPr>
          <a:xfrm>
            <a:off x="1839103"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2" name="Text Placeholder 48">
            <a:extLst>
              <a:ext uri="{FF2B5EF4-FFF2-40B4-BE49-F238E27FC236}">
                <a16:creationId xmlns:a16="http://schemas.microsoft.com/office/drawing/2014/main" xmlns="" id="{91332113-C9A3-4B1F-A973-C30104497DCE}"/>
              </a:ext>
            </a:extLst>
          </p:cNvPr>
          <p:cNvSpPr>
            <a:spLocks noGrp="1"/>
          </p:cNvSpPr>
          <p:nvPr>
            <p:ph type="body" sz="quarter" idx="34" hasCustomPrompt="1"/>
          </p:nvPr>
        </p:nvSpPr>
        <p:spPr>
          <a:xfrm>
            <a:off x="3222024" y="4014522"/>
            <a:ext cx="1181099" cy="302186"/>
          </a:xfrm>
        </p:spPr>
        <p:txBody>
          <a:bodyPr lIns="0" rIns="0">
            <a:noAutofit/>
          </a:bodyPr>
          <a:lstStyle>
            <a:lvl1pPr marL="0" indent="0">
              <a:buNone/>
              <a:defRPr sz="16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3" name="Text Placeholder 50">
            <a:extLst>
              <a:ext uri="{FF2B5EF4-FFF2-40B4-BE49-F238E27FC236}">
                <a16:creationId xmlns:a16="http://schemas.microsoft.com/office/drawing/2014/main" xmlns="" id="{CDAC2DE8-0B23-47D4-A121-018184C5D2BD}"/>
              </a:ext>
            </a:extLst>
          </p:cNvPr>
          <p:cNvSpPr>
            <a:spLocks noGrp="1"/>
          </p:cNvSpPr>
          <p:nvPr>
            <p:ph type="body" sz="quarter" idx="35"/>
          </p:nvPr>
        </p:nvSpPr>
        <p:spPr>
          <a:xfrm>
            <a:off x="3222024"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4" name="Text Placeholder 48">
            <a:extLst>
              <a:ext uri="{FF2B5EF4-FFF2-40B4-BE49-F238E27FC236}">
                <a16:creationId xmlns:a16="http://schemas.microsoft.com/office/drawing/2014/main" xmlns="" id="{AE8613EE-32F0-4251-809B-6B9907E226CF}"/>
              </a:ext>
            </a:extLst>
          </p:cNvPr>
          <p:cNvSpPr>
            <a:spLocks noGrp="1"/>
          </p:cNvSpPr>
          <p:nvPr>
            <p:ph type="body" sz="quarter" idx="36" hasCustomPrompt="1"/>
          </p:nvPr>
        </p:nvSpPr>
        <p:spPr>
          <a:xfrm>
            <a:off x="4604944" y="4014522"/>
            <a:ext cx="1181099" cy="302186"/>
          </a:xfrm>
        </p:spPr>
        <p:txBody>
          <a:bodyPr lIns="0" rIns="0">
            <a:noAutofit/>
          </a:bodyPr>
          <a:lstStyle>
            <a:lvl1pPr marL="0" indent="0">
              <a:buNone/>
              <a:defRPr sz="16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5" name="Text Placeholder 50">
            <a:extLst>
              <a:ext uri="{FF2B5EF4-FFF2-40B4-BE49-F238E27FC236}">
                <a16:creationId xmlns:a16="http://schemas.microsoft.com/office/drawing/2014/main" xmlns="" id="{6E9683DA-61F6-48A0-9453-C03FB9794010}"/>
              </a:ext>
            </a:extLst>
          </p:cNvPr>
          <p:cNvSpPr>
            <a:spLocks noGrp="1"/>
          </p:cNvSpPr>
          <p:nvPr>
            <p:ph type="body" sz="quarter" idx="37"/>
          </p:nvPr>
        </p:nvSpPr>
        <p:spPr>
          <a:xfrm>
            <a:off x="4604944"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6" name="Text Placeholder 48">
            <a:extLst>
              <a:ext uri="{FF2B5EF4-FFF2-40B4-BE49-F238E27FC236}">
                <a16:creationId xmlns:a16="http://schemas.microsoft.com/office/drawing/2014/main" xmlns="" id="{53C09CD9-E6F6-4AA3-968A-491D1568E739}"/>
              </a:ext>
            </a:extLst>
          </p:cNvPr>
          <p:cNvSpPr>
            <a:spLocks noGrp="1"/>
          </p:cNvSpPr>
          <p:nvPr>
            <p:ph type="body" sz="quarter" idx="38" hasCustomPrompt="1"/>
          </p:nvPr>
        </p:nvSpPr>
        <p:spPr>
          <a:xfrm>
            <a:off x="6555230" y="4014522"/>
            <a:ext cx="1181099" cy="302186"/>
          </a:xfrm>
        </p:spPr>
        <p:txBody>
          <a:bodyPr lIns="0" rIns="0">
            <a:noAutofit/>
          </a:bodyPr>
          <a:lstStyle>
            <a:lvl1pPr marL="0" indent="0">
              <a:buNone/>
              <a:defRPr sz="16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7" name="Text Placeholder 50">
            <a:extLst>
              <a:ext uri="{FF2B5EF4-FFF2-40B4-BE49-F238E27FC236}">
                <a16:creationId xmlns:a16="http://schemas.microsoft.com/office/drawing/2014/main" xmlns="" id="{4457D5F2-D7AE-44A9-847A-D20086BCCC22}"/>
              </a:ext>
            </a:extLst>
          </p:cNvPr>
          <p:cNvSpPr>
            <a:spLocks noGrp="1"/>
          </p:cNvSpPr>
          <p:nvPr>
            <p:ph type="body" sz="quarter" idx="39"/>
          </p:nvPr>
        </p:nvSpPr>
        <p:spPr>
          <a:xfrm>
            <a:off x="6555230"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8" name="Text Placeholder 48">
            <a:extLst>
              <a:ext uri="{FF2B5EF4-FFF2-40B4-BE49-F238E27FC236}">
                <a16:creationId xmlns:a16="http://schemas.microsoft.com/office/drawing/2014/main" xmlns="" id="{4FBE8211-41BE-41C2-B826-94FD55BC0AA4}"/>
              </a:ext>
            </a:extLst>
          </p:cNvPr>
          <p:cNvSpPr>
            <a:spLocks noGrp="1"/>
          </p:cNvSpPr>
          <p:nvPr>
            <p:ph type="body" sz="quarter" idx="40" hasCustomPrompt="1"/>
          </p:nvPr>
        </p:nvSpPr>
        <p:spPr>
          <a:xfrm>
            <a:off x="7938151" y="4014522"/>
            <a:ext cx="1181098" cy="302186"/>
          </a:xfrm>
        </p:spPr>
        <p:txBody>
          <a:bodyPr lIns="0" rIns="0">
            <a:noAutofit/>
          </a:bodyPr>
          <a:lstStyle>
            <a:lvl1pPr marL="0" indent="0">
              <a:buNone/>
              <a:defRPr sz="16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9" name="Text Placeholder 50">
            <a:extLst>
              <a:ext uri="{FF2B5EF4-FFF2-40B4-BE49-F238E27FC236}">
                <a16:creationId xmlns:a16="http://schemas.microsoft.com/office/drawing/2014/main" xmlns="" id="{18C75666-F3E0-4AD7-8C05-FEFFEAE1D10C}"/>
              </a:ext>
            </a:extLst>
          </p:cNvPr>
          <p:cNvSpPr>
            <a:spLocks noGrp="1"/>
          </p:cNvSpPr>
          <p:nvPr>
            <p:ph type="body" sz="quarter" idx="41"/>
          </p:nvPr>
        </p:nvSpPr>
        <p:spPr>
          <a:xfrm>
            <a:off x="7938151"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0" name="Text Placeholder 48">
            <a:extLst>
              <a:ext uri="{FF2B5EF4-FFF2-40B4-BE49-F238E27FC236}">
                <a16:creationId xmlns:a16="http://schemas.microsoft.com/office/drawing/2014/main" xmlns="" id="{66478F13-D9B8-4439-9B08-804CD6848EB9}"/>
              </a:ext>
            </a:extLst>
          </p:cNvPr>
          <p:cNvSpPr>
            <a:spLocks noGrp="1"/>
          </p:cNvSpPr>
          <p:nvPr>
            <p:ph type="body" sz="quarter" idx="42" hasCustomPrompt="1"/>
          </p:nvPr>
        </p:nvSpPr>
        <p:spPr>
          <a:xfrm>
            <a:off x="9321072" y="4014522"/>
            <a:ext cx="1181098" cy="302186"/>
          </a:xfrm>
        </p:spPr>
        <p:txBody>
          <a:bodyPr lIns="0" rIns="0">
            <a:noAutofit/>
          </a:bodyPr>
          <a:lstStyle>
            <a:lvl1pPr marL="0" indent="0">
              <a:buNone/>
              <a:defRPr sz="16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61" name="Text Placeholder 50">
            <a:extLst>
              <a:ext uri="{FF2B5EF4-FFF2-40B4-BE49-F238E27FC236}">
                <a16:creationId xmlns:a16="http://schemas.microsoft.com/office/drawing/2014/main" xmlns="" id="{08844405-957A-4970-A2B6-D161FED665FF}"/>
              </a:ext>
            </a:extLst>
          </p:cNvPr>
          <p:cNvSpPr>
            <a:spLocks noGrp="1"/>
          </p:cNvSpPr>
          <p:nvPr>
            <p:ph type="body" sz="quarter" idx="43"/>
          </p:nvPr>
        </p:nvSpPr>
        <p:spPr>
          <a:xfrm>
            <a:off x="932107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2" name="Text Placeholder 48">
            <a:extLst>
              <a:ext uri="{FF2B5EF4-FFF2-40B4-BE49-F238E27FC236}">
                <a16:creationId xmlns:a16="http://schemas.microsoft.com/office/drawing/2014/main" xmlns="" id="{6F067D31-AE61-48F0-A497-1908DC77F086}"/>
              </a:ext>
            </a:extLst>
          </p:cNvPr>
          <p:cNvSpPr>
            <a:spLocks noGrp="1"/>
          </p:cNvSpPr>
          <p:nvPr>
            <p:ph type="body" sz="quarter" idx="44" hasCustomPrompt="1"/>
          </p:nvPr>
        </p:nvSpPr>
        <p:spPr>
          <a:xfrm>
            <a:off x="10703992" y="4014522"/>
            <a:ext cx="1181098" cy="302186"/>
          </a:xfrm>
        </p:spPr>
        <p:txBody>
          <a:bodyPr lIns="0" rIns="0">
            <a:noAutofit/>
          </a:bodyPr>
          <a:lstStyle>
            <a:lvl1pPr marL="0" indent="0">
              <a:buNone/>
              <a:defRPr sz="16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63" name="Text Placeholder 50">
            <a:extLst>
              <a:ext uri="{FF2B5EF4-FFF2-40B4-BE49-F238E27FC236}">
                <a16:creationId xmlns:a16="http://schemas.microsoft.com/office/drawing/2014/main" xmlns="" id="{5B4A526A-A40E-4B7D-94EC-5FDCAD2EAD89}"/>
              </a:ext>
            </a:extLst>
          </p:cNvPr>
          <p:cNvSpPr>
            <a:spLocks noGrp="1"/>
          </p:cNvSpPr>
          <p:nvPr>
            <p:ph type="body" sz="quarter" idx="45"/>
          </p:nvPr>
        </p:nvSpPr>
        <p:spPr>
          <a:xfrm>
            <a:off x="1070399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 name="Title 1">
            <a:extLst>
              <a:ext uri="{FF2B5EF4-FFF2-40B4-BE49-F238E27FC236}">
                <a16:creationId xmlns:a16="http://schemas.microsoft.com/office/drawing/2014/main" xmlns="" id="{31A67390-01C5-4A4E-AF7F-79E8DB2B2D3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89890870"/>
      </p:ext>
    </p:extLst>
  </p:cSld>
  <p:clrMapOvr>
    <a:masterClrMapping/>
  </p:clrMapOvr>
  <p:extLst>
    <p:ext uri="{DCECCB84-F9BA-43D5-87BE-67443E8EF086}">
      <p15:sldGuideLst xmlns:p15="http://schemas.microsoft.com/office/powerpoint/2012/main">
        <p15:guide id="4294967295" pos="1920">
          <p15:clr>
            <a:srgbClr val="FBAE40"/>
          </p15:clr>
        </p15:guide>
        <p15:guide id="4294967295" pos="3840">
          <p15:clr>
            <a:srgbClr val="FBAE40"/>
          </p15:clr>
        </p15:guide>
        <p15:guide id="4294967295" pos="5760">
          <p15:clr>
            <a:srgbClr val="FBAE40"/>
          </p15:clr>
        </p15:guide>
        <p15:guide id="4294967295" pos="3984">
          <p15:clr>
            <a:srgbClr val="5ACBF0"/>
          </p15:clr>
        </p15:guide>
        <p15:guide id="4294967295" pos="3696">
          <p15:clr>
            <a:srgbClr val="5ACBF0"/>
          </p15:clr>
        </p15:guide>
        <p15:guide id="4294967295" pos="2064">
          <p15:clr>
            <a:srgbClr val="5ACBF0"/>
          </p15:clr>
        </p15:guide>
        <p15:guide id="4294967295" pos="1776">
          <p15:clr>
            <a:srgbClr val="5ACBF0"/>
          </p15:clr>
        </p15:guide>
        <p15:guide id="4294967295" pos="5616">
          <p15:clr>
            <a:srgbClr val="5ACBF0"/>
          </p15:clr>
        </p15:guide>
        <p15:guide id="4294967295" pos="5904">
          <p15:clr>
            <a:srgbClr val="5ACBF0"/>
          </p15:clr>
        </p15:guide>
        <p15:guide id="4294967295" pos="144">
          <p15:clr>
            <a:srgbClr val="5ACBF0"/>
          </p15:clr>
        </p15:guide>
        <p15:guide id="4294967295" orient="horz" pos="4176">
          <p15:clr>
            <a:srgbClr val="5ACBF0"/>
          </p15:clr>
        </p15:guide>
        <p15:guide id="4294967295" pos="7536">
          <p15:clr>
            <a:srgbClr val="5ACBF0"/>
          </p15:clr>
        </p15:guide>
        <p15:guide id="4294967295" orient="horz" pos="14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t>15/11/2023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15/11/2023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t>15/11/2023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94CE30-7D40-4BC0-BA0D-56C992D5B4BD}" type="datetimeFigureOut">
              <a:rPr lang="en-GB" smtClean="0"/>
              <a:t>15/11/2023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94CE30-7D40-4BC0-BA0D-56C992D5B4BD}" type="datetimeFigureOut">
              <a:rPr lang="en-GB" smtClean="0"/>
              <a:t>15/11/2023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15/11/2023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15/11/2023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15/11/2023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15/11/2023</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 xmlns:a16="http://schemas.microsoft.com/office/drawing/2014/main" id="{F5847C07-33FE-4652-A9FD-CD40E657B784}"/>
              </a:ext>
            </a:extLst>
          </p:cNvPr>
          <p:cNvPicPr>
            <a:picLocks noChangeAspect="1"/>
          </p:cNvPicPr>
          <p:nvPr/>
        </p:nvPicPr>
        <p:blipFill rotWithShape="1">
          <a:blip r:embed="rId14">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94860"/>
            <a:ext cx="10363200" cy="1470025"/>
          </a:xfrm>
        </p:spPr>
        <p:txBody>
          <a:bodyPr/>
          <a:lstStyle/>
          <a:p>
            <a:r>
              <a:rPr lang="en-GB" dirty="0" smtClean="0"/>
              <a:t>PROJECT </a:t>
            </a:r>
            <a:r>
              <a:rPr lang="en-GB" dirty="0"/>
              <a:t>TITLE </a:t>
            </a:r>
            <a:r>
              <a:rPr lang="en-GB" dirty="0" smtClean="0"/>
              <a:t>:  </a:t>
            </a:r>
            <a:r>
              <a:rPr lang="en-GB" dirty="0"/>
              <a:t>Hospital Record Management System</a:t>
            </a:r>
            <a:br>
              <a:rPr lang="en-GB" dirty="0"/>
            </a:br>
            <a:endParaRPr lang="en-GB" dirty="0"/>
          </a:p>
        </p:txBody>
      </p:sp>
      <p:sp>
        <p:nvSpPr>
          <p:cNvPr id="3" name="Subtitle 2"/>
          <p:cNvSpPr>
            <a:spLocks noGrp="1"/>
          </p:cNvSpPr>
          <p:nvPr>
            <p:ph type="subTitle" idx="1"/>
          </p:nvPr>
        </p:nvSpPr>
        <p:spPr>
          <a:xfrm>
            <a:off x="790469" y="2721956"/>
            <a:ext cx="3970594" cy="552184"/>
          </a:xfrm>
        </p:spPr>
        <p:txBody>
          <a:bodyPr/>
          <a:lstStyle/>
          <a:p>
            <a:pPr algn="l"/>
            <a:r>
              <a:rPr lang="en-GB" dirty="0" smtClean="0"/>
              <a:t>Batch Number: IST-G06</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81114573"/>
              </p:ext>
            </p:extLst>
          </p:nvPr>
        </p:nvGraphicFramePr>
        <p:xfrm>
          <a:off x="630904" y="3274141"/>
          <a:ext cx="5418666" cy="3312160"/>
        </p:xfrm>
        <a:graphic>
          <a:graphicData uri="http://schemas.openxmlformats.org/drawingml/2006/table">
            <a:tbl>
              <a:tblPr firstRow="1" bandRow="1">
                <a:tableStyleId>{2D5ABB26-0587-4C30-8999-92F81FD0307C}</a:tableStyleId>
              </a:tblPr>
              <a:tblGrid>
                <a:gridCol w="2678966">
                  <a:extLst>
                    <a:ext uri="{9D8B030D-6E8A-4147-A177-3AD203B41FA5}">
                      <a16:colId xmlns="" xmlns:a16="http://schemas.microsoft.com/office/drawing/2014/main" val="3331634959"/>
                    </a:ext>
                  </a:extLst>
                </a:gridCol>
                <a:gridCol w="2739700">
                  <a:extLst>
                    <a:ext uri="{9D8B030D-6E8A-4147-A177-3AD203B41FA5}">
                      <a16:colId xmlns="" xmlns:a16="http://schemas.microsoft.com/office/drawing/2014/main" val="2054911721"/>
                    </a:ext>
                  </a:extLst>
                </a:gridCol>
              </a:tblGrid>
              <a:tr h="370840">
                <a:tc>
                  <a:txBody>
                    <a:bodyPr/>
                    <a:lstStyle/>
                    <a:p>
                      <a:pPr algn="ctr"/>
                      <a:r>
                        <a:rPr lang="en-GB" b="1" dirty="0" smtClean="0">
                          <a:solidFill>
                            <a:schemeClr val="tx2">
                              <a:lumMod val="75000"/>
                            </a:schemeClr>
                          </a:solidFill>
                        </a:rPr>
                        <a:t>Roll Number</a:t>
                      </a:r>
                      <a:endParaRPr lang="en-GB" b="1"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smtClean="0">
                          <a:solidFill>
                            <a:schemeClr val="tx2">
                              <a:lumMod val="75000"/>
                            </a:schemeClr>
                          </a:solidFill>
                        </a:rPr>
                        <a:t>Student Name</a:t>
                      </a:r>
                    </a:p>
                    <a:p>
                      <a:pPr algn="ctr"/>
                      <a:endParaRPr lang="en-GB" b="1"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1854405261"/>
                  </a:ext>
                </a:extLst>
              </a:tr>
              <a:tr h="370840">
                <a:tc>
                  <a:txBody>
                    <a:bodyPr/>
                    <a:lstStyle/>
                    <a:p>
                      <a:pPr algn="just"/>
                      <a:r>
                        <a:rPr lang="en-GB" dirty="0" smtClean="0"/>
                        <a:t>       20201ISI0027 </a:t>
                      </a:r>
                      <a:endParaRPr lang="en-GB" baseline="0" dirty="0" smtClean="0"/>
                    </a:p>
                    <a:p>
                      <a:pPr algn="ctr"/>
                      <a:r>
                        <a:rPr lang="en-GB" baseline="0" dirty="0" smtClean="0"/>
                        <a:t>20201IST0001</a:t>
                      </a:r>
                    </a:p>
                    <a:p>
                      <a:pPr algn="ctr"/>
                      <a:r>
                        <a:rPr lang="en-GB" baseline="0" dirty="0" smtClean="0"/>
                        <a:t>20201IST0053</a:t>
                      </a:r>
                    </a:p>
                    <a:p>
                      <a:pPr algn="ctr"/>
                      <a:r>
                        <a:rPr lang="en-GB" baseline="0" dirty="0" smtClean="0"/>
                        <a:t>20202IST0054</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GB" dirty="0" smtClean="0"/>
                        <a:t>HUMERA</a:t>
                      </a:r>
                    </a:p>
                    <a:p>
                      <a:pPr algn="l"/>
                      <a:r>
                        <a:rPr lang="en-GB" dirty="0" smtClean="0"/>
                        <a:t>HR</a:t>
                      </a:r>
                      <a:r>
                        <a:rPr lang="en-GB" baseline="0" dirty="0" smtClean="0"/>
                        <a:t> JEEVITHA</a:t>
                      </a:r>
                    </a:p>
                    <a:p>
                      <a:pPr algn="l"/>
                      <a:r>
                        <a:rPr lang="en-GB" baseline="0" dirty="0" smtClean="0"/>
                        <a:t>SUFIYA TANZEEN</a:t>
                      </a:r>
                    </a:p>
                    <a:p>
                      <a:pPr algn="l"/>
                      <a:r>
                        <a:rPr lang="en-GB" baseline="0" dirty="0" smtClean="0"/>
                        <a:t>RESHMA BAI S</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4083651183"/>
                  </a:ext>
                </a:extLst>
              </a:tr>
              <a:tr h="370840">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265314174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149954189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smtClean="0"/>
              <a:t>Under the Supervision of,</a:t>
            </a:r>
          </a:p>
          <a:p>
            <a:endParaRPr lang="en-GB" dirty="0" smtClean="0"/>
          </a:p>
          <a:p>
            <a:pPr algn="l"/>
            <a:r>
              <a:rPr lang="en-GB" sz="1700" dirty="0" err="1" smtClean="0"/>
              <a:t>Ms.SUNITHA</a:t>
            </a:r>
            <a:endParaRPr lang="en-GB" sz="1700" dirty="0" smtClean="0"/>
          </a:p>
          <a:p>
            <a:pPr algn="l"/>
            <a:r>
              <a:rPr lang="en-GB" sz="1700" dirty="0" smtClean="0"/>
              <a:t>Professor / Associate Professor / Assistant Professor</a:t>
            </a:r>
          </a:p>
          <a:p>
            <a:pPr algn="l"/>
            <a:r>
              <a:rPr lang="en-GB" sz="1700" dirty="0" smtClean="0"/>
              <a:t>School of Computer Science &amp; Engineering</a:t>
            </a:r>
          </a:p>
          <a:p>
            <a:pPr algn="l"/>
            <a:r>
              <a:rPr lang="en-GB" sz="1700" dirty="0" smtClean="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smtClean="0"/>
              <a:t>PIP104 University Project-II</a:t>
            </a:r>
          </a:p>
          <a:p>
            <a:r>
              <a:rPr lang="en-GB" dirty="0" smtClean="0"/>
              <a:t>Review-1</a:t>
            </a:r>
            <a:endParaRPr lang="en-GB" dirty="0"/>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55000" lnSpcReduction="20000"/>
          </a:bodyPr>
          <a:lstStyle/>
          <a:p>
            <a:r>
              <a:rPr lang="en-US" dirty="0"/>
              <a:t>1</a:t>
            </a:r>
            <a:r>
              <a:rPr lang="en-US" dirty="0" smtClean="0"/>
              <a:t>.) </a:t>
            </a:r>
            <a:r>
              <a:rPr lang="en-US" dirty="0" err="1"/>
              <a:t>Uymatiao</a:t>
            </a:r>
            <a:r>
              <a:rPr lang="en-US" dirty="0"/>
              <a:t>, Mariano Luis T., and William Emmanuel S. Yu. "Time-based OTP authentication via secure tunnel (TOAST): A mobile TOTP scheme using TLS seed exchange and encrypted offline </a:t>
            </a:r>
            <a:r>
              <a:rPr lang="en-US" dirty="0" err="1"/>
              <a:t>keystore</a:t>
            </a:r>
            <a:r>
              <a:rPr lang="en-US" dirty="0"/>
              <a:t>." In 2014 4th IEEE International Conference on Information Science and Technology, pp. 225-229. IEEE, 2014.</a:t>
            </a:r>
            <a:endParaRPr lang="en-IN" dirty="0"/>
          </a:p>
          <a:p>
            <a:r>
              <a:rPr lang="en-US" dirty="0"/>
              <a:t>2</a:t>
            </a:r>
            <a:r>
              <a:rPr lang="en-US" dirty="0" smtClean="0"/>
              <a:t>.) </a:t>
            </a:r>
            <a:r>
              <a:rPr lang="en-US" dirty="0" err="1"/>
              <a:t>Swedha</a:t>
            </a:r>
            <a:r>
              <a:rPr lang="en-US" dirty="0"/>
              <a:t>, K., and </a:t>
            </a:r>
            <a:r>
              <a:rPr lang="en-US" dirty="0" err="1"/>
              <a:t>Tanuja</a:t>
            </a:r>
            <a:r>
              <a:rPr lang="en-US" dirty="0"/>
              <a:t> </a:t>
            </a:r>
            <a:r>
              <a:rPr lang="en-US" dirty="0" err="1"/>
              <a:t>Dubey</a:t>
            </a:r>
            <a:r>
              <a:rPr lang="en-US" dirty="0"/>
              <a:t>. "Analysis of web authentication methods using Amazon web services." In 2018 9th International Conference on Computing, Communication and Networking Technologies (ICCCNT), pp. 1-6. IEEE, 2018.</a:t>
            </a:r>
            <a:endParaRPr lang="en-IN" dirty="0"/>
          </a:p>
          <a:p>
            <a:r>
              <a:rPr lang="en-US" dirty="0" smtClean="0"/>
              <a:t>3.) </a:t>
            </a:r>
            <a:r>
              <a:rPr lang="en-US" dirty="0" err="1" smtClean="0"/>
              <a:t>Basavala</a:t>
            </a:r>
            <a:r>
              <a:rPr lang="en-US" dirty="0"/>
              <a:t>, </a:t>
            </a:r>
            <a:r>
              <a:rPr lang="en-US" dirty="0" err="1"/>
              <a:t>Sreenivasa</a:t>
            </a:r>
            <a:r>
              <a:rPr lang="en-US" dirty="0"/>
              <a:t> Rao, </a:t>
            </a:r>
            <a:r>
              <a:rPr lang="en-US" dirty="0" err="1"/>
              <a:t>Narendra</a:t>
            </a:r>
            <a:r>
              <a:rPr lang="en-US" dirty="0"/>
              <a:t> Kumar, and </a:t>
            </a:r>
            <a:r>
              <a:rPr lang="en-US" dirty="0" err="1"/>
              <a:t>Alok</a:t>
            </a:r>
            <a:r>
              <a:rPr lang="en-US" dirty="0"/>
              <a:t> </a:t>
            </a:r>
            <a:r>
              <a:rPr lang="en-US" dirty="0" err="1"/>
              <a:t>Agarrwal</a:t>
            </a:r>
            <a:r>
              <a:rPr lang="en-US" dirty="0"/>
              <a:t>. "Authentication: An overview, its types and integration with web and mobile applications." In 2012 2nd IEEE International Conference on Parallel, Distributed and Grid Computing, pp. 398-401. IEEE, 2012.</a:t>
            </a:r>
            <a:endParaRPr lang="en-IN" dirty="0"/>
          </a:p>
          <a:p>
            <a:r>
              <a:rPr lang="en-US" dirty="0"/>
              <a:t>4</a:t>
            </a:r>
            <a:r>
              <a:rPr lang="en-US" dirty="0" smtClean="0"/>
              <a:t>.) Wang</a:t>
            </a:r>
            <a:r>
              <a:rPr lang="en-US" dirty="0"/>
              <a:t>, </a:t>
            </a:r>
            <a:r>
              <a:rPr lang="en-US" dirty="0" err="1"/>
              <a:t>Huping</a:t>
            </a:r>
            <a:r>
              <a:rPr lang="en-US" dirty="0"/>
              <a:t>, </a:t>
            </a:r>
            <a:r>
              <a:rPr lang="en-US" dirty="0" err="1"/>
              <a:t>Chunxiao</a:t>
            </a:r>
            <a:r>
              <a:rPr lang="en-US" dirty="0"/>
              <a:t> Fan, </a:t>
            </a:r>
            <a:r>
              <a:rPr lang="en-US" dirty="0" err="1"/>
              <a:t>Shuai</a:t>
            </a:r>
            <a:r>
              <a:rPr lang="en-US" dirty="0"/>
              <a:t> Yang, </a:t>
            </a:r>
            <a:r>
              <a:rPr lang="en-US" dirty="0" err="1"/>
              <a:t>Junwei</a:t>
            </a:r>
            <a:r>
              <a:rPr lang="en-US" dirty="0"/>
              <a:t> </a:t>
            </a:r>
            <a:r>
              <a:rPr lang="en-US" dirty="0" err="1"/>
              <a:t>Zou</a:t>
            </a:r>
            <a:r>
              <a:rPr lang="en-US" dirty="0"/>
              <a:t>, and </a:t>
            </a:r>
            <a:r>
              <a:rPr lang="en-US" dirty="0" err="1"/>
              <a:t>Xiaoying</a:t>
            </a:r>
            <a:r>
              <a:rPr lang="en-US" dirty="0"/>
              <a:t> Zhang. "A new secure </a:t>
            </a:r>
            <a:r>
              <a:rPr lang="en-US" dirty="0" err="1"/>
              <a:t>OpenID</a:t>
            </a:r>
            <a:r>
              <a:rPr lang="en-US" dirty="0"/>
              <a:t> authentication mechanism using one-time password (OTP)." In 2011 7th International Conference on Wireless Communications, Networking and Mobile Computing, pp. 1-4. IEEE, 2011.</a:t>
            </a:r>
            <a:endParaRPr lang="en-IN" dirty="0"/>
          </a:p>
          <a:p>
            <a:r>
              <a:rPr lang="en-US" dirty="0"/>
              <a:t>5</a:t>
            </a:r>
            <a:r>
              <a:rPr lang="en-US" dirty="0" smtClean="0"/>
              <a:t>.) </a:t>
            </a:r>
            <a:r>
              <a:rPr lang="en-US" dirty="0" err="1" smtClean="0"/>
              <a:t>Parmar</a:t>
            </a:r>
            <a:r>
              <a:rPr lang="en-US" dirty="0"/>
              <a:t>, Viral, </a:t>
            </a:r>
            <a:r>
              <a:rPr lang="en-US" dirty="0" err="1"/>
              <a:t>Harshal</a:t>
            </a:r>
            <a:r>
              <a:rPr lang="en-US" dirty="0"/>
              <a:t> A. </a:t>
            </a:r>
            <a:r>
              <a:rPr lang="en-US" dirty="0" err="1"/>
              <a:t>Sanghvi</a:t>
            </a:r>
            <a:r>
              <a:rPr lang="en-US" dirty="0"/>
              <a:t>, </a:t>
            </a:r>
            <a:r>
              <a:rPr lang="en-US" dirty="0" err="1"/>
              <a:t>Riki</a:t>
            </a:r>
            <a:r>
              <a:rPr lang="en-US" dirty="0"/>
              <a:t> H. Patel, and </a:t>
            </a:r>
            <a:r>
              <a:rPr lang="en-US" dirty="0" err="1"/>
              <a:t>Abhijit</a:t>
            </a:r>
            <a:r>
              <a:rPr lang="en-US" dirty="0"/>
              <a:t> S. Pandya. "A comprehensive study on </a:t>
            </a:r>
            <a:r>
              <a:rPr lang="en-US" dirty="0" err="1"/>
              <a:t>passwordless</a:t>
            </a:r>
            <a:r>
              <a:rPr lang="en-US" dirty="0"/>
              <a:t> authentication." In 2022 International Conference on Sustainable Computing and Data Communication Systems (ICSCDS), pp. 1266-1275. IEEE, 2022.</a:t>
            </a:r>
            <a:endParaRPr lang="en-IN" dirty="0"/>
          </a:p>
          <a:p>
            <a:r>
              <a:rPr lang="en-US" dirty="0"/>
              <a:t>6</a:t>
            </a:r>
            <a:r>
              <a:rPr lang="en-US" dirty="0" smtClean="0"/>
              <a:t>.) Yi </a:t>
            </a:r>
            <a:r>
              <a:rPr lang="en-US" dirty="0"/>
              <a:t>Chen, Hong Wen, </a:t>
            </a:r>
            <a:r>
              <a:rPr lang="en-US" dirty="0" err="1"/>
              <a:t>Huanhuan</a:t>
            </a:r>
            <a:r>
              <a:rPr lang="en-US" dirty="0"/>
              <a:t> Song, </a:t>
            </a:r>
            <a:r>
              <a:rPr lang="en-US" dirty="0" err="1"/>
              <a:t>Songlin</a:t>
            </a:r>
            <a:r>
              <a:rPr lang="en-US" dirty="0"/>
              <a:t> Chen, </a:t>
            </a:r>
            <a:r>
              <a:rPr lang="en-US" dirty="0" err="1"/>
              <a:t>Feiyi</a:t>
            </a:r>
            <a:r>
              <a:rPr lang="en-US" dirty="0"/>
              <a:t> </a:t>
            </a:r>
            <a:r>
              <a:rPr lang="en-US" dirty="0" err="1"/>
              <a:t>Xie</a:t>
            </a:r>
            <a:r>
              <a:rPr lang="en-US" dirty="0"/>
              <a:t>, Qing Yang and Lin Hu</a:t>
            </a:r>
            <a:endParaRPr lang="en-IN" dirty="0"/>
          </a:p>
          <a:p>
            <a:r>
              <a:rPr lang="en-US" dirty="0"/>
              <a:t>Journal: IET Communications, 2018, Volume 12, Number 12, Page 1477</a:t>
            </a:r>
            <a:endParaRPr lang="en-IN" dirty="0"/>
          </a:p>
          <a:p>
            <a:r>
              <a:rPr lang="en-US" dirty="0"/>
              <a:t>7</a:t>
            </a:r>
            <a:r>
              <a:rPr lang="en-US" dirty="0" smtClean="0"/>
              <a:t>.) Paterson</a:t>
            </a:r>
            <a:r>
              <a:rPr lang="en-US" dirty="0"/>
              <a:t>, Kenneth G., and Douglas </a:t>
            </a:r>
            <a:r>
              <a:rPr lang="en-US" dirty="0" err="1"/>
              <a:t>Stebila</a:t>
            </a:r>
            <a:r>
              <a:rPr lang="en-US" dirty="0"/>
              <a:t>. "One-time-password-authenticated key exchange." In Information Security and Privacy: 15th Australasian Conference, ACISP 2010, Sydney, Australia, July 5-7, 2010. Proceedings 15, pp. 264-281. Springer Berlin Heidelberg, 2010.</a:t>
            </a:r>
            <a:endParaRPr lang="en-IN" dirty="0"/>
          </a:p>
          <a:p>
            <a:r>
              <a:rPr lang="en-US" dirty="0"/>
              <a:t>8</a:t>
            </a:r>
            <a:r>
              <a:rPr lang="en-US" dirty="0" smtClean="0"/>
              <a:t>.) Gupta</a:t>
            </a:r>
            <a:r>
              <a:rPr lang="en-US" dirty="0"/>
              <a:t>, </a:t>
            </a:r>
            <a:r>
              <a:rPr lang="en-US" dirty="0" err="1"/>
              <a:t>Niharika</a:t>
            </a:r>
            <a:r>
              <a:rPr lang="en-US" dirty="0"/>
              <a:t>, and Rama Rani. "Implementing high grade security in cloud application using multifactor authentication and cryptography." International Journal of Web &amp; Semantic Technology 6, no. 2 (2015): 9.</a:t>
            </a:r>
            <a:endParaRPr lang="en-IN" dirty="0"/>
          </a:p>
          <a:p>
            <a:r>
              <a:rPr lang="en-US" dirty="0"/>
              <a:t>9</a:t>
            </a:r>
            <a:r>
              <a:rPr lang="en-US" dirty="0" smtClean="0"/>
              <a:t>.) Kaur</a:t>
            </a:r>
            <a:r>
              <a:rPr lang="en-US" dirty="0"/>
              <a:t>, </a:t>
            </a:r>
            <a:r>
              <a:rPr lang="en-US" dirty="0" err="1"/>
              <a:t>Navpreet</a:t>
            </a:r>
            <a:r>
              <a:rPr lang="en-US" dirty="0"/>
              <a:t>, </a:t>
            </a:r>
            <a:r>
              <a:rPr lang="en-US" dirty="0" err="1"/>
              <a:t>Mandeep</a:t>
            </a:r>
            <a:r>
              <a:rPr lang="en-US" dirty="0"/>
              <a:t> </a:t>
            </a:r>
            <a:r>
              <a:rPr lang="en-US" dirty="0" err="1"/>
              <a:t>Devgan</a:t>
            </a:r>
            <a:r>
              <a:rPr lang="en-US" dirty="0"/>
              <a:t>, and </a:t>
            </a:r>
            <a:r>
              <a:rPr lang="en-US" dirty="0" err="1"/>
              <a:t>Shashi</a:t>
            </a:r>
            <a:r>
              <a:rPr lang="en-US" dirty="0"/>
              <a:t> </a:t>
            </a:r>
            <a:r>
              <a:rPr lang="en-US" dirty="0" err="1"/>
              <a:t>Bhushan</a:t>
            </a:r>
            <a:r>
              <a:rPr lang="en-US" dirty="0"/>
              <a:t>. "Robust login authentication using time-based OTP through secure tunnel." In 2016 3rd International Conference on Computing for Sustainable Global Development (</a:t>
            </a:r>
            <a:r>
              <a:rPr lang="en-US" dirty="0" err="1"/>
              <a:t>INDIACom</a:t>
            </a:r>
            <a:r>
              <a:rPr lang="en-US" dirty="0"/>
              <a:t>), pp. 3222-3226. IEEE, 2016.</a:t>
            </a:r>
            <a:endParaRPr lang="en-IN" dirty="0"/>
          </a:p>
          <a:p>
            <a:r>
              <a:rPr lang="en-US" dirty="0"/>
              <a:t>10</a:t>
            </a:r>
            <a:r>
              <a:rPr lang="en-US" dirty="0" smtClean="0"/>
              <a:t>.) </a:t>
            </a:r>
            <a:r>
              <a:rPr lang="en-US" dirty="0" err="1" smtClean="0"/>
              <a:t>Liou</a:t>
            </a:r>
            <a:r>
              <a:rPr lang="en-US" dirty="0"/>
              <a:t>, Jing-</a:t>
            </a:r>
            <a:r>
              <a:rPr lang="en-US" dirty="0" err="1"/>
              <a:t>Chiou</a:t>
            </a:r>
            <a:r>
              <a:rPr lang="en-US" dirty="0"/>
              <a:t>, and </a:t>
            </a:r>
            <a:r>
              <a:rPr lang="en-US" dirty="0" err="1"/>
              <a:t>Sujith</a:t>
            </a:r>
            <a:r>
              <a:rPr lang="en-US" dirty="0"/>
              <a:t> </a:t>
            </a:r>
            <a:r>
              <a:rPr lang="en-US" dirty="0" err="1"/>
              <a:t>Bhashyam</a:t>
            </a:r>
            <a:r>
              <a:rPr lang="en-US" dirty="0"/>
              <a:t>. "A feasible and cost effective two-factor authentication for online transactions." In The 2nd International Conference on Software Engineering and Data Mining, pp. 47-51. IEEE, 2010.</a:t>
            </a:r>
            <a:endParaRPr lang="en-IN" dirty="0"/>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smtClean="0"/>
          </a:p>
          <a:p>
            <a:pPr marL="0" indent="0" algn="ctr">
              <a:buNone/>
            </a:pPr>
            <a:endParaRPr lang="en-GB" sz="4400" dirty="0"/>
          </a:p>
          <a:p>
            <a:pPr marL="0" indent="0" algn="ctr">
              <a:buNone/>
            </a:pPr>
            <a:r>
              <a:rPr lang="en-GB" sz="6000" dirty="0" smtClean="0"/>
              <a:t>Thank You</a:t>
            </a:r>
            <a:endParaRPr lang="en-GB" sz="6000" dirty="0"/>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lstStyle/>
          <a:p>
            <a:r>
              <a:rPr lang="en-US" dirty="0"/>
              <a:t>In the rapidly evolving healthcare industry, efficient hospital record management is critical. This project seeks to address this need by implementing a robust web-based HRMS. Key features include user roles (admin, user, staff), secure password recovery using OTPs, and an emphasis on cost-effectiveness and decentralization. The technologies employed are Python, </a:t>
            </a:r>
            <a:r>
              <a:rPr lang="en-US" dirty="0" err="1"/>
              <a:t>Django</a:t>
            </a:r>
            <a:r>
              <a:rPr lang="en-US" dirty="0"/>
              <a:t>, Flask, HTML, and CSS.</a:t>
            </a:r>
          </a:p>
          <a:p>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lstStyle/>
          <a:p>
            <a:r>
              <a:rPr lang="en-US" dirty="0"/>
              <a:t>Hospital record management has been evolving in response to the digital age. Many hospitals today employ various Hospital Information Systems (HIS) and Electronic Health Records (EHR) systems to streamline patient data management.  The literature review highlights the shortcomings of existing hospital record management systems, emphasizing the need for improved user authentication, the benefits of OTP-based password recovery, and the significance of decentralization in healthcare data management. These insights serve as the foundation for the development of the proposed Hospital Record Management System (HRMS), which addresses these issues and introduces a more secure, cost-effective, and decentralized approach to hospital record management.</a:t>
            </a:r>
          </a:p>
          <a:p>
            <a:endParaRPr lang="en-GB"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lstStyle/>
          <a:p>
            <a:r>
              <a:rPr lang="en-US" dirty="0"/>
              <a:t>The proposed HRMS addresses these challenges as follows:</a:t>
            </a:r>
          </a:p>
          <a:p>
            <a:endParaRPr lang="en-US" dirty="0"/>
          </a:p>
          <a:p>
            <a:r>
              <a:rPr lang="en-US" dirty="0"/>
              <a:t>- User Roles: The system introduces admin, user, and staff roles with role-based access control.</a:t>
            </a:r>
          </a:p>
          <a:p>
            <a:r>
              <a:rPr lang="en-US" dirty="0"/>
              <a:t>- Secure Authentication: OTP-based password recovery enhances security.</a:t>
            </a:r>
          </a:p>
          <a:p>
            <a:r>
              <a:rPr lang="en-US" dirty="0"/>
              <a:t>- Cost-Effectiveness: Utilizing open-source technologies and cloud-based solutions keeps costs low.</a:t>
            </a:r>
          </a:p>
          <a:p>
            <a:r>
              <a:rPr lang="en-US" dirty="0"/>
              <a:t>- Decentralization: Data is distributed across servers, ensuring scalability and fault tolerance.</a:t>
            </a:r>
          </a:p>
        </p:txBody>
      </p:sp>
    </p:spTree>
    <p:extLst>
      <p:ext uri="{BB962C8B-B14F-4D97-AF65-F5344CB8AC3E}">
        <p14:creationId xmlns:p14="http://schemas.microsoft.com/office/powerpoint/2010/main" val="2659618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fontScale="55000" lnSpcReduction="20000"/>
          </a:bodyPr>
          <a:lstStyle/>
          <a:p>
            <a:r>
              <a:rPr lang="en-US" dirty="0"/>
              <a:t>1. User Management:</a:t>
            </a:r>
          </a:p>
          <a:p>
            <a:r>
              <a:rPr lang="en-US" dirty="0"/>
              <a:t>   - The system manages hospital staff user accounts, including their login credentials.</a:t>
            </a:r>
          </a:p>
          <a:p>
            <a:endParaRPr lang="en-US" dirty="0"/>
          </a:p>
          <a:p>
            <a:r>
              <a:rPr lang="en-US" dirty="0"/>
              <a:t>2. OTP Generation:</a:t>
            </a:r>
          </a:p>
          <a:p>
            <a:r>
              <a:rPr lang="en-US" dirty="0"/>
              <a:t>   - In cases where staff forget their login credentials, the system generates a one-time password (OTP) as an alternative login method.</a:t>
            </a:r>
          </a:p>
          <a:p>
            <a:r>
              <a:rPr lang="en-US" dirty="0"/>
              <a:t>   - OTPs are generated securely and are time-sensitive, reducing the risk of unauthorized access.</a:t>
            </a:r>
          </a:p>
          <a:p>
            <a:r>
              <a:rPr lang="en-US" dirty="0"/>
              <a:t>   - OTPs can be sent to staff members through various secure channels, such as email.</a:t>
            </a:r>
          </a:p>
          <a:p>
            <a:endParaRPr lang="en-US" dirty="0"/>
          </a:p>
          <a:p>
            <a:r>
              <a:rPr lang="en-US" dirty="0"/>
              <a:t>3. Security:</a:t>
            </a:r>
          </a:p>
          <a:p>
            <a:r>
              <a:rPr lang="en-US" dirty="0"/>
              <a:t>   - Security is a top priority. OTPs provide an additional layer of security, making it more difficult for unauthorized users to gain access.</a:t>
            </a:r>
          </a:p>
          <a:p>
            <a:r>
              <a:rPr lang="en-US" dirty="0"/>
              <a:t>   - The OTP generation process is decentralized, reducing the risk of single points of failure or security breaches.</a:t>
            </a:r>
          </a:p>
          <a:p>
            <a:endParaRPr lang="en-US" dirty="0"/>
          </a:p>
          <a:p>
            <a:r>
              <a:rPr lang="en-US" dirty="0"/>
              <a:t>4. Cost-Effective:</a:t>
            </a:r>
          </a:p>
          <a:p>
            <a:r>
              <a:rPr lang="en-US" dirty="0"/>
              <a:t>   - The use of OTPs for forgotten credentials is a cost-effective solution compared to more complex and expensive alternatives.</a:t>
            </a:r>
          </a:p>
          <a:p>
            <a:r>
              <a:rPr lang="en-US" dirty="0"/>
              <a:t>   - It minimizes the need for staff to contact support for password resets, saving time and resources.</a:t>
            </a:r>
          </a:p>
          <a:p>
            <a:endParaRPr lang="en-US" dirty="0"/>
          </a:p>
          <a:p>
            <a:r>
              <a:rPr lang="en-US" dirty="0"/>
              <a:t>5. User-Friendly Interface:</a:t>
            </a:r>
          </a:p>
          <a:p>
            <a:r>
              <a:rPr lang="en-US" dirty="0"/>
              <a:t>   - The system should have an intuitive and user-friendly interface, allowing staff to request OTPs easily.</a:t>
            </a:r>
          </a:p>
          <a:p>
            <a:r>
              <a:rPr lang="en-US" dirty="0"/>
              <a:t>   - Clear instructions and prompts should guide users through the process.</a:t>
            </a:r>
          </a:p>
          <a:p>
            <a:endParaRPr lang="en-US" dirty="0"/>
          </a:p>
          <a:p>
            <a:r>
              <a:rPr lang="en-US" dirty="0"/>
              <a:t>6. Audit Trail:</a:t>
            </a:r>
          </a:p>
          <a:p>
            <a:r>
              <a:rPr lang="en-US" dirty="0"/>
              <a:t>   - The system should maintain an audit trail of OTP generation and usage for security and accountability purposes.</a:t>
            </a:r>
          </a:p>
          <a:p>
            <a:endParaRPr lang="en-GB" dirty="0"/>
          </a:p>
        </p:txBody>
      </p:sp>
    </p:spTree>
    <p:extLst>
      <p:ext uri="{BB962C8B-B14F-4D97-AF65-F5344CB8AC3E}">
        <p14:creationId xmlns:p14="http://schemas.microsoft.com/office/powerpoint/2010/main" val="266672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rmAutofit fontScale="92500" lnSpcReduction="20000"/>
          </a:bodyPr>
          <a:lstStyle/>
          <a:p>
            <a:r>
              <a:rPr lang="en-US" dirty="0"/>
              <a:t>The technical approach to implementing the HRMS includes:</a:t>
            </a:r>
          </a:p>
          <a:p>
            <a:endParaRPr lang="en-US" dirty="0"/>
          </a:p>
          <a:p>
            <a:r>
              <a:rPr lang="en-US" dirty="0"/>
              <a:t>- Utilizing Python for backend development.</a:t>
            </a:r>
          </a:p>
          <a:p>
            <a:r>
              <a:rPr lang="en-US" dirty="0"/>
              <a:t>- Employing </a:t>
            </a:r>
            <a:r>
              <a:rPr lang="en-US" dirty="0" err="1"/>
              <a:t>Django</a:t>
            </a:r>
            <a:r>
              <a:rPr lang="en-US" dirty="0"/>
              <a:t> and Flask frameworks to build the web application.</a:t>
            </a:r>
          </a:p>
          <a:p>
            <a:r>
              <a:rPr lang="en-US" dirty="0"/>
              <a:t>- Designing an intuitive user interface using HTML and CSS.</a:t>
            </a:r>
          </a:p>
          <a:p>
            <a:r>
              <a:rPr lang="en-US" dirty="0"/>
              <a:t>- Implementing OTP generation and delivery through email </a:t>
            </a:r>
            <a:r>
              <a:rPr lang="en-US" dirty="0" smtClean="0"/>
              <a:t>services.</a:t>
            </a:r>
          </a:p>
          <a:p>
            <a:pPr marL="0" indent="0">
              <a:buNone/>
            </a:pPr>
            <a:endParaRPr lang="en-US" dirty="0" smtClean="0"/>
          </a:p>
          <a:p>
            <a:pPr marL="0" indent="0">
              <a:buNone/>
            </a:pPr>
            <a:r>
              <a:rPr lang="en-US" dirty="0" smtClean="0"/>
              <a:t>This section provides insights into the actual development process, including:</a:t>
            </a:r>
          </a:p>
          <a:p>
            <a:endParaRPr lang="en-US" dirty="0"/>
          </a:p>
          <a:p>
            <a:r>
              <a:rPr lang="en-US" dirty="0"/>
              <a:t>- Code snippets or modules for user authentication and role management.</a:t>
            </a:r>
          </a:p>
          <a:p>
            <a:r>
              <a:rPr lang="en-US" dirty="0"/>
              <a:t>- Screenshots or diagrams showcasing the web app's user interface.</a:t>
            </a:r>
          </a:p>
          <a:p>
            <a:r>
              <a:rPr lang="en-US" dirty="0"/>
              <a:t>- Description of how OTPs are generated and sent to users' Gmail accounts.</a:t>
            </a:r>
          </a:p>
          <a:p>
            <a:endParaRPr lang="en-US" dirty="0"/>
          </a:p>
          <a:p>
            <a:endParaRPr lang="en-GB" dirty="0"/>
          </a:p>
        </p:txBody>
      </p:sp>
    </p:spTree>
    <p:extLst>
      <p:ext uri="{BB962C8B-B14F-4D97-AF65-F5344CB8AC3E}">
        <p14:creationId xmlns:p14="http://schemas.microsoft.com/office/powerpoint/2010/main" val="231494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descr="timeline ">
            <a:extLst>
              <a:ext uri="{FF2B5EF4-FFF2-40B4-BE49-F238E27FC236}">
                <a16:creationId xmlns:a16="http://schemas.microsoft.com/office/drawing/2014/main" xmlns="" id="{8D4775DE-A457-470F-9215-52C254BEA12F}"/>
              </a:ext>
            </a:extLst>
          </p:cNvPr>
          <p:cNvSpPr/>
          <p:nvPr/>
        </p:nvSpPr>
        <p:spPr>
          <a:xfrm rot="10800000" flipV="1">
            <a:off x="329414" y="1110343"/>
            <a:ext cx="5437683" cy="1853795"/>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66000">
                <a:schemeClr val="accent6"/>
              </a:gs>
              <a:gs pos="42000">
                <a:schemeClr val="accent5"/>
              </a:gs>
              <a:gs pos="8000">
                <a:schemeClr val="accent4"/>
              </a:gs>
              <a:gs pos="90000">
                <a:schemeClr val="accent3"/>
              </a:gs>
            </a:gsLst>
            <a:lin ang="10800000" scaled="0"/>
          </a:gra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dirty="0">
              <a:solidFill>
                <a:schemeClr val="bg1"/>
              </a:solidFill>
            </a:endParaRPr>
          </a:p>
        </p:txBody>
      </p:sp>
      <p:sp>
        <p:nvSpPr>
          <p:cNvPr id="4" name="Oval 3">
            <a:extLst>
              <a:ext uri="{FF2B5EF4-FFF2-40B4-BE49-F238E27FC236}">
                <a16:creationId xmlns:a16="http://schemas.microsoft.com/office/drawing/2014/main" xmlns="" id="{3415C901-039D-4058-80C7-5ABA400CDB06}"/>
              </a:ext>
            </a:extLst>
          </p:cNvPr>
          <p:cNvSpPr/>
          <p:nvPr/>
        </p:nvSpPr>
        <p:spPr>
          <a:xfrm>
            <a:off x="1772809" y="1727845"/>
            <a:ext cx="1182117" cy="105763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5"/>
                </a:solidFill>
              </a:rPr>
              <a:t>PHASE 2</a:t>
            </a:r>
          </a:p>
        </p:txBody>
      </p:sp>
      <p:sp>
        <p:nvSpPr>
          <p:cNvPr id="5" name="Oval 4">
            <a:extLst>
              <a:ext uri="{FF2B5EF4-FFF2-40B4-BE49-F238E27FC236}">
                <a16:creationId xmlns:a16="http://schemas.microsoft.com/office/drawing/2014/main" xmlns="" id="{966DA334-7569-42CB-95CD-419F4AC26092}"/>
              </a:ext>
            </a:extLst>
          </p:cNvPr>
          <p:cNvSpPr/>
          <p:nvPr/>
        </p:nvSpPr>
        <p:spPr>
          <a:xfrm>
            <a:off x="3135397" y="1435895"/>
            <a:ext cx="1182116" cy="1133664"/>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6"/>
                </a:solidFill>
              </a:rPr>
              <a:t>PHASE 3</a:t>
            </a:r>
          </a:p>
        </p:txBody>
      </p:sp>
      <p:sp>
        <p:nvSpPr>
          <p:cNvPr id="6" name="Oval 5">
            <a:extLst>
              <a:ext uri="{FF2B5EF4-FFF2-40B4-BE49-F238E27FC236}">
                <a16:creationId xmlns:a16="http://schemas.microsoft.com/office/drawing/2014/main" xmlns="" id="{6D8E2964-D9A5-4A16-8604-F04921C189EB}"/>
              </a:ext>
            </a:extLst>
          </p:cNvPr>
          <p:cNvSpPr/>
          <p:nvPr/>
        </p:nvSpPr>
        <p:spPr>
          <a:xfrm>
            <a:off x="4468151" y="1661105"/>
            <a:ext cx="1178725" cy="105763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3"/>
                </a:solidFill>
              </a:rPr>
              <a:t>PHASE 4</a:t>
            </a:r>
          </a:p>
        </p:txBody>
      </p:sp>
      <p:sp>
        <p:nvSpPr>
          <p:cNvPr id="19" name="Oval 18">
            <a:extLst>
              <a:ext uri="{FF2B5EF4-FFF2-40B4-BE49-F238E27FC236}">
                <a16:creationId xmlns:a16="http://schemas.microsoft.com/office/drawing/2014/main" xmlns="" id="{FC17936A-EE2B-4C30-A31C-496282D48B87}"/>
              </a:ext>
            </a:extLst>
          </p:cNvPr>
          <p:cNvSpPr/>
          <p:nvPr/>
        </p:nvSpPr>
        <p:spPr>
          <a:xfrm>
            <a:off x="425031" y="1345572"/>
            <a:ext cx="1188327" cy="1152725"/>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4"/>
                </a:solidFill>
              </a:rPr>
              <a:t>PHASE 1</a:t>
            </a:r>
          </a:p>
        </p:txBody>
      </p:sp>
      <p:sp>
        <p:nvSpPr>
          <p:cNvPr id="51" name="Oval 50" descr="timeline endpoints">
            <a:extLst>
              <a:ext uri="{FF2B5EF4-FFF2-40B4-BE49-F238E27FC236}">
                <a16:creationId xmlns:a16="http://schemas.microsoft.com/office/drawing/2014/main" xmlns="" id="{FEB42CF1-3717-49C1-AB83-60AC16555486}"/>
              </a:ext>
            </a:extLst>
          </p:cNvPr>
          <p:cNvSpPr/>
          <p:nvPr/>
        </p:nvSpPr>
        <p:spPr>
          <a:xfrm>
            <a:off x="259584" y="2009783"/>
            <a:ext cx="190273" cy="190273"/>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descr="timeline endpoints">
            <a:extLst>
              <a:ext uri="{FF2B5EF4-FFF2-40B4-BE49-F238E27FC236}">
                <a16:creationId xmlns:a16="http://schemas.microsoft.com/office/drawing/2014/main" xmlns="" id="{ADA048D0-8338-452D-AF0D-7D6C9C599BD4}"/>
              </a:ext>
            </a:extLst>
          </p:cNvPr>
          <p:cNvSpPr/>
          <p:nvPr/>
        </p:nvSpPr>
        <p:spPr>
          <a:xfrm>
            <a:off x="5676695" y="2002727"/>
            <a:ext cx="180805" cy="180805"/>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descr="timeline ">
            <a:extLst>
              <a:ext uri="{FF2B5EF4-FFF2-40B4-BE49-F238E27FC236}">
                <a16:creationId xmlns:a16="http://schemas.microsoft.com/office/drawing/2014/main" xmlns="" id="{7B3DF975-73CD-42C6-9B78-C3FF40C352F1}"/>
              </a:ext>
            </a:extLst>
          </p:cNvPr>
          <p:cNvSpPr/>
          <p:nvPr/>
        </p:nvSpPr>
        <p:spPr>
          <a:xfrm rot="10800000" flipV="1">
            <a:off x="5755588" y="1311488"/>
            <a:ext cx="5522944" cy="1683249"/>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66000">
                <a:schemeClr val="accent6"/>
              </a:gs>
              <a:gs pos="42000">
                <a:schemeClr val="accent5"/>
              </a:gs>
              <a:gs pos="8000">
                <a:schemeClr val="accent4"/>
              </a:gs>
              <a:gs pos="90000">
                <a:schemeClr val="accent3"/>
              </a:gs>
            </a:gsLst>
            <a:lin ang="10800000" scaled="0"/>
          </a:gra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dirty="0">
              <a:solidFill>
                <a:schemeClr val="bg1"/>
              </a:solidFill>
            </a:endParaRPr>
          </a:p>
        </p:txBody>
      </p:sp>
      <p:sp>
        <p:nvSpPr>
          <p:cNvPr id="71" name="Oval 70" descr="timeline endpoints">
            <a:extLst>
              <a:ext uri="{FF2B5EF4-FFF2-40B4-BE49-F238E27FC236}">
                <a16:creationId xmlns:a16="http://schemas.microsoft.com/office/drawing/2014/main" xmlns="" id="{77EBB638-4BD1-47AC-94FB-DCD6B28116F6}"/>
              </a:ext>
            </a:extLst>
          </p:cNvPr>
          <p:cNvSpPr/>
          <p:nvPr/>
        </p:nvSpPr>
        <p:spPr>
          <a:xfrm>
            <a:off x="11199638" y="2117053"/>
            <a:ext cx="180805" cy="180805"/>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xmlns="" id="{3C24A58D-AA17-4F67-83B7-7CCA21DB5AEC}"/>
              </a:ext>
            </a:extLst>
          </p:cNvPr>
          <p:cNvSpPr>
            <a:spLocks noGrp="1"/>
          </p:cNvSpPr>
          <p:nvPr>
            <p:ph type="body" sz="quarter" idx="10"/>
          </p:nvPr>
        </p:nvSpPr>
        <p:spPr>
          <a:xfrm>
            <a:off x="394341" y="3289691"/>
            <a:ext cx="1352134" cy="1224951"/>
          </a:xfrm>
        </p:spPr>
        <p:txBody>
          <a:bodyPr anchor="t" anchorCtr="1">
            <a:noAutofit/>
          </a:bodyPr>
          <a:lstStyle/>
          <a:p>
            <a:pPr algn="ctr"/>
            <a:r>
              <a:rPr lang="en-US" dirty="0">
                <a:latin typeface="Arial Narrow" panose="020B0606020202030204" pitchFamily="34" charset="0"/>
              </a:rPr>
              <a:t>PROJECT</a:t>
            </a:r>
          </a:p>
          <a:p>
            <a:pPr algn="ctr"/>
            <a:r>
              <a:rPr lang="en-US" dirty="0">
                <a:latin typeface="Arial Narrow" panose="020B0606020202030204" pitchFamily="34" charset="0"/>
              </a:rPr>
              <a:t>PLANNING   </a:t>
            </a:r>
            <a:endParaRPr lang="en-US" dirty="0" smtClean="0">
              <a:latin typeface="Arial Narrow" panose="020B0606020202030204" pitchFamily="34" charset="0"/>
            </a:endParaRPr>
          </a:p>
          <a:p>
            <a:pPr algn="ctr"/>
            <a:r>
              <a:rPr lang="en-US" dirty="0" smtClean="0">
                <a:latin typeface="Arial Narrow" panose="020B0606020202030204" pitchFamily="34" charset="0"/>
              </a:rPr>
              <a:t>&amp; </a:t>
            </a:r>
          </a:p>
          <a:p>
            <a:pPr algn="ctr"/>
            <a:r>
              <a:rPr lang="en-US" dirty="0" smtClean="0">
                <a:latin typeface="Arial Narrow" panose="020B0606020202030204" pitchFamily="34" charset="0"/>
              </a:rPr>
              <a:t>PREPARATION</a:t>
            </a:r>
            <a:endParaRPr lang="en-US" dirty="0">
              <a:latin typeface="Arial Narrow" panose="020B0606020202030204" pitchFamily="34" charset="0"/>
            </a:endParaRPr>
          </a:p>
        </p:txBody>
      </p:sp>
      <p:sp>
        <p:nvSpPr>
          <p:cNvPr id="11" name="Text Placeholder 10">
            <a:extLst>
              <a:ext uri="{FF2B5EF4-FFF2-40B4-BE49-F238E27FC236}">
                <a16:creationId xmlns:a16="http://schemas.microsoft.com/office/drawing/2014/main" xmlns="" id="{08C3D9F9-4837-4F86-BA47-07FC8380F1B5}"/>
              </a:ext>
            </a:extLst>
          </p:cNvPr>
          <p:cNvSpPr>
            <a:spLocks noGrp="1"/>
          </p:cNvSpPr>
          <p:nvPr>
            <p:ph type="body" sz="quarter" idx="32"/>
          </p:nvPr>
        </p:nvSpPr>
        <p:spPr>
          <a:xfrm>
            <a:off x="1683098" y="3289691"/>
            <a:ext cx="1681928" cy="920524"/>
          </a:xfrm>
        </p:spPr>
        <p:txBody>
          <a:bodyPr/>
          <a:lstStyle/>
          <a:p>
            <a:pPr algn="ctr"/>
            <a:r>
              <a:rPr lang="en-US" sz="1400" dirty="0">
                <a:latin typeface="Arial Narrow" panose="020B0606020202030204" pitchFamily="34" charset="0"/>
              </a:rPr>
              <a:t>DESIGN </a:t>
            </a:r>
          </a:p>
          <a:p>
            <a:pPr algn="ctr"/>
            <a:r>
              <a:rPr lang="en-US" sz="1400" dirty="0">
                <a:latin typeface="Arial Narrow" panose="020B0606020202030204" pitchFamily="34" charset="0"/>
              </a:rPr>
              <a:t>&amp; </a:t>
            </a:r>
          </a:p>
          <a:p>
            <a:pPr algn="ctr"/>
            <a:r>
              <a:rPr lang="en-US" sz="1400" dirty="0">
                <a:latin typeface="Arial Narrow" panose="020B0606020202030204" pitchFamily="34" charset="0"/>
              </a:rPr>
              <a:t>DEVELOPMENT</a:t>
            </a:r>
          </a:p>
        </p:txBody>
      </p:sp>
      <p:sp>
        <p:nvSpPr>
          <p:cNvPr id="13" name="Text Placeholder 12">
            <a:extLst>
              <a:ext uri="{FF2B5EF4-FFF2-40B4-BE49-F238E27FC236}">
                <a16:creationId xmlns:a16="http://schemas.microsoft.com/office/drawing/2014/main" xmlns="" id="{5296BD85-425B-4958-88CA-45CA44C80370}"/>
              </a:ext>
            </a:extLst>
          </p:cNvPr>
          <p:cNvSpPr>
            <a:spLocks noGrp="1"/>
          </p:cNvSpPr>
          <p:nvPr>
            <p:ph type="body" sz="quarter" idx="34"/>
          </p:nvPr>
        </p:nvSpPr>
        <p:spPr>
          <a:xfrm>
            <a:off x="3106944" y="3349622"/>
            <a:ext cx="1181099" cy="874719"/>
          </a:xfrm>
        </p:spPr>
        <p:txBody>
          <a:bodyPr/>
          <a:lstStyle/>
          <a:p>
            <a:pPr algn="ctr"/>
            <a:r>
              <a:rPr lang="en-US" dirty="0">
                <a:latin typeface="Arial Narrow" panose="020B0606020202030204" pitchFamily="34" charset="0"/>
              </a:rPr>
              <a:t>TESTING </a:t>
            </a:r>
            <a:endParaRPr lang="en-US" dirty="0" smtClean="0">
              <a:latin typeface="Arial Narrow" panose="020B0606020202030204" pitchFamily="34" charset="0"/>
            </a:endParaRPr>
          </a:p>
          <a:p>
            <a:pPr algn="ctr"/>
            <a:r>
              <a:rPr lang="en-US" dirty="0" smtClean="0">
                <a:latin typeface="Arial Narrow" panose="020B0606020202030204" pitchFamily="34" charset="0"/>
              </a:rPr>
              <a:t>&amp;</a:t>
            </a:r>
          </a:p>
          <a:p>
            <a:pPr algn="ctr"/>
            <a:r>
              <a:rPr lang="en-US" dirty="0" smtClean="0">
                <a:latin typeface="Arial Narrow" panose="020B0606020202030204" pitchFamily="34" charset="0"/>
              </a:rPr>
              <a:t> </a:t>
            </a:r>
            <a:r>
              <a:rPr lang="en-US" dirty="0">
                <a:latin typeface="Arial Narrow" panose="020B0606020202030204" pitchFamily="34" charset="0"/>
              </a:rPr>
              <a:t>QUALITY</a:t>
            </a:r>
          </a:p>
        </p:txBody>
      </p:sp>
      <p:sp>
        <p:nvSpPr>
          <p:cNvPr id="15" name="Text Placeholder 14">
            <a:extLst>
              <a:ext uri="{FF2B5EF4-FFF2-40B4-BE49-F238E27FC236}">
                <a16:creationId xmlns:a16="http://schemas.microsoft.com/office/drawing/2014/main" xmlns="" id="{F04DBBF1-EF80-43E1-B3CC-E7287929142E}"/>
              </a:ext>
            </a:extLst>
          </p:cNvPr>
          <p:cNvSpPr>
            <a:spLocks noGrp="1"/>
          </p:cNvSpPr>
          <p:nvPr>
            <p:ph type="body" sz="quarter" idx="36"/>
          </p:nvPr>
        </p:nvSpPr>
        <p:spPr>
          <a:xfrm>
            <a:off x="4208748" y="3349622"/>
            <a:ext cx="1581953" cy="989918"/>
          </a:xfrm>
        </p:spPr>
        <p:txBody>
          <a:bodyPr/>
          <a:lstStyle/>
          <a:p>
            <a:pPr algn="ctr"/>
            <a:r>
              <a:rPr lang="en-US" sz="1400" dirty="0" smtClean="0">
                <a:latin typeface="Arial Narrow" panose="020B0606020202030204" pitchFamily="34" charset="0"/>
              </a:rPr>
              <a:t>IMPLEMENTATION </a:t>
            </a:r>
            <a:endParaRPr lang="en-US" sz="1400" dirty="0">
              <a:latin typeface="Arial Narrow" panose="020B0606020202030204" pitchFamily="34" charset="0"/>
            </a:endParaRPr>
          </a:p>
          <a:p>
            <a:pPr algn="ctr"/>
            <a:r>
              <a:rPr lang="en-US" sz="1400" dirty="0">
                <a:latin typeface="Arial Narrow" panose="020B0606020202030204" pitchFamily="34" charset="0"/>
              </a:rPr>
              <a:t>&amp; </a:t>
            </a:r>
          </a:p>
          <a:p>
            <a:pPr algn="ctr"/>
            <a:r>
              <a:rPr lang="en-US" sz="1400" dirty="0">
                <a:latin typeface="Arial Narrow" panose="020B0606020202030204" pitchFamily="34" charset="0"/>
              </a:rPr>
              <a:t>DEPLOYMENT</a:t>
            </a:r>
          </a:p>
        </p:txBody>
      </p:sp>
      <p:sp>
        <p:nvSpPr>
          <p:cNvPr id="17" name="Text Placeholder 16">
            <a:extLst>
              <a:ext uri="{FF2B5EF4-FFF2-40B4-BE49-F238E27FC236}">
                <a16:creationId xmlns:a16="http://schemas.microsoft.com/office/drawing/2014/main" xmlns="" id="{41E481CA-8BE8-4318-84EE-4F88A61BE57F}"/>
              </a:ext>
            </a:extLst>
          </p:cNvPr>
          <p:cNvSpPr>
            <a:spLocks noGrp="1"/>
          </p:cNvSpPr>
          <p:nvPr>
            <p:ph type="body" sz="quarter" idx="38"/>
          </p:nvPr>
        </p:nvSpPr>
        <p:spPr>
          <a:xfrm>
            <a:off x="5767097" y="3337242"/>
            <a:ext cx="1546745" cy="1014678"/>
          </a:xfrm>
        </p:spPr>
        <p:txBody>
          <a:bodyPr/>
          <a:lstStyle/>
          <a:p>
            <a:pPr algn="ctr"/>
            <a:r>
              <a:rPr lang="en-US" dirty="0" smtClean="0">
                <a:latin typeface="Arial Narrow" panose="020B0606020202030204" pitchFamily="34" charset="0"/>
              </a:rPr>
              <a:t>MONITORING</a:t>
            </a:r>
          </a:p>
          <a:p>
            <a:pPr algn="ctr"/>
            <a:r>
              <a:rPr lang="en-US" dirty="0" smtClean="0">
                <a:latin typeface="Arial Narrow" panose="020B0606020202030204" pitchFamily="34" charset="0"/>
              </a:rPr>
              <a:t> </a:t>
            </a:r>
            <a:r>
              <a:rPr lang="en-US" dirty="0">
                <a:latin typeface="Arial Narrow" panose="020B0606020202030204" pitchFamily="34" charset="0"/>
              </a:rPr>
              <a:t>&amp; </a:t>
            </a:r>
            <a:endParaRPr lang="en-US" dirty="0" smtClean="0">
              <a:latin typeface="Arial Narrow" panose="020B0606020202030204" pitchFamily="34" charset="0"/>
            </a:endParaRPr>
          </a:p>
          <a:p>
            <a:pPr algn="ctr"/>
            <a:r>
              <a:rPr lang="en-US" dirty="0" smtClean="0">
                <a:latin typeface="Arial Narrow" panose="020B0606020202030204" pitchFamily="34" charset="0"/>
              </a:rPr>
              <a:t>EVALUATION</a:t>
            </a:r>
            <a:endParaRPr lang="en-US" dirty="0">
              <a:latin typeface="Arial Narrow" panose="020B0606020202030204" pitchFamily="34" charset="0"/>
            </a:endParaRPr>
          </a:p>
        </p:txBody>
      </p:sp>
      <p:sp>
        <p:nvSpPr>
          <p:cNvPr id="20" name="Text Placeholder 19">
            <a:extLst>
              <a:ext uri="{FF2B5EF4-FFF2-40B4-BE49-F238E27FC236}">
                <a16:creationId xmlns:a16="http://schemas.microsoft.com/office/drawing/2014/main" xmlns="" id="{AFEC3A38-7684-4BBF-AFAD-87409B0E6BDC}"/>
              </a:ext>
            </a:extLst>
          </p:cNvPr>
          <p:cNvSpPr>
            <a:spLocks noGrp="1"/>
          </p:cNvSpPr>
          <p:nvPr>
            <p:ph type="body" sz="quarter" idx="40"/>
          </p:nvPr>
        </p:nvSpPr>
        <p:spPr>
          <a:xfrm>
            <a:off x="7400980" y="3349622"/>
            <a:ext cx="1452909" cy="1285266"/>
          </a:xfrm>
        </p:spPr>
        <p:txBody>
          <a:bodyPr/>
          <a:lstStyle/>
          <a:p>
            <a:pPr algn="ctr"/>
            <a:r>
              <a:rPr lang="en-US" dirty="0" smtClean="0">
                <a:latin typeface="Arial Narrow" panose="020B0606020202030204" pitchFamily="34" charset="0"/>
              </a:rPr>
              <a:t>DOCMENTATION &amp;</a:t>
            </a:r>
          </a:p>
          <a:p>
            <a:pPr algn="ctr"/>
            <a:r>
              <a:rPr lang="en-US" dirty="0" smtClean="0">
                <a:latin typeface="Arial Narrow" panose="020B0606020202030204" pitchFamily="34" charset="0"/>
              </a:rPr>
              <a:t> </a:t>
            </a:r>
            <a:r>
              <a:rPr lang="en-US" dirty="0">
                <a:latin typeface="Arial Narrow" panose="020B0606020202030204" pitchFamily="34" charset="0"/>
              </a:rPr>
              <a:t>KNOWLWEDE TRANSFER</a:t>
            </a:r>
          </a:p>
        </p:txBody>
      </p:sp>
      <p:sp>
        <p:nvSpPr>
          <p:cNvPr id="22" name="Text Placeholder 21">
            <a:extLst>
              <a:ext uri="{FF2B5EF4-FFF2-40B4-BE49-F238E27FC236}">
                <a16:creationId xmlns:a16="http://schemas.microsoft.com/office/drawing/2014/main" xmlns="" id="{FE9BE32E-27C4-48FC-81C3-3D6F67418E34}"/>
              </a:ext>
            </a:extLst>
          </p:cNvPr>
          <p:cNvSpPr>
            <a:spLocks noGrp="1"/>
          </p:cNvSpPr>
          <p:nvPr>
            <p:ph type="body" sz="quarter" idx="42"/>
          </p:nvPr>
        </p:nvSpPr>
        <p:spPr>
          <a:xfrm>
            <a:off x="8883699" y="3301381"/>
            <a:ext cx="1181098" cy="604131"/>
          </a:xfrm>
        </p:spPr>
        <p:txBody>
          <a:bodyPr/>
          <a:lstStyle/>
          <a:p>
            <a:pPr algn="ctr"/>
            <a:r>
              <a:rPr lang="en-US" dirty="0">
                <a:latin typeface="Arial Narrow" panose="020B0606020202030204" pitchFamily="34" charset="0"/>
              </a:rPr>
              <a:t>PROJECT</a:t>
            </a:r>
          </a:p>
          <a:p>
            <a:pPr algn="ctr"/>
            <a:r>
              <a:rPr lang="en-US" dirty="0">
                <a:latin typeface="Arial Narrow" panose="020B0606020202030204" pitchFamily="34" charset="0"/>
              </a:rPr>
              <a:t>CLOSURE</a:t>
            </a:r>
          </a:p>
        </p:txBody>
      </p:sp>
      <p:sp>
        <p:nvSpPr>
          <p:cNvPr id="24" name="Text Placeholder 23">
            <a:extLst>
              <a:ext uri="{FF2B5EF4-FFF2-40B4-BE49-F238E27FC236}">
                <a16:creationId xmlns:a16="http://schemas.microsoft.com/office/drawing/2014/main" xmlns="" id="{058A900D-B4DE-4CA7-B31B-EF43F275DE2D}"/>
              </a:ext>
            </a:extLst>
          </p:cNvPr>
          <p:cNvSpPr>
            <a:spLocks noGrp="1"/>
          </p:cNvSpPr>
          <p:nvPr>
            <p:ph type="body" sz="quarter" idx="44"/>
          </p:nvPr>
        </p:nvSpPr>
        <p:spPr>
          <a:xfrm>
            <a:off x="10194149" y="3336736"/>
            <a:ext cx="1452908" cy="566931"/>
          </a:xfrm>
        </p:spPr>
        <p:txBody>
          <a:bodyPr/>
          <a:lstStyle/>
          <a:p>
            <a:pPr algn="ctr"/>
            <a:r>
              <a:rPr lang="en-US" dirty="0">
                <a:latin typeface="Arial Narrow" panose="020B0606020202030204" pitchFamily="34" charset="0"/>
              </a:rPr>
              <a:t>REPORTING</a:t>
            </a:r>
          </a:p>
        </p:txBody>
      </p:sp>
      <p:sp>
        <p:nvSpPr>
          <p:cNvPr id="45" name="Title 44">
            <a:extLst>
              <a:ext uri="{FF2B5EF4-FFF2-40B4-BE49-F238E27FC236}">
                <a16:creationId xmlns:a16="http://schemas.microsoft.com/office/drawing/2014/main" xmlns="" id="{CE9001BD-04C4-40D0-98EB-088BE1EF0E65}"/>
              </a:ext>
            </a:extLst>
          </p:cNvPr>
          <p:cNvSpPr>
            <a:spLocks noGrp="1"/>
          </p:cNvSpPr>
          <p:nvPr>
            <p:ph type="title"/>
          </p:nvPr>
        </p:nvSpPr>
        <p:spPr/>
        <p:txBody>
          <a:bodyPr/>
          <a:lstStyle/>
          <a:p>
            <a:r>
              <a:rPr lang="en-US" sz="3200" dirty="0">
                <a:solidFill>
                  <a:srgbClr val="002060"/>
                </a:solidFill>
              </a:rPr>
              <a:t>TIMELINE OF PROJECT </a:t>
            </a:r>
          </a:p>
        </p:txBody>
      </p:sp>
      <p:sp>
        <p:nvSpPr>
          <p:cNvPr id="3" name="Oval 2">
            <a:extLst>
              <a:ext uri="{FF2B5EF4-FFF2-40B4-BE49-F238E27FC236}">
                <a16:creationId xmlns:a16="http://schemas.microsoft.com/office/drawing/2014/main" xmlns="" id="{BFE29E36-F9B4-F198-5415-E2299839525A}"/>
              </a:ext>
            </a:extLst>
          </p:cNvPr>
          <p:cNvSpPr/>
          <p:nvPr/>
        </p:nvSpPr>
        <p:spPr>
          <a:xfrm>
            <a:off x="5897725" y="1302335"/>
            <a:ext cx="1188327" cy="105763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4"/>
                </a:solidFill>
              </a:rPr>
              <a:t>PHASE 5</a:t>
            </a:r>
          </a:p>
        </p:txBody>
      </p:sp>
      <p:sp>
        <p:nvSpPr>
          <p:cNvPr id="10" name="Oval 9">
            <a:extLst>
              <a:ext uri="{FF2B5EF4-FFF2-40B4-BE49-F238E27FC236}">
                <a16:creationId xmlns:a16="http://schemas.microsoft.com/office/drawing/2014/main" xmlns="" id="{2ABCBB51-D77F-17AE-B61B-762440AA576B}"/>
              </a:ext>
            </a:extLst>
          </p:cNvPr>
          <p:cNvSpPr/>
          <p:nvPr/>
        </p:nvSpPr>
        <p:spPr>
          <a:xfrm>
            <a:off x="7281066" y="1859441"/>
            <a:ext cx="1182117" cy="105763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5"/>
                </a:solidFill>
              </a:rPr>
              <a:t>PHASE 6</a:t>
            </a:r>
          </a:p>
        </p:txBody>
      </p:sp>
      <p:sp>
        <p:nvSpPr>
          <p:cNvPr id="14" name="Oval 13">
            <a:extLst>
              <a:ext uri="{FF2B5EF4-FFF2-40B4-BE49-F238E27FC236}">
                <a16:creationId xmlns:a16="http://schemas.microsoft.com/office/drawing/2014/main" xmlns="" id="{478016DE-2865-6CA9-EA3F-7312D9663847}"/>
              </a:ext>
            </a:extLst>
          </p:cNvPr>
          <p:cNvSpPr/>
          <p:nvPr/>
        </p:nvSpPr>
        <p:spPr>
          <a:xfrm>
            <a:off x="8617392" y="1326205"/>
            <a:ext cx="1182116" cy="1133664"/>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6"/>
                </a:solidFill>
              </a:rPr>
              <a:t>PHASE 7</a:t>
            </a:r>
          </a:p>
        </p:txBody>
      </p:sp>
      <p:sp>
        <p:nvSpPr>
          <p:cNvPr id="16" name="Oval 15">
            <a:extLst>
              <a:ext uri="{FF2B5EF4-FFF2-40B4-BE49-F238E27FC236}">
                <a16:creationId xmlns:a16="http://schemas.microsoft.com/office/drawing/2014/main" xmlns="" id="{40C035AF-158F-1B68-9BB1-DA7FD4A5EEB2}"/>
              </a:ext>
            </a:extLst>
          </p:cNvPr>
          <p:cNvSpPr/>
          <p:nvPr/>
        </p:nvSpPr>
        <p:spPr>
          <a:xfrm>
            <a:off x="9994523" y="1653486"/>
            <a:ext cx="1178725" cy="1057639"/>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3"/>
                </a:solidFill>
              </a:rPr>
              <a:t>PHASE 8</a:t>
            </a:r>
          </a:p>
        </p:txBody>
      </p:sp>
    </p:spTree>
    <p:extLst>
      <p:ext uri="{BB962C8B-B14F-4D97-AF65-F5344CB8AC3E}">
        <p14:creationId xmlns:p14="http://schemas.microsoft.com/office/powerpoint/2010/main" val="2533294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lstStyle/>
          <a:p>
            <a:r>
              <a:rPr lang="en-US" dirty="0"/>
              <a:t>The "Hospital Record Management with OTP Generation for Staff Login" project addresses a critical need for secure and cost-effective access management in a healthcare setting. The implementation of OTPs as an alternative login method is a sound security practice. However, to enhance the project's effectiveness, consider the suggested improvements and continue to prioritize security, user-friendliness, and scalability as key aspects of development and deployment.</a:t>
            </a:r>
            <a:endParaRPr lang="en-GB" dirty="0"/>
          </a:p>
        </p:txBody>
      </p:sp>
    </p:spTree>
    <p:extLst>
      <p:ext uri="{BB962C8B-B14F-4D97-AF65-F5344CB8AC3E}">
        <p14:creationId xmlns:p14="http://schemas.microsoft.com/office/powerpoint/2010/main" val="1923928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r>
              <a:rPr lang="en-US" dirty="0"/>
              <a:t>In conclusion:</a:t>
            </a:r>
          </a:p>
          <a:p>
            <a:endParaRPr lang="en-US" dirty="0"/>
          </a:p>
          <a:p>
            <a:r>
              <a:rPr lang="en-US" dirty="0"/>
              <a:t>- The HRMS successfully improves hospital record management.</a:t>
            </a:r>
          </a:p>
          <a:p>
            <a:r>
              <a:rPr lang="en-US" dirty="0"/>
              <a:t>- OTP-based password recovery enhances security.</a:t>
            </a:r>
          </a:p>
          <a:p>
            <a:r>
              <a:rPr lang="en-US" dirty="0"/>
              <a:t>- Cost-effectiveness is achieved through open-source technologies and cloud solutions.</a:t>
            </a:r>
          </a:p>
          <a:p>
            <a:r>
              <a:rPr lang="en-US" dirty="0"/>
              <a:t>- Decentralization ensures scalability and reliability.</a:t>
            </a:r>
          </a:p>
          <a:p>
            <a:endParaRPr lang="en-US" dirty="0"/>
          </a:p>
          <a:p>
            <a:endParaRPr lang="en-GB" dirty="0"/>
          </a:p>
        </p:txBody>
      </p:sp>
    </p:spTree>
    <p:extLst>
      <p:ext uri="{BB962C8B-B14F-4D97-AF65-F5344CB8AC3E}">
        <p14:creationId xmlns:p14="http://schemas.microsoft.com/office/powerpoint/2010/main" val="2238571193"/>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112</TotalTime>
  <Words>1292</Words>
  <Application>Microsoft Office PowerPoint</Application>
  <PresentationFormat>Widescreen</PresentationFormat>
  <Paragraphs>121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Narrow</vt:lpstr>
      <vt:lpstr>Bookman Old Style</vt:lpstr>
      <vt:lpstr>Verdana</vt:lpstr>
      <vt:lpstr>Bioinformatics</vt:lpstr>
      <vt:lpstr>PROJECT TITLE :  Hospital Record Management System </vt:lpstr>
      <vt:lpstr>Introduction</vt:lpstr>
      <vt:lpstr>Literature Review</vt:lpstr>
      <vt:lpstr>Proposed Method</vt:lpstr>
      <vt:lpstr>Objectives</vt:lpstr>
      <vt:lpstr>Methodology</vt:lpstr>
      <vt:lpstr>TIMELINE OF PROJECT </vt:lpstr>
      <vt:lpstr>Expected Outcomes</vt:lpstr>
      <vt:lpstr>Conclusion</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Microsoft account</cp:lastModifiedBy>
  <cp:revision>20</cp:revision>
  <dcterms:created xsi:type="dcterms:W3CDTF">2023-03-16T03:26:27Z</dcterms:created>
  <dcterms:modified xsi:type="dcterms:W3CDTF">2023-11-15T06:24:03Z</dcterms:modified>
</cp:coreProperties>
</file>