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8" r:id="rId6"/>
    <p:sldId id="259" r:id="rId7"/>
    <p:sldId id="269" r:id="rId8"/>
    <p:sldId id="260" r:id="rId9"/>
    <p:sldId id="27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smtClean="0"/>
              <a:t>OTP  GENERATION</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a:t>
            </a:r>
            <a:r>
              <a:rPr lang="en-GB" dirty="0" smtClean="0"/>
              <a:t>Number:IST-G06</a:t>
            </a:r>
            <a:endParaRPr lang="en-GB" dirty="0" smtClean="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20260914"/>
              </p:ext>
            </p:extLst>
          </p:nvPr>
        </p:nvGraphicFramePr>
        <p:xfrm>
          <a:off x="630904" y="3274141"/>
          <a:ext cx="5418666" cy="30429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b="1" dirty="0" smtClean="0">
                          <a:solidFill>
                            <a:schemeClr val="tx2">
                              <a:lumMod val="75000"/>
                            </a:schemeClr>
                          </a:solidFill>
                        </a:rPr>
                        <a:t>Roll </a:t>
                      </a:r>
                      <a:r>
                        <a:rPr lang="en-GB" b="1" dirty="0" smtClean="0">
                          <a:solidFill>
                            <a:schemeClr val="tx2">
                              <a:lumMod val="75000"/>
                            </a:schemeClr>
                          </a:solidFill>
                        </a:rPr>
                        <a:t>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a:t>
                      </a:r>
                      <a:r>
                        <a:rPr lang="en-GB" b="1" dirty="0" smtClean="0">
                          <a:solidFill>
                            <a:schemeClr val="tx2">
                              <a:lumMod val="75000"/>
                            </a:schemeClr>
                          </a:solidFill>
                        </a:rPr>
                        <a:t>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l"/>
                      <a:r>
                        <a:rPr lang="en-GB" baseline="0" dirty="0" smtClean="0"/>
                        <a:t>   20201ISI0027             </a:t>
                      </a:r>
                    </a:p>
                    <a:p>
                      <a:pPr algn="l"/>
                      <a:r>
                        <a:rPr lang="en-GB" baseline="0" dirty="0" smtClean="0"/>
                        <a:t>   20201IST0001</a:t>
                      </a:r>
                    </a:p>
                    <a:p>
                      <a:pPr algn="l"/>
                      <a:r>
                        <a:rPr lang="en-GB" baseline="0" dirty="0" smtClean="0"/>
                        <a:t>   20201IST0053</a:t>
                      </a:r>
                    </a:p>
                    <a:p>
                      <a:pPr algn="l"/>
                      <a:r>
                        <a:rPr lang="en-GB" baseline="0" dirty="0" smtClean="0"/>
                        <a:t>   20201IST0054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HUMERA</a:t>
                      </a:r>
                    </a:p>
                    <a:p>
                      <a:pPr algn="ctr"/>
                      <a:r>
                        <a:rPr lang="en-GB" dirty="0" smtClean="0"/>
                        <a:t>HR</a:t>
                      </a:r>
                      <a:r>
                        <a:rPr lang="en-GB" baseline="0" dirty="0" smtClean="0"/>
                        <a:t> JEEVITHA</a:t>
                      </a:r>
                    </a:p>
                    <a:p>
                      <a:pPr algn="ctr"/>
                      <a:r>
                        <a:rPr lang="en-GB" baseline="0" dirty="0" smtClean="0"/>
                        <a:t>SUFIYA TANZEEN</a:t>
                      </a:r>
                    </a:p>
                    <a:p>
                      <a:pPr algn="ctr"/>
                      <a:r>
                        <a:rPr lang="en-GB" baseline="0" dirty="0" smtClean="0"/>
                        <a:t>RESHMA BAI S</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Ms.</a:t>
            </a:r>
            <a:r>
              <a:rPr lang="en-GB" sz="1700" dirty="0" smtClean="0"/>
              <a:t> PUSHPALATHA.M</a:t>
            </a:r>
            <a:endParaRPr lang="en-GB" sz="1700" dirty="0"/>
          </a:p>
          <a:p>
            <a:pPr algn="l"/>
            <a:r>
              <a:rPr lang="en-GB" sz="1700" dirty="0" smtClean="0"/>
              <a:t> </a:t>
            </a:r>
            <a:r>
              <a:rPr lang="en-GB" sz="1700" dirty="0" smtClean="0"/>
              <a:t>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Final review</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buNone/>
            </a:pPr>
            <a:r>
              <a:rPr lang="en-US" sz="2000" dirty="0" smtClean="0"/>
              <a:t> The </a:t>
            </a:r>
            <a:r>
              <a:rPr lang="en-US" sz="2000" dirty="0"/>
              <a:t>technical approach to implementing the HRMS includes:</a:t>
            </a:r>
          </a:p>
          <a:p>
            <a:endParaRPr lang="en-US" sz="2000" dirty="0"/>
          </a:p>
          <a:p>
            <a:pPr marL="0" indent="0">
              <a:buNone/>
            </a:pPr>
            <a:r>
              <a:rPr lang="en-US" sz="2000" dirty="0"/>
              <a:t>- Utilizing Python for backend development.</a:t>
            </a:r>
          </a:p>
          <a:p>
            <a:pPr marL="0" indent="0">
              <a:buNone/>
            </a:pPr>
            <a:r>
              <a:rPr lang="en-US" sz="2000" dirty="0"/>
              <a:t>- Employing </a:t>
            </a:r>
            <a:r>
              <a:rPr lang="en-US" sz="2000" dirty="0" err="1"/>
              <a:t>Django</a:t>
            </a:r>
            <a:r>
              <a:rPr lang="en-US" sz="2000" dirty="0"/>
              <a:t> and Flask frameworks to build the web application.</a:t>
            </a:r>
          </a:p>
          <a:p>
            <a:pPr marL="0" indent="0">
              <a:buNone/>
            </a:pPr>
            <a:r>
              <a:rPr lang="en-US" sz="2000" dirty="0"/>
              <a:t>- Designing an intuitive user interface using HTML and CSS.</a:t>
            </a:r>
          </a:p>
          <a:p>
            <a:pPr marL="0" indent="0">
              <a:buNone/>
            </a:pPr>
            <a:r>
              <a:rPr lang="en-US" sz="2000" dirty="0"/>
              <a:t>- Implementing OTP generation and delivery through email services.</a:t>
            </a:r>
          </a:p>
          <a:p>
            <a:pPr marL="0" indent="0">
              <a:buNone/>
            </a:pPr>
            <a:endParaRPr lang="en-US" sz="2000" dirty="0"/>
          </a:p>
          <a:p>
            <a:pPr marL="0" indent="0">
              <a:buNone/>
            </a:pPr>
            <a:r>
              <a:rPr lang="en-US" sz="2000" dirty="0"/>
              <a:t>This section provides insights into the actual development process, including:</a:t>
            </a:r>
          </a:p>
          <a:p>
            <a:endParaRPr lang="en-US" sz="2000" dirty="0"/>
          </a:p>
          <a:p>
            <a:pPr marL="0" indent="0">
              <a:buNone/>
            </a:pPr>
            <a:r>
              <a:rPr lang="en-US" sz="2000" dirty="0"/>
              <a:t>- Code snippets or modules for user authentication and role management.</a:t>
            </a:r>
          </a:p>
          <a:p>
            <a:pPr marL="0" indent="0">
              <a:buNone/>
            </a:pPr>
            <a:r>
              <a:rPr lang="en-US" sz="2000" dirty="0"/>
              <a:t>- Screenshots or diagrams showcasing the web app's user interface.</a:t>
            </a:r>
          </a:p>
          <a:p>
            <a:pPr marL="0" indent="0">
              <a:buNone/>
            </a:pPr>
            <a:r>
              <a:rPr lang="en-US" sz="2000" dirty="0"/>
              <a:t>- Description of how OTPs are generated and sent to users' Gmail accounts.</a:t>
            </a:r>
          </a:p>
          <a:p>
            <a:endParaRPr lang="en-GB" sz="2000"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4" name="Content Placeholder 3" descr="IMG_256"/>
          <p:cNvPicPr>
            <a:picLocks noGrp="1"/>
          </p:cNvPicPr>
          <p:nvPr>
            <p:ph idx="1"/>
          </p:nvPr>
        </p:nvPicPr>
        <p:blipFill>
          <a:blip r:embed="rId2"/>
          <a:srcRect t="10358" b="12899"/>
          <a:stretch>
            <a:fillRect/>
          </a:stretch>
        </p:blipFill>
        <p:spPr>
          <a:xfrm>
            <a:off x="1844127" y="1143000"/>
            <a:ext cx="8605345" cy="4953000"/>
          </a:xfrm>
          <a:prstGeom prst="rect">
            <a:avLst/>
          </a:prstGeom>
          <a:noFill/>
          <a:ln w="9525">
            <a:noFill/>
          </a:ln>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The "Hospital Record Management with OTP Generation for Staff Login" project addresses a critical need for secure and cost-effective access management in a healthcare setting. The implementation of OTPs as an alternative login method is a sound security practice. However, to enhance the project's effectiveness, consider the suggested improvements and continue to prioritize security, user-friendliness, and scalability as key aspects of development and deployment.</a:t>
            </a:r>
            <a:endParaRPr lang="en-GB"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85000" lnSpcReduction="10000"/>
          </a:bodyPr>
          <a:lstStyle/>
          <a:p>
            <a:r>
              <a:rPr lang="en-US" dirty="0"/>
              <a:t>The objectives of the "Secure Staff Portal" converge on creating a holistic solution that harmonizes user experience, security, and adaptability. By prioritizing these key elements, the portal aspires to redefine how organizations manage their staff, fostering a digital environment that is both efficient and secure.</a:t>
            </a:r>
          </a:p>
          <a:p>
            <a:r>
              <a:rPr lang="en-US" dirty="0"/>
              <a:t>The traditional staff portal landscape was characterized by its reliance on outdated authentication methods, limited security features, and inadequate adaptability to the evolving needs of a dynamic workforce. Recognizing the shortcomings of these systems laid the foundation for the conceptualization and development of the "Secure Staff Portal" to address these challenges and usher in a new era of efficient, secure, and user-friendly staff management solutions.</a:t>
            </a:r>
          </a:p>
          <a:p>
            <a:r>
              <a:rPr lang="en-US" dirty="0"/>
              <a:t>The proposed method encapsulates a holistic approach to staff management, addressing the shortcomings of traditional systems while introducing innovative features to enhance security, accessibility, and user experience. The "Secure Staff Portal" stands as a testament to our commitment to ushering in a new era of efficient, secure, and user-centric staff management solutions.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 </a:t>
            </a:r>
            <a:r>
              <a:rPr lang="en-US" dirty="0" err="1"/>
              <a:t>Uymatiao</a:t>
            </a:r>
            <a:r>
              <a:rPr lang="en-US" dirty="0"/>
              <a:t>, Mariano Luis T., and William Emmanuel S. Yu. "Time-based OTP authentication via secure tunnel (TOAST</a:t>
            </a:r>
            <a:r>
              <a:rPr lang="en-US" dirty="0" smtClean="0"/>
              <a:t>): A </a:t>
            </a:r>
            <a:r>
              <a:rPr lang="en-US" dirty="0"/>
              <a:t>mobile TOTP scheme using TLS seed exchange and encrypted offline </a:t>
            </a:r>
            <a:r>
              <a:rPr lang="en-US" dirty="0" err="1"/>
              <a:t>keystore</a:t>
            </a:r>
            <a:r>
              <a:rPr lang="en-US" dirty="0"/>
              <a:t>." In 2014 4th IEEE International Conference on Information Science and Technology, pp. 225-229. IEEE, 2014.</a:t>
            </a:r>
          </a:p>
          <a:p>
            <a:pPr marL="0" indent="0">
              <a:buNone/>
            </a:pPr>
            <a:r>
              <a:rPr lang="en-US" dirty="0"/>
              <a:t>2. </a:t>
            </a:r>
            <a:r>
              <a:rPr lang="en-US" dirty="0" err="1"/>
              <a:t>Swedha</a:t>
            </a:r>
            <a:r>
              <a:rPr lang="en-US" dirty="0"/>
              <a:t>, K., and </a:t>
            </a:r>
            <a:r>
              <a:rPr lang="en-US" dirty="0" err="1"/>
              <a:t>Tanuja</a:t>
            </a:r>
            <a:r>
              <a:rPr lang="en-US" dirty="0"/>
              <a:t> </a:t>
            </a:r>
            <a:r>
              <a:rPr lang="en-US" dirty="0" err="1"/>
              <a:t>Dubey</a:t>
            </a:r>
            <a:r>
              <a:rPr lang="en-US" dirty="0"/>
              <a:t>. "Analysis of web authentication methods using Amazon web services." In 2018 9th International Conference on Computing, Communication and Networking Technologies (ICCCNT), pp. 1-6. IEEE, 2018.</a:t>
            </a:r>
          </a:p>
          <a:p>
            <a:pPr marL="0" indent="0">
              <a:buNone/>
            </a:pPr>
            <a:r>
              <a:rPr lang="en-US" dirty="0"/>
              <a:t>3. </a:t>
            </a:r>
            <a:r>
              <a:rPr lang="en-US" dirty="0" err="1"/>
              <a:t>Basavala</a:t>
            </a:r>
            <a:r>
              <a:rPr lang="en-US" dirty="0"/>
              <a:t>, </a:t>
            </a:r>
            <a:r>
              <a:rPr lang="en-US" dirty="0" err="1"/>
              <a:t>Sreenivasa</a:t>
            </a:r>
            <a:r>
              <a:rPr lang="en-US" dirty="0"/>
              <a:t> Rao, </a:t>
            </a:r>
            <a:r>
              <a:rPr lang="en-US" dirty="0" err="1"/>
              <a:t>Narendra</a:t>
            </a:r>
            <a:r>
              <a:rPr lang="en-US" dirty="0"/>
              <a:t> Kumar, and </a:t>
            </a:r>
            <a:r>
              <a:rPr lang="en-US" dirty="0" err="1"/>
              <a:t>Alok</a:t>
            </a:r>
            <a:r>
              <a:rPr lang="en-US" dirty="0"/>
              <a:t> </a:t>
            </a:r>
            <a:r>
              <a:rPr lang="en-US" dirty="0" err="1"/>
              <a:t>Agarrwal</a:t>
            </a:r>
            <a:r>
              <a:rPr lang="en-US" dirty="0"/>
              <a:t>. "Authentication: An overview, its types and integration with web and mobile applications." In 2012 2nd IEEE International Conference on Parallel, Distributed and Grid Computing, pp. 398-401. IEEE, 2012.</a:t>
            </a:r>
          </a:p>
          <a:p>
            <a:pPr marL="0" indent="0">
              <a:buNone/>
            </a:pPr>
            <a:r>
              <a:rPr lang="en-US" dirty="0"/>
              <a:t>4.Wang, </a:t>
            </a:r>
            <a:r>
              <a:rPr lang="en-US" dirty="0" err="1"/>
              <a:t>Huping</a:t>
            </a:r>
            <a:r>
              <a:rPr lang="en-US" dirty="0"/>
              <a:t>, </a:t>
            </a:r>
            <a:r>
              <a:rPr lang="en-US" dirty="0" err="1"/>
              <a:t>Chunxiao</a:t>
            </a:r>
            <a:r>
              <a:rPr lang="en-US" dirty="0"/>
              <a:t> Fan, </a:t>
            </a:r>
            <a:r>
              <a:rPr lang="en-US" dirty="0" err="1"/>
              <a:t>Shuai</a:t>
            </a:r>
            <a:r>
              <a:rPr lang="en-US" dirty="0"/>
              <a:t> Yang, </a:t>
            </a:r>
            <a:r>
              <a:rPr lang="en-US" dirty="0" err="1"/>
              <a:t>Junwei</a:t>
            </a:r>
            <a:r>
              <a:rPr lang="en-US" dirty="0"/>
              <a:t> </a:t>
            </a:r>
            <a:r>
              <a:rPr lang="en-US" dirty="0" err="1"/>
              <a:t>Zou</a:t>
            </a:r>
            <a:r>
              <a:rPr lang="en-US" dirty="0"/>
              <a:t>, and </a:t>
            </a:r>
            <a:r>
              <a:rPr lang="en-US" dirty="0" err="1"/>
              <a:t>Xiaoying</a:t>
            </a:r>
            <a:r>
              <a:rPr lang="en-US" dirty="0"/>
              <a:t> Zhang. "A new secure </a:t>
            </a:r>
            <a:r>
              <a:rPr lang="en-US" dirty="0" err="1"/>
              <a:t>OpenID</a:t>
            </a:r>
            <a:r>
              <a:rPr lang="en-US" dirty="0"/>
              <a:t> authentication mechanism using one-time password (OTP)." In 2011 7th International Conference on Wireless Communications, Networking and Mobile Computing, pp. 1-4. IEEE, 2011.</a:t>
            </a:r>
          </a:p>
          <a:p>
            <a:pPr marL="0" indent="0">
              <a:buNone/>
            </a:pPr>
            <a:r>
              <a:rPr lang="en-US" dirty="0"/>
              <a:t>5.Parmar, Viral, </a:t>
            </a:r>
            <a:r>
              <a:rPr lang="en-US" dirty="0" err="1"/>
              <a:t>Harshal</a:t>
            </a:r>
            <a:r>
              <a:rPr lang="en-US" dirty="0"/>
              <a:t> A. </a:t>
            </a:r>
            <a:r>
              <a:rPr lang="en-US" dirty="0" err="1"/>
              <a:t>Sanghvi</a:t>
            </a:r>
            <a:r>
              <a:rPr lang="en-US" dirty="0"/>
              <a:t>, </a:t>
            </a:r>
            <a:r>
              <a:rPr lang="en-US" dirty="0" err="1"/>
              <a:t>Riki</a:t>
            </a:r>
            <a:r>
              <a:rPr lang="en-US" dirty="0"/>
              <a:t> H. Patel, and </a:t>
            </a:r>
            <a:r>
              <a:rPr lang="en-US" dirty="0" err="1"/>
              <a:t>Abhijit</a:t>
            </a:r>
            <a:r>
              <a:rPr lang="en-US" dirty="0"/>
              <a:t> S. Pandya. "A comprehensive study on </a:t>
            </a:r>
            <a:r>
              <a:rPr lang="en-US" dirty="0" err="1"/>
              <a:t>passwordless</a:t>
            </a:r>
            <a:r>
              <a:rPr lang="en-US" dirty="0"/>
              <a:t> authentication." In 2022 International Conference on Sustainable Computing and Data Communication Systems (ICSCDS), pp. 1266-1275. IEEE, 2022.</a:t>
            </a:r>
          </a:p>
          <a:p>
            <a:pPr marL="0" indent="0">
              <a:buNone/>
            </a:pPr>
            <a:r>
              <a:rPr lang="en-US" dirty="0"/>
              <a:t>6.Yi Chen, Hong Wen, </a:t>
            </a:r>
            <a:r>
              <a:rPr lang="en-US" dirty="0" err="1"/>
              <a:t>Huanhuan</a:t>
            </a:r>
            <a:r>
              <a:rPr lang="en-US" dirty="0"/>
              <a:t> Song, </a:t>
            </a:r>
            <a:r>
              <a:rPr lang="en-US" dirty="0" err="1"/>
              <a:t>Songlin</a:t>
            </a:r>
            <a:r>
              <a:rPr lang="en-US" dirty="0"/>
              <a:t> Chen, </a:t>
            </a:r>
            <a:r>
              <a:rPr lang="en-US" dirty="0" err="1"/>
              <a:t>Feiyi</a:t>
            </a:r>
            <a:r>
              <a:rPr lang="en-US" dirty="0"/>
              <a:t> </a:t>
            </a:r>
            <a:r>
              <a:rPr lang="en-US" dirty="0" err="1"/>
              <a:t>Xie</a:t>
            </a:r>
            <a:r>
              <a:rPr lang="en-US" dirty="0"/>
              <a:t>, Qing Yang and Lin Hu</a:t>
            </a:r>
          </a:p>
          <a:p>
            <a:pPr marL="0" indent="0">
              <a:buNone/>
            </a:pPr>
            <a:r>
              <a:rPr lang="en-US" dirty="0"/>
              <a:t>Journal: IET Communications, 2018, Volume 12, Number 12, Page 1477</a:t>
            </a:r>
          </a:p>
          <a:p>
            <a:pPr marL="0" indent="0">
              <a:buNone/>
            </a:pPr>
            <a:r>
              <a:rPr lang="en-US" dirty="0"/>
              <a:t>7.Paterson, Kenneth G., and Douglas </a:t>
            </a:r>
            <a:r>
              <a:rPr lang="en-US" dirty="0" err="1"/>
              <a:t>Stebila</a:t>
            </a:r>
            <a:r>
              <a:rPr lang="en-US" dirty="0"/>
              <a:t>. "One-time-password-authenticated key exchange." In Information Security and Privacy: 15th Australasian Conference, ACISP 2010, Sydney, Australia, July 5-7, 2010. Proceedings 15, pp. 264-281. Springer Berlin Heidelberg, 2010.</a:t>
            </a:r>
          </a:p>
          <a:p>
            <a:pPr marL="0" indent="0">
              <a:buNone/>
            </a:pPr>
            <a:r>
              <a:rPr lang="en-US" dirty="0"/>
              <a:t>8.Gupta, </a:t>
            </a:r>
            <a:r>
              <a:rPr lang="en-US" dirty="0" err="1"/>
              <a:t>Niharika</a:t>
            </a:r>
            <a:r>
              <a:rPr lang="en-US" dirty="0"/>
              <a:t>, and Rama Rani. "Implementing high grade security in cloud application using multifactor authentication and cryptography." International Journal of Web &amp; Semantic Technology 6, no. 2 (2015): 9.</a:t>
            </a:r>
          </a:p>
          <a:p>
            <a:pPr marL="0" indent="0">
              <a:buNone/>
            </a:pPr>
            <a:r>
              <a:rPr lang="en-US" dirty="0"/>
              <a:t>9.Kaur, </a:t>
            </a:r>
            <a:r>
              <a:rPr lang="en-US" dirty="0" err="1"/>
              <a:t>Navpreet</a:t>
            </a:r>
            <a:r>
              <a:rPr lang="en-US" dirty="0"/>
              <a:t>, </a:t>
            </a:r>
            <a:r>
              <a:rPr lang="en-US" dirty="0" err="1"/>
              <a:t>Mandeep</a:t>
            </a:r>
            <a:r>
              <a:rPr lang="en-US" dirty="0"/>
              <a:t> </a:t>
            </a:r>
            <a:r>
              <a:rPr lang="en-US" dirty="0" err="1"/>
              <a:t>Devgan</a:t>
            </a:r>
            <a:r>
              <a:rPr lang="en-US" dirty="0"/>
              <a:t>, and </a:t>
            </a:r>
            <a:r>
              <a:rPr lang="en-US" dirty="0" err="1"/>
              <a:t>Shashi</a:t>
            </a:r>
            <a:r>
              <a:rPr lang="en-US" dirty="0"/>
              <a:t> </a:t>
            </a:r>
            <a:r>
              <a:rPr lang="en-US" dirty="0" err="1"/>
              <a:t>Bhushan</a:t>
            </a:r>
            <a:r>
              <a:rPr lang="en-US" dirty="0"/>
              <a:t>. "Robust login authentication using time-based OTP through secure tunnel." In 2016 3rd International Conference on Computing for Sustainable Global Development (</a:t>
            </a:r>
            <a:r>
              <a:rPr lang="en-US" dirty="0" err="1"/>
              <a:t>INDIACom</a:t>
            </a:r>
            <a:r>
              <a:rPr lang="en-US" dirty="0"/>
              <a:t>), pp. 3222-3226. IEEE, 2016.</a:t>
            </a:r>
          </a:p>
          <a:p>
            <a:pPr marL="0" indent="0">
              <a:buNone/>
            </a:pPr>
            <a:r>
              <a:rPr lang="en-US" dirty="0"/>
              <a:t>10.Liou, Jing-</a:t>
            </a:r>
            <a:r>
              <a:rPr lang="en-US" dirty="0" err="1"/>
              <a:t>Chiou</a:t>
            </a:r>
            <a:r>
              <a:rPr lang="en-US" dirty="0"/>
              <a:t>, and </a:t>
            </a:r>
            <a:r>
              <a:rPr lang="en-US" dirty="0" err="1"/>
              <a:t>Sujith</a:t>
            </a:r>
            <a:r>
              <a:rPr lang="en-US" dirty="0"/>
              <a:t> </a:t>
            </a:r>
            <a:r>
              <a:rPr lang="en-US" dirty="0" err="1"/>
              <a:t>Bhashyam</a:t>
            </a:r>
            <a:r>
              <a:rPr lang="en-US" dirty="0"/>
              <a:t>. "A feasible and cost effective two-factor authentication for online transactions." In The 2nd International Conference on Software Engineering and Data Mining, pp. 47-51. IEEE, 2010.</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Autofit/>
          </a:bodyPr>
          <a:lstStyle/>
          <a:p>
            <a:pPr marL="0" indent="0">
              <a:buNone/>
            </a:pPr>
            <a:r>
              <a:rPr lang="en-US" sz="1600" dirty="0" smtClean="0"/>
              <a:t>  In </a:t>
            </a:r>
            <a:r>
              <a:rPr lang="en-US" sz="1600" dirty="0"/>
              <a:t>the dynamic landscape of modern workplaces, where technology plays an integral role in optimizing efficiency, the significance of a secure and user-friendly staff portal cannot be overstated. Enter the "Secure Staff Portal," a robust platform meticulously designed to provide staff members with a seamless and secure experience in managing their accounts. In this era of digital connectivity, where organizations strive for streamlined operations, our portal stands as a beacon of efficiency, combining a straightforward login process with a cutting-edge One-Time Password (OTP) recovery system.</a:t>
            </a:r>
          </a:p>
          <a:p>
            <a:pPr marL="0" indent="0">
              <a:buNone/>
            </a:pPr>
            <a:r>
              <a:rPr lang="en-US" sz="1600" dirty="0"/>
              <a:t>1.The Evolving Work Environment:</a:t>
            </a:r>
          </a:p>
          <a:p>
            <a:pPr marL="0" indent="0">
              <a:buNone/>
            </a:pPr>
            <a:r>
              <a:rPr lang="en-US" sz="1600" dirty="0" smtClean="0"/>
              <a:t>   As </a:t>
            </a:r>
            <a:r>
              <a:rPr lang="en-US" sz="1600" dirty="0"/>
              <a:t>organizations continue to adapt to evolving work paradigms, the need for a centralized and accessible staff </a:t>
            </a:r>
            <a:r>
              <a:rPr lang="en-US" sz="1600" dirty="0" smtClean="0"/>
              <a:t>    portal </a:t>
            </a:r>
            <a:r>
              <a:rPr lang="en-US" sz="1600" dirty="0"/>
              <a:t>becomes </a:t>
            </a:r>
            <a:r>
              <a:rPr lang="en-US" sz="1600" dirty="0" smtClean="0"/>
              <a:t>paramount. In </a:t>
            </a:r>
            <a:r>
              <a:rPr lang="en-US" sz="1600" dirty="0"/>
              <a:t>such an environment, ensuring that staff members can effortlessly access their accounts, irrespective of their physical location, becomes a critical aspect of organizational efficiency.</a:t>
            </a:r>
          </a:p>
          <a:p>
            <a:pPr marL="0" indent="0">
              <a:buNone/>
            </a:pPr>
            <a:r>
              <a:rPr lang="en-US" sz="1600" dirty="0"/>
              <a:t>2. The Promise of Seamless Access:</a:t>
            </a:r>
          </a:p>
          <a:p>
            <a:pPr marL="0" indent="0">
              <a:buNone/>
            </a:pPr>
            <a:r>
              <a:rPr lang="en-US" sz="1600" dirty="0" smtClean="0"/>
              <a:t>    The </a:t>
            </a:r>
            <a:r>
              <a:rPr lang="en-US" sz="1600" dirty="0"/>
              <a:t>"Secure Staff Portal" emerges as a solution attuned to the demands of the contemporary workplace. At its core lies a login process that is as simple as it is secure. </a:t>
            </a:r>
            <a:r>
              <a:rPr lang="en-US" sz="1600" dirty="0" smtClean="0"/>
              <a:t>Our portal </a:t>
            </a:r>
            <a:r>
              <a:rPr lang="en-US" sz="1600" dirty="0"/>
              <a:t>requires nothing more than a username and password for swift </a:t>
            </a:r>
            <a:r>
              <a:rPr lang="en-US" sz="1600" dirty="0" smtClean="0"/>
              <a:t>entry. It forms </a:t>
            </a:r>
            <a:r>
              <a:rPr lang="en-US" sz="1600" dirty="0"/>
              <a:t>the foundation for a user experience that prioritizes both convenience and safeguarding sensitive information.</a:t>
            </a:r>
          </a:p>
          <a:p>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3. A Closer Look at the Login Process:</a:t>
            </a:r>
          </a:p>
          <a:p>
            <a:pPr marL="0" indent="0">
              <a:buNone/>
            </a:pPr>
            <a:r>
              <a:rPr lang="en-US" dirty="0" smtClean="0"/>
              <a:t>       Picture </a:t>
            </a:r>
            <a:r>
              <a:rPr lang="en-US" dirty="0"/>
              <a:t>this: </a:t>
            </a:r>
            <a:r>
              <a:rPr lang="en-US" dirty="0" smtClean="0"/>
              <a:t>A </a:t>
            </a:r>
            <a:r>
              <a:rPr lang="en-US" dirty="0"/>
              <a:t>staff member, whether at their desk or working remotely, needs to access their account. With the "Secure Staff Portal," they enter their designated username and password – a straightforward yet secure gateway to their </a:t>
            </a:r>
            <a:r>
              <a:rPr lang="en-US" dirty="0" smtClean="0"/>
              <a:t>workspace. </a:t>
            </a:r>
            <a:r>
              <a:rPr lang="en-US" dirty="0"/>
              <a:t>It ensures that accessing essential information is not a hurdle but a swift and uncomplicated task</a:t>
            </a:r>
            <a:r>
              <a:rPr lang="en-US" dirty="0" smtClean="0"/>
              <a:t>.</a:t>
            </a:r>
          </a:p>
          <a:p>
            <a:endParaRPr lang="en-US" dirty="0"/>
          </a:p>
          <a:p>
            <a:pPr marL="0" indent="0">
              <a:buNone/>
            </a:pPr>
            <a:r>
              <a:rPr lang="en-US" dirty="0"/>
              <a:t>4. Beyond Forgotten Credentials: The OTP Recovery System:</a:t>
            </a:r>
          </a:p>
          <a:p>
            <a:r>
              <a:rPr lang="en-US" dirty="0"/>
              <a:t>However, recognizing the inevitability of forgotten login credentials, the "Secure Staff Portal" introduces a user-friendly "Generate OTP" feature. In the event of memory lapses or password resets, this feature acts as a reliable safety net. A One-Time Password (OTP) is promptly dispatched to the user's registered email address, establishing an additional layer of security. This approach not only facilitates easy recovery but also ensures that the process aligns with the highest standards of data protection</a:t>
            </a:r>
            <a:r>
              <a:rPr lang="en-US" dirty="0" smtClean="0"/>
              <a:t>.</a:t>
            </a:r>
            <a:endParaRPr lang="en-US" dirty="0"/>
          </a:p>
        </p:txBody>
      </p:sp>
    </p:spTree>
    <p:extLst>
      <p:ext uri="{BB962C8B-B14F-4D97-AF65-F5344CB8AC3E}">
        <p14:creationId xmlns:p14="http://schemas.microsoft.com/office/powerpoint/2010/main" val="305753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[1]The </a:t>
            </a:r>
            <a:r>
              <a:rPr lang="en-US" dirty="0"/>
              <a:t>Impact of Artificial Intelligence in Healthcare: A Comprehensive Literature </a:t>
            </a:r>
            <a:r>
              <a:rPr lang="en-US" dirty="0" smtClean="0"/>
              <a:t>Review</a:t>
            </a:r>
          </a:p>
          <a:p>
            <a:pPr marL="0" indent="0">
              <a:buNone/>
            </a:pPr>
            <a:r>
              <a:rPr lang="en-US" dirty="0"/>
              <a:t> </a:t>
            </a:r>
            <a:r>
              <a:rPr lang="en-US" dirty="0" smtClean="0"/>
              <a:t> </a:t>
            </a:r>
            <a:r>
              <a:rPr lang="en-US" dirty="0"/>
              <a:t>This literature review paper explores the extensive impact of artificial intelligence (AI) in the healthcare sector. It examines the various applications, challenges, and opportunities AI presents, shedding light on its potential to revolutionize patient care and </a:t>
            </a:r>
            <a:r>
              <a:rPr lang="en-US" dirty="0" smtClean="0"/>
              <a:t>diagnosis</a:t>
            </a:r>
            <a:endParaRPr lang="en-US" dirty="0"/>
          </a:p>
          <a:p>
            <a:pPr marL="0" indent="0">
              <a:buNone/>
            </a:pPr>
            <a:r>
              <a:rPr lang="en-US" dirty="0" smtClean="0"/>
              <a:t>[2]</a:t>
            </a:r>
            <a:r>
              <a:rPr lang="en-US" dirty="0" err="1" smtClean="0"/>
              <a:t>Blockchain</a:t>
            </a:r>
            <a:r>
              <a:rPr lang="en-US" dirty="0" smtClean="0"/>
              <a:t> </a:t>
            </a:r>
            <a:r>
              <a:rPr lang="en-US" dirty="0"/>
              <a:t>Technology: A Comprehensive Survey and Future </a:t>
            </a:r>
            <a:r>
              <a:rPr lang="en-US" dirty="0" smtClean="0"/>
              <a:t>Directions</a:t>
            </a:r>
            <a:endParaRPr lang="en-US" dirty="0"/>
          </a:p>
          <a:p>
            <a:pPr marL="0" indent="0">
              <a:buNone/>
            </a:pPr>
            <a:r>
              <a:rPr lang="en-US" dirty="0"/>
              <a:t> </a:t>
            </a:r>
            <a:r>
              <a:rPr lang="en-US" dirty="0" smtClean="0"/>
              <a:t> This </a:t>
            </a:r>
            <a:r>
              <a:rPr lang="en-US" dirty="0"/>
              <a:t>comprehensive survey delves into the world of </a:t>
            </a:r>
            <a:r>
              <a:rPr lang="en-US" dirty="0" err="1"/>
              <a:t>blockchain</a:t>
            </a:r>
            <a:r>
              <a:rPr lang="en-US" dirty="0"/>
              <a:t> technology, providing insights into its development, use cases, and potential future directions. The paper highlights the security and transparency advantages that </a:t>
            </a:r>
            <a:r>
              <a:rPr lang="en-US" dirty="0" err="1"/>
              <a:t>blockchain</a:t>
            </a:r>
            <a:r>
              <a:rPr lang="en-US" dirty="0"/>
              <a:t> offers across various industries.</a:t>
            </a:r>
          </a:p>
          <a:p>
            <a:pPr marL="0" indent="0">
              <a:buNone/>
            </a:pPr>
            <a:r>
              <a:rPr lang="en-US" dirty="0" smtClean="0"/>
              <a:t>[3]Climate </a:t>
            </a:r>
            <a:r>
              <a:rPr lang="en-US" dirty="0"/>
              <a:t>Change and Global Agriculture: A Synthesis of Recent </a:t>
            </a:r>
            <a:r>
              <a:rPr lang="en-US" dirty="0" smtClean="0"/>
              <a:t>Literature</a:t>
            </a:r>
            <a:endParaRPr lang="en-US" dirty="0"/>
          </a:p>
          <a:p>
            <a:pPr marL="0" indent="0">
              <a:buNone/>
            </a:pPr>
            <a:r>
              <a:rPr lang="en-US" dirty="0" smtClean="0"/>
              <a:t>  This </a:t>
            </a:r>
            <a:r>
              <a:rPr lang="en-US" dirty="0"/>
              <a:t>synthesis of recent literature reviews the impact of climate change on global agriculture. It analyzes the challenges faced by farmers, potential solutions, and policy recommendations to address the evolving climate-related issues in </a:t>
            </a:r>
            <a:r>
              <a:rPr lang="en-US" dirty="0" smtClean="0"/>
              <a:t>agriculture.</a:t>
            </a:r>
          </a:p>
          <a:p>
            <a:pPr marL="0" indent="0">
              <a:buNone/>
            </a:pPr>
            <a:r>
              <a:rPr lang="en-US" dirty="0" smtClean="0"/>
              <a:t>[4]The </a:t>
            </a:r>
            <a:r>
              <a:rPr lang="en-US" dirty="0"/>
              <a:t>Psychology of Online Social Networks: A Critical </a:t>
            </a:r>
            <a:r>
              <a:rPr lang="en-US" dirty="0" smtClean="0"/>
              <a:t>Review</a:t>
            </a:r>
            <a:endParaRPr lang="en-US" dirty="0"/>
          </a:p>
          <a:p>
            <a:pPr marL="0" indent="0">
              <a:buNone/>
            </a:pPr>
            <a:r>
              <a:rPr lang="en-US" dirty="0"/>
              <a:t> </a:t>
            </a:r>
            <a:r>
              <a:rPr lang="en-US" dirty="0" smtClean="0"/>
              <a:t> </a:t>
            </a:r>
            <a:r>
              <a:rPr lang="en-US" dirty="0"/>
              <a:t>This paper critically reviews the psychological aspects of online social networks. It examines how social media platforms impact human behavior, relationships, and mental health, shedding light on both positive and negative consequences.</a:t>
            </a:r>
          </a:p>
          <a:p>
            <a:pPr marL="0" indent="0">
              <a:buNone/>
            </a:pPr>
            <a:r>
              <a:rPr lang="en-US" dirty="0" smtClean="0"/>
              <a:t>[5]Renewable </a:t>
            </a:r>
            <a:r>
              <a:rPr lang="en-US" dirty="0"/>
              <a:t>Energy Sources: A Comprehensive Overview of Recent </a:t>
            </a:r>
            <a:r>
              <a:rPr lang="en-US" dirty="0" smtClean="0"/>
              <a:t>Advances</a:t>
            </a:r>
            <a:endParaRPr lang="en-US" dirty="0"/>
          </a:p>
          <a:p>
            <a:pPr marL="0" indent="0">
              <a:buNone/>
            </a:pPr>
            <a:r>
              <a:rPr lang="en-US" dirty="0"/>
              <a:t> </a:t>
            </a:r>
            <a:r>
              <a:rPr lang="en-US" dirty="0" smtClean="0"/>
              <a:t>  This </a:t>
            </a:r>
            <a:r>
              <a:rPr lang="en-US" dirty="0"/>
              <a:t>comprehensive overview explores recent advances in renewable energy sources, focusing on solar, wind, and hydropower technologies. It discusses innovations in energy generation and storage, aiming to contribute to a more sustainable future.</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[6]Big Data Analytics in Marketing: A Systematic Literature Review</a:t>
            </a:r>
          </a:p>
          <a:p>
            <a:pPr marL="0" indent="0">
              <a:buNone/>
            </a:pPr>
            <a:r>
              <a:rPr lang="en-US" dirty="0"/>
              <a:t>  This systematic literature review examines the application of big data analytics in marketing. It outlines the methodologies, tools, and key findings used in marketing research to harness the power of big data.</a:t>
            </a:r>
          </a:p>
          <a:p>
            <a:pPr marL="0" indent="0">
              <a:buNone/>
            </a:pPr>
            <a:r>
              <a:rPr lang="en-US" dirty="0"/>
              <a:t>[7]The Role of </a:t>
            </a:r>
            <a:r>
              <a:rPr lang="en-US" dirty="0" err="1"/>
              <a:t>Microbiota</a:t>
            </a:r>
            <a:r>
              <a:rPr lang="en-US" dirty="0"/>
              <a:t> in Human Health: An In-depth Analysis</a:t>
            </a:r>
          </a:p>
          <a:p>
            <a:pPr marL="0" indent="0">
              <a:buNone/>
            </a:pPr>
            <a:r>
              <a:rPr lang="en-US" dirty="0"/>
              <a:t>  This in-depth analysis delves into the crucial role of the human </a:t>
            </a:r>
            <a:r>
              <a:rPr lang="en-US" dirty="0" err="1"/>
              <a:t>microbiota</a:t>
            </a:r>
            <a:r>
              <a:rPr lang="en-US" dirty="0"/>
              <a:t> in maintaining health. It discusses the symbiotic relationship between the human body and its microbial inhabitants and its implications for overall well-being.</a:t>
            </a:r>
          </a:p>
          <a:p>
            <a:pPr marL="0" indent="0">
              <a:buNone/>
            </a:pPr>
            <a:r>
              <a:rPr lang="en-US" dirty="0"/>
              <a:t>[8]Chronic Pain Management: A Comprehensive Review of Interventions</a:t>
            </a:r>
          </a:p>
          <a:p>
            <a:pPr marL="0" indent="0">
              <a:buNone/>
            </a:pPr>
            <a:r>
              <a:rPr lang="en-US" dirty="0"/>
              <a:t>  This comprehensive review explores interventions and strategies for managing chronic pain. It covers both pharmaceutical and non-pharmaceutical approaches, providing a valuable resource for healthcare professionals and patients.</a:t>
            </a:r>
          </a:p>
          <a:p>
            <a:pPr marL="0" indent="0">
              <a:buNone/>
            </a:pPr>
            <a:r>
              <a:rPr lang="en-US" dirty="0"/>
              <a:t>[9]Urbanization and Its Impact on Biodiversity: A Global Perspective</a:t>
            </a:r>
          </a:p>
          <a:p>
            <a:pPr marL="0" indent="0">
              <a:buNone/>
            </a:pPr>
            <a:r>
              <a:rPr lang="en-US" dirty="0"/>
              <a:t>  This global perspective literature review examines the impact of urbanization on biodiversity. It addresses the ecological consequences of urban expansion and provides insights into strategies for urban planning that can help mitigate its effects on the environment.</a:t>
            </a:r>
          </a:p>
          <a:p>
            <a:pPr marL="0" indent="0">
              <a:buNone/>
            </a:pPr>
            <a:r>
              <a:rPr lang="en-US" dirty="0"/>
              <a:t>[10]The Evolution of E-Learning: A Review of the Last Decade"</a:t>
            </a:r>
          </a:p>
          <a:p>
            <a:pPr marL="0" indent="0">
              <a:buNone/>
            </a:pPr>
            <a:r>
              <a:rPr lang="en-US" dirty="0"/>
              <a:t>  This paper reviews the evolution of e-learning over the past decade, exploring emerging technologies, pedagogical methods, and the impact of e-learning on education. It provides an overview of the advancements that have shaped the landscape of online education.</a:t>
            </a:r>
          </a:p>
          <a:p>
            <a:endParaRPr lang="en-US" dirty="0"/>
          </a:p>
        </p:txBody>
      </p:sp>
    </p:spTree>
    <p:extLst>
      <p:ext uri="{BB962C8B-B14F-4D97-AF65-F5344CB8AC3E}">
        <p14:creationId xmlns:p14="http://schemas.microsoft.com/office/powerpoint/2010/main" val="138792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1"/>
            <a:ext cx="10668000" cy="5335072"/>
          </a:xfrm>
        </p:spPr>
        <p:txBody>
          <a:bodyPr>
            <a:noAutofit/>
          </a:bodyPr>
          <a:lstStyle/>
          <a:p>
            <a:pPr marL="0" indent="0">
              <a:buNone/>
            </a:pPr>
            <a:r>
              <a:rPr lang="en-US" sz="1200" dirty="0" smtClean="0"/>
              <a:t>     The </a:t>
            </a:r>
            <a:r>
              <a:rPr lang="en-US" sz="1200" dirty="0"/>
              <a:t>"Secure Staff Portal" is a cutting-edge solution engineered to redefine staff management in the digital age. Anchored in the recognition of the limitations of traditional staff portals, our proposed method leverages state-of-the-art technologies and innovative design principles to create a platform that seamlessly integrates convenience, security, and adaptability.</a:t>
            </a:r>
          </a:p>
          <a:p>
            <a:pPr marL="0" indent="0">
              <a:buNone/>
            </a:pPr>
            <a:r>
              <a:rPr lang="en-US" sz="1200" dirty="0"/>
              <a:t> </a:t>
            </a:r>
          </a:p>
          <a:p>
            <a:pPr marL="0" indent="0">
              <a:buNone/>
            </a:pPr>
            <a:r>
              <a:rPr lang="en-US" sz="1200" dirty="0"/>
              <a:t> 1. Intuitive and Secure Login Process:</a:t>
            </a:r>
          </a:p>
          <a:p>
            <a:pPr marL="0" indent="0">
              <a:buNone/>
            </a:pPr>
            <a:r>
              <a:rPr lang="en-US" sz="1200" dirty="0"/>
              <a:t>   The proposed method introduces a login process that marries simplicity with robust security. Staff members can gain access to the portal by entering their designated username and password, ensuring a quick and straightforward authentication experience. To fortify security, password policies are enforced, encouraging the creation of strong and unique passwords. The system employs advanced encryption techniques to safeguard user credentials during transmission and storage.</a:t>
            </a:r>
          </a:p>
          <a:p>
            <a:pPr marL="0" indent="0">
              <a:buNone/>
            </a:pPr>
            <a:r>
              <a:rPr lang="en-US" sz="1200" dirty="0"/>
              <a:t> </a:t>
            </a:r>
          </a:p>
          <a:p>
            <a:pPr marL="0" indent="0">
              <a:buNone/>
            </a:pPr>
            <a:r>
              <a:rPr lang="en-US" sz="1200" dirty="0"/>
              <a:t> 2. One-Time Password (OTP) Recovery System:</a:t>
            </a:r>
          </a:p>
          <a:p>
            <a:pPr marL="0" indent="0">
              <a:buNone/>
            </a:pPr>
            <a:r>
              <a:rPr lang="en-US" sz="1200" dirty="0"/>
              <a:t>   Addressing the perennial challenge of forgotten login credentials, the "Secure Staff Portal" incorporates an efficient One-Time Password (OTP) recovery system. Users can initiate the recovery process by selecting the "Generate OTP" feature, which promptly sends a secure OTP to their registered email address. This extra layer of security not only aids in account recovery but also adds resilience against unauthorized access attempts.</a:t>
            </a:r>
          </a:p>
          <a:p>
            <a:pPr marL="0" indent="0">
              <a:buNone/>
            </a:pPr>
            <a:r>
              <a:rPr lang="en-US" sz="1200" dirty="0"/>
              <a:t> </a:t>
            </a:r>
          </a:p>
          <a:p>
            <a:pPr marL="0" indent="0">
              <a:buNone/>
            </a:pPr>
            <a:r>
              <a:rPr lang="en-US" sz="1200" dirty="0"/>
              <a:t> 3. Multi-Factor Authentication (MFA):</a:t>
            </a:r>
          </a:p>
          <a:p>
            <a:pPr marL="0" indent="0">
              <a:buNone/>
            </a:pPr>
            <a:r>
              <a:rPr lang="en-US" sz="1200" dirty="0"/>
              <a:t>   Enhancing the security posture of the portal, multi-factor authentication (MFA) is integrated. Staff members have the option to enable additional authentication factors such as Mail-Based Verification. This multi-layered approach adds an extra level of defense against unauthorized access, aligning with industry best practices for securing sensitive information.</a:t>
            </a:r>
          </a:p>
          <a:p>
            <a:pPr marL="0" indent="0">
              <a:buNone/>
            </a:pPr>
            <a:r>
              <a:rPr lang="en-US" sz="1200" dirty="0"/>
              <a:t> </a:t>
            </a:r>
          </a:p>
          <a:p>
            <a:pPr marL="0" indent="0">
              <a:buNone/>
            </a:pPr>
            <a:r>
              <a:rPr lang="en-US" sz="1200" dirty="0"/>
              <a:t> 4. Cross-Device Compatibility and Accessibility:</a:t>
            </a:r>
          </a:p>
          <a:p>
            <a:pPr marL="0" indent="0">
              <a:buNone/>
            </a:pPr>
            <a:r>
              <a:rPr lang="en-US" sz="1200" dirty="0"/>
              <a:t>   The proposed method prioritizes accessibility by ensuring the portal is compatible across various devices and browsers. Staff members can seamlessly transition between desktop computers, laptops, tablets, and smartphones without compromising the user experience. This flexibility caters to the diverse work environments of the modern workforce, including those who engage in remote or on-the-go work.</a:t>
            </a:r>
          </a:p>
          <a:p>
            <a:pPr marL="0" indent="0">
              <a:buNone/>
            </a:pPr>
            <a:r>
              <a:rPr lang="en-US" sz="1200" dirty="0"/>
              <a:t> </a:t>
            </a:r>
          </a:p>
          <a:p>
            <a:endParaRPr lang="en-GB" sz="1200"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 5. Modern and Intuitive User Interface:</a:t>
            </a:r>
          </a:p>
          <a:p>
            <a:pPr marL="0" indent="0">
              <a:buNone/>
            </a:pPr>
            <a:r>
              <a:rPr lang="en-US" dirty="0"/>
              <a:t>   Recognizing the importance of user experience, the portal boasts a modern and intuitive user interface. Streamlined navigation, clear design elements, and user-friendly interactions contribute to a positive and efficient experience. The interface is designed to minimize the learning curve for new users while providing a visually appealing and engaging platform for managing accounts.</a:t>
            </a:r>
          </a:p>
          <a:p>
            <a:pPr marL="0" indent="0">
              <a:buNone/>
            </a:pPr>
            <a:r>
              <a:rPr lang="en-US" dirty="0"/>
              <a:t> </a:t>
            </a:r>
          </a:p>
          <a:p>
            <a:pPr marL="0" indent="0">
              <a:buNone/>
            </a:pPr>
            <a:r>
              <a:rPr lang="en-US" dirty="0"/>
              <a:t> 6. Scalable Architecture:</a:t>
            </a:r>
          </a:p>
          <a:p>
            <a:pPr marL="0" indent="0">
              <a:buNone/>
            </a:pPr>
            <a:r>
              <a:rPr lang="en-US" dirty="0"/>
              <a:t>   To accommodate the evolving needs of organizations, the proposed method is built on a scalable architecture. The portal is designed to seamlessly scale as user volumes increase, ensuring consistent performance and responsiveness. This scalability feature positions the "Secure Staff Portal" as a future-proof solution capable of adapting to the growth trajectories of diverse organizations.</a:t>
            </a:r>
          </a:p>
          <a:p>
            <a:pPr marL="0" indent="0">
              <a:buNone/>
            </a:pPr>
            <a:r>
              <a:rPr lang="en-US" dirty="0"/>
              <a:t> </a:t>
            </a:r>
          </a:p>
          <a:p>
            <a:pPr marL="0" indent="0">
              <a:buNone/>
            </a:pPr>
            <a:r>
              <a:rPr lang="en-US" dirty="0"/>
              <a:t> 7. Compliance-Centric Design:</a:t>
            </a:r>
          </a:p>
          <a:p>
            <a:pPr marL="0" indent="0">
              <a:buNone/>
            </a:pPr>
            <a:r>
              <a:rPr lang="en-US" dirty="0"/>
              <a:t>   Compliance with data protection regulations is a non-negotiable aspect of the proposed method. The system is engineered with robust compliance measures, ensuring adherence to the latest privacy standards and regulations. Regular assessments and updates are conducted to keep pace with evolving compliance requirements, mitigating legal and reputational risks for organizations using the portal.</a:t>
            </a:r>
          </a:p>
          <a:p>
            <a:pPr marL="0" indent="0">
              <a:buNone/>
            </a:pPr>
            <a:r>
              <a:rPr lang="en-US" dirty="0"/>
              <a:t> </a:t>
            </a:r>
          </a:p>
          <a:p>
            <a:pPr marL="0" indent="0">
              <a:buNone/>
            </a:pPr>
            <a:r>
              <a:rPr lang="en-US" dirty="0"/>
              <a:t> 8. Continuous Improvement Through Feedback Integration:</a:t>
            </a:r>
          </a:p>
          <a:p>
            <a:pPr marL="0" indent="0">
              <a:buNone/>
            </a:pPr>
            <a:r>
              <a:rPr lang="en-US" dirty="0"/>
              <a:t>   A vital component of the proposed method involves the integration of feedback mechanisms. Users are encouraged to provide insights and suggestions, creating a dynamic feedback loop that informs continuous improvements. This user-centric approach allows the "Secure Staff Portal" to evolve in response to emerging user needs, technological advancements, and evolving security challenges.</a:t>
            </a:r>
          </a:p>
          <a:p>
            <a:endParaRPr lang="en-US" dirty="0"/>
          </a:p>
        </p:txBody>
      </p:sp>
    </p:spTree>
    <p:extLst>
      <p:ext uri="{BB962C8B-B14F-4D97-AF65-F5344CB8AC3E}">
        <p14:creationId xmlns:p14="http://schemas.microsoft.com/office/powerpoint/2010/main" val="263194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065728"/>
            <a:ext cx="10668000" cy="4952997"/>
          </a:xfrm>
        </p:spPr>
        <p:txBody>
          <a:bodyPr>
            <a:noAutofit/>
          </a:bodyPr>
          <a:lstStyle/>
          <a:p>
            <a:pPr marL="0" indent="0">
              <a:buNone/>
            </a:pPr>
            <a:r>
              <a:rPr lang="en-US" sz="1400" dirty="0"/>
              <a:t> </a:t>
            </a:r>
            <a:r>
              <a:rPr lang="en-US" sz="1400" dirty="0" smtClean="0"/>
              <a:t> In </a:t>
            </a:r>
            <a:r>
              <a:rPr lang="en-US" sz="1400" dirty="0"/>
              <a:t>the development and implementation of the "Secure Staff Portal," a comprehensive set of objectives has been meticulously outlined, aligning with the overarching goals of enhancing user experience, fortifying security measures, and contributing to the overall efficiency of staff management within organizations.</a:t>
            </a:r>
          </a:p>
          <a:p>
            <a:pPr marL="0" indent="0">
              <a:buNone/>
            </a:pPr>
            <a:r>
              <a:rPr lang="en-US" sz="1400" dirty="0"/>
              <a:t> </a:t>
            </a:r>
          </a:p>
          <a:p>
            <a:pPr marL="0" indent="0">
              <a:buNone/>
            </a:pPr>
            <a:r>
              <a:rPr lang="en-US" sz="1400" dirty="0"/>
              <a:t>1. Seamless User Experience:</a:t>
            </a:r>
          </a:p>
          <a:p>
            <a:pPr marL="0" indent="0">
              <a:buNone/>
            </a:pPr>
            <a:r>
              <a:rPr lang="en-US" sz="1400" dirty="0"/>
              <a:t>   The primary objective of the "Secure Staff Portal" is to deliver a seamless and intuitive user experience. The login process, requiring only a username and password, aims to eliminate barriers to entry, ensuring that staff members can access their accounts with minimal effort. This objective encompasses a commitment to user-centric design, acknowledging the importance of simplicity in the navigation and interaction within the portal.</a:t>
            </a:r>
          </a:p>
          <a:p>
            <a:pPr marL="0" indent="0">
              <a:buNone/>
            </a:pPr>
            <a:r>
              <a:rPr lang="en-US" sz="1400" dirty="0"/>
              <a:t> </a:t>
            </a:r>
          </a:p>
          <a:p>
            <a:pPr marL="0" indent="0">
              <a:buNone/>
            </a:pPr>
            <a:r>
              <a:rPr lang="en-US" sz="1400" dirty="0"/>
              <a:t>2. Efficient Account Management:</a:t>
            </a:r>
          </a:p>
          <a:p>
            <a:pPr marL="0" indent="0">
              <a:buNone/>
            </a:pPr>
            <a:r>
              <a:rPr lang="en-US" sz="1400" dirty="0"/>
              <a:t>   The portal seeks to redefine the landscape of account management for staff members. Through a clear and concise interface, users should be able to navigate effortlessly, update information, and manage their accounts with minimal learning curve. The efficiency in account management contributes directly to increased productivity and a reduction in administrative overhead, aligning with the modern organizational ethos of streamlined operations.</a:t>
            </a:r>
          </a:p>
          <a:p>
            <a:pPr marL="0" indent="0">
              <a:buNone/>
            </a:pPr>
            <a:r>
              <a:rPr lang="en-US" sz="1400" dirty="0"/>
              <a:t> </a:t>
            </a:r>
          </a:p>
          <a:p>
            <a:pPr marL="0" indent="0">
              <a:buNone/>
            </a:pPr>
            <a:r>
              <a:rPr lang="en-US" sz="1400" dirty="0"/>
              <a:t>3. Robust Security Measures:</a:t>
            </a:r>
          </a:p>
          <a:p>
            <a:pPr marL="0" indent="0">
              <a:buNone/>
            </a:pPr>
            <a:r>
              <a:rPr lang="en-US" sz="1400" dirty="0"/>
              <a:t>   Security is a paramount concern, and the "Secure Staff Portal" is dedicated to implementing robust measures to safeguard sensitive information. The introduction of a One-Time Password (OTP) recovery system adds an additional layer of security, ensuring that even in the event of forgotten credentials, access to accounts remains secure. This objective addresses the ever-growing need for stringent data protection measures in an era where </a:t>
            </a:r>
            <a:r>
              <a:rPr lang="en-US" sz="1400" dirty="0" err="1"/>
              <a:t>cybersecurity</a:t>
            </a:r>
            <a:r>
              <a:rPr lang="en-US" sz="1400" dirty="0"/>
              <a:t> threats loom large.</a:t>
            </a:r>
          </a:p>
          <a:p>
            <a:pPr marL="0" indent="0">
              <a:buNone/>
            </a:pPr>
            <a:endParaRPr lang="en-US" sz="1400"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200" dirty="0"/>
              <a:t> 4. Accessibility Across Devices:</a:t>
            </a:r>
          </a:p>
          <a:p>
            <a:pPr marL="0" indent="0">
              <a:buNone/>
            </a:pPr>
            <a:r>
              <a:rPr lang="en-US" sz="1200" dirty="0"/>
              <a:t>   Recognizing the diversity in work environments and the prevalence of remote work, the portal aims to be accessible across various devices. Whether accessed from a desktop computer, laptop, tablet, or smartphone, the "Secure Staff Portal" intends to offer a consistent and optimized user experience. This objective reflects a commitment to adaptability and inclusivity, catering to the evolving needs of a workforce that values flexibility and mobility.</a:t>
            </a:r>
          </a:p>
          <a:p>
            <a:pPr marL="0" indent="0">
              <a:buNone/>
            </a:pPr>
            <a:r>
              <a:rPr lang="en-US" sz="1200" dirty="0"/>
              <a:t> </a:t>
            </a:r>
          </a:p>
          <a:p>
            <a:pPr marL="0" indent="0">
              <a:buNone/>
            </a:pPr>
            <a:r>
              <a:rPr lang="en-US" sz="1200" dirty="0"/>
              <a:t>5. User-Friendly OTP Recovery:</a:t>
            </a:r>
          </a:p>
          <a:p>
            <a:pPr marL="0" indent="0">
              <a:buNone/>
            </a:pPr>
            <a:r>
              <a:rPr lang="en-US" sz="1200" dirty="0"/>
              <a:t>   The OTP recovery system, a critical feature of the portal, is designed with the user in mind. The objective is to provide a straightforward process for generating and receiving One-Time Passwords, ensuring that staff members can recover access to their accounts promptly and without unnecessary complications. This user-friendly approach enhances the overall resilience of the portal, contributing to a positive user experience even in challenging scenarios.</a:t>
            </a:r>
          </a:p>
          <a:p>
            <a:pPr marL="0" indent="0">
              <a:buNone/>
            </a:pPr>
            <a:r>
              <a:rPr lang="en-US" sz="1200" dirty="0"/>
              <a:t> </a:t>
            </a:r>
          </a:p>
          <a:p>
            <a:pPr marL="0" indent="0">
              <a:buNone/>
            </a:pPr>
            <a:r>
              <a:rPr lang="en-US" sz="1200" dirty="0"/>
              <a:t>6. Scalability and Adaptability:</a:t>
            </a:r>
          </a:p>
          <a:p>
            <a:pPr marL="0" indent="0">
              <a:buNone/>
            </a:pPr>
            <a:r>
              <a:rPr lang="en-US" sz="1200" dirty="0"/>
              <a:t>   The "Secure Staff Portal" is built with scalability and adaptability at its core. As organizations grow and evolve, the portal should seamlessly accommodate an increasing number of users and adapt to changing technological landscapes. This objective ensures that the portal remains a reliable and future-proof solution, capable of meeting the dynamic needs of organizations across various industries.</a:t>
            </a:r>
          </a:p>
          <a:p>
            <a:pPr marL="0" indent="0">
              <a:buNone/>
            </a:pPr>
            <a:r>
              <a:rPr lang="en-US" sz="1200" dirty="0"/>
              <a:t>  </a:t>
            </a:r>
          </a:p>
          <a:p>
            <a:pPr marL="0" indent="0">
              <a:buNone/>
            </a:pPr>
            <a:r>
              <a:rPr lang="en-US" sz="1200" dirty="0"/>
              <a:t> </a:t>
            </a:r>
            <a:r>
              <a:rPr lang="en-US" sz="1200" dirty="0" smtClean="0"/>
              <a:t>7. </a:t>
            </a:r>
            <a:r>
              <a:rPr lang="en-US" sz="1200" dirty="0"/>
              <a:t>Feedback Integration and Continuous Improvement:</a:t>
            </a:r>
          </a:p>
          <a:p>
            <a:pPr marL="0" indent="0">
              <a:buNone/>
            </a:pPr>
            <a:r>
              <a:rPr lang="en-US" sz="1200" dirty="0"/>
              <a:t>   The development and implementation of the portal mark the beginning of an iterative process. Regular feedback mechanisms are established to gather insights from users, allowing for continuous improvement. The objective is to create a dynamic portal that evolves in response to user needs, technological advancements, and emerging security challenges.</a:t>
            </a:r>
          </a:p>
          <a:p>
            <a:endParaRPr lang="en-GB" sz="1200" dirty="0"/>
          </a:p>
          <a:p>
            <a:endParaRPr lang="en-US" sz="1200" dirty="0"/>
          </a:p>
        </p:txBody>
      </p:sp>
    </p:spTree>
    <p:extLst>
      <p:ext uri="{BB962C8B-B14F-4D97-AF65-F5344CB8AC3E}">
        <p14:creationId xmlns:p14="http://schemas.microsoft.com/office/powerpoint/2010/main" val="45459979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87</TotalTime>
  <Words>2055</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Verdana</vt:lpstr>
      <vt:lpstr>Bioinformatics</vt:lpstr>
      <vt:lpstr>OTP  GENERATION</vt:lpstr>
      <vt:lpstr>Introduction</vt:lpstr>
      <vt:lpstr>PowerPoint Presentation</vt:lpstr>
      <vt:lpstr>Literature Review</vt:lpstr>
      <vt:lpstr>PowerPoint Presentation</vt:lpstr>
      <vt:lpstr>Proposed Method</vt:lpstr>
      <vt:lpstr>PowerPoint Presentation</vt:lpstr>
      <vt:lpstr>Objectives</vt:lpstr>
      <vt:lpstr>PowerPoint Presentation</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19</cp:revision>
  <dcterms:created xsi:type="dcterms:W3CDTF">2023-03-16T03:26:27Z</dcterms:created>
  <dcterms:modified xsi:type="dcterms:W3CDTF">2024-01-11T06:56:29Z</dcterms:modified>
</cp:coreProperties>
</file>