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8" r:id="rId5"/>
    <p:sldId id="267" r:id="rId6"/>
    <p:sldId id="262" r:id="rId7"/>
    <p:sldId id="257" r:id="rId8"/>
    <p:sldId id="269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4AA3-4E22-4653-A615-756F2878E73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CE92-B238-4644-85B9-8C77ADC3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1F30-A6EC-42FF-AC47-820D6507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CA85-ECD5-45B3-937E-9FF0DBF7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0389-32C5-4B11-BC52-93167E04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C753-D9D7-4EC2-B14C-EE83AD64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F2B-C637-4B35-8000-9C3C2A9F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2150-A214-460D-8A9D-CA0E304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CB21-ADE5-4C33-891C-0122C469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5DB8-02ED-4341-A62B-7E2AC88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56FF-6DCF-4D35-A3CB-0B21807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0DB6-3CAE-45C9-9C18-B76DE8B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8599-17C3-47B5-B277-AC06B9C7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B9B-930E-4864-9860-A458DF63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721E-433E-4174-B76C-B9A31B8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AF7A-99EC-430B-98CE-8C826A4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C31D-A98C-4168-85BD-6AF90EE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EA9-C368-45E9-BDD8-D7AB87E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943-69BC-4F34-B56B-17AC15C6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9F83-909F-4E8C-A323-D4E2E493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F02B-C63F-4678-A8D5-93005195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1085-2963-4AD0-9402-2736A1C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8C5-5FDA-48EC-927A-DFC2DF4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BC5E-D60B-4D0A-8846-41BCC81C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DFBC-F1FC-42D3-90E5-5A50365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6A9C-66C6-4297-B3CB-8F83119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32A-1336-4402-8ADF-127B57C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682E-A82B-4084-863E-58283AEE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007C-17B1-4EAA-AD75-98E9D45EF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96CE-B856-4185-8664-78EAF20B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F295-38A1-4529-98E2-2183D8B1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EF8F-C814-43DB-A9D6-39D607DD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9C1D-DF95-433E-A36A-68EEF9E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7BA-AD87-49E3-AD90-53BD68AA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60B7-7414-440C-95CE-FFAB475F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1406-3312-4E0C-88EA-4497E12CB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1CDF-B49F-41BE-B01E-66B6709D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D8EF-9BAD-45AA-9FC4-23E5B188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3DB9-3A8D-4B7A-AF35-82365A88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041DF-3CC7-43CC-9DD0-89AA342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48A4-3F7A-424E-AA57-3C4EFD40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936-F172-4F77-86F7-516BBC7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5718-B363-4BDC-AE66-FDA5395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6A18-ED55-44AB-966C-3F6174CD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CD29D-8F91-413C-9248-D7B363C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13FC-6D69-406F-9DF9-EA3DB129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5984-701E-404E-B91F-8C766128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7BBD-92F0-42C8-AC29-0337BD7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BD7-D1FD-4055-A43B-6FEAE664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D8B2-385D-425F-8F1A-DE5AD9F5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1AC1-F0D4-44A4-B0E5-015BCE3D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41C6-508A-4786-9B66-CFBA1E1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0EC5-4E71-49B5-8C8B-AC82FCA4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06DD-07CA-4758-91D4-1347E55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DD88-7200-4E50-A33E-24C93975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F56-F523-4BEF-AA42-95D4B26DF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4630C-5161-4B82-A34A-DBFEDE41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7492-304A-4A11-9B5A-3DFF21B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20FB-327B-463A-AD78-DF9BAF5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AAD-F6D3-4B97-9208-EC272C0A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D5D0-4B8C-4D90-9141-8940B0FC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E25D-1134-4213-99F1-D95C6431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7D61-7A45-4D0C-9C79-31F74997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1712-1074-419C-AA18-3D9F62A7A00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13C1-6F18-4292-B473-F1A0AC3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5201-347D-40EF-90C9-A96F6AF2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BB0-C3E4-448B-B356-4B0C3D2F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6E4-F7D1-4126-9695-34985EE4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libtimecourse</a:t>
            </a:r>
            <a:r>
              <a:rPr lang="en-US" dirty="0"/>
              <a:t>: A Matlab toolbox for neural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1887-106B-418B-A9F6-2278FFB97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80"/>
            <a:ext cx="9144000" cy="1633220"/>
          </a:xfrm>
        </p:spPr>
        <p:txBody>
          <a:bodyPr>
            <a:normAutofit/>
          </a:bodyPr>
          <a:lstStyle/>
          <a:p>
            <a:r>
              <a:rPr lang="en-US" dirty="0"/>
              <a:t>HyungGoo Kim</a:t>
            </a:r>
          </a:p>
          <a:p>
            <a:endParaRPr lang="en-US" dirty="0"/>
          </a:p>
          <a:p>
            <a:r>
              <a:rPr lang="en-US" dirty="0"/>
              <a:t>Uchida Lab</a:t>
            </a:r>
          </a:p>
        </p:txBody>
      </p:sp>
    </p:spTree>
    <p:extLst>
      <p:ext uri="{BB962C8B-B14F-4D97-AF65-F5344CB8AC3E}">
        <p14:creationId xmlns:p14="http://schemas.microsoft.com/office/powerpoint/2010/main" val="118580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5A7-5416-4D8E-99DD-A54825E2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BC1D-3A23-4982-AF37-9CEA1C46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numbers from PSTHs</a:t>
            </a:r>
          </a:p>
          <a:p>
            <a:r>
              <a:rPr lang="en-US" dirty="0"/>
              <a:t>Within-session analysis (across trials)</a:t>
            </a:r>
          </a:p>
          <a:p>
            <a:r>
              <a:rPr lang="en-US" dirty="0"/>
              <a:t>Across-session analysis (using session-average, across session)</a:t>
            </a:r>
          </a:p>
          <a:p>
            <a:r>
              <a:rPr lang="en-US" dirty="0"/>
              <a:t>Visualization accompanies stats</a:t>
            </a:r>
          </a:p>
          <a:p>
            <a:r>
              <a:rPr lang="en-US" dirty="0"/>
              <a:t>Rigorous</a:t>
            </a:r>
          </a:p>
          <a:p>
            <a:pPr lvl="1"/>
            <a:r>
              <a:rPr lang="en-US" dirty="0"/>
              <a:t>N, 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53A7-1BF9-48B8-98E2-A80B5720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457891"/>
            <a:ext cx="11688418" cy="907084"/>
          </a:xfrm>
        </p:spPr>
        <p:txBody>
          <a:bodyPr/>
          <a:lstStyle/>
          <a:p>
            <a:r>
              <a:rPr lang="en-US" dirty="0"/>
              <a:t>In a nutshell: what you can do with </a:t>
            </a:r>
            <a:r>
              <a:rPr lang="en-US" dirty="0" err="1"/>
              <a:t>libtimecourse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2B8E-BDF4-4C40-865C-300F6653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9C5-1C21-4855-9606-2B1EE526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4" y="-23482"/>
            <a:ext cx="10515600" cy="93536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3BF7-A839-4ADD-9C9A-0BD26DD9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222"/>
            <a:ext cx="10515600" cy="2973889"/>
          </a:xfrm>
        </p:spPr>
        <p:txBody>
          <a:bodyPr>
            <a:normAutofit/>
          </a:bodyPr>
          <a:lstStyle/>
          <a:p>
            <a:r>
              <a:rPr lang="en-US" dirty="0"/>
              <a:t>Timestamp signals</a:t>
            </a:r>
          </a:p>
          <a:p>
            <a:pPr lvl="1"/>
            <a:r>
              <a:rPr lang="en-US" dirty="0"/>
              <a:t>Task event (e.g., stimulus onset), behavioral events (e.g., licking) or neural activity (e.g., single unit spike)</a:t>
            </a:r>
          </a:p>
          <a:p>
            <a:pPr lvl="1"/>
            <a:r>
              <a:rPr lang="en-US" dirty="0"/>
              <a:t>Time in millisecond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Continuous signals</a:t>
            </a:r>
          </a:p>
          <a:p>
            <a:pPr lvl="1"/>
            <a:r>
              <a:rPr lang="en-US" dirty="0"/>
              <a:t>Sampled at 1000Hz (1ms bin) from session start (0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872DEC-87BF-467F-8B5C-1647688C285D}"/>
              </a:ext>
            </a:extLst>
          </p:cNvPr>
          <p:cNvCxnSpPr>
            <a:cxnSpLocks/>
          </p:cNvCxnSpPr>
          <p:nvPr/>
        </p:nvCxnSpPr>
        <p:spPr>
          <a:xfrm>
            <a:off x="838200" y="3854313"/>
            <a:ext cx="93051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6DDFB9-E233-4A34-A5FC-266DD3D321A4}"/>
              </a:ext>
            </a:extLst>
          </p:cNvPr>
          <p:cNvSpPr/>
          <p:nvPr/>
        </p:nvSpPr>
        <p:spPr>
          <a:xfrm>
            <a:off x="679429" y="3920467"/>
            <a:ext cx="2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270EC4-64A6-40FB-800B-3A963ADFB00B}"/>
              </a:ext>
            </a:extLst>
          </p:cNvPr>
          <p:cNvSpPr/>
          <p:nvPr/>
        </p:nvSpPr>
        <p:spPr>
          <a:xfrm>
            <a:off x="1045029" y="2271802"/>
            <a:ext cx="8986867" cy="40003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A4965-8F6B-4106-8442-FB8FEA4BA66A}"/>
              </a:ext>
            </a:extLst>
          </p:cNvPr>
          <p:cNvCxnSpPr>
            <a:cxnSpLocks/>
          </p:cNvCxnSpPr>
          <p:nvPr/>
        </p:nvCxnSpPr>
        <p:spPr>
          <a:xfrm>
            <a:off x="1357204" y="956409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4A24CB-D989-47FB-8048-EBC078D2158A}"/>
              </a:ext>
            </a:extLst>
          </p:cNvPr>
          <p:cNvSpPr txBox="1"/>
          <p:nvPr/>
        </p:nvSpPr>
        <p:spPr>
          <a:xfrm>
            <a:off x="10143326" y="175721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4937A-4E12-48A4-9FDE-EB19F8B10C10}"/>
              </a:ext>
            </a:extLst>
          </p:cNvPr>
          <p:cNvSpPr txBox="1"/>
          <p:nvPr/>
        </p:nvSpPr>
        <p:spPr>
          <a:xfrm>
            <a:off x="10143326" y="223341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938B9-7D4F-4D18-BC0C-48A1561355A5}"/>
              </a:ext>
            </a:extLst>
          </p:cNvPr>
          <p:cNvSpPr txBox="1"/>
          <p:nvPr/>
        </p:nvSpPr>
        <p:spPr>
          <a:xfrm>
            <a:off x="4702727" y="401018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DFA0B-2686-4067-835F-5FA799A04F26}"/>
              </a:ext>
            </a:extLst>
          </p:cNvPr>
          <p:cNvCxnSpPr>
            <a:cxnSpLocks/>
          </p:cNvCxnSpPr>
          <p:nvPr/>
        </p:nvCxnSpPr>
        <p:spPr>
          <a:xfrm>
            <a:off x="4444761" y="876854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6DD024-5DF6-48E9-B0C6-F4483AA48F97}"/>
              </a:ext>
            </a:extLst>
          </p:cNvPr>
          <p:cNvCxnSpPr>
            <a:cxnSpLocks/>
          </p:cNvCxnSpPr>
          <p:nvPr/>
        </p:nvCxnSpPr>
        <p:spPr>
          <a:xfrm>
            <a:off x="6773450" y="855165"/>
            <a:ext cx="0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EDA4D-3687-4808-866B-A88A58786870}"/>
              </a:ext>
            </a:extLst>
          </p:cNvPr>
          <p:cNvSpPr txBox="1"/>
          <p:nvPr/>
        </p:nvSpPr>
        <p:spPr>
          <a:xfrm>
            <a:off x="10143326" y="1352840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reward</a:t>
            </a:r>
          </a:p>
        </p:txBody>
      </p:sp>
      <p:pic>
        <p:nvPicPr>
          <p:cNvPr id="33" name="Graphic 32" descr="Water">
            <a:extLst>
              <a:ext uri="{FF2B5EF4-FFF2-40B4-BE49-F238E27FC236}">
                <a16:creationId xmlns:a16="http://schemas.microsoft.com/office/drawing/2014/main" id="{49B06787-B574-483A-BC83-FB757BF5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9869" y="1369170"/>
            <a:ext cx="294037" cy="294037"/>
          </a:xfrm>
          <a:prstGeom prst="rect">
            <a:avLst/>
          </a:prstGeom>
        </p:spPr>
      </p:pic>
      <p:pic>
        <p:nvPicPr>
          <p:cNvPr id="34" name="Graphic 33" descr="Water">
            <a:extLst>
              <a:ext uri="{FF2B5EF4-FFF2-40B4-BE49-F238E27FC236}">
                <a16:creationId xmlns:a16="http://schemas.microsoft.com/office/drawing/2014/main" id="{E6C8D193-E2B4-46FC-A6F7-F584033C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515" y="1407348"/>
            <a:ext cx="294037" cy="294037"/>
          </a:xfrm>
          <a:prstGeom prst="rect">
            <a:avLst/>
          </a:prstGeom>
        </p:spPr>
      </p:pic>
      <p:pic>
        <p:nvPicPr>
          <p:cNvPr id="36" name="Graphic 35" descr="Water">
            <a:extLst>
              <a:ext uri="{FF2B5EF4-FFF2-40B4-BE49-F238E27FC236}">
                <a16:creationId xmlns:a16="http://schemas.microsoft.com/office/drawing/2014/main" id="{0E7ABED9-6615-4754-B9AF-A11D303D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563" y="1369170"/>
            <a:ext cx="294037" cy="2940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7EDA71-46FB-46A2-AC0F-6998C53381B4}"/>
              </a:ext>
            </a:extLst>
          </p:cNvPr>
          <p:cNvSpPr txBox="1"/>
          <p:nvPr/>
        </p:nvSpPr>
        <p:spPr>
          <a:xfrm>
            <a:off x="10143326" y="933619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18578-4B72-4C81-A4E9-0A29962FB544}"/>
              </a:ext>
            </a:extLst>
          </p:cNvPr>
          <p:cNvCxnSpPr>
            <a:cxnSpLocks/>
          </p:cNvCxnSpPr>
          <p:nvPr/>
        </p:nvCxnSpPr>
        <p:spPr>
          <a:xfrm>
            <a:off x="230158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D39293-0F0C-41FF-ABC3-C9707AAFADE8}"/>
              </a:ext>
            </a:extLst>
          </p:cNvPr>
          <p:cNvCxnSpPr>
            <a:cxnSpLocks/>
          </p:cNvCxnSpPr>
          <p:nvPr/>
        </p:nvCxnSpPr>
        <p:spPr>
          <a:xfrm>
            <a:off x="2421509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5FCF50-253F-4FCC-8F99-3607B1BB25CC}"/>
              </a:ext>
            </a:extLst>
          </p:cNvPr>
          <p:cNvCxnSpPr>
            <a:cxnSpLocks/>
          </p:cNvCxnSpPr>
          <p:nvPr/>
        </p:nvCxnSpPr>
        <p:spPr>
          <a:xfrm>
            <a:off x="254143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45645F-A0E8-4102-935B-376FFE404ECC}"/>
              </a:ext>
            </a:extLst>
          </p:cNvPr>
          <p:cNvCxnSpPr>
            <a:cxnSpLocks/>
          </p:cNvCxnSpPr>
          <p:nvPr/>
        </p:nvCxnSpPr>
        <p:spPr>
          <a:xfrm>
            <a:off x="210671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F186CA-C35B-4043-9DC0-1DAACD2A988B}"/>
              </a:ext>
            </a:extLst>
          </p:cNvPr>
          <p:cNvCxnSpPr>
            <a:cxnSpLocks/>
          </p:cNvCxnSpPr>
          <p:nvPr/>
        </p:nvCxnSpPr>
        <p:spPr>
          <a:xfrm>
            <a:off x="2226637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7C9822-968E-46BF-B660-D499B52C18D8}"/>
              </a:ext>
            </a:extLst>
          </p:cNvPr>
          <p:cNvCxnSpPr>
            <a:cxnSpLocks/>
          </p:cNvCxnSpPr>
          <p:nvPr/>
        </p:nvCxnSpPr>
        <p:spPr>
          <a:xfrm>
            <a:off x="555845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47926F-508C-4527-8A1F-B5B5AB795F69}"/>
              </a:ext>
            </a:extLst>
          </p:cNvPr>
          <p:cNvCxnSpPr>
            <a:cxnSpLocks/>
          </p:cNvCxnSpPr>
          <p:nvPr/>
        </p:nvCxnSpPr>
        <p:spPr>
          <a:xfrm>
            <a:off x="5678375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D65A7A-FB2F-4E56-AF68-26DD75F93CD5}"/>
              </a:ext>
            </a:extLst>
          </p:cNvPr>
          <p:cNvCxnSpPr>
            <a:cxnSpLocks/>
          </p:cNvCxnSpPr>
          <p:nvPr/>
        </p:nvCxnSpPr>
        <p:spPr>
          <a:xfrm>
            <a:off x="5798296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959D01-B2C8-4DF9-898A-AA084E995B57}"/>
              </a:ext>
            </a:extLst>
          </p:cNvPr>
          <p:cNvCxnSpPr>
            <a:cxnSpLocks/>
          </p:cNvCxnSpPr>
          <p:nvPr/>
        </p:nvCxnSpPr>
        <p:spPr>
          <a:xfrm>
            <a:off x="5363582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CBF9D0-67C3-49DC-B56F-EA0652A45AE7}"/>
              </a:ext>
            </a:extLst>
          </p:cNvPr>
          <p:cNvCxnSpPr>
            <a:cxnSpLocks/>
          </p:cNvCxnSpPr>
          <p:nvPr/>
        </p:nvCxnSpPr>
        <p:spPr>
          <a:xfrm>
            <a:off x="548350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7B7B2-92BC-4663-83D0-4CB898AB0008}"/>
              </a:ext>
            </a:extLst>
          </p:cNvPr>
          <p:cNvCxnSpPr>
            <a:cxnSpLocks/>
          </p:cNvCxnSpPr>
          <p:nvPr/>
        </p:nvCxnSpPr>
        <p:spPr>
          <a:xfrm>
            <a:off x="813676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375F12-5CB6-4B28-AB13-0AECEFE24010}"/>
              </a:ext>
            </a:extLst>
          </p:cNvPr>
          <p:cNvCxnSpPr>
            <a:cxnSpLocks/>
          </p:cNvCxnSpPr>
          <p:nvPr/>
        </p:nvCxnSpPr>
        <p:spPr>
          <a:xfrm>
            <a:off x="8256683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21D452-72B0-4DFB-AF41-11BFE4C9F2E9}"/>
              </a:ext>
            </a:extLst>
          </p:cNvPr>
          <p:cNvCxnSpPr>
            <a:cxnSpLocks/>
          </p:cNvCxnSpPr>
          <p:nvPr/>
        </p:nvCxnSpPr>
        <p:spPr>
          <a:xfrm>
            <a:off x="8376604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C24D3A-0FFE-449C-BB2F-5861EEB7874D}"/>
              </a:ext>
            </a:extLst>
          </p:cNvPr>
          <p:cNvCxnSpPr>
            <a:cxnSpLocks/>
          </p:cNvCxnSpPr>
          <p:nvPr/>
        </p:nvCxnSpPr>
        <p:spPr>
          <a:xfrm>
            <a:off x="7941890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1E0AC9-60CD-4F67-95AF-03F2C96EE870}"/>
              </a:ext>
            </a:extLst>
          </p:cNvPr>
          <p:cNvCxnSpPr>
            <a:cxnSpLocks/>
          </p:cNvCxnSpPr>
          <p:nvPr/>
        </p:nvCxnSpPr>
        <p:spPr>
          <a:xfrm>
            <a:off x="8061811" y="175721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9D6058-070E-45B0-8F72-E48F54EF8031}"/>
              </a:ext>
            </a:extLst>
          </p:cNvPr>
          <p:cNvSpPr txBox="1"/>
          <p:nvPr/>
        </p:nvSpPr>
        <p:spPr>
          <a:xfrm>
            <a:off x="10143326" y="2741668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Extracellular spike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B02EB8-CF9C-4748-8DA2-7736ABFBB486}"/>
              </a:ext>
            </a:extLst>
          </p:cNvPr>
          <p:cNvSpPr txBox="1"/>
          <p:nvPr/>
        </p:nvSpPr>
        <p:spPr>
          <a:xfrm>
            <a:off x="10143326" y="317421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  <a:r>
              <a:rPr lang="en-US" baseline="30000" dirty="0"/>
              <a:t>2+ </a:t>
            </a:r>
            <a:r>
              <a:rPr lang="en-US" dirty="0"/>
              <a:t>(GCaMP)</a:t>
            </a:r>
            <a:endParaRPr lang="en-US" baseline="30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054C0E-A637-475F-83EE-AF4E0A3FB052}"/>
              </a:ext>
            </a:extLst>
          </p:cNvPr>
          <p:cNvCxnSpPr>
            <a:cxnSpLocks/>
          </p:cNvCxnSpPr>
          <p:nvPr/>
        </p:nvCxnSpPr>
        <p:spPr>
          <a:xfrm>
            <a:off x="897621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AF4F3-6ECA-43E3-B2EC-993225B718A7}"/>
              </a:ext>
            </a:extLst>
          </p:cNvPr>
          <p:cNvCxnSpPr>
            <a:cxnSpLocks/>
          </p:cNvCxnSpPr>
          <p:nvPr/>
        </p:nvCxnSpPr>
        <p:spPr>
          <a:xfrm>
            <a:off x="509375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B7A72-21DA-4FF4-883A-715C487FE17A}"/>
              </a:ext>
            </a:extLst>
          </p:cNvPr>
          <p:cNvCxnSpPr>
            <a:cxnSpLocks/>
          </p:cNvCxnSpPr>
          <p:nvPr/>
        </p:nvCxnSpPr>
        <p:spPr>
          <a:xfrm>
            <a:off x="7689869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E4E163-2B62-473B-9B72-A77C161831B2}"/>
              </a:ext>
            </a:extLst>
          </p:cNvPr>
          <p:cNvCxnSpPr>
            <a:cxnSpLocks/>
          </p:cNvCxnSpPr>
          <p:nvPr/>
        </p:nvCxnSpPr>
        <p:spPr>
          <a:xfrm>
            <a:off x="7012501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4461AC-2B77-4015-9F6D-0E370577BBB4}"/>
              </a:ext>
            </a:extLst>
          </p:cNvPr>
          <p:cNvCxnSpPr>
            <a:cxnSpLocks/>
          </p:cNvCxnSpPr>
          <p:nvPr/>
        </p:nvCxnSpPr>
        <p:spPr>
          <a:xfrm>
            <a:off x="4471845" y="2739035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928DE6-96C6-4F9C-ABFD-D3925FE7783B}"/>
              </a:ext>
            </a:extLst>
          </p:cNvPr>
          <p:cNvCxnSpPr>
            <a:cxnSpLocks/>
          </p:cNvCxnSpPr>
          <p:nvPr/>
        </p:nvCxnSpPr>
        <p:spPr>
          <a:xfrm>
            <a:off x="5672015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D2281A-E962-4D1C-A4E0-B107426C66DC}"/>
              </a:ext>
            </a:extLst>
          </p:cNvPr>
          <p:cNvCxnSpPr>
            <a:cxnSpLocks/>
          </p:cNvCxnSpPr>
          <p:nvPr/>
        </p:nvCxnSpPr>
        <p:spPr>
          <a:xfrm>
            <a:off x="1789563" y="2802249"/>
            <a:ext cx="0" cy="3719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A0B4464-775A-47ED-8FDF-DE12775249A8}"/>
              </a:ext>
            </a:extLst>
          </p:cNvPr>
          <p:cNvSpPr/>
          <p:nvPr/>
        </p:nvSpPr>
        <p:spPr>
          <a:xfrm flipH="1">
            <a:off x="1045026" y="3240144"/>
            <a:ext cx="8986868" cy="213462"/>
          </a:xfrm>
          <a:custGeom>
            <a:avLst/>
            <a:gdLst>
              <a:gd name="connsiteX0" fmla="*/ 0 w 10348685"/>
              <a:gd name="connsiteY0" fmla="*/ 899885 h 1103085"/>
              <a:gd name="connsiteX1" fmla="*/ 72571 w 10348685"/>
              <a:gd name="connsiteY1" fmla="*/ 798285 h 1103085"/>
              <a:gd name="connsiteX2" fmla="*/ 87085 w 10348685"/>
              <a:gd name="connsiteY2" fmla="*/ 754742 h 1103085"/>
              <a:gd name="connsiteX3" fmla="*/ 174171 w 10348685"/>
              <a:gd name="connsiteY3" fmla="*/ 667657 h 1103085"/>
              <a:gd name="connsiteX4" fmla="*/ 217714 w 10348685"/>
              <a:gd name="connsiteY4" fmla="*/ 624114 h 1103085"/>
              <a:gd name="connsiteX5" fmla="*/ 319314 w 10348685"/>
              <a:gd name="connsiteY5" fmla="*/ 508000 h 1103085"/>
              <a:gd name="connsiteX6" fmla="*/ 377371 w 10348685"/>
              <a:gd name="connsiteY6" fmla="*/ 493485 h 1103085"/>
              <a:gd name="connsiteX7" fmla="*/ 464457 w 10348685"/>
              <a:gd name="connsiteY7" fmla="*/ 464457 h 1103085"/>
              <a:gd name="connsiteX8" fmla="*/ 609600 w 10348685"/>
              <a:gd name="connsiteY8" fmla="*/ 435428 h 1103085"/>
              <a:gd name="connsiteX9" fmla="*/ 972457 w 10348685"/>
              <a:gd name="connsiteY9" fmla="*/ 464457 h 1103085"/>
              <a:gd name="connsiteX10" fmla="*/ 1132114 w 10348685"/>
              <a:gd name="connsiteY10" fmla="*/ 537028 h 1103085"/>
              <a:gd name="connsiteX11" fmla="*/ 1233714 w 10348685"/>
              <a:gd name="connsiteY11" fmla="*/ 566057 h 1103085"/>
              <a:gd name="connsiteX12" fmla="*/ 1364342 w 10348685"/>
              <a:gd name="connsiteY12" fmla="*/ 653142 h 1103085"/>
              <a:gd name="connsiteX13" fmla="*/ 1407885 w 10348685"/>
              <a:gd name="connsiteY13" fmla="*/ 696685 h 1103085"/>
              <a:gd name="connsiteX14" fmla="*/ 1465942 w 10348685"/>
              <a:gd name="connsiteY14" fmla="*/ 725714 h 1103085"/>
              <a:gd name="connsiteX15" fmla="*/ 1509485 w 10348685"/>
              <a:gd name="connsiteY15" fmla="*/ 769257 h 1103085"/>
              <a:gd name="connsiteX16" fmla="*/ 1596571 w 10348685"/>
              <a:gd name="connsiteY16" fmla="*/ 827314 h 1103085"/>
              <a:gd name="connsiteX17" fmla="*/ 1654628 w 10348685"/>
              <a:gd name="connsiteY17" fmla="*/ 870857 h 1103085"/>
              <a:gd name="connsiteX18" fmla="*/ 1770742 w 10348685"/>
              <a:gd name="connsiteY18" fmla="*/ 914400 h 1103085"/>
              <a:gd name="connsiteX19" fmla="*/ 1886857 w 10348685"/>
              <a:gd name="connsiteY19" fmla="*/ 928914 h 1103085"/>
              <a:gd name="connsiteX20" fmla="*/ 2032000 w 10348685"/>
              <a:gd name="connsiteY20" fmla="*/ 943428 h 1103085"/>
              <a:gd name="connsiteX21" fmla="*/ 2162628 w 10348685"/>
              <a:gd name="connsiteY21" fmla="*/ 986971 h 1103085"/>
              <a:gd name="connsiteX22" fmla="*/ 2598057 w 10348685"/>
              <a:gd name="connsiteY22" fmla="*/ 957942 h 1103085"/>
              <a:gd name="connsiteX23" fmla="*/ 2670628 w 10348685"/>
              <a:gd name="connsiteY23" fmla="*/ 943428 h 1103085"/>
              <a:gd name="connsiteX24" fmla="*/ 2743200 w 10348685"/>
              <a:gd name="connsiteY24" fmla="*/ 914400 h 1103085"/>
              <a:gd name="connsiteX25" fmla="*/ 2917371 w 10348685"/>
              <a:gd name="connsiteY25" fmla="*/ 856342 h 1103085"/>
              <a:gd name="connsiteX26" fmla="*/ 3004457 w 10348685"/>
              <a:gd name="connsiteY26" fmla="*/ 812800 h 1103085"/>
              <a:gd name="connsiteX27" fmla="*/ 3106057 w 10348685"/>
              <a:gd name="connsiteY27" fmla="*/ 798285 h 1103085"/>
              <a:gd name="connsiteX28" fmla="*/ 3193142 w 10348685"/>
              <a:gd name="connsiteY28" fmla="*/ 769257 h 1103085"/>
              <a:gd name="connsiteX29" fmla="*/ 3236685 w 10348685"/>
              <a:gd name="connsiteY29" fmla="*/ 725714 h 1103085"/>
              <a:gd name="connsiteX30" fmla="*/ 3367314 w 10348685"/>
              <a:gd name="connsiteY30" fmla="*/ 682171 h 1103085"/>
              <a:gd name="connsiteX31" fmla="*/ 3439885 w 10348685"/>
              <a:gd name="connsiteY31" fmla="*/ 653142 h 1103085"/>
              <a:gd name="connsiteX32" fmla="*/ 3512457 w 10348685"/>
              <a:gd name="connsiteY32" fmla="*/ 609600 h 1103085"/>
              <a:gd name="connsiteX33" fmla="*/ 3599542 w 10348685"/>
              <a:gd name="connsiteY33" fmla="*/ 595085 h 1103085"/>
              <a:gd name="connsiteX34" fmla="*/ 3744685 w 10348685"/>
              <a:gd name="connsiteY34" fmla="*/ 522514 h 1103085"/>
              <a:gd name="connsiteX35" fmla="*/ 3788228 w 10348685"/>
              <a:gd name="connsiteY35" fmla="*/ 508000 h 1103085"/>
              <a:gd name="connsiteX36" fmla="*/ 4020457 w 10348685"/>
              <a:gd name="connsiteY36" fmla="*/ 478971 h 1103085"/>
              <a:gd name="connsiteX37" fmla="*/ 4180114 w 10348685"/>
              <a:gd name="connsiteY37" fmla="*/ 449942 h 1103085"/>
              <a:gd name="connsiteX38" fmla="*/ 4383314 w 10348685"/>
              <a:gd name="connsiteY38" fmla="*/ 478971 h 1103085"/>
              <a:gd name="connsiteX39" fmla="*/ 4513942 w 10348685"/>
              <a:gd name="connsiteY39" fmla="*/ 609600 h 1103085"/>
              <a:gd name="connsiteX40" fmla="*/ 4557485 w 10348685"/>
              <a:gd name="connsiteY40" fmla="*/ 653142 h 1103085"/>
              <a:gd name="connsiteX41" fmla="*/ 4586514 w 10348685"/>
              <a:gd name="connsiteY41" fmla="*/ 696685 h 1103085"/>
              <a:gd name="connsiteX42" fmla="*/ 4673600 w 10348685"/>
              <a:gd name="connsiteY42" fmla="*/ 754742 h 1103085"/>
              <a:gd name="connsiteX43" fmla="*/ 4775200 w 10348685"/>
              <a:gd name="connsiteY43" fmla="*/ 841828 h 1103085"/>
              <a:gd name="connsiteX44" fmla="*/ 4847771 w 10348685"/>
              <a:gd name="connsiteY44" fmla="*/ 899885 h 1103085"/>
              <a:gd name="connsiteX45" fmla="*/ 4949371 w 10348685"/>
              <a:gd name="connsiteY45" fmla="*/ 957942 h 1103085"/>
              <a:gd name="connsiteX46" fmla="*/ 5065485 w 10348685"/>
              <a:gd name="connsiteY46" fmla="*/ 1030514 h 1103085"/>
              <a:gd name="connsiteX47" fmla="*/ 5123542 w 10348685"/>
              <a:gd name="connsiteY47" fmla="*/ 1074057 h 1103085"/>
              <a:gd name="connsiteX48" fmla="*/ 5225142 w 10348685"/>
              <a:gd name="connsiteY48" fmla="*/ 1088571 h 1103085"/>
              <a:gd name="connsiteX49" fmla="*/ 5413828 w 10348685"/>
              <a:gd name="connsiteY49" fmla="*/ 1103085 h 1103085"/>
              <a:gd name="connsiteX50" fmla="*/ 5820228 w 10348685"/>
              <a:gd name="connsiteY50" fmla="*/ 1074057 h 1103085"/>
              <a:gd name="connsiteX51" fmla="*/ 5878285 w 10348685"/>
              <a:gd name="connsiteY51" fmla="*/ 1030514 h 1103085"/>
              <a:gd name="connsiteX52" fmla="*/ 6168571 w 10348685"/>
              <a:gd name="connsiteY52" fmla="*/ 972457 h 1103085"/>
              <a:gd name="connsiteX53" fmla="*/ 6429828 w 10348685"/>
              <a:gd name="connsiteY53" fmla="*/ 856342 h 1103085"/>
              <a:gd name="connsiteX54" fmla="*/ 6531428 w 10348685"/>
              <a:gd name="connsiteY54" fmla="*/ 841828 h 1103085"/>
              <a:gd name="connsiteX55" fmla="*/ 6966857 w 10348685"/>
              <a:gd name="connsiteY55" fmla="*/ 711200 h 1103085"/>
              <a:gd name="connsiteX56" fmla="*/ 7126514 w 10348685"/>
              <a:gd name="connsiteY56" fmla="*/ 609600 h 1103085"/>
              <a:gd name="connsiteX57" fmla="*/ 7329714 w 10348685"/>
              <a:gd name="connsiteY57" fmla="*/ 508000 h 1103085"/>
              <a:gd name="connsiteX58" fmla="*/ 7402285 w 10348685"/>
              <a:gd name="connsiteY58" fmla="*/ 449942 h 1103085"/>
              <a:gd name="connsiteX59" fmla="*/ 7474857 w 10348685"/>
              <a:gd name="connsiteY59" fmla="*/ 420914 h 1103085"/>
              <a:gd name="connsiteX60" fmla="*/ 7576457 w 10348685"/>
              <a:gd name="connsiteY60" fmla="*/ 348342 h 1103085"/>
              <a:gd name="connsiteX61" fmla="*/ 7649028 w 10348685"/>
              <a:gd name="connsiteY61" fmla="*/ 304800 h 1103085"/>
              <a:gd name="connsiteX62" fmla="*/ 7736114 w 10348685"/>
              <a:gd name="connsiteY62" fmla="*/ 246742 h 1103085"/>
              <a:gd name="connsiteX63" fmla="*/ 7881257 w 10348685"/>
              <a:gd name="connsiteY63" fmla="*/ 203200 h 1103085"/>
              <a:gd name="connsiteX64" fmla="*/ 7982857 w 10348685"/>
              <a:gd name="connsiteY64" fmla="*/ 145142 h 1103085"/>
              <a:gd name="connsiteX65" fmla="*/ 8098971 w 10348685"/>
              <a:gd name="connsiteY65" fmla="*/ 58057 h 1103085"/>
              <a:gd name="connsiteX66" fmla="*/ 8142514 w 10348685"/>
              <a:gd name="connsiteY66" fmla="*/ 29028 h 1103085"/>
              <a:gd name="connsiteX67" fmla="*/ 8229600 w 10348685"/>
              <a:gd name="connsiteY67" fmla="*/ 0 h 1103085"/>
              <a:gd name="connsiteX68" fmla="*/ 8650514 w 10348685"/>
              <a:gd name="connsiteY68" fmla="*/ 14514 h 1103085"/>
              <a:gd name="connsiteX69" fmla="*/ 8694057 w 10348685"/>
              <a:gd name="connsiteY69" fmla="*/ 43542 h 1103085"/>
              <a:gd name="connsiteX70" fmla="*/ 8737600 w 10348685"/>
              <a:gd name="connsiteY70" fmla="*/ 58057 h 1103085"/>
              <a:gd name="connsiteX71" fmla="*/ 8839200 w 10348685"/>
              <a:gd name="connsiteY71" fmla="*/ 130628 h 1103085"/>
              <a:gd name="connsiteX72" fmla="*/ 8911771 w 10348685"/>
              <a:gd name="connsiteY72" fmla="*/ 174171 h 1103085"/>
              <a:gd name="connsiteX73" fmla="*/ 8969828 w 10348685"/>
              <a:gd name="connsiteY73" fmla="*/ 203200 h 1103085"/>
              <a:gd name="connsiteX74" fmla="*/ 9013371 w 10348685"/>
              <a:gd name="connsiteY74" fmla="*/ 232228 h 1103085"/>
              <a:gd name="connsiteX75" fmla="*/ 9071428 w 10348685"/>
              <a:gd name="connsiteY75" fmla="*/ 261257 h 1103085"/>
              <a:gd name="connsiteX76" fmla="*/ 9114971 w 10348685"/>
              <a:gd name="connsiteY76" fmla="*/ 304800 h 1103085"/>
              <a:gd name="connsiteX77" fmla="*/ 9187542 w 10348685"/>
              <a:gd name="connsiteY77" fmla="*/ 362857 h 1103085"/>
              <a:gd name="connsiteX78" fmla="*/ 9260114 w 10348685"/>
              <a:gd name="connsiteY78" fmla="*/ 478971 h 1103085"/>
              <a:gd name="connsiteX79" fmla="*/ 9318171 w 10348685"/>
              <a:gd name="connsiteY79" fmla="*/ 566057 h 1103085"/>
              <a:gd name="connsiteX80" fmla="*/ 9347200 w 10348685"/>
              <a:gd name="connsiteY80" fmla="*/ 667657 h 1103085"/>
              <a:gd name="connsiteX81" fmla="*/ 9405257 w 10348685"/>
              <a:gd name="connsiteY81" fmla="*/ 783771 h 1103085"/>
              <a:gd name="connsiteX82" fmla="*/ 9419771 w 10348685"/>
              <a:gd name="connsiteY82" fmla="*/ 841828 h 1103085"/>
              <a:gd name="connsiteX83" fmla="*/ 9579428 w 10348685"/>
              <a:gd name="connsiteY83" fmla="*/ 972457 h 1103085"/>
              <a:gd name="connsiteX84" fmla="*/ 9637485 w 10348685"/>
              <a:gd name="connsiteY84" fmla="*/ 1016000 h 1103085"/>
              <a:gd name="connsiteX85" fmla="*/ 9681028 w 10348685"/>
              <a:gd name="connsiteY85" fmla="*/ 1030514 h 1103085"/>
              <a:gd name="connsiteX86" fmla="*/ 9956800 w 10348685"/>
              <a:gd name="connsiteY86" fmla="*/ 1016000 h 1103085"/>
              <a:gd name="connsiteX87" fmla="*/ 10101942 w 10348685"/>
              <a:gd name="connsiteY87" fmla="*/ 972457 h 1103085"/>
              <a:gd name="connsiteX88" fmla="*/ 10189028 w 10348685"/>
              <a:gd name="connsiteY88" fmla="*/ 914400 h 1103085"/>
              <a:gd name="connsiteX89" fmla="*/ 10290628 w 10348685"/>
              <a:gd name="connsiteY89" fmla="*/ 870857 h 1103085"/>
              <a:gd name="connsiteX90" fmla="*/ 10348685 w 10348685"/>
              <a:gd name="connsiteY90" fmla="*/ 812800 h 110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48685" h="1103085">
                <a:moveTo>
                  <a:pt x="0" y="899885"/>
                </a:moveTo>
                <a:cubicBezTo>
                  <a:pt x="24190" y="866018"/>
                  <a:pt x="51158" y="833973"/>
                  <a:pt x="72571" y="798285"/>
                </a:cubicBezTo>
                <a:cubicBezTo>
                  <a:pt x="80442" y="785166"/>
                  <a:pt x="77692" y="766819"/>
                  <a:pt x="87085" y="754742"/>
                </a:cubicBezTo>
                <a:cubicBezTo>
                  <a:pt x="112289" y="722337"/>
                  <a:pt x="145142" y="696685"/>
                  <a:pt x="174171" y="667657"/>
                </a:cubicBezTo>
                <a:cubicBezTo>
                  <a:pt x="188685" y="653143"/>
                  <a:pt x="205398" y="640535"/>
                  <a:pt x="217714" y="624114"/>
                </a:cubicBezTo>
                <a:cubicBezTo>
                  <a:pt x="242507" y="591057"/>
                  <a:pt x="283944" y="530107"/>
                  <a:pt x="319314" y="508000"/>
                </a:cubicBezTo>
                <a:cubicBezTo>
                  <a:pt x="336230" y="497428"/>
                  <a:pt x="358264" y="499217"/>
                  <a:pt x="377371" y="493485"/>
                </a:cubicBezTo>
                <a:cubicBezTo>
                  <a:pt x="406679" y="484692"/>
                  <a:pt x="434452" y="470458"/>
                  <a:pt x="464457" y="464457"/>
                </a:cubicBezTo>
                <a:lnTo>
                  <a:pt x="609600" y="435428"/>
                </a:lnTo>
                <a:cubicBezTo>
                  <a:pt x="730552" y="445104"/>
                  <a:pt x="851762" y="451971"/>
                  <a:pt x="972457" y="464457"/>
                </a:cubicBezTo>
                <a:cubicBezTo>
                  <a:pt x="1051852" y="472670"/>
                  <a:pt x="1045465" y="499893"/>
                  <a:pt x="1132114" y="537028"/>
                </a:cubicBezTo>
                <a:cubicBezTo>
                  <a:pt x="1164488" y="550903"/>
                  <a:pt x="1199847" y="556381"/>
                  <a:pt x="1233714" y="566057"/>
                </a:cubicBezTo>
                <a:cubicBezTo>
                  <a:pt x="1371950" y="704293"/>
                  <a:pt x="1207570" y="555160"/>
                  <a:pt x="1364342" y="653142"/>
                </a:cubicBezTo>
                <a:cubicBezTo>
                  <a:pt x="1381748" y="664021"/>
                  <a:pt x="1391182" y="684754"/>
                  <a:pt x="1407885" y="696685"/>
                </a:cubicBezTo>
                <a:cubicBezTo>
                  <a:pt x="1425491" y="709261"/>
                  <a:pt x="1448336" y="713138"/>
                  <a:pt x="1465942" y="725714"/>
                </a:cubicBezTo>
                <a:cubicBezTo>
                  <a:pt x="1482645" y="737645"/>
                  <a:pt x="1493282" y="756655"/>
                  <a:pt x="1509485" y="769257"/>
                </a:cubicBezTo>
                <a:cubicBezTo>
                  <a:pt x="1537024" y="790676"/>
                  <a:pt x="1568661" y="806381"/>
                  <a:pt x="1596571" y="827314"/>
                </a:cubicBezTo>
                <a:cubicBezTo>
                  <a:pt x="1615923" y="841828"/>
                  <a:pt x="1633482" y="859109"/>
                  <a:pt x="1654628" y="870857"/>
                </a:cubicBezTo>
                <a:cubicBezTo>
                  <a:pt x="1658152" y="872815"/>
                  <a:pt x="1751370" y="910878"/>
                  <a:pt x="1770742" y="914400"/>
                </a:cubicBezTo>
                <a:cubicBezTo>
                  <a:pt x="1809119" y="921378"/>
                  <a:pt x="1848089" y="924607"/>
                  <a:pt x="1886857" y="928914"/>
                </a:cubicBezTo>
                <a:cubicBezTo>
                  <a:pt x="1935182" y="934283"/>
                  <a:pt x="1983619" y="938590"/>
                  <a:pt x="2032000" y="943428"/>
                </a:cubicBezTo>
                <a:cubicBezTo>
                  <a:pt x="2075543" y="957942"/>
                  <a:pt x="2116805" y="984352"/>
                  <a:pt x="2162628" y="986971"/>
                </a:cubicBezTo>
                <a:cubicBezTo>
                  <a:pt x="2537062" y="1008368"/>
                  <a:pt x="2421499" y="997178"/>
                  <a:pt x="2598057" y="957942"/>
                </a:cubicBezTo>
                <a:cubicBezTo>
                  <a:pt x="2622139" y="952590"/>
                  <a:pt x="2646999" y="950517"/>
                  <a:pt x="2670628" y="943428"/>
                </a:cubicBezTo>
                <a:cubicBezTo>
                  <a:pt x="2695583" y="935942"/>
                  <a:pt x="2718631" y="923071"/>
                  <a:pt x="2743200" y="914400"/>
                </a:cubicBezTo>
                <a:cubicBezTo>
                  <a:pt x="2800909" y="894032"/>
                  <a:pt x="2862634" y="883710"/>
                  <a:pt x="2917371" y="856342"/>
                </a:cubicBezTo>
                <a:cubicBezTo>
                  <a:pt x="2946400" y="841828"/>
                  <a:pt x="2973437" y="822344"/>
                  <a:pt x="3004457" y="812800"/>
                </a:cubicBezTo>
                <a:cubicBezTo>
                  <a:pt x="3037155" y="802739"/>
                  <a:pt x="3072190" y="803123"/>
                  <a:pt x="3106057" y="798285"/>
                </a:cubicBezTo>
                <a:cubicBezTo>
                  <a:pt x="3135085" y="788609"/>
                  <a:pt x="3171506" y="790893"/>
                  <a:pt x="3193142" y="769257"/>
                </a:cubicBezTo>
                <a:cubicBezTo>
                  <a:pt x="3207656" y="754743"/>
                  <a:pt x="3218326" y="734894"/>
                  <a:pt x="3236685" y="725714"/>
                </a:cubicBezTo>
                <a:cubicBezTo>
                  <a:pt x="3277738" y="705188"/>
                  <a:pt x="3324699" y="699218"/>
                  <a:pt x="3367314" y="682171"/>
                </a:cubicBezTo>
                <a:cubicBezTo>
                  <a:pt x="3391504" y="672495"/>
                  <a:pt x="3416582" y="664794"/>
                  <a:pt x="3439885" y="653142"/>
                </a:cubicBezTo>
                <a:cubicBezTo>
                  <a:pt x="3465117" y="640526"/>
                  <a:pt x="3485945" y="619241"/>
                  <a:pt x="3512457" y="609600"/>
                </a:cubicBezTo>
                <a:cubicBezTo>
                  <a:pt x="3540114" y="599543"/>
                  <a:pt x="3570514" y="599923"/>
                  <a:pt x="3599542" y="595085"/>
                </a:cubicBezTo>
                <a:cubicBezTo>
                  <a:pt x="3647923" y="570895"/>
                  <a:pt x="3695572" y="545181"/>
                  <a:pt x="3744685" y="522514"/>
                </a:cubicBezTo>
                <a:cubicBezTo>
                  <a:pt x="3758576" y="516103"/>
                  <a:pt x="3773116" y="510386"/>
                  <a:pt x="3788228" y="508000"/>
                </a:cubicBezTo>
                <a:cubicBezTo>
                  <a:pt x="3865285" y="495833"/>
                  <a:pt x="4020457" y="478971"/>
                  <a:pt x="4020457" y="478971"/>
                </a:cubicBezTo>
                <a:cubicBezTo>
                  <a:pt x="4066417" y="467481"/>
                  <a:pt x="4136433" y="447862"/>
                  <a:pt x="4180114" y="449942"/>
                </a:cubicBezTo>
                <a:cubicBezTo>
                  <a:pt x="4248458" y="453196"/>
                  <a:pt x="4315581" y="469295"/>
                  <a:pt x="4383314" y="478971"/>
                </a:cubicBezTo>
                <a:lnTo>
                  <a:pt x="4513942" y="609600"/>
                </a:lnTo>
                <a:cubicBezTo>
                  <a:pt x="4528456" y="624114"/>
                  <a:pt x="4546099" y="636063"/>
                  <a:pt x="4557485" y="653142"/>
                </a:cubicBezTo>
                <a:cubicBezTo>
                  <a:pt x="4567161" y="667656"/>
                  <a:pt x="4573386" y="685198"/>
                  <a:pt x="4586514" y="696685"/>
                </a:cubicBezTo>
                <a:cubicBezTo>
                  <a:pt x="4612770" y="719659"/>
                  <a:pt x="4644571" y="735390"/>
                  <a:pt x="4673600" y="754742"/>
                </a:cubicBezTo>
                <a:cubicBezTo>
                  <a:pt x="4752399" y="859810"/>
                  <a:pt x="4675582" y="775417"/>
                  <a:pt x="4775200" y="841828"/>
                </a:cubicBezTo>
                <a:cubicBezTo>
                  <a:pt x="4800976" y="859012"/>
                  <a:pt x="4822988" y="881298"/>
                  <a:pt x="4847771" y="899885"/>
                </a:cubicBezTo>
                <a:cubicBezTo>
                  <a:pt x="4888803" y="930659"/>
                  <a:pt x="4901155" y="933834"/>
                  <a:pt x="4949371" y="957942"/>
                </a:cubicBezTo>
                <a:cubicBezTo>
                  <a:pt x="5036603" y="1045174"/>
                  <a:pt x="4941785" y="961791"/>
                  <a:pt x="5065485" y="1030514"/>
                </a:cubicBezTo>
                <a:cubicBezTo>
                  <a:pt x="5086631" y="1042262"/>
                  <a:pt x="5100808" y="1065790"/>
                  <a:pt x="5123542" y="1074057"/>
                </a:cubicBezTo>
                <a:cubicBezTo>
                  <a:pt x="5155693" y="1085748"/>
                  <a:pt x="5191101" y="1085167"/>
                  <a:pt x="5225142" y="1088571"/>
                </a:cubicBezTo>
                <a:cubicBezTo>
                  <a:pt x="5287910" y="1094848"/>
                  <a:pt x="5350933" y="1098247"/>
                  <a:pt x="5413828" y="1103085"/>
                </a:cubicBezTo>
                <a:cubicBezTo>
                  <a:pt x="5549295" y="1093409"/>
                  <a:pt x="5686044" y="1095023"/>
                  <a:pt x="5820228" y="1074057"/>
                </a:cubicBezTo>
                <a:cubicBezTo>
                  <a:pt x="5844128" y="1070323"/>
                  <a:pt x="5855062" y="1037287"/>
                  <a:pt x="5878285" y="1030514"/>
                </a:cubicBezTo>
                <a:cubicBezTo>
                  <a:pt x="5973016" y="1002884"/>
                  <a:pt x="6072648" y="995611"/>
                  <a:pt x="6168571" y="972457"/>
                </a:cubicBezTo>
                <a:cubicBezTo>
                  <a:pt x="6436646" y="907749"/>
                  <a:pt x="6161198" y="957079"/>
                  <a:pt x="6429828" y="856342"/>
                </a:cubicBezTo>
                <a:cubicBezTo>
                  <a:pt x="6461860" y="844330"/>
                  <a:pt x="6498239" y="850125"/>
                  <a:pt x="6531428" y="841828"/>
                </a:cubicBezTo>
                <a:cubicBezTo>
                  <a:pt x="6730800" y="791985"/>
                  <a:pt x="6800949" y="766501"/>
                  <a:pt x="6966857" y="711200"/>
                </a:cubicBezTo>
                <a:cubicBezTo>
                  <a:pt x="7001385" y="688181"/>
                  <a:pt x="7085504" y="630105"/>
                  <a:pt x="7126514" y="609600"/>
                </a:cubicBezTo>
                <a:cubicBezTo>
                  <a:pt x="7279458" y="533129"/>
                  <a:pt x="7111069" y="648558"/>
                  <a:pt x="7329714" y="508000"/>
                </a:cubicBezTo>
                <a:cubicBezTo>
                  <a:pt x="7355773" y="491248"/>
                  <a:pt x="7375721" y="465881"/>
                  <a:pt x="7402285" y="449942"/>
                </a:cubicBezTo>
                <a:cubicBezTo>
                  <a:pt x="7424626" y="436537"/>
                  <a:pt x="7452352" y="434042"/>
                  <a:pt x="7474857" y="420914"/>
                </a:cubicBezTo>
                <a:cubicBezTo>
                  <a:pt x="7510807" y="399943"/>
                  <a:pt x="7541828" y="371428"/>
                  <a:pt x="7576457" y="348342"/>
                </a:cubicBezTo>
                <a:cubicBezTo>
                  <a:pt x="7599929" y="332694"/>
                  <a:pt x="7625228" y="319945"/>
                  <a:pt x="7649028" y="304800"/>
                </a:cubicBezTo>
                <a:cubicBezTo>
                  <a:pt x="7678462" y="286069"/>
                  <a:pt x="7704353" y="261179"/>
                  <a:pt x="7736114" y="246742"/>
                </a:cubicBezTo>
                <a:cubicBezTo>
                  <a:pt x="7942284" y="153028"/>
                  <a:pt x="7671664" y="319639"/>
                  <a:pt x="7881257" y="203200"/>
                </a:cubicBezTo>
                <a:cubicBezTo>
                  <a:pt x="8013072" y="129970"/>
                  <a:pt x="7877457" y="180277"/>
                  <a:pt x="7982857" y="145142"/>
                </a:cubicBezTo>
                <a:cubicBezTo>
                  <a:pt x="8021562" y="116114"/>
                  <a:pt x="8058716" y="84894"/>
                  <a:pt x="8098971" y="58057"/>
                </a:cubicBezTo>
                <a:cubicBezTo>
                  <a:pt x="8113485" y="48381"/>
                  <a:pt x="8126573" y="36113"/>
                  <a:pt x="8142514" y="29028"/>
                </a:cubicBezTo>
                <a:cubicBezTo>
                  <a:pt x="8170476" y="16601"/>
                  <a:pt x="8229600" y="0"/>
                  <a:pt x="8229600" y="0"/>
                </a:cubicBezTo>
                <a:cubicBezTo>
                  <a:pt x="8369905" y="4838"/>
                  <a:pt x="8510739" y="1410"/>
                  <a:pt x="8650514" y="14514"/>
                </a:cubicBezTo>
                <a:cubicBezTo>
                  <a:pt x="8667882" y="16142"/>
                  <a:pt x="8678455" y="35741"/>
                  <a:pt x="8694057" y="43542"/>
                </a:cubicBezTo>
                <a:cubicBezTo>
                  <a:pt x="8707741" y="50384"/>
                  <a:pt x="8723086" y="53219"/>
                  <a:pt x="8737600" y="58057"/>
                </a:cubicBezTo>
                <a:cubicBezTo>
                  <a:pt x="8805505" y="125963"/>
                  <a:pt x="8753229" y="82867"/>
                  <a:pt x="8839200" y="130628"/>
                </a:cubicBezTo>
                <a:cubicBezTo>
                  <a:pt x="8863861" y="144328"/>
                  <a:pt x="8887111" y="160471"/>
                  <a:pt x="8911771" y="174171"/>
                </a:cubicBezTo>
                <a:cubicBezTo>
                  <a:pt x="8930685" y="184679"/>
                  <a:pt x="8951042" y="192465"/>
                  <a:pt x="8969828" y="203200"/>
                </a:cubicBezTo>
                <a:cubicBezTo>
                  <a:pt x="8984974" y="211855"/>
                  <a:pt x="8998225" y="223573"/>
                  <a:pt x="9013371" y="232228"/>
                </a:cubicBezTo>
                <a:cubicBezTo>
                  <a:pt x="9032157" y="242963"/>
                  <a:pt x="9053822" y="248681"/>
                  <a:pt x="9071428" y="261257"/>
                </a:cubicBezTo>
                <a:cubicBezTo>
                  <a:pt x="9088131" y="273188"/>
                  <a:pt x="9099523" y="291283"/>
                  <a:pt x="9114971" y="304800"/>
                </a:cubicBezTo>
                <a:cubicBezTo>
                  <a:pt x="9138285" y="325200"/>
                  <a:pt x="9165637" y="340952"/>
                  <a:pt x="9187542" y="362857"/>
                </a:cubicBezTo>
                <a:cubicBezTo>
                  <a:pt x="9238078" y="413393"/>
                  <a:pt x="9225623" y="421486"/>
                  <a:pt x="9260114" y="478971"/>
                </a:cubicBezTo>
                <a:cubicBezTo>
                  <a:pt x="9278064" y="508887"/>
                  <a:pt x="9298819" y="537028"/>
                  <a:pt x="9318171" y="566057"/>
                </a:cubicBezTo>
                <a:cubicBezTo>
                  <a:pt x="9327847" y="599924"/>
                  <a:pt x="9334119" y="634954"/>
                  <a:pt x="9347200" y="667657"/>
                </a:cubicBezTo>
                <a:cubicBezTo>
                  <a:pt x="9363271" y="707835"/>
                  <a:pt x="9405257" y="783771"/>
                  <a:pt x="9405257" y="783771"/>
                </a:cubicBezTo>
                <a:cubicBezTo>
                  <a:pt x="9410095" y="803123"/>
                  <a:pt x="9407802" y="825870"/>
                  <a:pt x="9419771" y="841828"/>
                </a:cubicBezTo>
                <a:cubicBezTo>
                  <a:pt x="9504392" y="954656"/>
                  <a:pt x="9495784" y="944574"/>
                  <a:pt x="9579428" y="972457"/>
                </a:cubicBezTo>
                <a:cubicBezTo>
                  <a:pt x="9598780" y="986971"/>
                  <a:pt x="9616482" y="1003998"/>
                  <a:pt x="9637485" y="1016000"/>
                </a:cubicBezTo>
                <a:cubicBezTo>
                  <a:pt x="9650769" y="1023591"/>
                  <a:pt x="9665729" y="1030514"/>
                  <a:pt x="9681028" y="1030514"/>
                </a:cubicBezTo>
                <a:cubicBezTo>
                  <a:pt x="9773079" y="1030514"/>
                  <a:pt x="9864876" y="1020838"/>
                  <a:pt x="9956800" y="1016000"/>
                </a:cubicBezTo>
                <a:cubicBezTo>
                  <a:pt x="10062809" y="980663"/>
                  <a:pt x="10014200" y="994392"/>
                  <a:pt x="10101942" y="972457"/>
                </a:cubicBezTo>
                <a:cubicBezTo>
                  <a:pt x="10130971" y="953105"/>
                  <a:pt x="10155930" y="925433"/>
                  <a:pt x="10189028" y="914400"/>
                </a:cubicBezTo>
                <a:cubicBezTo>
                  <a:pt x="10253097" y="893043"/>
                  <a:pt x="10218887" y="906727"/>
                  <a:pt x="10290628" y="870857"/>
                </a:cubicBezTo>
                <a:lnTo>
                  <a:pt x="1034868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178CB6-E74C-4F63-A424-0568B2CAFBB6}"/>
              </a:ext>
            </a:extLst>
          </p:cNvPr>
          <p:cNvSpPr/>
          <p:nvPr/>
        </p:nvSpPr>
        <p:spPr>
          <a:xfrm>
            <a:off x="4702727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7A87A5-BA55-41CE-A2BE-E4FEF3B8EFB1}"/>
              </a:ext>
            </a:extLst>
          </p:cNvPr>
          <p:cNvSpPr/>
          <p:nvPr/>
        </p:nvSpPr>
        <p:spPr>
          <a:xfrm>
            <a:off x="7221504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0E7F63-0DA5-4625-B786-989D63845B30}"/>
              </a:ext>
            </a:extLst>
          </p:cNvPr>
          <p:cNvSpPr/>
          <p:nvPr/>
        </p:nvSpPr>
        <p:spPr>
          <a:xfrm>
            <a:off x="1493913" y="1132709"/>
            <a:ext cx="1393273" cy="241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EE3221-546D-4F9B-A45E-7F6416174527}"/>
              </a:ext>
            </a:extLst>
          </p:cNvPr>
          <p:cNvSpPr txBox="1"/>
          <p:nvPr/>
        </p:nvSpPr>
        <p:spPr>
          <a:xfrm>
            <a:off x="10143326" y="3510219"/>
            <a:ext cx="16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Intracellular </a:t>
            </a:r>
            <a:r>
              <a:rPr lang="en-US" dirty="0" err="1"/>
              <a:t>Vm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258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23" grpId="0"/>
      <p:bldP spid="53" grpId="0"/>
      <p:bldP spid="54" grpId="0"/>
      <p:bldP spid="62" grpId="0" animBg="1"/>
      <p:bldP spid="63" grpId="0" animBg="1"/>
      <p:bldP spid="64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71A9-7985-4750-8984-3FEAD6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6685-BBF1-4727-9FAB-7FB81D1B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set of functions that allow users to manage data flexibly, rigorously, and easy to verify the results. </a:t>
            </a:r>
          </a:p>
          <a:p>
            <a:r>
              <a:rPr lang="en-US" dirty="0"/>
              <a:t>This helps the users avoid spending time on</a:t>
            </a:r>
          </a:p>
          <a:p>
            <a:pPr lvl="1"/>
            <a:r>
              <a:rPr lang="en-US" dirty="0"/>
              <a:t>Verifying basic properties (e.g., alignment on the trigger) of PSTHs</a:t>
            </a:r>
          </a:p>
          <a:p>
            <a:pPr lvl="1"/>
            <a:r>
              <a:rPr lang="en-US" dirty="0"/>
              <a:t>Combining PSTHs and aligning time series across different PSTHs</a:t>
            </a:r>
          </a:p>
          <a:p>
            <a:pPr lvl="1"/>
            <a:r>
              <a:rPr lang="en-US" dirty="0"/>
              <a:t>Checking whether some experimental groups are missing</a:t>
            </a:r>
          </a:p>
          <a:p>
            <a:pPr lvl="1"/>
            <a:r>
              <a:rPr lang="en-US" dirty="0"/>
              <a:t>Dealing with errors in ‘basic but essential’ data processing parts.</a:t>
            </a:r>
          </a:p>
          <a:p>
            <a:r>
              <a:rPr lang="en-US" dirty="0"/>
              <a:t>Users can focus on their own scientific questions</a:t>
            </a:r>
          </a:p>
          <a:p>
            <a:pPr lvl="1"/>
            <a:r>
              <a:rPr lang="en-US" dirty="0"/>
              <a:t>E.g., what does the multi-dimensional population activity mean?</a:t>
            </a:r>
          </a:p>
        </p:txBody>
      </p:sp>
    </p:spTree>
    <p:extLst>
      <p:ext uri="{BB962C8B-B14F-4D97-AF65-F5344CB8AC3E}">
        <p14:creationId xmlns:p14="http://schemas.microsoft.com/office/powerpoint/2010/main" val="3416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BE67-F76F-4500-835E-29D7450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977900"/>
          </a:xfrm>
        </p:spPr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6E93F-A961-42D5-BCA1-0E36E27DCC04}"/>
              </a:ext>
            </a:extLst>
          </p:cNvPr>
          <p:cNvSpPr txBox="1">
            <a:spLocks/>
          </p:cNvSpPr>
          <p:nvPr/>
        </p:nvSpPr>
        <p:spPr>
          <a:xfrm>
            <a:off x="671512" y="1357313"/>
            <a:ext cx="10515600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Single-session plot</a:t>
            </a:r>
          </a:p>
          <a:p>
            <a:pPr lvl="1"/>
            <a:r>
              <a:rPr lang="en-US" dirty="0"/>
              <a:t>Show individual trials and average PSTH</a:t>
            </a:r>
          </a:p>
          <a:p>
            <a:pPr lvl="1"/>
            <a:r>
              <a:rPr lang="en-US" dirty="0"/>
              <a:t>Variable time window (e.g., reaction-time tasks)</a:t>
            </a:r>
          </a:p>
          <a:p>
            <a:pPr lvl="1"/>
            <a:r>
              <a:rPr lang="en-US" dirty="0"/>
              <a:t>Sort trials by experimental conditions</a:t>
            </a:r>
          </a:p>
          <a:p>
            <a:pPr lvl="1"/>
            <a:r>
              <a:rPr lang="en-US" dirty="0"/>
              <a:t>Sort trials by an event of interest</a:t>
            </a:r>
          </a:p>
          <a:p>
            <a:pPr lvl="1"/>
            <a:r>
              <a:rPr lang="en-US" dirty="0"/>
              <a:t>Statistical test</a:t>
            </a:r>
          </a:p>
          <a:p>
            <a:pPr lvl="1"/>
            <a:r>
              <a:rPr lang="en-US" dirty="0"/>
              <a:t>Save the PSTHs with all the </a:t>
            </a:r>
            <a:r>
              <a:rPr lang="en-US" dirty="0" err="1"/>
              <a:t>relevent</a:t>
            </a:r>
            <a:r>
              <a:rPr lang="en-US" dirty="0"/>
              <a:t> (e.g., group, timing, event) information</a:t>
            </a:r>
          </a:p>
          <a:p>
            <a:r>
              <a:rPr lang="en-US" dirty="0"/>
              <a:t>Population plot</a:t>
            </a:r>
          </a:p>
          <a:p>
            <a:pPr lvl="1"/>
            <a:r>
              <a:rPr lang="en-US" dirty="0"/>
              <a:t>Manage multiple PSTHs easily</a:t>
            </a:r>
          </a:p>
          <a:p>
            <a:pPr lvl="1"/>
            <a:r>
              <a:rPr lang="en-US" dirty="0"/>
              <a:t>Combine different time range</a:t>
            </a:r>
          </a:p>
          <a:p>
            <a:pPr lvl="1"/>
            <a:r>
              <a:rPr lang="en-US" dirty="0"/>
              <a:t>Check integrity of experimental conditions across sessions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1610-01BC-4ACB-A346-965B9316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1" y="-148394"/>
            <a:ext cx="10515600" cy="1325563"/>
          </a:xfrm>
        </p:spPr>
        <p:txBody>
          <a:bodyPr/>
          <a:lstStyle/>
          <a:p>
            <a:r>
              <a:rPr lang="en-US" dirty="0" err="1"/>
              <a:t>plot_timecourse</a:t>
            </a:r>
            <a:r>
              <a:rPr lang="en-US" dirty="0"/>
              <a:t>(): plotting PSTH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4F67-F8AE-4610-88C1-7949CC5F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950" y="971550"/>
            <a:ext cx="5492198" cy="552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and install</a:t>
            </a:r>
          </a:p>
          <a:p>
            <a:pPr>
              <a:buFontTx/>
              <a:buChar char="-"/>
            </a:pPr>
            <a:r>
              <a:rPr lang="en-US" dirty="0"/>
              <a:t>Go to http://</a:t>
            </a:r>
          </a:p>
          <a:p>
            <a:pPr>
              <a:buFontTx/>
              <a:buChar char="-"/>
            </a:pPr>
            <a:r>
              <a:rPr lang="en-US" dirty="0"/>
              <a:t>Click ‘save’</a:t>
            </a:r>
          </a:p>
          <a:p>
            <a:pPr>
              <a:buFontTx/>
              <a:buChar char="-"/>
            </a:pPr>
            <a:r>
              <a:rPr lang="en-US" dirty="0"/>
              <a:t>Open Matlab</a:t>
            </a:r>
          </a:p>
          <a:p>
            <a:pPr marL="0" indent="0">
              <a:buNone/>
            </a:pPr>
            <a:r>
              <a:rPr lang="en-US" dirty="0"/>
              <a:t>&gt;&gt; load </a:t>
            </a:r>
            <a:r>
              <a:rPr lang="en-US" dirty="0" err="1"/>
              <a:t>libtimecourse_demo_data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figure;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plot_timecourse</a:t>
            </a:r>
            <a:r>
              <a:rPr lang="en-US" dirty="0"/>
              <a:t>(‘timestamp’, </a:t>
            </a:r>
            <a:r>
              <a:rPr lang="en-US" dirty="0" err="1"/>
              <a:t>ms_lick</a:t>
            </a:r>
            <a:r>
              <a:rPr lang="en-US" dirty="0"/>
              <a:t>, </a:t>
            </a:r>
            <a:r>
              <a:rPr lang="en-US" dirty="0" err="1"/>
              <a:t>ms_reward</a:t>
            </a:r>
            <a:r>
              <a:rPr lang="en-US" dirty="0"/>
              <a:t>, -2000, 2000);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BF8E8-14E3-4B23-A20D-D29DD07F2F1C}"/>
              </a:ext>
            </a:extLst>
          </p:cNvPr>
          <p:cNvSpPr/>
          <p:nvPr/>
        </p:nvSpPr>
        <p:spPr>
          <a:xfrm>
            <a:off x="241851" y="4939427"/>
            <a:ext cx="568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One function for both timestamp and continuous data</a:t>
            </a:r>
          </a:p>
          <a:p>
            <a:pPr lvl="1"/>
            <a:r>
              <a:rPr lang="en-US" dirty="0"/>
              <a:t>Time window can be either constant or variable</a:t>
            </a:r>
          </a:p>
          <a:p>
            <a:pPr lvl="1"/>
            <a:r>
              <a:rPr lang="en-US" dirty="0"/>
              <a:t>Show N for every plot</a:t>
            </a:r>
          </a:p>
          <a:p>
            <a:pPr lvl="1"/>
            <a:r>
              <a:rPr lang="en-US" dirty="0"/>
              <a:t>Supports simple stats</a:t>
            </a:r>
          </a:p>
          <a:p>
            <a:pPr lvl="1"/>
            <a:r>
              <a:rPr lang="en-US" dirty="0"/>
              <a:t>easy to save, load, and combine</a:t>
            </a:r>
          </a:p>
        </p:txBody>
      </p:sp>
    </p:spTree>
    <p:extLst>
      <p:ext uri="{BB962C8B-B14F-4D97-AF65-F5344CB8AC3E}">
        <p14:creationId xmlns:p14="http://schemas.microsoft.com/office/powerpoint/2010/main" val="39021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B39-041B-4E0E-89DC-7FF21BA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18383"/>
            <a:ext cx="118146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analysis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A098-08C1-4911-B229-6500BED3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882CD-3993-45FB-A53B-27A7915D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6" y="2403872"/>
            <a:ext cx="3505624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Batch processing of</a:t>
            </a:r>
          </a:p>
          <a:p>
            <a:pPr algn="ctr"/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data file</a:t>
            </a:r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CF05DCD-B666-4BAC-940F-D313ECD0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5548908"/>
            <a:ext cx="2286000" cy="914400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Multiple sessions data</a:t>
            </a:r>
          </a:p>
          <a:p>
            <a:pPr algn="ctr"/>
            <a:r>
              <a:rPr lang="en-US" altLang="en-US" dirty="0"/>
              <a:t>Stored in disk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31F0B1A-507A-4977-A5B5-B99B672B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653" y="3009900"/>
            <a:ext cx="2133600" cy="838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Population Analysis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8E1165A-9288-488E-BF23-6242BC45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47" y="3181748"/>
            <a:ext cx="3157282" cy="1279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Load data</a:t>
            </a:r>
          </a:p>
          <a:p>
            <a:pPr algn="ctr"/>
            <a:r>
              <a:rPr lang="en-US" altLang="en-US" dirty="0"/>
              <a:t>Analyze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ctr"/>
            <a:r>
              <a:rPr lang="en-US" altLang="ko-KR" dirty="0">
                <a:ea typeface="굴림" panose="020B0600000101010101" pitchFamily="34" charset="-127"/>
              </a:rPr>
              <a:t>Save PSTHs and quantifications</a:t>
            </a:r>
            <a:endParaRPr lang="en-US" altLang="en-US" dirty="0"/>
          </a:p>
        </p:txBody>
      </p:sp>
      <p:cxnSp>
        <p:nvCxnSpPr>
          <p:cNvPr id="9" name="AutoShape 14">
            <a:extLst>
              <a:ext uri="{FF2B5EF4-FFF2-40B4-BE49-F238E27FC236}">
                <a16:creationId xmlns:a16="http://schemas.microsoft.com/office/drawing/2014/main" id="{9BCD660C-FCA4-49E2-8902-AB75AB2EF247}"/>
              </a:ext>
            </a:extLst>
          </p:cNvPr>
          <p:cNvCxnSpPr>
            <a:cxnSpLocks noChangeShapeType="1"/>
            <a:stCxn id="8" idx="2"/>
            <a:endCxn id="5" idx="0"/>
          </p:cNvCxnSpPr>
          <p:nvPr/>
        </p:nvCxnSpPr>
        <p:spPr bwMode="auto">
          <a:xfrm>
            <a:off x="1930188" y="4461272"/>
            <a:ext cx="0" cy="108763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644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FAB8-7773-4742-8962-EA10589D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Dynamics in a neural state space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1F308-E3FA-4323-9B50-9EEEA358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Image result for neural response manifold dynamics">
            <a:extLst>
              <a:ext uri="{FF2B5EF4-FFF2-40B4-BE49-F238E27FC236}">
                <a16:creationId xmlns:a16="http://schemas.microsoft.com/office/drawing/2014/main" id="{50320907-99D1-4D52-8BAA-6895E8A18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2" t="8322"/>
          <a:stretch/>
        </p:blipFill>
        <p:spPr bwMode="auto">
          <a:xfrm>
            <a:off x="3965179" y="2092183"/>
            <a:ext cx="4261642" cy="345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5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0E-979D-47EA-A959-A6DEA19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process of single-unit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4D1-AB99-40C6-83B8-FC858AE8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 (or just do assumption-free experiments)</a:t>
            </a:r>
          </a:p>
          <a:p>
            <a:r>
              <a:rPr lang="en-US" dirty="0"/>
              <a:t>Repeat until you have N conclusions (</a:t>
            </a:r>
            <a:r>
              <a:rPr lang="en-US" dirty="0" err="1"/>
              <a:t>e.i.</a:t>
            </a:r>
            <a:r>
              <a:rPr lang="en-US" dirty="0"/>
              <a:t>, figures)</a:t>
            </a:r>
          </a:p>
          <a:p>
            <a:pPr lvl="1"/>
            <a:r>
              <a:rPr lang="en-US" dirty="0"/>
              <a:t>Plot results by events of interest</a:t>
            </a:r>
          </a:p>
          <a:p>
            <a:pPr lvl="1"/>
            <a:r>
              <a:rPr lang="en-US" dirty="0"/>
              <a:t>Look at the results carefully</a:t>
            </a:r>
          </a:p>
          <a:p>
            <a:pPr lvl="1"/>
            <a:r>
              <a:rPr lang="en-US" dirty="0"/>
              <a:t>Make a quantitatively testable hypothesis</a:t>
            </a:r>
          </a:p>
          <a:p>
            <a:pPr lvl="1"/>
            <a:r>
              <a:rPr lang="en-US" dirty="0"/>
              <a:t>Quantify responses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Prove or disprove the hypothesis by statistical tests</a:t>
            </a:r>
          </a:p>
          <a:p>
            <a:pPr lvl="1"/>
            <a:r>
              <a:rPr lang="en-US" dirty="0"/>
              <a:t>Do modeling if necessary</a:t>
            </a:r>
          </a:p>
          <a:p>
            <a:r>
              <a:rPr lang="en-US" dirty="0"/>
              <a:t>Present</a:t>
            </a:r>
          </a:p>
          <a:p>
            <a:r>
              <a:rPr lang="en-US" dirty="0"/>
              <a:t>Write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680DE44-4F4C-4760-94E3-A02FD1A58DA5}"/>
              </a:ext>
            </a:extLst>
          </p:cNvPr>
          <p:cNvSpPr/>
          <p:nvPr/>
        </p:nvSpPr>
        <p:spPr>
          <a:xfrm rot="10569937">
            <a:off x="8316845" y="2842962"/>
            <a:ext cx="1596571" cy="2264229"/>
          </a:xfrm>
          <a:prstGeom prst="curvedRightArrow">
            <a:avLst>
              <a:gd name="adj1" fmla="val 9897"/>
              <a:gd name="adj2" fmla="val 19819"/>
              <a:gd name="adj3" fmla="val 3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F9722-5BF1-4778-88E6-5FE951C8835A}"/>
              </a:ext>
            </a:extLst>
          </p:cNvPr>
          <p:cNvSpPr txBox="1"/>
          <p:nvPr/>
        </p:nvSpPr>
        <p:spPr>
          <a:xfrm>
            <a:off x="10116377" y="3272505"/>
            <a:ext cx="115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F80EE-A62C-4C04-A091-3BCF701B7A5F}"/>
              </a:ext>
            </a:extLst>
          </p:cNvPr>
          <p:cNvSpPr txBox="1"/>
          <p:nvPr/>
        </p:nvSpPr>
        <p:spPr>
          <a:xfrm>
            <a:off x="7576458" y="4899641"/>
            <a:ext cx="5399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can look at data fast, flexibly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population easily with stats</a:t>
            </a:r>
          </a:p>
          <a:p>
            <a:r>
              <a:rPr lang="en-US" sz="2000" dirty="0"/>
              <a:t>     Otherwise,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Projects will be delayed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 can be wrong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EC13943-763B-4098-A80F-C4C37C4B6E59}"/>
              </a:ext>
            </a:extLst>
          </p:cNvPr>
          <p:cNvSpPr/>
          <p:nvPr/>
        </p:nvSpPr>
        <p:spPr>
          <a:xfrm>
            <a:off x="1290402" y="2705755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D31AF89-56DE-4B3F-A260-4E942ABF20C6}"/>
              </a:ext>
            </a:extLst>
          </p:cNvPr>
          <p:cNvSpPr/>
          <p:nvPr/>
        </p:nvSpPr>
        <p:spPr>
          <a:xfrm>
            <a:off x="1290402" y="380349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344DE4-7748-4304-A747-7FB50A3C26BD}"/>
              </a:ext>
            </a:extLst>
          </p:cNvPr>
          <p:cNvSpPr/>
          <p:nvPr/>
        </p:nvSpPr>
        <p:spPr>
          <a:xfrm>
            <a:off x="1290402" y="413877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84A10C3-3AB7-42EB-9B3F-04202F8B539D}"/>
              </a:ext>
            </a:extLst>
          </p:cNvPr>
          <p:cNvSpPr/>
          <p:nvPr/>
        </p:nvSpPr>
        <p:spPr>
          <a:xfrm>
            <a:off x="1290402" y="4496914"/>
            <a:ext cx="296782" cy="26604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498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libtimecourse: A Matlab toolbox for neural data analysis</vt:lpstr>
      <vt:lpstr>In a nutshell: what you can do with libtimecourse</vt:lpstr>
      <vt:lpstr>Data</vt:lpstr>
      <vt:lpstr>Motivation</vt:lpstr>
      <vt:lpstr>Design principle</vt:lpstr>
      <vt:lpstr>plot_timecourse(): plotting PSTH</vt:lpstr>
      <vt:lpstr>Data analysis framework</vt:lpstr>
      <vt:lpstr>Dynamics in a neural state space</vt:lpstr>
      <vt:lpstr>Cognitive process of single-unit analysis</vt:lpstr>
      <vt:lpstr>Population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toolbox for single unit analysis</dc:title>
  <dc:creator>Kim, HyungGoo</dc:creator>
  <cp:lastModifiedBy>HyungGoo Kim</cp:lastModifiedBy>
  <cp:revision>31</cp:revision>
  <dcterms:created xsi:type="dcterms:W3CDTF">2019-10-23T19:02:30Z</dcterms:created>
  <dcterms:modified xsi:type="dcterms:W3CDTF">2021-12-26T03:23:02Z</dcterms:modified>
</cp:coreProperties>
</file>